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58" r:id="rId4"/>
    <p:sldId id="260" r:id="rId5"/>
    <p:sldId id="263" r:id="rId6"/>
    <p:sldId id="264" r:id="rId7"/>
    <p:sldId id="265" r:id="rId8"/>
    <p:sldId id="266" r:id="rId9"/>
    <p:sldId id="273" r:id="rId10"/>
    <p:sldId id="307" r:id="rId11"/>
    <p:sldId id="267" r:id="rId12"/>
    <p:sldId id="274" r:id="rId13"/>
    <p:sldId id="268" r:id="rId14"/>
    <p:sldId id="275" r:id="rId15"/>
    <p:sldId id="269" r:id="rId16"/>
    <p:sldId id="276" r:id="rId17"/>
    <p:sldId id="280" r:id="rId18"/>
    <p:sldId id="277" r:id="rId19"/>
    <p:sldId id="279" r:id="rId20"/>
    <p:sldId id="278" r:id="rId21"/>
    <p:sldId id="272" r:id="rId22"/>
    <p:sldId id="292" r:id="rId23"/>
    <p:sldId id="291" r:id="rId24"/>
    <p:sldId id="293" r:id="rId25"/>
    <p:sldId id="294" r:id="rId26"/>
    <p:sldId id="295" r:id="rId27"/>
    <p:sldId id="296" r:id="rId28"/>
    <p:sldId id="297" r:id="rId29"/>
    <p:sldId id="298" r:id="rId30"/>
    <p:sldId id="310" r:id="rId31"/>
    <p:sldId id="311" r:id="rId32"/>
    <p:sldId id="312" r:id="rId33"/>
    <p:sldId id="313" r:id="rId34"/>
    <p:sldId id="314" r:id="rId35"/>
    <p:sldId id="299" r:id="rId36"/>
    <p:sldId id="300" r:id="rId37"/>
    <p:sldId id="301" r:id="rId38"/>
    <p:sldId id="308" r:id="rId39"/>
    <p:sldId id="309" r:id="rId40"/>
    <p:sldId id="304" r:id="rId41"/>
    <p:sldId id="305" r:id="rId42"/>
    <p:sldId id="306" r:id="rId4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97005" autoAdjust="0"/>
  </p:normalViewPr>
  <p:slideViewPr>
    <p:cSldViewPr>
      <p:cViewPr>
        <p:scale>
          <a:sx n="80" d="100"/>
          <a:sy n="80" d="100"/>
        </p:scale>
        <p:origin x="1116"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pPr/>
              <a:t>5/2/2018</a:t>
            </a:fld>
            <a:endParaRPr lang="en-US"/>
          </a:p>
        </p:txBody>
      </p:sp>
      <p:sp>
        <p:nvSpPr>
          <p:cNvPr id="20" name="Footer Placeholder 19"/>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B6F15528-21DE-4FAA-801E-634DDDAF4B2B}" type="slidenum">
              <a:rPr lang="en-US" smtClean="0"/>
              <a:pPr/>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5/2/2018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5/2/2018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5/2/2018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5/2/2018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5/2/2018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pPr/>
              <a:t>5/2/2018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8BD707-D9CF-40AE-B4C6-C98DA3205C09}" type="datetimeFigureOut">
              <a:rPr lang="en-US" smtClean="0"/>
              <a:pPr/>
              <a:t>5/2/2018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Date Placeholder 1"/>
          <p:cNvSpPr>
            <a:spLocks noGrp="1"/>
          </p:cNvSpPr>
          <p:nvPr>
            <p:ph type="dt" sz="half" idx="10"/>
          </p:nvPr>
        </p:nvSpPr>
        <p:spPr/>
        <p:txBody>
          <a:bodyPr/>
          <a:lstStyle/>
          <a:p>
            <a:fld id="{1D8BD707-D9CF-40AE-B4C6-C98DA3205C09}" type="datetimeFigureOut">
              <a:rPr lang="en-US" smtClean="0"/>
              <a:pPr/>
              <a:t>5/2/2018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5/2/2018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5/2/2018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1D8BD707-D9CF-40AE-B4C6-C98DA3205C09}" type="datetimeFigureOut">
              <a:rPr lang="en-US" smtClean="0"/>
              <a:pPr/>
              <a:t>5/2/2018</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B6F15528-21DE-4FAA-801E-634DDDAF4B2B}" type="slidenum">
              <a:rPr lang="en-US" smtClean="0"/>
              <a:pPr/>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electricaleasy.com/2014/02/starting-of-three-phase-induction-motors.html#autotransformer" TargetMode="External"/><Relationship Id="rId2" Type="http://schemas.openxmlformats.org/officeDocument/2006/relationships/hyperlink" Target="https://www.electricaleasy.com/2014/02/starting-of-three-phase-induction-motors.html#primary-resistor" TargetMode="External"/><Relationship Id="rId1" Type="http://schemas.openxmlformats.org/officeDocument/2006/relationships/slideLayout" Target="../slideLayouts/slideLayout2.xml"/><Relationship Id="rId4" Type="http://schemas.openxmlformats.org/officeDocument/2006/relationships/hyperlink" Target="https://www.electricaleasy.com/2014/02/starting-of-three-phase-induction-motors.html#star-delta-starter" TargetMode="Externa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marL="0" marR="0" algn="ctr">
              <a:lnSpc>
                <a:spcPct val="115000"/>
              </a:lnSpc>
              <a:spcBef>
                <a:spcPts val="0"/>
              </a:spcBef>
              <a:spcAft>
                <a:spcPts val="1000"/>
              </a:spcAft>
            </a:pPr>
            <a:r>
              <a:rPr lang="en-US" sz="4000" dirty="0"/>
              <a:t>Protection and Simulation of 3ph induction motor in </a:t>
            </a:r>
            <a:r>
              <a:rPr lang="en-US" sz="4000" dirty="0" err="1"/>
              <a:t>Matlab</a:t>
            </a:r>
            <a:r>
              <a:rPr lang="en-US" sz="4000" dirty="0"/>
              <a:t> with Direct and Soft starting methods</a:t>
            </a:r>
          </a:p>
        </p:txBody>
      </p:sp>
      <p:sp>
        <p:nvSpPr>
          <p:cNvPr id="3" name="Subtitle 2"/>
          <p:cNvSpPr>
            <a:spLocks noGrp="1"/>
          </p:cNvSpPr>
          <p:nvPr>
            <p:ph type="subTitle" idx="1"/>
          </p:nvPr>
        </p:nvSpPr>
        <p:spPr>
          <a:xfrm>
            <a:off x="1432560" y="1850064"/>
            <a:ext cx="7387912" cy="2010984"/>
          </a:xfrm>
        </p:spPr>
        <p:txBody>
          <a:bodyPr>
            <a:normAutofit fontScale="25000" lnSpcReduction="20000"/>
          </a:bodyPr>
          <a:lstStyle/>
          <a:p>
            <a:pPr marL="0" marR="0" algn="ctr">
              <a:lnSpc>
                <a:spcPct val="115000"/>
              </a:lnSpc>
              <a:spcBef>
                <a:spcPts val="0"/>
              </a:spcBef>
              <a:spcAft>
                <a:spcPts val="1000"/>
              </a:spcAft>
            </a:pPr>
            <a:r>
              <a:rPr lang="en-US" sz="2800" b="1" dirty="0">
                <a:latin typeface="Times New Roman"/>
                <a:ea typeface="Calibri"/>
                <a:cs typeface="Arial"/>
              </a:rPr>
              <a:t> </a:t>
            </a:r>
            <a:endParaRPr lang="en-US" sz="2400" dirty="0">
              <a:latin typeface="Calibri"/>
              <a:ea typeface="Calibri"/>
              <a:cs typeface="Arial"/>
            </a:endParaRPr>
          </a:p>
          <a:p>
            <a:pPr marL="0" marR="0" algn="ctr">
              <a:lnSpc>
                <a:spcPct val="115000"/>
              </a:lnSpc>
              <a:spcBef>
                <a:spcPts val="0"/>
              </a:spcBef>
              <a:spcAft>
                <a:spcPts val="1000"/>
              </a:spcAft>
            </a:pPr>
            <a:r>
              <a:rPr lang="en-US" sz="8000" b="1" dirty="0" smtClean="0">
                <a:latin typeface="Times New Roman"/>
                <a:ea typeface="Calibri"/>
                <a:cs typeface="Arial"/>
              </a:rPr>
              <a:t>By</a:t>
            </a:r>
            <a:br>
              <a:rPr lang="en-US" sz="8000" b="1" dirty="0" smtClean="0">
                <a:latin typeface="Times New Roman"/>
                <a:ea typeface="Calibri"/>
                <a:cs typeface="Arial"/>
              </a:rPr>
            </a:br>
            <a:r>
              <a:rPr lang="en-US" sz="9600" b="1" dirty="0" err="1" smtClean="0">
                <a:latin typeface="Times New Roman"/>
                <a:ea typeface="Calibri"/>
                <a:cs typeface="Arial"/>
              </a:rPr>
              <a:t>Eng</a:t>
            </a:r>
            <a:r>
              <a:rPr lang="en-US" sz="9600" b="1" dirty="0" smtClean="0">
                <a:latin typeface="Times New Roman"/>
                <a:ea typeface="Calibri"/>
                <a:cs typeface="Arial"/>
              </a:rPr>
              <a:t> </a:t>
            </a:r>
            <a:r>
              <a:rPr lang="en-US" sz="9600" b="1" dirty="0" err="1" smtClean="0">
                <a:latin typeface="Times New Roman"/>
                <a:ea typeface="Calibri"/>
                <a:cs typeface="Arial"/>
              </a:rPr>
              <a:t>Mohanad</a:t>
            </a:r>
            <a:r>
              <a:rPr lang="en-US" sz="9600" b="1" dirty="0" smtClean="0">
                <a:latin typeface="Times New Roman"/>
                <a:ea typeface="Calibri"/>
                <a:cs typeface="Arial"/>
              </a:rPr>
              <a:t> </a:t>
            </a:r>
            <a:r>
              <a:rPr lang="en-US" sz="9600" b="1" dirty="0" err="1" smtClean="0">
                <a:latin typeface="Times New Roman"/>
                <a:ea typeface="Calibri"/>
                <a:cs typeface="Arial"/>
              </a:rPr>
              <a:t>Hamad</a:t>
            </a:r>
            <a:endParaRPr lang="en-US" sz="9600" dirty="0" smtClean="0">
              <a:latin typeface="Calibri"/>
              <a:ea typeface="Calibri"/>
              <a:cs typeface="Arial"/>
            </a:endParaRPr>
          </a:p>
          <a:p>
            <a:pPr marL="0" marR="0" algn="ctr">
              <a:lnSpc>
                <a:spcPct val="115000"/>
              </a:lnSpc>
              <a:spcBef>
                <a:spcPts val="0"/>
              </a:spcBef>
              <a:spcAft>
                <a:spcPts val="1000"/>
              </a:spcAft>
            </a:pPr>
            <a:r>
              <a:rPr lang="en-US" sz="9600" b="1" dirty="0" err="1" smtClean="0">
                <a:latin typeface="Times New Roman"/>
                <a:ea typeface="Calibri"/>
                <a:cs typeface="Arial"/>
              </a:rPr>
              <a:t>Eng</a:t>
            </a:r>
            <a:r>
              <a:rPr lang="en-US" sz="9600" b="1" dirty="0" smtClean="0">
                <a:latin typeface="Times New Roman"/>
                <a:ea typeface="Calibri"/>
                <a:cs typeface="Arial"/>
              </a:rPr>
              <a:t> </a:t>
            </a:r>
            <a:r>
              <a:rPr lang="en-US" sz="9600" b="1" dirty="0" err="1">
                <a:latin typeface="Times New Roman"/>
                <a:ea typeface="Calibri"/>
                <a:cs typeface="Arial"/>
              </a:rPr>
              <a:t>Majdy</a:t>
            </a:r>
            <a:r>
              <a:rPr lang="en-US" sz="9600" b="1" dirty="0">
                <a:latin typeface="Times New Roman"/>
                <a:ea typeface="Calibri"/>
                <a:cs typeface="Arial"/>
              </a:rPr>
              <a:t> </a:t>
            </a:r>
            <a:r>
              <a:rPr lang="en-US" sz="9600" b="1" dirty="0" err="1">
                <a:latin typeface="Times New Roman"/>
                <a:ea typeface="Calibri"/>
                <a:cs typeface="Arial"/>
              </a:rPr>
              <a:t>Jadallah</a:t>
            </a:r>
            <a:endParaRPr lang="en-US" sz="9600" dirty="0">
              <a:latin typeface="Calibri"/>
              <a:ea typeface="Calibri"/>
              <a:cs typeface="Arial"/>
            </a:endParaRPr>
          </a:p>
          <a:p>
            <a:pPr marL="0" marR="0" algn="ctr">
              <a:lnSpc>
                <a:spcPct val="115000"/>
              </a:lnSpc>
              <a:spcBef>
                <a:spcPts val="0"/>
              </a:spcBef>
              <a:spcAft>
                <a:spcPts val="1000"/>
              </a:spcAft>
            </a:pPr>
            <a:r>
              <a:rPr lang="en-US" sz="9600" b="1" dirty="0" err="1" smtClean="0">
                <a:latin typeface="Times New Roman"/>
                <a:ea typeface="Calibri"/>
                <a:cs typeface="Arial"/>
              </a:rPr>
              <a:t>Eng</a:t>
            </a:r>
            <a:r>
              <a:rPr lang="en-US" sz="9600" b="1" dirty="0" smtClean="0">
                <a:latin typeface="Times New Roman"/>
                <a:ea typeface="Calibri"/>
                <a:cs typeface="Arial"/>
              </a:rPr>
              <a:t> </a:t>
            </a:r>
            <a:r>
              <a:rPr lang="en-US" sz="9600" b="1" dirty="0" err="1" smtClean="0">
                <a:latin typeface="Times New Roman"/>
                <a:ea typeface="Calibri"/>
                <a:cs typeface="Arial"/>
              </a:rPr>
              <a:t>Oday</a:t>
            </a:r>
            <a:r>
              <a:rPr lang="en-US" sz="9600" b="1" dirty="0" smtClean="0">
                <a:latin typeface="Times New Roman"/>
                <a:ea typeface="Calibri"/>
                <a:cs typeface="Arial"/>
              </a:rPr>
              <a:t> </a:t>
            </a:r>
            <a:r>
              <a:rPr lang="en-US" sz="9600" b="1" dirty="0" err="1" smtClean="0">
                <a:latin typeface="Times New Roman"/>
                <a:ea typeface="Calibri"/>
                <a:cs typeface="Arial"/>
              </a:rPr>
              <a:t>Radwan</a:t>
            </a:r>
            <a:endParaRPr lang="ar-SA" sz="9600" b="1" dirty="0" smtClean="0">
              <a:latin typeface="Times New Roman"/>
              <a:ea typeface="Calibri"/>
              <a:cs typeface="Arial"/>
            </a:endParaRPr>
          </a:p>
          <a:p>
            <a:pPr marL="0" marR="0" algn="ctr">
              <a:lnSpc>
                <a:spcPct val="115000"/>
              </a:lnSpc>
              <a:spcBef>
                <a:spcPts val="0"/>
              </a:spcBef>
              <a:spcAft>
                <a:spcPts val="1000"/>
              </a:spcAft>
            </a:pPr>
            <a:endParaRPr lang="ar-SA" sz="8000" b="1" dirty="0">
              <a:latin typeface="Times New Roman"/>
              <a:ea typeface="Calibri"/>
              <a:cs typeface="Arial"/>
            </a:endParaRPr>
          </a:p>
          <a:p>
            <a:pPr marL="0" marR="0" algn="ctr">
              <a:lnSpc>
                <a:spcPct val="115000"/>
              </a:lnSpc>
              <a:spcBef>
                <a:spcPts val="0"/>
              </a:spcBef>
              <a:spcAft>
                <a:spcPts val="1000"/>
              </a:spcAft>
            </a:pPr>
            <a:endParaRPr lang="ar-SA" sz="8000" b="1" dirty="0" smtClean="0">
              <a:latin typeface="Times New Roman"/>
              <a:ea typeface="Calibri"/>
              <a:cs typeface="Arial"/>
            </a:endParaRPr>
          </a:p>
          <a:p>
            <a:pPr marL="0" marR="0" algn="ctr">
              <a:lnSpc>
                <a:spcPct val="115000"/>
              </a:lnSpc>
              <a:spcBef>
                <a:spcPts val="0"/>
              </a:spcBef>
              <a:spcAft>
                <a:spcPts val="1000"/>
              </a:spcAft>
            </a:pPr>
            <a:r>
              <a:rPr lang="en-US" sz="9600" b="1" dirty="0">
                <a:latin typeface="Times New Roman"/>
                <a:ea typeface="Calibri"/>
                <a:cs typeface="Arial"/>
              </a:rPr>
              <a:t>Supervisor</a:t>
            </a:r>
          </a:p>
          <a:p>
            <a:pPr marL="0" marR="0" algn="ctr">
              <a:lnSpc>
                <a:spcPct val="115000"/>
              </a:lnSpc>
              <a:spcBef>
                <a:spcPts val="0"/>
              </a:spcBef>
              <a:spcAft>
                <a:spcPts val="1000"/>
              </a:spcAft>
            </a:pPr>
            <a:r>
              <a:rPr lang="en-US" sz="9600" b="1" dirty="0" err="1">
                <a:latin typeface="Times New Roman"/>
                <a:ea typeface="Calibri"/>
                <a:cs typeface="Arial"/>
              </a:rPr>
              <a:t>Dr.Falah</a:t>
            </a:r>
            <a:r>
              <a:rPr lang="en-US" sz="9600" b="1" dirty="0">
                <a:latin typeface="Times New Roman"/>
                <a:ea typeface="Calibri"/>
                <a:cs typeface="Arial"/>
              </a:rPr>
              <a:t> </a:t>
            </a:r>
            <a:r>
              <a:rPr lang="en-US" sz="9600" b="1" dirty="0" err="1">
                <a:latin typeface="Times New Roman"/>
                <a:ea typeface="Calibri"/>
                <a:cs typeface="Arial"/>
              </a:rPr>
              <a:t>Hasan</a:t>
            </a:r>
            <a:endParaRPr lang="en-US" sz="9600" b="1" dirty="0">
              <a:latin typeface="Times New Roman"/>
              <a:ea typeface="Calibri"/>
              <a:cs typeface="Arial"/>
            </a:endParaRPr>
          </a:p>
          <a:p>
            <a:pPr marL="0" marR="0" algn="ctr">
              <a:lnSpc>
                <a:spcPct val="115000"/>
              </a:lnSpc>
              <a:spcBef>
                <a:spcPts val="0"/>
              </a:spcBef>
              <a:spcAft>
                <a:spcPts val="1000"/>
              </a:spcAft>
            </a:pPr>
            <a:endParaRPr lang="ar-SA" sz="8000" b="1" dirty="0">
              <a:latin typeface="Times New Roman"/>
              <a:ea typeface="Calibri"/>
              <a:cs typeface="Arial"/>
            </a:endParaRPr>
          </a:p>
          <a:p>
            <a:pPr marL="0" marR="0" algn="ctr">
              <a:lnSpc>
                <a:spcPct val="115000"/>
              </a:lnSpc>
              <a:spcBef>
                <a:spcPts val="0"/>
              </a:spcBef>
              <a:spcAft>
                <a:spcPts val="1000"/>
              </a:spcAft>
            </a:pPr>
            <a:endParaRPr lang="ar-SA" sz="8000" b="1" dirty="0" smtClean="0">
              <a:latin typeface="Times New Roman"/>
              <a:ea typeface="Calibri"/>
              <a:cs typeface="Arial"/>
            </a:endParaRPr>
          </a:p>
          <a:p>
            <a:pPr marL="0" marR="0" algn="ctr">
              <a:lnSpc>
                <a:spcPct val="115000"/>
              </a:lnSpc>
              <a:spcBef>
                <a:spcPts val="0"/>
              </a:spcBef>
              <a:spcAft>
                <a:spcPts val="1000"/>
              </a:spcAft>
            </a:pPr>
            <a:endParaRPr lang="en-US" sz="8000" dirty="0" smtClean="0">
              <a:latin typeface="Calibri"/>
              <a:ea typeface="Calibri"/>
              <a:cs typeface="Arial"/>
            </a:endParaRPr>
          </a:p>
          <a:p>
            <a:endParaRPr lang="en-US" dirty="0"/>
          </a:p>
        </p:txBody>
      </p:sp>
    </p:spTree>
    <p:extLst>
      <p:ext uri="{BB962C8B-B14F-4D97-AF65-F5344CB8AC3E}">
        <p14:creationId xmlns:p14="http://schemas.microsoft.com/office/powerpoint/2010/main" val="95503729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en-US" dirty="0"/>
              <a:t>Methods of starting induction motors</a:t>
            </a:r>
          </a:p>
          <a:p>
            <a:r>
              <a:rPr lang="en-US" b="1" dirty="0"/>
              <a:t>Direct-On-Line (DOL) </a:t>
            </a:r>
            <a:r>
              <a:rPr lang="en-US" b="1" dirty="0" smtClean="0"/>
              <a:t>Starters</a:t>
            </a:r>
          </a:p>
          <a:p>
            <a:r>
              <a:rPr lang="en-US" b="1" dirty="0"/>
              <a:t>Soft starter by using SCR or </a:t>
            </a:r>
            <a:r>
              <a:rPr lang="en-US" b="1" dirty="0" err="1" smtClean="0"/>
              <a:t>mosfet</a:t>
            </a:r>
            <a:endParaRPr lang="en-US" b="1" dirty="0"/>
          </a:p>
          <a:p>
            <a:r>
              <a:rPr lang="en-US" b="1" dirty="0"/>
              <a:t>Starting Of Squirrel Cage Motors</a:t>
            </a:r>
          </a:p>
          <a:p>
            <a:r>
              <a:rPr lang="en-US" dirty="0">
                <a:hlinkClick r:id="rId2"/>
              </a:rPr>
              <a:t>By using primary resistors</a:t>
            </a:r>
            <a:endParaRPr lang="en-US" dirty="0"/>
          </a:p>
          <a:p>
            <a:r>
              <a:rPr lang="en-US" dirty="0">
                <a:hlinkClick r:id="rId3"/>
              </a:rPr>
              <a:t>Autotransformer</a:t>
            </a:r>
            <a:endParaRPr lang="en-US" dirty="0"/>
          </a:p>
          <a:p>
            <a:r>
              <a:rPr lang="en-US" dirty="0">
                <a:hlinkClick r:id="rId4"/>
              </a:rPr>
              <a:t>Star-delta switches</a:t>
            </a:r>
            <a:endParaRPr lang="en-US" dirty="0"/>
          </a:p>
          <a:p>
            <a:endParaRPr lang="en-US" dirty="0" smtClean="0"/>
          </a:p>
        </p:txBody>
      </p:sp>
    </p:spTree>
    <p:extLst>
      <p:ext uri="{BB962C8B-B14F-4D97-AF65-F5344CB8AC3E}">
        <p14:creationId xmlns:p14="http://schemas.microsoft.com/office/powerpoint/2010/main" val="12552493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principle of operation.</a:t>
            </a:r>
            <a:br>
              <a:rPr lang="en-US" dirty="0"/>
            </a:br>
            <a:endParaRPr lang="en-US" dirty="0"/>
          </a:p>
        </p:txBody>
      </p:sp>
      <p:sp>
        <p:nvSpPr>
          <p:cNvPr id="3" name="Content Placeholder 2"/>
          <p:cNvSpPr>
            <a:spLocks noGrp="1"/>
          </p:cNvSpPr>
          <p:nvPr>
            <p:ph idx="1"/>
          </p:nvPr>
        </p:nvSpPr>
        <p:spPr/>
        <p:txBody>
          <a:bodyPr/>
          <a:lstStyle/>
          <a:p>
            <a:r>
              <a:rPr lang="en-US" dirty="0"/>
              <a:t>In this </a:t>
            </a:r>
            <a:r>
              <a:rPr lang="en-US" dirty="0" err="1"/>
              <a:t>project,we</a:t>
            </a:r>
            <a:r>
              <a:rPr lang="en-US" dirty="0"/>
              <a:t> apply the soft starting by controlling the voltage applied in stator  winding through using six back to back SCR through firing angle (alpha</a:t>
            </a:r>
            <a:r>
              <a:rPr lang="en-US" dirty="0" smtClean="0"/>
              <a:t>).</a:t>
            </a:r>
          </a:p>
          <a:p>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3848" y="4005064"/>
            <a:ext cx="2889250" cy="1993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0678535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Simulating and starting the 3ph induction motor in </a:t>
            </a:r>
            <a:r>
              <a:rPr lang="en-US" dirty="0" err="1"/>
              <a:t>Matlab</a:t>
            </a:r>
            <a:r>
              <a:rPr lang="en-US" dirty="0"/>
              <a:t>.</a:t>
            </a:r>
            <a:br>
              <a:rPr lang="en-US" dirty="0"/>
            </a:br>
            <a:endParaRPr lang="en-US" dirty="0"/>
          </a:p>
        </p:txBody>
      </p:sp>
      <p:pic>
        <p:nvPicPr>
          <p:cNvPr id="512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840829" y="2552587"/>
            <a:ext cx="6687892" cy="259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8071776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Direct starting method</a:t>
            </a:r>
          </a:p>
        </p:txBody>
      </p:sp>
      <p:pic>
        <p:nvPicPr>
          <p:cNvPr id="614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115616" y="1592796"/>
            <a:ext cx="7520071" cy="36724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2483768" y="5413866"/>
            <a:ext cx="4572000" cy="369332"/>
          </a:xfrm>
          <a:prstGeom prst="rect">
            <a:avLst/>
          </a:prstGeom>
        </p:spPr>
        <p:txBody>
          <a:bodyPr>
            <a:spAutoFit/>
          </a:bodyPr>
          <a:lstStyle/>
          <a:p>
            <a:r>
              <a:rPr lang="en-US" dirty="0" smtClean="0"/>
              <a:t>Starting </a:t>
            </a:r>
            <a:r>
              <a:rPr lang="en-US" dirty="0"/>
              <a:t>currents curves in the No-load case</a:t>
            </a:r>
          </a:p>
        </p:txBody>
      </p:sp>
    </p:spTree>
    <p:extLst>
      <p:ext uri="{BB962C8B-B14F-4D97-AF65-F5344CB8AC3E}">
        <p14:creationId xmlns:p14="http://schemas.microsoft.com/office/powerpoint/2010/main" val="3324646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717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099962" y="1700808"/>
            <a:ext cx="7720510" cy="37581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2771800" y="5661248"/>
            <a:ext cx="4081054" cy="369332"/>
          </a:xfrm>
          <a:prstGeom prst="rect">
            <a:avLst/>
          </a:prstGeom>
        </p:spPr>
        <p:txBody>
          <a:bodyPr wrap="none">
            <a:spAutoFit/>
          </a:bodyPr>
          <a:lstStyle/>
          <a:p>
            <a:r>
              <a:rPr lang="en-US" dirty="0"/>
              <a:t>Starting torque curve in the No-load case</a:t>
            </a:r>
          </a:p>
        </p:txBody>
      </p:sp>
    </p:spTree>
    <p:extLst>
      <p:ext uri="{BB962C8B-B14F-4D97-AF65-F5344CB8AC3E}">
        <p14:creationId xmlns:p14="http://schemas.microsoft.com/office/powerpoint/2010/main" val="76359633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819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259632" y="1977712"/>
            <a:ext cx="7485112" cy="35489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2627784" y="5661248"/>
            <a:ext cx="4572000" cy="369332"/>
          </a:xfrm>
          <a:prstGeom prst="rect">
            <a:avLst/>
          </a:prstGeom>
        </p:spPr>
        <p:txBody>
          <a:bodyPr>
            <a:spAutoFit/>
          </a:bodyPr>
          <a:lstStyle/>
          <a:p>
            <a:r>
              <a:rPr lang="en-US" dirty="0" smtClean="0"/>
              <a:t> </a:t>
            </a:r>
            <a:r>
              <a:rPr lang="en-US" dirty="0"/>
              <a:t>Starting speed curve in the No-load case</a:t>
            </a:r>
          </a:p>
        </p:txBody>
      </p:sp>
    </p:spTree>
    <p:extLst>
      <p:ext uri="{BB962C8B-B14F-4D97-AF65-F5344CB8AC3E}">
        <p14:creationId xmlns:p14="http://schemas.microsoft.com/office/powerpoint/2010/main" val="314949558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Direct starting curves in the 75% of nominal load case:</a:t>
            </a:r>
            <a:br>
              <a:rPr lang="en-US" dirty="0"/>
            </a:br>
            <a:endParaRPr lang="en-US" dirty="0"/>
          </a:p>
        </p:txBody>
      </p:sp>
      <p:sp>
        <p:nvSpPr>
          <p:cNvPr id="3" name="Content Placeholder 2"/>
          <p:cNvSpPr>
            <a:spLocks noGrp="1"/>
          </p:cNvSpPr>
          <p:nvPr>
            <p:ph idx="1"/>
          </p:nvPr>
        </p:nvSpPr>
        <p:spPr/>
        <p:txBody>
          <a:bodyPr/>
          <a:lstStyle/>
          <a:p>
            <a:pPr marL="82296" indent="0">
              <a:buNone/>
            </a:pPr>
            <a:endParaRPr lang="en-US" dirty="0" smtClean="0"/>
          </a:p>
          <a:p>
            <a:pPr marL="82296" indent="0">
              <a:buNone/>
            </a:pPr>
            <a:endParaRPr lang="en-US" dirty="0" smtClean="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0540" y="1556792"/>
            <a:ext cx="6881899" cy="33865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2411760" y="5085184"/>
            <a:ext cx="4572000" cy="646331"/>
          </a:xfrm>
          <a:prstGeom prst="rect">
            <a:avLst/>
          </a:prstGeom>
        </p:spPr>
        <p:txBody>
          <a:bodyPr>
            <a:spAutoFit/>
          </a:bodyPr>
          <a:lstStyle/>
          <a:p>
            <a:r>
              <a:rPr lang="en-US" dirty="0" smtClean="0"/>
              <a:t> </a:t>
            </a:r>
            <a:r>
              <a:rPr lang="en-US" dirty="0"/>
              <a:t>Starting currents curves in 75% of the nominal load case</a:t>
            </a:r>
          </a:p>
        </p:txBody>
      </p:sp>
    </p:spTree>
    <p:extLst>
      <p:ext uri="{BB962C8B-B14F-4D97-AF65-F5344CB8AC3E}">
        <p14:creationId xmlns:p14="http://schemas.microsoft.com/office/powerpoint/2010/main" val="326124655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dirty="0"/>
          </a:p>
        </p:txBody>
      </p:sp>
      <p:pic>
        <p:nvPicPr>
          <p:cNvPr id="1024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763688" y="1726426"/>
            <a:ext cx="7056719" cy="34051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2286000" y="5229200"/>
            <a:ext cx="4572000" cy="646331"/>
          </a:xfrm>
          <a:prstGeom prst="rect">
            <a:avLst/>
          </a:prstGeom>
        </p:spPr>
        <p:txBody>
          <a:bodyPr>
            <a:spAutoFit/>
          </a:bodyPr>
          <a:lstStyle/>
          <a:p>
            <a:r>
              <a:rPr lang="en-US" dirty="0" smtClean="0"/>
              <a:t>Starting </a:t>
            </a:r>
            <a:r>
              <a:rPr lang="en-US" dirty="0"/>
              <a:t>torque curve in 75% of the nominal load case</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684644" y="2204864"/>
            <a:ext cx="6703780" cy="31472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2411760" y="5517232"/>
            <a:ext cx="3554819" cy="369332"/>
          </a:xfrm>
          <a:prstGeom prst="rect">
            <a:avLst/>
          </a:prstGeom>
        </p:spPr>
        <p:txBody>
          <a:bodyPr wrap="none">
            <a:spAutoFit/>
          </a:bodyPr>
          <a:lstStyle/>
          <a:p>
            <a:r>
              <a:rPr lang="en-US" dirty="0" smtClean="0"/>
              <a:t> </a:t>
            </a:r>
            <a:r>
              <a:rPr lang="en-US" dirty="0"/>
              <a:t>Speed curve in 75% of the nominal </a:t>
            </a:r>
          </a:p>
        </p:txBody>
      </p:sp>
    </p:spTree>
    <p:extLst>
      <p:ext uri="{BB962C8B-B14F-4D97-AF65-F5344CB8AC3E}">
        <p14:creationId xmlns:p14="http://schemas.microsoft.com/office/powerpoint/2010/main" val="238173433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Direct starting curves in the nominal load case:</a:t>
            </a:r>
            <a:endParaRPr lang="ar-SA" dirty="0"/>
          </a:p>
        </p:txBody>
      </p:sp>
      <p:pic>
        <p:nvPicPr>
          <p:cNvPr id="1229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547664" y="2043441"/>
            <a:ext cx="7017845" cy="3417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2339752" y="5733256"/>
            <a:ext cx="4572000" cy="646331"/>
          </a:xfrm>
          <a:prstGeom prst="rect">
            <a:avLst/>
          </a:prstGeom>
        </p:spPr>
        <p:txBody>
          <a:bodyPr>
            <a:spAutoFit/>
          </a:bodyPr>
          <a:lstStyle/>
          <a:p>
            <a:r>
              <a:rPr lang="en-US" dirty="0" smtClean="0"/>
              <a:t> </a:t>
            </a:r>
            <a:r>
              <a:rPr lang="en-US" dirty="0"/>
              <a:t>Starting currents curves in the nominal load case</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solidFill>
                  <a:schemeClr val="tx1"/>
                </a:solidFill>
              </a:rPr>
              <a:t>Overview</a:t>
            </a:r>
            <a:endParaRPr lang="en-US" dirty="0">
              <a:solidFill>
                <a:schemeClr val="tx1"/>
              </a:solidFill>
            </a:endParaRPr>
          </a:p>
        </p:txBody>
      </p:sp>
      <p:sp>
        <p:nvSpPr>
          <p:cNvPr id="3" name="Content Placeholder 2"/>
          <p:cNvSpPr>
            <a:spLocks noGrp="1"/>
          </p:cNvSpPr>
          <p:nvPr>
            <p:ph idx="1"/>
          </p:nvPr>
        </p:nvSpPr>
        <p:spPr/>
        <p:txBody>
          <a:bodyPr>
            <a:normAutofit fontScale="92500" lnSpcReduction="20000"/>
          </a:bodyPr>
          <a:lstStyle/>
          <a:p>
            <a:pPr marL="594360" indent="-457200"/>
            <a:r>
              <a:rPr lang="en-US" sz="2400" dirty="0" smtClean="0"/>
              <a:t>General overview about induction motor and existing </a:t>
            </a:r>
            <a:r>
              <a:rPr lang="en-US" sz="2400" dirty="0"/>
              <a:t>problems .</a:t>
            </a:r>
          </a:p>
          <a:p>
            <a:pPr marL="594360" indent="-457200"/>
            <a:endParaRPr lang="en-US" sz="2400" dirty="0"/>
          </a:p>
          <a:p>
            <a:pPr marL="594360" indent="-457200"/>
            <a:r>
              <a:rPr lang="en-US" sz="2400" dirty="0" smtClean="0"/>
              <a:t> </a:t>
            </a:r>
            <a:r>
              <a:rPr lang="en-US" sz="2400" dirty="0"/>
              <a:t>Aims and </a:t>
            </a:r>
            <a:r>
              <a:rPr lang="en-US" sz="2400" dirty="0" smtClean="0"/>
              <a:t>Objectives.</a:t>
            </a:r>
            <a:endParaRPr lang="en-US" sz="2400" dirty="0"/>
          </a:p>
          <a:p>
            <a:pPr marL="594360" indent="-457200"/>
            <a:r>
              <a:rPr lang="en-US" sz="2400" dirty="0" smtClean="0"/>
              <a:t>3ph </a:t>
            </a:r>
            <a:r>
              <a:rPr lang="en-US" sz="2400" dirty="0"/>
              <a:t>induction motor </a:t>
            </a:r>
            <a:r>
              <a:rPr lang="en-US" sz="2400" dirty="0" smtClean="0"/>
              <a:t>structure.</a:t>
            </a:r>
          </a:p>
          <a:p>
            <a:pPr marL="594360" indent="-457200"/>
            <a:r>
              <a:rPr lang="en-US" sz="2400" dirty="0"/>
              <a:t>Power flow </a:t>
            </a:r>
            <a:r>
              <a:rPr lang="en-US" sz="2400" dirty="0" smtClean="0"/>
              <a:t>diagram.</a:t>
            </a:r>
          </a:p>
          <a:p>
            <a:pPr marL="594360" indent="-457200"/>
            <a:r>
              <a:rPr lang="en-US" sz="2400" dirty="0" smtClean="0"/>
              <a:t>Methods of starting induction motors</a:t>
            </a:r>
          </a:p>
          <a:p>
            <a:pPr marL="594360" indent="-457200"/>
            <a:r>
              <a:rPr lang="en-US" sz="2400" dirty="0"/>
              <a:t>principle of </a:t>
            </a:r>
            <a:r>
              <a:rPr lang="en-US" sz="2400" dirty="0" smtClean="0"/>
              <a:t>operation.</a:t>
            </a:r>
          </a:p>
          <a:p>
            <a:pPr marL="594360" indent="-457200"/>
            <a:r>
              <a:rPr lang="en-US" sz="2400" dirty="0"/>
              <a:t>Simulating and starting the 3ph induction motor in </a:t>
            </a:r>
            <a:r>
              <a:rPr lang="en-US" sz="2400" dirty="0" err="1" smtClean="0"/>
              <a:t>Matlab</a:t>
            </a:r>
            <a:r>
              <a:rPr lang="en-US" sz="2400" dirty="0" smtClean="0"/>
              <a:t>.</a:t>
            </a:r>
          </a:p>
          <a:p>
            <a:pPr marL="594360" indent="-457200"/>
            <a:r>
              <a:rPr lang="en-US" sz="2200" dirty="0"/>
              <a:t>Hardware procedure</a:t>
            </a:r>
            <a:endParaRPr lang="en-US" sz="2200" dirty="0" smtClean="0"/>
          </a:p>
          <a:p>
            <a:pPr marL="594360" indent="-457200"/>
            <a:r>
              <a:rPr lang="en-US" sz="2400" dirty="0" smtClean="0"/>
              <a:t>Results.</a:t>
            </a:r>
          </a:p>
          <a:p>
            <a:pPr marL="594360" indent="-457200"/>
            <a:r>
              <a:rPr lang="en-US" sz="2400" dirty="0" smtClean="0"/>
              <a:t>Comparison between results</a:t>
            </a:r>
          </a:p>
          <a:p>
            <a:pPr marL="594360" indent="-457200"/>
            <a:r>
              <a:rPr lang="en-US" sz="2400" dirty="0" smtClean="0"/>
              <a:t>Conclusions.</a:t>
            </a:r>
          </a:p>
        </p:txBody>
      </p:sp>
    </p:spTree>
    <p:extLst>
      <p:ext uri="{BB962C8B-B14F-4D97-AF65-F5344CB8AC3E}">
        <p14:creationId xmlns:p14="http://schemas.microsoft.com/office/powerpoint/2010/main" val="173205730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dirty="0"/>
          </a:p>
        </p:txBody>
      </p:sp>
      <p:pic>
        <p:nvPicPr>
          <p:cNvPr id="1331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619672" y="1988840"/>
            <a:ext cx="6716170" cy="32796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2411760" y="5589240"/>
            <a:ext cx="4572000" cy="369332"/>
          </a:xfrm>
          <a:prstGeom prst="rect">
            <a:avLst/>
          </a:prstGeom>
        </p:spPr>
        <p:txBody>
          <a:bodyPr>
            <a:spAutoFit/>
          </a:bodyPr>
          <a:lstStyle/>
          <a:p>
            <a:r>
              <a:rPr lang="en-US" dirty="0" smtClean="0"/>
              <a:t> </a:t>
            </a:r>
            <a:r>
              <a:rPr lang="en-US" dirty="0"/>
              <a:t>Starting torque curve in the nominal load case</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1433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619672" y="2111911"/>
            <a:ext cx="6865174" cy="32805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2915816" y="5589240"/>
            <a:ext cx="4572000" cy="369332"/>
          </a:xfrm>
          <a:prstGeom prst="rect">
            <a:avLst/>
          </a:prstGeom>
        </p:spPr>
        <p:txBody>
          <a:bodyPr>
            <a:spAutoFit/>
          </a:bodyPr>
          <a:lstStyle/>
          <a:p>
            <a:r>
              <a:rPr lang="en-US" dirty="0" smtClean="0"/>
              <a:t> </a:t>
            </a:r>
            <a:r>
              <a:rPr lang="en-US" dirty="0"/>
              <a:t>Speed curve in the nominal load case</a:t>
            </a:r>
          </a:p>
        </p:txBody>
      </p:sp>
    </p:spTree>
    <p:extLst>
      <p:ext uri="{BB962C8B-B14F-4D97-AF65-F5344CB8AC3E}">
        <p14:creationId xmlns:p14="http://schemas.microsoft.com/office/powerpoint/2010/main" val="370442107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Soft staring method:</a:t>
            </a:r>
          </a:p>
        </p:txBody>
      </p:sp>
      <p:pic>
        <p:nvPicPr>
          <p:cNvPr id="1536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483768" y="1394111"/>
            <a:ext cx="5256584" cy="47758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2696492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1638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393850" y="2420888"/>
            <a:ext cx="7459367" cy="2808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1619672" y="5517232"/>
            <a:ext cx="4572000" cy="646331"/>
          </a:xfrm>
          <a:prstGeom prst="rect">
            <a:avLst/>
          </a:prstGeom>
        </p:spPr>
        <p:txBody>
          <a:bodyPr>
            <a:spAutoFit/>
          </a:bodyPr>
          <a:lstStyle/>
          <a:p>
            <a:r>
              <a:rPr lang="en-US" dirty="0"/>
              <a:t>Block diagram for the induction motor model in the Soft starting case</a:t>
            </a:r>
          </a:p>
        </p:txBody>
      </p:sp>
    </p:spTree>
    <p:extLst>
      <p:ext uri="{BB962C8B-B14F-4D97-AF65-F5344CB8AC3E}">
        <p14:creationId xmlns:p14="http://schemas.microsoft.com/office/powerpoint/2010/main" val="24268161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Soft starting curves in the nominal load case:</a:t>
            </a:r>
          </a:p>
        </p:txBody>
      </p:sp>
      <p:pic>
        <p:nvPicPr>
          <p:cNvPr id="1741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475656" y="2204864"/>
            <a:ext cx="6753789" cy="33123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2411760" y="5661248"/>
            <a:ext cx="4572000" cy="646331"/>
          </a:xfrm>
          <a:prstGeom prst="rect">
            <a:avLst/>
          </a:prstGeom>
        </p:spPr>
        <p:txBody>
          <a:bodyPr>
            <a:spAutoFit/>
          </a:bodyPr>
          <a:lstStyle/>
          <a:p>
            <a:r>
              <a:rPr lang="en-US" dirty="0" smtClean="0"/>
              <a:t> </a:t>
            </a:r>
            <a:r>
              <a:rPr lang="en-US" dirty="0"/>
              <a:t>Starting currents curves in the Soft starting nominal load case</a:t>
            </a:r>
          </a:p>
        </p:txBody>
      </p:sp>
    </p:spTree>
    <p:extLst>
      <p:ext uri="{BB962C8B-B14F-4D97-AF65-F5344CB8AC3E}">
        <p14:creationId xmlns:p14="http://schemas.microsoft.com/office/powerpoint/2010/main" val="324939246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843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653610" y="2132856"/>
            <a:ext cx="7094853" cy="3446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2286000" y="5733256"/>
            <a:ext cx="4572000" cy="646331"/>
          </a:xfrm>
          <a:prstGeom prst="rect">
            <a:avLst/>
          </a:prstGeom>
        </p:spPr>
        <p:txBody>
          <a:bodyPr>
            <a:spAutoFit/>
          </a:bodyPr>
          <a:lstStyle/>
          <a:p>
            <a:r>
              <a:rPr lang="en-US" dirty="0"/>
              <a:t>Torque curve in the Soft starting nominal load case</a:t>
            </a:r>
          </a:p>
        </p:txBody>
      </p:sp>
    </p:spTree>
    <p:extLst>
      <p:ext uri="{BB962C8B-B14F-4D97-AF65-F5344CB8AC3E}">
        <p14:creationId xmlns:p14="http://schemas.microsoft.com/office/powerpoint/2010/main" val="131897113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945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619672" y="2023974"/>
            <a:ext cx="7124537" cy="34563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1979712" y="5589240"/>
            <a:ext cx="4572000" cy="646331"/>
          </a:xfrm>
          <a:prstGeom prst="rect">
            <a:avLst/>
          </a:prstGeom>
        </p:spPr>
        <p:txBody>
          <a:bodyPr>
            <a:spAutoFit/>
          </a:bodyPr>
          <a:lstStyle/>
          <a:p>
            <a:r>
              <a:rPr lang="en-US" dirty="0"/>
              <a:t>Speed curve in the Soft starting nominal load case</a:t>
            </a:r>
          </a:p>
        </p:txBody>
      </p:sp>
    </p:spTree>
    <p:extLst>
      <p:ext uri="{BB962C8B-B14F-4D97-AF65-F5344CB8AC3E}">
        <p14:creationId xmlns:p14="http://schemas.microsoft.com/office/powerpoint/2010/main" val="253094117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Soft starting curves in the 75% of nominal load case:</a:t>
            </a:r>
          </a:p>
        </p:txBody>
      </p:sp>
      <p:pic>
        <p:nvPicPr>
          <p:cNvPr id="2048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403648" y="2003388"/>
            <a:ext cx="7146847" cy="34975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2123728" y="5589240"/>
            <a:ext cx="4572000" cy="646331"/>
          </a:xfrm>
          <a:prstGeom prst="rect">
            <a:avLst/>
          </a:prstGeom>
        </p:spPr>
        <p:txBody>
          <a:bodyPr>
            <a:spAutoFit/>
          </a:bodyPr>
          <a:lstStyle/>
          <a:p>
            <a:r>
              <a:rPr lang="en-US" dirty="0"/>
              <a:t>Starting currents curves in the Soft starting 75% nominal load case</a:t>
            </a:r>
          </a:p>
        </p:txBody>
      </p:sp>
    </p:spTree>
    <p:extLst>
      <p:ext uri="{BB962C8B-B14F-4D97-AF65-F5344CB8AC3E}">
        <p14:creationId xmlns:p14="http://schemas.microsoft.com/office/powerpoint/2010/main" val="196047324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2150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331640" y="1947134"/>
            <a:ext cx="7496610" cy="36100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1979712" y="5733256"/>
            <a:ext cx="4572000" cy="646331"/>
          </a:xfrm>
          <a:prstGeom prst="rect">
            <a:avLst/>
          </a:prstGeom>
        </p:spPr>
        <p:txBody>
          <a:bodyPr>
            <a:spAutoFit/>
          </a:bodyPr>
          <a:lstStyle/>
          <a:p>
            <a:r>
              <a:rPr lang="en-US" dirty="0" smtClean="0"/>
              <a:t> </a:t>
            </a:r>
            <a:r>
              <a:rPr lang="en-US" dirty="0"/>
              <a:t>Torque curve in the Soft starting 75% nominal load case</a:t>
            </a:r>
          </a:p>
        </p:txBody>
      </p:sp>
    </p:spTree>
    <p:extLst>
      <p:ext uri="{BB962C8B-B14F-4D97-AF65-F5344CB8AC3E}">
        <p14:creationId xmlns:p14="http://schemas.microsoft.com/office/powerpoint/2010/main" val="18470478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2253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619672" y="1988840"/>
            <a:ext cx="6956136" cy="33738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1907704" y="5517232"/>
            <a:ext cx="4572000" cy="646331"/>
          </a:xfrm>
          <a:prstGeom prst="rect">
            <a:avLst/>
          </a:prstGeom>
        </p:spPr>
        <p:txBody>
          <a:bodyPr>
            <a:spAutoFit/>
          </a:bodyPr>
          <a:lstStyle/>
          <a:p>
            <a:r>
              <a:rPr lang="en-US" dirty="0" smtClean="0"/>
              <a:t>Speed </a:t>
            </a:r>
            <a:r>
              <a:rPr lang="en-US" dirty="0"/>
              <a:t>curve in the Soft starting 75% nominal load case</a:t>
            </a:r>
          </a:p>
        </p:txBody>
      </p:sp>
    </p:spTree>
    <p:extLst>
      <p:ext uri="{BB962C8B-B14F-4D97-AF65-F5344CB8AC3E}">
        <p14:creationId xmlns:p14="http://schemas.microsoft.com/office/powerpoint/2010/main" val="10328339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General overview about induction motor</a:t>
            </a:r>
          </a:p>
        </p:txBody>
      </p:sp>
      <p:sp>
        <p:nvSpPr>
          <p:cNvPr id="3" name="Content Placeholder 2"/>
          <p:cNvSpPr>
            <a:spLocks noGrp="1"/>
          </p:cNvSpPr>
          <p:nvPr>
            <p:ph idx="1"/>
          </p:nvPr>
        </p:nvSpPr>
        <p:spPr/>
        <p:txBody>
          <a:bodyPr>
            <a:normAutofit fontScale="32500" lnSpcReduction="20000"/>
          </a:bodyPr>
          <a:lstStyle/>
          <a:p>
            <a:r>
              <a:rPr lang="en-US" sz="7400" dirty="0"/>
              <a:t>Asynchronous machines are considered nowadays the most commonly used electrical  machines, which are mainly used as electrical induction motors and sometimes as generators. This is mainly due to the simplicity of composition, low price, light weight, high reliability, easy to command and control performance and not containing parts that could easily breakdown compared with DC machines and synchronous machines.</a:t>
            </a:r>
          </a:p>
          <a:p>
            <a:r>
              <a:rPr lang="en-US" sz="7400" dirty="0"/>
              <a:t>Starting the induction motor is the most important and dangerous step, where the motor properties play a major role in the evaluation of all electrical motors, and these properties are defined by the following factors:</a:t>
            </a:r>
          </a:p>
          <a:p>
            <a:endParaRPr lang="en-US" sz="7400" dirty="0"/>
          </a:p>
          <a:p>
            <a:endParaRPr lang="en-US" dirty="0"/>
          </a:p>
          <a:p>
            <a:endParaRPr lang="en-US" dirty="0"/>
          </a:p>
          <a:p>
            <a:endParaRPr lang="en-US" dirty="0" smtClean="0"/>
          </a:p>
          <a:p>
            <a:pPr marL="82296" indent="0">
              <a:buNone/>
            </a:pPr>
            <a:endParaRPr lang="en-US" dirty="0" smtClean="0"/>
          </a:p>
          <a:p>
            <a:endParaRPr lang="en-US" dirty="0"/>
          </a:p>
        </p:txBody>
      </p:sp>
    </p:spTree>
    <p:extLst>
      <p:ext uri="{BB962C8B-B14F-4D97-AF65-F5344CB8AC3E}">
        <p14:creationId xmlns:p14="http://schemas.microsoft.com/office/powerpoint/2010/main" val="89296428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a:effectLst/>
              </a:rPr>
              <a:t>Hardware procedure</a:t>
            </a:r>
            <a:endParaRPr lang="ar-SA" dirty="0"/>
          </a:p>
        </p:txBody>
      </p:sp>
      <p:sp>
        <p:nvSpPr>
          <p:cNvPr id="3" name="عنصر نائب للمحتوى 2"/>
          <p:cNvSpPr>
            <a:spLocks noGrp="1"/>
          </p:cNvSpPr>
          <p:nvPr>
            <p:ph idx="1"/>
          </p:nvPr>
        </p:nvSpPr>
        <p:spPr/>
        <p:txBody>
          <a:bodyPr/>
          <a:lstStyle/>
          <a:p>
            <a:r>
              <a:rPr lang="en-US" b="1" dirty="0" smtClean="0"/>
              <a:t>Circuit </a:t>
            </a:r>
            <a:r>
              <a:rPr lang="en-US" b="1" dirty="0" err="1"/>
              <a:t>digrame</a:t>
            </a:r>
            <a:r>
              <a:rPr lang="en-US" dirty="0"/>
              <a:t>: </a:t>
            </a:r>
            <a:endParaRPr lang="en-US" dirty="0" smtClean="0"/>
          </a:p>
          <a:p>
            <a:endParaRPr lang="ar-SA" dirty="0"/>
          </a:p>
        </p:txBody>
      </p:sp>
      <p:pic>
        <p:nvPicPr>
          <p:cNvPr id="4" name="Picture 1" descr="G:\Motor.png"/>
          <p:cNvPicPr/>
          <p:nvPr/>
        </p:nvPicPr>
        <p:blipFill>
          <a:blip r:embed="rId2" cstate="print"/>
          <a:srcRect/>
          <a:stretch>
            <a:fillRect/>
          </a:stretch>
        </p:blipFill>
        <p:spPr bwMode="auto">
          <a:xfrm>
            <a:off x="1042339" y="2193776"/>
            <a:ext cx="7890079" cy="4187552"/>
          </a:xfrm>
          <a:prstGeom prst="rect">
            <a:avLst/>
          </a:prstGeom>
          <a:noFill/>
          <a:ln w="9525">
            <a:noFill/>
            <a:miter lim="800000"/>
            <a:headEnd/>
            <a:tailEnd/>
          </a:ln>
        </p:spPr>
      </p:pic>
    </p:spTree>
    <p:extLst>
      <p:ext uri="{BB962C8B-B14F-4D97-AF65-F5344CB8AC3E}">
        <p14:creationId xmlns:p14="http://schemas.microsoft.com/office/powerpoint/2010/main" val="155024571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dirty="0">
                <a:effectLst/>
              </a:rPr>
              <a:t>-</a:t>
            </a:r>
            <a:r>
              <a:rPr lang="en-US" b="1" dirty="0" err="1">
                <a:effectLst/>
              </a:rPr>
              <a:t>Componenets</a:t>
            </a:r>
            <a:r>
              <a:rPr lang="en-US" b="1" dirty="0">
                <a:effectLst/>
              </a:rPr>
              <a:t>:</a:t>
            </a:r>
            <a:r>
              <a:rPr lang="en-US" dirty="0">
                <a:effectLst/>
              </a:rPr>
              <a:t/>
            </a:r>
            <a:br>
              <a:rPr lang="en-US" dirty="0">
                <a:effectLst/>
              </a:rPr>
            </a:br>
            <a:endParaRPr lang="ar-SA" dirty="0"/>
          </a:p>
        </p:txBody>
      </p:sp>
      <p:sp>
        <p:nvSpPr>
          <p:cNvPr id="3" name="عنصر نائب للمحتوى 2"/>
          <p:cNvSpPr>
            <a:spLocks noGrp="1"/>
          </p:cNvSpPr>
          <p:nvPr>
            <p:ph idx="1"/>
          </p:nvPr>
        </p:nvSpPr>
        <p:spPr/>
        <p:txBody>
          <a:bodyPr/>
          <a:lstStyle/>
          <a:p>
            <a:r>
              <a:rPr lang="en-US" dirty="0"/>
              <a:t>1-Rectifire bridge</a:t>
            </a:r>
          </a:p>
          <a:p>
            <a:r>
              <a:rPr lang="en-US" dirty="0"/>
              <a:t>2-Two capacitors (400volt,470microfarad)</a:t>
            </a:r>
          </a:p>
          <a:p>
            <a:r>
              <a:rPr lang="en-US" dirty="0"/>
              <a:t>3-Mosfet(20amp)</a:t>
            </a:r>
          </a:p>
          <a:p>
            <a:r>
              <a:rPr lang="en-US" dirty="0"/>
              <a:t>4-four resister (100ohm)</a:t>
            </a:r>
          </a:p>
          <a:p>
            <a:r>
              <a:rPr lang="en-US" dirty="0"/>
              <a:t>5-single phase induction motor (pump)(0.5hp)</a:t>
            </a:r>
          </a:p>
          <a:p>
            <a:r>
              <a:rPr lang="en-US" dirty="0"/>
              <a:t>6-Aurduino </a:t>
            </a:r>
            <a:r>
              <a:rPr lang="en-US" dirty="0" err="1"/>
              <a:t>dueo</a:t>
            </a:r>
            <a:r>
              <a:rPr lang="en-US" dirty="0"/>
              <a:t> with DAC</a:t>
            </a:r>
          </a:p>
          <a:p>
            <a:endParaRPr lang="ar-SA" dirty="0"/>
          </a:p>
        </p:txBody>
      </p:sp>
    </p:spTree>
    <p:extLst>
      <p:ext uri="{BB962C8B-B14F-4D97-AF65-F5344CB8AC3E}">
        <p14:creationId xmlns:p14="http://schemas.microsoft.com/office/powerpoint/2010/main" val="99112665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dirty="0">
                <a:effectLst/>
              </a:rPr>
              <a:t>Code for </a:t>
            </a:r>
            <a:r>
              <a:rPr lang="en-US" b="1" dirty="0" smtClean="0">
                <a:effectLst/>
              </a:rPr>
              <a:t>generate </a:t>
            </a:r>
            <a:r>
              <a:rPr lang="en-US" b="1" dirty="0">
                <a:effectLst/>
              </a:rPr>
              <a:t>sinusoidal wave:</a:t>
            </a:r>
            <a:endParaRPr lang="ar-SA" dirty="0"/>
          </a:p>
        </p:txBody>
      </p:sp>
      <p:sp>
        <p:nvSpPr>
          <p:cNvPr id="3" name="عنصر نائب للمحتوى 2"/>
          <p:cNvSpPr>
            <a:spLocks noGrp="1"/>
          </p:cNvSpPr>
          <p:nvPr>
            <p:ph idx="1"/>
          </p:nvPr>
        </p:nvSpPr>
        <p:spPr/>
        <p:txBody>
          <a:bodyPr>
            <a:normAutofit fontScale="40000" lnSpcReduction="20000"/>
          </a:bodyPr>
          <a:lstStyle/>
          <a:p>
            <a:r>
              <a:rPr lang="en-US" dirty="0"/>
              <a:t>static </a:t>
            </a:r>
            <a:r>
              <a:rPr lang="en-US" dirty="0" err="1"/>
              <a:t>int</a:t>
            </a:r>
            <a:r>
              <a:rPr lang="en-US" dirty="0"/>
              <a:t> </a:t>
            </a:r>
            <a:r>
              <a:rPr lang="en-US" dirty="0" err="1"/>
              <a:t>sinTable</a:t>
            </a:r>
            <a:r>
              <a:rPr lang="en-US" dirty="0"/>
              <a:t>[120]=</a:t>
            </a:r>
          </a:p>
          <a:p>
            <a:r>
              <a:rPr lang="en-US" dirty="0"/>
              <a:t>{</a:t>
            </a:r>
          </a:p>
          <a:p>
            <a:r>
              <a:rPr lang="en-US" dirty="0"/>
              <a:t>    0x7ff, 0x86a, 0x8d5, 0x93f, 0x9a9, 0xa11, 0xa78, 0xadd, 0xb40, 0xba1,</a:t>
            </a:r>
          </a:p>
          <a:p>
            <a:r>
              <a:rPr lang="en-US" dirty="0"/>
              <a:t>    0xbff, 0xc5a, 0xcb2, 0xd08, 0xd59, 0xda7, 0xdf1, 0xe36, 0xe77, 0xeb4,</a:t>
            </a:r>
          </a:p>
          <a:p>
            <a:r>
              <a:rPr lang="en-US" dirty="0"/>
              <a:t>    0xeec, 0xf1f, 0xf4d, 0xf77, 0xf9a, 0xfb9, 0xfd2, 0xfe5, 0xff3, 0xffc,</a:t>
            </a:r>
          </a:p>
          <a:p>
            <a:r>
              <a:rPr lang="en-US" dirty="0"/>
              <a:t>    0xfff, 0xffc, 0xff3, 0xfe5, 0xfd2, 0xfb9, 0xf9a, 0xf77, 0xf4d, 0xf1f,</a:t>
            </a:r>
          </a:p>
          <a:p>
            <a:r>
              <a:rPr lang="en-US" dirty="0"/>
              <a:t>    0xeec, 0xeb4, 0xe77, 0xe36, 0xdf1, 0xda7, 0xd59, 0xd08, 0xcb2, 0xc5a,</a:t>
            </a:r>
          </a:p>
          <a:p>
            <a:r>
              <a:rPr lang="en-US" dirty="0"/>
              <a:t>    0xbff, 0xba1, 0xb40, 0xadd, 0xa78, 0xa11, 0x9a9, 0x93f, 0x8d5, 0x86a,</a:t>
            </a:r>
          </a:p>
          <a:p>
            <a:r>
              <a:rPr lang="en-US" dirty="0"/>
              <a:t>    0x7ff, 0x794, 0x729, 0x6bf, 0x655, 0x5ed, 0x586, 0x521, 0x4be, 0x45d,</a:t>
            </a:r>
          </a:p>
          <a:p>
            <a:r>
              <a:rPr lang="en-US" dirty="0"/>
              <a:t>    0x3ff, 0x3a4, 0x34c, 0x2f6, 0x2a5, 0x257, 0x20d, 0x1c8, 0x187, 0x14a,</a:t>
            </a:r>
          </a:p>
          <a:p>
            <a:r>
              <a:rPr lang="en-US" dirty="0"/>
              <a:t>    0x112, 0xdf, 0xb1, 0x87, 0x64, 0x45, 0x2c, 0x19, 0xb, 0x2,</a:t>
            </a:r>
          </a:p>
          <a:p>
            <a:r>
              <a:rPr lang="en-US" dirty="0"/>
              <a:t>    0x0, 0x2, 0xb, 0x19, 0x2c, 0x45, 0x64, 0x87, 0xb1, 0xdf,</a:t>
            </a:r>
          </a:p>
          <a:p>
            <a:r>
              <a:rPr lang="en-US" dirty="0"/>
              <a:t>    0x112, 0x14a, 0x187, 0x1c8, 0x20d, 0x257, 0x2a5, 0x2f6, 0x34c, 0x3a4,</a:t>
            </a:r>
          </a:p>
          <a:p>
            <a:r>
              <a:rPr lang="en-US" dirty="0"/>
              <a:t>    0x3ff, 0x45d, 0x4be, 0x521, 0x586, 0x5ed, 0x655, 0x6bf, 0x729, 0x794</a:t>
            </a:r>
          </a:p>
          <a:p>
            <a:r>
              <a:rPr lang="en-US" dirty="0"/>
              <a:t> };</a:t>
            </a:r>
          </a:p>
          <a:p>
            <a:r>
              <a:rPr lang="en-US" dirty="0" err="1"/>
              <a:t>int</a:t>
            </a:r>
            <a:r>
              <a:rPr lang="en-US" dirty="0"/>
              <a:t> </a:t>
            </a:r>
            <a:r>
              <a:rPr lang="en-US" dirty="0" err="1"/>
              <a:t>i</a:t>
            </a:r>
            <a:r>
              <a:rPr lang="en-US" dirty="0"/>
              <a:t> = 0;</a:t>
            </a:r>
          </a:p>
          <a:p>
            <a:r>
              <a:rPr lang="en-US" dirty="0" err="1"/>
              <a:t>int</a:t>
            </a:r>
            <a:r>
              <a:rPr lang="en-US" dirty="0"/>
              <a:t> step1k=1; // 1 </a:t>
            </a:r>
            <a:r>
              <a:rPr lang="en-US" dirty="0" err="1"/>
              <a:t>ms</a:t>
            </a:r>
            <a:r>
              <a:rPr lang="en-US" dirty="0"/>
              <a:t> for 1000Hz</a:t>
            </a:r>
          </a:p>
          <a:p>
            <a:r>
              <a:rPr lang="en-US" dirty="0"/>
              <a:t>long </a:t>
            </a:r>
            <a:r>
              <a:rPr lang="en-US" dirty="0" err="1"/>
              <a:t>nxt_time</a:t>
            </a:r>
            <a:r>
              <a:rPr lang="en-US" dirty="0"/>
              <a:t>;</a:t>
            </a:r>
          </a:p>
          <a:p>
            <a:r>
              <a:rPr lang="en-US" dirty="0"/>
              <a:t> </a:t>
            </a:r>
          </a:p>
          <a:p>
            <a:pPr marL="82296" indent="0">
              <a:buNone/>
            </a:pPr>
            <a:endParaRPr lang="en-US" dirty="0"/>
          </a:p>
          <a:p>
            <a:endParaRPr lang="ar-SA" dirty="0"/>
          </a:p>
        </p:txBody>
      </p:sp>
    </p:spTree>
    <p:extLst>
      <p:ext uri="{BB962C8B-B14F-4D97-AF65-F5344CB8AC3E}">
        <p14:creationId xmlns:p14="http://schemas.microsoft.com/office/powerpoint/2010/main" val="191391115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47500" lnSpcReduction="20000"/>
          </a:bodyPr>
          <a:lstStyle/>
          <a:p>
            <a:r>
              <a:rPr lang="en-US" dirty="0"/>
              <a:t>void setup() </a:t>
            </a:r>
          </a:p>
          <a:p>
            <a:r>
              <a:rPr lang="en-US" dirty="0"/>
              <a:t>{</a:t>
            </a:r>
          </a:p>
          <a:p>
            <a:r>
              <a:rPr lang="en-US" dirty="0"/>
              <a:t>  </a:t>
            </a:r>
            <a:r>
              <a:rPr lang="en-US" dirty="0" err="1"/>
              <a:t>analogWriteResolution</a:t>
            </a:r>
            <a:r>
              <a:rPr lang="en-US" dirty="0"/>
              <a:t>(12);  // set the analog output resolution to 12 bit (4096 levels)</a:t>
            </a:r>
          </a:p>
          <a:p>
            <a:r>
              <a:rPr lang="en-US" dirty="0"/>
              <a:t>}</a:t>
            </a:r>
          </a:p>
          <a:p>
            <a:r>
              <a:rPr lang="en-US" dirty="0"/>
              <a:t> </a:t>
            </a:r>
          </a:p>
          <a:p>
            <a:r>
              <a:rPr lang="en-US" dirty="0"/>
              <a:t>void loop()</a:t>
            </a:r>
          </a:p>
          <a:p>
            <a:r>
              <a:rPr lang="en-US" dirty="0"/>
              <a:t>{</a:t>
            </a:r>
          </a:p>
          <a:p>
            <a:r>
              <a:rPr lang="en-US" dirty="0"/>
              <a:t>  </a:t>
            </a:r>
            <a:r>
              <a:rPr lang="en-US" dirty="0" err="1"/>
              <a:t>int</a:t>
            </a:r>
            <a:r>
              <a:rPr lang="en-US" dirty="0"/>
              <a:t> AV = </a:t>
            </a:r>
            <a:r>
              <a:rPr lang="en-US" dirty="0" err="1"/>
              <a:t>analogRead</a:t>
            </a:r>
            <a:r>
              <a:rPr lang="en-US" dirty="0"/>
              <a:t>(A0);</a:t>
            </a:r>
          </a:p>
          <a:p>
            <a:r>
              <a:rPr lang="en-US" dirty="0"/>
              <a:t>  step1k=AV;</a:t>
            </a:r>
          </a:p>
          <a:p>
            <a:r>
              <a:rPr lang="en-US" dirty="0"/>
              <a:t>  </a:t>
            </a:r>
            <a:r>
              <a:rPr lang="en-US" dirty="0" err="1"/>
              <a:t>analogWrite</a:t>
            </a:r>
            <a:r>
              <a:rPr lang="en-US" dirty="0"/>
              <a:t>(DAC0, </a:t>
            </a:r>
            <a:r>
              <a:rPr lang="en-US" dirty="0" err="1"/>
              <a:t>sinTable</a:t>
            </a:r>
            <a:r>
              <a:rPr lang="en-US" dirty="0"/>
              <a:t>[</a:t>
            </a:r>
            <a:r>
              <a:rPr lang="en-US" dirty="0" err="1"/>
              <a:t>i</a:t>
            </a:r>
            <a:r>
              <a:rPr lang="en-US" dirty="0"/>
              <a:t>]);  </a:t>
            </a:r>
          </a:p>
          <a:p>
            <a:r>
              <a:rPr lang="en-US" dirty="0"/>
              <a:t>  </a:t>
            </a:r>
            <a:r>
              <a:rPr lang="en-US" dirty="0" err="1"/>
              <a:t>analogWrite</a:t>
            </a:r>
            <a:r>
              <a:rPr lang="en-US" dirty="0"/>
              <a:t>(DAC1, </a:t>
            </a:r>
            <a:r>
              <a:rPr lang="en-US" dirty="0" err="1"/>
              <a:t>sinTable</a:t>
            </a:r>
            <a:r>
              <a:rPr lang="en-US" dirty="0"/>
              <a:t>[i+60]);  </a:t>
            </a:r>
          </a:p>
          <a:p>
            <a:r>
              <a:rPr lang="en-US" dirty="0"/>
              <a:t>  </a:t>
            </a:r>
            <a:r>
              <a:rPr lang="en-US" dirty="0" err="1"/>
              <a:t>i</a:t>
            </a:r>
            <a:r>
              <a:rPr lang="en-US" dirty="0"/>
              <a:t>++;</a:t>
            </a:r>
          </a:p>
          <a:p>
            <a:r>
              <a:rPr lang="en-US" dirty="0"/>
              <a:t>  if(</a:t>
            </a:r>
            <a:r>
              <a:rPr lang="en-US" dirty="0" err="1"/>
              <a:t>i</a:t>
            </a:r>
            <a:r>
              <a:rPr lang="en-US" dirty="0"/>
              <a:t> == 120) </a:t>
            </a:r>
          </a:p>
          <a:p>
            <a:r>
              <a:rPr lang="en-US" dirty="0"/>
              <a:t>    </a:t>
            </a:r>
            <a:r>
              <a:rPr lang="en-US" dirty="0" err="1"/>
              <a:t>i</a:t>
            </a:r>
            <a:r>
              <a:rPr lang="en-US" dirty="0"/>
              <a:t> = 0;</a:t>
            </a:r>
          </a:p>
          <a:p>
            <a:r>
              <a:rPr lang="en-US" dirty="0"/>
              <a:t>  while (micros()&lt;</a:t>
            </a:r>
            <a:r>
              <a:rPr lang="en-US" dirty="0" err="1"/>
              <a:t>nxt_time</a:t>
            </a:r>
            <a:r>
              <a:rPr lang="en-US" dirty="0"/>
              <a:t>);  // Hold the sample value for the sample time</a:t>
            </a:r>
          </a:p>
          <a:p>
            <a:r>
              <a:rPr lang="en-US" dirty="0"/>
              <a:t>  </a:t>
            </a:r>
            <a:r>
              <a:rPr lang="en-US" dirty="0" err="1"/>
              <a:t>nxt_time</a:t>
            </a:r>
            <a:r>
              <a:rPr lang="en-US" dirty="0"/>
              <a:t>=micros()+step1k;</a:t>
            </a:r>
          </a:p>
          <a:p>
            <a:r>
              <a:rPr lang="en-US" dirty="0"/>
              <a:t>}</a:t>
            </a:r>
          </a:p>
          <a:p>
            <a:endParaRPr lang="ar-SA" dirty="0"/>
          </a:p>
        </p:txBody>
      </p:sp>
    </p:spTree>
    <p:extLst>
      <p:ext uri="{BB962C8B-B14F-4D97-AF65-F5344CB8AC3E}">
        <p14:creationId xmlns:p14="http://schemas.microsoft.com/office/powerpoint/2010/main" val="116316029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Tree>
    <p:extLst>
      <p:ext uri="{BB962C8B-B14F-4D97-AF65-F5344CB8AC3E}">
        <p14:creationId xmlns:p14="http://schemas.microsoft.com/office/powerpoint/2010/main" val="164163202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Results.</a:t>
            </a:r>
            <a:br>
              <a:rPr lang="en-US" dirty="0"/>
            </a:br>
            <a:endParaRPr lang="en-US" dirty="0"/>
          </a:p>
        </p:txBody>
      </p:sp>
      <p:sp>
        <p:nvSpPr>
          <p:cNvPr id="3" name="Content Placeholder 2"/>
          <p:cNvSpPr>
            <a:spLocks noGrp="1"/>
          </p:cNvSpPr>
          <p:nvPr>
            <p:ph idx="1"/>
          </p:nvPr>
        </p:nvSpPr>
        <p:spPr/>
        <p:txBody>
          <a:bodyPr/>
          <a:lstStyle/>
          <a:p>
            <a:r>
              <a:rPr lang="en-US" dirty="0"/>
              <a:t>Direct </a:t>
            </a:r>
            <a:r>
              <a:rPr lang="en-US" dirty="0" smtClean="0"/>
              <a:t>starting method</a:t>
            </a:r>
          </a:p>
          <a:p>
            <a:r>
              <a:rPr lang="en-US" dirty="0" smtClean="0"/>
              <a:t>No load case:</a:t>
            </a:r>
          </a:p>
          <a:p>
            <a:endParaRPr lang="en-US" dirty="0" smtClean="0"/>
          </a:p>
          <a:p>
            <a:pPr marL="82296" indent="0">
              <a:buNone/>
            </a:pPr>
            <a:endParaRPr lang="en-US" dirty="0" smtClean="0"/>
          </a:p>
          <a:p>
            <a:r>
              <a:rPr lang="en-US" dirty="0"/>
              <a:t>75% of nominal load case</a:t>
            </a:r>
            <a:r>
              <a:rPr lang="en-US" dirty="0" smtClean="0"/>
              <a:t>:</a:t>
            </a:r>
          </a:p>
          <a:p>
            <a:pPr marL="82296" indent="0">
              <a:buNone/>
            </a:pPr>
            <a:endParaRPr lang="en-US" dirty="0" smtClean="0"/>
          </a:p>
          <a:p>
            <a:endParaRPr lang="en-US" dirty="0" smtClean="0"/>
          </a:p>
          <a:p>
            <a:endParaRPr lang="en-US" dirty="0"/>
          </a:p>
        </p:txBody>
      </p:sp>
      <p:graphicFrame>
        <p:nvGraphicFramePr>
          <p:cNvPr id="8" name="Table 7"/>
          <p:cNvGraphicFramePr>
            <a:graphicFrameLocks noGrp="1"/>
          </p:cNvGraphicFramePr>
          <p:nvPr>
            <p:extLst>
              <p:ext uri="{D42A27DB-BD31-4B8C-83A1-F6EECF244321}">
                <p14:modId xmlns:p14="http://schemas.microsoft.com/office/powerpoint/2010/main" val="1583198562"/>
              </p:ext>
            </p:extLst>
          </p:nvPr>
        </p:nvGraphicFramePr>
        <p:xfrm>
          <a:off x="1691680" y="4581128"/>
          <a:ext cx="5184576" cy="648072"/>
        </p:xfrm>
        <a:graphic>
          <a:graphicData uri="http://schemas.openxmlformats.org/drawingml/2006/table">
            <a:tbl>
              <a:tblPr firstRow="1" firstCol="1" lastRow="1" lastCol="1" bandRow="1" bandCol="1">
                <a:tableStyleId>{5C22544A-7EE6-4342-B048-85BDC9FD1C3A}</a:tableStyleId>
              </a:tblPr>
              <a:tblGrid>
                <a:gridCol w="1535134">
                  <a:extLst>
                    <a:ext uri="{9D8B030D-6E8A-4147-A177-3AD203B41FA5}">
                      <a16:colId xmlns:a16="http://schemas.microsoft.com/office/drawing/2014/main" val="20000"/>
                    </a:ext>
                  </a:extLst>
                </a:gridCol>
                <a:gridCol w="2065266">
                  <a:extLst>
                    <a:ext uri="{9D8B030D-6E8A-4147-A177-3AD203B41FA5}">
                      <a16:colId xmlns:a16="http://schemas.microsoft.com/office/drawing/2014/main" val="20001"/>
                    </a:ext>
                  </a:extLst>
                </a:gridCol>
                <a:gridCol w="1584176">
                  <a:extLst>
                    <a:ext uri="{9D8B030D-6E8A-4147-A177-3AD203B41FA5}">
                      <a16:colId xmlns:a16="http://schemas.microsoft.com/office/drawing/2014/main" val="20002"/>
                    </a:ext>
                  </a:extLst>
                </a:gridCol>
              </a:tblGrid>
              <a:tr h="379075">
                <a:tc>
                  <a:txBody>
                    <a:bodyPr/>
                    <a:lstStyle/>
                    <a:p>
                      <a:pPr marL="287020" marR="281940" algn="ctr">
                        <a:lnSpc>
                          <a:spcPts val="1340"/>
                        </a:lnSpc>
                        <a:spcBef>
                          <a:spcPts val="0"/>
                        </a:spcBef>
                        <a:spcAft>
                          <a:spcPts val="0"/>
                        </a:spcAft>
                      </a:pPr>
                      <a:r>
                        <a:rPr lang="ar-SY" sz="1200" dirty="0">
                          <a:effectLst/>
                        </a:rPr>
                        <a:t>Ist (pu)</a:t>
                      </a:r>
                      <a:endParaRPr lang="en-US" sz="1100" dirty="0">
                        <a:effectLst/>
                        <a:latin typeface="Times New Roman"/>
                        <a:ea typeface="Times New Roman"/>
                      </a:endParaRPr>
                    </a:p>
                  </a:txBody>
                  <a:tcPr marL="0" marR="0" marT="0" marB="0"/>
                </a:tc>
                <a:tc>
                  <a:txBody>
                    <a:bodyPr/>
                    <a:lstStyle/>
                    <a:p>
                      <a:pPr marL="93345" marR="86360" algn="ctr">
                        <a:lnSpc>
                          <a:spcPts val="1340"/>
                        </a:lnSpc>
                        <a:spcBef>
                          <a:spcPts val="0"/>
                        </a:spcBef>
                        <a:spcAft>
                          <a:spcPts val="0"/>
                        </a:spcAft>
                      </a:pPr>
                      <a:r>
                        <a:rPr lang="ar-SY" sz="1200" dirty="0" err="1">
                          <a:effectLst/>
                        </a:rPr>
                        <a:t>Tst</a:t>
                      </a:r>
                      <a:r>
                        <a:rPr lang="ar-SY" sz="1200" dirty="0">
                          <a:effectLst/>
                        </a:rPr>
                        <a:t> (</a:t>
                      </a:r>
                      <a:r>
                        <a:rPr lang="ar-SY" sz="1200" dirty="0" err="1">
                          <a:effectLst/>
                        </a:rPr>
                        <a:t>pu</a:t>
                      </a:r>
                      <a:r>
                        <a:rPr lang="ar-SY" sz="1200" dirty="0">
                          <a:effectLst/>
                        </a:rPr>
                        <a:t>)</a:t>
                      </a:r>
                      <a:endParaRPr lang="en-US" sz="1100" dirty="0">
                        <a:effectLst/>
                        <a:latin typeface="Times New Roman"/>
                        <a:ea typeface="Times New Roman"/>
                      </a:endParaRPr>
                    </a:p>
                  </a:txBody>
                  <a:tcPr marL="0" marR="0" marT="0" marB="0"/>
                </a:tc>
                <a:tc>
                  <a:txBody>
                    <a:bodyPr/>
                    <a:lstStyle/>
                    <a:p>
                      <a:pPr marL="285115" marR="278765" algn="ctr">
                        <a:lnSpc>
                          <a:spcPts val="1340"/>
                        </a:lnSpc>
                        <a:spcBef>
                          <a:spcPts val="0"/>
                        </a:spcBef>
                        <a:spcAft>
                          <a:spcPts val="0"/>
                        </a:spcAft>
                      </a:pPr>
                      <a:r>
                        <a:rPr lang="ar-SY" sz="1200" dirty="0" err="1">
                          <a:effectLst/>
                        </a:rPr>
                        <a:t>Transient</a:t>
                      </a:r>
                      <a:r>
                        <a:rPr lang="ar-SY" sz="1200" dirty="0">
                          <a:effectLst/>
                        </a:rPr>
                        <a:t> (s)</a:t>
                      </a:r>
                      <a:endParaRPr lang="en-US" sz="1100" dirty="0">
                        <a:effectLst/>
                        <a:latin typeface="Times New Roman"/>
                        <a:ea typeface="Times New Roman"/>
                      </a:endParaRPr>
                    </a:p>
                  </a:txBody>
                  <a:tcPr marL="0" marR="0" marT="0" marB="0"/>
                </a:tc>
                <a:extLst>
                  <a:ext uri="{0D108BD9-81ED-4DB2-BD59-A6C34878D82A}">
                    <a16:rowId xmlns:a16="http://schemas.microsoft.com/office/drawing/2014/main" val="10000"/>
                  </a:ext>
                </a:extLst>
              </a:tr>
              <a:tr h="268997">
                <a:tc>
                  <a:txBody>
                    <a:bodyPr/>
                    <a:lstStyle/>
                    <a:p>
                      <a:pPr marL="286385" marR="281940" algn="ctr">
                        <a:lnSpc>
                          <a:spcPts val="1325"/>
                        </a:lnSpc>
                        <a:spcBef>
                          <a:spcPts val="0"/>
                        </a:spcBef>
                        <a:spcAft>
                          <a:spcPts val="0"/>
                        </a:spcAft>
                      </a:pPr>
                      <a:r>
                        <a:rPr lang="en-US" sz="1200" dirty="0" smtClean="0">
                          <a:effectLst/>
                        </a:rPr>
                        <a:t>6.1</a:t>
                      </a:r>
                      <a:endParaRPr lang="en-US" sz="1100" dirty="0">
                        <a:effectLst/>
                        <a:latin typeface="Times New Roman"/>
                        <a:ea typeface="Times New Roman"/>
                      </a:endParaRPr>
                    </a:p>
                  </a:txBody>
                  <a:tcPr marL="0" marR="0" marT="0" marB="0"/>
                </a:tc>
                <a:tc>
                  <a:txBody>
                    <a:bodyPr/>
                    <a:lstStyle/>
                    <a:p>
                      <a:pPr marL="92710" marR="86360" algn="ctr">
                        <a:lnSpc>
                          <a:spcPts val="1325"/>
                        </a:lnSpc>
                        <a:spcBef>
                          <a:spcPts val="0"/>
                        </a:spcBef>
                        <a:spcAft>
                          <a:spcPts val="0"/>
                        </a:spcAft>
                      </a:pPr>
                      <a:r>
                        <a:rPr lang="en-US" sz="1200" dirty="0" smtClean="0">
                          <a:effectLst/>
                        </a:rPr>
                        <a:t>3.95</a:t>
                      </a:r>
                      <a:endParaRPr lang="en-US" sz="1100" dirty="0">
                        <a:effectLst/>
                        <a:latin typeface="Times New Roman"/>
                        <a:ea typeface="Times New Roman"/>
                      </a:endParaRPr>
                    </a:p>
                  </a:txBody>
                  <a:tcPr marL="0" marR="0" marT="0" marB="0"/>
                </a:tc>
                <a:tc>
                  <a:txBody>
                    <a:bodyPr/>
                    <a:lstStyle/>
                    <a:p>
                      <a:pPr marL="285115" marR="278765" algn="ctr">
                        <a:lnSpc>
                          <a:spcPts val="1325"/>
                        </a:lnSpc>
                        <a:spcBef>
                          <a:spcPts val="0"/>
                        </a:spcBef>
                        <a:spcAft>
                          <a:spcPts val="0"/>
                        </a:spcAft>
                      </a:pPr>
                      <a:r>
                        <a:rPr lang="en-US" sz="1200" dirty="0" smtClean="0">
                          <a:effectLst/>
                        </a:rPr>
                        <a:t>0.6</a:t>
                      </a:r>
                      <a:endParaRPr lang="en-US" sz="1100" dirty="0">
                        <a:effectLst/>
                        <a:latin typeface="Times New Roman"/>
                        <a:ea typeface="Times New Roman"/>
                      </a:endParaRPr>
                    </a:p>
                  </a:txBody>
                  <a:tcPr marL="0" marR="0" marT="0" marB="0"/>
                </a:tc>
                <a:extLst>
                  <a:ext uri="{0D108BD9-81ED-4DB2-BD59-A6C34878D82A}">
                    <a16:rowId xmlns:a16="http://schemas.microsoft.com/office/drawing/2014/main" val="10001"/>
                  </a:ext>
                </a:extLst>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179939675"/>
              </p:ext>
            </p:extLst>
          </p:nvPr>
        </p:nvGraphicFramePr>
        <p:xfrm>
          <a:off x="1547664" y="2636912"/>
          <a:ext cx="5616625" cy="703402"/>
        </p:xfrm>
        <a:graphic>
          <a:graphicData uri="http://schemas.openxmlformats.org/drawingml/2006/table">
            <a:tbl>
              <a:tblPr firstRow="1" firstCol="1" lastRow="1" lastCol="1" bandRow="1" bandCol="1">
                <a:tableStyleId>{5C22544A-7EE6-4342-B048-85BDC9FD1C3A}</a:tableStyleId>
              </a:tblPr>
              <a:tblGrid>
                <a:gridCol w="1750958">
                  <a:extLst>
                    <a:ext uri="{9D8B030D-6E8A-4147-A177-3AD203B41FA5}">
                      <a16:colId xmlns:a16="http://schemas.microsoft.com/office/drawing/2014/main" val="20000"/>
                    </a:ext>
                  </a:extLst>
                </a:gridCol>
                <a:gridCol w="2029964">
                  <a:extLst>
                    <a:ext uri="{9D8B030D-6E8A-4147-A177-3AD203B41FA5}">
                      <a16:colId xmlns:a16="http://schemas.microsoft.com/office/drawing/2014/main" val="20001"/>
                    </a:ext>
                  </a:extLst>
                </a:gridCol>
                <a:gridCol w="1835703">
                  <a:extLst>
                    <a:ext uri="{9D8B030D-6E8A-4147-A177-3AD203B41FA5}">
                      <a16:colId xmlns:a16="http://schemas.microsoft.com/office/drawing/2014/main" val="20002"/>
                    </a:ext>
                  </a:extLst>
                </a:gridCol>
              </a:tblGrid>
              <a:tr h="504056">
                <a:tc>
                  <a:txBody>
                    <a:bodyPr/>
                    <a:lstStyle/>
                    <a:p>
                      <a:pPr marL="619125" marR="611505" algn="ctr">
                        <a:lnSpc>
                          <a:spcPts val="1170"/>
                        </a:lnSpc>
                        <a:spcBef>
                          <a:spcPts val="0"/>
                        </a:spcBef>
                        <a:spcAft>
                          <a:spcPts val="0"/>
                        </a:spcAft>
                      </a:pPr>
                      <a:r>
                        <a:rPr lang="ar-SY" sz="1100">
                          <a:effectLst/>
                        </a:rPr>
                        <a:t>Ist </a:t>
                      </a:r>
                      <a:r>
                        <a:rPr lang="en-US" sz="1100">
                          <a:effectLst/>
                        </a:rPr>
                        <a:t>(</a:t>
                      </a:r>
                      <a:r>
                        <a:rPr lang="ar-SY" sz="1100">
                          <a:effectLst/>
                        </a:rPr>
                        <a:t>pu</a:t>
                      </a:r>
                      <a:r>
                        <a:rPr lang="en-US" sz="1100">
                          <a:effectLst/>
                        </a:rPr>
                        <a:t>)</a:t>
                      </a:r>
                      <a:endParaRPr lang="en-US" sz="1100">
                        <a:effectLst/>
                        <a:latin typeface="Times New Roman"/>
                        <a:ea typeface="Times New Roman"/>
                      </a:endParaRPr>
                    </a:p>
                  </a:txBody>
                  <a:tcPr marL="0" marR="0" marT="0" marB="0"/>
                </a:tc>
                <a:tc>
                  <a:txBody>
                    <a:bodyPr/>
                    <a:lstStyle/>
                    <a:p>
                      <a:pPr marL="754380" marR="744855" algn="ctr">
                        <a:lnSpc>
                          <a:spcPts val="1170"/>
                        </a:lnSpc>
                        <a:spcBef>
                          <a:spcPts val="0"/>
                        </a:spcBef>
                        <a:spcAft>
                          <a:spcPts val="0"/>
                        </a:spcAft>
                      </a:pPr>
                      <a:r>
                        <a:rPr lang="ar-SY" sz="1100">
                          <a:effectLst/>
                        </a:rPr>
                        <a:t>Tst) pu</a:t>
                      </a:r>
                      <a:r>
                        <a:rPr lang="en-US" sz="1100">
                          <a:effectLst/>
                        </a:rPr>
                        <a:t>)</a:t>
                      </a:r>
                      <a:endParaRPr lang="en-US" sz="1100">
                        <a:effectLst/>
                        <a:latin typeface="Times New Roman"/>
                        <a:ea typeface="Times New Roman"/>
                      </a:endParaRPr>
                    </a:p>
                  </a:txBody>
                  <a:tcPr marL="0" marR="0" marT="0" marB="0"/>
                </a:tc>
                <a:tc>
                  <a:txBody>
                    <a:bodyPr/>
                    <a:lstStyle/>
                    <a:p>
                      <a:pPr marL="526415" marR="519430" algn="ctr">
                        <a:lnSpc>
                          <a:spcPts val="1170"/>
                        </a:lnSpc>
                        <a:spcBef>
                          <a:spcPts val="0"/>
                        </a:spcBef>
                        <a:spcAft>
                          <a:spcPts val="0"/>
                        </a:spcAft>
                      </a:pPr>
                      <a:r>
                        <a:rPr lang="ar-SY" sz="1100">
                          <a:effectLst/>
                        </a:rPr>
                        <a:t>Transient </a:t>
                      </a:r>
                      <a:r>
                        <a:rPr lang="en-US" sz="1100">
                          <a:effectLst/>
                        </a:rPr>
                        <a:t>(</a:t>
                      </a:r>
                      <a:r>
                        <a:rPr lang="ar-SY" sz="1100">
                          <a:effectLst/>
                        </a:rPr>
                        <a:t>s</a:t>
                      </a:r>
                      <a:r>
                        <a:rPr lang="en-US" sz="1100">
                          <a:effectLst/>
                        </a:rPr>
                        <a:t>)</a:t>
                      </a:r>
                      <a:endParaRPr lang="en-US" sz="1100">
                        <a:effectLst/>
                        <a:latin typeface="Times New Roman"/>
                        <a:ea typeface="Times New Roman"/>
                      </a:endParaRPr>
                    </a:p>
                  </a:txBody>
                  <a:tcPr marL="0" marR="0" marT="0" marB="0"/>
                </a:tc>
                <a:extLst>
                  <a:ext uri="{0D108BD9-81ED-4DB2-BD59-A6C34878D82A}">
                    <a16:rowId xmlns:a16="http://schemas.microsoft.com/office/drawing/2014/main" val="10000"/>
                  </a:ext>
                </a:extLst>
              </a:tr>
              <a:tr h="199346">
                <a:tc>
                  <a:txBody>
                    <a:bodyPr/>
                    <a:lstStyle/>
                    <a:p>
                      <a:pPr marL="619125" marR="610870" algn="ctr" rtl="1">
                        <a:lnSpc>
                          <a:spcPts val="1170"/>
                        </a:lnSpc>
                        <a:spcBef>
                          <a:spcPts val="0"/>
                        </a:spcBef>
                        <a:spcAft>
                          <a:spcPts val="0"/>
                        </a:spcAft>
                      </a:pPr>
                      <a:r>
                        <a:rPr lang="en-US" sz="1100" dirty="0" smtClean="0">
                          <a:effectLst/>
                        </a:rPr>
                        <a:t>6.3</a:t>
                      </a:r>
                      <a:endParaRPr lang="en-US" sz="1100" dirty="0">
                        <a:effectLst/>
                        <a:latin typeface="Times New Roman"/>
                        <a:ea typeface="Times New Roman"/>
                      </a:endParaRPr>
                    </a:p>
                  </a:txBody>
                  <a:tcPr marL="0" marR="0" marT="0" marB="0"/>
                </a:tc>
                <a:tc>
                  <a:txBody>
                    <a:bodyPr/>
                    <a:lstStyle/>
                    <a:p>
                      <a:pPr marL="753745" marR="744855" algn="ctr">
                        <a:lnSpc>
                          <a:spcPts val="1170"/>
                        </a:lnSpc>
                        <a:spcBef>
                          <a:spcPts val="0"/>
                        </a:spcBef>
                        <a:spcAft>
                          <a:spcPts val="0"/>
                        </a:spcAft>
                      </a:pPr>
                      <a:r>
                        <a:rPr lang="en-US" sz="1100" dirty="0" smtClean="0">
                          <a:effectLst/>
                        </a:rPr>
                        <a:t>3.8</a:t>
                      </a:r>
                      <a:endParaRPr lang="en-US" sz="1100" dirty="0">
                        <a:effectLst/>
                        <a:latin typeface="Times New Roman"/>
                        <a:ea typeface="Times New Roman"/>
                      </a:endParaRPr>
                    </a:p>
                  </a:txBody>
                  <a:tcPr marL="0" marR="0" marT="0" marB="0"/>
                </a:tc>
                <a:tc>
                  <a:txBody>
                    <a:bodyPr/>
                    <a:lstStyle/>
                    <a:p>
                      <a:pPr marL="526415" marR="518160" algn="ctr">
                        <a:lnSpc>
                          <a:spcPts val="1170"/>
                        </a:lnSpc>
                        <a:spcBef>
                          <a:spcPts val="0"/>
                        </a:spcBef>
                        <a:spcAft>
                          <a:spcPts val="0"/>
                        </a:spcAft>
                      </a:pPr>
                      <a:r>
                        <a:rPr lang="en-US" sz="1100" dirty="0" smtClean="0">
                          <a:effectLst/>
                        </a:rPr>
                        <a:t>0.4</a:t>
                      </a:r>
                      <a:endParaRPr lang="en-US" sz="1100" dirty="0">
                        <a:effectLst/>
                        <a:latin typeface="Times New Roman"/>
                        <a:ea typeface="Times New Roman"/>
                      </a:endParaRPr>
                    </a:p>
                  </a:txBody>
                  <a:tcPr marL="0" marR="0" marT="0" marB="0"/>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183047042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Direct starting method</a:t>
            </a:r>
            <a:br>
              <a:rPr lang="en-US" dirty="0"/>
            </a:br>
            <a:endParaRPr lang="en-US" dirty="0"/>
          </a:p>
        </p:txBody>
      </p:sp>
      <p:sp>
        <p:nvSpPr>
          <p:cNvPr id="3" name="Content Placeholder 2"/>
          <p:cNvSpPr>
            <a:spLocks noGrp="1"/>
          </p:cNvSpPr>
          <p:nvPr>
            <p:ph idx="1"/>
          </p:nvPr>
        </p:nvSpPr>
        <p:spPr/>
        <p:txBody>
          <a:bodyPr/>
          <a:lstStyle/>
          <a:p>
            <a:r>
              <a:rPr lang="en-US" dirty="0" smtClean="0"/>
              <a:t>Nominal load:</a:t>
            </a:r>
          </a:p>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72185077"/>
              </p:ext>
            </p:extLst>
          </p:nvPr>
        </p:nvGraphicFramePr>
        <p:xfrm>
          <a:off x="1403648" y="2132856"/>
          <a:ext cx="4680520" cy="703402"/>
        </p:xfrm>
        <a:graphic>
          <a:graphicData uri="http://schemas.openxmlformats.org/drawingml/2006/table">
            <a:tbl>
              <a:tblPr firstRow="1" firstCol="1" lastRow="1" lastCol="1" bandRow="1" bandCol="1">
                <a:tableStyleId>{5C22544A-7EE6-4342-B048-85BDC9FD1C3A}</a:tableStyleId>
              </a:tblPr>
              <a:tblGrid>
                <a:gridCol w="1356354">
                  <a:extLst>
                    <a:ext uri="{9D8B030D-6E8A-4147-A177-3AD203B41FA5}">
                      <a16:colId xmlns:a16="http://schemas.microsoft.com/office/drawing/2014/main" val="20000"/>
                    </a:ext>
                  </a:extLst>
                </a:gridCol>
                <a:gridCol w="1448410">
                  <a:extLst>
                    <a:ext uri="{9D8B030D-6E8A-4147-A177-3AD203B41FA5}">
                      <a16:colId xmlns:a16="http://schemas.microsoft.com/office/drawing/2014/main" val="20001"/>
                    </a:ext>
                  </a:extLst>
                </a:gridCol>
                <a:gridCol w="1875756">
                  <a:extLst>
                    <a:ext uri="{9D8B030D-6E8A-4147-A177-3AD203B41FA5}">
                      <a16:colId xmlns:a16="http://schemas.microsoft.com/office/drawing/2014/main" val="20002"/>
                    </a:ext>
                  </a:extLst>
                </a:gridCol>
              </a:tblGrid>
              <a:tr h="504056">
                <a:tc>
                  <a:txBody>
                    <a:bodyPr/>
                    <a:lstStyle/>
                    <a:p>
                      <a:pPr marL="293370" marR="287020" algn="ctr">
                        <a:lnSpc>
                          <a:spcPts val="1235"/>
                        </a:lnSpc>
                        <a:spcBef>
                          <a:spcPts val="0"/>
                        </a:spcBef>
                        <a:spcAft>
                          <a:spcPts val="0"/>
                        </a:spcAft>
                      </a:pPr>
                      <a:r>
                        <a:rPr lang="ar-SY" sz="1100" dirty="0">
                          <a:effectLst/>
                        </a:rPr>
                        <a:t>Ist (pu)</a:t>
                      </a:r>
                      <a:endParaRPr lang="en-US" sz="1100" dirty="0">
                        <a:effectLst/>
                        <a:latin typeface="Times New Roman"/>
                        <a:ea typeface="Times New Roman"/>
                      </a:endParaRPr>
                    </a:p>
                  </a:txBody>
                  <a:tcPr marL="0" marR="0" marT="0" marB="0"/>
                </a:tc>
                <a:tc>
                  <a:txBody>
                    <a:bodyPr/>
                    <a:lstStyle/>
                    <a:p>
                      <a:pPr marL="308610" marR="301625" algn="ctr">
                        <a:lnSpc>
                          <a:spcPts val="1235"/>
                        </a:lnSpc>
                        <a:spcBef>
                          <a:spcPts val="0"/>
                        </a:spcBef>
                        <a:spcAft>
                          <a:spcPts val="0"/>
                        </a:spcAft>
                      </a:pPr>
                      <a:r>
                        <a:rPr lang="ar-SY" sz="1100" dirty="0" err="1">
                          <a:effectLst/>
                        </a:rPr>
                        <a:t>Tst</a:t>
                      </a:r>
                      <a:r>
                        <a:rPr lang="ar-SY" sz="1100" dirty="0">
                          <a:effectLst/>
                        </a:rPr>
                        <a:t> (</a:t>
                      </a:r>
                      <a:r>
                        <a:rPr lang="ar-SY" sz="1100" dirty="0" err="1">
                          <a:effectLst/>
                        </a:rPr>
                        <a:t>pu</a:t>
                      </a:r>
                      <a:r>
                        <a:rPr lang="ar-SY" sz="1100" dirty="0">
                          <a:effectLst/>
                        </a:rPr>
                        <a:t>)</a:t>
                      </a:r>
                      <a:endParaRPr lang="en-US" sz="1100" dirty="0">
                        <a:effectLst/>
                        <a:latin typeface="Times New Roman"/>
                        <a:ea typeface="Times New Roman"/>
                      </a:endParaRPr>
                    </a:p>
                  </a:txBody>
                  <a:tcPr marL="0" marR="0" marT="0" marB="0"/>
                </a:tc>
                <a:tc>
                  <a:txBody>
                    <a:bodyPr/>
                    <a:lstStyle/>
                    <a:p>
                      <a:pPr marL="335280" marR="332740" algn="ctr">
                        <a:lnSpc>
                          <a:spcPts val="1235"/>
                        </a:lnSpc>
                        <a:spcBef>
                          <a:spcPts val="0"/>
                        </a:spcBef>
                        <a:spcAft>
                          <a:spcPts val="0"/>
                        </a:spcAft>
                      </a:pPr>
                      <a:r>
                        <a:rPr lang="ar-SY" sz="1100">
                          <a:effectLst/>
                        </a:rPr>
                        <a:t>Transient (s)</a:t>
                      </a:r>
                      <a:endParaRPr lang="en-US" sz="1100">
                        <a:effectLst/>
                        <a:latin typeface="Times New Roman"/>
                        <a:ea typeface="Times New Roman"/>
                      </a:endParaRPr>
                    </a:p>
                  </a:txBody>
                  <a:tcPr marL="0" marR="0" marT="0" marB="0"/>
                </a:tc>
                <a:extLst>
                  <a:ext uri="{0D108BD9-81ED-4DB2-BD59-A6C34878D82A}">
                    <a16:rowId xmlns:a16="http://schemas.microsoft.com/office/drawing/2014/main" val="10000"/>
                  </a:ext>
                </a:extLst>
              </a:tr>
              <a:tr h="199346">
                <a:tc>
                  <a:txBody>
                    <a:bodyPr/>
                    <a:lstStyle/>
                    <a:p>
                      <a:pPr marL="3810" marR="0" algn="ctr" rtl="0">
                        <a:lnSpc>
                          <a:spcPts val="1170"/>
                        </a:lnSpc>
                        <a:spcBef>
                          <a:spcPts val="0"/>
                        </a:spcBef>
                        <a:spcAft>
                          <a:spcPts val="0"/>
                        </a:spcAft>
                      </a:pPr>
                      <a:r>
                        <a:rPr lang="en-US" sz="1100" dirty="0">
                          <a:effectLst/>
                        </a:rPr>
                        <a:t>6</a:t>
                      </a:r>
                      <a:endParaRPr lang="en-US" sz="1100" dirty="0">
                        <a:effectLst/>
                        <a:latin typeface="Times New Roman"/>
                        <a:ea typeface="Times New Roman"/>
                      </a:endParaRPr>
                    </a:p>
                  </a:txBody>
                  <a:tcPr marL="0" marR="0" marT="0" marB="0"/>
                </a:tc>
                <a:tc>
                  <a:txBody>
                    <a:bodyPr/>
                    <a:lstStyle/>
                    <a:p>
                      <a:pPr marL="307975" marR="301625" algn="ctr" rtl="1">
                        <a:lnSpc>
                          <a:spcPts val="1170"/>
                        </a:lnSpc>
                        <a:spcBef>
                          <a:spcPts val="0"/>
                        </a:spcBef>
                        <a:spcAft>
                          <a:spcPts val="0"/>
                        </a:spcAft>
                      </a:pPr>
                      <a:r>
                        <a:rPr lang="en-US" sz="1100" dirty="0" smtClean="0">
                          <a:effectLst/>
                        </a:rPr>
                        <a:t>4.1</a:t>
                      </a:r>
                      <a:endParaRPr lang="en-US" sz="1100" dirty="0">
                        <a:effectLst/>
                        <a:latin typeface="Times New Roman"/>
                        <a:ea typeface="Times New Roman"/>
                      </a:endParaRPr>
                    </a:p>
                  </a:txBody>
                  <a:tcPr marL="0" marR="0" marT="0" marB="0"/>
                </a:tc>
                <a:tc>
                  <a:txBody>
                    <a:bodyPr/>
                    <a:lstStyle/>
                    <a:p>
                      <a:pPr marL="335280" marR="331470" algn="ctr">
                        <a:lnSpc>
                          <a:spcPts val="1170"/>
                        </a:lnSpc>
                        <a:spcBef>
                          <a:spcPts val="0"/>
                        </a:spcBef>
                        <a:spcAft>
                          <a:spcPts val="0"/>
                        </a:spcAft>
                      </a:pPr>
                      <a:r>
                        <a:rPr lang="en-US" sz="1100" dirty="0" smtClean="0">
                          <a:effectLst/>
                        </a:rPr>
                        <a:t>1.2</a:t>
                      </a:r>
                      <a:endParaRPr lang="en-US" sz="1100" dirty="0">
                        <a:effectLst/>
                        <a:latin typeface="Times New Roman"/>
                        <a:ea typeface="Times New Roman"/>
                      </a:endParaRPr>
                    </a:p>
                  </a:txBody>
                  <a:tcPr marL="0" marR="0" marT="0" marB="0"/>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274159418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Soft staring method:</a:t>
            </a:r>
          </a:p>
        </p:txBody>
      </p:sp>
      <p:sp>
        <p:nvSpPr>
          <p:cNvPr id="3" name="Content Placeholder 2"/>
          <p:cNvSpPr>
            <a:spLocks noGrp="1"/>
          </p:cNvSpPr>
          <p:nvPr>
            <p:ph idx="1"/>
          </p:nvPr>
        </p:nvSpPr>
        <p:spPr/>
        <p:txBody>
          <a:bodyPr/>
          <a:lstStyle/>
          <a:p>
            <a:r>
              <a:rPr lang="en-US" dirty="0"/>
              <a:t>nominal load case</a:t>
            </a:r>
            <a:r>
              <a:rPr lang="en-US" dirty="0" smtClean="0"/>
              <a:t>:</a:t>
            </a:r>
          </a:p>
          <a:p>
            <a:endParaRPr lang="en-US" dirty="0"/>
          </a:p>
          <a:p>
            <a:endParaRPr lang="en-US" dirty="0" smtClean="0"/>
          </a:p>
          <a:p>
            <a:endParaRPr lang="en-US" dirty="0"/>
          </a:p>
          <a:p>
            <a:r>
              <a:rPr lang="en-US" dirty="0" smtClean="0"/>
              <a:t> </a:t>
            </a:r>
            <a:r>
              <a:rPr lang="en-US" dirty="0"/>
              <a:t>Soft starting 75% nominal load </a:t>
            </a:r>
            <a:r>
              <a:rPr lang="en-US" dirty="0" smtClean="0"/>
              <a:t>case</a:t>
            </a:r>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pPr marL="82296" indent="0">
              <a:buNone/>
            </a:pPr>
            <a:endParaRPr lang="en-US" dirty="0" smtClean="0"/>
          </a:p>
          <a:p>
            <a:endParaRPr lang="en-US" dirty="0" smtClean="0"/>
          </a:p>
        </p:txBody>
      </p:sp>
      <p:graphicFrame>
        <p:nvGraphicFramePr>
          <p:cNvPr id="4" name="Table 3"/>
          <p:cNvGraphicFramePr>
            <a:graphicFrameLocks noGrp="1"/>
          </p:cNvGraphicFramePr>
          <p:nvPr>
            <p:extLst>
              <p:ext uri="{D42A27DB-BD31-4B8C-83A1-F6EECF244321}">
                <p14:modId xmlns:p14="http://schemas.microsoft.com/office/powerpoint/2010/main" val="1317899515"/>
              </p:ext>
            </p:extLst>
          </p:nvPr>
        </p:nvGraphicFramePr>
        <p:xfrm>
          <a:off x="1763688" y="2348880"/>
          <a:ext cx="4608512" cy="728321"/>
        </p:xfrm>
        <a:graphic>
          <a:graphicData uri="http://schemas.openxmlformats.org/drawingml/2006/table">
            <a:tbl>
              <a:tblPr firstRow="1" firstCol="1" lastRow="1" lastCol="1" bandRow="1" bandCol="1">
                <a:tableStyleId>{5C22544A-7EE6-4342-B048-85BDC9FD1C3A}</a:tableStyleId>
              </a:tblPr>
              <a:tblGrid>
                <a:gridCol w="1397983">
                  <a:extLst>
                    <a:ext uri="{9D8B030D-6E8A-4147-A177-3AD203B41FA5}">
                      <a16:colId xmlns:a16="http://schemas.microsoft.com/office/drawing/2014/main" val="20000"/>
                    </a:ext>
                  </a:extLst>
                </a:gridCol>
                <a:gridCol w="1398831">
                  <a:extLst>
                    <a:ext uri="{9D8B030D-6E8A-4147-A177-3AD203B41FA5}">
                      <a16:colId xmlns:a16="http://schemas.microsoft.com/office/drawing/2014/main" val="20001"/>
                    </a:ext>
                  </a:extLst>
                </a:gridCol>
                <a:gridCol w="1811698">
                  <a:extLst>
                    <a:ext uri="{9D8B030D-6E8A-4147-A177-3AD203B41FA5}">
                      <a16:colId xmlns:a16="http://schemas.microsoft.com/office/drawing/2014/main" val="20002"/>
                    </a:ext>
                  </a:extLst>
                </a:gridCol>
              </a:tblGrid>
              <a:tr h="504056">
                <a:tc>
                  <a:txBody>
                    <a:bodyPr/>
                    <a:lstStyle/>
                    <a:p>
                      <a:pPr marL="306705" marR="300355" algn="ctr">
                        <a:lnSpc>
                          <a:spcPts val="1235"/>
                        </a:lnSpc>
                        <a:spcBef>
                          <a:spcPts val="0"/>
                        </a:spcBef>
                        <a:spcAft>
                          <a:spcPts val="0"/>
                        </a:spcAft>
                      </a:pPr>
                      <a:r>
                        <a:rPr lang="ar-SY" sz="1100" dirty="0">
                          <a:effectLst/>
                        </a:rPr>
                        <a:t>Ist (pu)</a:t>
                      </a:r>
                      <a:endParaRPr lang="en-US" sz="1100" dirty="0">
                        <a:effectLst/>
                        <a:latin typeface="Times New Roman"/>
                        <a:ea typeface="Times New Roman"/>
                      </a:endParaRPr>
                    </a:p>
                  </a:txBody>
                  <a:tcPr marL="0" marR="0" marT="0" marB="0"/>
                </a:tc>
                <a:tc>
                  <a:txBody>
                    <a:bodyPr/>
                    <a:lstStyle/>
                    <a:p>
                      <a:pPr marL="287655" marR="281305" algn="ctr">
                        <a:lnSpc>
                          <a:spcPts val="1235"/>
                        </a:lnSpc>
                        <a:spcBef>
                          <a:spcPts val="0"/>
                        </a:spcBef>
                        <a:spcAft>
                          <a:spcPts val="0"/>
                        </a:spcAft>
                      </a:pPr>
                      <a:r>
                        <a:rPr lang="ar-SY" sz="1100" dirty="0" err="1">
                          <a:effectLst/>
                        </a:rPr>
                        <a:t>Tst</a:t>
                      </a:r>
                      <a:r>
                        <a:rPr lang="ar-SY" sz="1100" dirty="0">
                          <a:effectLst/>
                        </a:rPr>
                        <a:t> (</a:t>
                      </a:r>
                      <a:r>
                        <a:rPr lang="ar-SY" sz="1100" dirty="0" err="1">
                          <a:effectLst/>
                        </a:rPr>
                        <a:t>pu</a:t>
                      </a:r>
                      <a:r>
                        <a:rPr lang="ar-SY" sz="1100" dirty="0">
                          <a:effectLst/>
                        </a:rPr>
                        <a:t>)</a:t>
                      </a:r>
                      <a:endParaRPr lang="en-US" sz="1100" dirty="0">
                        <a:effectLst/>
                        <a:latin typeface="Times New Roman"/>
                        <a:ea typeface="Times New Roman"/>
                      </a:endParaRPr>
                    </a:p>
                  </a:txBody>
                  <a:tcPr marL="0" marR="0" marT="0" marB="0"/>
                </a:tc>
                <a:tc>
                  <a:txBody>
                    <a:bodyPr/>
                    <a:lstStyle/>
                    <a:p>
                      <a:pPr marL="309880" marR="305435" algn="ctr">
                        <a:lnSpc>
                          <a:spcPts val="1235"/>
                        </a:lnSpc>
                        <a:spcBef>
                          <a:spcPts val="0"/>
                        </a:spcBef>
                        <a:spcAft>
                          <a:spcPts val="0"/>
                        </a:spcAft>
                      </a:pPr>
                      <a:r>
                        <a:rPr lang="ar-SY" sz="1100" dirty="0">
                          <a:effectLst/>
                        </a:rPr>
                        <a:t>Transient (s)</a:t>
                      </a:r>
                      <a:endParaRPr lang="en-US" sz="1100" dirty="0">
                        <a:effectLst/>
                        <a:latin typeface="Times New Roman"/>
                        <a:ea typeface="Times New Roman"/>
                      </a:endParaRPr>
                    </a:p>
                  </a:txBody>
                  <a:tcPr marL="0" marR="0" marT="0" marB="0"/>
                </a:tc>
                <a:extLst>
                  <a:ext uri="{0D108BD9-81ED-4DB2-BD59-A6C34878D82A}">
                    <a16:rowId xmlns:a16="http://schemas.microsoft.com/office/drawing/2014/main" val="10000"/>
                  </a:ext>
                </a:extLst>
              </a:tr>
              <a:tr h="224265">
                <a:tc>
                  <a:txBody>
                    <a:bodyPr/>
                    <a:lstStyle/>
                    <a:p>
                      <a:pPr marL="306070" marR="300355" algn="ctr" rtl="1">
                        <a:lnSpc>
                          <a:spcPts val="1170"/>
                        </a:lnSpc>
                        <a:spcBef>
                          <a:spcPts val="0"/>
                        </a:spcBef>
                        <a:spcAft>
                          <a:spcPts val="0"/>
                        </a:spcAft>
                      </a:pPr>
                      <a:r>
                        <a:rPr lang="en-US" sz="1100" dirty="0" smtClean="0">
                          <a:effectLst/>
                        </a:rPr>
                        <a:t>3.55</a:t>
                      </a:r>
                      <a:endParaRPr lang="en-US" sz="1100" dirty="0">
                        <a:effectLst/>
                        <a:latin typeface="Times New Roman"/>
                        <a:ea typeface="Times New Roman"/>
                      </a:endParaRPr>
                    </a:p>
                  </a:txBody>
                  <a:tcPr marL="0" marR="0" marT="0" marB="0"/>
                </a:tc>
                <a:tc>
                  <a:txBody>
                    <a:bodyPr/>
                    <a:lstStyle/>
                    <a:p>
                      <a:pPr marL="287020" marR="281305" algn="ctr" rtl="1">
                        <a:lnSpc>
                          <a:spcPts val="1170"/>
                        </a:lnSpc>
                        <a:spcBef>
                          <a:spcPts val="0"/>
                        </a:spcBef>
                        <a:spcAft>
                          <a:spcPts val="0"/>
                        </a:spcAft>
                      </a:pPr>
                      <a:r>
                        <a:rPr lang="en-US" sz="1100" dirty="0" smtClean="0">
                          <a:effectLst/>
                        </a:rPr>
                        <a:t>3.45</a:t>
                      </a:r>
                      <a:endParaRPr lang="en-US" sz="1100" dirty="0">
                        <a:effectLst/>
                        <a:latin typeface="Times New Roman"/>
                        <a:ea typeface="Times New Roman"/>
                      </a:endParaRPr>
                    </a:p>
                  </a:txBody>
                  <a:tcPr marL="0" marR="0" marT="0" marB="0"/>
                </a:tc>
                <a:tc>
                  <a:txBody>
                    <a:bodyPr/>
                    <a:lstStyle/>
                    <a:p>
                      <a:pPr marL="309880" marR="303530" algn="ctr">
                        <a:lnSpc>
                          <a:spcPts val="1170"/>
                        </a:lnSpc>
                        <a:spcBef>
                          <a:spcPts val="0"/>
                        </a:spcBef>
                        <a:spcAft>
                          <a:spcPts val="0"/>
                        </a:spcAft>
                      </a:pPr>
                      <a:r>
                        <a:rPr lang="en-US" sz="1100" dirty="0" smtClean="0">
                          <a:effectLst/>
                          <a:latin typeface="+mn-lt"/>
                          <a:ea typeface="+mn-ea"/>
                        </a:rPr>
                        <a:t>1.45</a:t>
                      </a:r>
                      <a:endParaRPr lang="en-US" sz="1100" dirty="0">
                        <a:effectLst/>
                        <a:latin typeface="Times New Roman"/>
                        <a:ea typeface="Times New Roman"/>
                      </a:endParaRPr>
                    </a:p>
                  </a:txBody>
                  <a:tcPr marL="0" marR="0" marT="0" marB="0"/>
                </a:tc>
                <a:extLst>
                  <a:ext uri="{0D108BD9-81ED-4DB2-BD59-A6C34878D82A}">
                    <a16:rowId xmlns:a16="http://schemas.microsoft.com/office/drawing/2014/main" val="10001"/>
                  </a:ext>
                </a:extLst>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1666893184"/>
              </p:ext>
            </p:extLst>
          </p:nvPr>
        </p:nvGraphicFramePr>
        <p:xfrm>
          <a:off x="1763688" y="4817859"/>
          <a:ext cx="4896544" cy="791196"/>
        </p:xfrm>
        <a:graphic>
          <a:graphicData uri="http://schemas.openxmlformats.org/drawingml/2006/table">
            <a:tbl>
              <a:tblPr firstRow="1" firstCol="1" lastRow="1" lastCol="1" bandRow="1" bandCol="1">
                <a:tableStyleId>{5C22544A-7EE6-4342-B048-85BDC9FD1C3A}</a:tableStyleId>
              </a:tblPr>
              <a:tblGrid>
                <a:gridCol w="1385591">
                  <a:extLst>
                    <a:ext uri="{9D8B030D-6E8A-4147-A177-3AD203B41FA5}">
                      <a16:colId xmlns:a16="http://schemas.microsoft.com/office/drawing/2014/main" val="20000"/>
                    </a:ext>
                  </a:extLst>
                </a:gridCol>
                <a:gridCol w="1528802">
                  <a:extLst>
                    <a:ext uri="{9D8B030D-6E8A-4147-A177-3AD203B41FA5}">
                      <a16:colId xmlns:a16="http://schemas.microsoft.com/office/drawing/2014/main" val="20001"/>
                    </a:ext>
                  </a:extLst>
                </a:gridCol>
                <a:gridCol w="1982151">
                  <a:extLst>
                    <a:ext uri="{9D8B030D-6E8A-4147-A177-3AD203B41FA5}">
                      <a16:colId xmlns:a16="http://schemas.microsoft.com/office/drawing/2014/main" val="20002"/>
                    </a:ext>
                  </a:extLst>
                </a:gridCol>
              </a:tblGrid>
              <a:tr h="555357">
                <a:tc>
                  <a:txBody>
                    <a:bodyPr/>
                    <a:lstStyle/>
                    <a:p>
                      <a:pPr marL="265430" marR="259080" algn="ctr">
                        <a:lnSpc>
                          <a:spcPts val="1235"/>
                        </a:lnSpc>
                        <a:spcBef>
                          <a:spcPts val="0"/>
                        </a:spcBef>
                        <a:spcAft>
                          <a:spcPts val="0"/>
                        </a:spcAft>
                      </a:pPr>
                      <a:r>
                        <a:rPr lang="ar-SY" sz="1100" dirty="0">
                          <a:effectLst/>
                        </a:rPr>
                        <a:t>Ist (pu)</a:t>
                      </a:r>
                      <a:endParaRPr lang="en-US" sz="1100" dirty="0">
                        <a:effectLst/>
                        <a:latin typeface="Times New Roman"/>
                        <a:ea typeface="Times New Roman"/>
                      </a:endParaRPr>
                    </a:p>
                  </a:txBody>
                  <a:tcPr marL="0" marR="0" marT="0" marB="0"/>
                </a:tc>
                <a:tc>
                  <a:txBody>
                    <a:bodyPr/>
                    <a:lstStyle/>
                    <a:p>
                      <a:pPr marL="297180" marR="288925" algn="ctr">
                        <a:lnSpc>
                          <a:spcPts val="1235"/>
                        </a:lnSpc>
                        <a:spcBef>
                          <a:spcPts val="0"/>
                        </a:spcBef>
                        <a:spcAft>
                          <a:spcPts val="0"/>
                        </a:spcAft>
                      </a:pPr>
                      <a:r>
                        <a:rPr lang="ar-SY" sz="1100">
                          <a:effectLst/>
                        </a:rPr>
                        <a:t>Tst (pu)</a:t>
                      </a:r>
                      <a:endParaRPr lang="en-US" sz="1100">
                        <a:effectLst/>
                        <a:latin typeface="Times New Roman"/>
                        <a:ea typeface="Times New Roman"/>
                      </a:endParaRPr>
                    </a:p>
                  </a:txBody>
                  <a:tcPr marL="0" marR="0" marT="0" marB="0"/>
                </a:tc>
                <a:tc>
                  <a:txBody>
                    <a:bodyPr/>
                    <a:lstStyle/>
                    <a:p>
                      <a:pPr marL="322580" marR="315595" algn="ctr">
                        <a:lnSpc>
                          <a:spcPts val="1235"/>
                        </a:lnSpc>
                        <a:spcBef>
                          <a:spcPts val="0"/>
                        </a:spcBef>
                        <a:spcAft>
                          <a:spcPts val="0"/>
                        </a:spcAft>
                      </a:pPr>
                      <a:r>
                        <a:rPr lang="ar-SY" sz="1100" dirty="0">
                          <a:effectLst/>
                        </a:rPr>
                        <a:t>Transient (s)</a:t>
                      </a:r>
                      <a:endParaRPr lang="en-US" sz="1100" dirty="0">
                        <a:effectLst/>
                        <a:latin typeface="Times New Roman"/>
                        <a:ea typeface="Times New Roman"/>
                      </a:endParaRPr>
                    </a:p>
                  </a:txBody>
                  <a:tcPr marL="0" marR="0" marT="0" marB="0"/>
                </a:tc>
                <a:extLst>
                  <a:ext uri="{0D108BD9-81ED-4DB2-BD59-A6C34878D82A}">
                    <a16:rowId xmlns:a16="http://schemas.microsoft.com/office/drawing/2014/main" val="10000"/>
                  </a:ext>
                </a:extLst>
              </a:tr>
              <a:tr h="235839">
                <a:tc>
                  <a:txBody>
                    <a:bodyPr/>
                    <a:lstStyle/>
                    <a:p>
                      <a:pPr marL="264795" marR="259080" algn="ctr" rtl="1">
                        <a:lnSpc>
                          <a:spcPts val="1170"/>
                        </a:lnSpc>
                        <a:spcBef>
                          <a:spcPts val="0"/>
                        </a:spcBef>
                        <a:spcAft>
                          <a:spcPts val="0"/>
                        </a:spcAft>
                      </a:pPr>
                      <a:r>
                        <a:rPr lang="en-US" sz="1100" dirty="0" smtClean="0">
                          <a:effectLst/>
                        </a:rPr>
                        <a:t>2.45</a:t>
                      </a:r>
                      <a:endParaRPr lang="en-US" sz="1100" dirty="0">
                        <a:effectLst/>
                        <a:latin typeface="Times New Roman"/>
                        <a:ea typeface="Times New Roman"/>
                      </a:endParaRPr>
                    </a:p>
                  </a:txBody>
                  <a:tcPr marL="0" marR="0" marT="0" marB="0"/>
                </a:tc>
                <a:tc>
                  <a:txBody>
                    <a:bodyPr/>
                    <a:lstStyle/>
                    <a:p>
                      <a:pPr marL="296545" marR="288925" algn="ctr" rtl="1">
                        <a:lnSpc>
                          <a:spcPts val="1170"/>
                        </a:lnSpc>
                        <a:spcBef>
                          <a:spcPts val="0"/>
                        </a:spcBef>
                        <a:spcAft>
                          <a:spcPts val="0"/>
                        </a:spcAft>
                      </a:pPr>
                      <a:r>
                        <a:rPr lang="en-US" sz="1100" dirty="0" smtClean="0">
                          <a:effectLst/>
                        </a:rPr>
                        <a:t>2.6</a:t>
                      </a:r>
                      <a:endParaRPr lang="en-US" sz="1100" dirty="0">
                        <a:effectLst/>
                        <a:latin typeface="Times New Roman"/>
                        <a:ea typeface="Times New Roman"/>
                      </a:endParaRPr>
                    </a:p>
                  </a:txBody>
                  <a:tcPr marL="0" marR="0" marT="0" marB="0"/>
                </a:tc>
                <a:tc>
                  <a:txBody>
                    <a:bodyPr/>
                    <a:lstStyle/>
                    <a:p>
                      <a:pPr marL="322580" marR="314325" algn="ctr">
                        <a:lnSpc>
                          <a:spcPts val="1170"/>
                        </a:lnSpc>
                        <a:spcBef>
                          <a:spcPts val="0"/>
                        </a:spcBef>
                        <a:spcAft>
                          <a:spcPts val="0"/>
                        </a:spcAft>
                      </a:pPr>
                      <a:r>
                        <a:rPr lang="en-US" sz="1100" dirty="0" smtClean="0">
                          <a:effectLst/>
                        </a:rPr>
                        <a:t>1.15</a:t>
                      </a:r>
                      <a:endParaRPr lang="en-US" sz="1100" dirty="0">
                        <a:effectLst/>
                        <a:latin typeface="Times New Roman"/>
                        <a:ea typeface="Times New Roman"/>
                      </a:endParaRPr>
                    </a:p>
                  </a:txBody>
                  <a:tcPr marL="0" marR="0" marT="0" marB="0"/>
                </a:tc>
                <a:extLst>
                  <a:ext uri="{0D108BD9-81ED-4DB2-BD59-A6C34878D82A}">
                    <a16:rowId xmlns:a16="http://schemas.microsoft.com/office/drawing/2014/main" val="10001"/>
                  </a:ext>
                </a:extLst>
              </a:tr>
            </a:tbl>
          </a:graphicData>
        </a:graphic>
      </p:graphicFrame>
      <p:sp>
        <p:nvSpPr>
          <p:cNvPr id="7" name="Rectangle 2"/>
          <p:cNvSpPr>
            <a:spLocks noChangeArrowheads="1"/>
          </p:cNvSpPr>
          <p:nvPr/>
        </p:nvSpPr>
        <p:spPr bwMode="auto">
          <a:xfrm>
            <a:off x="1619672" y="4653136"/>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60671252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5434"/>
            <a:ext cx="7498080" cy="1143000"/>
          </a:xfrm>
        </p:spPr>
        <p:txBody>
          <a:bodyPr>
            <a:normAutofit fontScale="90000"/>
          </a:bodyPr>
          <a:lstStyle/>
          <a:p>
            <a:r>
              <a:rPr lang="ar-SA" dirty="0">
                <a:effectLst/>
                <a:latin typeface="Arial" panose="020B0604020202020204" pitchFamily="34" charset="0"/>
              </a:rPr>
              <a:t/>
            </a:r>
            <a:br>
              <a:rPr lang="ar-SA" dirty="0">
                <a:effectLst/>
                <a:latin typeface="Arial" panose="020B0604020202020204" pitchFamily="34" charset="0"/>
              </a:rPr>
            </a:br>
            <a:endParaRPr lang="ar-SA" dirty="0"/>
          </a:p>
        </p:txBody>
      </p:sp>
      <p:sp>
        <p:nvSpPr>
          <p:cNvPr id="3" name="عنصر نائب للمحتوى 2"/>
          <p:cNvSpPr>
            <a:spLocks noGrp="1"/>
          </p:cNvSpPr>
          <p:nvPr>
            <p:ph idx="1"/>
          </p:nvPr>
        </p:nvSpPr>
        <p:spPr/>
        <p:txBody>
          <a:bodyPr/>
          <a:lstStyle/>
          <a:p>
            <a:r>
              <a:rPr lang="en-US" dirty="0"/>
              <a:t>Comparison between </a:t>
            </a:r>
            <a:r>
              <a:rPr lang="en-US" dirty="0" smtClean="0"/>
              <a:t>results:</a:t>
            </a:r>
          </a:p>
          <a:p>
            <a:endParaRPr lang="en-US" dirty="0"/>
          </a:p>
          <a:p>
            <a:endParaRPr lang="en-US" dirty="0"/>
          </a:p>
          <a:p>
            <a:endParaRPr lang="en-US" dirty="0"/>
          </a:p>
          <a:p>
            <a:endParaRPr lang="ar-SA" dirty="0"/>
          </a:p>
        </p:txBody>
      </p:sp>
      <p:graphicFrame>
        <p:nvGraphicFramePr>
          <p:cNvPr id="7" name="جدول 6"/>
          <p:cNvGraphicFramePr>
            <a:graphicFrameLocks noGrp="1"/>
          </p:cNvGraphicFramePr>
          <p:nvPr>
            <p:extLst>
              <p:ext uri="{D42A27DB-BD31-4B8C-83A1-F6EECF244321}">
                <p14:modId xmlns:p14="http://schemas.microsoft.com/office/powerpoint/2010/main" val="3679317946"/>
              </p:ext>
            </p:extLst>
          </p:nvPr>
        </p:nvGraphicFramePr>
        <p:xfrm>
          <a:off x="1691680" y="2708920"/>
          <a:ext cx="6096000" cy="1651000"/>
        </p:xfrm>
        <a:graphic>
          <a:graphicData uri="http://schemas.openxmlformats.org/drawingml/2006/table">
            <a:tbl>
              <a:tblPr rtl="1" firstRow="1" bandRow="1">
                <a:tableStyleId>{5C22544A-7EE6-4342-B048-85BDC9FD1C3A}</a:tableStyleId>
              </a:tblPr>
              <a:tblGrid>
                <a:gridCol w="2032000">
                  <a:extLst>
                    <a:ext uri="{9D8B030D-6E8A-4147-A177-3AD203B41FA5}">
                      <a16:colId xmlns:a16="http://schemas.microsoft.com/office/drawing/2014/main" val="2596340918"/>
                    </a:ext>
                  </a:extLst>
                </a:gridCol>
                <a:gridCol w="2032000">
                  <a:extLst>
                    <a:ext uri="{9D8B030D-6E8A-4147-A177-3AD203B41FA5}">
                      <a16:colId xmlns:a16="http://schemas.microsoft.com/office/drawing/2014/main" val="631870290"/>
                    </a:ext>
                  </a:extLst>
                </a:gridCol>
                <a:gridCol w="2032000">
                  <a:extLst>
                    <a:ext uri="{9D8B030D-6E8A-4147-A177-3AD203B41FA5}">
                      <a16:colId xmlns:a16="http://schemas.microsoft.com/office/drawing/2014/main" val="3963407952"/>
                    </a:ext>
                  </a:extLst>
                </a:gridCol>
              </a:tblGrid>
              <a:tr h="370840">
                <a:tc>
                  <a:txBody>
                    <a:bodyPr/>
                    <a:lstStyle/>
                    <a:p>
                      <a:pPr rtl="1"/>
                      <a:r>
                        <a:rPr lang="en-US" dirty="0" smtClean="0"/>
                        <a:t>Nominal load</a:t>
                      </a:r>
                      <a:endParaRPr lang="ar-SA" dirty="0"/>
                    </a:p>
                  </a:txBody>
                  <a:tcPr/>
                </a:tc>
                <a:tc>
                  <a:txBody>
                    <a:bodyPr/>
                    <a:lstStyle/>
                    <a:p>
                      <a:pPr rtl="1"/>
                      <a:r>
                        <a:rPr lang="en-US" dirty="0" smtClean="0"/>
                        <a:t>75% of nominal load case</a:t>
                      </a:r>
                      <a:endParaRPr lang="ar-SA" dirty="0"/>
                    </a:p>
                  </a:txBody>
                  <a:tcPr/>
                </a:tc>
                <a:tc>
                  <a:txBody>
                    <a:bodyPr/>
                    <a:lstStyle/>
                    <a:p>
                      <a:pPr rtl="1"/>
                      <a:r>
                        <a:rPr lang="en-US" dirty="0" smtClean="0"/>
                        <a:t>Case / load</a:t>
                      </a:r>
                      <a:endParaRPr lang="ar-SA" dirty="0"/>
                    </a:p>
                  </a:txBody>
                  <a:tcPr/>
                </a:tc>
                <a:extLst>
                  <a:ext uri="{0D108BD9-81ED-4DB2-BD59-A6C34878D82A}">
                    <a16:rowId xmlns:a16="http://schemas.microsoft.com/office/drawing/2014/main" val="2551103791"/>
                  </a:ext>
                </a:extLst>
              </a:tr>
              <a:tr h="370840">
                <a:tc>
                  <a:txBody>
                    <a:bodyPr/>
                    <a:lstStyle/>
                    <a:p>
                      <a:pPr algn="ctr" rtl="1"/>
                      <a:r>
                        <a:rPr lang="en-US" dirty="0" smtClean="0"/>
                        <a:t>6</a:t>
                      </a:r>
                      <a:endParaRPr lang="ar-SA" dirty="0"/>
                    </a:p>
                  </a:txBody>
                  <a:tcPr/>
                </a:tc>
                <a:tc>
                  <a:txBody>
                    <a:bodyPr/>
                    <a:lstStyle/>
                    <a:p>
                      <a:pPr algn="ctr" rtl="1"/>
                      <a:r>
                        <a:rPr lang="en-US" dirty="0" smtClean="0"/>
                        <a:t>6.1</a:t>
                      </a:r>
                      <a:endParaRPr lang="ar-SA" dirty="0"/>
                    </a:p>
                  </a:txBody>
                  <a:tcPr/>
                </a:tc>
                <a:tc>
                  <a:txBody>
                    <a:bodyPr/>
                    <a:lstStyle/>
                    <a:p>
                      <a:pPr marL="0" marR="0" indent="0" algn="l" defTabSz="914400" rtl="1" eaLnBrk="1" fontAlgn="auto" latinLnBrk="0" hangingPunct="1">
                        <a:lnSpc>
                          <a:spcPct val="100000"/>
                        </a:lnSpc>
                        <a:spcBef>
                          <a:spcPts val="0"/>
                        </a:spcBef>
                        <a:spcAft>
                          <a:spcPts val="0"/>
                        </a:spcAft>
                        <a:buClrTx/>
                        <a:buSzTx/>
                        <a:buFontTx/>
                        <a:buNone/>
                        <a:tabLst/>
                        <a:defRPr/>
                      </a:pPr>
                      <a:r>
                        <a:rPr lang="en-US" dirty="0" smtClean="0"/>
                        <a:t>Direct starting  (</a:t>
                      </a:r>
                      <a:r>
                        <a:rPr lang="en-US" dirty="0" err="1" smtClean="0"/>
                        <a:t>Ist</a:t>
                      </a:r>
                      <a:r>
                        <a:rPr lang="en-US" dirty="0" smtClean="0"/>
                        <a:t>)</a:t>
                      </a:r>
                    </a:p>
                    <a:p>
                      <a:pPr rtl="1"/>
                      <a:endParaRPr lang="ar-SA" dirty="0"/>
                    </a:p>
                  </a:txBody>
                  <a:tcPr/>
                </a:tc>
                <a:extLst>
                  <a:ext uri="{0D108BD9-81ED-4DB2-BD59-A6C34878D82A}">
                    <a16:rowId xmlns:a16="http://schemas.microsoft.com/office/drawing/2014/main" val="4909227"/>
                  </a:ext>
                </a:extLst>
              </a:tr>
              <a:tr h="370840">
                <a:tc>
                  <a:txBody>
                    <a:bodyPr/>
                    <a:lstStyle/>
                    <a:p>
                      <a:pPr algn="ctr" rtl="1"/>
                      <a:r>
                        <a:rPr lang="en-US" dirty="0" smtClean="0"/>
                        <a:t>3.55</a:t>
                      </a:r>
                      <a:endParaRPr lang="ar-SA" dirty="0"/>
                    </a:p>
                  </a:txBody>
                  <a:tcPr/>
                </a:tc>
                <a:tc>
                  <a:txBody>
                    <a:bodyPr/>
                    <a:lstStyle/>
                    <a:p>
                      <a:pPr algn="ctr" rtl="1"/>
                      <a:r>
                        <a:rPr lang="en-US" dirty="0" smtClean="0"/>
                        <a:t>2.45</a:t>
                      </a:r>
                      <a:endParaRPr lang="ar-SA" dirty="0"/>
                    </a:p>
                  </a:txBody>
                  <a:tcPr/>
                </a:tc>
                <a:tc>
                  <a:txBody>
                    <a:bodyPr/>
                    <a:lstStyle/>
                    <a:p>
                      <a:pPr rtl="1"/>
                      <a:r>
                        <a:rPr lang="en-US" dirty="0" smtClean="0"/>
                        <a:t>Soft starting (</a:t>
                      </a:r>
                      <a:r>
                        <a:rPr lang="en-US" dirty="0" err="1" smtClean="0"/>
                        <a:t>Ist</a:t>
                      </a:r>
                      <a:r>
                        <a:rPr lang="en-US" dirty="0" smtClean="0"/>
                        <a:t>)</a:t>
                      </a:r>
                      <a:endParaRPr lang="ar-SA" dirty="0"/>
                    </a:p>
                  </a:txBody>
                  <a:tcPr/>
                </a:tc>
                <a:extLst>
                  <a:ext uri="{0D108BD9-81ED-4DB2-BD59-A6C34878D82A}">
                    <a16:rowId xmlns:a16="http://schemas.microsoft.com/office/drawing/2014/main" val="3912043151"/>
                  </a:ext>
                </a:extLst>
              </a:tr>
            </a:tbl>
          </a:graphicData>
        </a:graphic>
      </p:graphicFrame>
    </p:spTree>
    <p:extLst>
      <p:ext uri="{BB962C8B-B14F-4D97-AF65-F5344CB8AC3E}">
        <p14:creationId xmlns:p14="http://schemas.microsoft.com/office/powerpoint/2010/main" val="196695707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marL="82296" indent="0">
              <a:buNone/>
            </a:pPr>
            <a:endParaRPr lang="ar-SA" dirty="0"/>
          </a:p>
        </p:txBody>
      </p:sp>
    </p:spTree>
    <p:extLst>
      <p:ext uri="{BB962C8B-B14F-4D97-AF65-F5344CB8AC3E}">
        <p14:creationId xmlns:p14="http://schemas.microsoft.com/office/powerpoint/2010/main" val="38587361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en-US" dirty="0"/>
          </a:p>
        </p:txBody>
      </p:sp>
      <p:sp>
        <p:nvSpPr>
          <p:cNvPr id="3" name="Content Placeholder 2"/>
          <p:cNvSpPr>
            <a:spLocks noGrp="1"/>
          </p:cNvSpPr>
          <p:nvPr>
            <p:ph idx="1"/>
          </p:nvPr>
        </p:nvSpPr>
        <p:spPr/>
        <p:txBody>
          <a:bodyPr>
            <a:normAutofit fontScale="92500" lnSpcReduction="20000"/>
          </a:bodyPr>
          <a:lstStyle/>
          <a:p>
            <a:endParaRPr lang="en-US" dirty="0" smtClean="0"/>
          </a:p>
          <a:p>
            <a:r>
              <a:rPr lang="en-US" dirty="0"/>
              <a:t>Starting torque </a:t>
            </a:r>
          </a:p>
          <a:p>
            <a:endParaRPr lang="en-US" dirty="0"/>
          </a:p>
          <a:p>
            <a:r>
              <a:rPr lang="en-US" dirty="0"/>
              <a:t>Starting current</a:t>
            </a:r>
          </a:p>
          <a:p>
            <a:endParaRPr lang="en-US" dirty="0"/>
          </a:p>
          <a:p>
            <a:r>
              <a:rPr lang="en-US" dirty="0"/>
              <a:t> Transient state</a:t>
            </a:r>
          </a:p>
          <a:p>
            <a:endParaRPr lang="en-US" dirty="0"/>
          </a:p>
          <a:p>
            <a:r>
              <a:rPr lang="en-US" dirty="0"/>
              <a:t>Smoothness of the starting </a:t>
            </a:r>
          </a:p>
          <a:p>
            <a:endParaRPr lang="en-US" dirty="0"/>
          </a:p>
          <a:p>
            <a:r>
              <a:rPr lang="en-US" dirty="0"/>
              <a:t>Simplicity and economics of starting</a:t>
            </a:r>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324054571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Conclusions</a:t>
            </a:r>
            <a:r>
              <a:rPr lang="en-US" dirty="0"/>
              <a:t/>
            </a:r>
            <a:br>
              <a:rPr lang="en-US" dirty="0"/>
            </a:br>
            <a:endParaRPr lang="en-US" dirty="0"/>
          </a:p>
        </p:txBody>
      </p:sp>
      <p:sp>
        <p:nvSpPr>
          <p:cNvPr id="3" name="Content Placeholder 2"/>
          <p:cNvSpPr>
            <a:spLocks noGrp="1"/>
          </p:cNvSpPr>
          <p:nvPr>
            <p:ph idx="1"/>
          </p:nvPr>
        </p:nvSpPr>
        <p:spPr/>
        <p:txBody>
          <a:bodyPr>
            <a:normAutofit fontScale="85000" lnSpcReduction="20000"/>
          </a:bodyPr>
          <a:lstStyle/>
          <a:p>
            <a:r>
              <a:rPr lang="en-US" dirty="0"/>
              <a:t>The previous results showed that the Direct starting method requires a large starting current which causes a disturbance to voltages on the supply lines. In other words, the large starting current produces a severe voltage drop which affects the operation of other equipment. Other than that, it is a quite good method because it provides a large starting torque in a short transient state, without the need of external equipment to help starting the motor. The previous features make the Direct starting method the most common one to start a 3ph induction motor.</a:t>
            </a:r>
          </a:p>
        </p:txBody>
      </p:sp>
    </p:spTree>
    <p:extLst>
      <p:ext uri="{BB962C8B-B14F-4D97-AF65-F5344CB8AC3E}">
        <p14:creationId xmlns:p14="http://schemas.microsoft.com/office/powerpoint/2010/main" val="325834923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r>
              <a:rPr lang="en-US" dirty="0"/>
              <a:t>The Soft starting method requires a reasonable starting current to generate a small starting torque at a long transient state, not to mention the need of external </a:t>
            </a:r>
            <a:r>
              <a:rPr lang="en-US" dirty="0" err="1"/>
              <a:t>thyristor</a:t>
            </a:r>
            <a:r>
              <a:rPr lang="en-US" dirty="0"/>
              <a:t> voltage regulator which means extra costs. On the other hand, it provides a smooth startup without any jerks along with a controlled flawless acceleration. These features give the Soft starting method a reliable accuracy with less current needed at the expense of </a:t>
            </a:r>
            <a:r>
              <a:rPr lang="en-US" dirty="0" err="1"/>
              <a:t>stationarity</a:t>
            </a:r>
            <a:r>
              <a:rPr lang="en-US" dirty="0"/>
              <a:t> delay and external equipment charges.</a:t>
            </a:r>
          </a:p>
        </p:txBody>
      </p:sp>
    </p:spTree>
    <p:extLst>
      <p:ext uri="{BB962C8B-B14F-4D97-AF65-F5344CB8AC3E}">
        <p14:creationId xmlns:p14="http://schemas.microsoft.com/office/powerpoint/2010/main" val="259683419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116632"/>
            <a:ext cx="7498080" cy="1301006"/>
          </a:xfrm>
        </p:spPr>
        <p:txBody>
          <a:bodyPr>
            <a:normAutofit fontScale="90000"/>
          </a:bodyPr>
          <a:lstStyle/>
          <a:p>
            <a:r>
              <a:rPr lang="ar-SA" smtClean="0"/>
              <a:t>ة1ة</a:t>
            </a:r>
            <a:br>
              <a:rPr lang="ar-SA" smtClean="0"/>
            </a:br>
            <a:r>
              <a:rPr lang="ar-SA" smtClean="0"/>
              <a:t>ب 1ة ة1 </a:t>
            </a:r>
            <a:endParaRPr lang="en-US"/>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043608" y="188639"/>
            <a:ext cx="8100392" cy="6403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4243380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Existing problems</a:t>
            </a:r>
          </a:p>
        </p:txBody>
      </p:sp>
      <p:sp>
        <p:nvSpPr>
          <p:cNvPr id="3" name="Content Placeholder 2"/>
          <p:cNvSpPr>
            <a:spLocks noGrp="1"/>
          </p:cNvSpPr>
          <p:nvPr>
            <p:ph idx="1"/>
          </p:nvPr>
        </p:nvSpPr>
        <p:spPr/>
        <p:txBody>
          <a:bodyPr>
            <a:normAutofit fontScale="92500" lnSpcReduction="20000"/>
          </a:bodyPr>
          <a:lstStyle/>
          <a:p>
            <a:pPr marL="82296" indent="0">
              <a:buNone/>
            </a:pPr>
            <a:r>
              <a:rPr lang="en-US" dirty="0"/>
              <a:t>In this study, a couple of methods of starting three-phase motors will be discussed and compared through curves of currents, torque, speed, efficiency and power factor. These methods are Direct and Soft starting. The discussion will be based on a </a:t>
            </a:r>
            <a:r>
              <a:rPr lang="en-US" dirty="0" err="1"/>
              <a:t>Matlab</a:t>
            </a:r>
            <a:r>
              <a:rPr lang="en-US" dirty="0"/>
              <a:t> simulation of different loading cases of the induction motor. The induction motor model is created according to a group of standard equations (current, voltage, power, efficiency, speed and values developed and edited in the laboratory.</a:t>
            </a:r>
            <a:endParaRPr lang="en-US" dirty="0" smtClean="0"/>
          </a:p>
          <a:p>
            <a:pPr marL="82296" indent="0">
              <a:buNone/>
            </a:pPr>
            <a:r>
              <a:rPr lang="en-US" dirty="0"/>
              <a:t> </a:t>
            </a:r>
            <a:r>
              <a:rPr lang="en-US" dirty="0" smtClean="0"/>
              <a:t> </a:t>
            </a:r>
          </a:p>
        </p:txBody>
      </p:sp>
    </p:spTree>
    <p:extLst>
      <p:ext uri="{BB962C8B-B14F-4D97-AF65-F5344CB8AC3E}">
        <p14:creationId xmlns:p14="http://schemas.microsoft.com/office/powerpoint/2010/main" val="14918111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Aims and Objectives</a:t>
            </a:r>
          </a:p>
        </p:txBody>
      </p:sp>
      <p:sp>
        <p:nvSpPr>
          <p:cNvPr id="3" name="Content Placeholder 2"/>
          <p:cNvSpPr>
            <a:spLocks noGrp="1"/>
          </p:cNvSpPr>
          <p:nvPr>
            <p:ph idx="1"/>
          </p:nvPr>
        </p:nvSpPr>
        <p:spPr/>
        <p:txBody>
          <a:bodyPr/>
          <a:lstStyle/>
          <a:p>
            <a:pPr marL="82296" indent="0">
              <a:buNone/>
            </a:pPr>
            <a:endParaRPr lang="en-US" dirty="0" smtClean="0"/>
          </a:p>
          <a:p>
            <a:endParaRPr lang="en-US" dirty="0"/>
          </a:p>
          <a:p>
            <a:pPr marL="82296" indent="0">
              <a:buNone/>
            </a:pPr>
            <a:r>
              <a:rPr lang="ar-SA" dirty="0" smtClean="0"/>
              <a:t>.</a:t>
            </a:r>
            <a:r>
              <a:rPr lang="en-US" dirty="0" smtClean="0"/>
              <a:t> </a:t>
            </a:r>
            <a:r>
              <a:rPr lang="en-US" dirty="0"/>
              <a:t>Mainly, this project aims to protect three phase induction motor by decreasing starting current through SCR or IGBT ,therefor we keep it from </a:t>
            </a:r>
            <a:r>
              <a:rPr lang="en-US" dirty="0" smtClean="0"/>
              <a:t>fault </a:t>
            </a:r>
            <a:r>
              <a:rPr lang="en-US" dirty="0"/>
              <a:t>as possible.</a:t>
            </a:r>
          </a:p>
          <a:p>
            <a:pPr marL="82296" indent="0">
              <a:buNone/>
            </a:pPr>
            <a:endParaRPr lang="en-US" dirty="0"/>
          </a:p>
        </p:txBody>
      </p:sp>
    </p:spTree>
    <p:extLst>
      <p:ext uri="{BB962C8B-B14F-4D97-AF65-F5344CB8AC3E}">
        <p14:creationId xmlns:p14="http://schemas.microsoft.com/office/powerpoint/2010/main" val="41927182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t>3ph induction motor structure.</a:t>
            </a:r>
            <a:br>
              <a:rPr lang="en-US" sz="2800" dirty="0"/>
            </a:br>
            <a:endParaRPr lang="en-US" sz="2800" dirty="0"/>
          </a:p>
        </p:txBody>
      </p:sp>
      <p:sp>
        <p:nvSpPr>
          <p:cNvPr id="3" name="Content Placeholder 2"/>
          <p:cNvSpPr>
            <a:spLocks noGrp="1"/>
          </p:cNvSpPr>
          <p:nvPr>
            <p:ph idx="1"/>
          </p:nvPr>
        </p:nvSpPr>
        <p:spPr/>
        <p:txBody>
          <a:bodyPr/>
          <a:lstStyle/>
          <a:p>
            <a:r>
              <a:rPr lang="en-US" dirty="0"/>
              <a:t>A. </a:t>
            </a:r>
            <a:r>
              <a:rPr lang="en-US" dirty="0" smtClean="0"/>
              <a:t>Stator</a:t>
            </a:r>
          </a:p>
          <a:p>
            <a:r>
              <a:rPr lang="en-US" dirty="0"/>
              <a:t>B. </a:t>
            </a:r>
            <a:r>
              <a:rPr lang="en-US" dirty="0" smtClean="0"/>
              <a:t>Rotor</a:t>
            </a:r>
          </a:p>
          <a:p>
            <a:r>
              <a:rPr lang="en-US" dirty="0"/>
              <a:t>Rotors are sorted in terms of the type of its coils into two types</a:t>
            </a:r>
            <a:r>
              <a:rPr lang="en-US" dirty="0" smtClean="0"/>
              <a:t>:</a:t>
            </a:r>
          </a:p>
          <a:p>
            <a:r>
              <a:rPr lang="en-US" dirty="0" smtClean="0"/>
              <a:t>B.1.Squirrel </a:t>
            </a:r>
            <a:r>
              <a:rPr lang="en-US" dirty="0"/>
              <a:t>cage </a:t>
            </a:r>
            <a:r>
              <a:rPr lang="en-US" dirty="0" smtClean="0"/>
              <a:t>Rotor</a:t>
            </a:r>
          </a:p>
          <a:p>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67744" y="4581128"/>
            <a:ext cx="3236913" cy="1712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544564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smtClean="0"/>
              <a:t>B.2.Slip </a:t>
            </a:r>
            <a:r>
              <a:rPr lang="en-US" dirty="0"/>
              <a:t>Ring </a:t>
            </a:r>
            <a:r>
              <a:rPr lang="en-US" dirty="0" smtClean="0"/>
              <a:t>Rotor</a:t>
            </a:r>
          </a:p>
          <a:p>
            <a:endParaRPr lang="en-US" dirty="0"/>
          </a:p>
          <a:p>
            <a:endParaRPr lang="en-US" dirty="0" smtClean="0"/>
          </a:p>
          <a:p>
            <a:endParaRPr lang="en-US" dirty="0"/>
          </a:p>
          <a:p>
            <a:endParaRPr lang="en-US" dirty="0" smtClean="0"/>
          </a:p>
          <a:p>
            <a:endParaRPr lang="en-US" dirty="0"/>
          </a:p>
          <a:p>
            <a:endParaRPr lang="en-US" dirty="0" smtClean="0"/>
          </a:p>
          <a:p>
            <a:r>
              <a:rPr lang="en-US" dirty="0" err="1"/>
              <a:t>C.Air</a:t>
            </a:r>
            <a:r>
              <a:rPr lang="en-US" dirty="0"/>
              <a:t>-Gap</a:t>
            </a:r>
            <a:endParaRPr lang="en-US" dirty="0" smtClean="0"/>
          </a:p>
          <a:p>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95723" y="2276872"/>
            <a:ext cx="3944937" cy="2962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4165920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Power flow diagram</a:t>
            </a:r>
            <a:endParaRPr lang="en-US" dirty="0"/>
          </a:p>
        </p:txBody>
      </p:sp>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073611" y="2204864"/>
            <a:ext cx="7992734" cy="2952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182502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4526</TotalTime>
  <Words>1290</Words>
  <Application>Microsoft Office PowerPoint</Application>
  <PresentationFormat>عرض على الشاشة (4:3)</PresentationFormat>
  <Paragraphs>216</Paragraphs>
  <Slides>42</Slides>
  <Notes>0</Notes>
  <HiddenSlides>0</HiddenSlides>
  <MMClips>0</MMClips>
  <ScaleCrop>false</ScaleCrop>
  <HeadingPairs>
    <vt:vector size="6" baseType="variant">
      <vt:variant>
        <vt:lpstr>الخطوط المستخدمة</vt:lpstr>
      </vt:variant>
      <vt:variant>
        <vt:i4>7</vt:i4>
      </vt:variant>
      <vt:variant>
        <vt:lpstr>نسق</vt:lpstr>
      </vt:variant>
      <vt:variant>
        <vt:i4>1</vt:i4>
      </vt:variant>
      <vt:variant>
        <vt:lpstr>عناوين الشرائح</vt:lpstr>
      </vt:variant>
      <vt:variant>
        <vt:i4>42</vt:i4>
      </vt:variant>
    </vt:vector>
  </HeadingPairs>
  <TitlesOfParts>
    <vt:vector size="50" baseType="lpstr">
      <vt:lpstr>Arial</vt:lpstr>
      <vt:lpstr>Calibri</vt:lpstr>
      <vt:lpstr>Gill Sans MT</vt:lpstr>
      <vt:lpstr>Majalla UI</vt:lpstr>
      <vt:lpstr>Times New Roman</vt:lpstr>
      <vt:lpstr>Verdana</vt:lpstr>
      <vt:lpstr>Wingdings 2</vt:lpstr>
      <vt:lpstr>Solstice</vt:lpstr>
      <vt:lpstr>Protection and Simulation of 3ph induction motor in Matlab with Direct and Soft starting methods</vt:lpstr>
      <vt:lpstr>Overview</vt:lpstr>
      <vt:lpstr>General overview about induction motor</vt:lpstr>
      <vt:lpstr>عرض تقديمي في PowerPoint</vt:lpstr>
      <vt:lpstr>Existing problems</vt:lpstr>
      <vt:lpstr>Aims and Objectives</vt:lpstr>
      <vt:lpstr>3ph induction motor structure. </vt:lpstr>
      <vt:lpstr>عرض تقديمي في PowerPoint</vt:lpstr>
      <vt:lpstr>Power flow diagram</vt:lpstr>
      <vt:lpstr>عرض تقديمي في PowerPoint</vt:lpstr>
      <vt:lpstr>principle of operation. </vt:lpstr>
      <vt:lpstr>Simulating and starting the 3ph induction motor in Matlab. </vt:lpstr>
      <vt:lpstr>Direct starting method</vt:lpstr>
      <vt:lpstr>عرض تقديمي في PowerPoint</vt:lpstr>
      <vt:lpstr>عرض تقديمي في PowerPoint</vt:lpstr>
      <vt:lpstr>Direct starting curves in the 75% of nominal load case: </vt:lpstr>
      <vt:lpstr>عرض تقديمي في PowerPoint</vt:lpstr>
      <vt:lpstr>عرض تقديمي في PowerPoint</vt:lpstr>
      <vt:lpstr>Direct starting curves in the nominal load case:</vt:lpstr>
      <vt:lpstr>عرض تقديمي في PowerPoint</vt:lpstr>
      <vt:lpstr>عرض تقديمي في PowerPoint</vt:lpstr>
      <vt:lpstr>Soft staring method:</vt:lpstr>
      <vt:lpstr>عرض تقديمي في PowerPoint</vt:lpstr>
      <vt:lpstr>Soft starting curves in the nominal load case:</vt:lpstr>
      <vt:lpstr>عرض تقديمي في PowerPoint</vt:lpstr>
      <vt:lpstr>عرض تقديمي في PowerPoint</vt:lpstr>
      <vt:lpstr>Soft starting curves in the 75% of nominal load case:</vt:lpstr>
      <vt:lpstr>عرض تقديمي في PowerPoint</vt:lpstr>
      <vt:lpstr>عرض تقديمي في PowerPoint</vt:lpstr>
      <vt:lpstr>Hardware procedure</vt:lpstr>
      <vt:lpstr>-Componenets: </vt:lpstr>
      <vt:lpstr>Code for generate sinusoidal wave:</vt:lpstr>
      <vt:lpstr>عرض تقديمي في PowerPoint</vt:lpstr>
      <vt:lpstr>عرض تقديمي في PowerPoint</vt:lpstr>
      <vt:lpstr>Results. </vt:lpstr>
      <vt:lpstr>Direct starting method </vt:lpstr>
      <vt:lpstr>Soft staring method:</vt:lpstr>
      <vt:lpstr> </vt:lpstr>
      <vt:lpstr>عرض تقديمي في PowerPoint</vt:lpstr>
      <vt:lpstr>Conclusions </vt:lpstr>
      <vt:lpstr>عرض تقديمي في PowerPoint</vt:lpstr>
      <vt:lpstr>ة1ة ب 1ة ة1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sami7</dc:creator>
  <cp:lastModifiedBy>user</cp:lastModifiedBy>
  <cp:revision>75</cp:revision>
  <dcterms:created xsi:type="dcterms:W3CDTF">2006-08-16T00:00:00Z</dcterms:created>
  <dcterms:modified xsi:type="dcterms:W3CDTF">2018-05-02T10:04:52Z</dcterms:modified>
</cp:coreProperties>
</file>