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4" r:id="rId7"/>
    <p:sldId id="265" r:id="rId8"/>
    <p:sldId id="266" r:id="rId9"/>
    <p:sldId id="261"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E1D"/>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72"/>
      </p:cViewPr>
      <p:guideLst>
        <p:guide orient="horz" pos="216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65195" y="3123590"/>
            <a:ext cx="7329840" cy="1832460"/>
          </a:xfrm>
          <a:effectLst>
            <a:outerShdw blurRad="50800" dist="38100" dir="2700000" algn="tl" rotWithShape="0">
              <a:prstClr val="black">
                <a:alpha val="40000"/>
              </a:prstClr>
            </a:outerShdw>
          </a:effectLst>
        </p:spPr>
        <p:txBody>
          <a:bodyPr>
            <a:normAutofit/>
          </a:bodyPr>
          <a:lstStyle>
            <a:lvl1pPr algn="r">
              <a:defRPr sz="3600">
                <a:solidFill>
                  <a:srgbClr val="FFC000"/>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1212490" y="1596540"/>
            <a:ext cx="7482545" cy="1068935"/>
          </a:xfrm>
        </p:spPr>
        <p:txBody>
          <a:bodyPr>
            <a:normAutofit/>
          </a:bodyPr>
          <a:lstStyle>
            <a:lvl1pPr marL="0" indent="0" algn="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2490" y="833016"/>
            <a:ext cx="7482545" cy="610820"/>
          </a:xfrm>
        </p:spPr>
        <p:txBody>
          <a:bodyPr>
            <a:normAutofit/>
          </a:bodyPr>
          <a:lstStyle>
            <a:lvl1pPr algn="l">
              <a:defRPr sz="3600">
                <a:solidFill>
                  <a:srgbClr val="FFC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212489" y="1648067"/>
            <a:ext cx="7466075" cy="3918803"/>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2490" y="833015"/>
            <a:ext cx="7016195" cy="610820"/>
          </a:xfrm>
        </p:spPr>
        <p:txBody>
          <a:bodyPr>
            <a:normAutofit/>
          </a:bodyPr>
          <a:lstStyle>
            <a:lvl1pPr algn="l">
              <a:defRPr sz="3600">
                <a:solidFill>
                  <a:srgbClr val="FFC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1" y="1596540"/>
            <a:ext cx="641361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5/31/2020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59785" y="833015"/>
            <a:ext cx="5955495" cy="610820"/>
          </a:xfrm>
        </p:spPr>
        <p:txBody>
          <a:bodyPr>
            <a:normAutofit/>
          </a:bodyPr>
          <a:lstStyle>
            <a:lvl1pPr algn="l">
              <a:defRPr sz="3600">
                <a:solidFill>
                  <a:srgbClr val="FFC0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059784" y="1730202"/>
            <a:ext cx="3582073" cy="639762"/>
          </a:xfrm>
        </p:spPr>
        <p:txBody>
          <a:bodyPr anchor="b"/>
          <a:lstStyle>
            <a:lvl1pPr marL="0" indent="0">
              <a:buNone/>
              <a:defRPr sz="2400" b="1">
                <a:solidFill>
                  <a:srgbClr val="FFC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059784" y="2360065"/>
            <a:ext cx="3582073"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247790" y="1730202"/>
            <a:ext cx="3583480" cy="639762"/>
          </a:xfrm>
        </p:spPr>
        <p:txBody>
          <a:bodyPr anchor="b"/>
          <a:lstStyle>
            <a:lvl1pPr marL="0" indent="0">
              <a:buNone/>
              <a:defRPr sz="2400" b="1">
                <a:solidFill>
                  <a:srgbClr val="FFC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47790" y="2360065"/>
            <a:ext cx="3583480"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5/31/2020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5/31/2020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5/31/2020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5/31/2020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19295" y="3123590"/>
            <a:ext cx="4581150" cy="1832460"/>
          </a:xfrm>
        </p:spPr>
        <p:txBody>
          <a:bodyPr/>
          <a:lstStyle/>
          <a:p>
            <a:r>
              <a:rPr lang="en-US" dirty="0" smtClean="0"/>
              <a:t>Water and Gas Leakage Detection </a:t>
            </a:r>
            <a:r>
              <a:rPr lang="en-US" dirty="0"/>
              <a:t>U</a:t>
            </a:r>
            <a:r>
              <a:rPr lang="en-US" dirty="0" smtClean="0"/>
              <a:t>sing </a:t>
            </a:r>
            <a:r>
              <a:rPr lang="en-US" dirty="0"/>
              <a:t>S</a:t>
            </a:r>
            <a:r>
              <a:rPr lang="en-US" dirty="0" smtClean="0"/>
              <a:t>ensor</a:t>
            </a:r>
            <a:endParaRPr lang="en-US" dirty="0"/>
          </a:p>
        </p:txBody>
      </p:sp>
      <p:sp>
        <p:nvSpPr>
          <p:cNvPr id="3" name="TextBox 2"/>
          <p:cNvSpPr txBox="1"/>
          <p:nvPr/>
        </p:nvSpPr>
        <p:spPr>
          <a:xfrm>
            <a:off x="5640935" y="5566870"/>
            <a:ext cx="3260042" cy="861774"/>
          </a:xfrm>
          <a:prstGeom prst="rect">
            <a:avLst/>
          </a:prstGeom>
          <a:noFill/>
        </p:spPr>
        <p:txBody>
          <a:bodyPr wrap="square" rtlCol="0">
            <a:spAutoFit/>
          </a:bodyPr>
          <a:lstStyle/>
          <a:p>
            <a:pPr lvl="0">
              <a:buClr>
                <a:srgbClr val="336666"/>
              </a:buClr>
            </a:pPr>
            <a:r>
              <a:rPr lang="en-IE" altLang="en-US" sz="1200" dirty="0">
                <a:solidFill>
                  <a:srgbClr val="FFC000"/>
                </a:solidFill>
              </a:rPr>
              <a:t>Presented by:</a:t>
            </a:r>
          </a:p>
          <a:p>
            <a:pPr lvl="0" algn="ctr">
              <a:buClr>
                <a:srgbClr val="336666"/>
              </a:buClr>
            </a:pPr>
            <a:r>
              <a:rPr lang="en-IE" altLang="en-US" sz="2000" b="1" dirty="0" err="1">
                <a:solidFill>
                  <a:srgbClr val="FFC000"/>
                </a:solidFill>
              </a:rPr>
              <a:t>Dr.</a:t>
            </a:r>
            <a:r>
              <a:rPr lang="en-IE" altLang="en-US" sz="2000" b="1" dirty="0">
                <a:solidFill>
                  <a:srgbClr val="FFC000"/>
                </a:solidFill>
              </a:rPr>
              <a:t> </a:t>
            </a:r>
            <a:r>
              <a:rPr lang="en-IE" altLang="en-US" sz="2000" b="1" dirty="0" err="1">
                <a:solidFill>
                  <a:srgbClr val="FFC000"/>
                </a:solidFill>
              </a:rPr>
              <a:t>Falah</a:t>
            </a:r>
            <a:r>
              <a:rPr lang="en-IE" altLang="en-US" sz="2000" b="1" dirty="0">
                <a:solidFill>
                  <a:srgbClr val="FFC000"/>
                </a:solidFill>
              </a:rPr>
              <a:t> Mohammed</a:t>
            </a:r>
          </a:p>
          <a:p>
            <a:endParaRPr lang="en-US" dirty="0"/>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833015"/>
            <a:ext cx="5955495" cy="610820"/>
          </a:xfrm>
        </p:spPr>
        <p:txBody>
          <a:bodyPr>
            <a:normAutofit/>
          </a:bodyPr>
          <a:lstStyle/>
          <a:p>
            <a:r>
              <a:rPr lang="en-US" sz="2400" dirty="0" smtClean="0"/>
              <a:t>Conclusions and Recommendations </a:t>
            </a:r>
            <a:endParaRPr lang="en-US" sz="2400" dirty="0"/>
          </a:p>
        </p:txBody>
      </p:sp>
      <p:sp>
        <p:nvSpPr>
          <p:cNvPr id="4" name="Content Placeholder 3"/>
          <p:cNvSpPr>
            <a:spLocks noGrp="1"/>
          </p:cNvSpPr>
          <p:nvPr>
            <p:ph sz="half" idx="2"/>
          </p:nvPr>
        </p:nvSpPr>
        <p:spPr>
          <a:xfrm>
            <a:off x="1212490" y="1749245"/>
            <a:ext cx="7635250" cy="4275740"/>
          </a:xfrm>
        </p:spPr>
        <p:txBody>
          <a:bodyPr>
            <a:normAutofit lnSpcReduction="10000"/>
          </a:bodyPr>
          <a:lstStyle/>
          <a:p>
            <a:r>
              <a:rPr lang="en-US" dirty="0"/>
              <a:t>The main advantage of this leakage detector is its simplicity and its ability to warn its stakeholders about the leakage of the system</a:t>
            </a:r>
            <a:r>
              <a:rPr lang="en-US" dirty="0" smtClean="0"/>
              <a:t>.</a:t>
            </a:r>
          </a:p>
          <a:p>
            <a:r>
              <a:rPr lang="en-US" dirty="0"/>
              <a:t>The water and gas are very important for all living beings, so we need to develop smart systems to avoid the leakage</a:t>
            </a:r>
            <a:r>
              <a:rPr lang="en-US" dirty="0" smtClean="0"/>
              <a:t>.</a:t>
            </a:r>
          </a:p>
          <a:p>
            <a:r>
              <a:rPr lang="en-US" dirty="0"/>
              <a:t>The other advantage this device offer is that even though if no one is there in the house and then leaks occurs an efficient wireless sensors is there and will gives alarm and then the GSM module send immediate messages to the stakeholders regarding the leak and thus will lower the intensity of accidents. 5.2 </a:t>
            </a:r>
            <a:r>
              <a:rPr lang="en-US" dirty="0" smtClean="0"/>
              <a:t>Recommend.</a:t>
            </a:r>
          </a:p>
          <a:p>
            <a:pPr marL="0" indent="0">
              <a:buNone/>
            </a:pPr>
            <a:endParaRPr lang="en-US" dirty="0"/>
          </a:p>
        </p:txBody>
      </p:sp>
    </p:spTree>
    <p:extLst>
      <p:ext uri="{BB962C8B-B14F-4D97-AF65-F5344CB8AC3E}">
        <p14:creationId xmlns:p14="http://schemas.microsoft.com/office/powerpoint/2010/main" val="1640115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833015"/>
            <a:ext cx="5955495" cy="610820"/>
          </a:xfrm>
        </p:spPr>
        <p:txBody>
          <a:bodyPr>
            <a:normAutofit/>
          </a:bodyPr>
          <a:lstStyle/>
          <a:p>
            <a:r>
              <a:rPr lang="en-US" sz="2400" dirty="0"/>
              <a:t>Conclusions and Recommendations </a:t>
            </a:r>
          </a:p>
        </p:txBody>
      </p:sp>
      <p:sp>
        <p:nvSpPr>
          <p:cNvPr id="4" name="Content Placeholder 3"/>
          <p:cNvSpPr>
            <a:spLocks noGrp="1"/>
          </p:cNvSpPr>
          <p:nvPr>
            <p:ph sz="half" idx="2"/>
          </p:nvPr>
        </p:nvSpPr>
        <p:spPr>
          <a:xfrm>
            <a:off x="754375" y="1596540"/>
            <a:ext cx="8246070" cy="4581150"/>
          </a:xfrm>
        </p:spPr>
        <p:txBody>
          <a:bodyPr>
            <a:normAutofit lnSpcReduction="10000"/>
          </a:bodyPr>
          <a:lstStyle/>
          <a:p>
            <a:r>
              <a:rPr lang="en-US" dirty="0"/>
              <a:t>The initially stated overarching aim of this research was to detection Water and gas leakage using </a:t>
            </a:r>
            <a:r>
              <a:rPr lang="en-US" dirty="0" smtClean="0"/>
              <a:t>sensor.</a:t>
            </a:r>
          </a:p>
          <a:p>
            <a:r>
              <a:rPr lang="en-US" dirty="0"/>
              <a:t> This is the best  ways to monitor the water and gas by use efficient wireless sensors and, if there's a leakage in the network it will send Short Message (SMS) to the owner and gives alarm</a:t>
            </a:r>
            <a:r>
              <a:rPr lang="en-US" dirty="0" smtClean="0"/>
              <a:t>.</a:t>
            </a:r>
          </a:p>
          <a:p>
            <a:r>
              <a:rPr lang="en-US" dirty="0"/>
              <a:t> In this part of our graduation project we have done this by simulation, but we will complete it in our graduation project 2 enshallah by simple hardware that represent how our project work , and the water and gas monitoring system of homes/offices research concept by using wireless sensor technology will be implemented.</a:t>
            </a:r>
            <a:endParaRPr lang="en-US" dirty="0" smtClean="0"/>
          </a:p>
          <a:p>
            <a:endParaRPr lang="en-US" dirty="0"/>
          </a:p>
        </p:txBody>
      </p:sp>
    </p:spTree>
    <p:extLst>
      <p:ext uri="{BB962C8B-B14F-4D97-AF65-F5344CB8AC3E}">
        <p14:creationId xmlns:p14="http://schemas.microsoft.com/office/powerpoint/2010/main" val="746940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833015"/>
            <a:ext cx="7482545" cy="610820"/>
          </a:xfrm>
        </p:spPr>
        <p:txBody>
          <a:bodyPr>
            <a:normAutofit fontScale="90000"/>
          </a:bodyPr>
          <a:lstStyle/>
          <a:p>
            <a:r>
              <a:rPr lang="en-US" dirty="0" smtClean="0"/>
              <a:t>Overview :</a:t>
            </a:r>
            <a:endParaRPr lang="en-US" dirty="0"/>
          </a:p>
        </p:txBody>
      </p:sp>
      <p:sp>
        <p:nvSpPr>
          <p:cNvPr id="3" name="Content Placeholder 2"/>
          <p:cNvSpPr>
            <a:spLocks noGrp="1"/>
          </p:cNvSpPr>
          <p:nvPr>
            <p:ph idx="1"/>
          </p:nvPr>
        </p:nvSpPr>
        <p:spPr>
          <a:xfrm>
            <a:off x="1212490" y="1648067"/>
            <a:ext cx="7466074" cy="5293148"/>
          </a:xfrm>
        </p:spPr>
        <p:txBody>
          <a:bodyPr>
            <a:normAutofit/>
          </a:bodyPr>
          <a:lstStyle/>
          <a:p>
            <a:r>
              <a:rPr lang="en-US" dirty="0"/>
              <a:t>overview of gas and water leakage </a:t>
            </a:r>
            <a:r>
              <a:rPr lang="en-US" dirty="0" smtClean="0"/>
              <a:t>problem</a:t>
            </a:r>
            <a:endParaRPr lang="en-US" dirty="0" smtClean="0"/>
          </a:p>
          <a:p>
            <a:r>
              <a:rPr lang="en-US" dirty="0"/>
              <a:t>Proposed System </a:t>
            </a:r>
          </a:p>
          <a:p>
            <a:r>
              <a:rPr lang="en-US" dirty="0"/>
              <a:t>Simulation and Results</a:t>
            </a:r>
          </a:p>
          <a:p>
            <a:r>
              <a:rPr lang="en-US" dirty="0"/>
              <a:t>Conclusions and Recommendations </a:t>
            </a:r>
          </a:p>
          <a:p>
            <a:pPr marL="0" indent="0">
              <a:buNone/>
            </a:pPr>
            <a:endParaRPr lang="en-US" dirty="0"/>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8965" y="985720"/>
            <a:ext cx="7635250" cy="610820"/>
          </a:xfrm>
        </p:spPr>
        <p:txBody>
          <a:bodyPr>
            <a:noAutofit/>
          </a:bodyPr>
          <a:lstStyle/>
          <a:p>
            <a:r>
              <a:rPr lang="en-US" sz="2800" dirty="0"/>
              <a:t>overview of gas and water leakage problem</a:t>
            </a:r>
            <a:r>
              <a:rPr lang="en-US" sz="2400" dirty="0"/>
              <a:t/>
            </a:r>
            <a:br>
              <a:rPr lang="en-US" sz="2400" dirty="0"/>
            </a:br>
            <a:endParaRPr lang="en-US" sz="2400" dirty="0"/>
          </a:p>
        </p:txBody>
      </p:sp>
      <p:sp>
        <p:nvSpPr>
          <p:cNvPr id="5" name="Content Placeholder 4"/>
          <p:cNvSpPr>
            <a:spLocks noGrp="1"/>
          </p:cNvSpPr>
          <p:nvPr>
            <p:ph idx="1"/>
          </p:nvPr>
        </p:nvSpPr>
        <p:spPr>
          <a:xfrm>
            <a:off x="897930" y="1596539"/>
            <a:ext cx="8246070" cy="4733855"/>
          </a:xfrm>
        </p:spPr>
        <p:txBody>
          <a:bodyPr>
            <a:normAutofit/>
          </a:bodyPr>
          <a:lstStyle/>
          <a:p>
            <a:r>
              <a:rPr lang="en-US" sz="2400" dirty="0" smtClean="0"/>
              <a:t>There </a:t>
            </a:r>
            <a:r>
              <a:rPr lang="en-US" sz="2400" dirty="0"/>
              <a:t>can be no life on earth without water , The idea is the same for gas, it is very essential for people life, </a:t>
            </a:r>
            <a:r>
              <a:rPr lang="en-US" sz="2400" dirty="0" smtClean="0"/>
              <a:t>as it </a:t>
            </a:r>
            <a:r>
              <a:rPr lang="en-US" sz="2400" dirty="0"/>
              <a:t>touch nearly every aspect of our life every single day</a:t>
            </a:r>
            <a:r>
              <a:rPr lang="en-US" sz="2400" dirty="0" smtClean="0"/>
              <a:t>.</a:t>
            </a:r>
          </a:p>
          <a:p>
            <a:r>
              <a:rPr lang="en-US" sz="2400" dirty="0"/>
              <a:t>The leakage is a major problem that faces underground water and gas distribution </a:t>
            </a:r>
            <a:r>
              <a:rPr lang="en-US" sz="2400" dirty="0" smtClean="0"/>
              <a:t>systems.</a:t>
            </a:r>
          </a:p>
          <a:p>
            <a:r>
              <a:rPr lang="en-US" sz="2400" dirty="0"/>
              <a:t>water leakage occurs for many reasons : technical and nontechnical leakage</a:t>
            </a:r>
            <a:r>
              <a:rPr lang="en-US" sz="2400" dirty="0" smtClean="0"/>
              <a:t>.</a:t>
            </a:r>
          </a:p>
          <a:p>
            <a:r>
              <a:rPr lang="en-US" sz="2400" dirty="0"/>
              <a:t> Gas leaks in the home are usually the result of poorly fitted, badly maintained or faulty </a:t>
            </a:r>
            <a:r>
              <a:rPr lang="en-US" sz="2400" dirty="0" smtClean="0"/>
              <a:t>appliances.</a:t>
            </a:r>
          </a:p>
          <a:p>
            <a:endParaRPr lang="en-US" dirty="0"/>
          </a:p>
          <a:p>
            <a:endParaRPr lang="en-US" dirty="0" smtClean="0"/>
          </a:p>
          <a:p>
            <a:endParaRPr lang="en-US" dirty="0" smtClean="0"/>
          </a:p>
          <a:p>
            <a:endParaRPr lang="en-US" dirty="0" smtClean="0"/>
          </a:p>
        </p:txBody>
      </p:sp>
    </p:spTree>
    <p:extLst>
      <p:ext uri="{BB962C8B-B14F-4D97-AF65-F5344CB8AC3E}">
        <p14:creationId xmlns:p14="http://schemas.microsoft.com/office/powerpoint/2010/main" val="110163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8965" y="985720"/>
            <a:ext cx="6871725" cy="610820"/>
          </a:xfrm>
        </p:spPr>
        <p:txBody>
          <a:bodyPr>
            <a:noAutofit/>
          </a:bodyPr>
          <a:lstStyle/>
          <a:p>
            <a:r>
              <a:rPr lang="en-US" sz="2800" dirty="0"/>
              <a:t>overview of gas and water leakage problem</a:t>
            </a:r>
            <a:br>
              <a:rPr lang="en-US" sz="2800" dirty="0"/>
            </a:br>
            <a:endParaRPr lang="en-US" sz="2800" dirty="0"/>
          </a:p>
        </p:txBody>
      </p:sp>
      <p:sp>
        <p:nvSpPr>
          <p:cNvPr id="6" name="Content Placeholder 5"/>
          <p:cNvSpPr>
            <a:spLocks noGrp="1"/>
          </p:cNvSpPr>
          <p:nvPr>
            <p:ph sz="half" idx="2"/>
          </p:nvPr>
        </p:nvSpPr>
        <p:spPr>
          <a:xfrm>
            <a:off x="1212490" y="1596539"/>
            <a:ext cx="7931510" cy="4733855"/>
          </a:xfrm>
        </p:spPr>
        <p:txBody>
          <a:bodyPr>
            <a:normAutofit/>
          </a:bodyPr>
          <a:lstStyle/>
          <a:p>
            <a:r>
              <a:rPr lang="en-US" dirty="0"/>
              <a:t> there are various ways to detect gas leakage, one of them infrared thermal imaging the other one  monitoring system and wireless gas sensor </a:t>
            </a:r>
            <a:r>
              <a:rPr lang="en-US" dirty="0" smtClean="0"/>
              <a:t>network.</a:t>
            </a:r>
          </a:p>
          <a:p>
            <a:r>
              <a:rPr lang="en-US" dirty="0"/>
              <a:t>There are many ways to detect water leaks using various leak detection techniques such as acoustic emission (AE) and test, pressure and infrared sensors, tracer gas detection, thermal imaging, Flow liquid meter sensor </a:t>
            </a:r>
            <a:r>
              <a:rPr lang="en-US" dirty="0" smtClean="0"/>
              <a:t>.</a:t>
            </a:r>
          </a:p>
          <a:p>
            <a:r>
              <a:rPr lang="en-US" dirty="0"/>
              <a:t>Benefits of Leak Detection and </a:t>
            </a:r>
            <a:r>
              <a:rPr lang="en-US" dirty="0" smtClean="0"/>
              <a:t>Repair</a:t>
            </a:r>
          </a:p>
          <a:p>
            <a:r>
              <a:rPr lang="en-US" dirty="0"/>
              <a:t>What are the dangers of gas leaks? </a:t>
            </a:r>
            <a:endParaRPr lang="en-US" dirty="0" smtClean="0"/>
          </a:p>
          <a:p>
            <a:endParaRPr lang="en-US" dirty="0"/>
          </a:p>
        </p:txBody>
      </p:sp>
    </p:spTree>
    <p:extLst>
      <p:ext uri="{BB962C8B-B14F-4D97-AF65-F5344CB8AC3E}">
        <p14:creationId xmlns:p14="http://schemas.microsoft.com/office/powerpoint/2010/main" val="4170783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3015"/>
            <a:ext cx="5955495" cy="610820"/>
          </a:xfrm>
        </p:spPr>
        <p:txBody>
          <a:bodyPr>
            <a:normAutofit fontScale="90000"/>
          </a:bodyPr>
          <a:lstStyle/>
          <a:p>
            <a:r>
              <a:rPr lang="en-US" dirty="0"/>
              <a:t>	</a:t>
            </a:r>
            <a:r>
              <a:rPr lang="en-US" dirty="0" smtClean="0"/>
              <a:t>Methodology : </a:t>
            </a:r>
            <a:endParaRPr lang="en-US" dirty="0"/>
          </a:p>
        </p:txBody>
      </p:sp>
      <p:sp>
        <p:nvSpPr>
          <p:cNvPr id="4" name="Content Placeholder 3"/>
          <p:cNvSpPr>
            <a:spLocks noGrp="1"/>
          </p:cNvSpPr>
          <p:nvPr>
            <p:ph sz="half" idx="2"/>
          </p:nvPr>
        </p:nvSpPr>
        <p:spPr>
          <a:xfrm>
            <a:off x="954766" y="1596540"/>
            <a:ext cx="8246071" cy="5261460"/>
          </a:xfrm>
        </p:spPr>
        <p:txBody>
          <a:bodyPr>
            <a:normAutofit/>
          </a:bodyPr>
          <a:lstStyle/>
          <a:p>
            <a:r>
              <a:rPr lang="en-US" dirty="0"/>
              <a:t>The idea of our project is to create a highly useful home application (Gas &amp; Water Leakage Detector using </a:t>
            </a:r>
            <a:r>
              <a:rPr lang="en-US" dirty="0" err="1"/>
              <a:t>Arduino</a:t>
            </a:r>
            <a:r>
              <a:rPr lang="en-US" dirty="0"/>
              <a:t> and GSM Module with SMS Alert and Sound Alarm). </a:t>
            </a:r>
            <a:endParaRPr lang="en-US" dirty="0" smtClean="0"/>
          </a:p>
          <a:p>
            <a:r>
              <a:rPr lang="en-US" dirty="0"/>
              <a:t>Our system contains water and gas sensors to detect leakage, </a:t>
            </a:r>
            <a:r>
              <a:rPr lang="en-US" dirty="0" err="1" smtClean="0"/>
              <a:t>Arduino</a:t>
            </a:r>
            <a:r>
              <a:rPr lang="en-US" dirty="0" smtClean="0"/>
              <a:t> </a:t>
            </a:r>
            <a:r>
              <a:rPr lang="en-US" dirty="0"/>
              <a:t>Uno, </a:t>
            </a:r>
            <a:r>
              <a:rPr lang="en-US" dirty="0" smtClean="0"/>
              <a:t>GSM </a:t>
            </a:r>
            <a:r>
              <a:rPr lang="en-US" dirty="0"/>
              <a:t>module and Sound </a:t>
            </a:r>
            <a:r>
              <a:rPr lang="en-US" dirty="0" smtClean="0"/>
              <a:t>Alarm.</a:t>
            </a:r>
          </a:p>
          <a:p>
            <a:r>
              <a:rPr lang="en-US" dirty="0" err="1" smtClean="0"/>
              <a:t>Arduino</a:t>
            </a:r>
            <a:r>
              <a:rPr lang="en-US" dirty="0"/>
              <a:t> Uno : The </a:t>
            </a:r>
            <a:r>
              <a:rPr lang="en-US" dirty="0" err="1"/>
              <a:t>Arduino</a:t>
            </a:r>
            <a:r>
              <a:rPr lang="en-US" dirty="0"/>
              <a:t> Uno might be a microcontroller board supported the ATmega328 (datasheet</a:t>
            </a:r>
            <a:r>
              <a:rPr lang="en-US" dirty="0" smtClean="0"/>
              <a:t>).</a:t>
            </a:r>
          </a:p>
          <a:p>
            <a:endParaRPr lang="en-US" dirty="0"/>
          </a:p>
        </p:txBody>
      </p:sp>
      <p:pic>
        <p:nvPicPr>
          <p:cNvPr id="3" name="Picture 2"/>
          <p:cNvPicPr>
            <a:picLocks noChangeAspect="1"/>
          </p:cNvPicPr>
          <p:nvPr/>
        </p:nvPicPr>
        <p:blipFill>
          <a:blip r:embed="rId2"/>
          <a:stretch>
            <a:fillRect/>
          </a:stretch>
        </p:blipFill>
        <p:spPr>
          <a:xfrm>
            <a:off x="2920777" y="4497934"/>
            <a:ext cx="3070699" cy="2290575"/>
          </a:xfrm>
          <a:prstGeom prst="rect">
            <a:avLst/>
          </a:prstGeom>
          <a:ln>
            <a:noFill/>
          </a:ln>
          <a:effectLst>
            <a:softEdge rad="112500"/>
          </a:effectLst>
        </p:spPr>
      </p:pic>
    </p:spTree>
    <p:extLst>
      <p:ext uri="{BB962C8B-B14F-4D97-AF65-F5344CB8AC3E}">
        <p14:creationId xmlns:p14="http://schemas.microsoft.com/office/powerpoint/2010/main" val="2063856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Methodology </a:t>
            </a:r>
            <a:r>
              <a:rPr lang="en-US" dirty="0"/>
              <a:t>: </a:t>
            </a:r>
          </a:p>
        </p:txBody>
      </p:sp>
      <p:sp>
        <p:nvSpPr>
          <p:cNvPr id="3" name="Text Placeholder 2"/>
          <p:cNvSpPr>
            <a:spLocks noGrp="1"/>
          </p:cNvSpPr>
          <p:nvPr>
            <p:ph type="body" idx="1"/>
          </p:nvPr>
        </p:nvSpPr>
        <p:spPr/>
        <p:txBody>
          <a:bodyPr/>
          <a:lstStyle/>
          <a:p>
            <a:r>
              <a:rPr lang="en-US" dirty="0" smtClean="0"/>
              <a:t>Gas Sensor :</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4258512468"/>
              </p:ext>
            </p:extLst>
          </p:nvPr>
        </p:nvGraphicFramePr>
        <p:xfrm>
          <a:off x="1483381" y="3117357"/>
          <a:ext cx="5152088" cy="3520440"/>
        </p:xfrm>
        <a:graphic>
          <a:graphicData uri="http://schemas.openxmlformats.org/drawingml/2006/table">
            <a:tbl>
              <a:tblPr firstRow="1" firstCol="1" bandRow="1">
                <a:tableStyleId>{5C22544A-7EE6-4342-B048-85BDC9FD1C3A}</a:tableStyleId>
              </a:tblPr>
              <a:tblGrid>
                <a:gridCol w="858498"/>
                <a:gridCol w="858498"/>
                <a:gridCol w="859050"/>
                <a:gridCol w="857946"/>
                <a:gridCol w="859048"/>
                <a:gridCol w="859048"/>
              </a:tblGrid>
              <a:tr h="247696">
                <a:tc>
                  <a:txBody>
                    <a:bodyPr/>
                    <a:lstStyle/>
                    <a:p>
                      <a:pPr marL="0" marR="0" algn="ctr">
                        <a:lnSpc>
                          <a:spcPct val="150000"/>
                        </a:lnSpc>
                        <a:spcBef>
                          <a:spcPts val="0"/>
                        </a:spcBef>
                        <a:spcAft>
                          <a:spcPts val="0"/>
                        </a:spcAft>
                      </a:pPr>
                      <a:r>
                        <a:rPr lang="en-US" sz="1100" dirty="0">
                          <a:effectLst/>
                        </a:rPr>
                        <a:t>Item</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Parameter</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Min</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Typical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Max</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Unit</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r>
              <a:tr h="412827">
                <a:tc>
                  <a:txBody>
                    <a:bodyPr/>
                    <a:lstStyle/>
                    <a:p>
                      <a:pPr marL="0" marR="0" algn="ctr">
                        <a:lnSpc>
                          <a:spcPct val="150000"/>
                        </a:lnSpc>
                        <a:spcBef>
                          <a:spcPts val="0"/>
                        </a:spcBef>
                        <a:spcAft>
                          <a:spcPts val="0"/>
                        </a:spcAft>
                      </a:pPr>
                      <a:r>
                        <a:rPr lang="en-US" sz="1100">
                          <a:effectLst/>
                        </a:rPr>
                        <a:t>VCC</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Working Voltage</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4.9</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5.1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V</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r>
              <a:tr h="412827">
                <a:tc>
                  <a:txBody>
                    <a:bodyPr/>
                    <a:lstStyle/>
                    <a:p>
                      <a:pPr marL="0" marR="0" algn="ctr">
                        <a:lnSpc>
                          <a:spcPct val="150000"/>
                        </a:lnSpc>
                        <a:spcBef>
                          <a:spcPts val="0"/>
                        </a:spcBef>
                        <a:spcAft>
                          <a:spcPts val="0"/>
                        </a:spcAft>
                      </a:pPr>
                      <a:r>
                        <a:rPr lang="en-US" sz="1100">
                          <a:effectLst/>
                        </a:rPr>
                        <a:t>PH</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Heating consumption</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0.5</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800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mW</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r>
              <a:tr h="412827">
                <a:tc>
                  <a:txBody>
                    <a:bodyPr/>
                    <a:lstStyle/>
                    <a:p>
                      <a:pPr marL="0" marR="0" algn="ctr">
                        <a:lnSpc>
                          <a:spcPct val="150000"/>
                        </a:lnSpc>
                        <a:spcBef>
                          <a:spcPts val="0"/>
                        </a:spcBef>
                        <a:spcAft>
                          <a:spcPts val="0"/>
                        </a:spcAft>
                      </a:pPr>
                      <a:r>
                        <a:rPr lang="en-US" sz="1100">
                          <a:effectLst/>
                        </a:rPr>
                        <a:t>RL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Load resistance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Adjustable</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r>
              <a:tr h="412827">
                <a:tc>
                  <a:txBody>
                    <a:bodyPr/>
                    <a:lstStyle/>
                    <a:p>
                      <a:pPr marL="0" marR="0" algn="ctr">
                        <a:lnSpc>
                          <a:spcPct val="150000"/>
                        </a:lnSpc>
                        <a:spcBef>
                          <a:spcPts val="0"/>
                        </a:spcBef>
                        <a:spcAft>
                          <a:spcPts val="0"/>
                        </a:spcAft>
                      </a:pPr>
                      <a:r>
                        <a:rPr lang="en-US" sz="1100">
                          <a:effectLst/>
                        </a:rPr>
                        <a:t>RH</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Heater resistance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31±10%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Ω</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r>
              <a:tr h="412827">
                <a:tc>
                  <a:txBody>
                    <a:bodyPr/>
                    <a:lstStyle/>
                    <a:p>
                      <a:pPr marL="0" marR="0" algn="ctr">
                        <a:lnSpc>
                          <a:spcPct val="150000"/>
                        </a:lnSpc>
                        <a:spcBef>
                          <a:spcPts val="0"/>
                        </a:spcBef>
                        <a:spcAft>
                          <a:spcPts val="0"/>
                        </a:spcAft>
                      </a:pPr>
                      <a:r>
                        <a:rPr lang="en-US" sz="1100">
                          <a:effectLst/>
                        </a:rPr>
                        <a:t>Rs</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Sensing Resistance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10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a:effectLst/>
                        </a:rPr>
                        <a:t>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60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ctr">
                        <a:lnSpc>
                          <a:spcPct val="150000"/>
                        </a:lnSpc>
                        <a:spcBef>
                          <a:spcPts val="0"/>
                        </a:spcBef>
                        <a:spcAft>
                          <a:spcPts val="0"/>
                        </a:spcAft>
                      </a:pPr>
                      <a:r>
                        <a:rPr lang="en-US" sz="1100" dirty="0">
                          <a:effectLst/>
                        </a:rPr>
                        <a:t>K Ω</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r>
              <a:tr h="589562">
                <a:tc>
                  <a:txBody>
                    <a:bodyPr/>
                    <a:lstStyle/>
                    <a:p>
                      <a:pPr marL="0" marR="0" algn="just">
                        <a:lnSpc>
                          <a:spcPct val="150000"/>
                        </a:lnSpc>
                        <a:spcBef>
                          <a:spcPts val="0"/>
                        </a:spcBef>
                        <a:spcAft>
                          <a:spcPts val="0"/>
                        </a:spcAft>
                      </a:pPr>
                      <a:r>
                        <a:rPr lang="en-US" sz="1100">
                          <a:effectLst/>
                        </a:rPr>
                        <a:t>Scope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just">
                        <a:lnSpc>
                          <a:spcPct val="150000"/>
                        </a:lnSpc>
                        <a:spcBef>
                          <a:spcPts val="0"/>
                        </a:spcBef>
                        <a:spcAft>
                          <a:spcPts val="0"/>
                        </a:spcAft>
                      </a:pPr>
                      <a:r>
                        <a:rPr lang="en-US" sz="1100">
                          <a:effectLst/>
                        </a:rPr>
                        <a:t>Detecting Concentration</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just">
                        <a:lnSpc>
                          <a:spcPct val="150000"/>
                        </a:lnSpc>
                        <a:spcBef>
                          <a:spcPts val="0"/>
                        </a:spcBef>
                        <a:spcAft>
                          <a:spcPts val="0"/>
                        </a:spcAft>
                      </a:pPr>
                      <a:r>
                        <a:rPr lang="en-US" sz="1100">
                          <a:effectLst/>
                        </a:rPr>
                        <a:t>200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just">
                        <a:lnSpc>
                          <a:spcPct val="150000"/>
                        </a:lnSpc>
                        <a:spcBef>
                          <a:spcPts val="0"/>
                        </a:spcBef>
                        <a:spcAft>
                          <a:spcPts val="0"/>
                        </a:spcAft>
                      </a:pPr>
                      <a:r>
                        <a:rPr lang="en-US" sz="1100">
                          <a:effectLst/>
                        </a:rPr>
                        <a:t>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just">
                        <a:lnSpc>
                          <a:spcPct val="150000"/>
                        </a:lnSpc>
                        <a:spcBef>
                          <a:spcPts val="0"/>
                        </a:spcBef>
                        <a:spcAft>
                          <a:spcPts val="0"/>
                        </a:spcAft>
                      </a:pPr>
                      <a:r>
                        <a:rPr lang="en-US" sz="1100">
                          <a:effectLst/>
                        </a:rPr>
                        <a:t>10000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c>
                  <a:txBody>
                    <a:bodyPr/>
                    <a:lstStyle/>
                    <a:p>
                      <a:pPr marL="0" marR="0" algn="just">
                        <a:lnSpc>
                          <a:spcPct val="150000"/>
                        </a:lnSpc>
                        <a:spcBef>
                          <a:spcPts val="0"/>
                        </a:spcBef>
                        <a:spcAft>
                          <a:spcPts val="0"/>
                        </a:spcAft>
                      </a:pPr>
                      <a:r>
                        <a:rPr lang="en-US" sz="1100" dirty="0">
                          <a:effectLst/>
                        </a:rPr>
                        <a:t>ppm</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368" marR="41368" marT="0" marB="0"/>
                </a:tc>
              </a:tr>
            </a:tbl>
          </a:graphicData>
        </a:graphic>
      </p:graphicFrame>
      <p:pic>
        <p:nvPicPr>
          <p:cNvPr id="9" name="Picture 8"/>
          <p:cNvPicPr>
            <a:picLocks noChangeAspect="1"/>
          </p:cNvPicPr>
          <p:nvPr/>
        </p:nvPicPr>
        <p:blipFill>
          <a:blip r:embed="rId2"/>
          <a:stretch>
            <a:fillRect/>
          </a:stretch>
        </p:blipFill>
        <p:spPr>
          <a:xfrm>
            <a:off x="6709870" y="1589608"/>
            <a:ext cx="2109399" cy="1560711"/>
          </a:xfrm>
          <a:prstGeom prst="rect">
            <a:avLst/>
          </a:prstGeom>
          <a:ln>
            <a:noFill/>
          </a:ln>
          <a:effectLst>
            <a:softEdge rad="112500"/>
          </a:effectLst>
        </p:spPr>
      </p:pic>
      <p:sp>
        <p:nvSpPr>
          <p:cNvPr id="10" name="Rectangle 9"/>
          <p:cNvSpPr/>
          <p:nvPr/>
        </p:nvSpPr>
        <p:spPr>
          <a:xfrm>
            <a:off x="2688573" y="2656331"/>
            <a:ext cx="2697918" cy="369332"/>
          </a:xfrm>
          <a:prstGeom prst="rect">
            <a:avLst/>
          </a:prstGeom>
        </p:spPr>
        <p:txBody>
          <a:bodyPr wrap="none">
            <a:spAutoFit/>
          </a:bodyPr>
          <a:lstStyle/>
          <a:p>
            <a:r>
              <a:rPr lang="en-US" b="1" dirty="0">
                <a:solidFill>
                  <a:schemeClr val="bg1"/>
                </a:solidFill>
              </a:rPr>
              <a:t>Gas sensor </a:t>
            </a:r>
            <a:r>
              <a:rPr lang="en-US" b="1" dirty="0" smtClean="0">
                <a:solidFill>
                  <a:schemeClr val="bg1"/>
                </a:solidFill>
              </a:rPr>
              <a:t>Specifications </a:t>
            </a:r>
            <a:endParaRPr lang="en-US" b="1" dirty="0">
              <a:solidFill>
                <a:schemeClr val="bg1"/>
              </a:solidFill>
            </a:endParaRPr>
          </a:p>
        </p:txBody>
      </p:sp>
    </p:spTree>
    <p:extLst>
      <p:ext uri="{BB962C8B-B14F-4D97-AF65-F5344CB8AC3E}">
        <p14:creationId xmlns:p14="http://schemas.microsoft.com/office/powerpoint/2010/main" val="3975271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Methodology : </a:t>
            </a:r>
          </a:p>
        </p:txBody>
      </p:sp>
      <p:sp>
        <p:nvSpPr>
          <p:cNvPr id="3" name="Text Placeholder 2"/>
          <p:cNvSpPr>
            <a:spLocks noGrp="1"/>
          </p:cNvSpPr>
          <p:nvPr>
            <p:ph type="body" idx="1"/>
          </p:nvPr>
        </p:nvSpPr>
        <p:spPr/>
        <p:txBody>
          <a:bodyPr/>
          <a:lstStyle/>
          <a:p>
            <a:r>
              <a:rPr lang="en-US" dirty="0" smtClean="0"/>
              <a:t>Water </a:t>
            </a:r>
            <a:r>
              <a:rPr lang="en-US" dirty="0"/>
              <a:t>Sensor</a:t>
            </a:r>
          </a:p>
        </p:txBody>
      </p:sp>
      <p:sp>
        <p:nvSpPr>
          <p:cNvPr id="4" name="Content Placeholder 3"/>
          <p:cNvSpPr>
            <a:spLocks noGrp="1"/>
          </p:cNvSpPr>
          <p:nvPr>
            <p:ph sz="half" idx="2"/>
          </p:nvPr>
        </p:nvSpPr>
        <p:spPr>
          <a:xfrm>
            <a:off x="1059784" y="2360065"/>
            <a:ext cx="3970331" cy="3035058"/>
          </a:xfrm>
        </p:spPr>
        <p:txBody>
          <a:bodyPr>
            <a:normAutofit fontScale="77500" lnSpcReduction="20000"/>
          </a:bodyPr>
          <a:lstStyle/>
          <a:p>
            <a:pPr lvl="0" algn="just">
              <a:lnSpc>
                <a:spcPct val="150000"/>
              </a:lnSpc>
              <a:spcBef>
                <a:spcPts val="0"/>
              </a:spcBef>
              <a:buFont typeface="Symbol" panose="05050102010706020507" pitchFamily="18" charset="2"/>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Operating voltage: 5V</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Bef>
                <a:spcPts val="0"/>
              </a:spcBef>
              <a:buFont typeface="Symbol" panose="05050102010706020507" pitchFamily="18" charset="2"/>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Operating current: less than 20mA</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Bef>
                <a:spcPts val="0"/>
              </a:spcBef>
              <a:buFont typeface="Symbol" panose="05050102010706020507" pitchFamily="18" charset="2"/>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Sensor Type: Analog</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Bef>
                <a:spcPts val="0"/>
              </a:spcBef>
              <a:buFont typeface="Symbol" panose="05050102010706020507" pitchFamily="18" charset="2"/>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Detection Area: 40mmx16mm</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Bef>
                <a:spcPts val="0"/>
              </a:spcBef>
              <a:buFont typeface="Symbol" panose="05050102010706020507" pitchFamily="18" charset="2"/>
              <a:buChar char=""/>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ProductDimensions:62mmx20mmx8mm</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Bef>
                <a:spcPts val="0"/>
              </a:spcBef>
              <a:spcAft>
                <a:spcPts val="800"/>
              </a:spcAft>
              <a:buFont typeface="Symbol" panose="05050102010706020507" pitchFamily="18" charset="2"/>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Working Temperature: 10</a:t>
            </a:r>
            <a:r>
              <a:rPr lang="en-US" dirty="0">
                <a:latin typeface="Cambria Math" panose="02040503050406030204" pitchFamily="18" charset="0"/>
                <a:ea typeface="Times New Roman" panose="02020603050405020304" pitchFamily="18" charset="0"/>
                <a:cs typeface="Cambria Math" panose="02040503050406030204" pitchFamily="18" charset="0"/>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-30</a:t>
            </a:r>
            <a:r>
              <a:rPr lang="en-US" dirty="0">
                <a:latin typeface="Cambria Math" panose="02040503050406030204" pitchFamily="18" charset="0"/>
                <a:ea typeface="Times New Roman" panose="02020603050405020304" pitchFamily="18" charset="0"/>
                <a:cs typeface="Cambria Math" panose="02040503050406030204" pitchFamily="18" charset="0"/>
              </a:rPr>
              <a:t>℃</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pic>
        <p:nvPicPr>
          <p:cNvPr id="7" name="Picture 6"/>
          <p:cNvPicPr>
            <a:picLocks noChangeAspect="1"/>
          </p:cNvPicPr>
          <p:nvPr/>
        </p:nvPicPr>
        <p:blipFill>
          <a:blip r:embed="rId2"/>
          <a:stretch>
            <a:fillRect/>
          </a:stretch>
        </p:blipFill>
        <p:spPr>
          <a:xfrm>
            <a:off x="5369081" y="2097254"/>
            <a:ext cx="3340898" cy="3060457"/>
          </a:xfrm>
          <a:prstGeom prst="rect">
            <a:avLst/>
          </a:prstGeom>
        </p:spPr>
      </p:pic>
    </p:spTree>
    <p:extLst>
      <p:ext uri="{BB962C8B-B14F-4D97-AF65-F5344CB8AC3E}">
        <p14:creationId xmlns:p14="http://schemas.microsoft.com/office/powerpoint/2010/main" val="398126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Methodology : </a:t>
            </a:r>
          </a:p>
        </p:txBody>
      </p:sp>
      <p:sp>
        <p:nvSpPr>
          <p:cNvPr id="3" name="Text Placeholder 2"/>
          <p:cNvSpPr>
            <a:spLocks noGrp="1"/>
          </p:cNvSpPr>
          <p:nvPr>
            <p:ph type="body" idx="1"/>
          </p:nvPr>
        </p:nvSpPr>
        <p:spPr/>
        <p:txBody>
          <a:bodyPr>
            <a:normAutofit fontScale="92500" lnSpcReduction="20000"/>
          </a:bodyPr>
          <a:lstStyle/>
          <a:p>
            <a:pPr algn="ctr"/>
            <a:r>
              <a:rPr lang="en-US" dirty="0" smtClean="0"/>
              <a:t>SIM900 </a:t>
            </a:r>
            <a:r>
              <a:rPr lang="en-US" dirty="0"/>
              <a:t>– </a:t>
            </a:r>
            <a:r>
              <a:rPr lang="en-US" dirty="0" err="1"/>
              <a:t>Arduino</a:t>
            </a:r>
            <a:r>
              <a:rPr lang="en-US" dirty="0"/>
              <a:t> GSM Shield Unit </a:t>
            </a:r>
          </a:p>
        </p:txBody>
      </p:sp>
      <p:sp>
        <p:nvSpPr>
          <p:cNvPr id="5" name="Text Placeholder 4"/>
          <p:cNvSpPr>
            <a:spLocks noGrp="1"/>
          </p:cNvSpPr>
          <p:nvPr>
            <p:ph type="body" sz="quarter" idx="3"/>
          </p:nvPr>
        </p:nvSpPr>
        <p:spPr>
          <a:xfrm>
            <a:off x="5267066" y="1760266"/>
            <a:ext cx="3583480" cy="639762"/>
          </a:xfrm>
        </p:spPr>
        <p:txBody>
          <a:bodyPr>
            <a:normAutofit fontScale="92500" lnSpcReduction="20000"/>
          </a:bodyPr>
          <a:lstStyle/>
          <a:p>
            <a:pPr algn="ctr"/>
            <a:r>
              <a:rPr lang="en-US" dirty="0" smtClean="0"/>
              <a:t>Liquid </a:t>
            </a:r>
            <a:r>
              <a:rPr lang="en-US" dirty="0"/>
              <a:t>Crystal Display module </a:t>
            </a:r>
          </a:p>
        </p:txBody>
      </p:sp>
      <p:pic>
        <p:nvPicPr>
          <p:cNvPr id="8" name="Content Placeholder 7"/>
          <p:cNvPicPr>
            <a:picLocks noGrp="1" noChangeAspect="1"/>
          </p:cNvPicPr>
          <p:nvPr>
            <p:ph sz="quarter" idx="4"/>
          </p:nvPr>
        </p:nvPicPr>
        <p:blipFill>
          <a:blip r:embed="rId2"/>
          <a:stretch>
            <a:fillRect/>
          </a:stretch>
        </p:blipFill>
        <p:spPr>
          <a:xfrm>
            <a:off x="5248282" y="2710455"/>
            <a:ext cx="3582988" cy="2337835"/>
          </a:xfrm>
          <a:prstGeom prst="rect">
            <a:avLst/>
          </a:prstGeom>
          <a:ln>
            <a:noFill/>
          </a:ln>
          <a:effectLst>
            <a:softEdge rad="112500"/>
          </a:effectLst>
        </p:spPr>
      </p:pic>
      <p:pic>
        <p:nvPicPr>
          <p:cNvPr id="7" name="Picture 6"/>
          <p:cNvPicPr>
            <a:picLocks noChangeAspect="1"/>
          </p:cNvPicPr>
          <p:nvPr/>
        </p:nvPicPr>
        <p:blipFill>
          <a:blip r:embed="rId3"/>
          <a:stretch>
            <a:fillRect/>
          </a:stretch>
        </p:blipFill>
        <p:spPr>
          <a:xfrm>
            <a:off x="1433224" y="2594950"/>
            <a:ext cx="3511600" cy="3962743"/>
          </a:xfrm>
          <a:prstGeom prst="rect">
            <a:avLst/>
          </a:prstGeom>
          <a:ln>
            <a:noFill/>
          </a:ln>
          <a:effectLst>
            <a:softEdge rad="112500"/>
          </a:effectLst>
        </p:spPr>
      </p:pic>
    </p:spTree>
    <p:extLst>
      <p:ext uri="{BB962C8B-B14F-4D97-AF65-F5344CB8AC3E}">
        <p14:creationId xmlns:p14="http://schemas.microsoft.com/office/powerpoint/2010/main" val="3852843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Simulation and Results </a:t>
            </a:r>
          </a:p>
        </p:txBody>
      </p:sp>
      <p:sp>
        <p:nvSpPr>
          <p:cNvPr id="4" name="Content Placeholder 3"/>
          <p:cNvSpPr>
            <a:spLocks noGrp="1"/>
          </p:cNvSpPr>
          <p:nvPr>
            <p:ph sz="half" idx="2"/>
          </p:nvPr>
        </p:nvSpPr>
        <p:spPr>
          <a:xfrm>
            <a:off x="907080" y="1596540"/>
            <a:ext cx="7787955" cy="3035058"/>
          </a:xfrm>
        </p:spPr>
        <p:txBody>
          <a:bodyPr/>
          <a:lstStyle/>
          <a:p>
            <a:r>
              <a:rPr lang="en-US" dirty="0"/>
              <a:t>At this section we created a simulation </a:t>
            </a:r>
            <a:r>
              <a:rPr lang="en-US" dirty="0" err="1" smtClean="0"/>
              <a:t>example.We</a:t>
            </a:r>
            <a:r>
              <a:rPr lang="en-US" dirty="0" smtClean="0"/>
              <a:t> </a:t>
            </a:r>
            <a:r>
              <a:rPr lang="en-US" dirty="0"/>
              <a:t>built a gas leakage detector circuit </a:t>
            </a:r>
            <a:r>
              <a:rPr lang="en-US" dirty="0" smtClean="0"/>
              <a:t>.</a:t>
            </a:r>
          </a:p>
          <a:p>
            <a:r>
              <a:rPr lang="en-US" dirty="0" smtClean="0"/>
              <a:t>The </a:t>
            </a:r>
            <a:r>
              <a:rPr lang="en-US" dirty="0"/>
              <a:t>Code as Flow Chart </a:t>
            </a:r>
            <a:r>
              <a:rPr lang="en-US" dirty="0" smtClean="0"/>
              <a:t>:-</a:t>
            </a:r>
          </a:p>
          <a:p>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3333" y="2970885"/>
            <a:ext cx="4918582" cy="3021301"/>
          </a:xfrm>
          <a:prstGeom prst="rect">
            <a:avLst/>
          </a:prstGeom>
        </p:spPr>
      </p:pic>
    </p:spTree>
    <p:extLst>
      <p:ext uri="{BB962C8B-B14F-4D97-AF65-F5344CB8AC3E}">
        <p14:creationId xmlns:p14="http://schemas.microsoft.com/office/powerpoint/2010/main" val="5829443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TotalTime>
  <Words>627</Words>
  <Application>Microsoft Office PowerPoint</Application>
  <PresentationFormat>On-screen Show (4:3)</PresentationFormat>
  <Paragraphs>91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Cambria Math</vt:lpstr>
      <vt:lpstr>Symbol</vt:lpstr>
      <vt:lpstr>Times New Roman</vt:lpstr>
      <vt:lpstr>Office Theme</vt:lpstr>
      <vt:lpstr>Water and Gas Leakage Detection Using Sensor</vt:lpstr>
      <vt:lpstr>Overview :</vt:lpstr>
      <vt:lpstr>overview of gas and water leakage problem </vt:lpstr>
      <vt:lpstr>overview of gas and water leakage problem </vt:lpstr>
      <vt:lpstr> Methodology : </vt:lpstr>
      <vt:lpstr>Methodology : </vt:lpstr>
      <vt:lpstr>Methodology : </vt:lpstr>
      <vt:lpstr>Methodology : </vt:lpstr>
      <vt:lpstr>Simulation and Results </vt:lpstr>
      <vt:lpstr>Conclusions and Recommendations </vt:lpstr>
      <vt:lpstr>Conclusions and Recommendations </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MT2X</cp:lastModifiedBy>
  <cp:revision>43</cp:revision>
  <dcterms:created xsi:type="dcterms:W3CDTF">2013-08-21T19:17:07Z</dcterms:created>
  <dcterms:modified xsi:type="dcterms:W3CDTF">2020-05-31T16:49:20Z</dcterms:modified>
</cp:coreProperties>
</file>