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gif" ContentType="image/gif"/>
  <Default Extension="avi" ContentType="video/avi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35"/>
  </p:notesMasterIdLst>
  <p:sldIdLst>
    <p:sldId id="256" r:id="rId2"/>
    <p:sldId id="265" r:id="rId3"/>
    <p:sldId id="271" r:id="rId4"/>
    <p:sldId id="272" r:id="rId5"/>
    <p:sldId id="273" r:id="rId6"/>
    <p:sldId id="266" r:id="rId7"/>
    <p:sldId id="280" r:id="rId8"/>
    <p:sldId id="276" r:id="rId9"/>
    <p:sldId id="277" r:id="rId10"/>
    <p:sldId id="278" r:id="rId11"/>
    <p:sldId id="279" r:id="rId12"/>
    <p:sldId id="259" r:id="rId13"/>
    <p:sldId id="294" r:id="rId14"/>
    <p:sldId id="281" r:id="rId15"/>
    <p:sldId id="282" r:id="rId16"/>
    <p:sldId id="283" r:id="rId17"/>
    <p:sldId id="284" r:id="rId18"/>
    <p:sldId id="285" r:id="rId19"/>
    <p:sldId id="286" r:id="rId20"/>
    <p:sldId id="287" r:id="rId21"/>
    <p:sldId id="288" r:id="rId22"/>
    <p:sldId id="289" r:id="rId23"/>
    <p:sldId id="290" r:id="rId24"/>
    <p:sldId id="293" r:id="rId25"/>
    <p:sldId id="296" r:id="rId26"/>
    <p:sldId id="297" r:id="rId27"/>
    <p:sldId id="298" r:id="rId28"/>
    <p:sldId id="300" r:id="rId29"/>
    <p:sldId id="299" r:id="rId30"/>
    <p:sldId id="291" r:id="rId31"/>
    <p:sldId id="292" r:id="rId32"/>
    <p:sldId id="301" r:id="rId33"/>
    <p:sldId id="295" r:id="rId3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2" autoAdjust="0"/>
    <p:restoredTop sz="86218" autoAdjust="0"/>
  </p:normalViewPr>
  <p:slideViewPr>
    <p:cSldViewPr snapToGrid="0">
      <p:cViewPr>
        <p:scale>
          <a:sx n="70" d="100"/>
          <a:sy n="70" d="100"/>
        </p:scale>
        <p:origin x="-522" y="-72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53F5A7F-D3CE-4926-BE41-C9E8E612530D}" type="datetimeFigureOut">
              <a:rPr lang="en-US" smtClean="0"/>
              <a:t>12/27/2012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35C3649-E14B-46D5-B81C-D72544A77E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23973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The sight displayed inside the application screen will change when the device moves automatically to display the astronomical objects and constellation lines &amp; objects. Right on top of your device.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5C3649-E14B-46D5-B81C-D72544A77E7F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956996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/>
              <a:t>effect factor</a:t>
            </a:r>
            <a:r>
              <a:rPr lang="en-US" baseline="0" dirty="0" smtClean="0"/>
              <a:t> </a:t>
            </a:r>
            <a:r>
              <a:rPr lang="en-US" dirty="0" smtClean="0"/>
              <a:t>in the celestial view due to the earth rotation around it self and around the sun </a:t>
            </a:r>
            <a:br>
              <a:rPr lang="en-US" dirty="0" smtClean="0"/>
            </a:br>
            <a:r>
              <a:rPr lang="en-US" sz="12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/>
            </a:r>
            <a:br>
              <a:rPr lang="en-US" sz="12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sz="12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These four factors used as parameters for a series of equations to calculate your target celestial coordinate (Ra &amp;Dec) which you should see from your position. 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5C3649-E14B-46D5-B81C-D72544A77E7F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506112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5C3649-E14B-46D5-B81C-D72544A77E7F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604757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All planets are, actually due to rotation, the equator tends to "bulge“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5C3649-E14B-46D5-B81C-D72544A77E7F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483256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1- position </a:t>
            </a:r>
            <a:br>
              <a:rPr lang="en-US" dirty="0" smtClean="0"/>
            </a:br>
            <a:r>
              <a:rPr lang="en-US" dirty="0" smtClean="0"/>
              <a:t>2. diffusion.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5C3649-E14B-46D5-B81C-D72544A77E7F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678982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/>
              <a:t>Actually some databases reach (120,000) stars but Celestial Dome as a small simulation for the universe uses (1000) stars without depending on  the distance (light year).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5C3649-E14B-46D5-B81C-D72544A77E7F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65616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Don’t take in consideration the light year</a:t>
            </a:r>
            <a:r>
              <a:rPr lang="en-US" baseline="0" dirty="0" smtClean="0"/>
              <a:t> distance.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5C3649-E14B-46D5-B81C-D72544A77E7F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534057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/>
              <a:t>for example the Orion constellation consist of seven major stars drawing the general shape of a man carrying .sword but with the constellation texture body you can easily define  a swordsman in the sky .  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5C3649-E14B-46D5-B81C-D72544A77E7F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695273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satellites, planets, stars, galaxies without distance (light year)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5C3649-E14B-46D5-B81C-D72544A77E7F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998880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which make an arbitrary distortion for determining  the earth horizon and the horizontal orientations and this problem resolved in the celestial dome by making a rotation for vector the camera up vector by 23.5° after a series  of vector multiplications to convert the observer viewing position from the galaxy north to celestial north and then to the ecliptic north to view the universe as it`s recumbent in front of you 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5C3649-E14B-46D5-B81C-D72544A77E7F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46435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5C3649-E14B-46D5-B81C-D72544A77E7F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911891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/>
              <a:t>to let you personalize how you view the universe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5C3649-E14B-46D5-B81C-D72544A77E7F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77055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12/27/2012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47F38-B617-4D2F-AE0A-013F0C4D2C57}" type="datetimeFigureOut">
              <a:rPr lang="en-US" dirty="0"/>
              <a:t>12/27/2012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99C9-84D9-46D2-A11E-BCF8A720529D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12/27/2012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12/27/2012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12/27/2012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12/27/2012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12/27/2012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12/27/2012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12/27/2012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12/27/2012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12/27/2012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12/27/2012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12/27/2012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12/27/2012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12/27/2012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12/27/2012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12/27/2012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12/27/2012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8" r:id="rId2"/>
    <p:sldLayoutId id="2147483651" r:id="rId3"/>
    <p:sldLayoutId id="2147483669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e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e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emf"/><Relationship Id="rId5" Type="http://schemas.openxmlformats.org/officeDocument/2006/relationships/image" Target="../media/image24.emf"/><Relationship Id="rId4" Type="http://schemas.openxmlformats.org/officeDocument/2006/relationships/image" Target="../media/image23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e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em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emf"/><Relationship Id="rId2" Type="http://schemas.openxmlformats.org/officeDocument/2006/relationships/image" Target="../media/image30.em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34.png"/><Relationship Id="rId4" Type="http://schemas.openxmlformats.org/officeDocument/2006/relationships/image" Target="../media/image33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gi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avi"/><Relationship Id="rId1" Type="http://schemas.microsoft.com/office/2007/relationships/media" Target="../media/media1.avi"/><Relationship Id="rId4" Type="http://schemas.openxmlformats.org/officeDocument/2006/relationships/image" Target="../media/image38.png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39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 </a:t>
            </a:r>
            <a:br>
              <a:rPr lang="en-US" dirty="0" smtClean="0"/>
            </a:br>
            <a:r>
              <a:rPr lang="en-US" dirty="0" smtClean="0"/>
              <a:t/>
            </a:r>
            <a:br>
              <a:rPr lang="en-US" dirty="0" smtClean="0"/>
            </a:br>
            <a:r>
              <a:rPr lang="ar-SA" dirty="0" smtClean="0"/>
              <a:t/>
            </a:r>
            <a:br>
              <a:rPr lang="ar-SA" dirty="0" smtClean="0"/>
            </a:br>
            <a:r>
              <a:rPr lang="en-US" dirty="0" smtClean="0"/>
              <a:t>Celestial Dome</a:t>
            </a:r>
            <a:endParaRPr lang="en-US" dirty="0"/>
          </a:p>
        </p:txBody>
      </p:sp>
      <p:pic>
        <p:nvPicPr>
          <p:cNvPr id="4" name="Picture 2" descr="C:\Users\Mohmammad_PH\Desktop\presentaion\celestial dom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4954" y="4055465"/>
            <a:ext cx="2004185" cy="12398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119612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4198" y="950573"/>
            <a:ext cx="5688489" cy="1303867"/>
          </a:xfrm>
        </p:spPr>
        <p:txBody>
          <a:bodyPr/>
          <a:lstStyle/>
          <a:p>
            <a:r>
              <a:rPr lang="en-US" dirty="0" smtClean="0"/>
              <a:t>Celestial Dome By: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51128" y="2625548"/>
            <a:ext cx="3548418" cy="3318936"/>
          </a:xfrm>
        </p:spPr>
        <p:txBody>
          <a:bodyPr>
            <a:normAutofit/>
          </a:bodyPr>
          <a:lstStyle/>
          <a:p>
            <a:r>
              <a:rPr lang="en-US" dirty="0"/>
              <a:t>Mohammad  </a:t>
            </a:r>
            <a:r>
              <a:rPr lang="en-US" dirty="0" smtClean="0"/>
              <a:t>PH</a:t>
            </a:r>
            <a:br>
              <a:rPr lang="en-US" dirty="0" smtClean="0"/>
            </a:br>
            <a:endParaRPr lang="en-US" dirty="0" smtClean="0"/>
          </a:p>
          <a:p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7221816" y="2516366"/>
            <a:ext cx="3248167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Ph.D. </a:t>
            </a:r>
            <a:r>
              <a:rPr lang="en-US" sz="2400" dirty="0" err="1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Samer</a:t>
            </a:r>
            <a:r>
              <a:rPr lang="en-US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n-US" sz="2400" dirty="0" err="1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Arandi</a:t>
            </a:r>
            <a:r>
              <a:rPr lang="en-US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/>
            </a:r>
            <a:br>
              <a:rPr lang="en-US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       (Supervisor)  </a:t>
            </a:r>
            <a:br>
              <a:rPr lang="en-US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endParaRPr lang="en-US" dirty="0"/>
          </a:p>
        </p:txBody>
      </p:sp>
      <p:pic>
        <p:nvPicPr>
          <p:cNvPr id="6" name="Picture 2" descr="C:\Users\Mohmammad_PH\Desktop\presentaion\154564_3780811324746_1554983089_n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6957" y="3398295"/>
            <a:ext cx="2590800" cy="28387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Mohmammad_PH\Desktop\Untitle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1128" y="3341467"/>
            <a:ext cx="2811439" cy="27718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60020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Celestial Dome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1090684" y="2475045"/>
            <a:ext cx="6633948" cy="3318936"/>
          </a:xfrm>
        </p:spPr>
        <p:txBody>
          <a:bodyPr/>
          <a:lstStyle/>
          <a:p>
            <a:pPr marL="0" indent="0">
              <a:buNone/>
            </a:pPr>
            <a:endParaRPr lang="en-US" dirty="0"/>
          </a:p>
          <a:p>
            <a:pPr>
              <a:buFont typeface="Wingdings" pitchFamily="2" charset="2"/>
              <a:buChar char="§"/>
            </a:pPr>
            <a:r>
              <a:rPr lang="en-US" dirty="0" smtClean="0"/>
              <a:t>Astronomical </a:t>
            </a:r>
            <a:r>
              <a:rPr lang="en-US" dirty="0"/>
              <a:t>IOS Application to view all known  Constellations, Stars and Planets and other astronomical objects. </a:t>
            </a:r>
          </a:p>
          <a:p>
            <a:endParaRPr lang="en-US" dirty="0"/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54797" y="1037229"/>
            <a:ext cx="2609308" cy="50769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409910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Celestial Dome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project main idea is to give you the ability to see the portion of the sky you are physically looking at. </a:t>
            </a:r>
          </a:p>
        </p:txBody>
      </p:sp>
      <p:pic>
        <p:nvPicPr>
          <p:cNvPr id="2051" name="Picture 3" descr="C:\Users\Mohmammad_PH\Desktop\presentaion\mzl.kbklqvib.480x480-75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8753" y="3111689"/>
            <a:ext cx="5275807" cy="30025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305318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5026" y="900247"/>
            <a:ext cx="6019798" cy="1303867"/>
          </a:xfrm>
        </p:spPr>
        <p:txBody>
          <a:bodyPr/>
          <a:lstStyle/>
          <a:p>
            <a:r>
              <a:rPr lang="en-US" dirty="0"/>
              <a:t>Celestial Dome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2513" y="2556931"/>
            <a:ext cx="7627348" cy="3147833"/>
          </a:xfrm>
        </p:spPr>
        <p:txBody>
          <a:bodyPr>
            <a:normAutofit/>
          </a:bodyPr>
          <a:lstStyle/>
          <a:p>
            <a:r>
              <a:rPr lang="en-US" dirty="0"/>
              <a:t>An interactive and informative </a:t>
            </a:r>
            <a:r>
              <a:rPr lang="en-US" dirty="0" smtClean="0"/>
              <a:t>handheld. With realistic </a:t>
            </a:r>
            <a:r>
              <a:rPr lang="en-US" dirty="0"/>
              <a:t>maps and factual information</a:t>
            </a:r>
            <a:r>
              <a:rPr lang="en-US" dirty="0" smtClean="0"/>
              <a:t>.</a:t>
            </a:r>
            <a:br>
              <a:rPr lang="en-US" dirty="0" smtClean="0"/>
            </a:br>
            <a:r>
              <a:rPr lang="en-US" dirty="0" smtClean="0"/>
              <a:t> </a:t>
            </a:r>
            <a:br>
              <a:rPr lang="en-US" dirty="0" smtClean="0"/>
            </a:br>
            <a:endParaRPr lang="en-US" dirty="0"/>
          </a:p>
          <a:p>
            <a:r>
              <a:rPr lang="en-US" dirty="0"/>
              <a:t>A</a:t>
            </a:r>
            <a:r>
              <a:rPr lang="en-US" dirty="0" smtClean="0"/>
              <a:t>mazing </a:t>
            </a:r>
            <a:r>
              <a:rPr lang="en-US" dirty="0"/>
              <a:t>tool to determine our </a:t>
            </a:r>
            <a:r>
              <a:rPr lang="en-US" dirty="0" smtClean="0"/>
              <a:t>location and to scan nighty sky to see the beauty </a:t>
            </a:r>
            <a:r>
              <a:rPr lang="en-US" dirty="0"/>
              <a:t>of </a:t>
            </a:r>
            <a:r>
              <a:rPr lang="en-US" dirty="0" smtClean="0"/>
              <a:t>astronomy without any limit.</a:t>
            </a:r>
            <a:endParaRPr lang="en-US" dirty="0"/>
          </a:p>
          <a:p>
            <a:endParaRPr lang="en-US" dirty="0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59861" y="1047284"/>
            <a:ext cx="2597556" cy="50541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26685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How Celestial Dome Work ?</a:t>
            </a:r>
            <a:endParaRPr lang="en-US" dirty="0"/>
          </a:p>
        </p:txBody>
      </p:sp>
      <p:sp>
        <p:nvSpPr>
          <p:cNvPr id="3" name="Rectangle 2"/>
          <p:cNvSpPr/>
          <p:nvPr/>
        </p:nvSpPr>
        <p:spPr>
          <a:xfrm>
            <a:off x="928047" y="2555376"/>
            <a:ext cx="10686197" cy="37240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Celestial </a:t>
            </a:r>
            <a:r>
              <a:rPr lang="en-US" sz="24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Dome </a:t>
            </a:r>
            <a:r>
              <a:rPr lang="en-US" sz="24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Uses 4 </a:t>
            </a:r>
            <a:r>
              <a:rPr lang="en-US" sz="24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Factors </a:t>
            </a:r>
            <a:r>
              <a:rPr lang="en-US" sz="24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:</a:t>
            </a:r>
            <a:r>
              <a:rPr lang="en-US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/>
            </a:r>
            <a:br>
              <a:rPr lang="en-US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sz="2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/>
            </a:r>
            <a:br>
              <a:rPr lang="en-US" sz="24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1. (GPS) Provide our (longitude &amp; latitude).  </a:t>
            </a:r>
            <a:r>
              <a:rPr lang="en-US" sz="20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/>
            </a:r>
            <a:br>
              <a:rPr lang="en-US" sz="20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/>
            </a:r>
            <a:b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2. Compass Provide the user Orientations (0-360 degree from the true north or magnetic </a:t>
            </a:r>
            <a:r>
              <a:rPr lang="en-US" sz="20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north)</a:t>
            </a:r>
          </a:p>
          <a:p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/>
            </a:r>
            <a:b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3. </a:t>
            </a:r>
            <a:r>
              <a:rPr lang="en-US" sz="20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Accelerometer </a:t>
            </a:r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to get the altitude angle (0-360) from the horizontal axis</a:t>
            </a:r>
            <a:r>
              <a:rPr lang="en-US" sz="20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.</a:t>
            </a:r>
            <a:br>
              <a:rPr lang="en-US" sz="20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sz="20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/>
            </a:r>
            <a:b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4.Compined with system universal time (UT) </a:t>
            </a:r>
            <a:r>
              <a:rPr lang="en-US" sz="20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. </a:t>
            </a:r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/>
            </a:r>
            <a:b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sz="2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/>
            </a:r>
            <a:br>
              <a:rPr lang="en-US" sz="24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endParaRPr lang="en-US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34063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Mohmammad_PH\Desktop\presentaion\pure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6979" y="1610436"/>
            <a:ext cx="10672549" cy="4432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99481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Mohmammad_PH\Desktop\presentaion\pure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1812" y="1600201"/>
            <a:ext cx="10708377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6001" y="2667000"/>
            <a:ext cx="1079500" cy="704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566285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 descr="C:\Users\Mohmammad_PH\Desktop\presentaion\pure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1812" y="1600201"/>
            <a:ext cx="10708377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6001" y="2667000"/>
            <a:ext cx="1079500" cy="704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0000" y="4800600"/>
            <a:ext cx="2743200" cy="5009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1" y="4998676"/>
            <a:ext cx="698500" cy="10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334843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 descr="C:\Users\Mohmammad_PH\Desktop\presentaion\pure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1812" y="1600201"/>
            <a:ext cx="10708377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6001" y="2667000"/>
            <a:ext cx="1079500" cy="704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0000" y="4800600"/>
            <a:ext cx="2743200" cy="5009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1" y="4998676"/>
            <a:ext cx="698500" cy="10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2343" y="3278777"/>
            <a:ext cx="1866900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910660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1" y="4998676"/>
            <a:ext cx="698500" cy="10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8" descr="C:\Users\grand_tph\Pictures\Capture.PNG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" y="1600200"/>
            <a:ext cx="10871200" cy="454584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1843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Steps In Building The Universe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Solar System Planets and Texture.  </a:t>
            </a:r>
            <a:br>
              <a:rPr lang="en-US" dirty="0" smtClean="0"/>
            </a:br>
            <a:endParaRPr lang="en-US" dirty="0" smtClean="0"/>
          </a:p>
          <a:p>
            <a:r>
              <a:rPr lang="en-US" dirty="0" smtClean="0"/>
              <a:t>Lighting. </a:t>
            </a:r>
            <a:br>
              <a:rPr lang="en-US" dirty="0" smtClean="0"/>
            </a:br>
            <a:endParaRPr lang="en-US" dirty="0" smtClean="0"/>
          </a:p>
          <a:p>
            <a:r>
              <a:rPr lang="en-US" dirty="0" smtClean="0"/>
              <a:t> Stars. </a:t>
            </a:r>
            <a:br>
              <a:rPr lang="en-US" dirty="0" smtClean="0"/>
            </a:br>
            <a:endParaRPr lang="en-US" dirty="0"/>
          </a:p>
          <a:p>
            <a:r>
              <a:rPr lang="en-US" dirty="0" smtClean="0"/>
              <a:t>Constellations. </a:t>
            </a:r>
            <a:endParaRPr lang="en-US" dirty="0"/>
          </a:p>
        </p:txBody>
      </p:sp>
      <p:pic>
        <p:nvPicPr>
          <p:cNvPr id="4" name="Picture 2" descr="C:\Users\Mohmammad_PH\Desktop\presentaion\celestial dome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47811" y="4410308"/>
            <a:ext cx="2966183" cy="18349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03992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Language Used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8867" y="2515989"/>
            <a:ext cx="8079474" cy="3570912"/>
          </a:xfrm>
        </p:spPr>
        <p:txBody>
          <a:bodyPr/>
          <a:lstStyle/>
          <a:p>
            <a:r>
              <a:rPr lang="en-US" dirty="0" smtClean="0"/>
              <a:t>For Apple </a:t>
            </a:r>
            <a:r>
              <a:rPr lang="en-US" dirty="0"/>
              <a:t>devices (I pad &amp;IPhone) using IOS and </a:t>
            </a:r>
            <a:r>
              <a:rPr lang="en-US" dirty="0" err="1"/>
              <a:t>Xcode</a:t>
            </a:r>
            <a:r>
              <a:rPr lang="en-US" dirty="0"/>
              <a:t> framework in objective C programming language.  </a:t>
            </a:r>
            <a:r>
              <a:rPr lang="en-US" dirty="0" smtClean="0"/>
              <a:t/>
            </a:r>
            <a:br>
              <a:rPr lang="en-US" dirty="0" smtClean="0"/>
            </a:br>
            <a:endParaRPr lang="en-US" dirty="0"/>
          </a:p>
          <a:p>
            <a:r>
              <a:rPr lang="en-US" dirty="0" err="1" smtClean="0"/>
              <a:t>OpenGl</a:t>
            </a:r>
            <a:r>
              <a:rPr lang="en-US" dirty="0" smtClean="0"/>
              <a:t> </a:t>
            </a:r>
            <a:r>
              <a:rPr lang="en-US" dirty="0"/>
              <a:t>ES 2.0 to draw the whole universe with 1000 stars and 30 </a:t>
            </a:r>
            <a:r>
              <a:rPr lang="en-US" dirty="0" smtClean="0"/>
              <a:t>constellations. In </a:t>
            </a:r>
            <a:r>
              <a:rPr lang="en-US" dirty="0"/>
              <a:t>addition of the solar system plants in real time </a:t>
            </a:r>
            <a:r>
              <a:rPr lang="en-US" dirty="0" smtClean="0"/>
              <a:t>position.</a:t>
            </a:r>
            <a:endParaRPr lang="en-US" dirty="0"/>
          </a:p>
          <a:p>
            <a:endParaRPr lang="en-US" dirty="0"/>
          </a:p>
        </p:txBody>
      </p:sp>
      <p:pic>
        <p:nvPicPr>
          <p:cNvPr id="4" name="Picture 2" descr="C:\Users\Mohmammad_PH\Desktop\iPhone-domination-58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07272" y="4162566"/>
            <a:ext cx="2823514" cy="20539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19880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Solar Planets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58673" y="2543285"/>
            <a:ext cx="9601196" cy="3318936"/>
          </a:xfrm>
        </p:spPr>
        <p:txBody>
          <a:bodyPr/>
          <a:lstStyle/>
          <a:p>
            <a:r>
              <a:rPr lang="en-US" dirty="0"/>
              <a:t>The </a:t>
            </a:r>
            <a:r>
              <a:rPr lang="en-US" dirty="0" smtClean="0"/>
              <a:t>First </a:t>
            </a:r>
            <a:r>
              <a:rPr lang="en-US" dirty="0"/>
              <a:t>step in building the solar system is to create the </a:t>
            </a:r>
            <a:r>
              <a:rPr lang="en-US" dirty="0" smtClean="0"/>
              <a:t>planets. </a:t>
            </a:r>
            <a:br>
              <a:rPr lang="en-US" dirty="0" smtClean="0"/>
            </a:br>
            <a:endParaRPr lang="en-US" dirty="0"/>
          </a:p>
          <a:p>
            <a:r>
              <a:rPr lang="en-US" dirty="0" smtClean="0"/>
              <a:t>The algorithm </a:t>
            </a:r>
            <a:r>
              <a:rPr lang="en-US" dirty="0"/>
              <a:t>used divides the sphere into stacks and </a:t>
            </a:r>
            <a:r>
              <a:rPr lang="en-US" dirty="0" smtClean="0"/>
              <a:t>slices.</a:t>
            </a:r>
            <a:r>
              <a:rPr lang="en-US" dirty="0"/>
              <a:t> </a:t>
            </a:r>
            <a:r>
              <a:rPr lang="en-US" dirty="0" smtClean="0"/>
              <a:t>And define the squash value for flattened sphere.  </a:t>
            </a:r>
            <a:endParaRPr lang="en-US" dirty="0"/>
          </a:p>
        </p:txBody>
      </p:sp>
      <p:pic>
        <p:nvPicPr>
          <p:cNvPr id="4" name="Picture 3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7704785" y="2683159"/>
            <a:ext cx="2132348" cy="468503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31323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Adding Texture</a:t>
            </a:r>
            <a:endParaRPr lang="en-US" dirty="0"/>
          </a:p>
        </p:txBody>
      </p:sp>
      <p:pic>
        <p:nvPicPr>
          <p:cNvPr id="4" name="Content Placeholder 3"/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7827" y="2521826"/>
            <a:ext cx="1718006" cy="3317875"/>
          </a:xfrm>
          <a:prstGeom prst="rect">
            <a:avLst/>
          </a:prstGeom>
          <a:noFill/>
          <a:ln>
            <a:noFill/>
          </a:ln>
        </p:spPr>
      </p:pic>
      <p:pic>
        <p:nvPicPr>
          <p:cNvPr id="4099" name="Picture 3" descr="C:\Users\Mohmammad_PH\Desktop\presentaion\crystal_plus-20111003215946-00025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38482" y="3367300"/>
            <a:ext cx="1641334" cy="16413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Mohmammad_PH\Desktop\presentaion\071711-green-jelly-icon-alphanumeric-equal-sign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4607" y="3307022"/>
            <a:ext cx="1640669" cy="16406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/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85146" y="3307022"/>
            <a:ext cx="3302757" cy="1701611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Picture 8"/>
          <p:cNvPicPr/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45276" y="2463087"/>
            <a:ext cx="1830885" cy="3722711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7720066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Lighting and Lens Flare:</a:t>
            </a:r>
          </a:p>
        </p:txBody>
      </p:sp>
      <p:pic>
        <p:nvPicPr>
          <p:cNvPr id="4" name="Content Placeholder 3"/>
          <p:cNvPicPr>
            <a:picLocks noGrp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93779" y="2169994"/>
            <a:ext cx="2119714" cy="3848669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Rectangle 4"/>
          <p:cNvSpPr/>
          <p:nvPr/>
        </p:nvSpPr>
        <p:spPr>
          <a:xfrm>
            <a:off x="1110015" y="2462368"/>
            <a:ext cx="7133231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en-US" sz="2400" dirty="0" smtClean="0"/>
              <a:t> The </a:t>
            </a:r>
            <a:r>
              <a:rPr lang="en-US" sz="2400" dirty="0"/>
              <a:t>Most important concept in the application related to lighting is the emissive material </a:t>
            </a:r>
            <a:r>
              <a:rPr lang="en-US" sz="2400" dirty="0" smtClean="0"/>
              <a:t> for </a:t>
            </a:r>
            <a:r>
              <a:rPr lang="en-US" sz="2400" dirty="0"/>
              <a:t>the </a:t>
            </a:r>
            <a:r>
              <a:rPr lang="en-US" sz="2400" dirty="0" smtClean="0"/>
              <a:t>sun having it’s light source  . </a:t>
            </a:r>
            <a:br>
              <a:rPr lang="en-US" sz="2400" dirty="0" smtClean="0"/>
            </a:br>
            <a:r>
              <a:rPr lang="en-US" sz="2400" dirty="0" smtClean="0"/>
              <a:t/>
            </a:r>
            <a:br>
              <a:rPr lang="en-US" sz="2400" dirty="0" smtClean="0"/>
            </a:br>
            <a:endParaRPr lang="en-US" sz="2400" dirty="0"/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5599427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Lighting and Lens Flare: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Adding “</a:t>
            </a:r>
            <a:r>
              <a:rPr lang="en-US" dirty="0" err="1" smtClean="0"/>
              <a:t>Rect</a:t>
            </a:r>
            <a:r>
              <a:rPr lang="en-US" dirty="0" smtClean="0"/>
              <a:t>” Dynamic texture . </a:t>
            </a:r>
            <a:r>
              <a:rPr lang="en-US" dirty="0"/>
              <a:t/>
            </a:r>
            <a:br>
              <a:rPr lang="en-US" dirty="0"/>
            </a:br>
            <a:r>
              <a:rPr lang="en-US" dirty="0"/>
              <a:t/>
            </a:r>
            <a:br>
              <a:rPr lang="en-US" dirty="0"/>
            </a:br>
            <a:r>
              <a:rPr lang="en-US" dirty="0"/>
              <a:t/>
            </a:r>
            <a:br>
              <a:rPr lang="en-US" dirty="0"/>
            </a:br>
            <a:r>
              <a:rPr lang="en-US" dirty="0" smtClean="0"/>
              <a:t/>
            </a:r>
            <a:br>
              <a:rPr lang="en-US" dirty="0" smtClean="0"/>
            </a:br>
            <a:endParaRPr lang="en-US" dirty="0"/>
          </a:p>
          <a:p>
            <a:r>
              <a:rPr lang="en-US" dirty="0"/>
              <a:t>Lens Flare. </a:t>
            </a:r>
          </a:p>
          <a:p>
            <a:endParaRPr lang="en-US" dirty="0"/>
          </a:p>
        </p:txBody>
      </p:sp>
      <p:pic>
        <p:nvPicPr>
          <p:cNvPr id="4" name="Picture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1324" y="4083877"/>
            <a:ext cx="5050155" cy="1955253"/>
          </a:xfrm>
          <a:prstGeom prst="rect">
            <a:avLst/>
          </a:prstGeom>
          <a:noFill/>
          <a:ln>
            <a:noFill/>
          </a:ln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2307" y="2493413"/>
            <a:ext cx="1707227" cy="13313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168185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Stars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Uses (HYG) database for 1000 stars </a:t>
            </a:r>
            <a:r>
              <a:rPr lang="en-US" dirty="0" smtClean="0"/>
              <a:t>with their data :</a:t>
            </a:r>
            <a:br>
              <a:rPr lang="en-US" dirty="0" smtClean="0"/>
            </a:b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 1- </a:t>
            </a:r>
            <a:r>
              <a:rPr lang="en-US" dirty="0" err="1" smtClean="0"/>
              <a:t>Hdnum</a:t>
            </a:r>
            <a:r>
              <a:rPr lang="en-US" dirty="0" smtClean="0"/>
              <a:t>. </a:t>
            </a:r>
            <a:br>
              <a:rPr lang="en-US" dirty="0" smtClean="0"/>
            </a:b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 2- Star name.</a:t>
            </a:r>
            <a:br>
              <a:rPr lang="en-US" dirty="0" smtClean="0"/>
            </a:b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 3-  Celestial Position (Ra/Dec).</a:t>
            </a:r>
            <a:br>
              <a:rPr lang="en-US" dirty="0" smtClean="0"/>
            </a:b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 4- Brightness. </a:t>
            </a:r>
            <a:endParaRPr lang="en-US" dirty="0"/>
          </a:p>
        </p:txBody>
      </p:sp>
      <p:pic>
        <p:nvPicPr>
          <p:cNvPr id="1027" name="Picture 3" descr="C:\Users\Mohmammad_PH\Desktop\presentaion\Untitle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61110" y="1091822"/>
            <a:ext cx="3562067" cy="51997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070920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Stars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 </a:t>
            </a:r>
            <a:r>
              <a:rPr lang="en-US" dirty="0" smtClean="0"/>
              <a:t> Each star structure </a:t>
            </a:r>
            <a:r>
              <a:rPr lang="en-US" dirty="0"/>
              <a:t>having it`s number, name ,magnitude value ,and celestial  coordinate (Ra , Dec) </a:t>
            </a:r>
            <a:r>
              <a:rPr lang="en-US" dirty="0" smtClean="0"/>
              <a:t>.</a:t>
            </a:r>
            <a:endParaRPr lang="en-US" dirty="0"/>
          </a:p>
          <a:p>
            <a:r>
              <a:rPr lang="en-US" dirty="0"/>
              <a:t>  </a:t>
            </a:r>
            <a:r>
              <a:rPr lang="en-US" dirty="0" smtClean="0"/>
              <a:t>Secondly </a:t>
            </a:r>
            <a:r>
              <a:rPr lang="en-US" dirty="0"/>
              <a:t>and the most advance feature. in the code is to fetching the stars celestial position  (Ra , Dec) &amp; converting it from </a:t>
            </a:r>
            <a:r>
              <a:rPr lang="en-US" dirty="0" smtClean="0"/>
              <a:t>to </a:t>
            </a:r>
            <a:r>
              <a:rPr lang="en-US" dirty="0"/>
              <a:t>rectangular </a:t>
            </a:r>
            <a:r>
              <a:rPr lang="en-US" dirty="0" smtClean="0"/>
              <a:t>using mathematical celestial equations. </a:t>
            </a:r>
          </a:p>
          <a:p>
            <a:r>
              <a:rPr lang="en-US" dirty="0" smtClean="0"/>
              <a:t> Finally  </a:t>
            </a:r>
            <a:r>
              <a:rPr lang="en-US" dirty="0"/>
              <a:t>render the point with a fixed size value of 3.0 </a:t>
            </a:r>
            <a:r>
              <a:rPr lang="en-US" dirty="0" smtClean="0"/>
              <a:t>pixel.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6127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Constellations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1" y="2556932"/>
            <a:ext cx="7998724" cy="3318936"/>
          </a:xfrm>
        </p:spPr>
        <p:txBody>
          <a:bodyPr/>
          <a:lstStyle/>
          <a:p>
            <a:r>
              <a:rPr lang="en-US" dirty="0" smtClean="0"/>
              <a:t>Drawing </a:t>
            </a:r>
            <a:r>
              <a:rPr lang="en-US" dirty="0"/>
              <a:t>out lines for some of the major </a:t>
            </a:r>
            <a:r>
              <a:rPr lang="en-US" dirty="0" smtClean="0"/>
              <a:t>constellations like Orion and </a:t>
            </a:r>
            <a:r>
              <a:rPr lang="en-US" dirty="0" err="1" smtClean="0"/>
              <a:t>Ursa</a:t>
            </a:r>
            <a:r>
              <a:rPr lang="en-US" dirty="0" smtClean="0"/>
              <a:t> Major etc. .</a:t>
            </a:r>
          </a:p>
          <a:p>
            <a:r>
              <a:rPr lang="en-US" dirty="0" smtClean="0"/>
              <a:t>Labeling </a:t>
            </a:r>
            <a:r>
              <a:rPr lang="en-US" dirty="0"/>
              <a:t>the </a:t>
            </a:r>
            <a:r>
              <a:rPr lang="en-US" dirty="0" smtClean="0"/>
              <a:t>constellations, some </a:t>
            </a:r>
            <a:r>
              <a:rPr lang="en-US" dirty="0"/>
              <a:t>major stars and </a:t>
            </a:r>
            <a:r>
              <a:rPr lang="en-US" dirty="0" smtClean="0"/>
              <a:t>Plants :</a:t>
            </a:r>
            <a:endParaRPr lang="en-US" dirty="0"/>
          </a:p>
          <a:p>
            <a:endParaRPr lang="en-US" dirty="0"/>
          </a:p>
        </p:txBody>
      </p:sp>
      <p:pic>
        <p:nvPicPr>
          <p:cNvPr id="4" name="Picture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84133" y="1324184"/>
            <a:ext cx="2494280" cy="4837430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3650379" y="2571635"/>
            <a:ext cx="2152581" cy="478853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3510622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Constellation Body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Increasing  the beauty of viewing  with shape of constellation body</a:t>
            </a:r>
            <a:r>
              <a:rPr lang="en-US" dirty="0"/>
              <a:t>. </a:t>
            </a:r>
          </a:p>
        </p:txBody>
      </p:sp>
      <p:pic>
        <p:nvPicPr>
          <p:cNvPr id="6" name="Picture 5" descr="C:\Program Files\Stellarium\skycultures\western\orion.png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9670" y="3248166"/>
            <a:ext cx="1910042" cy="2142699"/>
          </a:xfrm>
          <a:prstGeom prst="rect">
            <a:avLst/>
          </a:prstGeom>
          <a:noFill/>
          <a:ln>
            <a:noFill/>
          </a:ln>
        </p:spPr>
      </p:pic>
      <p:pic>
        <p:nvPicPr>
          <p:cNvPr id="2050" name="Picture 2" descr="C:\Program Files\Stellarium\skycultures\western\ursa-major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7817" y="3248166"/>
            <a:ext cx="2001222" cy="21426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Program Files\Stellarium\skycultures\western\aquarius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0304" y="3248165"/>
            <a:ext cx="2274390" cy="21426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Mohmammad_PH\Desktop\presentaion\celestial dome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03307" y="643527"/>
            <a:ext cx="2102787" cy="1300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7147097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Celestial Coordinate System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1" y="2556932"/>
            <a:ext cx="6230865" cy="3318936"/>
          </a:xfrm>
        </p:spPr>
        <p:txBody>
          <a:bodyPr/>
          <a:lstStyle/>
          <a:p>
            <a:r>
              <a:rPr lang="en-US" dirty="0" smtClean="0"/>
              <a:t>Specifying positions </a:t>
            </a:r>
            <a:r>
              <a:rPr lang="en-US" dirty="0"/>
              <a:t>of celestial </a:t>
            </a:r>
            <a:r>
              <a:rPr lang="en-US" dirty="0" smtClean="0"/>
              <a:t>objects. </a:t>
            </a:r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1520362" y="3240501"/>
            <a:ext cx="2860567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dirty="0" smtClean="0"/>
              <a:t> 1.Right Ascension</a:t>
            </a:r>
            <a:endParaRPr lang="en-US" sz="2400" dirty="0"/>
          </a:p>
        </p:txBody>
      </p:sp>
      <p:sp>
        <p:nvSpPr>
          <p:cNvPr id="5" name="Rectangle 4"/>
          <p:cNvSpPr/>
          <p:nvPr/>
        </p:nvSpPr>
        <p:spPr>
          <a:xfrm>
            <a:off x="1629545" y="3858484"/>
            <a:ext cx="186461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400" dirty="0" smtClean="0"/>
              <a:t>2. Declination</a:t>
            </a:r>
            <a:endParaRPr lang="en-US" sz="2400" dirty="0"/>
          </a:p>
        </p:txBody>
      </p:sp>
      <p:pic>
        <p:nvPicPr>
          <p:cNvPr id="3074" name="Picture 2" descr="C:\Users\Mohmammad_PH\Desktop\presentaion\CS.ra.t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107" y="1992573"/>
            <a:ext cx="4694831" cy="42564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/>
          <p:cNvSpPr/>
          <p:nvPr/>
        </p:nvSpPr>
        <p:spPr>
          <a:xfrm>
            <a:off x="1192816" y="5318794"/>
            <a:ext cx="504421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200" dirty="0" smtClean="0">
                <a:solidFill>
                  <a:srgbClr val="FF0000"/>
                </a:solidFill>
              </a:rPr>
              <a:t>P.S. according </a:t>
            </a:r>
            <a:r>
              <a:rPr lang="en-US" sz="3200" dirty="0">
                <a:solidFill>
                  <a:srgbClr val="FF0000"/>
                </a:solidFill>
              </a:rPr>
              <a:t>to  J2000.0.</a:t>
            </a:r>
          </a:p>
        </p:txBody>
      </p:sp>
    </p:spTree>
    <p:extLst>
      <p:ext uri="{BB962C8B-B14F-4D97-AF65-F5344CB8AC3E}">
        <p14:creationId xmlns:p14="http://schemas.microsoft.com/office/powerpoint/2010/main" val="2995775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Horizontal Orientations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As a result of the Earth's axial tilt; the celestial equator is inclined by 23.4° with respect to the ecliptic plane</a:t>
            </a:r>
            <a:r>
              <a:rPr lang="en-US" dirty="0" smtClean="0"/>
              <a:t>. </a:t>
            </a:r>
          </a:p>
          <a:p>
            <a:endParaRPr lang="en-US" dirty="0"/>
          </a:p>
        </p:txBody>
      </p:sp>
      <p:pic>
        <p:nvPicPr>
          <p:cNvPr id="5" name="Picture 4" descr="C:\Users\Mohmammad_PH\Desktop\AxialTiltObliquity.png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9080" y="2975212"/>
            <a:ext cx="4016992" cy="3212318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Rectangle 3"/>
          <p:cNvSpPr/>
          <p:nvPr/>
        </p:nvSpPr>
        <p:spPr>
          <a:xfrm>
            <a:off x="1355678" y="4839312"/>
            <a:ext cx="6096000" cy="830997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>
              <a:buFont typeface="Wingdings" pitchFamily="2" charset="2"/>
              <a:buChar char="Ø"/>
            </a:pPr>
            <a:r>
              <a:rPr lang="en-US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Arbitrary </a:t>
            </a:r>
            <a:r>
              <a:rPr lang="en-US" sz="2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distortion for determining </a:t>
            </a:r>
            <a:r>
              <a:rPr lang="en-US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the </a:t>
            </a:r>
            <a:r>
              <a:rPr lang="en-US" sz="2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earth horizon with orientations </a:t>
            </a:r>
          </a:p>
        </p:txBody>
      </p:sp>
    </p:spTree>
    <p:extLst>
      <p:ext uri="{BB962C8B-B14F-4D97-AF65-F5344CB8AC3E}">
        <p14:creationId xmlns:p14="http://schemas.microsoft.com/office/powerpoint/2010/main" val="2143090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Viewing Modes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0" y="2556932"/>
            <a:ext cx="10004945" cy="3393492"/>
          </a:xfrm>
        </p:spPr>
        <p:txBody>
          <a:bodyPr/>
          <a:lstStyle/>
          <a:p>
            <a:r>
              <a:rPr lang="en-US" dirty="0" smtClean="0"/>
              <a:t>Celestial Dome Support two viewing modes :</a:t>
            </a:r>
            <a:br>
              <a:rPr lang="en-US" dirty="0" smtClean="0"/>
            </a:br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>  1. Automatic View : Point </a:t>
            </a:r>
            <a:r>
              <a:rPr lang="en-US" dirty="0"/>
              <a:t>your device in any direction </a:t>
            </a:r>
            <a:r>
              <a:rPr lang="en-US" dirty="0" smtClean="0"/>
              <a:t>to pinpoint </a:t>
            </a:r>
            <a:r>
              <a:rPr lang="en-US" dirty="0"/>
              <a:t>the exact portion of the sky which you should </a:t>
            </a:r>
            <a:r>
              <a:rPr lang="en-US" dirty="0" smtClean="0"/>
              <a:t>see. </a:t>
            </a:r>
            <a:br>
              <a:rPr lang="en-US" dirty="0" smtClean="0"/>
            </a:br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>  2. Manual View : Smooth </a:t>
            </a:r>
            <a:r>
              <a:rPr lang="en-US" dirty="0"/>
              <a:t>scanning and hovering the whole universe </a:t>
            </a:r>
            <a:r>
              <a:rPr lang="en-US" dirty="0" smtClean="0"/>
              <a:t>. </a:t>
            </a:r>
            <a:br>
              <a:rPr lang="en-US" dirty="0" smtClean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105788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Customizable Options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Celestial </a:t>
            </a:r>
            <a:r>
              <a:rPr lang="en-US" dirty="0">
                <a:solidFill>
                  <a:schemeClr val="tx1"/>
                </a:solidFill>
              </a:rPr>
              <a:t>Dome comes with a host of customizable features: </a:t>
            </a:r>
          </a:p>
        </p:txBody>
      </p:sp>
      <p:sp>
        <p:nvSpPr>
          <p:cNvPr id="4" name="Rectangle 3"/>
          <p:cNvSpPr/>
          <p:nvPr/>
        </p:nvSpPr>
        <p:spPr>
          <a:xfrm>
            <a:off x="1328381" y="3158404"/>
            <a:ext cx="879825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dirty="0" smtClean="0"/>
              <a:t> 1. User location/Time : Viewing the </a:t>
            </a:r>
            <a:r>
              <a:rPr lang="en-US" sz="2400" dirty="0"/>
              <a:t>universe from any point on the </a:t>
            </a:r>
            <a:r>
              <a:rPr lang="en-US" sz="2400" dirty="0" smtClean="0"/>
              <a:t>earth any time.</a:t>
            </a:r>
            <a:br>
              <a:rPr lang="en-US" sz="2400" dirty="0" smtClean="0"/>
            </a:br>
            <a:endParaRPr lang="en-US" sz="2400" dirty="0"/>
          </a:p>
        </p:txBody>
      </p:sp>
      <p:sp>
        <p:nvSpPr>
          <p:cNvPr id="8" name="Rectangle 7"/>
          <p:cNvSpPr/>
          <p:nvPr/>
        </p:nvSpPr>
        <p:spPr>
          <a:xfrm>
            <a:off x="1328381" y="3963115"/>
            <a:ext cx="879825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dirty="0" smtClean="0"/>
              <a:t/>
            </a:r>
            <a:br>
              <a:rPr lang="en-US" sz="2400" dirty="0" smtClean="0"/>
            </a:br>
            <a:r>
              <a:rPr lang="en-US" sz="2400" dirty="0" smtClean="0"/>
              <a:t> </a:t>
            </a:r>
            <a:r>
              <a:rPr lang="en-US" sz="2400" dirty="0"/>
              <a:t>2. Ability to pick up any astronomical object to view it in the real time </a:t>
            </a:r>
            <a:r>
              <a:rPr lang="en-US" sz="2400" dirty="0" smtClean="0"/>
              <a:t>from list </a:t>
            </a:r>
            <a:r>
              <a:rPr lang="en-US" sz="2400" dirty="0"/>
              <a:t>of all known astronomical </a:t>
            </a:r>
            <a:r>
              <a:rPr lang="en-US" sz="2400" dirty="0" smtClean="0"/>
              <a:t>asteroids. 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15718267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User control </a:t>
            </a:r>
            <a:r>
              <a:rPr lang="en-US" dirty="0"/>
              <a:t>options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42900" lvl="0" indent="-34290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Font typeface="+mj-lt"/>
              <a:buAutoNum type="arabicPeriod"/>
            </a:pPr>
            <a:r>
              <a:rPr lang="en-US" sz="2000" dirty="0">
                <a:latin typeface="Calibri"/>
                <a:ea typeface="Calibri"/>
                <a:cs typeface="Arial"/>
              </a:rPr>
              <a:t>Turn O/F the constellation names, lines for a collection of stars represent a  constellation like (Andromeda, Leo). </a:t>
            </a:r>
            <a:r>
              <a:rPr lang="en-US" sz="1800" dirty="0">
                <a:latin typeface="Calibri"/>
                <a:ea typeface="Calibri"/>
                <a:cs typeface="Arial"/>
              </a:rPr>
              <a:t> </a:t>
            </a:r>
            <a:r>
              <a:rPr lang="en-US" sz="1800" dirty="0" smtClean="0">
                <a:latin typeface="Calibri"/>
                <a:ea typeface="Calibri"/>
                <a:cs typeface="Arial"/>
              </a:rPr>
              <a:t/>
            </a:r>
            <a:br>
              <a:rPr lang="en-US" sz="1800" dirty="0" smtClean="0">
                <a:latin typeface="Calibri"/>
                <a:ea typeface="Calibri"/>
                <a:cs typeface="Arial"/>
              </a:rPr>
            </a:br>
            <a:r>
              <a:rPr lang="en-US" sz="1800" dirty="0">
                <a:latin typeface="Calibri"/>
                <a:ea typeface="Calibri"/>
                <a:cs typeface="Arial"/>
              </a:rPr>
              <a:t/>
            </a:r>
            <a:br>
              <a:rPr lang="en-US" sz="1800" dirty="0">
                <a:latin typeface="Calibri"/>
                <a:ea typeface="Calibri"/>
                <a:cs typeface="Arial"/>
              </a:rPr>
            </a:br>
            <a:endParaRPr lang="en-US" sz="1800" dirty="0">
              <a:latin typeface="Calibri"/>
              <a:ea typeface="Calibri"/>
              <a:cs typeface="Arial"/>
            </a:endParaRPr>
          </a:p>
          <a:p>
            <a:pPr marL="342900" lvl="0" indent="-34290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Font typeface="+mj-lt"/>
              <a:buAutoNum type="arabicPeriod"/>
            </a:pPr>
            <a:r>
              <a:rPr lang="en-US" sz="2000" dirty="0">
                <a:latin typeface="Calibri"/>
                <a:ea typeface="Calibri"/>
                <a:cs typeface="Arial"/>
              </a:rPr>
              <a:t>Turn </a:t>
            </a:r>
            <a:r>
              <a:rPr lang="en-US" sz="2000" dirty="0" smtClean="0">
                <a:latin typeface="Calibri"/>
                <a:ea typeface="Calibri"/>
                <a:cs typeface="Arial"/>
              </a:rPr>
              <a:t>O/F the </a:t>
            </a:r>
            <a:r>
              <a:rPr lang="en-US" sz="2000" dirty="0">
                <a:latin typeface="Calibri"/>
                <a:ea typeface="Calibri"/>
                <a:cs typeface="Arial"/>
              </a:rPr>
              <a:t>constellation bodies represent the general shape of the constellation like swordsman for Orion.</a:t>
            </a:r>
            <a:endParaRPr lang="en-US" sz="1800" dirty="0">
              <a:latin typeface="Calibri"/>
              <a:ea typeface="Calibri"/>
              <a:cs typeface="Arial"/>
            </a:endParaRPr>
          </a:p>
          <a:p>
            <a:pPr marL="171450" marR="0" indent="-1714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</a:pPr>
            <a:endParaRPr lang="en-US" sz="2000" dirty="0">
              <a:latin typeface="Calibri"/>
              <a:ea typeface="Calibri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96980067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User control options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1" y="2715904"/>
            <a:ext cx="9601196" cy="3159964"/>
          </a:xfrm>
        </p:spPr>
        <p:txBody>
          <a:bodyPr>
            <a:normAutofit/>
          </a:bodyPr>
          <a:lstStyle/>
          <a:p>
            <a:pPr marL="342900" indent="-34290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Font typeface="+mj-lt"/>
              <a:buAutoNum type="arabicPeriod"/>
            </a:pPr>
            <a:r>
              <a:rPr lang="en-US" sz="2000" dirty="0" smtClean="0">
                <a:latin typeface="Calibri"/>
                <a:ea typeface="Calibri"/>
                <a:cs typeface="Arial"/>
              </a:rPr>
              <a:t>Turn </a:t>
            </a:r>
            <a:r>
              <a:rPr lang="en-US" sz="2000" dirty="0">
                <a:latin typeface="Calibri"/>
                <a:ea typeface="Calibri"/>
                <a:cs typeface="Arial"/>
              </a:rPr>
              <a:t>On/F sun Lens Flare</a:t>
            </a:r>
            <a:r>
              <a:rPr lang="en-US" sz="2000" dirty="0" smtClean="0">
                <a:latin typeface="Calibri"/>
                <a:ea typeface="Calibri"/>
                <a:cs typeface="Arial"/>
              </a:rPr>
              <a:t>.</a:t>
            </a:r>
          </a:p>
          <a:p>
            <a:pPr marL="342900" indent="-34290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Font typeface="+mj-lt"/>
              <a:buAutoNum type="arabicPeriod"/>
            </a:pPr>
            <a:endParaRPr lang="en-US" sz="2000" dirty="0">
              <a:latin typeface="Calibri"/>
              <a:ea typeface="Calibri"/>
              <a:cs typeface="Arial"/>
            </a:endParaRPr>
          </a:p>
          <a:p>
            <a:pPr marL="342900" indent="-34290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Font typeface="+mj-lt"/>
              <a:buAutoNum type="arabicPeriod"/>
            </a:pPr>
            <a:endParaRPr lang="en-US" sz="2000" dirty="0" smtClean="0">
              <a:latin typeface="Calibri"/>
              <a:ea typeface="Calibri"/>
              <a:cs typeface="Arial"/>
            </a:endParaRPr>
          </a:p>
          <a:p>
            <a:pPr marL="342900" indent="-34290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Font typeface="+mj-lt"/>
              <a:buAutoNum type="arabicPeriod"/>
            </a:pPr>
            <a:r>
              <a:rPr lang="en-US" sz="2000" dirty="0" smtClean="0">
                <a:latin typeface="Calibri"/>
                <a:ea typeface="Calibri"/>
                <a:cs typeface="Arial"/>
              </a:rPr>
              <a:t> </a:t>
            </a:r>
            <a:r>
              <a:rPr lang="en-US" sz="2000" dirty="0">
                <a:latin typeface="Calibri"/>
                <a:ea typeface="Calibri"/>
                <a:cs typeface="Arial"/>
              </a:rPr>
              <a:t>Turn O/F the planet objects to view or ignore it if it’s not important for the user.</a:t>
            </a:r>
          </a:p>
          <a:p>
            <a:pPr marL="0" indent="0"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007320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Demo </a:t>
            </a:r>
            <a:endParaRPr lang="en-US" dirty="0"/>
          </a:p>
        </p:txBody>
      </p:sp>
      <p:pic>
        <p:nvPicPr>
          <p:cNvPr id="1026" name="Picture 2" descr="C:\Users\Mohmammad_PH\Desktop\presentaion\demo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2449" y="2545308"/>
            <a:ext cx="8065826" cy="3644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C:\Users\Mohmammad_PH\Desktop\presentaion\celestial dome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57786" y="643526"/>
            <a:ext cx="2048308" cy="12671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814017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demo.avi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1999" cy="6858000"/>
          </a:xfrm>
        </p:spPr>
      </p:pic>
    </p:spTree>
    <p:extLst>
      <p:ext uri="{BB962C8B-B14F-4D97-AF65-F5344CB8AC3E}">
        <p14:creationId xmlns:p14="http://schemas.microsoft.com/office/powerpoint/2010/main" val="38518818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Earth Horizontal View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Problem :  </a:t>
            </a:r>
            <a:r>
              <a:rPr lang="en-US" dirty="0"/>
              <a:t>celestial equator is inclined by 23.4</a:t>
            </a:r>
            <a:r>
              <a:rPr lang="en-US" dirty="0" smtClean="0"/>
              <a:t>° .</a:t>
            </a:r>
            <a:br>
              <a:rPr lang="en-US" dirty="0" smtClean="0"/>
            </a:b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>
                <a:solidFill>
                  <a:srgbClr val="00B050"/>
                </a:solidFill>
              </a:rPr>
              <a:t>Solution : 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Rotation </a:t>
            </a:r>
            <a:r>
              <a:rPr lang="en-US" dirty="0"/>
              <a:t>for </a:t>
            </a:r>
            <a:r>
              <a:rPr lang="en-US" dirty="0" err="1" smtClean="0"/>
              <a:t>camera_up</a:t>
            </a:r>
            <a:r>
              <a:rPr lang="en-US" dirty="0" smtClean="0"/>
              <a:t> </a:t>
            </a:r>
            <a:r>
              <a:rPr lang="en-US" dirty="0"/>
              <a:t>vector by 23.5° after a series  of vector multiplications to convert the observer viewing position from the galaxy north to celestial north and then to the ecliptic north to view the universe as it`s recumbent in front of you .</a:t>
            </a:r>
          </a:p>
        </p:txBody>
      </p:sp>
    </p:spTree>
    <p:extLst>
      <p:ext uri="{BB962C8B-B14F-4D97-AF65-F5344CB8AC3E}">
        <p14:creationId xmlns:p14="http://schemas.microsoft.com/office/powerpoint/2010/main" val="24987417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Celestial Calculations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b="1" dirty="0"/>
              <a:t>1. convert all values to decimal form to easy the operations: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/>
            </a:r>
            <a:br>
              <a:rPr lang="en-US" dirty="0" smtClean="0"/>
            </a:br>
            <a:r>
              <a:rPr lang="en-US" dirty="0"/>
              <a:t>(</a:t>
            </a:r>
            <a:r>
              <a:rPr lang="en-US" dirty="0" smtClean="0"/>
              <a:t>Degree/</a:t>
            </a:r>
            <a:r>
              <a:rPr lang="en-US" dirty="0" err="1" smtClean="0"/>
              <a:t>hh:MM:SS</a:t>
            </a:r>
            <a:r>
              <a:rPr lang="en-US" dirty="0" smtClean="0"/>
              <a:t>)   </a:t>
            </a:r>
            <a:r>
              <a:rPr lang="en-US" dirty="0" smtClean="0">
                <a:sym typeface="Wingdings" pitchFamily="2" charset="2"/>
              </a:rPr>
              <a:t>  (</a:t>
            </a:r>
            <a:r>
              <a:rPr lang="en-US" dirty="0" err="1" smtClean="0">
                <a:sym typeface="Wingdings" pitchFamily="2" charset="2"/>
              </a:rPr>
              <a:t>degree.degree</a:t>
            </a:r>
            <a:r>
              <a:rPr lang="en-US" dirty="0" smtClean="0">
                <a:sym typeface="Wingdings" pitchFamily="2" charset="2"/>
              </a:rPr>
              <a:t>)</a:t>
            </a:r>
            <a:br>
              <a:rPr lang="en-US" dirty="0" smtClean="0">
                <a:sym typeface="Wingdings" pitchFamily="2" charset="2"/>
              </a:rPr>
            </a:br>
            <a:endParaRPr lang="en-US" dirty="0" smtClean="0">
              <a:sym typeface="Wingdings" pitchFamily="2" charset="2"/>
            </a:endParaRPr>
          </a:p>
          <a:p>
            <a:r>
              <a:rPr lang="en-US" dirty="0" smtClean="0">
                <a:sym typeface="Wingdings" pitchFamily="2" charset="2"/>
              </a:rPr>
              <a:t>3. </a:t>
            </a:r>
            <a:r>
              <a:rPr lang="en-US" b="1" dirty="0"/>
              <a:t>Days before </a:t>
            </a:r>
            <a:r>
              <a:rPr lang="en-US" b="1" dirty="0" smtClean="0"/>
              <a:t>J2000. </a:t>
            </a:r>
            <a:br>
              <a:rPr lang="en-US" b="1" dirty="0" smtClean="0"/>
            </a:br>
            <a:endParaRPr lang="en-US" b="1" dirty="0" smtClean="0"/>
          </a:p>
          <a:p>
            <a:r>
              <a:rPr lang="en-US" b="1" dirty="0" smtClean="0"/>
              <a:t>3. </a:t>
            </a:r>
            <a:r>
              <a:rPr lang="en-US" b="1" dirty="0"/>
              <a:t>Local </a:t>
            </a:r>
            <a:r>
              <a:rPr lang="en-US" b="1" dirty="0" err="1"/>
              <a:t>Siderial</a:t>
            </a:r>
            <a:r>
              <a:rPr lang="en-US" b="1" dirty="0"/>
              <a:t> Time </a:t>
            </a:r>
            <a:r>
              <a:rPr lang="en-US" b="1" dirty="0" smtClean="0"/>
              <a:t>: </a:t>
            </a:r>
            <a:br>
              <a:rPr lang="en-US" b="1" dirty="0" smtClean="0"/>
            </a:br>
            <a:r>
              <a:rPr lang="en-US" b="1" dirty="0" smtClean="0"/>
              <a:t/>
            </a:r>
            <a:br>
              <a:rPr lang="en-US" b="1" dirty="0" smtClean="0"/>
            </a:br>
            <a:r>
              <a:rPr lang="en-US" b="1" dirty="0" smtClean="0"/>
              <a:t>                           LST </a:t>
            </a:r>
            <a:r>
              <a:rPr lang="en-US" b="1" dirty="0"/>
              <a:t>= 100.46 + 0.985647 * d + long + 15*UT</a:t>
            </a:r>
            <a:r>
              <a:rPr lang="en-US" b="1" dirty="0" smtClean="0"/>
              <a:t/>
            </a:r>
            <a:br>
              <a:rPr lang="en-US" b="1" dirty="0" smtClean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12086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Celestial Calculations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b="1" dirty="0" smtClean="0"/>
              <a:t>4. Hour </a:t>
            </a:r>
            <a:r>
              <a:rPr lang="en-US" b="1" dirty="0"/>
              <a:t>Angle </a:t>
            </a:r>
            <a:r>
              <a:rPr lang="en-US" b="1" dirty="0" smtClean="0"/>
              <a:t>. </a:t>
            </a:r>
            <a:br>
              <a:rPr lang="en-US" b="1" dirty="0" smtClean="0"/>
            </a:br>
            <a:r>
              <a:rPr lang="en-US" b="1" dirty="0" smtClean="0"/>
              <a:t>                               HA </a:t>
            </a:r>
            <a:r>
              <a:rPr lang="en-US" b="1" dirty="0"/>
              <a:t>= LST </a:t>
            </a:r>
            <a:r>
              <a:rPr lang="en-US" b="1" dirty="0" smtClean="0"/>
              <a:t>– RA</a:t>
            </a:r>
          </a:p>
          <a:p>
            <a:pPr lvl="0"/>
            <a:r>
              <a:rPr lang="en-US" b="1" dirty="0" smtClean="0"/>
              <a:t> 5. ALT </a:t>
            </a:r>
            <a:r>
              <a:rPr lang="en-US" b="1" dirty="0"/>
              <a:t>and AZ</a:t>
            </a:r>
            <a:r>
              <a:rPr lang="en-US" b="1" dirty="0" smtClean="0"/>
              <a:t>:</a:t>
            </a:r>
          </a:p>
          <a:p>
            <a:pPr lvl="0"/>
            <a:endParaRPr lang="en-US" b="1" dirty="0"/>
          </a:p>
          <a:p>
            <a:pPr marL="0" indent="0">
              <a:buNone/>
            </a:pPr>
            <a:r>
              <a:rPr lang="en-US" b="1" dirty="0" smtClean="0"/>
              <a:t>              </a:t>
            </a:r>
            <a:r>
              <a:rPr lang="en-US" b="1" dirty="0"/>
              <a:t>sin(ALT) = sin(DEC)*sin(LAT)+</a:t>
            </a:r>
            <a:r>
              <a:rPr lang="en-US" b="1" dirty="0" err="1"/>
              <a:t>cos</a:t>
            </a:r>
            <a:r>
              <a:rPr lang="en-US" b="1" dirty="0"/>
              <a:t>(DEC)*</a:t>
            </a:r>
            <a:r>
              <a:rPr lang="en-US" b="1" dirty="0" err="1"/>
              <a:t>cos</a:t>
            </a:r>
            <a:r>
              <a:rPr lang="en-US" b="1" dirty="0"/>
              <a:t>(LAT)*</a:t>
            </a:r>
            <a:r>
              <a:rPr lang="en-US" b="1" dirty="0" err="1"/>
              <a:t>cos</a:t>
            </a:r>
            <a:r>
              <a:rPr lang="en-US" b="1" dirty="0"/>
              <a:t>(HA)</a:t>
            </a:r>
            <a:endParaRPr lang="en-US" dirty="0"/>
          </a:p>
          <a:p>
            <a:pPr marL="0" indent="0">
              <a:buNone/>
            </a:pPr>
            <a:r>
              <a:rPr lang="en-US" b="1" dirty="0" smtClean="0"/>
              <a:t>             ALT </a:t>
            </a:r>
            <a:r>
              <a:rPr lang="en-US" b="1" dirty="0"/>
              <a:t>= </a:t>
            </a:r>
            <a:r>
              <a:rPr lang="en-US" b="1" dirty="0" err="1"/>
              <a:t>asin</a:t>
            </a:r>
            <a:r>
              <a:rPr lang="en-US" b="1" dirty="0"/>
              <a:t>(ALT)</a:t>
            </a:r>
            <a:r>
              <a:rPr lang="en-US" dirty="0"/>
              <a:t/>
            </a:r>
            <a:br>
              <a:rPr lang="en-US" dirty="0"/>
            </a:br>
            <a:r>
              <a:rPr lang="en-US" dirty="0"/>
              <a:t/>
            </a:r>
            <a:br>
              <a:rPr lang="en-US" dirty="0"/>
            </a:br>
            <a:r>
              <a:rPr lang="en-US" b="1" dirty="0"/>
              <a:t>                                     sin(DEC) - sin(ALT)*sin(LAT)</a:t>
            </a:r>
            <a:br>
              <a:rPr lang="en-US" b="1" dirty="0"/>
            </a:br>
            <a:r>
              <a:rPr lang="en-US" b="1" dirty="0"/>
              <a:t>         </a:t>
            </a:r>
            <a:r>
              <a:rPr lang="en-US" b="1" dirty="0" smtClean="0"/>
              <a:t>         </a:t>
            </a:r>
            <a:r>
              <a:rPr lang="en-US" b="1" dirty="0" err="1"/>
              <a:t>cos</a:t>
            </a:r>
            <a:r>
              <a:rPr lang="en-US" b="1" dirty="0"/>
              <a:t>(A)   =    --------------------------------</a:t>
            </a:r>
            <a:br>
              <a:rPr lang="en-US" b="1" dirty="0"/>
            </a:br>
            <a:r>
              <a:rPr lang="en-US" b="1" dirty="0"/>
              <a:t>                                               </a:t>
            </a:r>
            <a:r>
              <a:rPr lang="en-US" b="1" dirty="0" err="1"/>
              <a:t>cos</a:t>
            </a:r>
            <a:r>
              <a:rPr lang="en-US" b="1" dirty="0"/>
              <a:t>(ALT)*</a:t>
            </a:r>
            <a:r>
              <a:rPr lang="en-US" b="1" dirty="0" err="1"/>
              <a:t>cos</a:t>
            </a:r>
            <a:r>
              <a:rPr lang="en-US" b="1" dirty="0"/>
              <a:t>(LAT)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495581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Placeholder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054" b="27054"/>
          <a:stretch>
            <a:fillRect/>
          </a:stretch>
        </p:blipFill>
        <p:spPr>
          <a:xfrm>
            <a:off x="856355" y="1704470"/>
            <a:ext cx="10105972" cy="4367740"/>
          </a:xfrm>
          <a:prstGeom prst="rect">
            <a:avLst/>
          </a:prstGeom>
        </p:spPr>
      </p:pic>
      <p:pic>
        <p:nvPicPr>
          <p:cNvPr id="5" name="Picture 2" descr="C:\Users\Mohmammad_PH\Desktop\presentaion\celestial dome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66830" y="0"/>
            <a:ext cx="2925169" cy="17044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29569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rganic" id="{28CDC826-8792-45C0-861B-85EB3ADEDA33}" vid="{7DAC20F1-423D-49E2-BD0B-50532748BAD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415</TotalTime>
  <Words>733</Words>
  <Application>Microsoft Office PowerPoint</Application>
  <PresentationFormat>Custom</PresentationFormat>
  <Paragraphs>102</Paragraphs>
  <Slides>33</Slides>
  <Notes>12</Notes>
  <HiddenSlides>0</HiddenSlides>
  <MMClips>1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34" baseType="lpstr">
      <vt:lpstr>Organic</vt:lpstr>
      <vt:lpstr>    Celestial Dome</vt:lpstr>
      <vt:lpstr>Celestial Dome By: </vt:lpstr>
      <vt:lpstr>Celestial Dome</vt:lpstr>
      <vt:lpstr>Celestial Dome</vt:lpstr>
      <vt:lpstr>Celestial Dome</vt:lpstr>
      <vt:lpstr>How Celestial Dome Work 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The Steps In Building The Universe</vt:lpstr>
      <vt:lpstr>Language Used</vt:lpstr>
      <vt:lpstr>Solar Planets</vt:lpstr>
      <vt:lpstr>Adding Texture</vt:lpstr>
      <vt:lpstr>Lighting and Lens Flare:</vt:lpstr>
      <vt:lpstr>Lighting and Lens Flare:</vt:lpstr>
      <vt:lpstr>Stars</vt:lpstr>
      <vt:lpstr>Stars</vt:lpstr>
      <vt:lpstr>Constellations </vt:lpstr>
      <vt:lpstr>Constellation Body</vt:lpstr>
      <vt:lpstr>Celestial Coordinate System</vt:lpstr>
      <vt:lpstr>Horizontal Orientations</vt:lpstr>
      <vt:lpstr>Viewing Modes</vt:lpstr>
      <vt:lpstr>Customizable Options</vt:lpstr>
      <vt:lpstr>User control options</vt:lpstr>
      <vt:lpstr>User control options</vt:lpstr>
      <vt:lpstr>Demo </vt:lpstr>
      <vt:lpstr>PowerPoint Presentation</vt:lpstr>
      <vt:lpstr>Earth Horizontal View</vt:lpstr>
      <vt:lpstr>Celestial Calculations</vt:lpstr>
      <vt:lpstr>Celestial Calculations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Celestial Planetarium</dc:title>
  <dc:creator>Mustafa Assaf</dc:creator>
  <cp:lastModifiedBy>Mohmammad_PH</cp:lastModifiedBy>
  <cp:revision>43</cp:revision>
  <dcterms:created xsi:type="dcterms:W3CDTF">2012-12-18T17:05:43Z</dcterms:created>
  <dcterms:modified xsi:type="dcterms:W3CDTF">2012-12-27T00:01:48Z</dcterms:modified>
</cp:coreProperties>
</file>