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2"/>
  </p:notesMasterIdLst>
  <p:sldIdLst>
    <p:sldId id="256" r:id="rId2"/>
    <p:sldId id="257" r:id="rId3"/>
    <p:sldId id="258" r:id="rId4"/>
    <p:sldId id="259" r:id="rId5"/>
    <p:sldId id="260" r:id="rId6"/>
    <p:sldId id="261" r:id="rId7"/>
    <p:sldId id="262" r:id="rId8"/>
    <p:sldId id="265" r:id="rId9"/>
    <p:sldId id="266" r:id="rId10"/>
    <p:sldId id="263" r:id="rId11"/>
    <p:sldId id="264" r:id="rId12"/>
    <p:sldId id="267" r:id="rId13"/>
    <p:sldId id="268" r:id="rId14"/>
    <p:sldId id="269" r:id="rId15"/>
    <p:sldId id="270" r:id="rId16"/>
    <p:sldId id="271" r:id="rId17"/>
    <p:sldId id="272" r:id="rId18"/>
    <p:sldId id="273" r:id="rId19"/>
    <p:sldId id="275" r:id="rId20"/>
    <p:sldId id="27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67318" autoAdjust="0"/>
  </p:normalViewPr>
  <p:slideViewPr>
    <p:cSldViewPr>
      <p:cViewPr>
        <p:scale>
          <a:sx n="50" d="100"/>
          <a:sy n="50" d="100"/>
        </p:scale>
        <p:origin x="-1938"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D8E3FF-0BC7-4945-8542-3BC4CC90CB3F}" type="datetimeFigureOut">
              <a:rPr lang="en-US" smtClean="0"/>
              <a:t>12/22/2014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573DD3-F354-4D02-BC8D-82D1BF4BF168}" type="slidenum">
              <a:rPr lang="en-US" smtClean="0"/>
              <a:t>‹#›</a:t>
            </a:fld>
            <a:endParaRPr lang="en-US"/>
          </a:p>
        </p:txBody>
      </p:sp>
    </p:spTree>
    <p:extLst>
      <p:ext uri="{BB962C8B-B14F-4D97-AF65-F5344CB8AC3E}">
        <p14:creationId xmlns:p14="http://schemas.microsoft.com/office/powerpoint/2010/main" val="1341472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As we all know, one of the major problems that VI people have in their life is the ability to manage their mobility and travel from one place to another,</a:t>
            </a:r>
          </a:p>
          <a:p>
            <a:r>
              <a:rPr lang="en-US" baseline="0" dirty="0" smtClean="0"/>
              <a:t>VI people and non-impaired people, have some specific routes and paths that they use frequently in their daily life.</a:t>
            </a:r>
          </a:p>
          <a:p>
            <a:r>
              <a:rPr lang="en-US" baseline="0" dirty="0" err="1" smtClean="0"/>
              <a:t>e.g</a:t>
            </a:r>
            <a:r>
              <a:rPr lang="en-US" baseline="0" dirty="0" smtClean="0"/>
              <a:t> going from home to workplace, or from home to a new friends house etc.</a:t>
            </a:r>
          </a:p>
          <a:p>
            <a:endParaRPr lang="en-US" baseline="0" dirty="0" smtClean="0"/>
          </a:p>
          <a:p>
            <a:r>
              <a:rPr lang="en-US" baseline="0" dirty="0" smtClean="0"/>
              <a:t>Nowadays, mobile phones are highly sophisticated and they are equipped with a wide range of accurate sensors.</a:t>
            </a:r>
          </a:p>
          <a:p>
            <a:r>
              <a:rPr lang="en-US" baseline="0" dirty="0" smtClean="0"/>
              <a:t>In our project, we tried to utilize smart phones to provide the VI users with a tool that they can use to manage their mobility</a:t>
            </a:r>
          </a:p>
        </p:txBody>
      </p:sp>
      <p:sp>
        <p:nvSpPr>
          <p:cNvPr id="4" name="Slide Number Placeholder 3"/>
          <p:cNvSpPr>
            <a:spLocks noGrp="1"/>
          </p:cNvSpPr>
          <p:nvPr>
            <p:ph type="sldNum" sz="quarter" idx="10"/>
          </p:nvPr>
        </p:nvSpPr>
        <p:spPr/>
        <p:txBody>
          <a:bodyPr/>
          <a:lstStyle/>
          <a:p>
            <a:fld id="{03573DD3-F354-4D02-BC8D-82D1BF4BF168}" type="slidenum">
              <a:rPr lang="en-US" smtClean="0"/>
              <a:t>2</a:t>
            </a:fld>
            <a:endParaRPr lang="en-US"/>
          </a:p>
        </p:txBody>
      </p:sp>
    </p:spTree>
    <p:extLst>
      <p:ext uri="{BB962C8B-B14F-4D97-AF65-F5344CB8AC3E}">
        <p14:creationId xmlns:p14="http://schemas.microsoft.com/office/powerpoint/2010/main" val="354044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user interface was specially designed for VI users, as you can</a:t>
            </a:r>
            <a:r>
              <a:rPr lang="en-US" baseline="0" dirty="0" smtClean="0"/>
              <a:t> see in the picture</a:t>
            </a:r>
          </a:p>
          <a:p>
            <a:r>
              <a:rPr lang="en-US" baseline="0" dirty="0" smtClean="0"/>
              <a:t>The whole screen is divided into two major parts that form the buttons of the page </a:t>
            </a:r>
          </a:p>
          <a:p>
            <a:endParaRPr lang="en-US" baseline="0" dirty="0" smtClean="0"/>
          </a:p>
          <a:p>
            <a:r>
              <a:rPr lang="en-US" baseline="0" dirty="0" smtClean="0"/>
              <a:t>The user may start touching the screen, when he presses a button, the action will not be handled, instead, the </a:t>
            </a:r>
            <a:r>
              <a:rPr lang="en-US" baseline="0" dirty="0" err="1" smtClean="0"/>
              <a:t>the</a:t>
            </a:r>
            <a:r>
              <a:rPr lang="en-US" baseline="0" dirty="0" smtClean="0"/>
              <a:t> application will play a descriptive message that describes the functionality of the that button, </a:t>
            </a:r>
          </a:p>
          <a:p>
            <a:r>
              <a:rPr lang="en-US" baseline="0" dirty="0" smtClean="0"/>
              <a:t>When the user is sure about his choice, then he can double click on the position of the screen in order to perform the functionality of that button</a:t>
            </a:r>
          </a:p>
          <a:p>
            <a:endParaRPr lang="ar-JO" dirty="0"/>
          </a:p>
        </p:txBody>
      </p:sp>
      <p:sp>
        <p:nvSpPr>
          <p:cNvPr id="4" name="Slide Number Placeholder 3"/>
          <p:cNvSpPr>
            <a:spLocks noGrp="1"/>
          </p:cNvSpPr>
          <p:nvPr>
            <p:ph type="sldNum" sz="quarter" idx="10"/>
          </p:nvPr>
        </p:nvSpPr>
        <p:spPr/>
        <p:txBody>
          <a:bodyPr/>
          <a:lstStyle/>
          <a:p>
            <a:fld id="{03573DD3-F354-4D02-BC8D-82D1BF4BF168}" type="slidenum">
              <a:rPr lang="en-US" smtClean="0"/>
              <a:t>11</a:t>
            </a:fld>
            <a:endParaRPr lang="en-US"/>
          </a:p>
        </p:txBody>
      </p:sp>
    </p:spTree>
    <p:extLst>
      <p:ext uri="{BB962C8B-B14F-4D97-AF65-F5344CB8AC3E}">
        <p14:creationId xmlns:p14="http://schemas.microsoft.com/office/powerpoint/2010/main" val="3132480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problem</a:t>
            </a:r>
            <a:r>
              <a:rPr lang="en-US" baseline="0" dirty="0" smtClean="0"/>
              <a:t> that faces the VI user is how to choose an item of many in an item list, </a:t>
            </a:r>
          </a:p>
          <a:p>
            <a:r>
              <a:rPr lang="en-US" baseline="0" dirty="0" smtClean="0"/>
              <a:t>The user will have a list of recorded trips that may not fit to the screen size</a:t>
            </a:r>
          </a:p>
          <a:p>
            <a:r>
              <a:rPr lang="en-US" baseline="0" dirty="0" smtClean="0"/>
              <a:t>So we developed a new for visually impaired users.</a:t>
            </a:r>
          </a:p>
          <a:p>
            <a:r>
              <a:rPr lang="en-US" baseline="0" dirty="0" smtClean="0"/>
              <a:t>The user can just swipe left or write to traverse through his item list </a:t>
            </a:r>
          </a:p>
          <a:p>
            <a:r>
              <a:rPr lang="en-US" baseline="0" dirty="0" smtClean="0"/>
              <a:t>When swiping left or write, a voice message will be played  and that message gives information about each item in the list</a:t>
            </a:r>
            <a:endParaRPr lang="ar-JO" dirty="0"/>
          </a:p>
        </p:txBody>
      </p:sp>
      <p:sp>
        <p:nvSpPr>
          <p:cNvPr id="4" name="Slide Number Placeholder 3"/>
          <p:cNvSpPr>
            <a:spLocks noGrp="1"/>
          </p:cNvSpPr>
          <p:nvPr>
            <p:ph type="sldNum" sz="quarter" idx="10"/>
          </p:nvPr>
        </p:nvSpPr>
        <p:spPr/>
        <p:txBody>
          <a:bodyPr/>
          <a:lstStyle/>
          <a:p>
            <a:fld id="{03573DD3-F354-4D02-BC8D-82D1BF4BF168}" type="slidenum">
              <a:rPr lang="en-US" smtClean="0"/>
              <a:t>12</a:t>
            </a:fld>
            <a:endParaRPr lang="en-US"/>
          </a:p>
        </p:txBody>
      </p:sp>
    </p:spTree>
    <p:extLst>
      <p:ext uri="{BB962C8B-B14F-4D97-AF65-F5344CB8AC3E}">
        <p14:creationId xmlns:p14="http://schemas.microsoft.com/office/powerpoint/2010/main" val="1929042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the user is moving from one page to another, he doesn’t actually know the layout of that page or the action that he must take, </a:t>
            </a:r>
          </a:p>
          <a:p>
            <a:r>
              <a:rPr lang="en-US" baseline="0" dirty="0" smtClean="0"/>
              <a:t>so,, for each page, we added a descriptive voice message that </a:t>
            </a:r>
            <a:r>
              <a:rPr lang="en-US" baseline="0" dirty="0" err="1" smtClean="0"/>
              <a:t>descripes</a:t>
            </a:r>
            <a:r>
              <a:rPr lang="en-US" baseline="0" dirty="0" smtClean="0"/>
              <a:t> the items of that page and the functionalities that they handle </a:t>
            </a:r>
          </a:p>
          <a:p>
            <a:endParaRPr lang="en-US" baseline="0" dirty="0" smtClean="0"/>
          </a:p>
          <a:p>
            <a:r>
              <a:rPr lang="en-US" baseline="0" dirty="0" smtClean="0"/>
              <a:t>In order to listen to this message, the use can shake at any time and at any page, and listen to that message</a:t>
            </a:r>
          </a:p>
        </p:txBody>
      </p:sp>
      <p:sp>
        <p:nvSpPr>
          <p:cNvPr id="4" name="Slide Number Placeholder 3"/>
          <p:cNvSpPr>
            <a:spLocks noGrp="1"/>
          </p:cNvSpPr>
          <p:nvPr>
            <p:ph type="sldNum" sz="quarter" idx="10"/>
          </p:nvPr>
        </p:nvSpPr>
        <p:spPr/>
        <p:txBody>
          <a:bodyPr/>
          <a:lstStyle/>
          <a:p>
            <a:fld id="{03573DD3-F354-4D02-BC8D-82D1BF4BF168}" type="slidenum">
              <a:rPr lang="en-US" smtClean="0"/>
              <a:t>13</a:t>
            </a:fld>
            <a:endParaRPr lang="en-US"/>
          </a:p>
        </p:txBody>
      </p:sp>
    </p:spTree>
    <p:extLst>
      <p:ext uri="{BB962C8B-B14F-4D97-AF65-F5344CB8AC3E}">
        <p14:creationId xmlns:p14="http://schemas.microsoft.com/office/powerpoint/2010/main" val="2810245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we mentioned earlier, the local trips that each user have recorded can be shared to the server</a:t>
            </a:r>
            <a:br>
              <a:rPr lang="en-US" baseline="0" dirty="0" smtClean="0"/>
            </a:br>
            <a:endParaRPr lang="en-US" baseline="0" dirty="0" smtClean="0"/>
          </a:p>
          <a:p>
            <a:r>
              <a:rPr lang="en-US" baseline="0" dirty="0" smtClean="0"/>
              <a:t>We implemented a synchronization adapter that works in the background and uploads users trips automatically to the server</a:t>
            </a:r>
          </a:p>
          <a:p>
            <a:r>
              <a:rPr lang="en-US" baseline="0" dirty="0" smtClean="0"/>
              <a:t> note that, while recording a trip, the escort can choose if the user wants to share that trip or keep it private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3573DD3-F354-4D02-BC8D-82D1BF4BF168}" type="slidenum">
              <a:rPr lang="en-US" smtClean="0"/>
              <a:t>14</a:t>
            </a:fld>
            <a:endParaRPr lang="en-US"/>
          </a:p>
        </p:txBody>
      </p:sp>
    </p:spTree>
    <p:extLst>
      <p:ext uri="{BB962C8B-B14F-4D97-AF65-F5344CB8AC3E}">
        <p14:creationId xmlns:p14="http://schemas.microsoft.com/office/powerpoint/2010/main" val="883936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problem</a:t>
            </a:r>
            <a:r>
              <a:rPr lang="en-US" baseline="0" dirty="0" smtClean="0"/>
              <a:t> we had to deal with is how to make the VI user able to download trips by himself</a:t>
            </a:r>
          </a:p>
          <a:p>
            <a:r>
              <a:rPr lang="en-US" baseline="0" dirty="0" smtClean="0"/>
              <a:t>It’s a big challenge for a VI user to enter the search keywords</a:t>
            </a:r>
          </a:p>
          <a:p>
            <a:r>
              <a:rPr lang="en-US" baseline="0" dirty="0" err="1" smtClean="0"/>
              <a:t>Soooooo</a:t>
            </a:r>
            <a:r>
              <a:rPr lang="en-US" baseline="0" dirty="0" smtClean="0"/>
              <a:t>, instead of entering search key words,</a:t>
            </a:r>
          </a:p>
          <a:p>
            <a:r>
              <a:rPr lang="en-US" baseline="0" dirty="0" smtClean="0"/>
              <a:t>The application keeps the user’s location coordinates stored in a </a:t>
            </a:r>
            <a:r>
              <a:rPr lang="en-US" baseline="0" dirty="0" err="1" smtClean="0"/>
              <a:t>permenant</a:t>
            </a:r>
            <a:r>
              <a:rPr lang="en-US" baseline="0" dirty="0" smtClean="0"/>
              <a:t> variable, </a:t>
            </a:r>
          </a:p>
          <a:p>
            <a:r>
              <a:rPr lang="en-US" baseline="0" dirty="0" smtClean="0"/>
              <a:t>When the user enters the search page , then the application will send the user’s current location to the server </a:t>
            </a:r>
          </a:p>
          <a:p>
            <a:r>
              <a:rPr lang="en-US" baseline="0" dirty="0" smtClean="0"/>
              <a:t>And them, the server will order the trips he has based on their distance to the user’s current location</a:t>
            </a:r>
          </a:p>
          <a:p>
            <a:r>
              <a:rPr lang="en-US" baseline="0" dirty="0" smtClean="0"/>
              <a:t>The closest trip comes first and so on</a:t>
            </a:r>
          </a:p>
          <a:p>
            <a:endParaRPr lang="ar-JO" dirty="0"/>
          </a:p>
        </p:txBody>
      </p:sp>
      <p:sp>
        <p:nvSpPr>
          <p:cNvPr id="4" name="Slide Number Placeholder 3"/>
          <p:cNvSpPr>
            <a:spLocks noGrp="1"/>
          </p:cNvSpPr>
          <p:nvPr>
            <p:ph type="sldNum" sz="quarter" idx="10"/>
          </p:nvPr>
        </p:nvSpPr>
        <p:spPr/>
        <p:txBody>
          <a:bodyPr/>
          <a:lstStyle/>
          <a:p>
            <a:fld id="{03573DD3-F354-4D02-BC8D-82D1BF4BF168}" type="slidenum">
              <a:rPr lang="en-US" smtClean="0"/>
              <a:t>15</a:t>
            </a:fld>
            <a:endParaRPr lang="en-US"/>
          </a:p>
        </p:txBody>
      </p:sp>
    </p:spTree>
    <p:extLst>
      <p:ext uri="{BB962C8B-B14F-4D97-AF65-F5344CB8AC3E}">
        <p14:creationId xmlns:p14="http://schemas.microsoft.com/office/powerpoint/2010/main" val="2197499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the array reaches the mobile phone, It will arrive as a list, so the user can just swipe left or write and listen to the message that </a:t>
            </a:r>
          </a:p>
          <a:p>
            <a:r>
              <a:rPr lang="en-US" baseline="0" dirty="0" smtClean="0"/>
              <a:t>Gives information about each trip</a:t>
            </a:r>
          </a:p>
          <a:p>
            <a:endParaRPr lang="en-US" baseline="0" dirty="0" smtClean="0"/>
          </a:p>
          <a:p>
            <a:r>
              <a:rPr lang="en-US" baseline="0" dirty="0" smtClean="0"/>
              <a:t>When the user wants to download a specific trip, he can just double click on any place of the screen and the trip will be downloaded to his device</a:t>
            </a:r>
          </a:p>
          <a:p>
            <a:endParaRPr lang="ar-JO" dirty="0"/>
          </a:p>
        </p:txBody>
      </p:sp>
      <p:sp>
        <p:nvSpPr>
          <p:cNvPr id="4" name="Slide Number Placeholder 3"/>
          <p:cNvSpPr>
            <a:spLocks noGrp="1"/>
          </p:cNvSpPr>
          <p:nvPr>
            <p:ph type="sldNum" sz="quarter" idx="10"/>
          </p:nvPr>
        </p:nvSpPr>
        <p:spPr/>
        <p:txBody>
          <a:bodyPr/>
          <a:lstStyle/>
          <a:p>
            <a:fld id="{03573DD3-F354-4D02-BC8D-82D1BF4BF168}" type="slidenum">
              <a:rPr lang="en-US" smtClean="0"/>
              <a:t>16</a:t>
            </a:fld>
            <a:endParaRPr lang="en-US"/>
          </a:p>
        </p:txBody>
      </p:sp>
    </p:spTree>
    <p:extLst>
      <p:ext uri="{BB962C8B-B14F-4D97-AF65-F5344CB8AC3E}">
        <p14:creationId xmlns:p14="http://schemas.microsoft.com/office/powerpoint/2010/main" val="1370720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photo illustrates</a:t>
            </a:r>
            <a:r>
              <a:rPr lang="en-US" baseline="0" dirty="0" smtClean="0"/>
              <a:t> the interaction process between the server and the application </a:t>
            </a:r>
          </a:p>
          <a:p>
            <a:endParaRPr lang="en-US" baseline="0" dirty="0" smtClean="0"/>
          </a:p>
          <a:p>
            <a:r>
              <a:rPr lang="en-US" baseline="0" dirty="0" smtClean="0"/>
              <a:t>We used MVC to manage the server, either for the application data or the website’s data</a:t>
            </a:r>
          </a:p>
          <a:p>
            <a:endParaRPr lang="en-US" baseline="0" dirty="0" smtClean="0"/>
          </a:p>
          <a:p>
            <a:r>
              <a:rPr lang="en-US" baseline="0" dirty="0" smtClean="0"/>
              <a:t>As you can see, the application makes a request to the server, when the request arrives at the server’s side, it routes each request to its handler according to the URL</a:t>
            </a:r>
          </a:p>
          <a:p>
            <a:r>
              <a:rPr lang="en-US" baseline="0" dirty="0" smtClean="0"/>
              <a:t>The controller sends his requests for the model asking for the data from the data base and </a:t>
            </a:r>
            <a:r>
              <a:rPr lang="en-US" baseline="0" dirty="0" err="1" smtClean="0"/>
              <a:t>sneds</a:t>
            </a:r>
            <a:r>
              <a:rPr lang="en-US" baseline="0" dirty="0" smtClean="0"/>
              <a:t> the reply with that data to the application </a:t>
            </a:r>
            <a:endParaRPr lang="ar-JO" dirty="0"/>
          </a:p>
        </p:txBody>
      </p:sp>
      <p:sp>
        <p:nvSpPr>
          <p:cNvPr id="4" name="Slide Number Placeholder 3"/>
          <p:cNvSpPr>
            <a:spLocks noGrp="1"/>
          </p:cNvSpPr>
          <p:nvPr>
            <p:ph type="sldNum" sz="quarter" idx="10"/>
          </p:nvPr>
        </p:nvSpPr>
        <p:spPr/>
        <p:txBody>
          <a:bodyPr/>
          <a:lstStyle/>
          <a:p>
            <a:fld id="{03573DD3-F354-4D02-BC8D-82D1BF4BF168}" type="slidenum">
              <a:rPr lang="en-US" smtClean="0"/>
              <a:t>17</a:t>
            </a:fld>
            <a:endParaRPr lang="en-US"/>
          </a:p>
        </p:txBody>
      </p:sp>
    </p:spTree>
    <p:extLst>
      <p:ext uri="{BB962C8B-B14F-4D97-AF65-F5344CB8AC3E}">
        <p14:creationId xmlns:p14="http://schemas.microsoft.com/office/powerpoint/2010/main" val="30364986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a:t>
            </a:r>
            <a:r>
              <a:rPr lang="en-US" baseline="0" dirty="0" smtClean="0"/>
              <a:t> to keep track of the VI users, we provided </a:t>
            </a:r>
            <a:r>
              <a:rPr lang="en-US" baseline="0" dirty="0" err="1" smtClean="0"/>
              <a:t>prople</a:t>
            </a:r>
            <a:r>
              <a:rPr lang="en-US" baseline="0" dirty="0" smtClean="0"/>
              <a:t> around him with a website through which they can see his recorded trips</a:t>
            </a:r>
          </a:p>
          <a:p>
            <a:r>
              <a:rPr lang="en-US" baseline="0" dirty="0" smtClean="0"/>
              <a:t>And more importantly</a:t>
            </a:r>
          </a:p>
          <a:p>
            <a:r>
              <a:rPr lang="en-US" baseline="0" dirty="0" smtClean="0"/>
              <a:t>They can see his location on the website’s map</a:t>
            </a:r>
            <a:endParaRPr lang="ar-JO" dirty="0"/>
          </a:p>
        </p:txBody>
      </p:sp>
      <p:sp>
        <p:nvSpPr>
          <p:cNvPr id="4" name="Slide Number Placeholder 3"/>
          <p:cNvSpPr>
            <a:spLocks noGrp="1"/>
          </p:cNvSpPr>
          <p:nvPr>
            <p:ph type="sldNum" sz="quarter" idx="10"/>
          </p:nvPr>
        </p:nvSpPr>
        <p:spPr/>
        <p:txBody>
          <a:bodyPr/>
          <a:lstStyle/>
          <a:p>
            <a:fld id="{03573DD3-F354-4D02-BC8D-82D1BF4BF168}" type="slidenum">
              <a:rPr lang="en-US" smtClean="0"/>
              <a:t>18</a:t>
            </a:fld>
            <a:endParaRPr lang="en-US"/>
          </a:p>
        </p:txBody>
      </p:sp>
    </p:spTree>
    <p:extLst>
      <p:ext uri="{BB962C8B-B14F-4D97-AF65-F5344CB8AC3E}">
        <p14:creationId xmlns:p14="http://schemas.microsoft.com/office/powerpoint/2010/main" val="1950467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I will</a:t>
            </a:r>
            <a:r>
              <a:rPr lang="en-US" baseline="0" dirty="0" smtClean="0"/>
              <a:t> give a general Idea about our project, our project is a mobile application that stores the GPS coordinates of a specific trip, in </a:t>
            </a:r>
            <a:r>
              <a:rPr lang="en-US" baseline="0" dirty="0" err="1" smtClean="0"/>
              <a:t>adition</a:t>
            </a:r>
            <a:r>
              <a:rPr lang="en-US" baseline="0" dirty="0" smtClean="0"/>
              <a:t> to some voice messages about the trip.</a:t>
            </a:r>
          </a:p>
          <a:p>
            <a:r>
              <a:rPr lang="en-US" baseline="0" dirty="0" smtClean="0"/>
              <a:t>For the first time, the application must be used with the help of an escort, who can see the road and can mark the critical points of the trip.</a:t>
            </a:r>
            <a:endParaRPr lang="ar-JO" dirty="0"/>
          </a:p>
        </p:txBody>
      </p:sp>
      <p:sp>
        <p:nvSpPr>
          <p:cNvPr id="4" name="Slide Number Placeholder 3"/>
          <p:cNvSpPr>
            <a:spLocks noGrp="1"/>
          </p:cNvSpPr>
          <p:nvPr>
            <p:ph type="sldNum" sz="quarter" idx="10"/>
          </p:nvPr>
        </p:nvSpPr>
        <p:spPr/>
        <p:txBody>
          <a:bodyPr/>
          <a:lstStyle/>
          <a:p>
            <a:fld id="{03573DD3-F354-4D02-BC8D-82D1BF4BF168}" type="slidenum">
              <a:rPr lang="en-US" smtClean="0"/>
              <a:t>3</a:t>
            </a:fld>
            <a:endParaRPr lang="en-US"/>
          </a:p>
        </p:txBody>
      </p:sp>
    </p:spTree>
    <p:extLst>
      <p:ext uri="{BB962C8B-B14F-4D97-AF65-F5344CB8AC3E}">
        <p14:creationId xmlns:p14="http://schemas.microsoft.com/office/powerpoint/2010/main" val="2664296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having the information</a:t>
            </a:r>
            <a:r>
              <a:rPr lang="en-US" baseline="0" dirty="0" smtClean="0"/>
              <a:t> stored on the mobile’s database, the application will guide the VI user using voice commands and voice messages and it also makes use of different features provided by the mobile phone</a:t>
            </a:r>
          </a:p>
          <a:p>
            <a:endParaRPr lang="en-US" baseline="0" dirty="0" smtClean="0"/>
          </a:p>
          <a:p>
            <a:r>
              <a:rPr lang="en-US" baseline="0" dirty="0" smtClean="0"/>
              <a:t>Another feature we added to our project is the ability to share your </a:t>
            </a:r>
            <a:r>
              <a:rPr lang="en-US" baseline="0" dirty="0" err="1" smtClean="0"/>
              <a:t>trpis</a:t>
            </a:r>
            <a:r>
              <a:rPr lang="en-US" baseline="0" dirty="0" smtClean="0"/>
              <a:t> with other users, all the trips VI users </a:t>
            </a:r>
            <a:r>
              <a:rPr lang="en-US" baseline="0" dirty="0" err="1" smtClean="0"/>
              <a:t>creaded</a:t>
            </a:r>
            <a:r>
              <a:rPr lang="en-US" baseline="0" dirty="0" smtClean="0"/>
              <a:t> with their phones, will be uploaded to a server. So if the user can not get the help from people around him</a:t>
            </a:r>
          </a:p>
          <a:p>
            <a:endParaRPr lang="en-US" baseline="0" dirty="0" smtClean="0"/>
          </a:p>
          <a:p>
            <a:r>
              <a:rPr lang="en-US" baseline="0" dirty="0" smtClean="0"/>
              <a:t>In order to provide the family of the VI user with a tool for monitoring and coordinating, we designed a website that shows the trips created by the user and it also show his current location, only if he has an internet access</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03573DD3-F354-4D02-BC8D-82D1BF4BF168}" type="slidenum">
              <a:rPr lang="en-US" smtClean="0"/>
              <a:t>4</a:t>
            </a:fld>
            <a:endParaRPr lang="en-US"/>
          </a:p>
        </p:txBody>
      </p:sp>
    </p:spTree>
    <p:extLst>
      <p:ext uri="{BB962C8B-B14F-4D97-AF65-F5344CB8AC3E}">
        <p14:creationId xmlns:p14="http://schemas.microsoft.com/office/powerpoint/2010/main" val="1641420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I will talk with a bit</a:t>
            </a:r>
            <a:r>
              <a:rPr lang="en-US" baseline="0" dirty="0" smtClean="0"/>
              <a:t> more details about the application, our </a:t>
            </a:r>
            <a:r>
              <a:rPr lang="en-US" baseline="0" dirty="0" err="1" smtClean="0"/>
              <a:t>applacation</a:t>
            </a:r>
            <a:r>
              <a:rPr lang="en-US" baseline="0" dirty="0" smtClean="0"/>
              <a:t> consists of two phases, one for creating a trip which is done either by downloading one, or asking an escort to help with recording it</a:t>
            </a:r>
          </a:p>
          <a:p>
            <a:endParaRPr lang="en-US" baseline="0" dirty="0" smtClean="0"/>
          </a:p>
          <a:p>
            <a:r>
              <a:rPr lang="en-US" baseline="0" dirty="0" smtClean="0"/>
              <a:t>The other phases deals with the issue of navigating through a specific trip</a:t>
            </a:r>
            <a:endParaRPr lang="ar-JO" dirty="0"/>
          </a:p>
        </p:txBody>
      </p:sp>
      <p:sp>
        <p:nvSpPr>
          <p:cNvPr id="4" name="Slide Number Placeholder 3"/>
          <p:cNvSpPr>
            <a:spLocks noGrp="1"/>
          </p:cNvSpPr>
          <p:nvPr>
            <p:ph type="sldNum" sz="quarter" idx="10"/>
          </p:nvPr>
        </p:nvSpPr>
        <p:spPr/>
        <p:txBody>
          <a:bodyPr/>
          <a:lstStyle/>
          <a:p>
            <a:fld id="{03573DD3-F354-4D02-BC8D-82D1BF4BF168}" type="slidenum">
              <a:rPr lang="en-US" smtClean="0"/>
              <a:t>5</a:t>
            </a:fld>
            <a:endParaRPr lang="en-US"/>
          </a:p>
        </p:txBody>
      </p:sp>
    </p:spTree>
    <p:extLst>
      <p:ext uri="{BB962C8B-B14F-4D97-AF65-F5344CB8AC3E}">
        <p14:creationId xmlns:p14="http://schemas.microsoft.com/office/powerpoint/2010/main" val="518846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Phase 1 , creating</a:t>
            </a:r>
            <a:r>
              <a:rPr lang="en-US" baseline="0" dirty="0" smtClean="0"/>
              <a:t> a trip, </a:t>
            </a:r>
            <a:r>
              <a:rPr lang="en-US" baseline="0" dirty="0" err="1" smtClean="0"/>
              <a:t>lests</a:t>
            </a:r>
            <a:r>
              <a:rPr lang="en-US" baseline="0" dirty="0" smtClean="0"/>
              <a:t> imagine that the VI user wants to record a trip that starts at his house and ends at another friend’s house. As I mentioned earlier, for the first time, the user must get help from an escort who can actually see the road </a:t>
            </a:r>
            <a:r>
              <a:rPr lang="en-US" baseline="0" dirty="0" err="1" smtClean="0"/>
              <a:t>infront</a:t>
            </a:r>
            <a:r>
              <a:rPr lang="en-US" baseline="0" dirty="0" smtClean="0"/>
              <a:t> of him, </a:t>
            </a:r>
          </a:p>
          <a:p>
            <a:r>
              <a:rPr lang="en-US" baseline="0" dirty="0" smtClean="0"/>
              <a:t>so we provided the escort with a simple interface that he can use to mark any critical point or node through the trip.</a:t>
            </a:r>
          </a:p>
          <a:p>
            <a:r>
              <a:rPr lang="en-US" baseline="0" dirty="0" smtClean="0"/>
              <a:t>While marking any point, the escort will have the choice to record a voice message that gives information about that specific node, </a:t>
            </a:r>
            <a:r>
              <a:rPr lang="en-US" baseline="0" dirty="0" err="1" smtClean="0"/>
              <a:t>e.g</a:t>
            </a:r>
            <a:r>
              <a:rPr lang="en-US" baseline="0" dirty="0" smtClean="0"/>
              <a:t>, this street is dangerous, stick to the right side, or there is a traffic light </a:t>
            </a:r>
            <a:r>
              <a:rPr lang="en-US" baseline="0" dirty="0" err="1" smtClean="0"/>
              <a:t>infront</a:t>
            </a:r>
            <a:r>
              <a:rPr lang="en-US" baseline="0" dirty="0" smtClean="0"/>
              <a:t> of you etc.</a:t>
            </a:r>
          </a:p>
          <a:p>
            <a:endParaRPr lang="en-US" baseline="0" dirty="0" smtClean="0"/>
          </a:p>
          <a:p>
            <a:r>
              <a:rPr lang="en-US" baseline="0" dirty="0" smtClean="0"/>
              <a:t>When the escort is done with creating the trip, he can press the end trip button and the data will be stored in a local database </a:t>
            </a:r>
          </a:p>
          <a:p>
            <a:endParaRPr lang="ar-JO" dirty="0"/>
          </a:p>
        </p:txBody>
      </p:sp>
      <p:sp>
        <p:nvSpPr>
          <p:cNvPr id="4" name="Slide Number Placeholder 3"/>
          <p:cNvSpPr>
            <a:spLocks noGrp="1"/>
          </p:cNvSpPr>
          <p:nvPr>
            <p:ph type="sldNum" sz="quarter" idx="10"/>
          </p:nvPr>
        </p:nvSpPr>
        <p:spPr/>
        <p:txBody>
          <a:bodyPr/>
          <a:lstStyle/>
          <a:p>
            <a:fld id="{03573DD3-F354-4D02-BC8D-82D1BF4BF168}" type="slidenum">
              <a:rPr lang="en-US" smtClean="0"/>
              <a:t>6</a:t>
            </a:fld>
            <a:endParaRPr lang="en-US"/>
          </a:p>
        </p:txBody>
      </p:sp>
    </p:spTree>
    <p:extLst>
      <p:ext uri="{BB962C8B-B14F-4D97-AF65-F5344CB8AC3E}">
        <p14:creationId xmlns:p14="http://schemas.microsoft.com/office/powerpoint/2010/main" val="2646156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imagine</a:t>
            </a:r>
            <a:r>
              <a:rPr lang="en-US" baseline="0" dirty="0" smtClean="0"/>
              <a:t> that the VI user have created a trip </a:t>
            </a:r>
            <a:r>
              <a:rPr lang="en-US" baseline="0" dirty="0" err="1" smtClean="0"/>
              <a:t>befor</a:t>
            </a:r>
            <a:r>
              <a:rPr lang="en-US" baseline="0" dirty="0" smtClean="0"/>
              <a:t> and now he wants to use that trip.</a:t>
            </a:r>
          </a:p>
          <a:p>
            <a:r>
              <a:rPr lang="en-US" baseline="0" dirty="0" smtClean="0"/>
              <a:t>We provided the user with a special interface so that he can easily choose that trip.</a:t>
            </a:r>
          </a:p>
          <a:p>
            <a:r>
              <a:rPr lang="en-US" baseline="0" dirty="0" smtClean="0"/>
              <a:t>After choosing the trip, the program will start providing the user with voice commands and voice messages that describes the distance between his current location and the next node, and it will also give his the choice to listen to the choice to listen to the message that escort have recorded for him before</a:t>
            </a:r>
          </a:p>
          <a:p>
            <a:endParaRPr lang="ar-JO" dirty="0"/>
          </a:p>
        </p:txBody>
      </p:sp>
      <p:sp>
        <p:nvSpPr>
          <p:cNvPr id="4" name="Slide Number Placeholder 3"/>
          <p:cNvSpPr>
            <a:spLocks noGrp="1"/>
          </p:cNvSpPr>
          <p:nvPr>
            <p:ph type="sldNum" sz="quarter" idx="10"/>
          </p:nvPr>
        </p:nvSpPr>
        <p:spPr/>
        <p:txBody>
          <a:bodyPr/>
          <a:lstStyle/>
          <a:p>
            <a:fld id="{03573DD3-F354-4D02-BC8D-82D1BF4BF168}" type="slidenum">
              <a:rPr lang="en-US" smtClean="0"/>
              <a:t>7</a:t>
            </a:fld>
            <a:endParaRPr lang="en-US"/>
          </a:p>
        </p:txBody>
      </p:sp>
    </p:spTree>
    <p:extLst>
      <p:ext uri="{BB962C8B-B14F-4D97-AF65-F5344CB8AC3E}">
        <p14:creationId xmlns:p14="http://schemas.microsoft.com/office/powerpoint/2010/main" val="35282146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challenge</a:t>
            </a:r>
            <a:r>
              <a:rPr lang="en-US" baseline="0" dirty="0" smtClean="0"/>
              <a:t> for us was finding a way to tell the VI user the correct direction.</a:t>
            </a:r>
          </a:p>
          <a:p>
            <a:endParaRPr lang="en-US" baseline="0" dirty="0" smtClean="0"/>
          </a:p>
          <a:p>
            <a:r>
              <a:rPr lang="en-US" baseline="0" dirty="0" smtClean="0"/>
              <a:t>So we thought of utilizing the vibration feature that most of the smart phones provide</a:t>
            </a:r>
          </a:p>
          <a:p>
            <a:endParaRPr lang="en-US" baseline="0" dirty="0" smtClean="0"/>
          </a:p>
          <a:p>
            <a:r>
              <a:rPr lang="en-US" baseline="0" dirty="0" smtClean="0"/>
              <a:t>If the top of the phone is directed </a:t>
            </a:r>
            <a:r>
              <a:rPr lang="en-US" baseline="0" dirty="0" err="1" smtClean="0"/>
              <a:t>twards</a:t>
            </a:r>
            <a:r>
              <a:rPr lang="en-US" baseline="0" dirty="0" smtClean="0"/>
              <a:t> the </a:t>
            </a:r>
            <a:r>
              <a:rPr lang="en-US" baseline="0" dirty="0" err="1" smtClean="0"/>
              <a:t>worng</a:t>
            </a:r>
            <a:r>
              <a:rPr lang="en-US" baseline="0" dirty="0" smtClean="0"/>
              <a:t> direction, then the mobile will start vibrating </a:t>
            </a:r>
          </a:p>
          <a:p>
            <a:r>
              <a:rPr lang="en-US" baseline="0" dirty="0" smtClean="0"/>
              <a:t>That means the user should start moving his phone in all directions.</a:t>
            </a:r>
          </a:p>
          <a:p>
            <a:r>
              <a:rPr lang="en-US" baseline="0" dirty="0" smtClean="0"/>
              <a:t>Once the mobile stops vibrating then the top of the mobile is directed </a:t>
            </a:r>
            <a:r>
              <a:rPr lang="en-US" baseline="0" dirty="0" err="1" smtClean="0"/>
              <a:t>twards</a:t>
            </a:r>
            <a:r>
              <a:rPr lang="en-US" baseline="0" dirty="0" smtClean="0"/>
              <a:t> the correct direction.</a:t>
            </a:r>
            <a:endParaRPr lang="ar-JO" dirty="0"/>
          </a:p>
        </p:txBody>
      </p:sp>
      <p:sp>
        <p:nvSpPr>
          <p:cNvPr id="4" name="Slide Number Placeholder 3"/>
          <p:cNvSpPr>
            <a:spLocks noGrp="1"/>
          </p:cNvSpPr>
          <p:nvPr>
            <p:ph type="sldNum" sz="quarter" idx="10"/>
          </p:nvPr>
        </p:nvSpPr>
        <p:spPr/>
        <p:txBody>
          <a:bodyPr/>
          <a:lstStyle/>
          <a:p>
            <a:fld id="{03573DD3-F354-4D02-BC8D-82D1BF4BF168}" type="slidenum">
              <a:rPr lang="en-US" smtClean="0"/>
              <a:t>8</a:t>
            </a:fld>
            <a:endParaRPr lang="en-US"/>
          </a:p>
        </p:txBody>
      </p:sp>
    </p:spTree>
    <p:extLst>
      <p:ext uri="{BB962C8B-B14F-4D97-AF65-F5344CB8AC3E}">
        <p14:creationId xmlns:p14="http://schemas.microsoft.com/office/powerpoint/2010/main" val="4057965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did that by matching the values of the azimuth and bearing,,</a:t>
            </a:r>
          </a:p>
          <a:p>
            <a:r>
              <a:rPr lang="en-US" baseline="0" dirty="0" smtClean="0"/>
              <a:t>Bearing is the angle between the </a:t>
            </a:r>
            <a:r>
              <a:rPr lang="en-US" baseline="0" dirty="0" err="1" smtClean="0"/>
              <a:t>magnatic</a:t>
            </a:r>
            <a:r>
              <a:rPr lang="en-US" baseline="0" dirty="0" smtClean="0"/>
              <a:t> north of the earth, and line connecting between two </a:t>
            </a:r>
            <a:r>
              <a:rPr lang="en-US" baseline="0" dirty="0" err="1" smtClean="0"/>
              <a:t>gps</a:t>
            </a:r>
            <a:r>
              <a:rPr lang="en-US" baseline="0" dirty="0" smtClean="0"/>
              <a:t> </a:t>
            </a:r>
            <a:r>
              <a:rPr lang="en-US" baseline="0" dirty="0" err="1" smtClean="0"/>
              <a:t>coordinantes</a:t>
            </a:r>
            <a:endParaRPr lang="en-US" baseline="0" dirty="0" smtClean="0"/>
          </a:p>
          <a:p>
            <a:r>
              <a:rPr lang="en-US" baseline="0" dirty="0" smtClean="0"/>
              <a:t>While the azimuth is the angle between the y-axes of the phone and the </a:t>
            </a:r>
            <a:r>
              <a:rPr lang="en-US" baseline="0" dirty="0" err="1" smtClean="0"/>
              <a:t>magnatic</a:t>
            </a:r>
            <a:r>
              <a:rPr lang="en-US" baseline="0" dirty="0" smtClean="0"/>
              <a:t> north of the earth </a:t>
            </a:r>
          </a:p>
          <a:p>
            <a:endParaRPr lang="en-US" baseline="0" dirty="0" smtClean="0"/>
          </a:p>
          <a:p>
            <a:r>
              <a:rPr lang="en-US" baseline="0" dirty="0" smtClean="0"/>
              <a:t> so if the two </a:t>
            </a:r>
            <a:r>
              <a:rPr lang="en-US" baseline="0" dirty="0" err="1" smtClean="0"/>
              <a:t>gps</a:t>
            </a:r>
            <a:r>
              <a:rPr lang="en-US" baseline="0" dirty="0" smtClean="0"/>
              <a:t> coordinates are placed here and there, the phone must be directed in this direction so that the azimuth sensor will give nearly the same angle and </a:t>
            </a:r>
            <a:r>
              <a:rPr lang="en-US" baseline="0" dirty="0" err="1" smtClean="0"/>
              <a:t>stopp</a:t>
            </a:r>
            <a:r>
              <a:rPr lang="en-US" baseline="0" dirty="0" smtClean="0"/>
              <a:t> the vibration</a:t>
            </a:r>
            <a:endParaRPr lang="en-US" dirty="0" smtClean="0"/>
          </a:p>
        </p:txBody>
      </p:sp>
      <p:sp>
        <p:nvSpPr>
          <p:cNvPr id="4" name="Slide Number Placeholder 3"/>
          <p:cNvSpPr>
            <a:spLocks noGrp="1"/>
          </p:cNvSpPr>
          <p:nvPr>
            <p:ph type="sldNum" sz="quarter" idx="10"/>
          </p:nvPr>
        </p:nvSpPr>
        <p:spPr/>
        <p:txBody>
          <a:bodyPr/>
          <a:lstStyle/>
          <a:p>
            <a:fld id="{03573DD3-F354-4D02-BC8D-82D1BF4BF168}" type="slidenum">
              <a:rPr lang="en-US" smtClean="0"/>
              <a:t>9</a:t>
            </a:fld>
            <a:endParaRPr lang="en-US"/>
          </a:p>
        </p:txBody>
      </p:sp>
    </p:spTree>
    <p:extLst>
      <p:ext uri="{BB962C8B-B14F-4D97-AF65-F5344CB8AC3E}">
        <p14:creationId xmlns:p14="http://schemas.microsoft.com/office/powerpoint/2010/main" val="904394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flow chart we illustrate the </a:t>
            </a:r>
            <a:r>
              <a:rPr lang="en-US" dirty="0" err="1" smtClean="0"/>
              <a:t>algorithim</a:t>
            </a:r>
            <a:r>
              <a:rPr lang="en-US" dirty="0" smtClean="0"/>
              <a:t> we used to navigate</a:t>
            </a:r>
            <a:r>
              <a:rPr lang="en-US" baseline="0" dirty="0" smtClean="0"/>
              <a:t> through a specific route</a:t>
            </a:r>
          </a:p>
          <a:p>
            <a:r>
              <a:rPr lang="en-US" baseline="0" dirty="0" smtClean="0"/>
              <a:t>When the user starts the navigation process the system will load the array of nodes that </a:t>
            </a:r>
            <a:r>
              <a:rPr lang="en-US" baseline="0" dirty="0" err="1" smtClean="0"/>
              <a:t>descripe</a:t>
            </a:r>
            <a:r>
              <a:rPr lang="en-US" baseline="0" dirty="0" smtClean="0"/>
              <a:t> the trip</a:t>
            </a:r>
          </a:p>
          <a:p>
            <a:r>
              <a:rPr lang="en-US" baseline="0" dirty="0" smtClean="0"/>
              <a:t>It starts by taking the first two nodes, then the distance and direction are calculated by the application and outputted to the user, when the user arrives the next node the app will check if it was the last point or not , if it wasn’t then the app will upload the next node of the array and it does that repeatedly until reaching the last node after arriving the last node the user will have the choice to reverse the trip, </a:t>
            </a:r>
            <a:r>
              <a:rPr lang="en-US" baseline="0" dirty="0" err="1" smtClean="0"/>
              <a:t>meaing</a:t>
            </a:r>
            <a:r>
              <a:rPr lang="en-US" baseline="0" dirty="0" smtClean="0"/>
              <a:t> that, he can flip between the </a:t>
            </a:r>
            <a:r>
              <a:rPr lang="en-US" baseline="0" dirty="0" err="1" smtClean="0"/>
              <a:t>sorace</a:t>
            </a:r>
            <a:r>
              <a:rPr lang="en-US" baseline="0" dirty="0" smtClean="0"/>
              <a:t> and destination, if we go back to our example, if the user went to his friend’s house and wants to go back home he can just press the button and the system will do the </a:t>
            </a:r>
            <a:r>
              <a:rPr lang="en-US" baseline="0" dirty="0" err="1" smtClean="0"/>
              <a:t>previouse</a:t>
            </a:r>
            <a:r>
              <a:rPr lang="en-US" baseline="0" dirty="0" smtClean="0"/>
              <a:t> </a:t>
            </a:r>
            <a:r>
              <a:rPr lang="en-US" baseline="0" dirty="0" err="1" smtClean="0"/>
              <a:t>procedre</a:t>
            </a:r>
            <a:r>
              <a:rPr lang="en-US" baseline="0" dirty="0" smtClean="0"/>
              <a:t> but reversed this time.</a:t>
            </a:r>
          </a:p>
        </p:txBody>
      </p:sp>
      <p:sp>
        <p:nvSpPr>
          <p:cNvPr id="4" name="Slide Number Placeholder 3"/>
          <p:cNvSpPr>
            <a:spLocks noGrp="1"/>
          </p:cNvSpPr>
          <p:nvPr>
            <p:ph type="sldNum" sz="quarter" idx="10"/>
          </p:nvPr>
        </p:nvSpPr>
        <p:spPr/>
        <p:txBody>
          <a:bodyPr/>
          <a:lstStyle/>
          <a:p>
            <a:fld id="{03573DD3-F354-4D02-BC8D-82D1BF4BF168}" type="slidenum">
              <a:rPr lang="en-US" smtClean="0"/>
              <a:t>10</a:t>
            </a:fld>
            <a:endParaRPr lang="en-US"/>
          </a:p>
        </p:txBody>
      </p:sp>
    </p:spTree>
    <p:extLst>
      <p:ext uri="{BB962C8B-B14F-4D97-AF65-F5344CB8AC3E}">
        <p14:creationId xmlns:p14="http://schemas.microsoft.com/office/powerpoint/2010/main" val="432253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E35DDEF-DB2D-4BE8-A6CF-28AE1BF82E18}" type="datetimeFigureOut">
              <a:rPr lang="en-US" smtClean="0"/>
              <a:t>12/22/2014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88F6AD1E-51AF-4BA4-B939-6DD3BE7DC2B2}"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35DDEF-DB2D-4BE8-A6CF-28AE1BF82E18}" type="datetimeFigureOut">
              <a:rPr lang="en-US" smtClean="0"/>
              <a:t>12/22/2014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F6AD1E-51AF-4BA4-B939-6DD3BE7DC2B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35DDEF-DB2D-4BE8-A6CF-28AE1BF82E18}" type="datetimeFigureOut">
              <a:rPr lang="en-US" smtClean="0"/>
              <a:t>12/22/2014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F6AD1E-51AF-4BA4-B939-6DD3BE7DC2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35DDEF-DB2D-4BE8-A6CF-28AE1BF82E18}" type="datetimeFigureOut">
              <a:rPr lang="en-US" smtClean="0"/>
              <a:t>12/22/2014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F6AD1E-51AF-4BA4-B939-6DD3BE7DC2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E35DDEF-DB2D-4BE8-A6CF-28AE1BF82E18}" type="datetimeFigureOut">
              <a:rPr lang="en-US" smtClean="0"/>
              <a:t>12/22/2014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F6AD1E-51AF-4BA4-B939-6DD3BE7DC2B2}"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E35DDEF-DB2D-4BE8-A6CF-28AE1BF82E18}" type="datetimeFigureOut">
              <a:rPr lang="en-US" smtClean="0"/>
              <a:t>12/22/2014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8F6AD1E-51AF-4BA4-B939-6DD3BE7DC2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E35DDEF-DB2D-4BE8-A6CF-28AE1BF82E18}" type="datetimeFigureOut">
              <a:rPr lang="en-US" smtClean="0"/>
              <a:t>12/22/2014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8F6AD1E-51AF-4BA4-B939-6DD3BE7DC2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E35DDEF-DB2D-4BE8-A6CF-28AE1BF82E18}" type="datetimeFigureOut">
              <a:rPr lang="en-US" smtClean="0"/>
              <a:t>12/22/2014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8F6AD1E-51AF-4BA4-B939-6DD3BE7DC2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E35DDEF-DB2D-4BE8-A6CF-28AE1BF82E18}" type="datetimeFigureOut">
              <a:rPr lang="en-US" smtClean="0"/>
              <a:t>12/22/2014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8F6AD1E-51AF-4BA4-B939-6DD3BE7DC2B2}"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E35DDEF-DB2D-4BE8-A6CF-28AE1BF82E18}" type="datetimeFigureOut">
              <a:rPr lang="en-US" smtClean="0"/>
              <a:t>12/22/2014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8F6AD1E-51AF-4BA4-B939-6DD3BE7DC2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E35DDEF-DB2D-4BE8-A6CF-28AE1BF82E18}" type="datetimeFigureOut">
              <a:rPr lang="en-US" smtClean="0"/>
              <a:t>12/22/2014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8F6AD1E-51AF-4BA4-B939-6DD3BE7DC2B2}"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E35DDEF-DB2D-4BE8-A6CF-28AE1BF82E18}" type="datetimeFigureOut">
              <a:rPr lang="en-US" smtClean="0"/>
              <a:t>12/22/2014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8F6AD1E-51AF-4BA4-B939-6DD3BE7DC2B2}"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02079" y="4876800"/>
            <a:ext cx="7406640" cy="1319784"/>
          </a:xfrm>
        </p:spPr>
        <p:txBody>
          <a:bodyPr>
            <a:normAutofit fontScale="90000"/>
          </a:bodyPr>
          <a:lstStyle/>
          <a:p>
            <a:r>
              <a:rPr lang="en-US" sz="3200" dirty="0" smtClean="0"/>
              <a:t>Presented by:			Supervisors:</a:t>
            </a:r>
            <a:br>
              <a:rPr lang="en-US" sz="3200" dirty="0" smtClean="0"/>
            </a:br>
            <a:r>
              <a:rPr lang="en-US" sz="3200" dirty="0" err="1" smtClean="0"/>
              <a:t>Fuad</a:t>
            </a:r>
            <a:r>
              <a:rPr lang="en-US" sz="3200" dirty="0" smtClean="0"/>
              <a:t> </a:t>
            </a:r>
            <a:r>
              <a:rPr lang="en-US" sz="3200" dirty="0" err="1" smtClean="0"/>
              <a:t>Amira</a:t>
            </a:r>
            <a:r>
              <a:rPr lang="en-US" sz="3200" dirty="0" smtClean="0"/>
              <a:t>                             Dr. </a:t>
            </a:r>
            <a:r>
              <a:rPr lang="en-US" sz="3200" dirty="0" err="1" smtClean="0"/>
              <a:t>Raed</a:t>
            </a:r>
            <a:r>
              <a:rPr lang="en-US" sz="3200" dirty="0" smtClean="0"/>
              <a:t> </a:t>
            </a:r>
            <a:r>
              <a:rPr lang="en-US" sz="3200" dirty="0" err="1" smtClean="0"/>
              <a:t>Qadi</a:t>
            </a:r>
            <a:r>
              <a:rPr lang="en-US" sz="3200" dirty="0" smtClean="0"/>
              <a:t/>
            </a:r>
            <a:br>
              <a:rPr lang="en-US" sz="3200" dirty="0" smtClean="0"/>
            </a:br>
            <a:r>
              <a:rPr lang="en-US" sz="3200" dirty="0" err="1" smtClean="0"/>
              <a:t>Reem</a:t>
            </a:r>
            <a:r>
              <a:rPr lang="en-US" sz="3200" dirty="0" smtClean="0"/>
              <a:t> </a:t>
            </a:r>
            <a:r>
              <a:rPr lang="en-US" sz="3200" dirty="0" err="1" smtClean="0"/>
              <a:t>Salous</a:t>
            </a:r>
            <a:r>
              <a:rPr lang="en-US" sz="3200" dirty="0" smtClean="0"/>
              <a:t>			Dr. </a:t>
            </a:r>
            <a:r>
              <a:rPr lang="en-US" sz="3200" dirty="0" err="1" smtClean="0"/>
              <a:t>Samer</a:t>
            </a:r>
            <a:r>
              <a:rPr lang="en-US" sz="3200" dirty="0" smtClean="0"/>
              <a:t> </a:t>
            </a:r>
            <a:r>
              <a:rPr lang="en-US" sz="3200" dirty="0" err="1" smtClean="0"/>
              <a:t>Arandi</a:t>
            </a:r>
            <a:endParaRPr lang="en-US" sz="3200" dirty="0"/>
          </a:p>
        </p:txBody>
      </p:sp>
      <p:pic>
        <p:nvPicPr>
          <p:cNvPr id="1026" name="Picture 2" descr="C:\Users\Salous\Pictures\att-mobile-accessibilit-lite-1024x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399" y="1905000"/>
            <a:ext cx="3810001" cy="281940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3"/>
          <p:cNvSpPr txBox="1">
            <a:spLocks/>
          </p:cNvSpPr>
          <p:nvPr/>
        </p:nvSpPr>
        <p:spPr>
          <a:xfrm>
            <a:off x="1554479" y="166255"/>
            <a:ext cx="7406640" cy="1472184"/>
          </a:xfrm>
          <a:prstGeom prst="rect">
            <a:avLst/>
          </a:prstGeom>
        </p:spPr>
        <p:txBody>
          <a:bodyPr anchor="b">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algn="ctr"/>
            <a:r>
              <a:rPr lang="en-US" dirty="0" smtClean="0"/>
              <a:t>MY PATH KEEPER</a:t>
            </a:r>
            <a:endParaRPr lang="en-US" dirty="0"/>
          </a:p>
        </p:txBody>
      </p:sp>
    </p:spTree>
    <p:extLst>
      <p:ext uri="{BB962C8B-B14F-4D97-AF65-F5344CB8AC3E}">
        <p14:creationId xmlns:p14="http://schemas.microsoft.com/office/powerpoint/2010/main" val="11840496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chart:</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581400" y="228600"/>
            <a:ext cx="4959408" cy="6629400"/>
          </a:xfrm>
        </p:spPr>
      </p:pic>
    </p:spTree>
    <p:extLst>
      <p:ext uri="{BB962C8B-B14F-4D97-AF65-F5344CB8AC3E}">
        <p14:creationId xmlns:p14="http://schemas.microsoft.com/office/powerpoint/2010/main" val="11047518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interface:</a:t>
            </a:r>
            <a:endParaRPr lang="en-US" dirty="0"/>
          </a:p>
        </p:txBody>
      </p:sp>
      <p:sp>
        <p:nvSpPr>
          <p:cNvPr id="3" name="Content Placeholder 2"/>
          <p:cNvSpPr>
            <a:spLocks noGrp="1"/>
          </p:cNvSpPr>
          <p:nvPr>
            <p:ph idx="1"/>
          </p:nvPr>
        </p:nvSpPr>
        <p:spPr>
          <a:xfrm>
            <a:off x="1066800" y="1447800"/>
            <a:ext cx="7866888" cy="4800600"/>
          </a:xfrm>
        </p:spPr>
        <p:txBody>
          <a:bodyPr/>
          <a:lstStyle/>
          <a:p>
            <a:pPr marL="82296" indent="0">
              <a:buNone/>
            </a:pPr>
            <a:r>
              <a:rPr lang="en-US" dirty="0" smtClean="0"/>
              <a:t>Customized buttons:</a:t>
            </a:r>
          </a:p>
          <a:p>
            <a:r>
              <a:rPr lang="en-US" dirty="0" smtClean="0"/>
              <a:t>Screen is divided into two </a:t>
            </a:r>
            <a:br>
              <a:rPr lang="en-US" dirty="0" smtClean="0"/>
            </a:br>
            <a:r>
              <a:rPr lang="en-US" dirty="0" smtClean="0"/>
              <a:t>large areas.</a:t>
            </a:r>
          </a:p>
          <a:p>
            <a:endParaRPr lang="en-US" dirty="0"/>
          </a:p>
          <a:p>
            <a:r>
              <a:rPr lang="en-US" dirty="0" smtClean="0"/>
              <a:t>Play back descriptive </a:t>
            </a:r>
            <a:br>
              <a:rPr lang="en-US" dirty="0" smtClean="0"/>
            </a:br>
            <a:r>
              <a:rPr lang="en-US" dirty="0" smtClean="0"/>
              <a:t>voice command.</a:t>
            </a:r>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6172200" y="1219200"/>
            <a:ext cx="2743200" cy="4495800"/>
          </a:xfrm>
          <a:prstGeom prst="rect">
            <a:avLst/>
          </a:prstGeom>
        </p:spPr>
      </p:pic>
    </p:spTree>
    <p:extLst>
      <p:ext uri="{BB962C8B-B14F-4D97-AF65-F5344CB8AC3E}">
        <p14:creationId xmlns:p14="http://schemas.microsoft.com/office/powerpoint/2010/main" val="18202977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UI: select trip out of many </a:t>
            </a:r>
            <a:endParaRPr lang="en-US" dirty="0"/>
          </a:p>
        </p:txBody>
      </p:sp>
      <p:sp>
        <p:nvSpPr>
          <p:cNvPr id="3" name="Content Placeholder 2"/>
          <p:cNvSpPr>
            <a:spLocks noGrp="1"/>
          </p:cNvSpPr>
          <p:nvPr>
            <p:ph idx="1"/>
          </p:nvPr>
        </p:nvSpPr>
        <p:spPr/>
        <p:txBody>
          <a:bodyPr>
            <a:normAutofit/>
          </a:bodyPr>
          <a:lstStyle/>
          <a:p>
            <a:r>
              <a:rPr lang="en-US" dirty="0" smtClean="0"/>
              <a:t>It is a challenge for</a:t>
            </a:r>
            <a:br>
              <a:rPr lang="en-US" dirty="0" smtClean="0"/>
            </a:br>
            <a:r>
              <a:rPr lang="en-US" dirty="0" smtClean="0"/>
              <a:t> a VI user to choose a</a:t>
            </a:r>
            <a:br>
              <a:rPr lang="en-US" dirty="0" smtClean="0"/>
            </a:br>
            <a:r>
              <a:rPr lang="en-US" dirty="0" smtClean="0"/>
              <a:t> trip from a list of trips. </a:t>
            </a:r>
          </a:p>
          <a:p>
            <a:pPr marL="82296" indent="0">
              <a:buNone/>
            </a:pPr>
            <a:endParaRPr lang="en-US" dirty="0"/>
          </a:p>
          <a:p>
            <a:r>
              <a:rPr lang="en-US" dirty="0" smtClean="0"/>
              <a:t>Specially designed </a:t>
            </a:r>
            <a:br>
              <a:rPr lang="en-US" dirty="0" smtClean="0"/>
            </a:br>
            <a:r>
              <a:rPr lang="en-US" dirty="0" smtClean="0"/>
              <a:t>list of trips.</a:t>
            </a:r>
          </a:p>
          <a:p>
            <a:pPr marL="82296" indent="0">
              <a:buNone/>
            </a:pPr>
            <a:endParaRPr lang="en-US" dirty="0" smtClean="0"/>
          </a:p>
          <a:p>
            <a:r>
              <a:rPr lang="en-US" dirty="0" smtClean="0"/>
              <a:t>Traverse through the </a:t>
            </a:r>
            <a:br>
              <a:rPr lang="en-US" dirty="0" smtClean="0"/>
            </a:br>
            <a:r>
              <a:rPr lang="en-US" dirty="0" smtClean="0"/>
              <a:t> list by swiping left and write.</a:t>
            </a:r>
          </a:p>
          <a:p>
            <a:endParaRPr lang="en-US" dirty="0"/>
          </a:p>
        </p:txBody>
      </p:sp>
      <p:pic>
        <p:nvPicPr>
          <p:cNvPr id="4" name="Picture 3" descr="C:\Users\user\AppData\Local\Microsoft\Windows\Temporary Internet Files\Content.Word\Screenshot_2014-12-06-15-57-33.png"/>
          <p:cNvPicPr/>
          <p:nvPr/>
        </p:nvPicPr>
        <p:blipFill rotWithShape="1">
          <a:blip r:embed="rId3" cstate="print">
            <a:extLst>
              <a:ext uri="{28A0092B-C50C-407E-A947-70E740481C1C}">
                <a14:useLocalDpi xmlns:a14="http://schemas.microsoft.com/office/drawing/2010/main" val="0"/>
              </a:ext>
            </a:extLst>
          </a:blip>
          <a:srcRect b="6703"/>
          <a:stretch/>
        </p:blipFill>
        <p:spPr bwMode="auto">
          <a:xfrm>
            <a:off x="6172200" y="1447800"/>
            <a:ext cx="2371725" cy="393319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523523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Shake for help</a:t>
            </a:r>
            <a:endParaRPr lang="en-US" dirty="0"/>
          </a:p>
        </p:txBody>
      </p:sp>
      <p:sp>
        <p:nvSpPr>
          <p:cNvPr id="3" name="Content Placeholder 2"/>
          <p:cNvSpPr>
            <a:spLocks noGrp="1"/>
          </p:cNvSpPr>
          <p:nvPr>
            <p:ph idx="1"/>
          </p:nvPr>
        </p:nvSpPr>
        <p:spPr/>
        <p:txBody>
          <a:bodyPr/>
          <a:lstStyle/>
          <a:p>
            <a:r>
              <a:rPr lang="en-US" dirty="0" smtClean="0"/>
              <a:t>Each page in the application has a descriptive message that describes the layout of the page.</a:t>
            </a:r>
          </a:p>
          <a:p>
            <a:endParaRPr lang="en-US" dirty="0" smtClean="0"/>
          </a:p>
          <a:p>
            <a:r>
              <a:rPr lang="en-US" dirty="0" smtClean="0"/>
              <a:t>The user can shake his mobile to listen to the message</a:t>
            </a:r>
            <a:endParaRPr lang="en-US" dirty="0"/>
          </a:p>
        </p:txBody>
      </p:sp>
      <p:pic>
        <p:nvPicPr>
          <p:cNvPr id="3074" name="Picture 2" descr="C:\Users\Salous\Desktop\shak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4533900"/>
            <a:ext cx="29337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66437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 trips:</a:t>
            </a:r>
            <a:endParaRPr lang="en-US" dirty="0"/>
          </a:p>
        </p:txBody>
      </p:sp>
      <p:sp>
        <p:nvSpPr>
          <p:cNvPr id="3" name="Content Placeholder 2"/>
          <p:cNvSpPr>
            <a:spLocks noGrp="1"/>
          </p:cNvSpPr>
          <p:nvPr>
            <p:ph idx="1"/>
          </p:nvPr>
        </p:nvSpPr>
        <p:spPr/>
        <p:txBody>
          <a:bodyPr/>
          <a:lstStyle/>
          <a:p>
            <a:r>
              <a:rPr lang="en-US" dirty="0" smtClean="0"/>
              <a:t>The application will upload locally created trips to the server, so that it can be used by other users.</a:t>
            </a:r>
          </a:p>
          <a:p>
            <a:pPr marL="82296" indent="0">
              <a:buNone/>
            </a:pPr>
            <a:endParaRPr lang="en-US" dirty="0"/>
          </a:p>
          <a:p>
            <a:r>
              <a:rPr lang="en-US" dirty="0" smtClean="0"/>
              <a:t>Synchronization adapter uploads the data automatically when the mobile phone has internet access. </a:t>
            </a:r>
            <a:endParaRPr lang="en-US" dirty="0"/>
          </a:p>
        </p:txBody>
      </p:sp>
    </p:spTree>
    <p:extLst>
      <p:ext uri="{BB962C8B-B14F-4D97-AF65-F5344CB8AC3E}">
        <p14:creationId xmlns:p14="http://schemas.microsoft.com/office/powerpoint/2010/main" val="18996956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Downloading a trip from the server</a:t>
            </a:r>
            <a:endParaRPr lang="en-US" dirty="0"/>
          </a:p>
        </p:txBody>
      </p:sp>
      <p:sp>
        <p:nvSpPr>
          <p:cNvPr id="3" name="Content Placeholder 2"/>
          <p:cNvSpPr>
            <a:spLocks noGrp="1"/>
          </p:cNvSpPr>
          <p:nvPr>
            <p:ph idx="1"/>
          </p:nvPr>
        </p:nvSpPr>
        <p:spPr/>
        <p:txBody>
          <a:bodyPr/>
          <a:lstStyle/>
          <a:p>
            <a:r>
              <a:rPr lang="en-US" dirty="0" smtClean="0"/>
              <a:t>Search mechanism designed for VI users.</a:t>
            </a:r>
          </a:p>
          <a:p>
            <a:pPr marL="82296" indent="0">
              <a:buNone/>
            </a:pPr>
            <a:endParaRPr lang="en-US" dirty="0" smtClean="0"/>
          </a:p>
          <a:p>
            <a:r>
              <a:rPr lang="en-US" dirty="0" smtClean="0"/>
              <a:t>the application sends current location to the server.</a:t>
            </a:r>
          </a:p>
          <a:p>
            <a:pPr marL="82296" indent="0">
              <a:buNone/>
            </a:pPr>
            <a:endParaRPr lang="en-US" dirty="0" smtClean="0"/>
          </a:p>
          <a:p>
            <a:r>
              <a:rPr lang="en-US" dirty="0" smtClean="0"/>
              <a:t>The server sends trips to the user sorted based on their distance to the user’s current location.</a:t>
            </a:r>
          </a:p>
          <a:p>
            <a:pPr marL="82296" indent="0">
              <a:buNone/>
            </a:pPr>
            <a:endParaRPr lang="en-US" dirty="0" smtClean="0"/>
          </a:p>
        </p:txBody>
      </p:sp>
    </p:spTree>
    <p:extLst>
      <p:ext uri="{BB962C8B-B14F-4D97-AF65-F5344CB8AC3E}">
        <p14:creationId xmlns:p14="http://schemas.microsoft.com/office/powerpoint/2010/main" val="1643818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Downloading a trip from the server</a:t>
            </a:r>
            <a:endParaRPr lang="en-US" dirty="0"/>
          </a:p>
        </p:txBody>
      </p:sp>
      <p:sp>
        <p:nvSpPr>
          <p:cNvPr id="3" name="Content Placeholder 2"/>
          <p:cNvSpPr>
            <a:spLocks noGrp="1"/>
          </p:cNvSpPr>
          <p:nvPr>
            <p:ph idx="1"/>
          </p:nvPr>
        </p:nvSpPr>
        <p:spPr/>
        <p:txBody>
          <a:bodyPr/>
          <a:lstStyle/>
          <a:p>
            <a:r>
              <a:rPr lang="en-US" dirty="0" smtClean="0"/>
              <a:t>user can swipe left and write and get the information about each trip as a voice message.</a:t>
            </a:r>
          </a:p>
          <a:p>
            <a:endParaRPr lang="en-US" dirty="0"/>
          </a:p>
          <a:p>
            <a:r>
              <a:rPr lang="en-US" dirty="0" smtClean="0"/>
              <a:t>Double click on the screen in order to download the trip.</a:t>
            </a:r>
            <a:endParaRPr lang="en-US" dirty="0"/>
          </a:p>
        </p:txBody>
      </p:sp>
    </p:spTree>
    <p:extLst>
      <p:ext uri="{BB962C8B-B14F-4D97-AF65-F5344CB8AC3E}">
        <p14:creationId xmlns:p14="http://schemas.microsoft.com/office/powerpoint/2010/main" val="22549247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server interaction</a:t>
            </a:r>
            <a:endParaRPr lang="en-US" dirty="0"/>
          </a:p>
        </p:txBody>
      </p:sp>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1066800" y="1219200"/>
            <a:ext cx="8077200" cy="5638800"/>
          </a:xfrm>
          <a:prstGeom prst="rect">
            <a:avLst/>
          </a:prstGeom>
        </p:spPr>
      </p:pic>
    </p:spTree>
    <p:extLst>
      <p:ext uri="{BB962C8B-B14F-4D97-AF65-F5344CB8AC3E}">
        <p14:creationId xmlns:p14="http://schemas.microsoft.com/office/powerpoint/2010/main" val="41772747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a:t>
            </a:r>
            <a:endParaRPr lang="en-US" dirty="0"/>
          </a:p>
        </p:txBody>
      </p:sp>
      <p:sp>
        <p:nvSpPr>
          <p:cNvPr id="3" name="Content Placeholder 2"/>
          <p:cNvSpPr>
            <a:spLocks noGrp="1"/>
          </p:cNvSpPr>
          <p:nvPr>
            <p:ph idx="1"/>
          </p:nvPr>
        </p:nvSpPr>
        <p:spPr/>
        <p:txBody>
          <a:bodyPr/>
          <a:lstStyle/>
          <a:p>
            <a:r>
              <a:rPr lang="en-US" dirty="0" smtClean="0"/>
              <a:t>A tool for monitoring and coordinating the user.</a:t>
            </a:r>
          </a:p>
          <a:p>
            <a:pPr marL="82296" indent="0">
              <a:buNone/>
            </a:pPr>
            <a:endParaRPr lang="en-US" dirty="0"/>
          </a:p>
          <a:p>
            <a:r>
              <a:rPr lang="en-US" dirty="0" smtClean="0"/>
              <a:t>Shows all trips of the user and other users.</a:t>
            </a:r>
          </a:p>
          <a:p>
            <a:endParaRPr lang="en-US" dirty="0"/>
          </a:p>
          <a:p>
            <a:r>
              <a:rPr lang="en-US" dirty="0" smtClean="0"/>
              <a:t>It also shows the current location of a specific user while connected to internet.</a:t>
            </a:r>
            <a:endParaRPr lang="en-US" dirty="0"/>
          </a:p>
        </p:txBody>
      </p:sp>
    </p:spTree>
    <p:extLst>
      <p:ext uri="{BB962C8B-B14F-4D97-AF65-F5344CB8AC3E}">
        <p14:creationId xmlns:p14="http://schemas.microsoft.com/office/powerpoint/2010/main" val="14870926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 demo</a:t>
            </a:r>
            <a:endParaRPr lang="ar-JO" dirty="0"/>
          </a:p>
        </p:txBody>
      </p:sp>
      <p:sp>
        <p:nvSpPr>
          <p:cNvPr id="3" name="Content Placeholder 2"/>
          <p:cNvSpPr>
            <a:spLocks noGrp="1"/>
          </p:cNvSpPr>
          <p:nvPr>
            <p:ph idx="1"/>
          </p:nvPr>
        </p:nvSpPr>
        <p:spPr/>
        <p:txBody>
          <a:bodyPr/>
          <a:lstStyle/>
          <a:p>
            <a:r>
              <a:rPr lang="en-US" dirty="0" smtClean="0"/>
              <a:t>.</a:t>
            </a:r>
            <a:endParaRPr lang="ar-JO" dirty="0"/>
          </a:p>
        </p:txBody>
      </p:sp>
    </p:spTree>
    <p:extLst>
      <p:ext uri="{BB962C8B-B14F-4D97-AF65-F5344CB8AC3E}">
        <p14:creationId xmlns:p14="http://schemas.microsoft.com/office/powerpoint/2010/main" val="1227009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a:t>M</a:t>
            </a:r>
            <a:r>
              <a:rPr lang="en-US" dirty="0" smtClean="0"/>
              <a:t>obility issues for Visually impaired users.</a:t>
            </a:r>
          </a:p>
          <a:p>
            <a:endParaRPr lang="en-US" dirty="0" smtClean="0"/>
          </a:p>
          <a:p>
            <a:r>
              <a:rPr lang="en-US" dirty="0"/>
              <a:t>Highly sophisticated mobile phones.</a:t>
            </a:r>
          </a:p>
          <a:p>
            <a:pPr lvl="1"/>
            <a:r>
              <a:rPr lang="en-US" sz="2000" dirty="0"/>
              <a:t>New smart phones are equipped with different sensors and location services.</a:t>
            </a:r>
          </a:p>
          <a:p>
            <a:endParaRPr lang="en-US" dirty="0"/>
          </a:p>
          <a:p>
            <a:r>
              <a:rPr lang="en-US" dirty="0" smtClean="0"/>
              <a:t>Exploit the features provided by smart phone to handle the mobility issues of VI users.</a:t>
            </a:r>
            <a:endParaRPr lang="en-US" sz="2000" dirty="0" smtClean="0"/>
          </a:p>
          <a:p>
            <a:pPr marL="402336" lvl="1" indent="0">
              <a:buNone/>
            </a:pPr>
            <a:endParaRPr lang="en-US" dirty="0"/>
          </a:p>
          <a:p>
            <a:endParaRPr lang="en-US" dirty="0"/>
          </a:p>
        </p:txBody>
      </p:sp>
    </p:spTree>
    <p:extLst>
      <p:ext uri="{BB962C8B-B14F-4D97-AF65-F5344CB8AC3E}">
        <p14:creationId xmlns:p14="http://schemas.microsoft.com/office/powerpoint/2010/main" val="29640591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Thank you </a:t>
            </a:r>
            <a:r>
              <a:rPr lang="en-US" dirty="0" err="1" smtClean="0"/>
              <a:t>ya</a:t>
            </a:r>
            <a:r>
              <a:rPr lang="en-US" dirty="0" smtClean="0"/>
              <a:t> </a:t>
            </a:r>
            <a:r>
              <a:rPr lang="en-US" dirty="0" err="1" smtClean="0"/>
              <a:t>kbaar</a:t>
            </a:r>
            <a:r>
              <a:rPr lang="en-US" dirty="0" smtClean="0"/>
              <a:t> :D :D </a:t>
            </a:r>
            <a:endParaRPr lang="en-US" dirty="0"/>
          </a:p>
        </p:txBody>
      </p:sp>
    </p:spTree>
    <p:extLst>
      <p:ext uri="{BB962C8B-B14F-4D97-AF65-F5344CB8AC3E}">
        <p14:creationId xmlns:p14="http://schemas.microsoft.com/office/powerpoint/2010/main" val="2161467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Idea:</a:t>
            </a:r>
            <a:endParaRPr lang="en-US" dirty="0"/>
          </a:p>
        </p:txBody>
      </p:sp>
      <p:sp>
        <p:nvSpPr>
          <p:cNvPr id="3" name="Content Placeholder 2"/>
          <p:cNvSpPr>
            <a:spLocks noGrp="1"/>
          </p:cNvSpPr>
          <p:nvPr>
            <p:ph idx="1"/>
          </p:nvPr>
        </p:nvSpPr>
        <p:spPr/>
        <p:txBody>
          <a:bodyPr/>
          <a:lstStyle/>
          <a:p>
            <a:endParaRPr lang="en-US" dirty="0" smtClean="0"/>
          </a:p>
          <a:p>
            <a:r>
              <a:rPr lang="en-US" dirty="0" smtClean="0"/>
              <a:t>A mobile application that </a:t>
            </a:r>
            <a:r>
              <a:rPr lang="en-US" dirty="0" smtClean="0"/>
              <a:t>records </a:t>
            </a:r>
            <a:r>
              <a:rPr lang="en-US" dirty="0" smtClean="0"/>
              <a:t>information about a specific trip.</a:t>
            </a:r>
          </a:p>
          <a:p>
            <a:endParaRPr lang="en-US" dirty="0" smtClean="0"/>
          </a:p>
          <a:p>
            <a:r>
              <a:rPr lang="en-US" dirty="0" smtClean="0"/>
              <a:t>Trips </a:t>
            </a:r>
            <a:r>
              <a:rPr lang="en-US" dirty="0" smtClean="0"/>
              <a:t>should </a:t>
            </a:r>
            <a:r>
              <a:rPr lang="en-US" dirty="0" smtClean="0"/>
              <a:t>be recorded with the help of </a:t>
            </a:r>
            <a:r>
              <a:rPr lang="en-US" dirty="0" smtClean="0"/>
              <a:t>an escort.</a:t>
            </a:r>
            <a:endParaRPr lang="en-US" dirty="0" smtClean="0"/>
          </a:p>
        </p:txBody>
      </p:sp>
    </p:spTree>
    <p:extLst>
      <p:ext uri="{BB962C8B-B14F-4D97-AF65-F5344CB8AC3E}">
        <p14:creationId xmlns:p14="http://schemas.microsoft.com/office/powerpoint/2010/main" val="6727806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Idea:</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r>
              <a:rPr lang="en-US" dirty="0"/>
              <a:t>The application will guide the VI user using voice messages and other features of the mobile phone.</a:t>
            </a:r>
          </a:p>
          <a:p>
            <a:pPr marL="82296" indent="0">
              <a:buNone/>
            </a:pPr>
            <a:endParaRPr lang="en-US" dirty="0" smtClean="0"/>
          </a:p>
          <a:p>
            <a:r>
              <a:rPr lang="en-US" dirty="0"/>
              <a:t>T</a:t>
            </a:r>
            <a:r>
              <a:rPr lang="en-US" dirty="0" smtClean="0"/>
              <a:t>rips </a:t>
            </a:r>
            <a:r>
              <a:rPr lang="en-US" dirty="0"/>
              <a:t>can be shared with other users </a:t>
            </a:r>
            <a:r>
              <a:rPr lang="en-US" dirty="0" smtClean="0"/>
              <a:t>.</a:t>
            </a:r>
          </a:p>
          <a:p>
            <a:pPr marL="82296" indent="0">
              <a:buNone/>
            </a:pPr>
            <a:endParaRPr lang="en-US" dirty="0"/>
          </a:p>
          <a:p>
            <a:r>
              <a:rPr lang="en-US" dirty="0" smtClean="0"/>
              <a:t>Website for monitoring the VI user’s location.</a:t>
            </a:r>
          </a:p>
          <a:p>
            <a:endParaRPr lang="en-US" dirty="0"/>
          </a:p>
        </p:txBody>
      </p:sp>
    </p:spTree>
    <p:extLst>
      <p:ext uri="{BB962C8B-B14F-4D97-AF65-F5344CB8AC3E}">
        <p14:creationId xmlns:p14="http://schemas.microsoft.com/office/powerpoint/2010/main" val="394221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phases of the application:</a:t>
            </a:r>
            <a:endParaRPr lang="en-US" dirty="0"/>
          </a:p>
        </p:txBody>
      </p:sp>
      <p:sp>
        <p:nvSpPr>
          <p:cNvPr id="3" name="Content Placeholder 2"/>
          <p:cNvSpPr>
            <a:spLocks noGrp="1"/>
          </p:cNvSpPr>
          <p:nvPr>
            <p:ph idx="1"/>
          </p:nvPr>
        </p:nvSpPr>
        <p:spPr/>
        <p:txBody>
          <a:bodyPr/>
          <a:lstStyle/>
          <a:p>
            <a:r>
              <a:rPr lang="en-US" dirty="0" smtClean="0"/>
              <a:t>Creating a trip</a:t>
            </a:r>
          </a:p>
          <a:p>
            <a:endParaRPr lang="en-US" dirty="0"/>
          </a:p>
          <a:p>
            <a:r>
              <a:rPr lang="en-US" dirty="0" smtClean="0"/>
              <a:t>Navigating through a trip</a:t>
            </a:r>
          </a:p>
        </p:txBody>
      </p:sp>
    </p:spTree>
    <p:extLst>
      <p:ext uri="{BB962C8B-B14F-4D97-AF65-F5344CB8AC3E}">
        <p14:creationId xmlns:p14="http://schemas.microsoft.com/office/powerpoint/2010/main" val="30489668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Phase1: Creating a trip.</a:t>
            </a:r>
            <a:endParaRPr lang="en-US" dirty="0"/>
          </a:p>
        </p:txBody>
      </p:sp>
      <p:sp>
        <p:nvSpPr>
          <p:cNvPr id="3" name="Content Placeholder 2"/>
          <p:cNvSpPr>
            <a:spLocks noGrp="1"/>
          </p:cNvSpPr>
          <p:nvPr>
            <p:ph idx="1"/>
          </p:nvPr>
        </p:nvSpPr>
        <p:spPr>
          <a:xfrm>
            <a:off x="990600" y="1447800"/>
            <a:ext cx="7943088" cy="5029200"/>
          </a:xfrm>
        </p:spPr>
        <p:txBody>
          <a:bodyPr>
            <a:normAutofit/>
          </a:bodyPr>
          <a:lstStyle/>
          <a:p>
            <a:r>
              <a:rPr lang="en-US" dirty="0" smtClean="0"/>
              <a:t>Critical GPS </a:t>
            </a:r>
            <a:r>
              <a:rPr lang="en-US" dirty="0" smtClean="0"/>
              <a:t>coordinates</a:t>
            </a:r>
            <a:br>
              <a:rPr lang="en-US" dirty="0" smtClean="0"/>
            </a:br>
            <a:r>
              <a:rPr lang="en-US" dirty="0" smtClean="0"/>
              <a:t> </a:t>
            </a:r>
            <a:r>
              <a:rPr lang="en-US" dirty="0" smtClean="0"/>
              <a:t>are stored by the escort.</a:t>
            </a:r>
          </a:p>
          <a:p>
            <a:endParaRPr lang="en-US" dirty="0" smtClean="0"/>
          </a:p>
          <a:p>
            <a:r>
              <a:rPr lang="en-US" dirty="0" smtClean="0"/>
              <a:t>The escort can also </a:t>
            </a:r>
            <a:r>
              <a:rPr lang="en-US" dirty="0" smtClean="0"/>
              <a:t>add </a:t>
            </a:r>
            <a:br>
              <a:rPr lang="en-US" dirty="0" smtClean="0"/>
            </a:br>
            <a:r>
              <a:rPr lang="en-US" dirty="0" smtClean="0"/>
              <a:t>a </a:t>
            </a:r>
            <a:r>
              <a:rPr lang="en-US" dirty="0" smtClean="0"/>
              <a:t>descriptive voice </a:t>
            </a:r>
            <a:r>
              <a:rPr lang="en-US" dirty="0" smtClean="0"/>
              <a:t>message</a:t>
            </a:r>
            <a:br>
              <a:rPr lang="en-US" dirty="0" smtClean="0"/>
            </a:br>
            <a:r>
              <a:rPr lang="en-US" dirty="0" smtClean="0"/>
              <a:t> </a:t>
            </a:r>
            <a:r>
              <a:rPr lang="en-US" dirty="0" smtClean="0"/>
              <a:t>for each node.</a:t>
            </a:r>
          </a:p>
          <a:p>
            <a:pPr marL="82296" indent="0">
              <a:buNone/>
            </a:pPr>
            <a:endParaRPr lang="en-US" dirty="0" smtClean="0"/>
          </a:p>
          <a:p>
            <a:r>
              <a:rPr lang="en-US" dirty="0" smtClean="0"/>
              <a:t>The recorded nodes will </a:t>
            </a:r>
            <a:r>
              <a:rPr lang="en-US" dirty="0" smtClean="0"/>
              <a:t>be</a:t>
            </a:r>
            <a:br>
              <a:rPr lang="en-US" dirty="0" smtClean="0"/>
            </a:br>
            <a:r>
              <a:rPr lang="en-US" dirty="0" smtClean="0"/>
              <a:t> </a:t>
            </a:r>
            <a:r>
              <a:rPr lang="en-US" dirty="0" smtClean="0"/>
              <a:t>stored in SQLite database for later use. </a:t>
            </a:r>
          </a:p>
        </p:txBody>
      </p:sp>
      <p:pic>
        <p:nvPicPr>
          <p:cNvPr id="1026" name="Picture 2" descr="C:\Users\user\study\5\graduation project\the fucking report\Screenshot_2014-12-06-15-07-5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1390650"/>
            <a:ext cx="2732484"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80696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2: navigation.</a:t>
            </a:r>
            <a:endParaRPr lang="en-US" dirty="0"/>
          </a:p>
        </p:txBody>
      </p:sp>
      <p:sp>
        <p:nvSpPr>
          <p:cNvPr id="3" name="Content Placeholder 2"/>
          <p:cNvSpPr>
            <a:spLocks noGrp="1"/>
          </p:cNvSpPr>
          <p:nvPr>
            <p:ph idx="1"/>
          </p:nvPr>
        </p:nvSpPr>
        <p:spPr/>
        <p:txBody>
          <a:bodyPr/>
          <a:lstStyle/>
          <a:p>
            <a:r>
              <a:rPr lang="en-US" dirty="0" smtClean="0"/>
              <a:t>The VI user is provided with a special interface to choose a specific recorded trip.</a:t>
            </a:r>
          </a:p>
          <a:p>
            <a:pPr marL="82296" indent="0">
              <a:buNone/>
            </a:pPr>
            <a:endParaRPr lang="en-US" dirty="0" smtClean="0"/>
          </a:p>
          <a:p>
            <a:r>
              <a:rPr lang="en-US" dirty="0" smtClean="0"/>
              <a:t>After choosing a certain trip, the application will provide the user with  navigation commands. </a:t>
            </a:r>
            <a:endParaRPr lang="en-US" dirty="0"/>
          </a:p>
          <a:p>
            <a:endParaRPr lang="en-US" dirty="0" smtClean="0"/>
          </a:p>
        </p:txBody>
      </p:sp>
    </p:spTree>
    <p:extLst>
      <p:ext uri="{BB962C8B-B14F-4D97-AF65-F5344CB8AC3E}">
        <p14:creationId xmlns:p14="http://schemas.microsoft.com/office/powerpoint/2010/main" val="10562646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Identifying the correct direction:</a:t>
            </a:r>
            <a:endParaRPr lang="en-US" dirty="0"/>
          </a:p>
        </p:txBody>
      </p:sp>
      <p:sp>
        <p:nvSpPr>
          <p:cNvPr id="3" name="Content Placeholder 2"/>
          <p:cNvSpPr>
            <a:spLocks noGrp="1"/>
          </p:cNvSpPr>
          <p:nvPr>
            <p:ph idx="1"/>
          </p:nvPr>
        </p:nvSpPr>
        <p:spPr/>
        <p:txBody>
          <a:bodyPr/>
          <a:lstStyle/>
          <a:p>
            <a:r>
              <a:rPr lang="en-US" dirty="0" smtClean="0"/>
              <a:t>We need to tell the VI user the correct direction.</a:t>
            </a:r>
          </a:p>
          <a:p>
            <a:pPr marL="82296" indent="0">
              <a:buNone/>
            </a:pPr>
            <a:endParaRPr lang="en-US" dirty="0" smtClean="0"/>
          </a:p>
          <a:p>
            <a:r>
              <a:rPr lang="en-US" dirty="0" smtClean="0"/>
              <a:t>We utilized the vibration property of the mobile phone</a:t>
            </a:r>
          </a:p>
          <a:p>
            <a:pPr lvl="1"/>
            <a:r>
              <a:rPr lang="en-US" dirty="0" smtClean="0"/>
              <a:t>Mobile vibrating</a:t>
            </a:r>
            <a:r>
              <a:rPr lang="en-US" dirty="0" smtClean="0">
                <a:sym typeface="Wingdings" pitchFamily="2" charset="2"/>
              </a:rPr>
              <a:t> wrong direction.</a:t>
            </a:r>
          </a:p>
          <a:p>
            <a:pPr lvl="1"/>
            <a:r>
              <a:rPr lang="en-US" dirty="0" smtClean="0">
                <a:sym typeface="Wingdings" pitchFamily="2" charset="2"/>
              </a:rPr>
              <a:t>Mobile stops vibrating  correct direction.</a:t>
            </a:r>
            <a:endParaRPr lang="en-US" dirty="0" smtClean="0"/>
          </a:p>
          <a:p>
            <a:endParaRPr lang="en-US" dirty="0"/>
          </a:p>
        </p:txBody>
      </p:sp>
    </p:spTree>
    <p:extLst>
      <p:ext uri="{BB962C8B-B14F-4D97-AF65-F5344CB8AC3E}">
        <p14:creationId xmlns:p14="http://schemas.microsoft.com/office/powerpoint/2010/main" val="3680902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 calculations:</a:t>
            </a:r>
            <a:endParaRPr lang="en-US" dirty="0"/>
          </a:p>
        </p:txBody>
      </p:sp>
      <p:sp>
        <p:nvSpPr>
          <p:cNvPr id="3" name="Content Placeholder 2"/>
          <p:cNvSpPr>
            <a:spLocks noGrp="1"/>
          </p:cNvSpPr>
          <p:nvPr>
            <p:ph idx="1"/>
          </p:nvPr>
        </p:nvSpPr>
        <p:spPr/>
        <p:txBody>
          <a:bodyPr/>
          <a:lstStyle/>
          <a:p>
            <a:r>
              <a:rPr lang="en-US" dirty="0" smtClean="0"/>
              <a:t>Bearing: the angle between two GPS </a:t>
            </a:r>
            <a:r>
              <a:rPr lang="en-US" dirty="0" smtClean="0"/>
              <a:t>coordinates and the magnetic north .</a:t>
            </a:r>
            <a:endParaRPr lang="en-US" dirty="0"/>
          </a:p>
          <a:p>
            <a:r>
              <a:rPr lang="en-US" dirty="0" smtClean="0"/>
              <a:t>Azimuth: the angle between the y-axes of the mobile phone and the magnetic north</a:t>
            </a:r>
          </a:p>
          <a:p>
            <a:endParaRPr lang="en-US" dirty="0" smtClean="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6210300" y="3838843"/>
            <a:ext cx="1838325" cy="2238374"/>
          </a:xfrm>
          <a:prstGeom prst="rect">
            <a:avLst/>
          </a:prstGeom>
        </p:spPr>
      </p:pic>
      <p:pic>
        <p:nvPicPr>
          <p:cNvPr id="1026" name="Picture 2" descr="C:\Users\Salous\Desktop\bearing and azimuth.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3810000"/>
            <a:ext cx="4191000" cy="2296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59460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1222</TotalTime>
  <Words>2015</Words>
  <Application>Microsoft Office PowerPoint</Application>
  <PresentationFormat>On-screen Show (4:3)</PresentationFormat>
  <Paragraphs>177</Paragraphs>
  <Slides>20</Slides>
  <Notes>17</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Solstice</vt:lpstr>
      <vt:lpstr>Presented by:   Supervisors: Fuad Amira                             Dr. Raed Qadi Reem Salous   Dr. Samer Arandi</vt:lpstr>
      <vt:lpstr>Introduction:</vt:lpstr>
      <vt:lpstr>General Idea:</vt:lpstr>
      <vt:lpstr>General Idea:</vt:lpstr>
      <vt:lpstr>Two phases of the application:</vt:lpstr>
      <vt:lpstr>Phase1: Creating a trip.</vt:lpstr>
      <vt:lpstr>Phase 2: navigation.</vt:lpstr>
      <vt:lpstr>Identifying the correct direction:</vt:lpstr>
      <vt:lpstr>Direction calculations:</vt:lpstr>
      <vt:lpstr>Flow chart:</vt:lpstr>
      <vt:lpstr>User interface:</vt:lpstr>
      <vt:lpstr>UI: select trip out of many </vt:lpstr>
      <vt:lpstr>Shake for help</vt:lpstr>
      <vt:lpstr>Sharing trips:</vt:lpstr>
      <vt:lpstr>Downloading a trip from the server</vt:lpstr>
      <vt:lpstr>Downloading a trip from the server</vt:lpstr>
      <vt:lpstr>Application server interaction</vt:lpstr>
      <vt:lpstr>Website:</vt:lpstr>
      <vt:lpstr>Website demo</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Salous</dc:creator>
  <cp:lastModifiedBy>user</cp:lastModifiedBy>
  <cp:revision>65</cp:revision>
  <dcterms:created xsi:type="dcterms:W3CDTF">2014-12-21T10:21:40Z</dcterms:created>
  <dcterms:modified xsi:type="dcterms:W3CDTF">2014-12-23T07:53:40Z</dcterms:modified>
</cp:coreProperties>
</file>