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4">
  <p:sldMasterIdLst>
    <p:sldMasterId id="2147483648" r:id="rId1"/>
  </p:sldMasterIdLst>
  <p:notesMasterIdLst>
    <p:notesMasterId r:id="rId69"/>
  </p:notesMasterIdLst>
  <p:handoutMasterIdLst>
    <p:handoutMasterId r:id="rId70"/>
  </p:handoutMasterIdLst>
  <p:sldIdLst>
    <p:sldId id="391" r:id="rId2"/>
    <p:sldId id="511" r:id="rId3"/>
    <p:sldId id="261" r:id="rId4"/>
    <p:sldId id="396" r:id="rId5"/>
    <p:sldId id="523" r:id="rId6"/>
    <p:sldId id="269" r:id="rId7"/>
    <p:sldId id="271" r:id="rId8"/>
    <p:sldId id="272" r:id="rId9"/>
    <p:sldId id="273" r:id="rId10"/>
    <p:sldId id="274" r:id="rId11"/>
    <p:sldId id="465" r:id="rId12"/>
    <p:sldId id="513" r:id="rId13"/>
    <p:sldId id="514" r:id="rId14"/>
    <p:sldId id="515" r:id="rId15"/>
    <p:sldId id="516" r:id="rId16"/>
    <p:sldId id="517" r:id="rId17"/>
    <p:sldId id="518" r:id="rId18"/>
    <p:sldId id="519" r:id="rId19"/>
    <p:sldId id="520" r:id="rId20"/>
    <p:sldId id="521" r:id="rId21"/>
    <p:sldId id="522" r:id="rId22"/>
    <p:sldId id="524" r:id="rId23"/>
    <p:sldId id="512" r:id="rId24"/>
    <p:sldId id="466" r:id="rId25"/>
    <p:sldId id="467" r:id="rId26"/>
    <p:sldId id="469" r:id="rId27"/>
    <p:sldId id="468" r:id="rId28"/>
    <p:sldId id="470" r:id="rId29"/>
    <p:sldId id="471" r:id="rId30"/>
    <p:sldId id="472" r:id="rId31"/>
    <p:sldId id="473" r:id="rId32"/>
    <p:sldId id="474" r:id="rId33"/>
    <p:sldId id="475" r:id="rId34"/>
    <p:sldId id="489" r:id="rId35"/>
    <p:sldId id="478" r:id="rId36"/>
    <p:sldId id="477" r:id="rId37"/>
    <p:sldId id="479" r:id="rId38"/>
    <p:sldId id="480" r:id="rId39"/>
    <p:sldId id="481" r:id="rId40"/>
    <p:sldId id="482" r:id="rId41"/>
    <p:sldId id="483" r:id="rId42"/>
    <p:sldId id="484" r:id="rId43"/>
    <p:sldId id="485" r:id="rId44"/>
    <p:sldId id="486" r:id="rId45"/>
    <p:sldId id="487" r:id="rId46"/>
    <p:sldId id="488" r:id="rId47"/>
    <p:sldId id="490" r:id="rId48"/>
    <p:sldId id="491" r:id="rId49"/>
    <p:sldId id="492" r:id="rId50"/>
    <p:sldId id="493" r:id="rId51"/>
    <p:sldId id="494" r:id="rId52"/>
    <p:sldId id="495" r:id="rId53"/>
    <p:sldId id="496" r:id="rId54"/>
    <p:sldId id="498" r:id="rId55"/>
    <p:sldId id="499" r:id="rId56"/>
    <p:sldId id="500" r:id="rId57"/>
    <p:sldId id="501" r:id="rId58"/>
    <p:sldId id="502" r:id="rId59"/>
    <p:sldId id="503" r:id="rId60"/>
    <p:sldId id="504" r:id="rId61"/>
    <p:sldId id="505" r:id="rId62"/>
    <p:sldId id="506" r:id="rId63"/>
    <p:sldId id="507" r:id="rId64"/>
    <p:sldId id="508" r:id="rId65"/>
    <p:sldId id="509" r:id="rId66"/>
    <p:sldId id="510" r:id="rId67"/>
    <p:sldId id="268" r:id="rId6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843C0C"/>
    <a:srgbClr val="C55A11"/>
    <a:srgbClr val="7030A0"/>
    <a:srgbClr val="CE7636"/>
    <a:srgbClr val="F0E8E7"/>
    <a:srgbClr val="E1CDCC"/>
    <a:srgbClr val="A53010"/>
    <a:srgbClr val="9999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434" autoAdjust="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531253-42F6-4445-B140-B858BD2A9280}" type="datetimeFigureOut">
              <a:rPr lang="en-US" smtClean="0"/>
              <a:t>1/10/2021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F1EF96-9A95-438A-9B4D-20A9B040C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223546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E0865-AECB-499E-AED5-32D761C4BE80}" type="datetimeFigureOut">
              <a:rPr lang="en-US" smtClean="0"/>
              <a:t>1/10/2021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8C49C3-B979-4EDF-8CFF-ABCA549080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912103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8052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1868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5538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6688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7088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862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775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4876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7631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0070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1886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9329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099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07-Jun-20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II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737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07-Jun-20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II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917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07-Jun-20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II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1171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ion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21">
            <a:extLst/>
          </p:cNvPr>
          <p:cNvCxnSpPr>
            <a:cxnSpLocks/>
          </p:cNvCxnSpPr>
          <p:nvPr userDrawn="1"/>
        </p:nvCxnSpPr>
        <p:spPr>
          <a:xfrm flipH="1" flipV="1">
            <a:off x="-9525" y="3633788"/>
            <a:ext cx="1912938" cy="157321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22"/>
          <p:cNvGrpSpPr>
            <a:grpSpLocks/>
          </p:cNvGrpSpPr>
          <p:nvPr userDrawn="1"/>
        </p:nvGrpSpPr>
        <p:grpSpPr bwMode="auto">
          <a:xfrm flipH="1">
            <a:off x="7561263" y="0"/>
            <a:ext cx="4832350" cy="3541713"/>
            <a:chOff x="-192127" y="-2"/>
            <a:chExt cx="4831840" cy="3367272"/>
          </a:xfrm>
        </p:grpSpPr>
        <p:sp>
          <p:nvSpPr>
            <p:cNvPr id="10" name="Diagonal Stripe 25">
              <a:extLst/>
            </p:cNvPr>
            <p:cNvSpPr/>
            <p:nvPr userDrawn="1"/>
          </p:nvSpPr>
          <p:spPr>
            <a:xfrm>
              <a:off x="-59" y="-2"/>
              <a:ext cx="4639772" cy="3367272"/>
            </a:xfrm>
            <a:prstGeom prst="diagStripe">
              <a:avLst>
                <a:gd name="adj" fmla="val 51202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1" name="Straight Connector 27">
              <a:extLst/>
            </p:cNvPr>
            <p:cNvCxnSpPr>
              <a:cxnSpLocks/>
            </p:cNvCxnSpPr>
            <p:nvPr userDrawn="1"/>
          </p:nvCxnSpPr>
          <p:spPr>
            <a:xfrm flipV="1">
              <a:off x="1433301" y="-2"/>
              <a:ext cx="1241294" cy="91615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Parallelogram 29">
              <a:extLst/>
            </p:cNvPr>
            <p:cNvSpPr/>
            <p:nvPr userDrawn="1"/>
          </p:nvSpPr>
          <p:spPr>
            <a:xfrm rot="19421162">
              <a:off x="-192127" y="1141037"/>
              <a:ext cx="1353995" cy="214322"/>
            </a:xfrm>
            <a:prstGeom prst="parallelogram">
              <a:avLst>
                <a:gd name="adj" fmla="val 72003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13" name="TextBox 24"/>
          <p:cNvSpPr txBox="1">
            <a:spLocks noChangeArrowheads="1"/>
          </p:cNvSpPr>
          <p:nvPr userDrawn="1"/>
        </p:nvSpPr>
        <p:spPr bwMode="auto">
          <a:xfrm>
            <a:off x="11072813" y="234950"/>
            <a:ext cx="814387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3400" b="1" smtClean="0">
                <a:solidFill>
                  <a:schemeClr val="accent1"/>
                </a:solidFill>
                <a:latin typeface="Arial Black" panose="020B0A04020102020204" pitchFamily="34" charset="0"/>
              </a:rPr>
              <a:t>FR</a:t>
            </a:r>
          </a:p>
        </p:txBody>
      </p:sp>
      <p:sp>
        <p:nvSpPr>
          <p:cNvPr id="14" name="Parallelogram 35">
            <a:extLst/>
          </p:cNvPr>
          <p:cNvSpPr/>
          <p:nvPr userDrawn="1"/>
        </p:nvSpPr>
        <p:spPr>
          <a:xfrm flipH="1">
            <a:off x="6680200" y="0"/>
            <a:ext cx="1447800" cy="639763"/>
          </a:xfrm>
          <a:prstGeom prst="parallelogram">
            <a:avLst>
              <a:gd name="adj" fmla="val 13561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Text Placeholder 2">
            <a:extLst/>
          </p:cNvPr>
          <p:cNvSpPr>
            <a:spLocks noGrp="1"/>
          </p:cNvSpPr>
          <p:nvPr>
            <p:ph type="body" idx="1"/>
          </p:nvPr>
        </p:nvSpPr>
        <p:spPr>
          <a:xfrm>
            <a:off x="520698" y="2104888"/>
            <a:ext cx="5475290" cy="781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noProof="0" smtClean="0"/>
              <a:t>انقر لتحرير أنماط النص الرئيسي</a:t>
            </a:r>
          </a:p>
        </p:txBody>
      </p:sp>
      <p:sp>
        <p:nvSpPr>
          <p:cNvPr id="18" name="Content Placeholder 3" title="Bullet Points">
            <a:extLst/>
          </p:cNvPr>
          <p:cNvSpPr>
            <a:spLocks noGrp="1"/>
          </p:cNvSpPr>
          <p:nvPr>
            <p:ph sz="half" idx="13"/>
          </p:nvPr>
        </p:nvSpPr>
        <p:spPr>
          <a:xfrm>
            <a:off x="520698" y="2886076"/>
            <a:ext cx="5475290" cy="323214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en-US" dirty="0">
                <a:solidFill>
                  <a:schemeClr val="tx1"/>
                </a:solidFill>
              </a:defRPr>
            </a:lvl1pPr>
            <a:lvl2pPr>
              <a:defRPr lang="en-US" dirty="0">
                <a:solidFill>
                  <a:schemeClr val="tx1"/>
                </a:solidFill>
              </a:defRPr>
            </a:lvl2pPr>
            <a:lvl3pPr>
              <a:defRPr lang="en-US" dirty="0">
                <a:solidFill>
                  <a:schemeClr val="tx1"/>
                </a:solidFill>
              </a:defRPr>
            </a:lvl3pPr>
            <a:lvl4pPr>
              <a:defRPr lang="en-US" dirty="0">
                <a:solidFill>
                  <a:schemeClr val="tx1"/>
                </a:solidFill>
              </a:defRPr>
            </a:lvl4pPr>
            <a:lvl5pPr>
              <a:defRPr lang="en-IN" dirty="0">
                <a:solidFill>
                  <a:schemeClr val="tx1"/>
                </a:solidFill>
              </a:defRPr>
            </a:lvl5pPr>
          </a:lstStyle>
          <a:p>
            <a:pPr lvl="0"/>
            <a:r>
              <a:rPr lang="ar-SA" noProof="0" smtClean="0"/>
              <a:t>انقر لتحرير أنماط النص الرئيسي</a:t>
            </a:r>
          </a:p>
          <a:p>
            <a:pPr lvl="1"/>
            <a:r>
              <a:rPr lang="ar-SA" noProof="0" smtClean="0"/>
              <a:t>المستوى الثاني</a:t>
            </a:r>
          </a:p>
          <a:p>
            <a:pPr lvl="2"/>
            <a:r>
              <a:rPr lang="ar-SA" noProof="0" smtClean="0"/>
              <a:t>المستوى الثالث</a:t>
            </a:r>
          </a:p>
          <a:p>
            <a:pPr lvl="3"/>
            <a:r>
              <a:rPr lang="ar-SA" noProof="0" smtClean="0"/>
              <a:t>المستوى الرابع</a:t>
            </a:r>
          </a:p>
          <a:p>
            <a:pPr lvl="4"/>
            <a:r>
              <a:rPr lang="ar-SA" noProof="0" smtClean="0"/>
              <a:t>المستوى الخامس</a:t>
            </a:r>
            <a:endParaRPr lang="en-US" noProof="0"/>
          </a:p>
        </p:txBody>
      </p:sp>
      <p:sp>
        <p:nvSpPr>
          <p:cNvPr id="19" name="Text Placeholder 4">
            <a:extLst/>
          </p:cNvPr>
          <p:cNvSpPr>
            <a:spLocks noGrp="1"/>
          </p:cNvSpPr>
          <p:nvPr>
            <p:ph type="body" sz="quarter" idx="14"/>
          </p:nvPr>
        </p:nvSpPr>
        <p:spPr>
          <a:xfrm>
            <a:off x="6186713" y="2104888"/>
            <a:ext cx="5475600" cy="781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noProof="0" smtClean="0"/>
              <a:t>انقر لتحرير أنماط النص الرئيسي</a:t>
            </a:r>
          </a:p>
        </p:txBody>
      </p:sp>
      <p:sp>
        <p:nvSpPr>
          <p:cNvPr id="20" name="Content Placeholder 5" title="Bullet Points">
            <a:extLst/>
          </p:cNvPr>
          <p:cNvSpPr>
            <a:spLocks noGrp="1"/>
          </p:cNvSpPr>
          <p:nvPr>
            <p:ph sz="quarter" idx="15"/>
          </p:nvPr>
        </p:nvSpPr>
        <p:spPr>
          <a:xfrm>
            <a:off x="6186713" y="2886076"/>
            <a:ext cx="5475600" cy="323214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en-US" dirty="0">
                <a:solidFill>
                  <a:schemeClr val="tx1"/>
                </a:solidFill>
              </a:defRPr>
            </a:lvl1pPr>
            <a:lvl2pPr>
              <a:defRPr lang="en-US" dirty="0">
                <a:solidFill>
                  <a:schemeClr val="tx1"/>
                </a:solidFill>
              </a:defRPr>
            </a:lvl2pPr>
            <a:lvl3pPr>
              <a:defRPr lang="en-US" dirty="0">
                <a:solidFill>
                  <a:schemeClr val="tx1"/>
                </a:solidFill>
              </a:defRPr>
            </a:lvl3pPr>
            <a:lvl4pPr>
              <a:defRPr lang="en-US" dirty="0">
                <a:solidFill>
                  <a:schemeClr val="tx1"/>
                </a:solidFill>
              </a:defRPr>
            </a:lvl4pPr>
            <a:lvl5pPr>
              <a:defRPr lang="en-IN" dirty="0">
                <a:solidFill>
                  <a:schemeClr val="tx1"/>
                </a:solidFill>
              </a:defRPr>
            </a:lvl5pPr>
          </a:lstStyle>
          <a:p>
            <a:pPr lvl="0"/>
            <a:r>
              <a:rPr lang="ar-SA" noProof="0" smtClean="0"/>
              <a:t>انقر لتحرير أنماط النص الرئيسي</a:t>
            </a:r>
          </a:p>
          <a:p>
            <a:pPr lvl="1"/>
            <a:r>
              <a:rPr lang="ar-SA" noProof="0" smtClean="0"/>
              <a:t>المستوى الثاني</a:t>
            </a:r>
          </a:p>
          <a:p>
            <a:pPr lvl="2"/>
            <a:r>
              <a:rPr lang="ar-SA" noProof="0" smtClean="0"/>
              <a:t>المستوى الثالث</a:t>
            </a:r>
          </a:p>
          <a:p>
            <a:pPr lvl="3"/>
            <a:r>
              <a:rPr lang="ar-SA" noProof="0" smtClean="0"/>
              <a:t>المستوى الرابع</a:t>
            </a:r>
          </a:p>
          <a:p>
            <a:pPr lvl="4"/>
            <a:r>
              <a:rPr lang="ar-SA" noProof="0" smtClean="0"/>
              <a:t>المستوى الخامس</a:t>
            </a:r>
            <a:endParaRPr lang="en-US" noProof="0"/>
          </a:p>
        </p:txBody>
      </p:sp>
      <p:sp>
        <p:nvSpPr>
          <p:cNvPr id="24" name="Text Placeholder 4" title="Subtitle">
            <a:extLst/>
          </p:cNvPr>
          <p:cNvSpPr>
            <a:spLocks noGrp="1"/>
          </p:cNvSpPr>
          <p:nvPr>
            <p:ph type="body" sz="quarter" idx="16"/>
          </p:nvPr>
        </p:nvSpPr>
        <p:spPr>
          <a:xfrm>
            <a:off x="520493" y="1376932"/>
            <a:ext cx="7368596" cy="6088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spc="300">
                <a:solidFill>
                  <a:schemeClr val="accent6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ar-SA" noProof="0" smtClean="0"/>
              <a:t>انقر لتحرير أنماط النص الرئيسي</a:t>
            </a:r>
          </a:p>
        </p:txBody>
      </p:sp>
      <p:sp>
        <p:nvSpPr>
          <p:cNvPr id="27" name="Title 1" title="Title ">
            <a:extLst/>
          </p:cNvPr>
          <p:cNvSpPr>
            <a:spLocks noGrp="1"/>
          </p:cNvSpPr>
          <p:nvPr>
            <p:ph type="title"/>
          </p:nvPr>
        </p:nvSpPr>
        <p:spPr>
          <a:xfrm>
            <a:off x="518678" y="209028"/>
            <a:ext cx="8333222" cy="11479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400" b="1">
                <a:solidFill>
                  <a:schemeClr val="accent1"/>
                </a:solidFill>
              </a:defRPr>
            </a:lvl1pPr>
          </a:lstStyle>
          <a:p>
            <a:r>
              <a:rPr lang="ar-SA" noProof="0" smtClean="0"/>
              <a:t>انقر لتحرير نمط العنوان الرئيسي</a:t>
            </a:r>
            <a:endParaRPr lang="en-US" noProof="0"/>
          </a:p>
        </p:txBody>
      </p:sp>
      <p:sp>
        <p:nvSpPr>
          <p:cNvPr id="15" name="Footer Placeholder 1">
            <a:extLst/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smtClean="0"/>
              <a:t>Graduation project II</a:t>
            </a:r>
            <a:endParaRPr lang="en-US"/>
          </a:p>
        </p:txBody>
      </p:sp>
      <p:sp>
        <p:nvSpPr>
          <p:cNvPr id="16" name="Slide Number Placeholder 2">
            <a:extLst/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6ADDDAD-F5CC-485F-8857-B0C8144E180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9162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07-Jun-20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II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73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07-Jun-20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II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364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07-Jun-20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II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635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07-Jun-20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II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383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07-Jun-20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II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069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07-Jun-20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II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593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07-Jun-20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II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311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07-Jun-20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II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208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  <a:alpha val="2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07-Jun-20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Graduation project II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6B1DD-6134-4C1B-AFE9-F96904C6F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289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0.png"/><Relationship Id="rId4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2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0.png"/><Relationship Id="rId4" Type="http://schemas.openxmlformats.org/officeDocument/2006/relationships/image" Target="../media/image37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28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0.png"/><Relationship Id="rId4" Type="http://schemas.openxmlformats.org/officeDocument/2006/relationships/image" Target="../media/image4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1</a:t>
            </a:fld>
            <a:endParaRPr lang="en-US"/>
          </a:p>
        </p:txBody>
      </p:sp>
      <p:sp>
        <p:nvSpPr>
          <p:cNvPr id="6" name="مستطيل 6"/>
          <p:cNvSpPr/>
          <p:nvPr/>
        </p:nvSpPr>
        <p:spPr>
          <a:xfrm>
            <a:off x="7070452" y="-7103"/>
            <a:ext cx="5121548" cy="6865103"/>
          </a:xfrm>
          <a:prstGeom prst="rect">
            <a:avLst/>
          </a:prstGeom>
          <a:solidFill>
            <a:schemeClr val="bg2">
              <a:lumMod val="50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28202" y="0"/>
            <a:ext cx="1444877" cy="145097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376013" y="1575332"/>
            <a:ext cx="47324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C000"/>
                </a:solidFill>
                <a:latin typeface="Book Antiqua" panose="02040602050305030304" pitchFamily="18" charset="0"/>
              </a:rPr>
              <a:t>Faculty of Engineering &amp; Information Technology</a:t>
            </a:r>
            <a:br>
              <a:rPr lang="en-US" sz="2000" b="1" dirty="0">
                <a:solidFill>
                  <a:srgbClr val="FFC000"/>
                </a:solidFill>
                <a:latin typeface="Book Antiqua" panose="02040602050305030304" pitchFamily="18" charset="0"/>
              </a:rPr>
            </a:br>
            <a:r>
              <a:rPr lang="en-US" sz="2000" b="1" dirty="0">
                <a:solidFill>
                  <a:srgbClr val="FFC000"/>
                </a:solidFill>
                <a:latin typeface="Book Antiqua" panose="02040602050305030304" pitchFamily="18" charset="0"/>
              </a:rPr>
              <a:t>Department of Civil </a:t>
            </a:r>
            <a:r>
              <a:rPr lang="en-US" sz="2000" b="1" dirty="0" smtClean="0">
                <a:solidFill>
                  <a:srgbClr val="FFC000"/>
                </a:solidFill>
                <a:latin typeface="Book Antiqua" panose="02040602050305030304" pitchFamily="18" charset="0"/>
              </a:rPr>
              <a:t>Engineer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117973" y="2733345"/>
            <a:ext cx="53151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sz="3200" b="1" spc="600" dirty="0">
                <a:solidFill>
                  <a:prstClr val="white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Graduation Project </a:t>
            </a:r>
            <a:r>
              <a:rPr lang="en-US" sz="3200" b="1" spc="600" dirty="0" smtClean="0">
                <a:solidFill>
                  <a:prstClr val="white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I</a:t>
            </a:r>
            <a:endParaRPr lang="en-US" sz="3200" b="1" spc="600" dirty="0">
              <a:solidFill>
                <a:prstClr val="black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85931" y="3460470"/>
            <a:ext cx="39294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2400" b="1" spc="300" dirty="0">
                <a:solidFill>
                  <a:srgbClr val="FFC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Structural Analysis And Re-Design Of Modern English School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350010" y="4663348"/>
            <a:ext cx="4601260" cy="2816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2400" b="1" dirty="0">
                <a:solidFill>
                  <a:prstClr val="white"/>
                </a:solidFill>
                <a:latin typeface="Bell MT" panose="02020503060305020303" pitchFamily="18" charset="0"/>
              </a:rPr>
              <a:t>Prepared By:</a:t>
            </a:r>
          </a:p>
          <a:p>
            <a:pPr lvl="0" algn="ctr">
              <a:defRPr/>
            </a:pPr>
            <a:r>
              <a:rPr lang="en-US" sz="2400" b="1" dirty="0" err="1" smtClean="0">
                <a:solidFill>
                  <a:prstClr val="white"/>
                </a:solidFill>
                <a:latin typeface="Bell MT" panose="02020503060305020303" pitchFamily="18" charset="0"/>
              </a:rPr>
              <a:t>Diab</a:t>
            </a:r>
            <a:r>
              <a:rPr lang="en-US" sz="2400" b="1" dirty="0" smtClean="0">
                <a:solidFill>
                  <a:prstClr val="white"/>
                </a:solidFill>
                <a:latin typeface="Bell MT" panose="02020503060305020303" pitchFamily="18" charset="0"/>
              </a:rPr>
              <a:t> </a:t>
            </a:r>
            <a:r>
              <a:rPr lang="en-US" sz="2400" b="1" dirty="0" err="1" smtClean="0">
                <a:solidFill>
                  <a:prstClr val="white"/>
                </a:solidFill>
                <a:latin typeface="Bell MT" panose="02020503060305020303" pitchFamily="18" charset="0"/>
              </a:rPr>
              <a:t>Samaneh</a:t>
            </a:r>
            <a:r>
              <a:rPr lang="en-US" sz="2400" b="1" dirty="0" smtClean="0">
                <a:solidFill>
                  <a:prstClr val="white"/>
                </a:solidFill>
                <a:latin typeface="Bell MT" panose="02020503060305020303" pitchFamily="18" charset="0"/>
              </a:rPr>
              <a:t> </a:t>
            </a:r>
          </a:p>
          <a:p>
            <a:pPr lvl="0" algn="ctr">
              <a:defRPr/>
            </a:pPr>
            <a:r>
              <a:rPr lang="en-US" sz="2400" b="1" dirty="0" smtClean="0">
                <a:solidFill>
                  <a:prstClr val="white"/>
                </a:solidFill>
                <a:latin typeface="Bell MT" panose="02020503060305020303" pitchFamily="18" charset="0"/>
              </a:rPr>
              <a:t>Adnan </a:t>
            </a:r>
            <a:r>
              <a:rPr lang="en-US" sz="2400" b="1" dirty="0" err="1" smtClean="0">
                <a:solidFill>
                  <a:prstClr val="white"/>
                </a:solidFill>
                <a:latin typeface="Bell MT" panose="02020503060305020303" pitchFamily="18" charset="0"/>
              </a:rPr>
              <a:t>Ashqar</a:t>
            </a:r>
            <a:endParaRPr lang="en-US" sz="2400" b="1" dirty="0" smtClean="0">
              <a:solidFill>
                <a:prstClr val="white"/>
              </a:solidFill>
              <a:latin typeface="Bell MT" panose="02020503060305020303" pitchFamily="18" charset="0"/>
            </a:endParaRPr>
          </a:p>
          <a:p>
            <a:pPr lvl="0" algn="ctr">
              <a:defRPr/>
            </a:pPr>
            <a:r>
              <a:rPr lang="en-US" sz="2400" b="1" dirty="0" smtClean="0">
                <a:solidFill>
                  <a:prstClr val="white"/>
                </a:solidFill>
                <a:latin typeface="Bell MT" panose="02020503060305020303" pitchFamily="18" charset="0"/>
              </a:rPr>
              <a:t>Saed </a:t>
            </a:r>
            <a:r>
              <a:rPr lang="en-US" sz="2400" b="1" dirty="0" err="1" smtClean="0">
                <a:solidFill>
                  <a:prstClr val="white"/>
                </a:solidFill>
                <a:latin typeface="Bell MT" panose="02020503060305020303" pitchFamily="18" charset="0"/>
              </a:rPr>
              <a:t>Almaani</a:t>
            </a:r>
            <a:endParaRPr lang="en-US" sz="2400" b="1" dirty="0" smtClean="0">
              <a:solidFill>
                <a:prstClr val="white"/>
              </a:solidFill>
              <a:latin typeface="Bell MT" panose="02020503060305020303" pitchFamily="18" charset="0"/>
            </a:endParaRPr>
          </a:p>
          <a:p>
            <a:pPr lvl="0" algn="ctr">
              <a:defRPr/>
            </a:pPr>
            <a:r>
              <a:rPr lang="en-US" sz="2400" b="1" dirty="0" err="1" smtClean="0">
                <a:solidFill>
                  <a:prstClr val="white"/>
                </a:solidFill>
                <a:latin typeface="Bell MT" panose="02020503060305020303" pitchFamily="18" charset="0"/>
              </a:rPr>
              <a:t>Raed</a:t>
            </a:r>
            <a:r>
              <a:rPr lang="en-US" sz="2400" b="1" dirty="0" smtClean="0">
                <a:solidFill>
                  <a:prstClr val="white"/>
                </a:solidFill>
                <a:latin typeface="Bell MT" panose="02020503060305020303" pitchFamily="18" charset="0"/>
              </a:rPr>
              <a:t> </a:t>
            </a:r>
            <a:r>
              <a:rPr lang="en-US" sz="2400" b="1" dirty="0" err="1" smtClean="0">
                <a:solidFill>
                  <a:prstClr val="white"/>
                </a:solidFill>
                <a:latin typeface="Bell MT" panose="02020503060305020303" pitchFamily="18" charset="0"/>
              </a:rPr>
              <a:t>Qadri</a:t>
            </a:r>
            <a:endParaRPr lang="en-US" sz="2400" b="1" dirty="0" smtClean="0">
              <a:solidFill>
                <a:prstClr val="white"/>
              </a:solidFill>
              <a:latin typeface="Bell MT" panose="02020503060305020303" pitchFamily="18" charset="0"/>
            </a:endParaRPr>
          </a:p>
          <a:p>
            <a:pPr lvl="0" algn="ctr">
              <a:spcBef>
                <a:spcPts val="600"/>
              </a:spcBef>
              <a:buClr>
                <a:schemeClr val="tx2"/>
              </a:buClr>
              <a:buSzPct val="73000"/>
              <a:defRPr/>
            </a:pPr>
            <a:r>
              <a:rPr lang="en-US" sz="2400" b="1" dirty="0" smtClean="0">
                <a:solidFill>
                  <a:prstClr val="white"/>
                </a:solidFill>
                <a:latin typeface="Bell MT" panose="02020503060305020303" pitchFamily="18" charset="0"/>
              </a:rPr>
              <a:t> </a:t>
            </a:r>
            <a:endParaRPr lang="en-GB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ctr">
              <a:defRPr/>
            </a:pPr>
            <a:endParaRPr lang="en-US" sz="2800" b="1" dirty="0">
              <a:solidFill>
                <a:prstClr val="white"/>
              </a:solidFill>
              <a:latin typeface="Bell MT" panose="02020503060305020303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-3932" y="5757386"/>
            <a:ext cx="7070452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en-US" sz="2400" b="1" dirty="0">
                <a:solidFill>
                  <a:schemeClr val="bg2">
                    <a:lumMod val="1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Under supervision of:  Dr. </a:t>
            </a:r>
            <a:r>
              <a:rPr lang="en-US" sz="2400" b="1" dirty="0" err="1">
                <a:solidFill>
                  <a:schemeClr val="bg2">
                    <a:lumMod val="1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Riyad</a:t>
            </a:r>
            <a:r>
              <a:rPr lang="en-US" sz="2400" b="1" dirty="0">
                <a:solidFill>
                  <a:schemeClr val="bg2">
                    <a:lumMod val="1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Abdel-Karim</a:t>
            </a:r>
            <a:endParaRPr lang="en-US" sz="2400" b="1" dirty="0">
              <a:solidFill>
                <a:schemeClr val="bg2">
                  <a:lumMod val="1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32" y="1744082"/>
            <a:ext cx="7072206" cy="3432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71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9"/>
          <p:cNvSpPr txBox="1">
            <a:spLocks/>
          </p:cNvSpPr>
          <p:nvPr/>
        </p:nvSpPr>
        <p:spPr>
          <a:xfrm>
            <a:off x="427704" y="443168"/>
            <a:ext cx="2781009" cy="646331"/>
          </a:xfrm>
          <a:prstGeom prst="rect">
            <a:avLst/>
          </a:prstGeom>
        </p:spPr>
        <p:txBody>
          <a:bodyPr vert="horz" wrap="square" lIns="146304" tIns="45720" rIns="146304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5400" b="1" kern="1200" dirty="0">
                <a:solidFill>
                  <a:schemeClr val="accent4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defRPr>
            </a:lvl1pPr>
            <a:lvl2pPr marL="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2pPr>
            <a:lvl3pPr marL="0" indent="0" algn="ctr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4000" dirty="0">
                <a:solidFill>
                  <a:srgbClr val="7030A0"/>
                </a:solidFill>
              </a:rPr>
              <a:t>1</a:t>
            </a:r>
            <a:r>
              <a:rPr kumimoji="0" lang="ar-SA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.</a:t>
            </a:r>
            <a:r>
              <a:rPr lang="en-US" sz="4000" dirty="0">
                <a:solidFill>
                  <a:srgbClr val="7030A0"/>
                </a:solidFill>
              </a:rPr>
              <a:t>3</a:t>
            </a:r>
            <a:r>
              <a:rPr lang="en-US" sz="4000" dirty="0" smtClean="0">
                <a:solidFill>
                  <a:srgbClr val="C55A11"/>
                </a:solidFill>
              </a:rPr>
              <a:t>:</a:t>
            </a:r>
            <a:r>
              <a:rPr lang="en-US" sz="4000" dirty="0" smtClean="0">
                <a:solidFill>
                  <a:srgbClr val="FFC000"/>
                </a:solidFill>
              </a:rPr>
              <a:t> </a:t>
            </a:r>
            <a:r>
              <a:rPr lang="en-US" sz="4000" dirty="0" smtClean="0">
                <a:solidFill>
                  <a:srgbClr val="843C0C"/>
                </a:solidFill>
              </a:rPr>
              <a:t>Loads</a:t>
            </a: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</a:rPr>
              <a:t>  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514901" y="841280"/>
            <a:ext cx="1760562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endParaRPr kumimoji="0" lang="en-US" sz="5400" b="1" i="0" u="none" strike="noStrike" kern="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Segoe UI (Body)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8122" y="1142375"/>
            <a:ext cx="55552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200" b="1" dirty="0" smtClean="0">
                <a:solidFill>
                  <a:srgbClr val="CC0066"/>
                </a:solidFill>
                <a:latin typeface="Century Gothic" panose="020B0502020202020204"/>
              </a:rPr>
              <a:t>1.3.2: </a:t>
            </a:r>
            <a:r>
              <a:rPr lang="en-US" sz="3200" b="1" dirty="0">
                <a:solidFill>
                  <a:srgbClr val="0070C0"/>
                </a:solidFill>
                <a:latin typeface="Century Gothic" panose="020B0502020202020204"/>
              </a:rPr>
              <a:t>Load Combinations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17943" y="2250370"/>
            <a:ext cx="47981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entury Gothic" panose="020B0502020202020204"/>
              </a:rPr>
              <a:t> 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="" xmlns:a16="http://schemas.microsoft.com/office/drawing/2014/main" id="{9E23B572-7340-4151-81BF-182BC368F762}"/>
              </a:ext>
            </a:extLst>
          </p:cNvPr>
          <p:cNvSpPr txBox="1">
            <a:spLocks/>
          </p:cNvSpPr>
          <p:nvPr/>
        </p:nvSpPr>
        <p:spPr>
          <a:xfrm>
            <a:off x="427704" y="1899369"/>
            <a:ext cx="5978821" cy="285082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Low">
              <a:spcAft>
                <a:spcPts val="600"/>
              </a:spcAft>
              <a:buNone/>
            </a:pPr>
            <a:r>
              <a:rPr lang="en-US" sz="25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Basic ultimate load combinations:</a:t>
            </a:r>
            <a:endParaRPr lang="en-GB" sz="2500" b="1" dirty="0" smtClean="0">
              <a:solidFill>
                <a:srgbClr val="000000"/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69229"/>
            <a:ext cx="2743200" cy="365125"/>
          </a:xfrm>
        </p:spPr>
        <p:txBody>
          <a:bodyPr/>
          <a:lstStyle/>
          <a:p>
            <a:fld id="{2856B1DD-6134-4C1B-AFE9-F96904C6F549}" type="slidenum">
              <a:rPr lang="en-US" smtClean="0"/>
              <a:t>10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xmlns:lc="http://schemas.openxmlformats.org/drawingml/2006/lockedCanvas" id="{9E23B572-7340-4151-81BF-182BC368F762}"/>
              </a:ext>
            </a:extLst>
          </p:cNvPr>
          <p:cNvSpPr txBox="1">
            <a:spLocks/>
          </p:cNvSpPr>
          <p:nvPr/>
        </p:nvSpPr>
        <p:spPr>
          <a:xfrm>
            <a:off x="350586" y="2928389"/>
            <a:ext cx="7879169" cy="4345618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Low">
              <a:spcAft>
                <a:spcPts val="600"/>
              </a:spcAft>
            </a:pPr>
            <a:r>
              <a:rPr lang="en-US" sz="2400" dirty="0" smtClean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(A)Basic </a:t>
            </a:r>
            <a:r>
              <a:rPr lang="en-US" sz="2400" dirty="0" smtClean="0">
                <a:solidFill>
                  <a:srgbClr val="FF000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service load </a:t>
            </a:r>
            <a:r>
              <a:rPr lang="en-US" sz="2400" dirty="0" smtClean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combinations:</a:t>
            </a:r>
            <a:endParaRPr lang="en-GB" sz="2400" dirty="0" smtClean="0">
              <a:solidFill>
                <a:srgbClr val="000000"/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24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 </a:t>
            </a:r>
            <a:endParaRPr lang="en-GB" sz="2400" b="1" dirty="0" smtClean="0">
              <a:solidFill>
                <a:srgbClr val="000000"/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24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 + L</a:t>
            </a:r>
            <a:endParaRPr lang="en-GB" sz="2400" b="1" dirty="0" smtClean="0">
              <a:solidFill>
                <a:srgbClr val="000000"/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2400" dirty="0" smtClean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 + (0.6W or 0.7E)</a:t>
            </a:r>
            <a:endParaRPr lang="en-GB" sz="2400" dirty="0" smtClean="0">
              <a:solidFill>
                <a:srgbClr val="000000"/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2400" dirty="0" smtClean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 + 0.75L + 0.75(0.7E) + 0.75S</a:t>
            </a:r>
            <a:endParaRPr lang="en-GB" sz="2400" dirty="0" smtClean="0">
              <a:solidFill>
                <a:srgbClr val="000000"/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2400" dirty="0" smtClean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0.6D + 0.7E</a:t>
            </a:r>
            <a:endParaRPr lang="en-GB" sz="2400" dirty="0" smtClean="0">
              <a:solidFill>
                <a:srgbClr val="000000"/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5976159" y="2931373"/>
            <a:ext cx="6096000" cy="21698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Low">
              <a:spcAft>
                <a:spcPts val="600"/>
              </a:spcAft>
            </a:pPr>
            <a:r>
              <a:rPr lang="en-US" sz="24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(B)Basic </a:t>
            </a:r>
            <a:r>
              <a:rPr lang="en-US" sz="2400" dirty="0">
                <a:solidFill>
                  <a:srgbClr val="FF000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ultimate load</a:t>
            </a:r>
            <a:r>
              <a:rPr lang="en-US" sz="24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combinations:</a:t>
            </a:r>
            <a:endParaRPr lang="en-GB" sz="2400" dirty="0">
              <a:solidFill>
                <a:srgbClr val="000000"/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 fontAlgn="base">
              <a:spcBef>
                <a:spcPts val="1200"/>
              </a:spcBef>
              <a:buFont typeface="+mj-lt"/>
              <a:buAutoNum type="arabicPeriod"/>
            </a:pPr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1.4D</a:t>
            </a:r>
            <a:endParaRPr lang="en-GB" sz="2400" b="1" i="1" dirty="0">
              <a:solidFill>
                <a:srgbClr val="000000"/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 fontAlgn="base">
              <a:buFont typeface="+mj-lt"/>
              <a:buAutoNum type="arabicPeriod"/>
            </a:pPr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1.2D + 1.6L + 0.5(</a:t>
            </a:r>
            <a:r>
              <a:rPr lang="en-US" sz="2400" b="1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r>
              <a:rPr lang="en-US" sz="2400" b="1" baseline="-250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or S or R)</a:t>
            </a:r>
            <a:endParaRPr lang="en-GB" sz="2400" b="1" i="1" dirty="0">
              <a:solidFill>
                <a:srgbClr val="000000"/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 fontAlgn="base">
              <a:buFont typeface="+mj-lt"/>
              <a:buAutoNum type="arabicPeriod"/>
            </a:pPr>
            <a:r>
              <a:rPr lang="en-US" sz="24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1.2D + 1.0E + L + 0.2S</a:t>
            </a:r>
            <a:endParaRPr lang="en-GB" sz="2400" i="1" dirty="0">
              <a:solidFill>
                <a:srgbClr val="000000"/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 fontAlgn="base">
              <a:buFont typeface="+mj-lt"/>
              <a:buAutoNum type="arabicPeriod"/>
            </a:pPr>
            <a:r>
              <a:rPr lang="en-US" sz="24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0.9D + 1.0E</a:t>
            </a:r>
            <a:endParaRPr lang="en-GB" sz="2400" i="1" dirty="0">
              <a:solidFill>
                <a:srgbClr val="000000"/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196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11</a:t>
            </a:fld>
            <a:endParaRPr lang="en-US" dirty="0"/>
          </a:p>
        </p:txBody>
      </p:sp>
      <p:sp>
        <p:nvSpPr>
          <p:cNvPr id="5" name="Content Placeholder 19"/>
          <p:cNvSpPr txBox="1">
            <a:spLocks/>
          </p:cNvSpPr>
          <p:nvPr/>
        </p:nvSpPr>
        <p:spPr>
          <a:xfrm>
            <a:off x="2252302" y="2695018"/>
            <a:ext cx="7687395" cy="1920526"/>
          </a:xfrm>
          <a:prstGeom prst="rect">
            <a:avLst/>
          </a:prstGeom>
        </p:spPr>
        <p:txBody>
          <a:bodyPr vert="horz" wrap="square" lIns="146304" tIns="45720" rIns="146304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5400" b="1" kern="1200" dirty="0">
                <a:solidFill>
                  <a:schemeClr val="accent4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defRPr>
            </a:lvl1pPr>
            <a:lvl2pPr marL="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2pPr>
            <a:lvl3pPr marL="0" indent="0" algn="ctr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6600" dirty="0">
                <a:solidFill>
                  <a:schemeClr val="accent6">
                    <a:lumMod val="75000"/>
                  </a:schemeClr>
                </a:solidFill>
              </a:rPr>
              <a:t>Preliminary design</a:t>
            </a:r>
            <a:endParaRPr kumimoji="0" lang="en-US" sz="6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665719" y="966484"/>
            <a:ext cx="58360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200" b="1" dirty="0" smtClean="0">
                <a:solidFill>
                  <a:srgbClr val="7030A0"/>
                </a:solidFill>
                <a:latin typeface="Century Gothic" panose="020B0502020202020204"/>
              </a:rPr>
              <a:t>Chapter 2</a:t>
            </a:r>
            <a:endParaRPr lang="en-US" sz="3200" b="1" dirty="0">
              <a:solidFill>
                <a:prstClr val="white"/>
              </a:solidFill>
              <a:latin typeface="Century Gothic" panose="020B0502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02808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12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548792" y="4326304"/>
                <a:ext cx="6096000" cy="1594026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n-US" dirty="0" smtClean="0"/>
                  <a:t>For </a:t>
                </a:r>
                <a:r>
                  <a:rPr lang="en-US" dirty="0"/>
                  <a:t>the longest span in the largest panel: </a:t>
                </a:r>
              </a:p>
              <a:p>
                <a:r>
                  <a:rPr lang="en-US" dirty="0"/>
                  <a:t>For one end continues:</a:t>
                </a:r>
              </a:p>
              <a:p>
                <a:r>
                  <a:rPr lang="en-US" dirty="0" err="1"/>
                  <a:t>h</a:t>
                </a:r>
                <a:r>
                  <a:rPr lang="en-US" baseline="-25000" dirty="0" err="1"/>
                  <a:t>slab</a:t>
                </a:r>
                <a:r>
                  <a:rPr lang="en-US" baseline="-25000" dirty="0"/>
                  <a:t> </a:t>
                </a:r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18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18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=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324</m:t>
                    </m:r>
                  </m:oMath>
                </a14:m>
                <a:r>
                  <a:rPr lang="en-US" dirty="0"/>
                  <a:t> mm    Take </a:t>
                </a:r>
                <a:r>
                  <a:rPr lang="en-US" dirty="0" err="1"/>
                  <a:t>h</a:t>
                </a:r>
                <a:r>
                  <a:rPr lang="en-US" baseline="-25000" dirty="0" err="1"/>
                  <a:t>slab</a:t>
                </a:r>
                <a:r>
                  <a:rPr lang="en-US" dirty="0"/>
                  <a:t> = 380 mm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/>
              </a:p>
              <a:p>
                <a:r>
                  <a:rPr lang="en-US" dirty="0"/>
                  <a:t>We will make the system hidden so:</a:t>
                </a:r>
              </a:p>
              <a:p>
                <a:r>
                  <a:rPr lang="en-US" dirty="0" err="1"/>
                  <a:t>h</a:t>
                </a:r>
                <a:r>
                  <a:rPr lang="en-US" baseline="-25000" dirty="0" err="1"/>
                  <a:t>slab</a:t>
                </a:r>
                <a:r>
                  <a:rPr lang="en-US" dirty="0"/>
                  <a:t> = </a:t>
                </a:r>
                <a:r>
                  <a:rPr lang="en-US" dirty="0" err="1"/>
                  <a:t>h</a:t>
                </a:r>
                <a:r>
                  <a:rPr lang="en-US" baseline="-25000" dirty="0" err="1"/>
                  <a:t>beam</a:t>
                </a:r>
                <a:r>
                  <a:rPr lang="en-US" baseline="-25000" dirty="0"/>
                  <a:t> </a:t>
                </a:r>
                <a:r>
                  <a:rPr lang="en-US" dirty="0"/>
                  <a:t>=380 mm</a:t>
                </a: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792" y="4326304"/>
                <a:ext cx="6096000" cy="1594026"/>
              </a:xfrm>
              <a:prstGeom prst="rect">
                <a:avLst/>
              </a:prstGeom>
              <a:blipFill rotWithShape="0">
                <a:blip r:embed="rId2"/>
                <a:stretch>
                  <a:fillRect l="-800" t="-2299" b="-53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3295650" y="1800738"/>
            <a:ext cx="5314950" cy="169545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8218576" y="3655519"/>
            <a:ext cx="17636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Slab </a:t>
            </a:r>
            <a:r>
              <a:rPr lang="en-US" dirty="0" smtClean="0"/>
              <a:t>dimensions:</a:t>
            </a:r>
            <a:endParaRPr lang="en-US" dirty="0"/>
          </a:p>
        </p:txBody>
      </p:sp>
      <p:sp>
        <p:nvSpPr>
          <p:cNvPr id="9" name="Content Placeholder 19"/>
          <p:cNvSpPr txBox="1">
            <a:spLocks/>
          </p:cNvSpPr>
          <p:nvPr/>
        </p:nvSpPr>
        <p:spPr>
          <a:xfrm>
            <a:off x="179481" y="303032"/>
            <a:ext cx="8574628" cy="646331"/>
          </a:xfrm>
          <a:prstGeom prst="rect">
            <a:avLst/>
          </a:prstGeom>
        </p:spPr>
        <p:txBody>
          <a:bodyPr vert="horz" wrap="square" lIns="146304" tIns="45720" rIns="146304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5400" b="1" kern="1200" dirty="0">
                <a:solidFill>
                  <a:schemeClr val="accent4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defRPr>
            </a:lvl1pPr>
            <a:lvl2pPr marL="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2pPr>
            <a:lvl3pPr marL="0" indent="0" algn="ctr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4000" dirty="0" smtClean="0">
                <a:solidFill>
                  <a:srgbClr val="7030A0"/>
                </a:solidFill>
              </a:rPr>
              <a:t>2</a:t>
            </a:r>
            <a:r>
              <a:rPr kumimoji="0" lang="ar-SA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.</a:t>
            </a:r>
            <a:r>
              <a:rPr lang="en-US" sz="4000" dirty="0" smtClean="0">
                <a:solidFill>
                  <a:srgbClr val="7030A0"/>
                </a:solidFill>
              </a:rPr>
              <a:t>1</a:t>
            </a:r>
            <a:r>
              <a:rPr lang="en-US" sz="4000" dirty="0" smtClean="0">
                <a:solidFill>
                  <a:srgbClr val="C55A11"/>
                </a:solidFill>
              </a:rPr>
              <a:t>:</a:t>
            </a:r>
            <a:r>
              <a:rPr lang="en-US" sz="4000" dirty="0" smtClean="0">
                <a:solidFill>
                  <a:srgbClr val="FFC000"/>
                </a:solidFill>
              </a:rPr>
              <a:t> </a:t>
            </a:r>
            <a:r>
              <a:rPr lang="en-US" sz="4000" dirty="0">
                <a:solidFill>
                  <a:srgbClr val="843C0C"/>
                </a:solidFill>
              </a:rPr>
              <a:t>Preliminary slabs </a:t>
            </a:r>
            <a:r>
              <a:rPr lang="en-US" sz="4000" dirty="0" smtClean="0">
                <a:solidFill>
                  <a:srgbClr val="843C0C"/>
                </a:solidFill>
              </a:rPr>
              <a:t>thickness</a:t>
            </a:r>
            <a:endParaRPr lang="en-US" sz="4000" dirty="0">
              <a:solidFill>
                <a:srgbClr val="843C0C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262487" y="1089067"/>
            <a:ext cx="55552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200" b="1" dirty="0" smtClean="0">
                <a:solidFill>
                  <a:srgbClr val="CC0066"/>
                </a:solidFill>
                <a:latin typeface="Century Gothic" panose="020B0502020202020204"/>
              </a:rPr>
              <a:t>2.1.1: </a:t>
            </a:r>
            <a:r>
              <a:rPr lang="en-US" sz="3200" b="1" dirty="0">
                <a:solidFill>
                  <a:srgbClr val="0070C0"/>
                </a:solidFill>
                <a:latin typeface="Century Gothic" panose="020B0502020202020204"/>
              </a:rPr>
              <a:t>For block </a:t>
            </a:r>
            <a:r>
              <a:rPr lang="en-US" sz="3200" b="1" dirty="0" smtClean="0">
                <a:solidFill>
                  <a:srgbClr val="0070C0"/>
                </a:solidFill>
                <a:latin typeface="Century Gothic" panose="020B0502020202020204"/>
              </a:rPr>
              <a:t>one</a:t>
            </a:r>
            <a:endParaRPr lang="en-US" sz="3200" b="1" dirty="0">
              <a:solidFill>
                <a:srgbClr val="0070C0"/>
              </a:solidFill>
              <a:latin typeface="Century Gothic" panose="020B0502020202020204"/>
            </a:endParaRPr>
          </a:p>
        </p:txBody>
      </p:sp>
      <p:pic>
        <p:nvPicPr>
          <p:cNvPr id="11" name="Content Placeholder 3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6774872" y="4151747"/>
            <a:ext cx="4578928" cy="2204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692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13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218576" y="3601956"/>
            <a:ext cx="17636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Slab </a:t>
            </a:r>
            <a:r>
              <a:rPr lang="en-US" dirty="0" smtClean="0"/>
              <a:t>dimensions:</a:t>
            </a:r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3020058" y="1389063"/>
            <a:ext cx="5886450" cy="180403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374207" y="4141638"/>
                <a:ext cx="6096000" cy="216084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22860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dirty="0" smtClean="0">
                    <a:solidFill>
                      <a:srgbClr val="050505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For the longest span in the largest panel: 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dirty="0">
                    <a:solidFill>
                      <a:srgbClr val="050505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For one end continues: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dirty="0" err="1">
                    <a:solidFill>
                      <a:srgbClr val="050505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h</a:t>
                </a:r>
                <a:r>
                  <a:rPr lang="en-US" baseline="-25000" dirty="0" err="1">
                    <a:solidFill>
                      <a:srgbClr val="050505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slab</a:t>
                </a:r>
                <a:r>
                  <a:rPr lang="en-US" baseline="-25000" dirty="0">
                    <a:solidFill>
                      <a:srgbClr val="050505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dirty="0">
                    <a:solidFill>
                      <a:srgbClr val="050505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18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15</m:t>
                        </m:r>
                      </m:num>
                      <m:den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18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= </m:t>
                    </m:r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332</m:t>
                    </m:r>
                  </m:oMath>
                </a14:m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mm    Take </a:t>
                </a:r>
                <a:r>
                  <a:rPr lang="en-US" dirty="0" err="1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h</a:t>
                </a:r>
                <a:r>
                  <a:rPr lang="en-US" baseline="-25000" dirty="0" err="1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slab</a:t>
                </a:r>
                <a:r>
                  <a:rPr lang="en-US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= 380 mm </a:t>
                </a:r>
                <a14:m>
                  <m:oMath xmlns:m="http://schemas.openxmlformats.org/officeDocument/2006/math"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We will make the system hidden so: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dirty="0" err="1">
                    <a:solidFill>
                      <a:srgbClr val="050505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h</a:t>
                </a:r>
                <a:r>
                  <a:rPr lang="en-US" baseline="-25000" dirty="0" err="1">
                    <a:solidFill>
                      <a:srgbClr val="050505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slab</a:t>
                </a:r>
                <a:r>
                  <a:rPr lang="en-US" dirty="0">
                    <a:solidFill>
                      <a:srgbClr val="050505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= </a:t>
                </a:r>
                <a:r>
                  <a:rPr lang="en-US" dirty="0" err="1">
                    <a:solidFill>
                      <a:srgbClr val="050505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h</a:t>
                </a:r>
                <a:r>
                  <a:rPr lang="en-US" baseline="-25000" dirty="0" err="1">
                    <a:solidFill>
                      <a:srgbClr val="050505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beam</a:t>
                </a:r>
                <a:r>
                  <a:rPr lang="en-US" baseline="-25000" dirty="0">
                    <a:solidFill>
                      <a:srgbClr val="050505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dirty="0">
                    <a:solidFill>
                      <a:srgbClr val="050505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=380 mm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207" y="4141638"/>
                <a:ext cx="6096000" cy="2160848"/>
              </a:xfrm>
              <a:prstGeom prst="rect">
                <a:avLst/>
              </a:prstGeom>
              <a:blipFill rotWithShape="0">
                <a:blip r:embed="rId4"/>
                <a:stretch>
                  <a:fillRect t="-1408" b="-25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/>
          <p:cNvSpPr/>
          <p:nvPr/>
        </p:nvSpPr>
        <p:spPr>
          <a:xfrm>
            <a:off x="644564" y="559936"/>
            <a:ext cx="55552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rgbClr val="CC0066"/>
                </a:solidFill>
                <a:latin typeface="Century Gothic" panose="020B0502020202020204"/>
              </a:rPr>
              <a:t>2.1.2: </a:t>
            </a:r>
            <a:r>
              <a:rPr lang="en-US" sz="3200" b="1" dirty="0">
                <a:solidFill>
                  <a:srgbClr val="0070C0"/>
                </a:solidFill>
                <a:latin typeface="Century Gothic" panose="020B0502020202020204"/>
              </a:rPr>
              <a:t>For block </a:t>
            </a:r>
            <a:r>
              <a:rPr lang="en-US" sz="3200" b="1" dirty="0" smtClean="0">
                <a:solidFill>
                  <a:srgbClr val="0070C0"/>
                </a:solidFill>
                <a:latin typeface="Century Gothic" panose="020B0502020202020204"/>
              </a:rPr>
              <a:t>two</a:t>
            </a:r>
            <a:endParaRPr lang="en-US" sz="3200" b="1" dirty="0">
              <a:solidFill>
                <a:srgbClr val="0070C0"/>
              </a:solidFill>
              <a:latin typeface="Century Gothic" panose="020B0502020202020204"/>
            </a:endParaRPr>
          </a:p>
        </p:txBody>
      </p:sp>
      <p:pic>
        <p:nvPicPr>
          <p:cNvPr id="12" name="Content Placeholder 3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6774872" y="4151747"/>
            <a:ext cx="4578928" cy="2204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11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14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218576" y="3601958"/>
            <a:ext cx="17636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Slab </a:t>
            </a:r>
            <a:r>
              <a:rPr lang="en-US" dirty="0" smtClean="0"/>
              <a:t>dimensions:</a:t>
            </a:r>
            <a:endParaRPr lang="en-US" dirty="0"/>
          </a:p>
        </p:txBody>
      </p:sp>
      <p:pic>
        <p:nvPicPr>
          <p:cNvPr id="11" name="Picture 10"/>
          <p:cNvPicPr/>
          <p:nvPr/>
        </p:nvPicPr>
        <p:blipFill>
          <a:blip r:embed="rId2"/>
          <a:stretch>
            <a:fillRect/>
          </a:stretch>
        </p:blipFill>
        <p:spPr>
          <a:xfrm>
            <a:off x="3463771" y="1739023"/>
            <a:ext cx="4724400" cy="15525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548792" y="3988047"/>
                <a:ext cx="6096000" cy="216084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22860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dirty="0" smtClean="0">
                    <a:solidFill>
                      <a:srgbClr val="050505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For the longest span in the largest panel: 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dirty="0">
                    <a:solidFill>
                      <a:srgbClr val="050505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For one end continues: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dirty="0" err="1">
                    <a:solidFill>
                      <a:srgbClr val="050505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h</a:t>
                </a:r>
                <a:r>
                  <a:rPr lang="en-US" baseline="-25000" dirty="0" err="1">
                    <a:solidFill>
                      <a:srgbClr val="050505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slab</a:t>
                </a:r>
                <a:r>
                  <a:rPr lang="en-US" baseline="-25000" dirty="0">
                    <a:solidFill>
                      <a:srgbClr val="050505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dirty="0">
                    <a:solidFill>
                      <a:srgbClr val="050505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18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18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= </m:t>
                    </m:r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270</m:t>
                    </m:r>
                  </m:oMath>
                </a14:m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mm    Take </a:t>
                </a:r>
                <a:r>
                  <a:rPr lang="en-US" dirty="0" err="1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h</a:t>
                </a:r>
                <a:r>
                  <a:rPr lang="en-US" baseline="-25000" dirty="0" err="1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slab</a:t>
                </a:r>
                <a:r>
                  <a:rPr lang="en-US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= 380 mm </a:t>
                </a:r>
                <a14:m>
                  <m:oMath xmlns:m="http://schemas.openxmlformats.org/officeDocument/2006/math"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We will make the system hidden so: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dirty="0" err="1">
                    <a:solidFill>
                      <a:srgbClr val="050505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h</a:t>
                </a:r>
                <a:r>
                  <a:rPr lang="en-US" baseline="-25000" dirty="0" err="1">
                    <a:solidFill>
                      <a:srgbClr val="050505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slab</a:t>
                </a:r>
                <a:r>
                  <a:rPr lang="en-US" dirty="0">
                    <a:solidFill>
                      <a:srgbClr val="050505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= </a:t>
                </a:r>
                <a:r>
                  <a:rPr lang="en-US" dirty="0" err="1">
                    <a:solidFill>
                      <a:srgbClr val="050505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h</a:t>
                </a:r>
                <a:r>
                  <a:rPr lang="en-US" baseline="-25000" dirty="0" err="1">
                    <a:solidFill>
                      <a:srgbClr val="050505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beam</a:t>
                </a:r>
                <a:r>
                  <a:rPr lang="en-US" baseline="-25000" dirty="0">
                    <a:solidFill>
                      <a:srgbClr val="050505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dirty="0">
                    <a:solidFill>
                      <a:srgbClr val="050505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=380 mm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792" y="3988047"/>
                <a:ext cx="6096000" cy="2160848"/>
              </a:xfrm>
              <a:prstGeom prst="rect">
                <a:avLst/>
              </a:prstGeom>
              <a:blipFill rotWithShape="0">
                <a:blip r:embed="rId4"/>
                <a:stretch>
                  <a:fillRect t="-1408" b="-25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548792" y="359023"/>
            <a:ext cx="55552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rgbClr val="CC0066"/>
                </a:solidFill>
                <a:latin typeface="Century Gothic" panose="020B0502020202020204"/>
              </a:rPr>
              <a:t>2.1.3: </a:t>
            </a:r>
            <a:r>
              <a:rPr lang="en-US" sz="3200" b="1" dirty="0">
                <a:solidFill>
                  <a:srgbClr val="0070C0"/>
                </a:solidFill>
                <a:latin typeface="Century Gothic" panose="020B0502020202020204"/>
              </a:rPr>
              <a:t>For block </a:t>
            </a:r>
            <a:r>
              <a:rPr lang="en-US" sz="3200" b="1" dirty="0" smtClean="0">
                <a:solidFill>
                  <a:srgbClr val="0070C0"/>
                </a:solidFill>
                <a:latin typeface="Century Gothic" panose="020B0502020202020204"/>
              </a:rPr>
              <a:t>three</a:t>
            </a:r>
            <a:endParaRPr lang="en-US" sz="3200" b="1" dirty="0">
              <a:solidFill>
                <a:srgbClr val="0070C0"/>
              </a:solidFill>
              <a:latin typeface="Century Gothic" panose="020B0502020202020204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48792" y="1004185"/>
            <a:ext cx="93503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entury Gothic" panose="020B0502020202020204"/>
              </a:rPr>
              <a:t>(1)</a:t>
            </a:r>
            <a:r>
              <a:rPr lang="en-US" sz="2800" b="1" kern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entury Gothic" panose="020B0502020202020204"/>
              </a:rPr>
              <a:t> </a:t>
            </a:r>
            <a:r>
              <a:rPr lang="en-US" sz="2800" b="1" kern="0" dirty="0">
                <a:solidFill>
                  <a:prstClr val="black">
                    <a:lumMod val="85000"/>
                    <a:lumOff val="15000"/>
                  </a:prstClr>
                </a:solidFill>
                <a:latin typeface="Century Gothic" panose="020B0502020202020204"/>
              </a:rPr>
              <a:t>For ribbed slab (Loads transfers in X-direction):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entury Gothic" panose="020B0502020202020204"/>
            </a:endParaRPr>
          </a:p>
        </p:txBody>
      </p:sp>
      <p:pic>
        <p:nvPicPr>
          <p:cNvPr id="13" name="Content Placeholder 3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6774873" y="4151748"/>
            <a:ext cx="4578928" cy="2204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975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15</a:t>
            </a:fld>
            <a:endParaRPr lang="en-US"/>
          </a:p>
        </p:txBody>
      </p:sp>
      <p:pic>
        <p:nvPicPr>
          <p:cNvPr id="7" name="Content Placeholder 3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6774873" y="4151748"/>
            <a:ext cx="4578928" cy="220460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8225528" y="3601958"/>
            <a:ext cx="17636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Slab </a:t>
            </a:r>
            <a:r>
              <a:rPr lang="en-US" dirty="0" smtClean="0"/>
              <a:t>dimensions:</a:t>
            </a:r>
            <a:endParaRPr lang="en-US" dirty="0"/>
          </a:p>
        </p:txBody>
      </p:sp>
      <p:pic>
        <p:nvPicPr>
          <p:cNvPr id="10" name="Content Placeholder 3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2966605" y="1577813"/>
            <a:ext cx="5353050" cy="16859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548792" y="4151748"/>
                <a:ext cx="6096000" cy="215636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22860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dirty="0" smtClean="0">
                    <a:solidFill>
                      <a:srgbClr val="050505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For the longest span in the largest panel: 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dirty="0">
                    <a:solidFill>
                      <a:srgbClr val="050505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For one end continues: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dirty="0" err="1">
                    <a:solidFill>
                      <a:srgbClr val="050505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h</a:t>
                </a:r>
                <a:r>
                  <a:rPr lang="en-US" baseline="-25000" dirty="0" err="1">
                    <a:solidFill>
                      <a:srgbClr val="050505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slab</a:t>
                </a:r>
                <a:r>
                  <a:rPr lang="en-US" baseline="-25000" dirty="0">
                    <a:solidFill>
                      <a:srgbClr val="050505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dirty="0">
                    <a:solidFill>
                      <a:srgbClr val="050505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18.5</m:t>
                        </m:r>
                      </m:den>
                    </m:f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6.4</m:t>
                        </m:r>
                      </m:num>
                      <m:den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18.5</m:t>
                        </m:r>
                      </m:den>
                    </m:f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= 346</m:t>
                    </m:r>
                  </m:oMath>
                </a14:m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mm    Take </a:t>
                </a:r>
                <a:r>
                  <a:rPr lang="en-US" dirty="0" err="1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h</a:t>
                </a:r>
                <a:r>
                  <a:rPr lang="en-US" baseline="-25000" dirty="0" err="1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slab</a:t>
                </a:r>
                <a:r>
                  <a:rPr lang="en-US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= 380 mm </a:t>
                </a:r>
                <a14:m>
                  <m:oMath xmlns:m="http://schemas.openxmlformats.org/officeDocument/2006/math"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We will make the system hidden so: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dirty="0" err="1">
                    <a:solidFill>
                      <a:srgbClr val="050505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h</a:t>
                </a:r>
                <a:r>
                  <a:rPr lang="en-US" baseline="-25000" dirty="0" err="1">
                    <a:solidFill>
                      <a:srgbClr val="050505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slab</a:t>
                </a:r>
                <a:r>
                  <a:rPr lang="en-US" dirty="0">
                    <a:solidFill>
                      <a:srgbClr val="050505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= </a:t>
                </a:r>
                <a:r>
                  <a:rPr lang="en-US" dirty="0" err="1">
                    <a:solidFill>
                      <a:srgbClr val="050505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h</a:t>
                </a:r>
                <a:r>
                  <a:rPr lang="en-US" baseline="-25000" dirty="0" err="1">
                    <a:solidFill>
                      <a:srgbClr val="050505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beam</a:t>
                </a:r>
                <a:r>
                  <a:rPr lang="en-US" baseline="-25000" dirty="0">
                    <a:solidFill>
                      <a:srgbClr val="050505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dirty="0">
                    <a:solidFill>
                      <a:srgbClr val="050505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=380 mm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792" y="4151748"/>
                <a:ext cx="6096000" cy="2156360"/>
              </a:xfrm>
              <a:prstGeom prst="rect">
                <a:avLst/>
              </a:prstGeom>
              <a:blipFill rotWithShape="0">
                <a:blip r:embed="rId4"/>
                <a:stretch>
                  <a:fillRect t="-1412" b="-25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548792" y="540452"/>
            <a:ext cx="93503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entury Gothic" panose="020B0502020202020204"/>
              </a:rPr>
              <a:t>(2)</a:t>
            </a:r>
            <a:r>
              <a:rPr lang="en-US" sz="2800" b="1" kern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entury Gothic" panose="020B0502020202020204"/>
              </a:rPr>
              <a:t> </a:t>
            </a:r>
            <a:r>
              <a:rPr lang="en-US" sz="2800" b="1" kern="0" dirty="0">
                <a:solidFill>
                  <a:prstClr val="black">
                    <a:lumMod val="85000"/>
                    <a:lumOff val="15000"/>
                  </a:prstClr>
                </a:solidFill>
                <a:latin typeface="Century Gothic" panose="020B0502020202020204"/>
              </a:rPr>
              <a:t>For ribbed slab (Loads transfers in </a:t>
            </a:r>
            <a:r>
              <a:rPr lang="en-US" sz="2800" b="1" kern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entury Gothic" panose="020B0502020202020204"/>
              </a:rPr>
              <a:t>Y-direction</a:t>
            </a:r>
            <a:r>
              <a:rPr lang="en-US" sz="2800" b="1" kern="0" dirty="0">
                <a:solidFill>
                  <a:prstClr val="black">
                    <a:lumMod val="85000"/>
                    <a:lumOff val="15000"/>
                  </a:prstClr>
                </a:solidFill>
                <a:latin typeface="Century Gothic" panose="020B0502020202020204"/>
              </a:rPr>
              <a:t>):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entury Gothic" panose="020B0502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4862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16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568386" y="3503771"/>
            <a:ext cx="17636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Slab </a:t>
            </a:r>
            <a:r>
              <a:rPr lang="en-US" dirty="0" smtClean="0"/>
              <a:t>dimensions:</a:t>
            </a:r>
            <a:endParaRPr lang="en-US" dirty="0"/>
          </a:p>
        </p:txBody>
      </p:sp>
      <p:pic>
        <p:nvPicPr>
          <p:cNvPr id="11" name="Content Placeholder 3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7855527" y="445715"/>
            <a:ext cx="3575497" cy="227921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757410" y="1123155"/>
                <a:ext cx="2456178" cy="6900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h= ln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(6.8+(</m:t>
                        </m:r>
                        <m:f>
                          <m:f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fy</m:t>
                            </m:r>
                          </m:num>
                          <m:den>
                            <m:r>
                              <a:rPr lang="en-US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1400</m:t>
                            </m:r>
                          </m:den>
                        </m:f>
                        <m:r>
                          <a:rPr lang="en-US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US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𝟑𝟔</m:t>
                        </m:r>
                        <m:r>
                          <a:rPr lang="en-US" b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b="1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𝟗</m:t>
                        </m:r>
                        <m:r>
                          <a:rPr lang="en-US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𝛃</m:t>
                        </m:r>
                      </m:den>
                    </m:f>
                  </m:oMath>
                </a14:m>
                <a:r>
                  <a:rPr lang="en-US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endParaRPr lang="en-US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410" y="1123155"/>
                <a:ext cx="2456178" cy="690061"/>
              </a:xfrm>
              <a:prstGeom prst="rect">
                <a:avLst/>
              </a:prstGeom>
              <a:blipFill rotWithShape="0">
                <a:blip r:embed="rId3"/>
                <a:stretch>
                  <a:fillRect l="-19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757410" y="1813216"/>
                <a:ext cx="6096000" cy="113011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  <a:tabLst>
                    <a:tab pos="1689735" algn="l"/>
                  </a:tabLst>
                </a:pPr>
                <a:r>
                  <a:rPr lang="en-US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h=12.25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(6.8+(</m:t>
                        </m:r>
                        <m:f>
                          <m:f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420</m:t>
                            </m:r>
                          </m:num>
                          <m:den>
                            <m:r>
                              <a:rPr lang="en-US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1400</m:t>
                            </m:r>
                          </m:den>
                        </m:f>
                        <m:r>
                          <a:rPr lang="en-US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US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𝟑𝟔</m:t>
                        </m:r>
                        <m:r>
                          <a:rPr lang="en-US" b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+ </m:t>
                        </m:r>
                        <m:r>
                          <a:rPr lang="en-US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𝟗</m:t>
                        </m:r>
                        <m:r>
                          <a:rPr lang="en-US" b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(</m:t>
                        </m:r>
                        <m:f>
                          <m:fPr>
                            <m:ctrlPr>
                              <a:rPr lang="en-US" b="1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b="1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𝟏𝟐</m:t>
                            </m:r>
                            <m:r>
                              <a:rPr lang="en-US" b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.</m:t>
                            </m:r>
                            <m:r>
                              <a:rPr lang="en-US" b="1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𝟐𝟓</m:t>
                            </m:r>
                          </m:num>
                          <m:den>
                            <m:r>
                              <a:rPr lang="en-US" b="1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𝟖</m:t>
                            </m:r>
                            <m:r>
                              <a:rPr lang="en-US" b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.</m:t>
                            </m:r>
                            <m:r>
                              <a:rPr lang="en-US" b="1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𝟗</m:t>
                            </m:r>
                          </m:den>
                        </m:f>
                        <m:r>
                          <a:rPr lang="en-US" b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en-US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  <a:tabLst>
                    <a:tab pos="1689735" algn="l"/>
                  </a:tabLst>
                </a:pPr>
                <a:r>
                  <a:rPr lang="en-US" sz="16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0.2758 &gt; 0.09 m       ok </a:t>
                </a:r>
                <a:endParaRPr lang="en-US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410" y="1813216"/>
                <a:ext cx="6096000" cy="1130118"/>
              </a:xfrm>
              <a:prstGeom prst="rect">
                <a:avLst/>
              </a:prstGeom>
              <a:blipFill rotWithShape="0">
                <a:blip r:embed="rId4"/>
                <a:stretch>
                  <a:fillRect l="-800" b="-43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295835" y="2943334"/>
                <a:ext cx="7288305" cy="41894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  <a:tabLst>
                    <a:tab pos="1689735" algn="l"/>
                  </a:tabLst>
                </a:pPr>
                <a:r>
                  <a:rPr lang="en-US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        I </a:t>
                </a: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frame </a:t>
                </a:r>
                <a:r>
                  <a:rPr lang="en-US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= </a:t>
                </a: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= (bh</a:t>
                </a:r>
                <a:r>
                  <a:rPr lang="en-US" baseline="30000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3</a:t>
                </a: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 /12) = </a:t>
                </a:r>
                <a:r>
                  <a:rPr lang="en-US" dirty="0" smtClean="0">
                    <a:latin typeface="Times New Roman" panose="02020603050405020304" pitchFamily="18" charset="0"/>
                    <a:ea typeface="Calibri" panose="020F0502020204030204" pitchFamily="34" charset="0"/>
                  </a:rPr>
                  <a:t>(1*1.4</a:t>
                </a:r>
                <a:r>
                  <a:rPr lang="en-US" baseline="30000" dirty="0" smtClean="0">
                    <a:latin typeface="Times New Roman" panose="02020603050405020304" pitchFamily="18" charset="0"/>
                    <a:ea typeface="Calibri" panose="020F0502020204030204" pitchFamily="34" charset="0"/>
                  </a:rPr>
                  <a:t>3</a:t>
                </a: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) /</a:t>
                </a:r>
                <a:r>
                  <a:rPr lang="en-US" dirty="0" smtClean="0">
                    <a:latin typeface="Times New Roman" panose="02020603050405020304" pitchFamily="18" charset="0"/>
                    <a:ea typeface="Calibri" panose="020F0502020204030204" pitchFamily="34" charset="0"/>
                  </a:rPr>
                  <a:t>12 = </a:t>
                </a:r>
                <a:r>
                  <a:rPr lang="en-US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0.2286 </a:t>
                </a: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m</a:t>
                </a:r>
                <a:r>
                  <a:rPr lang="en-US" baseline="30000" dirty="0"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4</a:t>
                </a:r>
                <a:endParaRPr lang="en-US" dirty="0">
                  <a:latin typeface="Calibri" panose="020F0502020204030204" pitchFamily="34" charset="0"/>
                  <a:ea typeface="Calibri" panose="020F0502020204030204" pitchFamily="34" charset="0"/>
                  <a:cs typeface="+mj-cs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  <a:tabLst>
                    <a:tab pos="1689735" algn="l"/>
                  </a:tabLst>
                </a:pP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 </a:t>
                </a:r>
                <a:r>
                  <a:rPr lang="en-US" dirty="0" smtClean="0">
                    <a:latin typeface="Times New Roman" panose="02020603050405020304" pitchFamily="18" charset="0"/>
                    <a:ea typeface="Calibri" panose="020F0502020204030204" pitchFamily="34" charset="0"/>
                  </a:rPr>
                  <a:t>       </a:t>
                </a:r>
                <a:r>
                  <a:rPr lang="en-US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I </a:t>
                </a: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slab = [(0.67 * 0.38</a:t>
                </a:r>
                <a:r>
                  <a:rPr lang="en-US" baseline="30000" dirty="0"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3</a:t>
                </a: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) /12 </a:t>
                </a:r>
                <a:r>
                  <a:rPr lang="ar-AE" dirty="0">
                    <a:latin typeface="Calibri" panose="020F0502020204030204" pitchFamily="34" charset="0"/>
                    <a:ea typeface="Calibri" panose="020F0502020204030204" pitchFamily="34" charset="0"/>
                    <a:cs typeface="+mj-cs"/>
                  </a:rPr>
                  <a:t>[</a:t>
                </a: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-] (0.52 * 0.26</a:t>
                </a:r>
                <a:r>
                  <a:rPr lang="en-US" baseline="30000" dirty="0"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3</a:t>
                </a: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) /12 </a:t>
                </a:r>
                <a:r>
                  <a:rPr lang="ar-AE" dirty="0" smtClean="0">
                    <a:latin typeface="Calibri" panose="020F0502020204030204" pitchFamily="34" charset="0"/>
                    <a:ea typeface="Calibri" panose="020F0502020204030204" pitchFamily="34" charset="0"/>
                    <a:cs typeface="+mj-cs"/>
                  </a:rPr>
                  <a:t>[</a:t>
                </a:r>
                <a:r>
                  <a:rPr lang="en-US" dirty="0" smtClean="0">
                    <a:latin typeface="Calibri" panose="020F0502020204030204" pitchFamily="34" charset="0"/>
                    <a:ea typeface="Calibri" panose="020F0502020204030204" pitchFamily="34" charset="0"/>
                    <a:cs typeface="+mj-cs"/>
                  </a:rPr>
                  <a:t> =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2.30206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>
                        <a:latin typeface="Cambria Math" panose="02040503050406030204" pitchFamily="18" charset="0"/>
                      </a:rPr>
                      <m:t>10</m:t>
                    </m:r>
                    <m:r>
                      <m:rPr>
                        <m:nor/>
                      </m:rPr>
                      <a:rPr lang="en-US" baseline="30000" dirty="0">
                        <a:latin typeface="Times New Roman" panose="02020603050405020304" pitchFamily="18" charset="0"/>
                        <a:ea typeface="Calibri" panose="020F0502020204030204" pitchFamily="34" charset="0"/>
                      </a:rPr>
                      <m:t>−3</m:t>
                    </m:r>
                    <m:r>
                      <m:rPr>
                        <m:nor/>
                      </m:rPr>
                      <a:rPr lang="en-US" b="0" i="0" baseline="30000" dirty="0" smtClean="0">
                        <a:latin typeface="Times New Roman" panose="02020603050405020304" pitchFamily="18" charset="0"/>
                        <a:ea typeface="Calibri" panose="020F050202020403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en-US" dirty="0">
                        <a:latin typeface="Times New Roman" panose="02020603050405020304" pitchFamily="18" charset="0"/>
                        <a:ea typeface="Calibri" panose="020F0502020204030204" pitchFamily="34" charset="0"/>
                      </a:rPr>
                      <m:t>m</m:t>
                    </m:r>
                    <m:r>
                      <m:rPr>
                        <m:nor/>
                      </m:rPr>
                      <a:rPr lang="en-US" baseline="30000" dirty="0">
                        <a:latin typeface="Times New Roman" panose="02020603050405020304" pitchFamily="18" charset="0"/>
                        <a:ea typeface="Calibri" panose="020F0502020204030204" pitchFamily="34" charset="0"/>
                      </a:rPr>
                      <m:t>4</m:t>
                    </m:r>
                  </m:oMath>
                </a14:m>
                <a:endParaRPr lang="en-US" dirty="0">
                  <a:latin typeface="Calibri" panose="020F0502020204030204" pitchFamily="34" charset="0"/>
                  <a:ea typeface="Calibri" panose="020F0502020204030204" pitchFamily="34" charset="0"/>
                  <a:cs typeface="+mj-cs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  <a:tabLst>
                    <a:tab pos="1689735" algn="l"/>
                  </a:tabLst>
                </a:pPr>
                <a:r>
                  <a:rPr lang="en-US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        I </a:t>
                </a: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beam = (bh</a:t>
                </a:r>
                <a:r>
                  <a:rPr lang="en-US" baseline="30000" dirty="0"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3</a:t>
                </a: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 /12</a:t>
                </a:r>
                <a:r>
                  <a:rPr lang="en-US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)</a:t>
                </a: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 = (0.8 *0.38</a:t>
                </a:r>
                <a:r>
                  <a:rPr lang="en-US" baseline="30000" dirty="0"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3</a:t>
                </a: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) /</a:t>
                </a:r>
                <a:r>
                  <a:rPr lang="en-US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12 = 3.658*10</a:t>
                </a:r>
                <a:r>
                  <a:rPr lang="en-US" baseline="30000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-3</a:t>
                </a:r>
                <a:r>
                  <a:rPr lang="en-US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 m</a:t>
                </a:r>
                <a:r>
                  <a:rPr lang="en-US" baseline="30000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+mj-cs"/>
                  </a:rPr>
                  <a:t>4</a:t>
                </a: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  <a:tabLst>
                    <a:tab pos="1689735" algn="l"/>
                  </a:tabLst>
                </a:pPr>
                <a:endParaRPr lang="en-US" baseline="30000" dirty="0">
                  <a:latin typeface="Times New Roman" panose="02020603050405020304" pitchFamily="18" charset="0"/>
                  <a:ea typeface="Calibri" panose="020F0502020204030204" pitchFamily="34" charset="0"/>
                  <a:cs typeface="+mj-cs"/>
                </a:endParaRPr>
              </a:p>
              <a:p>
                <a:r>
                  <a:rPr lang="en-US" dirty="0"/>
                  <a:t>αf1=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3.658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10^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3 </m:t>
                        </m:r>
                      </m:num>
                      <m:den>
                        <m:d>
                          <m:dPr>
                            <m:ctrlPr>
                              <a:rPr lang="en-US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1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𝟔</m:t>
                                </m:r>
                                <m:r>
                                  <a:rPr lang="en-US" b="1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𝟔</m:t>
                                </m:r>
                              </m:num>
                              <m:den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en-US" b="1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𝟔𝟕</m:t>
                                </m:r>
                              </m:den>
                            </m:f>
                          </m:e>
                        </m:d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2.30206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10^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3 </m:t>
                        </m:r>
                      </m:den>
                    </m:f>
                  </m:oMath>
                </a14:m>
                <a:r>
                  <a:rPr lang="en-US" dirty="0"/>
                  <a:t> = </a:t>
                </a:r>
                <a:r>
                  <a:rPr lang="en-US" dirty="0" smtClean="0"/>
                  <a:t>0.161     </a:t>
                </a:r>
                <a:r>
                  <a:rPr lang="en-US" dirty="0"/>
                  <a:t>αf3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3.658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10^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3 </m:t>
                        </m:r>
                      </m:num>
                      <m:den>
                        <m:d>
                          <m:dPr>
                            <m:ctrlPr>
                              <a:rPr lang="en-US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1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𝟔</m:t>
                                </m:r>
                                <m:r>
                                  <a:rPr lang="en-US" b="1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𝟔𝟐𝟓</m:t>
                                </m:r>
                              </m:num>
                              <m:den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en-US" b="1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𝟔𝟕</m:t>
                                </m:r>
                              </m:den>
                            </m:f>
                          </m:e>
                        </m:d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2.30206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10^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3 </m:t>
                        </m:r>
                      </m:den>
                    </m:f>
                  </m:oMath>
                </a14:m>
                <a:r>
                  <a:rPr lang="en-US" dirty="0"/>
                  <a:t> = 0.16</a:t>
                </a:r>
              </a:p>
              <a:p>
                <a:endParaRPr lang="en-US" dirty="0"/>
              </a:p>
              <a:p>
                <a:r>
                  <a:rPr lang="en-US" dirty="0"/>
                  <a:t> </a:t>
                </a:r>
              </a:p>
              <a:p>
                <a:r>
                  <a:rPr lang="en-US" dirty="0"/>
                  <a:t>αf2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0.2286</m:t>
                        </m:r>
                      </m:num>
                      <m:den>
                        <m:d>
                          <m:dPr>
                            <m:ctrlPr>
                              <a:rPr lang="en-US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1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𝟒</m:t>
                                </m:r>
                                <m:r>
                                  <a:rPr lang="en-US" b="1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𝟗𝟓</m:t>
                                </m:r>
                              </m:num>
                              <m:den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en-US" b="1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𝟔𝟕</m:t>
                                </m:r>
                              </m:den>
                            </m:f>
                          </m:e>
                        </m:d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2.30206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10^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3 </m:t>
                        </m:r>
                      </m:den>
                    </m:f>
                  </m:oMath>
                </a14:m>
                <a:r>
                  <a:rPr lang="en-US" dirty="0"/>
                  <a:t> = </a:t>
                </a:r>
                <a:r>
                  <a:rPr lang="en-US" dirty="0" smtClean="0"/>
                  <a:t>13.44    </a:t>
                </a:r>
                <a:r>
                  <a:rPr lang="en-US" dirty="0"/>
                  <a:t>αf4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0.2286</m:t>
                        </m:r>
                      </m:num>
                      <m:den>
                        <m:d>
                          <m:dPr>
                            <m:ctrlPr>
                              <a:rPr lang="en-US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1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𝟒</m:t>
                                </m:r>
                                <m:r>
                                  <a:rPr lang="en-US" b="1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𝟗𝟓</m:t>
                                </m:r>
                              </m:num>
                              <m:den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en-US" b="1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𝟔𝟕</m:t>
                                </m:r>
                              </m:den>
                            </m:f>
                          </m:e>
                        </m:d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2.30206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10^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3 </m:t>
                        </m:r>
                      </m:den>
                    </m:f>
                  </m:oMath>
                </a14:m>
                <a:r>
                  <a:rPr lang="en-US" dirty="0"/>
                  <a:t> = </a:t>
                </a:r>
                <a:r>
                  <a:rPr lang="en-US" dirty="0" smtClean="0"/>
                  <a:t>13.44</a:t>
                </a:r>
                <a:endParaRPr lang="en-US" dirty="0"/>
              </a:p>
              <a:p>
                <a:endParaRPr lang="en-US" sz="1200" dirty="0">
                  <a:latin typeface="Calibri" panose="020F0502020204030204" pitchFamily="34" charset="0"/>
                  <a:ea typeface="Calibri" panose="020F0502020204030204" pitchFamily="34" charset="0"/>
                  <a:cs typeface="+mj-cs"/>
                </a:endParaRPr>
              </a:p>
              <a:p>
                <a:r>
                  <a:rPr lang="en-US" dirty="0" smtClean="0">
                    <a:cs typeface="+mj-cs"/>
                  </a:rPr>
                  <a:t>         α</a:t>
                </a:r>
                <a:r>
                  <a:rPr lang="en-US" dirty="0" err="1" smtClean="0">
                    <a:cs typeface="+mj-cs"/>
                  </a:rPr>
                  <a:t>fm</a:t>
                </a:r>
                <a:r>
                  <a:rPr lang="en-US" baseline="-25000" dirty="0" err="1" smtClean="0">
                    <a:cs typeface="+mj-cs"/>
                  </a:rPr>
                  <a:t>avg</a:t>
                </a:r>
                <a:r>
                  <a:rPr lang="en-US" dirty="0" smtClean="0">
                    <a:cs typeface="+mj-cs"/>
                  </a:rPr>
                  <a:t> </a:t>
                </a:r>
                <a:r>
                  <a:rPr lang="en-US" dirty="0">
                    <a:cs typeface="+mj-cs"/>
                  </a:rPr>
                  <a:t>= </a:t>
                </a:r>
                <a:r>
                  <a:rPr lang="en-US" dirty="0" smtClean="0">
                    <a:cs typeface="+mj-cs"/>
                  </a:rPr>
                  <a:t>6.8 </a:t>
                </a:r>
                <a:r>
                  <a:rPr lang="en-US" dirty="0">
                    <a:cs typeface="+mj-cs"/>
                  </a:rPr>
                  <a:t>&gt; 2     ok</a:t>
                </a:r>
              </a:p>
              <a:p>
                <a:r>
                  <a:rPr lang="en-US" dirty="0" smtClean="0">
                    <a:cs typeface="+mj-cs"/>
                  </a:rPr>
                  <a:t>         Then </a:t>
                </a:r>
                <a:r>
                  <a:rPr lang="en-US" dirty="0">
                    <a:cs typeface="+mj-cs"/>
                  </a:rPr>
                  <a:t>take H=380mm</a:t>
                </a: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  <a:tabLst>
                    <a:tab pos="1689735" algn="l"/>
                  </a:tabLst>
                </a:pPr>
                <a:endParaRPr lang="en-US" sz="1600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835" y="2943334"/>
                <a:ext cx="7288305" cy="4189417"/>
              </a:xfrm>
              <a:prstGeom prst="rect">
                <a:avLst/>
              </a:prstGeom>
              <a:blipFill rotWithShape="0">
                <a:blip r:embed="rId5"/>
                <a:stretch>
                  <a:fillRect l="-753" t="-8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/>
          <p:cNvPicPr/>
          <p:nvPr/>
        </p:nvPicPr>
        <p:blipFill>
          <a:blip r:embed="rId6"/>
          <a:stretch>
            <a:fillRect/>
          </a:stretch>
        </p:blipFill>
        <p:spPr>
          <a:xfrm>
            <a:off x="7038108" y="3999597"/>
            <a:ext cx="4824181" cy="230904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48793" y="535804"/>
            <a:ext cx="26647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entury Gothic" panose="020B0502020202020204"/>
              </a:rPr>
              <a:t>(3)</a:t>
            </a:r>
            <a:r>
              <a:rPr lang="en-US" sz="2800" b="1" kern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entury Gothic" panose="020B0502020202020204"/>
              </a:rPr>
              <a:t> </a:t>
            </a:r>
            <a:r>
              <a:rPr lang="en-US" sz="2800" b="1" dirty="0"/>
              <a:t>For U-Boot </a:t>
            </a:r>
            <a:r>
              <a:rPr lang="en-US" sz="2800" b="1" dirty="0" smtClean="0"/>
              <a:t>: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entury Gothic" panose="020B0502020202020204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08228" y="1283519"/>
            <a:ext cx="20955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Assume α</a:t>
            </a:r>
            <a:r>
              <a:rPr lang="en-US" dirty="0" err="1" smtClean="0"/>
              <a:t>fm</a:t>
            </a:r>
            <a:r>
              <a:rPr lang="en-US" baseline="-25000" dirty="0" err="1" smtClean="0"/>
              <a:t>avg</a:t>
            </a:r>
            <a:r>
              <a:rPr lang="en-US" dirty="0" smtClean="0"/>
              <a:t> &gt; </a:t>
            </a:r>
            <a:r>
              <a:rPr lang="en-US" dirty="0"/>
              <a:t>2  </a:t>
            </a:r>
          </a:p>
        </p:txBody>
      </p:sp>
    </p:spTree>
    <p:extLst>
      <p:ext uri="{BB962C8B-B14F-4D97-AF65-F5344CB8AC3E}">
        <p14:creationId xmlns:p14="http://schemas.microsoft.com/office/powerpoint/2010/main" val="287819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17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48791" y="1957323"/>
            <a:ext cx="664171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Since we </a:t>
            </a:r>
            <a:r>
              <a:rPr lang="en-US" dirty="0"/>
              <a:t>have two end continuous </a:t>
            </a:r>
            <a:r>
              <a:rPr lang="en-US" dirty="0" smtClean="0"/>
              <a:t>span then : </a:t>
            </a:r>
            <a:endParaRPr lang="en-US" dirty="0"/>
          </a:p>
          <a:p>
            <a:r>
              <a:rPr lang="en-US" dirty="0"/>
              <a:t>H beam = L / 21 = 6.2 / 21 = 0.3 m </a:t>
            </a:r>
          </a:p>
          <a:p>
            <a:r>
              <a:rPr lang="en-US" dirty="0"/>
              <a:t>Since h slab = 0.38 m then h beam is the same (h beam = 0.38 m) </a:t>
            </a:r>
          </a:p>
          <a:p>
            <a:r>
              <a:rPr lang="en-US" dirty="0"/>
              <a:t>B beam &gt;= 200 mm</a:t>
            </a:r>
          </a:p>
          <a:p>
            <a:r>
              <a:rPr lang="en-US" dirty="0"/>
              <a:t>B beam </a:t>
            </a:r>
            <a:r>
              <a:rPr lang="en-US" dirty="0" smtClean="0"/>
              <a:t>&gt;= </a:t>
            </a:r>
            <a:r>
              <a:rPr lang="en-US" dirty="0"/>
              <a:t>L / 20 = 0.31 m (considered)</a:t>
            </a:r>
          </a:p>
          <a:p>
            <a:r>
              <a:rPr lang="en-US" dirty="0"/>
              <a:t>B beam </a:t>
            </a:r>
            <a:r>
              <a:rPr lang="en-US" dirty="0" smtClean="0"/>
              <a:t>&gt;= </a:t>
            </a:r>
            <a:r>
              <a:rPr lang="en-US" dirty="0"/>
              <a:t>0.5 H = 0.19 </a:t>
            </a:r>
            <a:r>
              <a:rPr lang="en-US" dirty="0" smtClean="0"/>
              <a:t>m</a:t>
            </a:r>
          </a:p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48791" y="4188703"/>
            <a:ext cx="70850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Since we have hidden beams and the deflection is high then we increased the width of main beams </a:t>
            </a:r>
            <a:endParaRPr lang="en-US" dirty="0" smtClean="0"/>
          </a:p>
          <a:p>
            <a:r>
              <a:rPr lang="en-US" dirty="0" smtClean="0"/>
              <a:t>(B </a:t>
            </a:r>
            <a:r>
              <a:rPr lang="en-US" dirty="0"/>
              <a:t>main beams = 800 mm)</a:t>
            </a:r>
          </a:p>
          <a:p>
            <a:r>
              <a:rPr lang="en-US" dirty="0"/>
              <a:t>For secondary beams: due to deflection we consider the width to be 600 mm and the depth = 380 mm </a:t>
            </a:r>
          </a:p>
        </p:txBody>
      </p:sp>
      <p:sp>
        <p:nvSpPr>
          <p:cNvPr id="7" name="Content Placeholder 19"/>
          <p:cNvSpPr txBox="1">
            <a:spLocks/>
          </p:cNvSpPr>
          <p:nvPr/>
        </p:nvSpPr>
        <p:spPr>
          <a:xfrm>
            <a:off x="432882" y="297765"/>
            <a:ext cx="8574628" cy="646331"/>
          </a:xfrm>
          <a:prstGeom prst="rect">
            <a:avLst/>
          </a:prstGeom>
        </p:spPr>
        <p:txBody>
          <a:bodyPr vert="horz" wrap="square" lIns="146304" tIns="45720" rIns="146304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5400" b="1" kern="1200" dirty="0">
                <a:solidFill>
                  <a:schemeClr val="accent4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defRPr>
            </a:lvl1pPr>
            <a:lvl2pPr marL="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2pPr>
            <a:lvl3pPr marL="0" indent="0" algn="ctr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4000" dirty="0" smtClean="0">
                <a:solidFill>
                  <a:srgbClr val="7030A0"/>
                </a:solidFill>
              </a:rPr>
              <a:t>2</a:t>
            </a:r>
            <a:r>
              <a:rPr kumimoji="0" lang="ar-SA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.</a:t>
            </a:r>
            <a:r>
              <a:rPr lang="en-US" sz="4000" dirty="0" smtClean="0">
                <a:solidFill>
                  <a:srgbClr val="7030A0"/>
                </a:solidFill>
              </a:rPr>
              <a:t>2</a:t>
            </a:r>
            <a:r>
              <a:rPr lang="en-US" sz="4000" dirty="0" smtClean="0">
                <a:solidFill>
                  <a:srgbClr val="C55A11"/>
                </a:solidFill>
              </a:rPr>
              <a:t>:</a:t>
            </a:r>
            <a:r>
              <a:rPr lang="en-US" sz="4000" dirty="0" smtClean="0">
                <a:solidFill>
                  <a:srgbClr val="FFC000"/>
                </a:solidFill>
              </a:rPr>
              <a:t> </a:t>
            </a:r>
            <a:r>
              <a:rPr lang="en-US" sz="4000" dirty="0">
                <a:solidFill>
                  <a:srgbClr val="843C0C"/>
                </a:solidFill>
              </a:rPr>
              <a:t>Preliminary beams </a:t>
            </a:r>
            <a:r>
              <a:rPr lang="en-US" sz="4000" dirty="0" smtClean="0">
                <a:solidFill>
                  <a:srgbClr val="843C0C"/>
                </a:solidFill>
              </a:rPr>
              <a:t>thickness</a:t>
            </a:r>
            <a:endParaRPr lang="en-US" sz="4000" dirty="0">
              <a:solidFill>
                <a:srgbClr val="843C0C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48791" y="1157103"/>
            <a:ext cx="55552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rgbClr val="CC0066"/>
                </a:solidFill>
                <a:latin typeface="Century Gothic" panose="020B0502020202020204"/>
              </a:rPr>
              <a:t>2.2.1: </a:t>
            </a:r>
            <a:r>
              <a:rPr lang="en-US" sz="3200" b="1" dirty="0">
                <a:solidFill>
                  <a:srgbClr val="0070C0"/>
                </a:solidFill>
                <a:latin typeface="Century Gothic" panose="020B0502020202020204"/>
              </a:rPr>
              <a:t>For block </a:t>
            </a:r>
            <a:r>
              <a:rPr lang="en-US" sz="3200" b="1" dirty="0" smtClean="0">
                <a:solidFill>
                  <a:srgbClr val="0070C0"/>
                </a:solidFill>
                <a:latin typeface="Century Gothic" panose="020B0502020202020204"/>
              </a:rPr>
              <a:t>one</a:t>
            </a:r>
            <a:endParaRPr lang="en-US" sz="3200" b="1" dirty="0">
              <a:solidFill>
                <a:srgbClr val="0070C0"/>
              </a:solidFill>
              <a:latin typeface="Century Gothic" panose="020B0502020202020204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322" y="1245990"/>
            <a:ext cx="3067478" cy="4544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86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18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48791" y="1957323"/>
            <a:ext cx="803563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Since we </a:t>
            </a:r>
            <a:r>
              <a:rPr lang="en-US" dirty="0"/>
              <a:t>have two end continuous </a:t>
            </a:r>
            <a:r>
              <a:rPr lang="en-US" dirty="0" smtClean="0"/>
              <a:t>span then : </a:t>
            </a:r>
            <a:endParaRPr lang="en-US" dirty="0"/>
          </a:p>
          <a:p>
            <a:r>
              <a:rPr lang="en-US" dirty="0"/>
              <a:t>H beam = L / 21 = 0.35 m </a:t>
            </a:r>
          </a:p>
          <a:p>
            <a:r>
              <a:rPr lang="en-US" dirty="0"/>
              <a:t>Since h slab = 0.38 m</a:t>
            </a:r>
          </a:p>
          <a:p>
            <a:r>
              <a:rPr lang="en-US" dirty="0"/>
              <a:t>B beam &gt;= 200 mm</a:t>
            </a:r>
          </a:p>
          <a:p>
            <a:r>
              <a:rPr lang="en-US" dirty="0"/>
              <a:t>B beam </a:t>
            </a:r>
            <a:r>
              <a:rPr lang="en-US" dirty="0" smtClean="0"/>
              <a:t>&gt;= </a:t>
            </a:r>
            <a:r>
              <a:rPr lang="en-US" dirty="0"/>
              <a:t>L / 20 = 0.35 m (considered)</a:t>
            </a:r>
          </a:p>
          <a:p>
            <a:r>
              <a:rPr lang="en-US" dirty="0"/>
              <a:t>B beam </a:t>
            </a:r>
            <a:r>
              <a:rPr lang="en-US" dirty="0" smtClean="0"/>
              <a:t>&gt;= </a:t>
            </a:r>
            <a:r>
              <a:rPr lang="en-US" dirty="0"/>
              <a:t>0.5 H = 0.19 m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B </a:t>
            </a:r>
            <a:r>
              <a:rPr lang="en-US" dirty="0"/>
              <a:t>main beams = 800 mm</a:t>
            </a:r>
          </a:p>
          <a:p>
            <a:r>
              <a:rPr lang="en-US" dirty="0" smtClean="0"/>
              <a:t>B </a:t>
            </a:r>
            <a:r>
              <a:rPr lang="en-US" dirty="0"/>
              <a:t>secondary beams = 600 mm</a:t>
            </a:r>
          </a:p>
        </p:txBody>
      </p:sp>
      <p:sp>
        <p:nvSpPr>
          <p:cNvPr id="5" name="Rectangle 4"/>
          <p:cNvSpPr/>
          <p:nvPr/>
        </p:nvSpPr>
        <p:spPr>
          <a:xfrm>
            <a:off x="548791" y="664989"/>
            <a:ext cx="55552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rgbClr val="CC0066"/>
                </a:solidFill>
                <a:latin typeface="Century Gothic" panose="020B0502020202020204"/>
              </a:rPr>
              <a:t>2.2.2: </a:t>
            </a:r>
            <a:r>
              <a:rPr lang="en-US" sz="3200" b="1" dirty="0">
                <a:solidFill>
                  <a:srgbClr val="0070C0"/>
                </a:solidFill>
                <a:latin typeface="Century Gothic" panose="020B0502020202020204"/>
              </a:rPr>
              <a:t>For block </a:t>
            </a:r>
            <a:r>
              <a:rPr lang="en-US" sz="3200" b="1" dirty="0" smtClean="0">
                <a:solidFill>
                  <a:srgbClr val="0070C0"/>
                </a:solidFill>
                <a:latin typeface="Century Gothic" panose="020B0502020202020204"/>
              </a:rPr>
              <a:t>two</a:t>
            </a:r>
            <a:endParaRPr lang="en-US" sz="3200" b="1" dirty="0">
              <a:solidFill>
                <a:srgbClr val="0070C0"/>
              </a:solidFill>
              <a:latin typeface="Century Gothic" panose="020B0502020202020204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8541" y="1957323"/>
            <a:ext cx="4906060" cy="3629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7912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19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30852" y="1957323"/>
            <a:ext cx="44422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Since we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have two end continuous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span then :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30852" y="2651933"/>
            <a:ext cx="6096000" cy="19845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581025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 beam = L / 21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0.29 m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581025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Since h slab = 0.38 m </a:t>
            </a:r>
            <a:endParaRPr lang="en-US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581025" algn="l"/>
              </a:tabLs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beam &gt;= 200 mm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581025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 beam &gt;= L / 20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0.31 m (considered)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581025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 beam &gt;= 0.5 H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0.19 m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0852" y="514639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B </a:t>
            </a:r>
            <a:r>
              <a:rPr lang="en-US" dirty="0"/>
              <a:t>main beams = 800 mm</a:t>
            </a:r>
          </a:p>
          <a:p>
            <a:r>
              <a:rPr lang="en-US" dirty="0" smtClean="0"/>
              <a:t>B </a:t>
            </a:r>
            <a:r>
              <a:rPr lang="en-US" dirty="0"/>
              <a:t>secondary beams = 600 mm</a:t>
            </a:r>
          </a:p>
        </p:txBody>
      </p:sp>
      <p:pic>
        <p:nvPicPr>
          <p:cNvPr id="12" name="Picture 6" descr="لا يتوفر وصف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6137" y="2005012"/>
            <a:ext cx="5216660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30852" y="551831"/>
            <a:ext cx="55552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rgbClr val="CC0066"/>
                </a:solidFill>
                <a:latin typeface="Century Gothic" panose="020B0502020202020204"/>
              </a:rPr>
              <a:t>2.2.3: </a:t>
            </a:r>
            <a:r>
              <a:rPr lang="en-US" sz="3200" b="1" dirty="0">
                <a:solidFill>
                  <a:srgbClr val="0070C0"/>
                </a:solidFill>
                <a:latin typeface="Century Gothic" panose="020B0502020202020204"/>
              </a:rPr>
              <a:t>For block </a:t>
            </a:r>
            <a:r>
              <a:rPr lang="en-US" sz="3200" b="1" dirty="0" smtClean="0">
                <a:solidFill>
                  <a:srgbClr val="0070C0"/>
                </a:solidFill>
                <a:latin typeface="Century Gothic" panose="020B0502020202020204"/>
              </a:rPr>
              <a:t>three</a:t>
            </a:r>
            <a:endParaRPr lang="en-US" sz="3200" b="1" dirty="0">
              <a:solidFill>
                <a:srgbClr val="0070C0"/>
              </a:solidFill>
              <a:latin typeface="Century Gothic" panose="020B0502020202020204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0852" y="1183830"/>
            <a:ext cx="93503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entury Gothic" panose="020B0502020202020204"/>
              </a:rPr>
              <a:t>(1)</a:t>
            </a:r>
            <a:r>
              <a:rPr lang="en-US" sz="2800" b="1" kern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entury Gothic" panose="020B0502020202020204"/>
              </a:rPr>
              <a:t> </a:t>
            </a:r>
            <a:r>
              <a:rPr lang="en-US" sz="2800" b="1" kern="0" dirty="0">
                <a:solidFill>
                  <a:prstClr val="black">
                    <a:lumMod val="85000"/>
                    <a:lumOff val="15000"/>
                  </a:prstClr>
                </a:solidFill>
                <a:latin typeface="Century Gothic" panose="020B0502020202020204"/>
              </a:rPr>
              <a:t>For ribbed slab (Loads transfers in X-direction):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entury Gothic" panose="020B0502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858548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2</a:t>
            </a:fld>
            <a:endParaRPr lang="en-US"/>
          </a:p>
        </p:txBody>
      </p:sp>
      <p:sp>
        <p:nvSpPr>
          <p:cNvPr id="5" name="Content Placeholder 19"/>
          <p:cNvSpPr txBox="1">
            <a:spLocks/>
          </p:cNvSpPr>
          <p:nvPr/>
        </p:nvSpPr>
        <p:spPr>
          <a:xfrm>
            <a:off x="2252302" y="2695018"/>
            <a:ext cx="7687395" cy="1006429"/>
          </a:xfrm>
          <a:prstGeom prst="rect">
            <a:avLst/>
          </a:prstGeom>
        </p:spPr>
        <p:txBody>
          <a:bodyPr vert="horz" wrap="square" lIns="146304" tIns="45720" rIns="146304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5400" b="1" kern="1200" dirty="0">
                <a:solidFill>
                  <a:schemeClr val="accent4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defRPr>
            </a:lvl1pPr>
            <a:lvl2pPr marL="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2pPr>
            <a:lvl3pPr marL="0" indent="0" algn="ctr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6600" dirty="0" smtClean="0">
                <a:solidFill>
                  <a:schemeClr val="accent6">
                    <a:lumMod val="75000"/>
                  </a:schemeClr>
                </a:solidFill>
              </a:rPr>
              <a:t>Introduction</a:t>
            </a:r>
            <a:endParaRPr kumimoji="0" lang="en-US" sz="6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665719" y="966484"/>
            <a:ext cx="58360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200" b="1" dirty="0" smtClean="0">
                <a:solidFill>
                  <a:srgbClr val="7030A0"/>
                </a:solidFill>
                <a:latin typeface="Century Gothic" panose="020B0502020202020204"/>
              </a:rPr>
              <a:t>Chapter 1</a:t>
            </a:r>
            <a:endParaRPr lang="en-US" sz="3200" b="1" dirty="0">
              <a:solidFill>
                <a:prstClr val="white"/>
              </a:solidFill>
              <a:latin typeface="Century Gothic" panose="020B0502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90613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20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30852" y="1847001"/>
            <a:ext cx="44294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Since we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have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one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end continuous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span then :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30852" y="514639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B </a:t>
            </a:r>
            <a:r>
              <a:rPr lang="en-US" dirty="0"/>
              <a:t>main beams = 800 mm</a:t>
            </a:r>
          </a:p>
          <a:p>
            <a:r>
              <a:rPr lang="en-US" dirty="0" smtClean="0"/>
              <a:t>B </a:t>
            </a:r>
            <a:r>
              <a:rPr lang="en-US" dirty="0"/>
              <a:t>secondary beams = 600 mm</a:t>
            </a:r>
          </a:p>
        </p:txBody>
      </p:sp>
      <p:sp>
        <p:nvSpPr>
          <p:cNvPr id="10" name="Rectangle 9"/>
          <p:cNvSpPr/>
          <p:nvPr/>
        </p:nvSpPr>
        <p:spPr>
          <a:xfrm>
            <a:off x="530852" y="2651933"/>
            <a:ext cx="6096000" cy="19845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581025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 beam = L / 18.5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0.38 m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581025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Since h slab = 0.38 m </a:t>
            </a:r>
            <a:endParaRPr lang="en-US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581025" algn="l"/>
              </a:tabLs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beam &gt;= 200 mm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581025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 beam &gt;= L / 20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0.36 m (considered)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581025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beam&gt;=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0.5 H =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0.19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0852" y="888181"/>
            <a:ext cx="93503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entury Gothic" panose="020B0502020202020204"/>
              </a:rPr>
              <a:t>(2)</a:t>
            </a:r>
            <a:r>
              <a:rPr lang="en-US" sz="2800" b="1" kern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entury Gothic" panose="020B0502020202020204"/>
              </a:rPr>
              <a:t> </a:t>
            </a:r>
            <a:r>
              <a:rPr lang="en-US" sz="2800" b="1" kern="0" dirty="0">
                <a:solidFill>
                  <a:prstClr val="black">
                    <a:lumMod val="85000"/>
                    <a:lumOff val="15000"/>
                  </a:prstClr>
                </a:solidFill>
                <a:latin typeface="Century Gothic" panose="020B0502020202020204"/>
              </a:rPr>
              <a:t>For ribbed slab (Loads transfers in </a:t>
            </a:r>
            <a:r>
              <a:rPr lang="en-US" sz="2800" b="1" kern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entury Gothic" panose="020B0502020202020204"/>
              </a:rPr>
              <a:t>Y-direction</a:t>
            </a:r>
            <a:r>
              <a:rPr lang="en-US" sz="2800" b="1" kern="0" dirty="0">
                <a:solidFill>
                  <a:prstClr val="black">
                    <a:lumMod val="85000"/>
                    <a:lumOff val="15000"/>
                  </a:prstClr>
                </a:solidFill>
                <a:latin typeface="Century Gothic" panose="020B0502020202020204"/>
              </a:rPr>
              <a:t>):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entury Gothic" panose="020B0502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5760921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21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30852" y="1776831"/>
            <a:ext cx="44294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Since we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have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one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end continuous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span then :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48792" y="2694504"/>
            <a:ext cx="6096000" cy="15855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581025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 beam = L / 18.5 = 0.72 m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581025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 beam &gt;= 200 mm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581025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 beam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&gt;=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 / 20 = 0.66 m (considered)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581025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 beam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&gt;=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0.5 H = 0.36 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0852" y="4828407"/>
            <a:ext cx="609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Since we have large deflection values we took H beam = 1.4 m and B beam = 1 m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30852" y="882241"/>
            <a:ext cx="26647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entury Gothic" panose="020B0502020202020204"/>
              </a:rPr>
              <a:t>(3)</a:t>
            </a:r>
            <a:r>
              <a:rPr lang="en-US" sz="2800" b="1" kern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entury Gothic" panose="020B0502020202020204"/>
              </a:rPr>
              <a:t> </a:t>
            </a:r>
            <a:r>
              <a:rPr lang="en-US" sz="2800" b="1" dirty="0"/>
              <a:t>For U-Boot </a:t>
            </a:r>
            <a:r>
              <a:rPr lang="en-US" sz="2800" b="1" dirty="0" smtClean="0"/>
              <a:t>: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entury Gothic" panose="020B0502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2100120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22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899" y="4244975"/>
            <a:ext cx="3951144" cy="2476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744" y="1040856"/>
            <a:ext cx="4297455" cy="2476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8634" y="1660223"/>
            <a:ext cx="3977807" cy="444188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035616" y="944315"/>
            <a:ext cx="33839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kern="0" dirty="0">
                <a:solidFill>
                  <a:prstClr val="black">
                    <a:lumMod val="85000"/>
                    <a:lumOff val="15000"/>
                  </a:prstClr>
                </a:solidFill>
                <a:latin typeface="Century Gothic" panose="020B0502020202020204"/>
              </a:rPr>
              <a:t>(3) </a:t>
            </a:r>
            <a:r>
              <a:rPr lang="en-US" sz="2400" b="1" dirty="0" smtClean="0"/>
              <a:t>Frame beams section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768899" y="281870"/>
            <a:ext cx="32447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kern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entury Gothic" panose="020B0502020202020204"/>
              </a:rPr>
              <a:t>(1) </a:t>
            </a:r>
            <a:r>
              <a:rPr lang="en-US" sz="2400" b="1" dirty="0" smtClean="0"/>
              <a:t>Main beams section</a:t>
            </a:r>
            <a:endParaRPr 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768899" y="3650333"/>
            <a:ext cx="3983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kern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entury Gothic" panose="020B0502020202020204"/>
              </a:rPr>
              <a:t>(2) </a:t>
            </a:r>
            <a:r>
              <a:rPr lang="en-US" sz="2400" b="1" dirty="0" smtClean="0"/>
              <a:t>Secondary beams section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471740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23</a:t>
            </a:fld>
            <a:endParaRPr lang="en-US" dirty="0"/>
          </a:p>
        </p:txBody>
      </p:sp>
      <p:sp>
        <p:nvSpPr>
          <p:cNvPr id="5" name="Content Placeholder 19"/>
          <p:cNvSpPr txBox="1">
            <a:spLocks/>
          </p:cNvSpPr>
          <p:nvPr/>
        </p:nvSpPr>
        <p:spPr>
          <a:xfrm>
            <a:off x="2252302" y="2695018"/>
            <a:ext cx="7687395" cy="1920526"/>
          </a:xfrm>
          <a:prstGeom prst="rect">
            <a:avLst/>
          </a:prstGeom>
        </p:spPr>
        <p:txBody>
          <a:bodyPr vert="horz" wrap="square" lIns="146304" tIns="45720" rIns="146304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5400" b="1" kern="1200" dirty="0">
                <a:solidFill>
                  <a:schemeClr val="accent4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defRPr>
            </a:lvl1pPr>
            <a:lvl2pPr marL="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2pPr>
            <a:lvl3pPr marL="0" indent="0" algn="ctr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6600" dirty="0" smtClean="0">
                <a:solidFill>
                  <a:schemeClr val="accent6">
                    <a:lumMod val="75000"/>
                  </a:schemeClr>
                </a:solidFill>
              </a:rPr>
              <a:t>Block 1 checks and design    </a:t>
            </a:r>
            <a:endParaRPr kumimoji="0" lang="en-US" sz="6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665719" y="966484"/>
            <a:ext cx="58360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200" b="1" dirty="0" smtClean="0">
                <a:solidFill>
                  <a:srgbClr val="7030A0"/>
                </a:solidFill>
                <a:latin typeface="Century Gothic" panose="020B0502020202020204"/>
              </a:rPr>
              <a:t>Chapter 3</a:t>
            </a:r>
            <a:endParaRPr lang="en-US" sz="3200" b="1" dirty="0">
              <a:solidFill>
                <a:prstClr val="white"/>
              </a:solidFill>
              <a:latin typeface="Century Gothic" panose="020B0502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3646870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24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21820" y="1193916"/>
            <a:ext cx="100362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a check used to ensure that the structure is compatible, which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means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that the structural members works and moves as one mass and to ensure the connection between members as shown in pictures below:</a:t>
            </a:r>
          </a:p>
        </p:txBody>
      </p:sp>
      <p:sp>
        <p:nvSpPr>
          <p:cNvPr id="6" name="Rectangle 5"/>
          <p:cNvSpPr/>
          <p:nvPr/>
        </p:nvSpPr>
        <p:spPr>
          <a:xfrm>
            <a:off x="229478" y="521779"/>
            <a:ext cx="58360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rgbClr val="7030A0"/>
                </a:solidFill>
                <a:latin typeface="Century Gothic" panose="020B0502020202020204"/>
              </a:rPr>
              <a:t>3.1 </a:t>
            </a:r>
            <a:r>
              <a:rPr lang="en-US" sz="3200" b="1" dirty="0" smtClean="0">
                <a:solidFill>
                  <a:srgbClr val="ED7D31">
                    <a:lumMod val="75000"/>
                  </a:srgbClr>
                </a:solidFill>
                <a:latin typeface="Century Gothic" panose="020B0502020202020204"/>
              </a:rPr>
              <a:t>:</a:t>
            </a:r>
            <a:r>
              <a:rPr lang="en-US" sz="3200" b="1" dirty="0" smtClean="0">
                <a:solidFill>
                  <a:prstClr val="white"/>
                </a:solidFill>
                <a:latin typeface="Century Gothic" panose="020B0502020202020204"/>
              </a:rPr>
              <a:t> </a:t>
            </a: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</a:rPr>
              <a:t>Compatibility </a:t>
            </a:r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</a:rPr>
              <a:t>Check</a:t>
            </a:r>
            <a:endParaRPr lang="en-US" sz="3200" b="1" dirty="0">
              <a:solidFill>
                <a:prstClr val="white"/>
              </a:solidFill>
              <a:latin typeface="Century Gothic" panose="020B0502020202020204"/>
            </a:endParaRPr>
          </a:p>
        </p:txBody>
      </p:sp>
      <p:pic>
        <p:nvPicPr>
          <p:cNvPr id="2" name="Facebook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110059" y="2016690"/>
            <a:ext cx="7246884" cy="3867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814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25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9478" y="521779"/>
            <a:ext cx="58360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rgbClr val="7030A0"/>
                </a:solidFill>
                <a:latin typeface="Century Gothic" panose="020B0502020202020204"/>
              </a:rPr>
              <a:t>3.2</a:t>
            </a:r>
            <a:r>
              <a:rPr lang="en-US" sz="3200" b="1" dirty="0" smtClean="0">
                <a:solidFill>
                  <a:srgbClr val="ED7D31">
                    <a:lumMod val="75000"/>
                  </a:srgbClr>
                </a:solidFill>
                <a:latin typeface="Century Gothic" panose="020B0502020202020204"/>
              </a:rPr>
              <a:t>:</a:t>
            </a:r>
            <a:r>
              <a:rPr lang="en-US" sz="3200" b="1" dirty="0" smtClean="0">
                <a:solidFill>
                  <a:prstClr val="white"/>
                </a:solidFill>
                <a:latin typeface="Century Gothic" panose="020B0502020202020204"/>
              </a:rPr>
              <a:t> </a:t>
            </a: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</a:rPr>
              <a:t>Equilibrium check</a:t>
            </a:r>
            <a:endParaRPr lang="en-US" sz="3200" b="1" dirty="0">
              <a:solidFill>
                <a:prstClr val="white"/>
              </a:solidFill>
              <a:latin typeface="Century Gothic" panose="020B0502020202020204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685800" y="1483434"/>
            <a:ext cx="3833299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indent="9144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Dead load from ETABs: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478" y="2248380"/>
            <a:ext cx="5095917" cy="183546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325395" y="1482804"/>
            <a:ext cx="6096000" cy="685059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marR="0" indent="9144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Weight calculations (hand calculations):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 indent="9144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Dead load: own weight of structural elements: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065520" y="2355988"/>
            <a:ext cx="5829300" cy="381223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-30480" y="4575199"/>
                <a:ext cx="6096000" cy="130093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457200" marR="0" indent="91440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tabLst>
                    <a:tab pos="1924050" algn="l"/>
                  </a:tabLst>
                </a:pP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 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  <a:tabLst>
                    <a:tab pos="1924050" algn="l"/>
                  </a:tabLst>
                </a:pPr>
                <a:r>
                  <a:rPr lang="en-US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% error = Hand – ETABs / Hand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21558</m:t>
                        </m:r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33</m:t>
                        </m:r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20532</m:t>
                        </m:r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0869</m:t>
                        </m:r>
                      </m:num>
                      <m:den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21558</m:t>
                        </m:r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33</m:t>
                        </m:r>
                      </m:den>
                    </m:f>
                  </m:oMath>
                </a14:m>
                <a:r>
                  <a:rPr lang="en-U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*</a:t>
                </a:r>
                <a:r>
                  <a:rPr lang="en-US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100</a:t>
                </a: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  <a:tabLst>
                    <a:tab pos="1924050" algn="l"/>
                  </a:tabLst>
                </a:pPr>
                <a:r>
                  <a:rPr lang="en-US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= 4.76% &lt; 5% ok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0480" y="4575199"/>
                <a:ext cx="6096000" cy="1300934"/>
              </a:xfrm>
              <a:prstGeom prst="rect">
                <a:avLst/>
              </a:prstGeom>
              <a:blipFill rotWithShape="0">
                <a:blip r:embed="rId5"/>
                <a:stretch>
                  <a:fillRect b="-65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11423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26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9478" y="521779"/>
            <a:ext cx="58360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rgbClr val="7030A0"/>
                </a:solidFill>
                <a:latin typeface="Century Gothic" panose="020B0502020202020204"/>
              </a:rPr>
              <a:t>3.3</a:t>
            </a:r>
            <a:r>
              <a:rPr lang="en-US" sz="3200" b="1" dirty="0" smtClean="0">
                <a:solidFill>
                  <a:srgbClr val="ED7D31">
                    <a:lumMod val="75000"/>
                  </a:srgbClr>
                </a:solidFill>
                <a:latin typeface="Century Gothic" panose="020B0502020202020204"/>
              </a:rPr>
              <a:t>:</a:t>
            </a:r>
            <a:r>
              <a:rPr lang="en-US" sz="3200" b="1" dirty="0" smtClean="0">
                <a:solidFill>
                  <a:prstClr val="white"/>
                </a:solidFill>
                <a:latin typeface="Century Gothic" panose="020B0502020202020204"/>
              </a:rPr>
              <a:t> </a:t>
            </a: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</a:rPr>
              <a:t>Stress strain check</a:t>
            </a:r>
            <a:endParaRPr lang="en-US" sz="3200" b="1" dirty="0">
              <a:solidFill>
                <a:prstClr val="white"/>
              </a:solidFill>
              <a:latin typeface="Century Gothic" panose="020B050202020202020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38735" y="1668899"/>
            <a:ext cx="3243196" cy="3740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Moment at end one: </a:t>
            </a:r>
            <a:r>
              <a:rPr lang="en-US" dirty="0" smtClean="0"/>
              <a:t>61.83 </a:t>
            </a:r>
            <a:r>
              <a:rPr lang="en-US" dirty="0" err="1" smtClean="0"/>
              <a:t>KN.m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38735" y="2216625"/>
            <a:ext cx="3198311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Moment at end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two: </a:t>
            </a:r>
            <a:r>
              <a:rPr lang="en-US" dirty="0"/>
              <a:t>74.29 </a:t>
            </a:r>
            <a:r>
              <a:rPr lang="en-US" dirty="0" err="1"/>
              <a:t>KN.m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38734" y="2816641"/>
            <a:ext cx="2810385" cy="3740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Moment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at middle: </a:t>
            </a:r>
            <a:r>
              <a:rPr lang="en-US" dirty="0" smtClean="0"/>
              <a:t>41 </a:t>
            </a:r>
            <a:r>
              <a:rPr lang="en-US" dirty="0" err="1"/>
              <a:t>KN.m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38734" y="1250520"/>
            <a:ext cx="1448538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 smtClean="0"/>
              <a:t>From ETABs :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38734" y="3630037"/>
            <a:ext cx="8463702" cy="1585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Hand Calculations: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Mo = (Live load * L2 * Ln</a:t>
            </a: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 / 8 = (4.79 * (3 + 1.7) * (6.5-0.55)</a:t>
            </a: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 / 8 = 99.63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KN.m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By ETABs = middle + (end 1 + end 2)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/2 =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41 + (74.29 + 61.83) / 2 = 109.06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KN.m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Error = 9.47 % &lt; 10 % (OK)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864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27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9478" y="521779"/>
            <a:ext cx="58360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rgbClr val="7030A0"/>
                </a:solidFill>
                <a:latin typeface="Century Gothic" panose="020B0502020202020204"/>
              </a:rPr>
              <a:t>3.4</a:t>
            </a:r>
            <a:r>
              <a:rPr lang="en-US" sz="3200" b="1" dirty="0" smtClean="0">
                <a:solidFill>
                  <a:srgbClr val="ED7D31">
                    <a:lumMod val="75000"/>
                  </a:srgbClr>
                </a:solidFill>
                <a:latin typeface="Century Gothic" panose="020B0502020202020204"/>
              </a:rPr>
              <a:t>:</a:t>
            </a:r>
            <a:r>
              <a:rPr lang="en-US" sz="3200" b="1" dirty="0" smtClean="0">
                <a:solidFill>
                  <a:prstClr val="white"/>
                </a:solidFill>
                <a:latin typeface="Century Gothic" panose="020B0502020202020204"/>
              </a:rPr>
              <a:t> </a:t>
            </a: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</a:rPr>
              <a:t>Deflection </a:t>
            </a:r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</a:rPr>
              <a:t>check</a:t>
            </a:r>
            <a:endParaRPr lang="en-US" sz="3200" b="1" dirty="0">
              <a:solidFill>
                <a:prstClr val="white"/>
              </a:solidFill>
              <a:latin typeface="Century Gothic" panose="020B050202020202020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04546" y="1641002"/>
            <a:ext cx="26118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a) Deflection for slab :</a:t>
            </a:r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904545" y="2575560"/>
            <a:ext cx="8489975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deflection due to 2D+2SD+1L is equal to ( L /240 ) where L is the shortest direction in the largest panel which equals to ( 5.7 / 240 ) = 0.02375 m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04544" y="3691981"/>
            <a:ext cx="7813571" cy="981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deflection of hand calculation = 0.02375 m and the deflection by the software = (0.040422/1.4) – ((0.00678+0.003859+0.005774+0.005437)/4) =0.02341 m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so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0.0237 &gt; 0.02341 which is safe.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11401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28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29478" y="521779"/>
            <a:ext cx="58360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rgbClr val="7030A0"/>
                </a:solidFill>
                <a:latin typeface="Century Gothic" panose="020B0502020202020204"/>
              </a:rPr>
              <a:t>3.4</a:t>
            </a:r>
            <a:r>
              <a:rPr lang="en-US" sz="3200" b="1" dirty="0" smtClean="0">
                <a:solidFill>
                  <a:srgbClr val="ED7D31">
                    <a:lumMod val="75000"/>
                  </a:srgbClr>
                </a:solidFill>
                <a:latin typeface="Century Gothic" panose="020B0502020202020204"/>
              </a:rPr>
              <a:t>:</a:t>
            </a:r>
            <a:r>
              <a:rPr lang="en-US" sz="3200" b="1" dirty="0" smtClean="0">
                <a:solidFill>
                  <a:prstClr val="white"/>
                </a:solidFill>
                <a:latin typeface="Century Gothic" panose="020B0502020202020204"/>
              </a:rPr>
              <a:t> </a:t>
            </a: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</a:rPr>
              <a:t>Deflection </a:t>
            </a:r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</a:rPr>
              <a:t>check</a:t>
            </a:r>
            <a:endParaRPr lang="en-US" sz="3200" b="1" dirty="0">
              <a:solidFill>
                <a:prstClr val="white"/>
              </a:solidFill>
              <a:latin typeface="Century Gothic" panose="020B050202020202020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04546" y="1641002"/>
            <a:ext cx="28827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b) Deflection for beams :</a:t>
            </a:r>
            <a:endParaRPr lang="en-US" sz="2000" dirty="0"/>
          </a:p>
        </p:txBody>
      </p:sp>
      <p:sp>
        <p:nvSpPr>
          <p:cNvPr id="2" name="Rectangle 1"/>
          <p:cNvSpPr/>
          <p:nvPr/>
        </p:nvSpPr>
        <p:spPr>
          <a:xfrm>
            <a:off x="904542" y="2575560"/>
            <a:ext cx="7813571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deflection due to service live load = ( L / 360 ) where L is the length of beam that have the highest deflection which equals to (7.27 / 360 ) = 0.02 m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04542" y="3655636"/>
            <a:ext cx="7537999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deflection of hand calculation = 0.020 m and the deflection by the software = 0.00373 m so 0.02 &gt; 0.00373 which is safe 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67916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29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9477" y="521779"/>
            <a:ext cx="756171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rgbClr val="7030A0"/>
                </a:solidFill>
                <a:latin typeface="Century Gothic" panose="020B0502020202020204"/>
              </a:rPr>
              <a:t>3.5</a:t>
            </a:r>
            <a:r>
              <a:rPr lang="en-US" sz="3200" b="1" dirty="0" smtClean="0">
                <a:solidFill>
                  <a:srgbClr val="ED7D31">
                    <a:lumMod val="75000"/>
                  </a:srgbClr>
                </a:solidFill>
                <a:latin typeface="Century Gothic" panose="020B0502020202020204"/>
              </a:rPr>
              <a:t>:</a:t>
            </a:r>
            <a:r>
              <a:rPr lang="en-US" sz="3200" b="1" dirty="0" smtClean="0">
                <a:solidFill>
                  <a:prstClr val="white"/>
                </a:solidFill>
                <a:latin typeface="Century Gothic" panose="020B0502020202020204"/>
              </a:rPr>
              <a:t> </a:t>
            </a: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</a:rPr>
              <a:t>Reinforcement design for slab </a:t>
            </a:r>
            <a:endParaRPr lang="en-US" sz="3200" b="1" dirty="0">
              <a:solidFill>
                <a:prstClr val="white"/>
              </a:solidFill>
              <a:latin typeface="Century Gothic" panose="020B0502020202020204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0496" y="1684239"/>
            <a:ext cx="7498915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We took the max positive moment and the max 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negative 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moment: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0496" y="2650622"/>
            <a:ext cx="6659672" cy="2383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maximum negative moment =107 </a:t>
            </a:r>
            <a:r>
              <a:rPr lang="en-GB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KN.m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(ρ) = 0.0025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As =850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/m &lt; As (min) = 1132.2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Use As = 1132.2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/m 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As = 1132.2*0.55 = 622.71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/550 mm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Use 2Φ20/550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mm (ribs)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0" y="2650621"/>
            <a:ext cx="6096000" cy="27495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maximum positive 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moment = 77.17 </a:t>
            </a:r>
            <a:r>
              <a:rPr lang="en-GB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KN.m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(ρ ) = 0.00179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As =609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/m &lt; As (min) = 1132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Use As = 1132.2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/m 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As = 1132.2*0.55 = 622.71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/550 mm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Use 2Φ20/550 mm (ribs)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237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9"/>
          <p:cNvSpPr txBox="1">
            <a:spLocks/>
          </p:cNvSpPr>
          <p:nvPr/>
        </p:nvSpPr>
        <p:spPr>
          <a:xfrm>
            <a:off x="427703" y="1041336"/>
            <a:ext cx="5340051" cy="646331"/>
          </a:xfrm>
          <a:prstGeom prst="rect">
            <a:avLst/>
          </a:prstGeom>
        </p:spPr>
        <p:txBody>
          <a:bodyPr vert="horz" wrap="square" lIns="146304" tIns="45720" rIns="146304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5400" b="1" kern="1200" dirty="0">
                <a:solidFill>
                  <a:schemeClr val="accent4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defRPr>
            </a:lvl1pPr>
            <a:lvl2pPr marL="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2pPr>
            <a:lvl3pPr marL="0" indent="0" algn="ctr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z="4000" dirty="0">
                <a:solidFill>
                  <a:srgbClr val="7030A0"/>
                </a:solidFill>
              </a:rPr>
              <a:t>1</a:t>
            </a:r>
            <a:r>
              <a:rPr kumimoji="0" lang="ar-SA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.1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55A11"/>
                </a:solidFill>
                <a:effectLst/>
                <a:uLnTx/>
                <a:uFillTx/>
              </a:rPr>
              <a:t>: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</a:rPr>
              <a:t> </a:t>
            </a:r>
            <a:r>
              <a:rPr lang="en-US" sz="4000" dirty="0" smtClean="0">
                <a:solidFill>
                  <a:srgbClr val="843C0C"/>
                </a:solidFill>
                <a:latin typeface="Calibri" panose="020F0502020204030204"/>
              </a:rPr>
              <a:t>Project Description</a:t>
            </a:r>
            <a:endParaRPr lang="en-US" sz="6000" kern="0" dirty="0">
              <a:solidFill>
                <a:srgbClr val="843C0C"/>
              </a:solidFill>
              <a:latin typeface="Segoe UI (Body)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17943" y="1901021"/>
            <a:ext cx="10129774" cy="151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4572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en-US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The school consists of two basements and one ground </a:t>
            </a: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floor.</a:t>
            </a:r>
            <a:endParaRPr lang="en-US" sz="2800" dirty="0">
              <a:solidFill>
                <a:prstClr val="black">
                  <a:lumMod val="75000"/>
                  <a:lumOff val="25000"/>
                </a:prst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342900" lvl="0" indent="-342900" defTabSz="4572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each </a:t>
            </a:r>
            <a:r>
              <a:rPr lang="en-US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block </a:t>
            </a: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were designed </a:t>
            </a:r>
            <a:r>
              <a:rPr lang="en-US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separately, there is an expansion joints between </a:t>
            </a: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them.</a:t>
            </a:r>
            <a:endParaRPr lang="en-US" sz="2800" dirty="0">
              <a:solidFill>
                <a:prstClr val="black">
                  <a:lumMod val="75000"/>
                  <a:lumOff val="25000"/>
                </a:prst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3255436"/>
              </p:ext>
            </p:extLst>
          </p:nvPr>
        </p:nvGraphicFramePr>
        <p:xfrm>
          <a:off x="3658849" y="3025437"/>
          <a:ext cx="6579854" cy="3330913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291623"/>
                <a:gridCol w="1256895"/>
                <a:gridCol w="1404765"/>
                <a:gridCol w="1626571"/>
              </a:tblGrid>
              <a:tr h="42240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Type of use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Height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Area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Floor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868644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Classes, dressing room and a multi-use hall.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3.75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1975.53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Second basement.</a:t>
                      </a: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147527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Classes, library, labs, Praying room, and computers lab.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3.75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1335.82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First basement.</a:t>
                      </a: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B1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868644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Classes, offices, and reception.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3.75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1739.38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Ground floor.</a:t>
                      </a: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G</a:t>
                      </a: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8400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30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9477" y="521779"/>
            <a:ext cx="756171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rgbClr val="7030A0"/>
                </a:solidFill>
                <a:latin typeface="Century Gothic" panose="020B0502020202020204"/>
              </a:rPr>
              <a:t>3.6</a:t>
            </a:r>
            <a:r>
              <a:rPr lang="en-US" sz="3200" b="1" dirty="0" smtClean="0">
                <a:solidFill>
                  <a:srgbClr val="ED7D31">
                    <a:lumMod val="75000"/>
                  </a:srgbClr>
                </a:solidFill>
                <a:latin typeface="Century Gothic" panose="020B0502020202020204"/>
              </a:rPr>
              <a:t>:</a:t>
            </a:r>
            <a:r>
              <a:rPr lang="en-US" sz="3200" b="1" dirty="0" smtClean="0">
                <a:solidFill>
                  <a:prstClr val="white"/>
                </a:solidFill>
                <a:latin typeface="Century Gothic" panose="020B0502020202020204"/>
              </a:rPr>
              <a:t> </a:t>
            </a: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</a:rPr>
              <a:t>Shear check for slab </a:t>
            </a:r>
            <a:endParaRPr lang="en-US" sz="3200" b="1" dirty="0">
              <a:solidFill>
                <a:prstClr val="white"/>
              </a:solidFill>
              <a:latin typeface="Century Gothic" panose="020B0502020202020204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62332" y="1530541"/>
            <a:ext cx="6096000" cy="23834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ØVc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0.75*(1/6)*1 √28 * 1000*340/1000= 225 KN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ØVc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 2 = 112.5 KN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Vu=102 KN  </a:t>
            </a:r>
            <a:endParaRPr lang="en-US" sz="1600" dirty="0" smtClean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Vu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&lt; Ø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Vc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/ 2 (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No need for shear reinforcement)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 used minimum 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shear reinforcement.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Av /s)min = 0.833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62332" y="3914014"/>
            <a:ext cx="6096000" cy="23834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Assume 2 leg Ø 10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Av = 2*78.5 = 157 mm</a:t>
            </a: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 = 157 / 0.833 = 188 mm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Smax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min [ 170 , 600 ]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Smax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 170 mm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Use 2 legs Ø 10 / 170mm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5597" y="2404701"/>
            <a:ext cx="4126909" cy="3282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263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31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9477" y="521779"/>
            <a:ext cx="1002933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rgbClr val="7030A0"/>
                </a:solidFill>
                <a:latin typeface="Century Gothic" panose="020B0502020202020204"/>
              </a:rPr>
              <a:t>3.7</a:t>
            </a:r>
            <a:r>
              <a:rPr lang="en-US" sz="3200" b="1" dirty="0" smtClean="0">
                <a:solidFill>
                  <a:srgbClr val="ED7D31">
                    <a:lumMod val="75000"/>
                  </a:srgbClr>
                </a:solidFill>
                <a:latin typeface="Century Gothic" panose="020B0502020202020204"/>
              </a:rPr>
              <a:t>:</a:t>
            </a:r>
            <a:r>
              <a:rPr lang="en-US" sz="3200" b="1" dirty="0" smtClean="0">
                <a:solidFill>
                  <a:prstClr val="white"/>
                </a:solidFill>
                <a:latin typeface="Century Gothic" panose="020B0502020202020204"/>
              </a:rPr>
              <a:t> </a:t>
            </a: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</a:rPr>
              <a:t>Design check and reinforcement for beams</a:t>
            </a:r>
            <a:endParaRPr lang="en-US" sz="3200" b="1" dirty="0">
              <a:solidFill>
                <a:prstClr val="white"/>
              </a:solidFill>
              <a:latin typeface="Century Gothic" panose="020B0502020202020204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6135" y="1887994"/>
            <a:ext cx="3454183" cy="429577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22341" y="1671879"/>
            <a:ext cx="2530244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Wu on slab =14.8 KN/m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22341" y="2060575"/>
            <a:ext cx="6096000" cy="3886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Wu on beam = (6/2)*14.8+ (1.2*3.3) +</a:t>
            </a:r>
            <a:r>
              <a:rPr lang="en-GB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7.6*1.2</a:t>
            </a:r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57.48 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KN/m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22341" y="2457620"/>
            <a:ext cx="6096000" cy="3886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Mu(Positive)=(57.48*(6.2-0.55)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)/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16</a:t>
            </a:r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= 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114.68 </a:t>
            </a:r>
            <a:r>
              <a:rPr lang="en-GB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KN.m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22341" y="2842240"/>
            <a:ext cx="6096000" cy="37407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ρ=0.00338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22341" y="3271321"/>
            <a:ext cx="6096000" cy="118660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As manual = ρ*b*d =918.36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As from Etabs =869mm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Error 5.4% &lt; 10%   OK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22341" y="4499627"/>
            <a:ext cx="5212709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Mu (negative) = (57.48*(6.2-0.55)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)/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11 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166.8 </a:t>
            </a:r>
            <a:r>
              <a:rPr lang="en-GB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KN.m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91916" y="4888323"/>
            <a:ext cx="1295547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ρ=0.004983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22341" y="5285368"/>
            <a:ext cx="6096000" cy="11672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As manual = </a:t>
            </a:r>
            <a:r>
              <a:rPr lang="en-GB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ρbd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=1355.38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As from Etabs =1281mm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</a:rPr>
              <a:t>Error 5.5% &lt; 10%   OK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561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32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056361" y="5272335"/>
            <a:ext cx="9708715" cy="1084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713740" algn="l"/>
              </a:tabLst>
            </a:pP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Notes: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 main beams that have As &lt; As </a:t>
            </a:r>
            <a:r>
              <a:rPr lang="en-US" baseline="-25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min = 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0.00333*800*340=905.76 mm use As=905.76 mm.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or secondary beams that have As &lt; As </a:t>
            </a:r>
            <a:r>
              <a:rPr lang="en-US" baseline="-25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min = 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0.00333*600*340=679.32 mm use As=679.32 mm.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15" descr="C:\Users\acer\Desktop\127786699_196383935297240_2708737488322806082_n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7197" y="425450"/>
            <a:ext cx="7005003" cy="44817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1957547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33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29477" y="521779"/>
            <a:ext cx="114221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rgbClr val="7030A0"/>
                </a:solidFill>
                <a:latin typeface="Century Gothic" panose="020B0502020202020204"/>
              </a:rPr>
              <a:t>3.8</a:t>
            </a:r>
            <a:r>
              <a:rPr lang="en-US" sz="3200" b="1" dirty="0" smtClean="0">
                <a:solidFill>
                  <a:srgbClr val="ED7D31">
                    <a:lumMod val="75000"/>
                  </a:srgbClr>
                </a:solidFill>
                <a:latin typeface="Century Gothic" panose="020B0502020202020204"/>
              </a:rPr>
              <a:t>:</a:t>
            </a:r>
            <a:r>
              <a:rPr lang="en-US" sz="3200" b="1" dirty="0" smtClean="0">
                <a:solidFill>
                  <a:prstClr val="white"/>
                </a:solidFill>
                <a:latin typeface="Century Gothic" panose="020B0502020202020204"/>
              </a:rPr>
              <a:t> </a:t>
            </a: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</a:rPr>
              <a:t>Design check and reinforcement for shear in beams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7857" y="2327814"/>
            <a:ext cx="3676650" cy="352425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88733" y="1282884"/>
            <a:ext cx="6705600" cy="55751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Wu on beam =57.48 KN/m</a:t>
            </a:r>
            <a:endParaRPr lang="en-US" sz="1600" dirty="0" smtClean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Vu = (57.48 * (6.2-0.55)) / 2 = 162.38 KN</a:t>
            </a:r>
            <a:endParaRPr lang="en-US" sz="1600" dirty="0" smtClean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Vu 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Ø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 162.38/0.75 = 216.5 KN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Vc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 (1/6) *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√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28 * 800 * 340 / 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1000 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239.88 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KN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Vc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/ 2 =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119.94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KN</a:t>
            </a:r>
            <a:endParaRPr lang="en-US" sz="1600" dirty="0" smtClean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Vc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/ 2 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&lt; ( 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Vu /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Ø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) &lt; </a:t>
            </a:r>
            <a:r>
              <a:rPr lang="en-GB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Vc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Category 2 (Case 2)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Then we use minimum shear reinforcement.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Av /s)min = 0.67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Assume 2 leg Ø 10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Av = 2*78.5 = 157 mm</a:t>
            </a: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 = 157 / 0.67 = 234.33 mm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Smax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 min [340/2=170, 600]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Smax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 170 mm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Use 2 legs Ø 10 / 170 mm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961218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34</a:t>
            </a:fld>
            <a:endParaRPr lang="en-US"/>
          </a:p>
        </p:txBody>
      </p:sp>
      <p:pic>
        <p:nvPicPr>
          <p:cNvPr id="5" name="Picture 4" descr="C:\Users\acer\Desktop\127811020_1065707663877221_2369381635858510136_n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4114" y="197085"/>
            <a:ext cx="7851255" cy="44908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734095" y="4862171"/>
            <a:ext cx="10818253" cy="16767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713740" algn="l"/>
              </a:tabLst>
            </a:pP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Notes: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1924050" algn="l"/>
              </a:tabLs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 main beams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that have </a:t>
            </a:r>
            <a:r>
              <a:rPr lang="en-US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ØVc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/ 2 &lt; Vu &lt; </a:t>
            </a:r>
            <a:r>
              <a:rPr lang="en-US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ØVc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 0.75*239.88 = 179.91 use 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minimum shear reinforcement </a:t>
            </a: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1924050" algn="l"/>
              </a:tabLst>
            </a:pP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=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 legs Ø 10 / 170 mm.</a:t>
            </a:r>
            <a:endParaRPr lang="en-US" sz="1600" dirty="0" smtClean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  <a:tabLst>
                <a:tab pos="1924050" algn="l"/>
              </a:tabLs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secondary beams that have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ØVc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/ 2 &lt; Vu &lt;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ØVc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 0.75*179.91 = 134.93 use 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minimum shear 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reinforcement =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 legs Ø 10 / 170 mm.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41100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35</a:t>
            </a:fld>
            <a:endParaRPr lang="en-US"/>
          </a:p>
        </p:txBody>
      </p:sp>
      <p:sp>
        <p:nvSpPr>
          <p:cNvPr id="5" name="Content Placeholder 19"/>
          <p:cNvSpPr txBox="1">
            <a:spLocks/>
          </p:cNvSpPr>
          <p:nvPr/>
        </p:nvSpPr>
        <p:spPr>
          <a:xfrm>
            <a:off x="2252302" y="2695018"/>
            <a:ext cx="7687395" cy="1920526"/>
          </a:xfrm>
          <a:prstGeom prst="rect">
            <a:avLst/>
          </a:prstGeom>
        </p:spPr>
        <p:txBody>
          <a:bodyPr vert="horz" wrap="square" lIns="146304" tIns="45720" rIns="146304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5400" b="1" kern="1200" dirty="0">
                <a:solidFill>
                  <a:schemeClr val="accent4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defRPr>
            </a:lvl1pPr>
            <a:lvl2pPr marL="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2pPr>
            <a:lvl3pPr marL="0" indent="0" algn="ctr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6600" dirty="0" smtClean="0">
                <a:solidFill>
                  <a:schemeClr val="accent6">
                    <a:lumMod val="75000"/>
                  </a:schemeClr>
                </a:solidFill>
              </a:rPr>
              <a:t>Block 2 checks and design    </a:t>
            </a:r>
            <a:endParaRPr kumimoji="0" lang="en-US" sz="6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665719" y="966484"/>
            <a:ext cx="58360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200" b="1" dirty="0" smtClean="0">
                <a:solidFill>
                  <a:srgbClr val="7030A0"/>
                </a:solidFill>
                <a:latin typeface="Century Gothic" panose="020B0502020202020204"/>
              </a:rPr>
              <a:t>Chapter 4</a:t>
            </a:r>
            <a:endParaRPr lang="en-US" sz="3200" b="1" dirty="0">
              <a:solidFill>
                <a:prstClr val="white"/>
              </a:solidFill>
              <a:latin typeface="Century Gothic" panose="020B0502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99528612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36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21820" y="1193916"/>
            <a:ext cx="100362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a check used to ensure that the structure is compatible, which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means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that the structural members works and moves as one mass and to ensure the connection between members as shown in pictures below:</a:t>
            </a:r>
          </a:p>
        </p:txBody>
      </p:sp>
      <p:sp>
        <p:nvSpPr>
          <p:cNvPr id="6" name="Rectangle 5"/>
          <p:cNvSpPr/>
          <p:nvPr/>
        </p:nvSpPr>
        <p:spPr>
          <a:xfrm>
            <a:off x="229478" y="521779"/>
            <a:ext cx="58360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rgbClr val="7030A0"/>
                </a:solidFill>
                <a:latin typeface="Century Gothic" panose="020B0502020202020204"/>
              </a:rPr>
              <a:t>4.1 </a:t>
            </a:r>
            <a:r>
              <a:rPr lang="en-US" sz="3200" b="1" dirty="0" smtClean="0">
                <a:solidFill>
                  <a:srgbClr val="ED7D31">
                    <a:lumMod val="75000"/>
                  </a:srgbClr>
                </a:solidFill>
                <a:latin typeface="Century Gothic" panose="020B0502020202020204"/>
              </a:rPr>
              <a:t>:</a:t>
            </a:r>
            <a:r>
              <a:rPr lang="en-US" sz="3200" b="1" dirty="0" smtClean="0">
                <a:solidFill>
                  <a:prstClr val="white"/>
                </a:solidFill>
                <a:latin typeface="Century Gothic" panose="020B0502020202020204"/>
              </a:rPr>
              <a:t> </a:t>
            </a: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</a:rPr>
              <a:t>Compatibility </a:t>
            </a:r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</a:rPr>
              <a:t>Check</a:t>
            </a:r>
            <a:endParaRPr lang="en-US" sz="3200" b="1" dirty="0">
              <a:solidFill>
                <a:prstClr val="white"/>
              </a:solidFill>
              <a:latin typeface="Century Gothic" panose="020B0502020202020204"/>
            </a:endParaRPr>
          </a:p>
        </p:txBody>
      </p:sp>
      <p:pic>
        <p:nvPicPr>
          <p:cNvPr id="2" name="Facebook 1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116899" y="2065303"/>
            <a:ext cx="7327726" cy="3910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072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37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9478" y="521779"/>
            <a:ext cx="58360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rgbClr val="7030A0"/>
                </a:solidFill>
                <a:latin typeface="Century Gothic" panose="020B0502020202020204"/>
              </a:rPr>
              <a:t>4.2</a:t>
            </a:r>
            <a:r>
              <a:rPr lang="en-US" sz="3200" b="1" dirty="0" smtClean="0">
                <a:solidFill>
                  <a:srgbClr val="ED7D31">
                    <a:lumMod val="75000"/>
                  </a:srgbClr>
                </a:solidFill>
                <a:latin typeface="Century Gothic" panose="020B0502020202020204"/>
              </a:rPr>
              <a:t>:</a:t>
            </a:r>
            <a:r>
              <a:rPr lang="en-US" sz="3200" b="1" dirty="0" smtClean="0">
                <a:solidFill>
                  <a:prstClr val="white"/>
                </a:solidFill>
                <a:latin typeface="Century Gothic" panose="020B0502020202020204"/>
              </a:rPr>
              <a:t> </a:t>
            </a: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</a:rPr>
              <a:t>Equilibrium check</a:t>
            </a:r>
            <a:endParaRPr lang="en-US" sz="3200" b="1" dirty="0">
              <a:solidFill>
                <a:prstClr val="white"/>
              </a:solidFill>
              <a:latin typeface="Century Gothic" panose="020B0502020202020204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685800" y="1483434"/>
            <a:ext cx="3833299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indent="9144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Dead load from ETABs: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25395" y="1482804"/>
            <a:ext cx="6096000" cy="685059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marR="0" indent="9144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Weight calculations (hand calculations):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 indent="9144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Dead load: own weight of structural elements: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341" y="2091970"/>
            <a:ext cx="5043054" cy="2263388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065519" y="2387704"/>
            <a:ext cx="5904807" cy="361131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0" y="4891933"/>
                <a:ext cx="6096000" cy="89768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  <a:tabLst>
                    <a:tab pos="1924050" algn="l"/>
                  </a:tabLst>
                </a:pP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% error = Hand – ETABs / Hand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23000</m:t>
                        </m:r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22018</m:t>
                        </m:r>
                      </m:num>
                      <m:den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23000</m:t>
                        </m:r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*100 </a:t>
                </a:r>
                <a:endParaRPr lang="en-US" dirty="0" smtClean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  <a:tabLst>
                    <a:tab pos="1924050" algn="l"/>
                  </a:tabLst>
                </a:pPr>
                <a:r>
                  <a:rPr lang="en-US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= 4.27 </a:t>
                </a:r>
                <a:r>
                  <a:rPr lang="en-U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% &lt; 5% acceptable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891933"/>
                <a:ext cx="6096000" cy="897682"/>
              </a:xfrm>
              <a:prstGeom prst="rect">
                <a:avLst/>
              </a:prstGeom>
              <a:blipFill rotWithShape="0">
                <a:blip r:embed="rId5"/>
                <a:stretch>
                  <a:fillRect b="-87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6840661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38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9478" y="521779"/>
            <a:ext cx="58360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rgbClr val="7030A0"/>
                </a:solidFill>
                <a:latin typeface="Century Gothic" panose="020B0502020202020204"/>
              </a:rPr>
              <a:t>4.3</a:t>
            </a:r>
            <a:r>
              <a:rPr lang="en-US" sz="3200" b="1" dirty="0" smtClean="0">
                <a:solidFill>
                  <a:srgbClr val="ED7D31">
                    <a:lumMod val="75000"/>
                  </a:srgbClr>
                </a:solidFill>
                <a:latin typeface="Century Gothic" panose="020B0502020202020204"/>
              </a:rPr>
              <a:t>:</a:t>
            </a:r>
            <a:r>
              <a:rPr lang="en-US" sz="3200" b="1" dirty="0" smtClean="0">
                <a:solidFill>
                  <a:prstClr val="white"/>
                </a:solidFill>
                <a:latin typeface="Century Gothic" panose="020B0502020202020204"/>
              </a:rPr>
              <a:t> </a:t>
            </a: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</a:rPr>
              <a:t>Stress strain check</a:t>
            </a:r>
            <a:endParaRPr lang="en-US" sz="3200" b="1" dirty="0">
              <a:solidFill>
                <a:prstClr val="white"/>
              </a:solidFill>
              <a:latin typeface="Century Gothic" panose="020B050202020202020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38735" y="1668899"/>
            <a:ext cx="3185487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Moment at end one: </a:t>
            </a:r>
            <a:r>
              <a:rPr lang="en-US" dirty="0"/>
              <a:t>46.13 </a:t>
            </a:r>
            <a:r>
              <a:rPr lang="en-US" dirty="0" err="1"/>
              <a:t>KN.m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38735" y="2216625"/>
            <a:ext cx="31983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Moment at end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two: </a:t>
            </a:r>
            <a:r>
              <a:rPr lang="en-US" dirty="0"/>
              <a:t>47.03 </a:t>
            </a:r>
            <a:r>
              <a:rPr lang="en-US" dirty="0" err="1"/>
              <a:t>KN.m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638734" y="2816641"/>
            <a:ext cx="31021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Moment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at middle: </a:t>
            </a:r>
            <a:r>
              <a:rPr lang="en-US" dirty="0"/>
              <a:t>28.84 </a:t>
            </a:r>
            <a:r>
              <a:rPr lang="en-US" dirty="0" err="1"/>
              <a:t>KN.m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638734" y="1250520"/>
            <a:ext cx="1448538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 smtClean="0"/>
              <a:t>From ETABs :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38734" y="3798470"/>
            <a:ext cx="9671136" cy="1585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Hand Calculations: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Mo = (superimposed dead load * L2 * Ln</a:t>
            </a: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 / 8 = (4.42 * (1.65+3.05) * (5.8-0.55)</a:t>
            </a: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 / 8 = 71.57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KN.m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By ETABs = middle + (end 1 + end 2)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 2 =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28.84 + (46.13+47.03) / 2 = 75.42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KN.m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Error = 5.38 % &lt; 10 % (OK)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776146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39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9478" y="521779"/>
            <a:ext cx="58360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rgbClr val="7030A0"/>
                </a:solidFill>
                <a:latin typeface="Century Gothic" panose="020B0502020202020204"/>
              </a:rPr>
              <a:t>4.4</a:t>
            </a:r>
            <a:r>
              <a:rPr lang="en-US" sz="3200" b="1" dirty="0" smtClean="0">
                <a:solidFill>
                  <a:srgbClr val="ED7D31">
                    <a:lumMod val="75000"/>
                  </a:srgbClr>
                </a:solidFill>
                <a:latin typeface="Century Gothic" panose="020B0502020202020204"/>
              </a:rPr>
              <a:t>:</a:t>
            </a:r>
            <a:r>
              <a:rPr lang="en-US" sz="3200" b="1" dirty="0" smtClean="0">
                <a:solidFill>
                  <a:prstClr val="white"/>
                </a:solidFill>
                <a:latin typeface="Century Gothic" panose="020B0502020202020204"/>
              </a:rPr>
              <a:t> </a:t>
            </a: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</a:rPr>
              <a:t>Deflection </a:t>
            </a:r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</a:rPr>
              <a:t>check</a:t>
            </a:r>
            <a:endParaRPr lang="en-US" sz="3200" b="1" dirty="0">
              <a:solidFill>
                <a:prstClr val="white"/>
              </a:solidFill>
              <a:latin typeface="Century Gothic" panose="020B050202020202020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04546" y="1641002"/>
            <a:ext cx="26118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a) Deflection for slab :</a:t>
            </a:r>
            <a:endParaRPr lang="en-US" sz="2000" dirty="0"/>
          </a:p>
        </p:txBody>
      </p:sp>
      <p:sp>
        <p:nvSpPr>
          <p:cNvPr id="2" name="Rectangle 1"/>
          <p:cNvSpPr/>
          <p:nvPr/>
        </p:nvSpPr>
        <p:spPr>
          <a:xfrm>
            <a:off x="904544" y="2391873"/>
            <a:ext cx="8336438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deflection due to 2D+2SD+1L is equal to ( L /240 ) where L is the shortest direction in the largest panel which equals to ( 5.7 / 240 ) = 0.02375 m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04543" y="3723358"/>
            <a:ext cx="7865383" cy="981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deflection of hand calculation = 0.02375 m and the deflection by the software = (0.040422/1.4) – ((0.00678+0.003859+0.005774+0.005437)/4) =0.02341 m so 0.0237 &gt; 0.02341 which is safe.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225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4</a:t>
            </a:fld>
            <a:endParaRPr lang="en-US"/>
          </a:p>
        </p:txBody>
      </p:sp>
      <p:pic>
        <p:nvPicPr>
          <p:cNvPr id="16" name="Picture 15" descr="C:\Users\acer\Desktop\Untitled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850" y="1254900"/>
            <a:ext cx="10157717" cy="42892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499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40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9478" y="521779"/>
            <a:ext cx="58360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rgbClr val="7030A0"/>
                </a:solidFill>
                <a:latin typeface="Century Gothic" panose="020B0502020202020204"/>
              </a:rPr>
              <a:t>4.4</a:t>
            </a:r>
            <a:r>
              <a:rPr lang="en-US" sz="3200" b="1" dirty="0" smtClean="0">
                <a:solidFill>
                  <a:srgbClr val="ED7D31">
                    <a:lumMod val="75000"/>
                  </a:srgbClr>
                </a:solidFill>
                <a:latin typeface="Century Gothic" panose="020B0502020202020204"/>
              </a:rPr>
              <a:t>:</a:t>
            </a:r>
            <a:r>
              <a:rPr lang="en-US" sz="3200" b="1" dirty="0" smtClean="0">
                <a:solidFill>
                  <a:prstClr val="white"/>
                </a:solidFill>
                <a:latin typeface="Century Gothic" panose="020B0502020202020204"/>
              </a:rPr>
              <a:t> </a:t>
            </a: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</a:rPr>
              <a:t>Deflection </a:t>
            </a:r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</a:rPr>
              <a:t>check</a:t>
            </a:r>
            <a:endParaRPr lang="en-US" sz="3200" b="1" dirty="0">
              <a:solidFill>
                <a:prstClr val="white"/>
              </a:solidFill>
              <a:latin typeface="Century Gothic" panose="020B050202020202020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04546" y="1641002"/>
            <a:ext cx="28827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b) Deflection for beams :</a:t>
            </a:r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904542" y="2378548"/>
            <a:ext cx="7706058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deflection due to service live load = ( L / 360 ) where L is the length of beam that have the highest deflection which equals to (7.27 / 360 ) = 0.02 m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04541" y="3862325"/>
            <a:ext cx="7560585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deflection of hand calculation = 0.020 m and the deflection by the software = 0.00373 m so 0.02 &gt; 0.00373 which is safe 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594747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41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9477" y="521779"/>
            <a:ext cx="756171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rgbClr val="7030A0"/>
                </a:solidFill>
                <a:latin typeface="Century Gothic" panose="020B0502020202020204"/>
              </a:rPr>
              <a:t>4.5</a:t>
            </a:r>
            <a:r>
              <a:rPr lang="en-US" sz="3200" b="1" dirty="0" smtClean="0">
                <a:solidFill>
                  <a:srgbClr val="ED7D31">
                    <a:lumMod val="75000"/>
                  </a:srgbClr>
                </a:solidFill>
                <a:latin typeface="Century Gothic" panose="020B0502020202020204"/>
              </a:rPr>
              <a:t>:</a:t>
            </a:r>
            <a:r>
              <a:rPr lang="en-US" sz="3200" b="1" dirty="0" smtClean="0">
                <a:solidFill>
                  <a:prstClr val="white"/>
                </a:solidFill>
                <a:latin typeface="Century Gothic" panose="020B0502020202020204"/>
              </a:rPr>
              <a:t> </a:t>
            </a: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</a:rPr>
              <a:t>Reinforcement design for slab </a:t>
            </a:r>
            <a:endParaRPr lang="en-US" sz="3200" b="1" dirty="0">
              <a:solidFill>
                <a:prstClr val="white"/>
              </a:solidFill>
              <a:latin typeface="Century Gothic" panose="020B0502020202020204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40327" y="1573334"/>
            <a:ext cx="7498915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We took the max positive moment and the 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max 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negative moment: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40327" y="2650621"/>
            <a:ext cx="6096000" cy="27495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maximum negative moment 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65.366 </a:t>
            </a:r>
            <a:r>
              <a:rPr lang="en-GB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KN.m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( ρ ) = 0.00151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As =514.63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/m&lt; As(min) = 1132.2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Use As = 1132.2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/m 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As = 1132.2*0.55 = 622.71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/550 mm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Use 2Φ20/550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mm (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ribs)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96000" y="2650620"/>
            <a:ext cx="6096000" cy="23834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maximum positive moment = 65.401 </a:t>
            </a:r>
            <a:r>
              <a:rPr lang="en-GB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KN.m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 ρ ) = 0.00151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As =514.91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/m &lt; As(min) = 1132.2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Use As = 1132.2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/m 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As = 1132.2*0.55 = 622.71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/550 mm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Use 2Φ20/550 mm (ribs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890041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42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9477" y="521779"/>
            <a:ext cx="756171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rgbClr val="7030A0"/>
                </a:solidFill>
                <a:latin typeface="Century Gothic" panose="020B0502020202020204"/>
              </a:rPr>
              <a:t>4.6</a:t>
            </a:r>
            <a:r>
              <a:rPr lang="en-US" sz="3200" b="1" dirty="0" smtClean="0">
                <a:solidFill>
                  <a:srgbClr val="ED7D31">
                    <a:lumMod val="75000"/>
                  </a:srgbClr>
                </a:solidFill>
                <a:latin typeface="Century Gothic" panose="020B0502020202020204"/>
              </a:rPr>
              <a:t>:</a:t>
            </a:r>
            <a:r>
              <a:rPr lang="en-US" sz="3200" b="1" dirty="0" smtClean="0">
                <a:solidFill>
                  <a:prstClr val="white"/>
                </a:solidFill>
                <a:latin typeface="Century Gothic" panose="020B0502020202020204"/>
              </a:rPr>
              <a:t> </a:t>
            </a: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</a:rPr>
              <a:t>Shear check for slab </a:t>
            </a:r>
            <a:endParaRPr lang="en-US" sz="3200" b="1" dirty="0">
              <a:solidFill>
                <a:prstClr val="white"/>
              </a:solidFill>
              <a:latin typeface="Century Gothic" panose="020B0502020202020204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62332" y="1530541"/>
            <a:ext cx="6096000" cy="23834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ØVc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0.75*(1/6)*1 √28 * 1000*340/1000= 225 KN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ØVc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/ 2 = 112.5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Vu=57.15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KN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Vu &lt; Ø </a:t>
            </a:r>
            <a:r>
              <a:rPr lang="en-US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Vc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/ 2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No need for shear reinforcement)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We used minimum 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shear reinforcement.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Av /s)min = 0.833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62332" y="3914014"/>
            <a:ext cx="6096000" cy="23834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Assume 2 leg Ø 10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Av = 2*78.5 = 157 mm</a:t>
            </a: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 = 157 / 0.833 = 188 mm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Smax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min [ 170 , 600 ]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Smax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 170 mm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Use 2 legs Ø 10 / 170mm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5329" y="2395538"/>
            <a:ext cx="4858471" cy="3311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65914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43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9477" y="521779"/>
            <a:ext cx="1002933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rgbClr val="7030A0"/>
                </a:solidFill>
                <a:latin typeface="Century Gothic" panose="020B0502020202020204"/>
              </a:rPr>
              <a:t>4.7</a:t>
            </a:r>
            <a:r>
              <a:rPr lang="en-US" sz="3200" b="1" dirty="0" smtClean="0">
                <a:solidFill>
                  <a:srgbClr val="ED7D31">
                    <a:lumMod val="75000"/>
                  </a:srgbClr>
                </a:solidFill>
                <a:latin typeface="Century Gothic" panose="020B0502020202020204"/>
              </a:rPr>
              <a:t>:</a:t>
            </a:r>
            <a:r>
              <a:rPr lang="en-US" sz="3200" b="1" dirty="0" smtClean="0">
                <a:solidFill>
                  <a:prstClr val="white"/>
                </a:solidFill>
                <a:latin typeface="Century Gothic" panose="020B0502020202020204"/>
              </a:rPr>
              <a:t> </a:t>
            </a: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</a:rPr>
              <a:t>Design check and reinforcement for beams</a:t>
            </a:r>
            <a:endParaRPr lang="en-US" sz="3200" b="1" dirty="0">
              <a:solidFill>
                <a:prstClr val="white"/>
              </a:solidFill>
              <a:latin typeface="Century Gothic" panose="020B050202020202020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22341" y="1671879"/>
            <a:ext cx="2530244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Wu on slab =14.8 KN/m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22341" y="2060575"/>
            <a:ext cx="6096000" cy="3886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Wu on beam = (6.1/2)*14.8+ (1.2*3.3) +</a:t>
            </a:r>
            <a:r>
              <a:rPr lang="en-GB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7.6*1.2</a:t>
            </a:r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58.22 KN/m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22341" y="2457620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Mu(Positive)=(58.22*(6.2-0.55)</a:t>
            </a:r>
            <a:r>
              <a:rPr lang="en-GB" baseline="30000" dirty="0"/>
              <a:t>2</a:t>
            </a:r>
            <a:r>
              <a:rPr lang="en-GB" dirty="0"/>
              <a:t>)/</a:t>
            </a:r>
            <a:r>
              <a:rPr lang="en-GB" dirty="0" smtClean="0"/>
              <a:t>16</a:t>
            </a:r>
            <a:r>
              <a:rPr lang="en-US" dirty="0"/>
              <a:t> </a:t>
            </a:r>
            <a:r>
              <a:rPr lang="en-GB" dirty="0" smtClean="0"/>
              <a:t>=116.16 </a:t>
            </a:r>
            <a:r>
              <a:rPr lang="en-GB" dirty="0" err="1"/>
              <a:t>KN.m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22341" y="2842240"/>
            <a:ext cx="6096000" cy="37407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l-GR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ρ=0.00342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22341" y="3271321"/>
            <a:ext cx="6096000" cy="118660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As manual = </a:t>
            </a:r>
            <a:r>
              <a:rPr lang="el-GR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ρ*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b*d =930.24 mm2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As from Etabs =893mm2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Error 4% &lt; 10%   OK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1861" y="2457620"/>
            <a:ext cx="3901939" cy="296592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94641" y="4491677"/>
            <a:ext cx="6398885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Mu (negative) = (58.22*(6.2-0.55)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)/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11</a:t>
            </a:r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=168.96 </a:t>
            </a:r>
            <a:r>
              <a:rPr lang="en-GB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KN.m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94641" y="4978369"/>
            <a:ext cx="11769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/>
              <a:t>ρ=0.00505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694641" y="5445698"/>
            <a:ext cx="6096000" cy="118660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As manual = </a:t>
            </a:r>
            <a:r>
              <a:rPr lang="en-GB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ρbd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=1373.6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As from Etabs =1297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Error 5.58 % &lt; 10%   OK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927417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44</a:t>
            </a:fld>
            <a:endParaRPr lang="en-US"/>
          </a:p>
        </p:txBody>
      </p:sp>
      <p:pic>
        <p:nvPicPr>
          <p:cNvPr id="5" name="Picture 4" descr="C:\Users\acer\Desktop\127963275_124546555947758_1825662660243554697_n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1470" y="320946"/>
            <a:ext cx="7358495" cy="440938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1177637" y="5157660"/>
            <a:ext cx="10640290" cy="1084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713740" algn="l"/>
              </a:tabLst>
            </a:pP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Notes: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 main beams that have As &lt; As </a:t>
            </a:r>
            <a:r>
              <a:rPr lang="en-US" baseline="-25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min = 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0.00333*800*340=905.76 mm use As=905.76 mm.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or secondary beams that have As &lt; As </a:t>
            </a:r>
            <a:r>
              <a:rPr lang="en-US" baseline="-25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min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</a:t>
            </a:r>
            <a:r>
              <a:rPr lang="en-US" baseline="-25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0.00333*600*340=679.32 mm use As=679.32 mm.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09605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45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29477" y="521779"/>
            <a:ext cx="114221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rgbClr val="7030A0"/>
                </a:solidFill>
                <a:latin typeface="Century Gothic" panose="020B0502020202020204"/>
              </a:rPr>
              <a:t>4.8</a:t>
            </a:r>
            <a:r>
              <a:rPr lang="en-US" sz="3200" b="1" dirty="0" smtClean="0">
                <a:solidFill>
                  <a:srgbClr val="ED7D31">
                    <a:lumMod val="75000"/>
                  </a:srgbClr>
                </a:solidFill>
                <a:latin typeface="Century Gothic" panose="020B0502020202020204"/>
              </a:rPr>
              <a:t>:</a:t>
            </a:r>
            <a:r>
              <a:rPr lang="en-US" sz="3200" b="1" dirty="0" smtClean="0">
                <a:solidFill>
                  <a:prstClr val="white"/>
                </a:solidFill>
                <a:latin typeface="Century Gothic" panose="020B0502020202020204"/>
              </a:rPr>
              <a:t> </a:t>
            </a: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</a:rPr>
              <a:t>Design check and reinforcement for shear in beams </a:t>
            </a:r>
          </a:p>
        </p:txBody>
      </p:sp>
      <p:sp>
        <p:nvSpPr>
          <p:cNvPr id="8" name="Rectangle 7"/>
          <p:cNvSpPr/>
          <p:nvPr/>
        </p:nvSpPr>
        <p:spPr>
          <a:xfrm>
            <a:off x="750802" y="1127842"/>
            <a:ext cx="6705600" cy="5331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Wu on beam =57.48 KN/m</a:t>
            </a:r>
            <a:endParaRPr lang="en-US" sz="1600" dirty="0" smtClean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dirty="0"/>
              <a:t>Vu = (58.22 * (6.2-0.55)) / </a:t>
            </a:r>
            <a:r>
              <a:rPr lang="en-GB" dirty="0" smtClean="0"/>
              <a:t>2</a:t>
            </a:r>
            <a:r>
              <a:rPr lang="en-US" dirty="0"/>
              <a:t> </a:t>
            </a:r>
            <a:r>
              <a:rPr lang="en-GB" dirty="0" smtClean="0"/>
              <a:t>= 164.47 KN</a:t>
            </a:r>
            <a:endParaRPr lang="en-US" dirty="0" smtClean="0"/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Vu /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Ø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164.47/0.75 = 219.3 KN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Vc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 (1/6) * √28 * 800 * 340 / 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1000 = 239.88 KN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Vc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/ 2 =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119.94 KN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Vc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/ 2 &lt; ( Vu /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Ø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) &lt; </a:t>
            </a:r>
            <a:r>
              <a:rPr lang="en-GB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Vc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Category 2 (Case 2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 </a:t>
            </a:r>
            <a:endParaRPr lang="en-GB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Then 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we use minimum shear reinforcement.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Av /s)min = 0.67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Assume 2 leg Ø 10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Av = 2*78.5 = 157 mm</a:t>
            </a: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 = 157 / 0.67 = 234.33 mm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Smax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 min [340/2=170, 600]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Smax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 170 mm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Use 2 legs Ø 10 / 170 mm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8020" y="2587153"/>
            <a:ext cx="4025780" cy="3065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63675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46</a:t>
            </a:fld>
            <a:endParaRPr lang="en-US"/>
          </a:p>
        </p:txBody>
      </p:sp>
      <p:pic>
        <p:nvPicPr>
          <p:cNvPr id="6" name="Picture 5" descr="C:\Users\acer\Desktop\127786699_287023929403279_6650005405968311403_n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237" y="475932"/>
            <a:ext cx="7813963" cy="422075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666091" y="4862171"/>
            <a:ext cx="10818253" cy="16767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713740" algn="l"/>
              </a:tabLst>
            </a:pP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Notes: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1924050" algn="l"/>
              </a:tabLs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 main beams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that have </a:t>
            </a:r>
            <a:r>
              <a:rPr lang="en-US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ØVc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/ 2 &lt; Vu &lt; </a:t>
            </a:r>
            <a:r>
              <a:rPr lang="en-US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ØVc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 0.75*239.88 = 179.91 use 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minimum shear reinforcement </a:t>
            </a: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1924050" algn="l"/>
              </a:tabLst>
            </a:pP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=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 legs Ø 10 / 170 mm.</a:t>
            </a:r>
            <a:endParaRPr lang="en-US" sz="1600" dirty="0" smtClean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  <a:tabLst>
                <a:tab pos="1924050" algn="l"/>
              </a:tabLs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secondary beams that have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ØVc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/ 2 &lt; Vu &lt;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ØVc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 0.75*179.91 = 134.93 use 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minimum shear 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reinforcement =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 legs Ø 10 / 170 mm.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558895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47</a:t>
            </a:fld>
            <a:endParaRPr lang="en-US"/>
          </a:p>
        </p:txBody>
      </p:sp>
      <p:sp>
        <p:nvSpPr>
          <p:cNvPr id="5" name="Content Placeholder 19"/>
          <p:cNvSpPr txBox="1">
            <a:spLocks/>
          </p:cNvSpPr>
          <p:nvPr/>
        </p:nvSpPr>
        <p:spPr>
          <a:xfrm>
            <a:off x="2252302" y="2695018"/>
            <a:ext cx="7687395" cy="1920526"/>
          </a:xfrm>
          <a:prstGeom prst="rect">
            <a:avLst/>
          </a:prstGeom>
        </p:spPr>
        <p:txBody>
          <a:bodyPr vert="horz" wrap="square" lIns="146304" tIns="45720" rIns="146304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5400" b="1" kern="1200" dirty="0">
                <a:solidFill>
                  <a:schemeClr val="accent4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defRPr>
            </a:lvl1pPr>
            <a:lvl2pPr marL="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2pPr>
            <a:lvl3pPr marL="0" indent="0" algn="ctr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6600" dirty="0" smtClean="0">
                <a:solidFill>
                  <a:schemeClr val="accent6">
                    <a:lumMod val="75000"/>
                  </a:schemeClr>
                </a:solidFill>
              </a:rPr>
              <a:t>Block 3 checks and design    </a:t>
            </a:r>
            <a:endParaRPr kumimoji="0" lang="en-US" sz="6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665719" y="966484"/>
            <a:ext cx="58360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200" b="1" dirty="0" smtClean="0">
                <a:solidFill>
                  <a:srgbClr val="7030A0"/>
                </a:solidFill>
                <a:latin typeface="Century Gothic" panose="020B0502020202020204"/>
              </a:rPr>
              <a:t>Chapter 5</a:t>
            </a:r>
            <a:endParaRPr lang="en-US" sz="3200" b="1" dirty="0">
              <a:solidFill>
                <a:prstClr val="white"/>
              </a:solidFill>
              <a:latin typeface="Century Gothic" panose="020B0502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72143893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48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21820" y="1193916"/>
            <a:ext cx="100362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a check used to ensure that the structure is compatible, which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means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that the structural members works and moves as one mass and to ensure the connection between members as shown in pictures below:</a:t>
            </a:r>
          </a:p>
        </p:txBody>
      </p:sp>
      <p:sp>
        <p:nvSpPr>
          <p:cNvPr id="6" name="Rectangle 5"/>
          <p:cNvSpPr/>
          <p:nvPr/>
        </p:nvSpPr>
        <p:spPr>
          <a:xfrm>
            <a:off x="229478" y="521779"/>
            <a:ext cx="58360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rgbClr val="7030A0"/>
                </a:solidFill>
                <a:latin typeface="Century Gothic" panose="020B0502020202020204"/>
              </a:rPr>
              <a:t>5.1 </a:t>
            </a:r>
            <a:r>
              <a:rPr lang="en-US" sz="3200" b="1" dirty="0" smtClean="0">
                <a:solidFill>
                  <a:srgbClr val="ED7D31">
                    <a:lumMod val="75000"/>
                  </a:srgbClr>
                </a:solidFill>
                <a:latin typeface="Century Gothic" panose="020B0502020202020204"/>
              </a:rPr>
              <a:t>:</a:t>
            </a:r>
            <a:r>
              <a:rPr lang="en-US" sz="3200" b="1" dirty="0" smtClean="0">
                <a:solidFill>
                  <a:prstClr val="white"/>
                </a:solidFill>
                <a:latin typeface="Century Gothic" panose="020B0502020202020204"/>
              </a:rPr>
              <a:t> </a:t>
            </a: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</a:rPr>
              <a:t>Compatibility </a:t>
            </a:r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</a:rPr>
              <a:t>Check</a:t>
            </a:r>
            <a:endParaRPr lang="en-US" sz="3200" b="1" dirty="0">
              <a:solidFill>
                <a:prstClr val="white"/>
              </a:solidFill>
              <a:latin typeface="Century Gothic" panose="020B0502020202020204"/>
            </a:endParaRPr>
          </a:p>
        </p:txBody>
      </p:sp>
      <p:pic>
        <p:nvPicPr>
          <p:cNvPr id="2" name="Facebook3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133466" y="2173439"/>
            <a:ext cx="7212940" cy="3849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935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49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9478" y="521779"/>
            <a:ext cx="58360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rgbClr val="7030A0"/>
                </a:solidFill>
                <a:latin typeface="Century Gothic" panose="020B0502020202020204"/>
              </a:rPr>
              <a:t>5.2</a:t>
            </a:r>
            <a:r>
              <a:rPr lang="en-US" sz="3200" b="1" dirty="0" smtClean="0">
                <a:solidFill>
                  <a:srgbClr val="ED7D31">
                    <a:lumMod val="75000"/>
                  </a:srgbClr>
                </a:solidFill>
                <a:latin typeface="Century Gothic" panose="020B0502020202020204"/>
              </a:rPr>
              <a:t>:</a:t>
            </a:r>
            <a:r>
              <a:rPr lang="en-US" sz="3200" b="1" dirty="0" smtClean="0">
                <a:solidFill>
                  <a:prstClr val="white"/>
                </a:solidFill>
                <a:latin typeface="Century Gothic" panose="020B0502020202020204"/>
              </a:rPr>
              <a:t> </a:t>
            </a: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</a:rPr>
              <a:t>Equilibrium check</a:t>
            </a:r>
            <a:endParaRPr lang="en-US" sz="3200" b="1" dirty="0">
              <a:solidFill>
                <a:prstClr val="white"/>
              </a:solidFill>
              <a:latin typeface="Century Gothic" panose="020B0502020202020204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685800" y="1483434"/>
            <a:ext cx="3833299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indent="9144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Dead load from ETABs: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25395" y="1482804"/>
            <a:ext cx="6096000" cy="685059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marR="0" indent="9144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Weight calculations (hand calculations):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 indent="9144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Dead load: own weight of structural elements: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580" y="2167863"/>
            <a:ext cx="5052359" cy="1889143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4"/>
          <a:stretch>
            <a:fillRect/>
          </a:stretch>
        </p:blipFill>
        <p:spPr>
          <a:xfrm>
            <a:off x="6102927" y="2454088"/>
            <a:ext cx="5886450" cy="361603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0" y="4745875"/>
                <a:ext cx="6096000" cy="89768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  <a:tabLst>
                    <a:tab pos="1924050" algn="l"/>
                  </a:tabLst>
                </a:pP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% error = Hand – ETABs / Hand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10194</m:t>
                        </m:r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9433</m:t>
                        </m:r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9738</m:t>
                        </m:r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1463</m:t>
                        </m:r>
                      </m:num>
                      <m:den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10194</m:t>
                        </m:r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9433</m:t>
                        </m:r>
                      </m:den>
                    </m:f>
                  </m:oMath>
                </a14:m>
                <a:r>
                  <a:rPr lang="en-U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*100 </a:t>
                </a:r>
                <a:endParaRPr lang="en-US" dirty="0" smtClean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  <a:tabLst>
                    <a:tab pos="1924050" algn="l"/>
                  </a:tabLst>
                </a:pPr>
                <a:r>
                  <a:rPr lang="en-US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= </a:t>
                </a:r>
                <a:r>
                  <a:rPr lang="en-U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4.48% &lt; 5% ok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745875"/>
                <a:ext cx="6096000" cy="897682"/>
              </a:xfrm>
              <a:prstGeom prst="rect">
                <a:avLst/>
              </a:prstGeom>
              <a:blipFill rotWithShape="0">
                <a:blip r:embed="rId5"/>
                <a:stretch>
                  <a:fillRect b="-95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60658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Slide Number Placeholder 5"/>
          <p:cNvSpPr>
            <a:spLocks noGrp="1"/>
          </p:cNvSpPr>
          <p:nvPr>
            <p:ph type="sldNum" sz="quarter" idx="18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BA16FC4F-2095-4DDD-8CC1-F7BF15EB054F}" type="slidenum">
              <a:rPr lang="en-US" altLang="en-US">
                <a:solidFill>
                  <a:srgbClr val="9F9F9F"/>
                </a:solidFill>
              </a:rPr>
              <a:pPr/>
              <a:t>5</a:t>
            </a:fld>
            <a:endParaRPr lang="en-US" altLang="en-US">
              <a:solidFill>
                <a:srgbClr val="9F9F9F"/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598" y="732695"/>
            <a:ext cx="4571613" cy="269473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9089" y="3680227"/>
            <a:ext cx="4213821" cy="267440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300" y="732695"/>
            <a:ext cx="4610500" cy="2693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41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50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9478" y="521779"/>
            <a:ext cx="58360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rgbClr val="7030A0"/>
                </a:solidFill>
                <a:latin typeface="Century Gothic" panose="020B0502020202020204"/>
              </a:rPr>
              <a:t>5.3</a:t>
            </a:r>
            <a:r>
              <a:rPr lang="en-US" sz="3200" b="1" dirty="0" smtClean="0">
                <a:solidFill>
                  <a:srgbClr val="ED7D31">
                    <a:lumMod val="75000"/>
                  </a:srgbClr>
                </a:solidFill>
                <a:latin typeface="Century Gothic" panose="020B0502020202020204"/>
              </a:rPr>
              <a:t>:</a:t>
            </a:r>
            <a:r>
              <a:rPr lang="en-US" sz="3200" b="1" dirty="0" smtClean="0">
                <a:solidFill>
                  <a:prstClr val="white"/>
                </a:solidFill>
                <a:latin typeface="Century Gothic" panose="020B0502020202020204"/>
              </a:rPr>
              <a:t> </a:t>
            </a: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</a:rPr>
              <a:t>Stress strain check</a:t>
            </a:r>
            <a:endParaRPr lang="en-US" sz="3200" b="1" dirty="0">
              <a:solidFill>
                <a:prstClr val="white"/>
              </a:solidFill>
              <a:latin typeface="Century Gothic" panose="020B050202020202020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38735" y="1668899"/>
            <a:ext cx="3185487" cy="3740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Moment at end one: </a:t>
            </a:r>
            <a:r>
              <a:rPr lang="en-US" dirty="0"/>
              <a:t>9.868 </a:t>
            </a:r>
            <a:r>
              <a:rPr lang="en-US" dirty="0" err="1"/>
              <a:t>KN.m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38735" y="2216625"/>
            <a:ext cx="3315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Moment at end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two: </a:t>
            </a:r>
            <a:r>
              <a:rPr lang="en-US" dirty="0"/>
              <a:t>8.7538 </a:t>
            </a:r>
            <a:r>
              <a:rPr lang="en-US" dirty="0" err="1"/>
              <a:t>KN.m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638734" y="2816641"/>
            <a:ext cx="32191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Moment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at middle: </a:t>
            </a:r>
            <a:r>
              <a:rPr lang="en-US" dirty="0"/>
              <a:t>7.6788 </a:t>
            </a:r>
            <a:r>
              <a:rPr lang="en-US" dirty="0" err="1"/>
              <a:t>KN.m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638734" y="1250520"/>
            <a:ext cx="1448538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 smtClean="0"/>
              <a:t>From ETABs :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38733" y="3696028"/>
            <a:ext cx="8788601" cy="1585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Hand Calculations: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Mo = (Live load * L2 * Ln</a:t>
            </a: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 / 8 = (1.92) * (2.525) * (6.1-0.55)</a:t>
            </a: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 / 8 = 18.666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KN.m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By ETABs = middle + (end 1 + end 2)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 2 =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7.6788+ (9.868+ 8.7538) / 2 = 16.9897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KN.m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Error = 8.98 % &lt; 10 % (OK)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42664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51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9478" y="521779"/>
            <a:ext cx="58360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rgbClr val="7030A0"/>
                </a:solidFill>
                <a:latin typeface="Century Gothic" panose="020B0502020202020204"/>
              </a:rPr>
              <a:t>5.4</a:t>
            </a:r>
            <a:r>
              <a:rPr lang="en-US" sz="3200" b="1" dirty="0" smtClean="0">
                <a:solidFill>
                  <a:srgbClr val="ED7D31">
                    <a:lumMod val="75000"/>
                  </a:srgbClr>
                </a:solidFill>
                <a:latin typeface="Century Gothic" panose="020B0502020202020204"/>
              </a:rPr>
              <a:t>:</a:t>
            </a:r>
            <a:r>
              <a:rPr lang="en-US" sz="3200" b="1" dirty="0" smtClean="0">
                <a:solidFill>
                  <a:prstClr val="white"/>
                </a:solidFill>
                <a:latin typeface="Century Gothic" panose="020B0502020202020204"/>
              </a:rPr>
              <a:t> </a:t>
            </a: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</a:rPr>
              <a:t>Deflection </a:t>
            </a:r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</a:rPr>
              <a:t>check</a:t>
            </a:r>
            <a:endParaRPr lang="en-US" sz="3200" b="1" dirty="0">
              <a:solidFill>
                <a:prstClr val="white"/>
              </a:solidFill>
              <a:latin typeface="Century Gothic" panose="020B050202020202020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04546" y="1641002"/>
            <a:ext cx="26118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a) Deflection for slab :</a:t>
            </a:r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904542" y="2420570"/>
            <a:ext cx="84334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The deflection due to 2D+2SD+1L is equal to ( L /240 ) where L is the shortest direction in the largest panel which equals to ( 9.9 / 240 ) = 0.0412m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04542" y="4072732"/>
            <a:ext cx="7706058" cy="981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deflection of hand calculation = 0.0247 m and the deflection by the software = (0.061148/1.4) – ((0.00515+0.003276+0.004168+0.005282)/4) =0.0392 m so 0.0412 &gt; 0.0392 which is safe.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528792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52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9478" y="521779"/>
            <a:ext cx="58360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rgbClr val="7030A0"/>
                </a:solidFill>
                <a:latin typeface="Century Gothic" panose="020B0502020202020204"/>
              </a:rPr>
              <a:t>5.4</a:t>
            </a:r>
            <a:r>
              <a:rPr lang="en-US" sz="3200" b="1" dirty="0" smtClean="0">
                <a:solidFill>
                  <a:srgbClr val="ED7D31">
                    <a:lumMod val="75000"/>
                  </a:srgbClr>
                </a:solidFill>
                <a:latin typeface="Century Gothic" panose="020B0502020202020204"/>
              </a:rPr>
              <a:t>:</a:t>
            </a:r>
            <a:r>
              <a:rPr lang="en-US" sz="3200" b="1" dirty="0" smtClean="0">
                <a:solidFill>
                  <a:prstClr val="white"/>
                </a:solidFill>
                <a:latin typeface="Century Gothic" panose="020B0502020202020204"/>
              </a:rPr>
              <a:t> </a:t>
            </a: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</a:rPr>
              <a:t>Deflection </a:t>
            </a:r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</a:rPr>
              <a:t>check</a:t>
            </a:r>
            <a:endParaRPr lang="en-US" sz="3200" b="1" dirty="0">
              <a:solidFill>
                <a:prstClr val="white"/>
              </a:solidFill>
              <a:latin typeface="Century Gothic" panose="020B050202020202020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04546" y="1641002"/>
            <a:ext cx="28827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b) Deflection for beams :</a:t>
            </a:r>
            <a:endParaRPr lang="en-US" sz="2000" dirty="0"/>
          </a:p>
        </p:txBody>
      </p:sp>
      <p:sp>
        <p:nvSpPr>
          <p:cNvPr id="2" name="Rectangle 1"/>
          <p:cNvSpPr/>
          <p:nvPr/>
        </p:nvSpPr>
        <p:spPr>
          <a:xfrm>
            <a:off x="904540" y="2437055"/>
            <a:ext cx="7706059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deflection due to service live load = ( L / 360 ) where L is the length of beam that have the highest deflection which equals to ( 13.25 / 360 ) = 0.0368 m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04539" y="4110085"/>
            <a:ext cx="7706059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deflection of hand calculation = 0.0368 m and the deflection by the software = 0.003258 m so 0.0368 &gt; 0.003258 which is safe 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569126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53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9477" y="521779"/>
            <a:ext cx="756171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rgbClr val="7030A0"/>
                </a:solidFill>
                <a:latin typeface="Century Gothic" panose="020B0502020202020204"/>
              </a:rPr>
              <a:t>5.5</a:t>
            </a:r>
            <a:r>
              <a:rPr lang="en-US" sz="3200" b="1" dirty="0" smtClean="0">
                <a:solidFill>
                  <a:srgbClr val="ED7D31">
                    <a:lumMod val="75000"/>
                  </a:srgbClr>
                </a:solidFill>
                <a:latin typeface="Century Gothic" panose="020B0502020202020204"/>
              </a:rPr>
              <a:t>:</a:t>
            </a:r>
            <a:r>
              <a:rPr lang="en-US" sz="3200" b="1" dirty="0" smtClean="0">
                <a:solidFill>
                  <a:prstClr val="white"/>
                </a:solidFill>
                <a:latin typeface="Century Gothic" panose="020B0502020202020204"/>
              </a:rPr>
              <a:t> </a:t>
            </a: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</a:rPr>
              <a:t>Reinforcement design for slab </a:t>
            </a:r>
            <a:endParaRPr lang="en-US" sz="3200" b="1" dirty="0">
              <a:solidFill>
                <a:prstClr val="white"/>
              </a:solidFill>
              <a:latin typeface="Century Gothic" panose="020B0502020202020204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40327" y="1804756"/>
            <a:ext cx="9817369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We took the max positive moment and the 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max 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negative 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moment </a:t>
            </a:r>
            <a:r>
              <a:rPr lang="en-GB" dirty="0"/>
              <a:t>from M11 and M22 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40327" y="1416060"/>
            <a:ext cx="7498915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 one-way Ribbed slab :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40327" y="2650620"/>
            <a:ext cx="6096000" cy="27495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maximum negative moment 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158.119 </a:t>
            </a:r>
            <a:r>
              <a:rPr lang="en-GB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KN.m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( ρ ) = 0.00374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As =1270.11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/m &gt; As(min) = 1132.2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Use As = 1270.11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/m 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As = 1270.11*0.55 = 698.56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/550 mm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Use 2Φ22/550 mm (ribs)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888181" y="2650620"/>
            <a:ext cx="6096000" cy="27495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maximum positive moment 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47 </a:t>
            </a:r>
            <a:r>
              <a:rPr lang="en-GB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KN.m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 ρ ) = 0.00108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As =368.62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/m &lt; As(min) = 1132.2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Use As = 1132.2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/m 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As = 1132.2*0.55 = 622.71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/550 mm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Use 2Φ20/550 mm (ribs)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916141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54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9477" y="521779"/>
            <a:ext cx="756171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rgbClr val="7030A0"/>
                </a:solidFill>
                <a:latin typeface="Century Gothic" panose="020B0502020202020204"/>
              </a:rPr>
              <a:t>5.5</a:t>
            </a:r>
            <a:r>
              <a:rPr lang="en-US" sz="3200" b="1" dirty="0" smtClean="0">
                <a:solidFill>
                  <a:srgbClr val="ED7D31">
                    <a:lumMod val="75000"/>
                  </a:srgbClr>
                </a:solidFill>
                <a:latin typeface="Century Gothic" panose="020B0502020202020204"/>
              </a:rPr>
              <a:t>:</a:t>
            </a:r>
            <a:r>
              <a:rPr lang="en-US" sz="3200" b="1" dirty="0" smtClean="0">
                <a:solidFill>
                  <a:prstClr val="white"/>
                </a:solidFill>
                <a:latin typeface="Century Gothic" panose="020B0502020202020204"/>
              </a:rPr>
              <a:t> </a:t>
            </a: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</a:rPr>
              <a:t>Reinforcement design for slab </a:t>
            </a:r>
            <a:endParaRPr lang="en-US" sz="3200" b="1" dirty="0">
              <a:solidFill>
                <a:prstClr val="white"/>
              </a:solidFill>
              <a:latin typeface="Century Gothic" panose="020B050202020202020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40327" y="1416060"/>
            <a:ext cx="7498915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 two-way U-Boot slab :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40327" y="1813127"/>
            <a:ext cx="2089033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  <a:tabLst>
                <a:tab pos="71374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 X-Direction: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40326" y="2235595"/>
            <a:ext cx="2903359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71374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1) Moment values for Frame: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139" y="3055128"/>
            <a:ext cx="2600742" cy="1932661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862283" y="2235595"/>
            <a:ext cx="3525324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71374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2) Moment values for Column strip: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9650" y="3055128"/>
            <a:ext cx="2625005" cy="1932661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7542965" y="2201823"/>
            <a:ext cx="3954929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71374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3) Moment values for Column strip slab: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4424" y="3055130"/>
            <a:ext cx="2572012" cy="1932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47792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55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9477" y="521779"/>
            <a:ext cx="756171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rgbClr val="7030A0"/>
                </a:solidFill>
                <a:latin typeface="Century Gothic" panose="020B0502020202020204"/>
              </a:rPr>
              <a:t>5.5</a:t>
            </a:r>
            <a:r>
              <a:rPr lang="en-US" sz="3200" b="1" dirty="0" smtClean="0">
                <a:solidFill>
                  <a:srgbClr val="ED7D31">
                    <a:lumMod val="75000"/>
                  </a:srgbClr>
                </a:solidFill>
                <a:latin typeface="Century Gothic" panose="020B0502020202020204"/>
              </a:rPr>
              <a:t>:</a:t>
            </a:r>
            <a:r>
              <a:rPr lang="en-US" sz="3200" b="1" dirty="0" smtClean="0">
                <a:solidFill>
                  <a:prstClr val="white"/>
                </a:solidFill>
                <a:latin typeface="Century Gothic" panose="020B0502020202020204"/>
              </a:rPr>
              <a:t> </a:t>
            </a: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</a:rPr>
              <a:t>Reinforcement design for slab </a:t>
            </a:r>
            <a:endParaRPr lang="en-US" sz="3200" b="1" dirty="0">
              <a:solidFill>
                <a:prstClr val="white"/>
              </a:solidFill>
              <a:latin typeface="Century Gothic" panose="020B0502020202020204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40327" y="1804756"/>
            <a:ext cx="9817369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713740" algn="l"/>
              </a:tabLst>
            </a:pP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We took the max positive moment and the max negative moment </a:t>
            </a:r>
            <a:r>
              <a:rPr lang="en-GB" dirty="0" smtClean="0"/>
              <a:t>from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Column strip slab: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40327" y="1416060"/>
            <a:ext cx="7498915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713740" algn="l"/>
              </a:tabLst>
            </a:pP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Column strip slab: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234546" y="2819617"/>
            <a:ext cx="6096000" cy="23834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 the positive moment = 79.12 </a:t>
            </a:r>
            <a:r>
              <a:rPr lang="en-GB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KN.m</a:t>
            </a:r>
            <a:endParaRPr lang="en-US" sz="1600" dirty="0" smtClean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 ρ ) = 0.00184</a:t>
            </a:r>
            <a:endParaRPr lang="en-US" sz="1600" dirty="0" smtClean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As =624.72 </a:t>
            </a:r>
            <a:r>
              <a:rPr lang="en-GB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mm</a:t>
            </a:r>
            <a:r>
              <a:rPr lang="en-GB" sz="1600" baseline="300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/m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&lt; As(min) = 1132.2 mm</a:t>
            </a:r>
            <a:r>
              <a:rPr lang="en-GB" baseline="300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/m</a:t>
            </a:r>
            <a:endParaRPr lang="en-US" sz="1600" dirty="0" smtClean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Use As = 1132.2 mm</a:t>
            </a:r>
            <a:r>
              <a:rPr lang="en-GB" baseline="300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/m  </a:t>
            </a:r>
            <a:endParaRPr lang="en-US" sz="1600" dirty="0" smtClean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As = 1132.2*0.67 = 758.754 mm</a:t>
            </a:r>
            <a:r>
              <a:rPr lang="en-GB" baseline="300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/670 mm</a:t>
            </a:r>
            <a:endParaRPr lang="en-US" sz="1600" dirty="0" smtClean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Use 2Φ22/670 mm (ribs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51164" y="2819617"/>
            <a:ext cx="6096000" cy="2716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 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maximum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negative 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moment = 85.76 </a:t>
            </a:r>
            <a:r>
              <a:rPr lang="en-GB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KN.m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 ρ ) = 0.00199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As =678.1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/m &lt; As(min) = 1132.2 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mm</a:t>
            </a:r>
            <a:r>
              <a:rPr lang="en-GB" baseline="300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/m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sz="1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Use As = 1132.2 mm</a:t>
            </a:r>
            <a:r>
              <a:rPr lang="en-GB" sz="1600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sz="1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/m 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As 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1132.2*0.67 = 751.74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/670 mm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Use 2Φ22/670 mm (ribs)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142473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56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9477" y="521779"/>
            <a:ext cx="756171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rgbClr val="7030A0"/>
                </a:solidFill>
                <a:latin typeface="Century Gothic" panose="020B0502020202020204"/>
              </a:rPr>
              <a:t>5.5</a:t>
            </a:r>
            <a:r>
              <a:rPr lang="en-US" sz="3200" b="1" dirty="0" smtClean="0">
                <a:solidFill>
                  <a:srgbClr val="ED7D31">
                    <a:lumMod val="75000"/>
                  </a:srgbClr>
                </a:solidFill>
                <a:latin typeface="Century Gothic" panose="020B0502020202020204"/>
              </a:rPr>
              <a:t>:</a:t>
            </a:r>
            <a:r>
              <a:rPr lang="en-US" sz="3200" b="1" dirty="0" smtClean="0">
                <a:solidFill>
                  <a:prstClr val="white"/>
                </a:solidFill>
                <a:latin typeface="Century Gothic" panose="020B0502020202020204"/>
              </a:rPr>
              <a:t> </a:t>
            </a: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</a:rPr>
              <a:t>Reinforcement design for slab </a:t>
            </a:r>
            <a:endParaRPr lang="en-US" sz="3200" b="1" dirty="0">
              <a:solidFill>
                <a:prstClr val="white"/>
              </a:solidFill>
              <a:latin typeface="Century Gothic" panose="020B0502020202020204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71697" y="1932325"/>
            <a:ext cx="3877985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71374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4) Moment values for Middle strip slab: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5116" y="2717800"/>
            <a:ext cx="4781550" cy="3638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13949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57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9477" y="521779"/>
            <a:ext cx="756171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rgbClr val="7030A0"/>
                </a:solidFill>
                <a:latin typeface="Century Gothic" panose="020B0502020202020204"/>
              </a:rPr>
              <a:t>5.5</a:t>
            </a:r>
            <a:r>
              <a:rPr lang="en-US" sz="3200" b="1" dirty="0" smtClean="0">
                <a:solidFill>
                  <a:srgbClr val="ED7D31">
                    <a:lumMod val="75000"/>
                  </a:srgbClr>
                </a:solidFill>
                <a:latin typeface="Century Gothic" panose="020B0502020202020204"/>
              </a:rPr>
              <a:t>:</a:t>
            </a:r>
            <a:r>
              <a:rPr lang="en-US" sz="3200" b="1" dirty="0" smtClean="0">
                <a:solidFill>
                  <a:prstClr val="white"/>
                </a:solidFill>
                <a:latin typeface="Century Gothic" panose="020B0502020202020204"/>
              </a:rPr>
              <a:t> </a:t>
            </a: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</a:rPr>
              <a:t>Reinforcement design for slab </a:t>
            </a:r>
            <a:endParaRPr lang="en-US" sz="3200" b="1" dirty="0">
              <a:solidFill>
                <a:prstClr val="white"/>
              </a:solidFill>
              <a:latin typeface="Century Gothic" panose="020B0502020202020204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40327" y="1804756"/>
            <a:ext cx="9817369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713740" algn="l"/>
              </a:tabLst>
            </a:pP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We took the max positive moment and the max negative moment </a:t>
            </a:r>
            <a:r>
              <a:rPr lang="en-GB" dirty="0" smtClean="0"/>
              <a:t>from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Middle strip slab: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40327" y="1416060"/>
            <a:ext cx="7498915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713740" algn="l"/>
              </a:tabLst>
            </a:pP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Middle strip slab: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096000" y="2819617"/>
            <a:ext cx="6096000" cy="23834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 the positive moment = 118.17 </a:t>
            </a:r>
            <a:r>
              <a:rPr lang="en-GB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KN.m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 ρ ) = 0.00277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As =940.9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/m &lt; As(min) = 1132.2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Use As = 1132.2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/m 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As = 1132.2*0.67 = 758.574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/670 mm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Use 2Φ22/670 mm (ribs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40327" y="2819617"/>
            <a:ext cx="6096000" cy="23834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 the maximum negative moment = 27.78 </a:t>
            </a:r>
            <a:r>
              <a:rPr lang="en-GB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KN.m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 ρ ) = 0.00064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As =217.01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/m &lt; As(min) = 1132.2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Use As = 1132.2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/m 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As = 1132.2*0.67 = 758.574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/670 mm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Use 2Φ22/670 mm (ribs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348304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58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9477" y="521779"/>
            <a:ext cx="756171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rgbClr val="7030A0"/>
                </a:solidFill>
                <a:latin typeface="Century Gothic" panose="020B0502020202020204"/>
              </a:rPr>
              <a:t>5.5</a:t>
            </a:r>
            <a:r>
              <a:rPr lang="en-US" sz="3200" b="1" dirty="0" smtClean="0">
                <a:solidFill>
                  <a:srgbClr val="ED7D31">
                    <a:lumMod val="75000"/>
                  </a:srgbClr>
                </a:solidFill>
                <a:latin typeface="Century Gothic" panose="020B0502020202020204"/>
              </a:rPr>
              <a:t>:</a:t>
            </a:r>
            <a:r>
              <a:rPr lang="en-US" sz="3200" b="1" dirty="0" smtClean="0">
                <a:solidFill>
                  <a:prstClr val="white"/>
                </a:solidFill>
                <a:latin typeface="Century Gothic" panose="020B0502020202020204"/>
              </a:rPr>
              <a:t> </a:t>
            </a: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</a:rPr>
              <a:t>Reinforcement design for slab </a:t>
            </a:r>
            <a:endParaRPr lang="en-US" sz="3200" b="1" dirty="0">
              <a:solidFill>
                <a:prstClr val="white"/>
              </a:solidFill>
              <a:latin typeface="Century Gothic" panose="020B050202020202020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40327" y="1416060"/>
            <a:ext cx="7498915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 two-way U-Boot slab :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40327" y="1813127"/>
            <a:ext cx="2054858" cy="3740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  <a:tabLst>
                <a:tab pos="71374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 Y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-Direction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40326" y="2235595"/>
            <a:ext cx="2903359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71374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1) Moment values for Frame: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862283" y="2235595"/>
            <a:ext cx="3525324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71374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2) Moment values for Column strip: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542965" y="2201823"/>
            <a:ext cx="3954929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71374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3) Moment values for Column strip slab: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173" y="3055128"/>
            <a:ext cx="2609708" cy="193266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1918" y="3055128"/>
            <a:ext cx="2560468" cy="193266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2992" y="3055128"/>
            <a:ext cx="2474298" cy="1932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14528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59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9477" y="521779"/>
            <a:ext cx="756171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rgbClr val="7030A0"/>
                </a:solidFill>
                <a:latin typeface="Century Gothic" panose="020B0502020202020204"/>
              </a:rPr>
              <a:t>5.5</a:t>
            </a:r>
            <a:r>
              <a:rPr lang="en-US" sz="3200" b="1" dirty="0" smtClean="0">
                <a:solidFill>
                  <a:srgbClr val="ED7D31">
                    <a:lumMod val="75000"/>
                  </a:srgbClr>
                </a:solidFill>
                <a:latin typeface="Century Gothic" panose="020B0502020202020204"/>
              </a:rPr>
              <a:t>:</a:t>
            </a:r>
            <a:r>
              <a:rPr lang="en-US" sz="3200" b="1" dirty="0" smtClean="0">
                <a:solidFill>
                  <a:prstClr val="white"/>
                </a:solidFill>
                <a:latin typeface="Century Gothic" panose="020B0502020202020204"/>
              </a:rPr>
              <a:t> </a:t>
            </a: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</a:rPr>
              <a:t>Reinforcement design for slab </a:t>
            </a:r>
            <a:endParaRPr lang="en-US" sz="3200" b="1" dirty="0">
              <a:solidFill>
                <a:prstClr val="white"/>
              </a:solidFill>
              <a:latin typeface="Century Gothic" panose="020B0502020202020204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40327" y="1804756"/>
            <a:ext cx="9817369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713740" algn="l"/>
              </a:tabLst>
            </a:pP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We took the max positive moment and the max negative moment </a:t>
            </a:r>
            <a:r>
              <a:rPr lang="en-GB" dirty="0" smtClean="0"/>
              <a:t>from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Column strip slab: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40327" y="1416060"/>
            <a:ext cx="7498915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713740" algn="l"/>
              </a:tabLst>
            </a:pP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Column strip slab: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40327" y="2819617"/>
            <a:ext cx="6096000" cy="27495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 the maximum negative moment = 370.9 </a:t>
            </a:r>
            <a:r>
              <a:rPr lang="en-GB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KN.m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 ρ ) = 0.00922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As =3136.381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/m &gt; As(min) = 1132.2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Use As = 3136.38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/m 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As = 3136.38*0.67 = 2101.375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/670 mm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Use 2Φ38/670 mm (ribs)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0" y="2819616"/>
            <a:ext cx="6096000" cy="27495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 the positive moment = 309.2 </a:t>
            </a:r>
            <a:r>
              <a:rPr lang="en-GB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KN.m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 ρ ) = 0.00757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As =2573.73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/m &gt; As(min) = 1132.2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Use As = 2573.73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/m 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As = 2573.73*0.67 = 1724.397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/670 mm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Use 2Φ35/670 mm (ribs)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95034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9"/>
          <p:cNvSpPr txBox="1">
            <a:spLocks/>
          </p:cNvSpPr>
          <p:nvPr/>
        </p:nvSpPr>
        <p:spPr>
          <a:xfrm>
            <a:off x="427704" y="841280"/>
            <a:ext cx="5860554" cy="646331"/>
          </a:xfrm>
          <a:prstGeom prst="rect">
            <a:avLst/>
          </a:prstGeom>
        </p:spPr>
        <p:txBody>
          <a:bodyPr vert="horz" wrap="square" lIns="146304" tIns="45720" rIns="146304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5400" b="1" kern="1200" dirty="0">
                <a:solidFill>
                  <a:schemeClr val="accent4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defRPr>
            </a:lvl1pPr>
            <a:lvl2pPr marL="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2pPr>
            <a:lvl3pPr marL="0" indent="0" algn="ctr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4000" dirty="0">
                <a:solidFill>
                  <a:srgbClr val="7030A0"/>
                </a:solidFill>
              </a:rPr>
              <a:t>1</a:t>
            </a:r>
            <a:r>
              <a:rPr kumimoji="0" lang="ar-SA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.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2</a:t>
            </a:r>
            <a:r>
              <a:rPr lang="en-US" sz="4000" dirty="0" smtClean="0">
                <a:solidFill>
                  <a:srgbClr val="C55A11"/>
                </a:solidFill>
              </a:rPr>
              <a:t>:</a:t>
            </a:r>
            <a:r>
              <a:rPr lang="en-US" sz="4000" dirty="0" smtClean="0">
                <a:solidFill>
                  <a:srgbClr val="FFC000"/>
                </a:solidFill>
              </a:rPr>
              <a:t> </a:t>
            </a:r>
            <a:r>
              <a:rPr lang="en-US" sz="4000" dirty="0" smtClean="0">
                <a:solidFill>
                  <a:srgbClr val="843C0C"/>
                </a:solidFill>
              </a:rPr>
              <a:t>Codes </a:t>
            </a:r>
            <a:r>
              <a:rPr lang="en-US" sz="4000" dirty="0">
                <a:solidFill>
                  <a:srgbClr val="843C0C"/>
                </a:solidFill>
              </a:rPr>
              <a:t>&amp; Materials  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843C0C"/>
              </a:solidFill>
              <a:effectLst/>
              <a:uLnTx/>
              <a:uFillTx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514901" y="841280"/>
            <a:ext cx="1760562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endParaRPr kumimoji="0" lang="en-US" sz="5400" b="1" i="0" u="none" strike="noStrike" kern="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Segoe UI (Body)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239252" y="1564702"/>
            <a:ext cx="2642257" cy="1456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457200">
              <a:spcBef>
                <a:spcPts val="1000"/>
              </a:spcBef>
              <a:buClr>
                <a:srgbClr val="A53010"/>
              </a:buClr>
              <a:buFont typeface="Wingdings" panose="05000000000000000000" pitchFamily="2" charset="2"/>
              <a:buChar char="v"/>
            </a:pPr>
            <a:r>
              <a:rPr lang="en-US" sz="24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Codes:                               </a:t>
            </a:r>
          </a:p>
          <a:p>
            <a:pPr marL="342900" lvl="0" indent="-342900" defTabSz="4572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ACI318-14 </a:t>
            </a:r>
            <a:endParaRPr lang="en-US" sz="2400" dirty="0">
              <a:solidFill>
                <a:prstClr val="black">
                  <a:lumMod val="75000"/>
                  <a:lumOff val="25000"/>
                </a:prstClr>
              </a:solidFill>
              <a:latin typeface="Century Gothic" panose="020B0502020202020204"/>
            </a:endParaRPr>
          </a:p>
          <a:p>
            <a:pPr marL="342900" lvl="0" indent="-342900" defTabSz="4572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ASCE7-10</a:t>
            </a:r>
            <a:endParaRPr lang="en-US" sz="2400" dirty="0">
              <a:solidFill>
                <a:prstClr val="black">
                  <a:lumMod val="75000"/>
                  <a:lumOff val="25000"/>
                </a:prstClr>
              </a:solidFill>
              <a:latin typeface="Century Gothic" panose="020B0502020202020204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4553698" y="1564702"/>
                <a:ext cx="7027025" cy="560153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lvl="0" indent="-342900" defTabSz="457200">
                  <a:spcBef>
                    <a:spcPts val="1000"/>
                  </a:spcBef>
                  <a:buClr>
                    <a:srgbClr val="A53010"/>
                  </a:buClr>
                  <a:buFont typeface="Wingdings" panose="05000000000000000000" pitchFamily="2" charset="2"/>
                  <a:buChar char="v"/>
                </a:pPr>
                <a:r>
                  <a:rPr lang="en-US" sz="2400" b="1" dirty="0" smtClean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entury Gothic" panose="020B0502020202020204"/>
                  </a:rPr>
                  <a:t>Materials:</a:t>
                </a:r>
              </a:p>
              <a:p>
                <a:pPr marL="342900" lvl="0" indent="-342900" defTabSz="457200">
                  <a:spcBef>
                    <a:spcPts val="1000"/>
                  </a:spcBef>
                  <a:buClr>
                    <a:srgbClr val="A53010"/>
                  </a:buClr>
                  <a:buFont typeface="Wingdings 3" charset="2"/>
                  <a:buChar char=""/>
                </a:pPr>
                <a:r>
                  <a:rPr lang="en-US" sz="24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entury Gothic" panose="020B0502020202020204"/>
                  </a:rPr>
                  <a:t>Concrete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sz="2400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sz="2400" i="1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sz="2400" i="1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Cambria Math" panose="02040503050406030204" pitchFamily="18" charset="0"/>
                      </a:rPr>
                      <m:t>28</m:t>
                    </m:r>
                    <m:r>
                      <a:rPr lang="en-US" sz="2400" i="1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Cambria Math" panose="02040503050406030204" pitchFamily="18" charset="0"/>
                      </a:rPr>
                      <m:t>𝑀𝑃𝑎</m:t>
                    </m:r>
                    <m:r>
                      <a:rPr lang="en-US" sz="2400" b="0" i="1" smtClean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Cambria Math" panose="02040503050406030204" pitchFamily="18" charset="0"/>
                      </a:rPr>
                      <m:t> (</m:t>
                    </m:r>
                    <m:r>
                      <a:rPr lang="en-US" sz="2400" b="0" i="1" smtClean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400" b="0" i="1" smtClean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Cambria Math" panose="02040503050406030204" pitchFamily="18" charset="0"/>
                      </a:rPr>
                      <m:t>350</m:t>
                    </m:r>
                    <m:r>
                      <a:rPr lang="en-US" sz="2400" b="0" i="1" smtClean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entury Gothic" panose="020B0502020202020204"/>
                  </a:rPr>
                  <a:t> </a:t>
                </a:r>
                <a:endParaRPr lang="en-US" sz="24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Century Gothic" panose="020B0502020202020204"/>
                </a:endParaRPr>
              </a:p>
              <a:p>
                <a:pPr marL="342900" lvl="0" indent="-342900" defTabSz="457200">
                  <a:spcBef>
                    <a:spcPts val="1000"/>
                  </a:spcBef>
                  <a:buClr>
                    <a:srgbClr val="A53010"/>
                  </a:buClr>
                  <a:buFont typeface="Wingdings 3" charset="2"/>
                  <a:buChar char=""/>
                </a:pPr>
                <a:r>
                  <a:rPr lang="en-US" sz="2400" dirty="0" smtClean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entury Gothic" panose="020B0502020202020204"/>
                  </a:rPr>
                  <a:t>Reinforcing </a:t>
                </a:r>
                <a:r>
                  <a:rPr lang="en-US" sz="24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entury Gothic" panose="020B0502020202020204"/>
                  </a:rPr>
                  <a:t>Steel </a:t>
                </a:r>
                <a:r>
                  <a:rPr lang="en-US" sz="2400" dirty="0" err="1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entury Gothic" panose="020B0502020202020204"/>
                  </a:rPr>
                  <a:t>Fy</a:t>
                </a:r>
                <a:r>
                  <a:rPr lang="en-US" sz="24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entury Gothic" panose="020B0502020202020204"/>
                  </a:rPr>
                  <a:t> = 420 </a:t>
                </a:r>
                <a:r>
                  <a:rPr lang="en-US" sz="2400" dirty="0" smtClean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entury Gothic" panose="020B0502020202020204"/>
                  </a:rPr>
                  <a:t>MPa (Grade 60)</a:t>
                </a:r>
              </a:p>
              <a:p>
                <a:pPr marL="342900" lvl="0" indent="-342900" defTabSz="457200">
                  <a:spcBef>
                    <a:spcPts val="1000"/>
                  </a:spcBef>
                  <a:buClr>
                    <a:srgbClr val="A53010"/>
                  </a:buClr>
                  <a:buFont typeface="Wingdings 3" charset="2"/>
                  <a:buChar char=""/>
                </a:pPr>
                <a:endParaRPr lang="en-US" sz="24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Century Gothic" panose="020B0502020202020204"/>
                </a:endParaRPr>
              </a:p>
              <a:p>
                <a:pPr marL="342900" lvl="0" indent="-342900" defTabSz="457200">
                  <a:spcBef>
                    <a:spcPts val="1000"/>
                  </a:spcBef>
                  <a:buClr>
                    <a:srgbClr val="A53010"/>
                  </a:buClr>
                  <a:buFont typeface="Wingdings 3" charset="2"/>
                  <a:buChar char=""/>
                </a:pPr>
                <a:endParaRPr 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entury Gothic" panose="020B0502020202020204"/>
                </a:endParaRPr>
              </a:p>
              <a:p>
                <a:pPr marL="342900" lvl="0" indent="-342900" defTabSz="457200">
                  <a:spcBef>
                    <a:spcPts val="1000"/>
                  </a:spcBef>
                  <a:buClr>
                    <a:srgbClr val="A53010"/>
                  </a:buClr>
                  <a:buFont typeface="Wingdings 3" charset="2"/>
                  <a:buChar char=""/>
                </a:pPr>
                <a:endParaRPr lang="en-US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Century Gothic" panose="020B0502020202020204"/>
                </a:endParaRPr>
              </a:p>
              <a:p>
                <a:pPr marL="342900" lvl="0" indent="-342900" defTabSz="457200">
                  <a:spcBef>
                    <a:spcPts val="1000"/>
                  </a:spcBef>
                  <a:buClr>
                    <a:srgbClr val="A53010"/>
                  </a:buClr>
                  <a:buFont typeface="Wingdings 3" charset="2"/>
                  <a:buChar char=""/>
                </a:pPr>
                <a:endParaRPr 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entury Gothic" panose="020B0502020202020204"/>
                </a:endParaRPr>
              </a:p>
              <a:p>
                <a:pPr marL="342900" lvl="0" indent="-342900" defTabSz="457200">
                  <a:spcBef>
                    <a:spcPts val="1000"/>
                  </a:spcBef>
                  <a:buClr>
                    <a:srgbClr val="A53010"/>
                  </a:buClr>
                  <a:buFont typeface="Wingdings 3" charset="2"/>
                  <a:buChar char=""/>
                </a:pPr>
                <a:endParaRPr lang="en-US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Century Gothic" panose="020B0502020202020204"/>
                </a:endParaRPr>
              </a:p>
              <a:p>
                <a:pPr marL="342900" lvl="0" indent="-342900" defTabSz="457200">
                  <a:spcBef>
                    <a:spcPts val="1000"/>
                  </a:spcBef>
                  <a:buClr>
                    <a:srgbClr val="A53010"/>
                  </a:buClr>
                  <a:buFont typeface="Wingdings 3" charset="2"/>
                  <a:buChar char=""/>
                </a:pPr>
                <a:endParaRPr lang="en-US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Century Gothic" panose="020B0502020202020204"/>
                </a:endParaRPr>
              </a:p>
              <a:p>
                <a:pPr marL="342900" lvl="0" indent="-342900" defTabSz="457200">
                  <a:spcBef>
                    <a:spcPts val="1000"/>
                  </a:spcBef>
                  <a:buClr>
                    <a:srgbClr val="A53010"/>
                  </a:buClr>
                  <a:buFont typeface="Wingdings 3" charset="2"/>
                  <a:buChar char=""/>
                </a:pPr>
                <a:endParaRPr 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entury Gothic" panose="020B0502020202020204"/>
                </a:endParaRPr>
              </a:p>
              <a:p>
                <a:pPr lvl="0" defTabSz="457200">
                  <a:spcBef>
                    <a:spcPts val="1000"/>
                  </a:spcBef>
                  <a:buClr>
                    <a:srgbClr val="A53010"/>
                  </a:buClr>
                </a:pPr>
                <a:endParaRPr lang="en-US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Century Gothic" panose="020B0502020202020204"/>
                </a:endParaRPr>
              </a:p>
              <a:p>
                <a:pPr marL="342900" lvl="0" indent="-342900" defTabSz="457200">
                  <a:spcBef>
                    <a:spcPts val="1000"/>
                  </a:spcBef>
                  <a:buClr>
                    <a:srgbClr val="A53010"/>
                  </a:buClr>
                  <a:buFont typeface="Wingdings 3" charset="2"/>
                  <a:buChar char=""/>
                </a:pPr>
                <a:endParaRPr lang="en-US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Century Gothic" panose="020B0502020202020204"/>
                </a:endParaRPr>
              </a:p>
              <a:p>
                <a:pPr marL="342900" lvl="0" indent="-342900" defTabSz="457200">
                  <a:spcBef>
                    <a:spcPts val="1000"/>
                  </a:spcBef>
                  <a:buClr>
                    <a:srgbClr val="A53010"/>
                  </a:buClr>
                  <a:buFont typeface="Wingdings 3" charset="2"/>
                  <a:buChar char=""/>
                </a:pPr>
                <a:endParaRPr 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entury Gothic" panose="020B0502020202020204"/>
                </a:endParaRP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3698" y="1564702"/>
                <a:ext cx="7027025" cy="5601533"/>
              </a:xfrm>
              <a:prstGeom prst="rect">
                <a:avLst/>
              </a:prstGeom>
              <a:blipFill rotWithShape="0">
                <a:blip r:embed="rId3"/>
                <a:stretch>
                  <a:fillRect l="-1214" t="-8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8420473"/>
              </p:ext>
            </p:extLst>
          </p:nvPr>
        </p:nvGraphicFramePr>
        <p:xfrm>
          <a:off x="3275463" y="3399503"/>
          <a:ext cx="4709160" cy="2567180"/>
        </p:xfrm>
        <a:graphic>
          <a:graphicData uri="http://schemas.openxmlformats.org/drawingml/2006/table">
            <a:tbl>
              <a:tblPr rtl="1" firstRow="1" firstCol="1" bandRow="1">
                <a:tableStyleId>{1FECB4D8-DB02-4DC6-A0A2-4F2EBAE1DC90}</a:tableStyleId>
              </a:tblPr>
              <a:tblGrid>
                <a:gridCol w="1569720"/>
                <a:gridCol w="3139440"/>
              </a:tblGrid>
              <a:tr h="3667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KN/m</a:t>
                      </a:r>
                      <a:r>
                        <a:rPr lang="en-US" sz="1800" baseline="30000" dirty="0">
                          <a:effectLst/>
                        </a:rPr>
                        <a:t>3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rgbClr val="A5301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Material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rgbClr val="A53010"/>
                    </a:solidFill>
                  </a:tcPr>
                </a:tc>
              </a:tr>
              <a:tr h="3667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rgbClr val="E1CD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Light weight blocks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rgbClr val="A53010"/>
                    </a:solidFill>
                  </a:tcPr>
                </a:tc>
              </a:tr>
              <a:tr h="3667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26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rgbClr val="F0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Tiles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rgbClr val="A53010"/>
                    </a:solidFill>
                  </a:tcPr>
                </a:tc>
              </a:tr>
              <a:tr h="3667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23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rgbClr val="E1CD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Plastering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rgbClr val="A53010"/>
                    </a:solidFill>
                  </a:tcPr>
                </a:tc>
              </a:tr>
              <a:tr h="3667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26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rgbClr val="F0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Masonry stone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rgbClr val="A53010"/>
                    </a:solidFill>
                  </a:tcPr>
                </a:tc>
              </a:tr>
              <a:tr h="3667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18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rgbClr val="E1CD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Aggregate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rgbClr val="A53010"/>
                    </a:solidFill>
                  </a:tcPr>
                </a:tc>
              </a:tr>
              <a:tr h="3667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23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rgbClr val="F0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Concrete mortar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rgbClr val="A53010"/>
                    </a:solidFill>
                  </a:tcPr>
                </a:tc>
              </a:tr>
            </a:tbl>
          </a:graphicData>
        </a:graphic>
      </p:graphicFrame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214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60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9477" y="521779"/>
            <a:ext cx="756171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rgbClr val="7030A0"/>
                </a:solidFill>
                <a:latin typeface="Century Gothic" panose="020B0502020202020204"/>
              </a:rPr>
              <a:t>5.5</a:t>
            </a:r>
            <a:r>
              <a:rPr lang="en-US" sz="3200" b="1" dirty="0" smtClean="0">
                <a:solidFill>
                  <a:srgbClr val="ED7D31">
                    <a:lumMod val="75000"/>
                  </a:srgbClr>
                </a:solidFill>
                <a:latin typeface="Century Gothic" panose="020B0502020202020204"/>
              </a:rPr>
              <a:t>:</a:t>
            </a:r>
            <a:r>
              <a:rPr lang="en-US" sz="3200" b="1" dirty="0" smtClean="0">
                <a:solidFill>
                  <a:prstClr val="white"/>
                </a:solidFill>
                <a:latin typeface="Century Gothic" panose="020B0502020202020204"/>
              </a:rPr>
              <a:t> </a:t>
            </a: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</a:rPr>
              <a:t>Reinforcement design for slab </a:t>
            </a:r>
            <a:endParaRPr lang="en-US" sz="3200" b="1" dirty="0">
              <a:solidFill>
                <a:prstClr val="white"/>
              </a:solidFill>
              <a:latin typeface="Century Gothic" panose="020B0502020202020204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71697" y="1932325"/>
            <a:ext cx="3877985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71374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4) Moment values for Middle strip slab: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3300" y="2549237"/>
            <a:ext cx="5067300" cy="3807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1577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61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9477" y="521779"/>
            <a:ext cx="756171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rgbClr val="7030A0"/>
                </a:solidFill>
                <a:latin typeface="Century Gothic" panose="020B0502020202020204"/>
              </a:rPr>
              <a:t>5.5</a:t>
            </a:r>
            <a:r>
              <a:rPr lang="en-US" sz="3200" b="1" dirty="0" smtClean="0">
                <a:solidFill>
                  <a:srgbClr val="ED7D31">
                    <a:lumMod val="75000"/>
                  </a:srgbClr>
                </a:solidFill>
                <a:latin typeface="Century Gothic" panose="020B0502020202020204"/>
              </a:rPr>
              <a:t>:</a:t>
            </a:r>
            <a:r>
              <a:rPr lang="en-US" sz="3200" b="1" dirty="0" smtClean="0">
                <a:solidFill>
                  <a:prstClr val="white"/>
                </a:solidFill>
                <a:latin typeface="Century Gothic" panose="020B0502020202020204"/>
              </a:rPr>
              <a:t> </a:t>
            </a: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</a:rPr>
              <a:t>Reinforcement design for slab </a:t>
            </a:r>
            <a:endParaRPr lang="en-US" sz="3200" b="1" dirty="0">
              <a:solidFill>
                <a:prstClr val="white"/>
              </a:solidFill>
              <a:latin typeface="Century Gothic" panose="020B0502020202020204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40327" y="1804756"/>
            <a:ext cx="9817369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713740" algn="l"/>
              </a:tabLst>
            </a:pP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We took the max positive moment and the max negative moment </a:t>
            </a:r>
            <a:r>
              <a:rPr lang="en-GB" dirty="0" smtClean="0"/>
              <a:t>from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Middle strip slab: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40327" y="1416060"/>
            <a:ext cx="7498915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713740" algn="l"/>
              </a:tabLst>
            </a:pP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Middle strip slab: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636327" y="2819617"/>
            <a:ext cx="6096000" cy="23834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 the positive moment = 254.14 </a:t>
            </a:r>
            <a:r>
              <a:rPr lang="en-GB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KN.m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 ρ ) = 0.00614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As =2087.18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/m &gt; As(min) = 1132.2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Use As = 2087.18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/m 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As = 2087.18*0.67 = 1398.408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/670 mm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Use 2Φ32/670 mm (ribs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40327" y="2819616"/>
            <a:ext cx="6096000" cy="23834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 the maximum negative moment = 236.79 </a:t>
            </a:r>
            <a:r>
              <a:rPr lang="en-GB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KN.m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 ρ ) = 0.0057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As =1936.69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/m &gt; As(min) = 1132.2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Use As = 1936.69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/m 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As = 1936.689*0.67 = 1297.582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/670 mm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Use 2Φ32/670 mm (ribs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530362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62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9477" y="521779"/>
            <a:ext cx="756171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rgbClr val="7030A0"/>
                </a:solidFill>
                <a:latin typeface="Century Gothic" panose="020B0502020202020204"/>
              </a:rPr>
              <a:t>5.6</a:t>
            </a:r>
            <a:r>
              <a:rPr lang="en-US" sz="3200" b="1" dirty="0" smtClean="0">
                <a:solidFill>
                  <a:srgbClr val="ED7D31">
                    <a:lumMod val="75000"/>
                  </a:srgbClr>
                </a:solidFill>
                <a:latin typeface="Century Gothic" panose="020B0502020202020204"/>
              </a:rPr>
              <a:t>:</a:t>
            </a:r>
            <a:r>
              <a:rPr lang="en-US" sz="3200" b="1" dirty="0" smtClean="0">
                <a:solidFill>
                  <a:prstClr val="white"/>
                </a:solidFill>
                <a:latin typeface="Century Gothic" panose="020B0502020202020204"/>
              </a:rPr>
              <a:t> </a:t>
            </a: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</a:rPr>
              <a:t>Shear check for slab </a:t>
            </a:r>
            <a:endParaRPr lang="en-US" sz="3200" b="1" dirty="0">
              <a:solidFill>
                <a:prstClr val="white"/>
              </a:solidFill>
              <a:latin typeface="Century Gothic" panose="020B0502020202020204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62332" y="1530541"/>
            <a:ext cx="6096000" cy="23834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ØVc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0.75*(1/6)*1 √28 * 1000*340/1000= 225 KN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ØVc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/ 2 = 112.5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Vu=100.326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KN </a:t>
            </a:r>
            <a:endParaRPr lang="en-US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Vu &lt;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ØVc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/ 2 (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No need for shear reinforcement)</a:t>
            </a:r>
            <a:endParaRPr lang="en-US" sz="1600" dirty="0" smtClean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We used minimum 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shear reinforcement.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Av /s)min = 0.833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62332" y="3914014"/>
            <a:ext cx="6096000" cy="23834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Assume 2 leg Ø 10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Av = 2*78.5 = 157 mm</a:t>
            </a: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 = 157 / 0.833 = 188 mm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Smax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min [ 170 , 600 ]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Smax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 170 mm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Use 2 legs Ø 10 / 170mm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1188" y="2413288"/>
            <a:ext cx="3562350" cy="302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8842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63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9477" y="521779"/>
            <a:ext cx="1002933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rgbClr val="7030A0"/>
                </a:solidFill>
                <a:latin typeface="Century Gothic" panose="020B0502020202020204"/>
              </a:rPr>
              <a:t>5.7</a:t>
            </a:r>
            <a:r>
              <a:rPr lang="en-US" sz="3200" b="1" dirty="0" smtClean="0">
                <a:solidFill>
                  <a:srgbClr val="ED7D31">
                    <a:lumMod val="75000"/>
                  </a:srgbClr>
                </a:solidFill>
                <a:latin typeface="Century Gothic" panose="020B0502020202020204"/>
              </a:rPr>
              <a:t>:</a:t>
            </a:r>
            <a:r>
              <a:rPr lang="en-US" sz="3200" b="1" dirty="0" smtClean="0">
                <a:solidFill>
                  <a:prstClr val="white"/>
                </a:solidFill>
                <a:latin typeface="Century Gothic" panose="020B0502020202020204"/>
              </a:rPr>
              <a:t> </a:t>
            </a: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</a:rPr>
              <a:t>Design check and reinforcement for beams</a:t>
            </a:r>
            <a:endParaRPr lang="en-US" sz="3200" b="1" dirty="0">
              <a:solidFill>
                <a:prstClr val="white"/>
              </a:solidFill>
              <a:latin typeface="Century Gothic" panose="020B050202020202020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22341" y="1671879"/>
            <a:ext cx="2530244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Wu on slab =14.8 KN/m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22341" y="206057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/>
              <a:t>Wu </a:t>
            </a:r>
            <a:r>
              <a:rPr lang="en-GB" dirty="0"/>
              <a:t>on beam = (5.05/2)*14.8+ (1.2*3.3) +</a:t>
            </a:r>
            <a:r>
              <a:rPr lang="en-GB" dirty="0" smtClean="0"/>
              <a:t>7.6*1.2</a:t>
            </a:r>
            <a:r>
              <a:rPr lang="en-US" dirty="0"/>
              <a:t> </a:t>
            </a:r>
            <a:r>
              <a:rPr lang="en-GB" dirty="0" smtClean="0"/>
              <a:t>=50.45 </a:t>
            </a:r>
            <a:r>
              <a:rPr lang="en-GB" dirty="0"/>
              <a:t>KN/m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22341" y="2457620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Mu (Positive)= (50.45*(6.1-0.55)</a:t>
            </a:r>
            <a:r>
              <a:rPr lang="en-GB" baseline="30000" dirty="0"/>
              <a:t>2</a:t>
            </a:r>
            <a:r>
              <a:rPr lang="en-GB" dirty="0"/>
              <a:t>)/16 </a:t>
            </a:r>
            <a:r>
              <a:rPr lang="en-GB" dirty="0" smtClean="0"/>
              <a:t>= 97.12 </a:t>
            </a:r>
            <a:r>
              <a:rPr lang="en-GB" dirty="0" err="1"/>
              <a:t>KN.m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22341" y="2848946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/>
              <a:t>ρ=0.002845</a:t>
            </a:r>
            <a:r>
              <a:rPr lang="en-GB" dirty="0"/>
              <a:t>ρ &lt; </a:t>
            </a:r>
            <a:r>
              <a:rPr lang="en-GB" dirty="0" err="1"/>
              <a:t>ρmin</a:t>
            </a:r>
            <a:endParaRPr lang="en-US" dirty="0"/>
          </a:p>
          <a:p>
            <a:r>
              <a:rPr lang="en-GB" dirty="0"/>
              <a:t>Take ρ=0.00333</a:t>
            </a:r>
            <a:endParaRPr lang="en-US" dirty="0"/>
          </a:p>
          <a:p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94641" y="4589673"/>
            <a:ext cx="63988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Mu (negative) = (50.45*(6.1-0.55)</a:t>
            </a:r>
            <a:r>
              <a:rPr lang="en-GB" baseline="30000" dirty="0"/>
              <a:t>2</a:t>
            </a:r>
            <a:r>
              <a:rPr lang="en-GB" dirty="0"/>
              <a:t>)/11= 141.27 </a:t>
            </a:r>
            <a:r>
              <a:rPr lang="en-GB" dirty="0" err="1"/>
              <a:t>KN.m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694641" y="4978369"/>
            <a:ext cx="11769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ρ=0.00419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2955" y="2449271"/>
            <a:ext cx="3300845" cy="327189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94641" y="3421401"/>
            <a:ext cx="6096000" cy="118660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As manual = ρ*b*d =905.76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As from Etabs =826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Error 8.81 % &lt; 10%   OK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22341" y="5361975"/>
            <a:ext cx="6096000" cy="118660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As manual = </a:t>
            </a:r>
            <a:r>
              <a:rPr lang="en-GB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ρbd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=1139.49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As from Etabs =1177 mm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71374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Error 3.29 % &lt; 10%   OK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851220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64</a:t>
            </a:fld>
            <a:endParaRPr lang="en-US"/>
          </a:p>
        </p:txBody>
      </p:sp>
      <p:pic>
        <p:nvPicPr>
          <p:cNvPr id="6" name="Picture 5" descr="No description available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9749" y="277091"/>
            <a:ext cx="6429375" cy="44196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1163781" y="4836331"/>
            <a:ext cx="9781309" cy="1380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713740" algn="l"/>
              </a:tabLst>
            </a:pP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Notes: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 main beams that have As &lt; As </a:t>
            </a:r>
            <a:r>
              <a:rPr lang="en-US" baseline="-25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min = 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0.00333*800*340=905.76 mm use As=905.76 mm.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or secondary beams that have As &lt; As </a:t>
            </a:r>
            <a:r>
              <a:rPr lang="en-US" baseline="-25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min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</a:t>
            </a:r>
            <a:r>
              <a:rPr lang="en-US" baseline="-25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0.00333*600*340=679.32 mm use As=679.32 mm.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  <a:tabLst>
                <a:tab pos="1924050" algn="l"/>
              </a:tabLs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or Frame beams that have As &lt; As </a:t>
            </a:r>
            <a:r>
              <a:rPr lang="en-US" baseline="-25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min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</a:t>
            </a:r>
            <a:r>
              <a:rPr lang="en-US" baseline="-25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0.00333*1000*340=1132.2 mm use As=1132.2 mm.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645584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65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29477" y="521779"/>
            <a:ext cx="114221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rgbClr val="7030A0"/>
                </a:solidFill>
                <a:latin typeface="Century Gothic" panose="020B0502020202020204"/>
              </a:rPr>
              <a:t>5.8</a:t>
            </a:r>
            <a:r>
              <a:rPr lang="en-US" sz="3200" b="1" dirty="0" smtClean="0">
                <a:solidFill>
                  <a:srgbClr val="ED7D31">
                    <a:lumMod val="75000"/>
                  </a:srgbClr>
                </a:solidFill>
                <a:latin typeface="Century Gothic" panose="020B0502020202020204"/>
              </a:rPr>
              <a:t>:</a:t>
            </a:r>
            <a:r>
              <a:rPr lang="en-US" sz="3200" b="1" dirty="0" smtClean="0">
                <a:solidFill>
                  <a:prstClr val="white"/>
                </a:solidFill>
                <a:latin typeface="Century Gothic" panose="020B0502020202020204"/>
              </a:rPr>
              <a:t> </a:t>
            </a: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</a:rPr>
              <a:t>Design check and reinforcement for shear in beams </a:t>
            </a:r>
          </a:p>
        </p:txBody>
      </p:sp>
      <p:sp>
        <p:nvSpPr>
          <p:cNvPr id="8" name="Rectangle 7"/>
          <p:cNvSpPr/>
          <p:nvPr/>
        </p:nvSpPr>
        <p:spPr>
          <a:xfrm>
            <a:off x="775854" y="1501858"/>
            <a:ext cx="6705600" cy="50872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Wu on beam =</a:t>
            </a:r>
            <a:r>
              <a:rPr lang="en-GB" dirty="0"/>
              <a:t>50.45 KN/m</a:t>
            </a:r>
            <a:endParaRPr lang="en-US" dirty="0"/>
          </a:p>
          <a:p>
            <a:r>
              <a:rPr lang="en-GB" dirty="0"/>
              <a:t>Vu = (50.45 * (6.1-0.55)) / 2 = 140 KN</a:t>
            </a:r>
            <a:endParaRPr lang="en-US" dirty="0"/>
          </a:p>
          <a:p>
            <a:r>
              <a:rPr lang="en-GB" dirty="0"/>
              <a:t>Vu / </a:t>
            </a:r>
            <a:r>
              <a:rPr lang="en-US" dirty="0"/>
              <a:t>Ø</a:t>
            </a:r>
            <a:r>
              <a:rPr lang="en-GB" dirty="0"/>
              <a:t> = 140/0.75 = 186.67 </a:t>
            </a:r>
            <a:r>
              <a:rPr lang="en-GB" dirty="0" smtClean="0"/>
              <a:t>KN</a:t>
            </a:r>
            <a:endParaRPr lang="en-US" dirty="0"/>
          </a:p>
          <a:p>
            <a:r>
              <a:rPr lang="en-GB" dirty="0" err="1"/>
              <a:t>Vc</a:t>
            </a:r>
            <a:r>
              <a:rPr lang="en-GB" dirty="0"/>
              <a:t> = (1/6) * </a:t>
            </a:r>
            <a:r>
              <a:rPr lang="en-US" dirty="0"/>
              <a:t>√</a:t>
            </a:r>
            <a:r>
              <a:rPr lang="en-GB" dirty="0"/>
              <a:t>28 * 800 * 340 / 1000 = 239.88 KN </a:t>
            </a:r>
            <a:endParaRPr lang="en-US" dirty="0"/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Vc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/ 2 = 119.94 KN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Vc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/ 2 &lt; ( Vu / Ø ) &lt;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Vc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Category 2 (Case 2) 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Then we use minimum shear reinforcement.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Av /s)min = 0.67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Assume 2 leg Ø 10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Av = 2*78.5 = 157 mm</a:t>
            </a: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 = 157 / 0.67 = 234.33 mm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Smax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 min [340/2=170, 600]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Smax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 170 mm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Use 2 legs Ø 10 / 170 mm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1425" y="2110607"/>
            <a:ext cx="3762375" cy="371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9219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66</a:t>
            </a:fld>
            <a:endParaRPr lang="en-US" dirty="0"/>
          </a:p>
        </p:txBody>
      </p:sp>
      <p:pic>
        <p:nvPicPr>
          <p:cNvPr id="5" name="Picture 4" descr="C:\Users\acer\Desktop\131926050_187923162984795_1431463149860296575_n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5211" y="149832"/>
            <a:ext cx="6694362" cy="402133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535547" y="4171167"/>
            <a:ext cx="10818253" cy="2577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713740" algn="l"/>
              </a:tabLst>
            </a:pP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Notes: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1924050" algn="l"/>
              </a:tabLs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 main beams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that have </a:t>
            </a:r>
            <a:r>
              <a:rPr lang="en-US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ØVc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/ 2 &lt; Vu &lt; </a:t>
            </a:r>
            <a:r>
              <a:rPr lang="en-US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ØVc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 0.75*239.88 = 179.91 use 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minimum shear reinforcement </a:t>
            </a: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1924050" algn="l"/>
              </a:tabLst>
            </a:pP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=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 legs Ø 10 / 170 mm.</a:t>
            </a:r>
            <a:endParaRPr lang="en-US" sz="1600" dirty="0" smtClean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  <a:tabLst>
                <a:tab pos="1924050" algn="l"/>
              </a:tabLs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secondary beams that have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ØVc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/ 2 &lt; Vu &lt;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ØVc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 0.75*179.91 = 134.93 use 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minimum shear 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reinforcement</a:t>
            </a: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tabLst>
                <a:tab pos="1924050" algn="l"/>
              </a:tabLst>
            </a:pP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=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 legs Ø 10 / 170 mm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  <a:tabLst>
                <a:tab pos="19240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 frame beams that have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ØVc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/ 2 &lt; Vu &lt;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ØVc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 0.75*299.85 = 224.89 use 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minimum shear 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reinforcement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924050" algn="l"/>
              </a:tabLst>
            </a:pP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=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 legs Ø 10 / 170 mm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080608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5">
          <a:fgClr>
            <a:schemeClr val="accent4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27703" y="471948"/>
            <a:ext cx="11312013" cy="5855110"/>
          </a:xfrm>
          <a:prstGeom prst="rect">
            <a:avLst/>
          </a:prstGeom>
          <a:noFill/>
          <a:ln w="28575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4"/>
          <p:cNvSpPr txBox="1">
            <a:spLocks/>
          </p:cNvSpPr>
          <p:nvPr/>
        </p:nvSpPr>
        <p:spPr>
          <a:xfrm>
            <a:off x="838283" y="365125"/>
            <a:ext cx="10516635" cy="568794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 </a:t>
            </a:r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Listening.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14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9"/>
          <p:cNvSpPr txBox="1">
            <a:spLocks/>
          </p:cNvSpPr>
          <p:nvPr/>
        </p:nvSpPr>
        <p:spPr>
          <a:xfrm>
            <a:off x="427704" y="841280"/>
            <a:ext cx="2847759" cy="646331"/>
          </a:xfrm>
          <a:prstGeom prst="rect">
            <a:avLst/>
          </a:prstGeom>
        </p:spPr>
        <p:txBody>
          <a:bodyPr vert="horz" wrap="square" lIns="146304" tIns="45720" rIns="146304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5400" b="1" kern="1200" dirty="0">
                <a:solidFill>
                  <a:schemeClr val="accent4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defRPr>
            </a:lvl1pPr>
            <a:lvl2pPr marL="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2pPr>
            <a:lvl3pPr marL="0" indent="0" algn="ctr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4000" dirty="0">
                <a:solidFill>
                  <a:srgbClr val="7030A0"/>
                </a:solidFill>
              </a:rPr>
              <a:t>1</a:t>
            </a:r>
            <a:r>
              <a:rPr kumimoji="0" lang="ar-SA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.</a:t>
            </a:r>
            <a:r>
              <a:rPr lang="en-US" sz="4000" dirty="0">
                <a:solidFill>
                  <a:srgbClr val="7030A0"/>
                </a:solidFill>
              </a:rPr>
              <a:t>3</a:t>
            </a:r>
            <a:r>
              <a:rPr lang="en-US" sz="4000" dirty="0" smtClean="0">
                <a:solidFill>
                  <a:srgbClr val="C55A11"/>
                </a:solidFill>
              </a:rPr>
              <a:t>:</a:t>
            </a:r>
            <a:r>
              <a:rPr lang="en-US" sz="4000" dirty="0" smtClean="0">
                <a:solidFill>
                  <a:srgbClr val="FFC000"/>
                </a:solidFill>
              </a:rPr>
              <a:t> </a:t>
            </a:r>
            <a:r>
              <a:rPr lang="en-US" sz="4000" dirty="0" smtClean="0">
                <a:solidFill>
                  <a:srgbClr val="843C0C"/>
                </a:solidFill>
              </a:rPr>
              <a:t>Loads  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843C0C"/>
              </a:solidFill>
              <a:effectLst/>
              <a:uLnTx/>
              <a:uFillTx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514901" y="841280"/>
            <a:ext cx="1760562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endParaRPr kumimoji="0" lang="en-US" sz="5400" b="1" i="0" u="none" strike="noStrike" kern="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Segoe UI (Body)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2469" y="1516903"/>
            <a:ext cx="41791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200" b="1" dirty="0" smtClean="0">
                <a:solidFill>
                  <a:srgbClr val="CC0066"/>
                </a:solidFill>
                <a:latin typeface="Century Gothic" panose="020B0502020202020204"/>
              </a:rPr>
              <a:t>1.3.1: </a:t>
            </a:r>
            <a:r>
              <a:rPr lang="en-US" sz="3200" b="1" dirty="0" smtClean="0">
                <a:solidFill>
                  <a:srgbClr val="0070C0"/>
                </a:solidFill>
                <a:latin typeface="Century Gothic" panose="020B0502020202020204"/>
              </a:rPr>
              <a:t>Load </a:t>
            </a:r>
            <a:r>
              <a:rPr lang="en-US" sz="3200" b="1" dirty="0">
                <a:solidFill>
                  <a:srgbClr val="0070C0"/>
                </a:solidFill>
                <a:latin typeface="Century Gothic" panose="020B0502020202020204"/>
              </a:rPr>
              <a:t>Types</a:t>
            </a:r>
          </a:p>
        </p:txBody>
      </p:sp>
      <p:sp>
        <p:nvSpPr>
          <p:cNvPr id="2" name="Rectangle 1"/>
          <p:cNvSpPr/>
          <p:nvPr/>
        </p:nvSpPr>
        <p:spPr>
          <a:xfrm>
            <a:off x="617943" y="2260769"/>
            <a:ext cx="714442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b="1" dirty="0">
                <a:solidFill>
                  <a:prstClr val="black"/>
                </a:solidFill>
                <a:latin typeface="Century Gothic" panose="020B0502020202020204"/>
              </a:rPr>
              <a:t>(1)Dead Load:</a:t>
            </a:r>
          </a:p>
          <a:p>
            <a:pPr lvl="0"/>
            <a:r>
              <a:rPr lang="en-US" sz="2400" dirty="0">
                <a:solidFill>
                  <a:prstClr val="black"/>
                </a:solidFill>
                <a:latin typeface="Century Gothic" panose="020B0502020202020204"/>
              </a:rPr>
              <a:t>consist of the own weight of the structure.</a:t>
            </a:r>
          </a:p>
          <a:p>
            <a:pPr lvl="0"/>
            <a:endParaRPr lang="en-US" sz="2400" dirty="0">
              <a:solidFill>
                <a:prstClr val="black"/>
              </a:solidFill>
              <a:latin typeface="Century Gothic" panose="020B0502020202020204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5898747"/>
              </p:ext>
            </p:extLst>
          </p:nvPr>
        </p:nvGraphicFramePr>
        <p:xfrm>
          <a:off x="2019709" y="3490390"/>
          <a:ext cx="8128000" cy="22250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Type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>
                    <a:solidFill>
                      <a:srgbClr val="A5301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Block 1</a:t>
                      </a:r>
                      <a:endParaRPr lang="en-US" dirty="0"/>
                    </a:p>
                  </a:txBody>
                  <a:tcPr>
                    <a:solidFill>
                      <a:srgbClr val="A5301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Block 2</a:t>
                      </a:r>
                    </a:p>
                  </a:txBody>
                  <a:tcPr>
                    <a:solidFill>
                      <a:srgbClr val="A5301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Block 3</a:t>
                      </a:r>
                    </a:p>
                  </a:txBody>
                  <a:tcPr>
                    <a:solidFill>
                      <a:srgbClr val="A5301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Slab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A5301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11230.51 KN</a:t>
                      </a:r>
                      <a:endParaRPr lang="en-US" dirty="0"/>
                    </a:p>
                  </a:txBody>
                  <a:tcPr>
                    <a:solidFill>
                      <a:srgbClr val="E1CD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11494.03</a:t>
                      </a:r>
                      <a:r>
                        <a:rPr lang="en-US" baseline="0" dirty="0" smtClean="0"/>
                        <a:t> KN</a:t>
                      </a:r>
                      <a:endParaRPr lang="en-US" dirty="0"/>
                    </a:p>
                  </a:txBody>
                  <a:tcPr>
                    <a:solidFill>
                      <a:srgbClr val="E1CD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3422.14 KN</a:t>
                      </a:r>
                      <a:endParaRPr lang="en-US" dirty="0"/>
                    </a:p>
                  </a:txBody>
                  <a:tcPr>
                    <a:solidFill>
                      <a:srgbClr val="E1CD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Beams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A5301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6310.23 KN</a:t>
                      </a:r>
                      <a:endParaRPr lang="en-US" dirty="0"/>
                    </a:p>
                  </a:txBody>
                  <a:tcPr>
                    <a:solidFill>
                      <a:srgbClr val="F0E8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6280.55 KN</a:t>
                      </a:r>
                      <a:endParaRPr lang="en-US" dirty="0"/>
                    </a:p>
                  </a:txBody>
                  <a:tcPr>
                    <a:solidFill>
                      <a:srgbClr val="F0E8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3133.87 KN</a:t>
                      </a:r>
                      <a:endParaRPr lang="en-US" dirty="0"/>
                    </a:p>
                  </a:txBody>
                  <a:tcPr>
                    <a:solidFill>
                      <a:srgbClr val="F0E8E7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Columns 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A5301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2925.03 KN</a:t>
                      </a:r>
                      <a:endParaRPr lang="en-US" dirty="0"/>
                    </a:p>
                  </a:txBody>
                  <a:tcPr>
                    <a:solidFill>
                      <a:srgbClr val="E1CD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2704.24 KN</a:t>
                      </a:r>
                      <a:endParaRPr lang="en-US" dirty="0"/>
                    </a:p>
                  </a:txBody>
                  <a:tcPr>
                    <a:solidFill>
                      <a:srgbClr val="E1CD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2032.50 KN</a:t>
                      </a:r>
                      <a:endParaRPr lang="en-US" dirty="0"/>
                    </a:p>
                  </a:txBody>
                  <a:tcPr>
                    <a:solidFill>
                      <a:srgbClr val="E1CD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Shear Wall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A5301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1092.56 KN</a:t>
                      </a:r>
                      <a:endParaRPr lang="en-US" dirty="0"/>
                    </a:p>
                  </a:txBody>
                  <a:tcPr>
                    <a:solidFill>
                      <a:srgbClr val="F0E8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2521.5 KN</a:t>
                      </a:r>
                      <a:endParaRPr lang="en-US" dirty="0"/>
                    </a:p>
                  </a:txBody>
                  <a:tcPr>
                    <a:solidFill>
                      <a:srgbClr val="F0E8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1606.44</a:t>
                      </a:r>
                      <a:r>
                        <a:rPr lang="en-US" baseline="0" dirty="0" smtClean="0"/>
                        <a:t> KN</a:t>
                      </a:r>
                      <a:endParaRPr lang="en-US" dirty="0"/>
                    </a:p>
                  </a:txBody>
                  <a:tcPr>
                    <a:solidFill>
                      <a:srgbClr val="F0E8E7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Total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 Weight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A5301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21558.332 KN</a:t>
                      </a:r>
                      <a:endParaRPr lang="en-US" b="1" dirty="0"/>
                    </a:p>
                  </a:txBody>
                  <a:tcPr>
                    <a:solidFill>
                      <a:srgbClr val="E1CD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23000.32</a:t>
                      </a:r>
                      <a:r>
                        <a:rPr lang="en-US" b="1" baseline="0" dirty="0" smtClean="0"/>
                        <a:t> KN</a:t>
                      </a:r>
                      <a:endParaRPr lang="en-US" b="1" dirty="0"/>
                    </a:p>
                  </a:txBody>
                  <a:tcPr>
                    <a:solidFill>
                      <a:srgbClr val="E1CD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10194.94 KN</a:t>
                      </a:r>
                      <a:endParaRPr lang="en-US" b="1" dirty="0"/>
                    </a:p>
                  </a:txBody>
                  <a:tcPr>
                    <a:solidFill>
                      <a:srgbClr val="E1CDCC"/>
                    </a:solidFill>
                  </a:tcPr>
                </a:tc>
              </a:tr>
            </a:tbl>
          </a:graphicData>
        </a:graphic>
      </p:graphicFrame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51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9"/>
          <p:cNvSpPr txBox="1">
            <a:spLocks/>
          </p:cNvSpPr>
          <p:nvPr/>
        </p:nvSpPr>
        <p:spPr>
          <a:xfrm>
            <a:off x="427704" y="841280"/>
            <a:ext cx="2847759" cy="646331"/>
          </a:xfrm>
          <a:prstGeom prst="rect">
            <a:avLst/>
          </a:prstGeom>
        </p:spPr>
        <p:txBody>
          <a:bodyPr vert="horz" wrap="square" lIns="146304" tIns="45720" rIns="146304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5400" b="1" kern="1200" dirty="0">
                <a:solidFill>
                  <a:schemeClr val="accent4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defRPr>
            </a:lvl1pPr>
            <a:lvl2pPr marL="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2pPr>
            <a:lvl3pPr marL="0" indent="0" algn="ctr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4000" dirty="0">
                <a:solidFill>
                  <a:srgbClr val="7030A0"/>
                </a:solidFill>
              </a:rPr>
              <a:t>1</a:t>
            </a:r>
            <a:r>
              <a:rPr kumimoji="0" lang="ar-SA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.</a:t>
            </a:r>
            <a:r>
              <a:rPr lang="en-US" sz="4000" dirty="0">
                <a:solidFill>
                  <a:srgbClr val="7030A0"/>
                </a:solidFill>
              </a:rPr>
              <a:t>3</a:t>
            </a:r>
            <a:r>
              <a:rPr lang="en-US" sz="4000" dirty="0" smtClean="0">
                <a:solidFill>
                  <a:srgbClr val="C55A11"/>
                </a:solidFill>
              </a:rPr>
              <a:t>:</a:t>
            </a:r>
            <a:r>
              <a:rPr lang="en-US" sz="4000" dirty="0" smtClean="0">
                <a:solidFill>
                  <a:srgbClr val="FFC000"/>
                </a:solidFill>
              </a:rPr>
              <a:t> </a:t>
            </a:r>
            <a:r>
              <a:rPr lang="en-US" sz="4000" dirty="0" smtClean="0">
                <a:solidFill>
                  <a:srgbClr val="843C0C"/>
                </a:solidFill>
              </a:rPr>
              <a:t>Loads  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843C0C"/>
              </a:solidFill>
              <a:effectLst/>
              <a:uLnTx/>
              <a:uFillTx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514901" y="841280"/>
            <a:ext cx="1760562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endParaRPr kumimoji="0" lang="en-US" sz="5400" b="1" i="0" u="none" strike="noStrike" kern="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Segoe UI (Body)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2469" y="1516903"/>
            <a:ext cx="41791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200" b="1" dirty="0" smtClean="0">
                <a:solidFill>
                  <a:srgbClr val="CC0066"/>
                </a:solidFill>
                <a:latin typeface="Century Gothic" panose="020B0502020202020204"/>
              </a:rPr>
              <a:t>1.3.1:</a:t>
            </a:r>
            <a:r>
              <a:rPr lang="en-US" sz="3200" b="1" dirty="0" smtClean="0">
                <a:solidFill>
                  <a:prstClr val="white"/>
                </a:solidFill>
                <a:latin typeface="Century Gothic" panose="020B0502020202020204"/>
              </a:rPr>
              <a:t> </a:t>
            </a:r>
            <a:r>
              <a:rPr lang="en-US" sz="3200" b="1" dirty="0" smtClean="0">
                <a:solidFill>
                  <a:srgbClr val="0070C0"/>
                </a:solidFill>
                <a:latin typeface="Century Gothic" panose="020B0502020202020204"/>
              </a:rPr>
              <a:t>Load </a:t>
            </a:r>
            <a:r>
              <a:rPr lang="en-US" sz="3200" b="1" dirty="0">
                <a:solidFill>
                  <a:srgbClr val="0070C0"/>
                </a:solidFill>
                <a:latin typeface="Century Gothic" panose="020B0502020202020204"/>
              </a:rPr>
              <a:t>Types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17943" y="2250370"/>
            <a:ext cx="4798119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entury Gothic" panose="020B0502020202020204"/>
              </a:rPr>
              <a:t>(2)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entury Gothic" panose="020B0502020202020204"/>
              </a:rPr>
              <a:t>Live Load: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entury Gothic" panose="020B0502020202020204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entury Gothic" panose="020B0502020202020204"/>
              </a:rPr>
              <a:t>The same for all blocks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entury Gothic" panose="020B0502020202020204"/>
              </a:rPr>
              <a:t/>
            </a:r>
            <a:b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entury Gothic" panose="020B0502020202020204"/>
              </a:rPr>
            </a:b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entury Gothic" panose="020B0502020202020204"/>
              </a:rPr>
              <a:t/>
            </a:r>
            <a:b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entury Gothic" panose="020B0502020202020204"/>
              </a:rPr>
            </a:b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1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4125843"/>
              </p:ext>
            </p:extLst>
          </p:nvPr>
        </p:nvGraphicFramePr>
        <p:xfrm>
          <a:off x="5313031" y="2250370"/>
          <a:ext cx="5584161" cy="2987133"/>
        </p:xfrm>
        <a:graphic>
          <a:graphicData uri="http://schemas.openxmlformats.org/drawingml/2006/table">
            <a:tbl>
              <a:tblPr firstRow="1" firstCol="1" bandRow="1"/>
              <a:tblGrid>
                <a:gridCol w="2751615">
                  <a:extLst>
                    <a:ext uri="{9D8B030D-6E8A-4147-A177-3AD203B41FA5}">
                      <a16:colId xmlns="" xmlns:a16="http://schemas.microsoft.com/office/drawing/2014/main" val="4116597695"/>
                    </a:ext>
                  </a:extLst>
                </a:gridCol>
                <a:gridCol w="2832546">
                  <a:extLst>
                    <a:ext uri="{9D8B030D-6E8A-4147-A177-3AD203B41FA5}">
                      <a16:colId xmlns="" xmlns:a16="http://schemas.microsoft.com/office/drawing/2014/main" val="1027873115"/>
                    </a:ext>
                  </a:extLst>
                </a:gridCol>
              </a:tblGrid>
              <a:tr h="11217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marL="365760" marR="0" indent="-274320" algn="ctr">
                        <a:spcBef>
                          <a:spcPts val="200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Usage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301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marL="365760" marR="0" indent="-274320" algn="ctr">
                        <a:spcBef>
                          <a:spcPts val="2000"/>
                        </a:spcBef>
                        <a:spcAft>
                          <a:spcPts val="0"/>
                        </a:spcAft>
                        <a:tabLst>
                          <a:tab pos="657225" algn="l"/>
                        </a:tabLst>
                      </a:pPr>
                      <a:r>
                        <a:rPr lang="en-US" sz="2800" dirty="0">
                          <a:effectLst/>
                        </a:rPr>
                        <a:t>Live Load (KN/m</a:t>
                      </a:r>
                      <a:r>
                        <a:rPr lang="en-US" sz="2800" baseline="30000" dirty="0">
                          <a:effectLst/>
                        </a:rPr>
                        <a:t>2</a:t>
                      </a:r>
                      <a:r>
                        <a:rPr lang="en-US" sz="2800" dirty="0">
                          <a:effectLst/>
                        </a:rPr>
                        <a:t>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301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444360704"/>
                  </a:ext>
                </a:extLst>
              </a:tr>
              <a:tr h="10429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marL="365760" marR="0" indent="-274320" algn="ctr">
                        <a:spcBef>
                          <a:spcPts val="20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entury Gothic" panose="020B0502020202020204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Corridors </a:t>
                      </a:r>
                      <a:r>
                        <a:rPr lang="en-US" sz="2400" baseline="0" dirty="0" smtClean="0">
                          <a:effectLst/>
                          <a:latin typeface="Century Gothic" panose="020B0502020202020204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and Emergency exits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301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marL="365760" marR="0" indent="-274320" algn="ctr">
                        <a:spcBef>
                          <a:spcPts val="200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 smtClean="0">
                          <a:effectLst/>
                        </a:rPr>
                        <a:t>4.79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E8E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2559077"/>
                  </a:ext>
                </a:extLst>
              </a:tr>
              <a:tr h="7681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marL="365760" marR="0" indent="-274320" algn="ctr">
                        <a:spcBef>
                          <a:spcPts val="20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Classrooms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301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marL="365760" marR="0" indent="-274320" algn="ctr">
                        <a:spcBef>
                          <a:spcPts val="200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 smtClean="0">
                          <a:effectLst/>
                          <a:latin typeface="Century Gothic" panose="020B0502020202020204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1.92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301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792740794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997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9"/>
          <p:cNvSpPr txBox="1">
            <a:spLocks/>
          </p:cNvSpPr>
          <p:nvPr/>
        </p:nvSpPr>
        <p:spPr>
          <a:xfrm>
            <a:off x="427704" y="841280"/>
            <a:ext cx="2847759" cy="646331"/>
          </a:xfrm>
          <a:prstGeom prst="rect">
            <a:avLst/>
          </a:prstGeom>
        </p:spPr>
        <p:txBody>
          <a:bodyPr vert="horz" wrap="square" lIns="146304" tIns="45720" rIns="146304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5400" b="1" kern="1200" dirty="0">
                <a:solidFill>
                  <a:schemeClr val="accent4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defRPr>
            </a:lvl1pPr>
            <a:lvl2pPr marL="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2pPr>
            <a:lvl3pPr marL="0" indent="0" algn="ctr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4000" dirty="0">
                <a:solidFill>
                  <a:srgbClr val="7030A0"/>
                </a:solidFill>
              </a:rPr>
              <a:t>1</a:t>
            </a:r>
            <a:r>
              <a:rPr kumimoji="0" lang="ar-SA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.</a:t>
            </a:r>
            <a:r>
              <a:rPr lang="en-US" sz="4000" dirty="0">
                <a:solidFill>
                  <a:srgbClr val="7030A0"/>
                </a:solidFill>
              </a:rPr>
              <a:t>3</a:t>
            </a:r>
            <a:r>
              <a:rPr lang="en-US" sz="4000" dirty="0" smtClean="0">
                <a:solidFill>
                  <a:srgbClr val="C55A11"/>
                </a:solidFill>
              </a:rPr>
              <a:t>:</a:t>
            </a:r>
            <a:r>
              <a:rPr lang="en-US" sz="4000" dirty="0" smtClean="0">
                <a:solidFill>
                  <a:srgbClr val="FFC000"/>
                </a:solidFill>
              </a:rPr>
              <a:t> </a:t>
            </a:r>
            <a:r>
              <a:rPr lang="en-US" sz="4000" dirty="0" smtClean="0">
                <a:solidFill>
                  <a:srgbClr val="843C0C"/>
                </a:solidFill>
              </a:rPr>
              <a:t>Loads</a:t>
            </a: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</a:rPr>
              <a:t>  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514901" y="841280"/>
            <a:ext cx="1760562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endParaRPr kumimoji="0" lang="en-US" sz="5400" b="1" i="0" u="none" strike="noStrike" kern="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Segoe UI (Body)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2469" y="1403769"/>
            <a:ext cx="41791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200" b="1" dirty="0" smtClean="0">
                <a:solidFill>
                  <a:srgbClr val="CC0066"/>
                </a:solidFill>
                <a:latin typeface="Century Gothic" panose="020B0502020202020204"/>
              </a:rPr>
              <a:t>1.3.1:</a:t>
            </a:r>
            <a:r>
              <a:rPr lang="en-US" sz="3200" b="1" dirty="0" smtClean="0">
                <a:solidFill>
                  <a:prstClr val="white"/>
                </a:solidFill>
                <a:latin typeface="Century Gothic" panose="020B0502020202020204"/>
              </a:rPr>
              <a:t> </a:t>
            </a:r>
            <a:r>
              <a:rPr lang="en-US" sz="3200" b="1" dirty="0" smtClean="0">
                <a:solidFill>
                  <a:srgbClr val="0070C0"/>
                </a:solidFill>
                <a:latin typeface="Century Gothic" panose="020B0502020202020204"/>
              </a:rPr>
              <a:t>Load </a:t>
            </a:r>
            <a:r>
              <a:rPr lang="en-US" sz="3200" b="1" dirty="0">
                <a:solidFill>
                  <a:srgbClr val="0070C0"/>
                </a:solidFill>
                <a:latin typeface="Century Gothic" panose="020B0502020202020204"/>
              </a:rPr>
              <a:t>Types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16515" y="1903573"/>
            <a:ext cx="941232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500" b="1" dirty="0">
                <a:solidFill>
                  <a:prstClr val="black">
                    <a:lumMod val="85000"/>
                    <a:lumOff val="15000"/>
                  </a:prstClr>
                </a:solidFill>
                <a:latin typeface="Century Gothic" panose="020B0502020202020204"/>
              </a:rPr>
              <a:t>(3)Superimposed Load:</a:t>
            </a:r>
            <a:br>
              <a:rPr lang="en-US" sz="2500" b="1" dirty="0">
                <a:solidFill>
                  <a:prstClr val="black">
                    <a:lumMod val="85000"/>
                    <a:lumOff val="15000"/>
                  </a:prstClr>
                </a:solidFill>
                <a:latin typeface="Century Gothic" panose="020B0502020202020204"/>
              </a:rPr>
            </a:br>
            <a:r>
              <a:rPr lang="en-US" sz="2500" dirty="0">
                <a:solidFill>
                  <a:prstClr val="black">
                    <a:lumMod val="85000"/>
                    <a:lumOff val="15000"/>
                  </a:prstClr>
                </a:solidFill>
                <a:latin typeface="Century Gothic" panose="020B0502020202020204"/>
              </a:rPr>
              <a:t>come from the weight of all non-structural elements.</a:t>
            </a:r>
            <a:r>
              <a:rPr lang="en-US" sz="2800" dirty="0">
                <a:solidFill>
                  <a:prstClr val="black">
                    <a:lumMod val="85000"/>
                    <a:lumOff val="15000"/>
                  </a:prstClr>
                </a:solidFill>
                <a:latin typeface="Century Gothic" panose="020B0502020202020204"/>
              </a:rPr>
              <a:t/>
            </a:r>
            <a:br>
              <a:rPr lang="en-US" sz="2800" dirty="0">
                <a:solidFill>
                  <a:prstClr val="black">
                    <a:lumMod val="85000"/>
                    <a:lumOff val="15000"/>
                  </a:prstClr>
                </a:solidFill>
                <a:latin typeface="Century Gothic" panose="020B0502020202020204"/>
              </a:rPr>
            </a:b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1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2537352"/>
              </p:ext>
            </p:extLst>
          </p:nvPr>
        </p:nvGraphicFramePr>
        <p:xfrm>
          <a:off x="960119" y="2769601"/>
          <a:ext cx="9646921" cy="3779520"/>
        </p:xfrm>
        <a:graphic>
          <a:graphicData uri="http://schemas.openxmlformats.org/drawingml/2006/table">
            <a:tbl>
              <a:tblPr firstRow="1" firstCol="1" bandRow="1"/>
              <a:tblGrid>
                <a:gridCol w="2128047">
                  <a:extLst>
                    <a:ext uri="{9D8B030D-6E8A-4147-A177-3AD203B41FA5}">
                      <a16:colId xmlns="" xmlns:a16="http://schemas.microsoft.com/office/drawing/2014/main" val="720105431"/>
                    </a:ext>
                  </a:extLst>
                </a:gridCol>
                <a:gridCol w="1883079">
                  <a:extLst>
                    <a:ext uri="{9D8B030D-6E8A-4147-A177-3AD203B41FA5}">
                      <a16:colId xmlns="" xmlns:a16="http://schemas.microsoft.com/office/drawing/2014/main" val="38683159"/>
                    </a:ext>
                  </a:extLst>
                </a:gridCol>
                <a:gridCol w="1674254">
                  <a:extLst>
                    <a:ext uri="{9D8B030D-6E8A-4147-A177-3AD203B41FA5}">
                      <a16:colId xmlns="" xmlns:a16="http://schemas.microsoft.com/office/drawing/2014/main" val="738535467"/>
                    </a:ext>
                  </a:extLst>
                </a:gridCol>
                <a:gridCol w="2103243">
                  <a:extLst>
                    <a:ext uri="{9D8B030D-6E8A-4147-A177-3AD203B41FA5}">
                      <a16:colId xmlns="" xmlns:a16="http://schemas.microsoft.com/office/drawing/2014/main" val="1430295404"/>
                    </a:ext>
                  </a:extLst>
                </a:gridCol>
                <a:gridCol w="1858298">
                  <a:extLst>
                    <a:ext uri="{9D8B030D-6E8A-4147-A177-3AD203B41FA5}">
                      <a16:colId xmlns="" xmlns:a16="http://schemas.microsoft.com/office/drawing/2014/main" val="4272656274"/>
                    </a:ext>
                  </a:extLst>
                </a:gridCol>
              </a:tblGrid>
              <a:tr h="9094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marL="365760" marR="0" indent="-274320" algn="ctr">
                        <a:spcBef>
                          <a:spcPts val="20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</a:p>
                    <a:p>
                      <a:pPr marL="365760" marR="0" indent="-274320" algn="ctr">
                        <a:spcBef>
                          <a:spcPts val="20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Item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301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marL="365760" marR="0" indent="-274320" algn="ctr">
                        <a:spcBef>
                          <a:spcPts val="20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Unit weight Ɣ (KN/m</a:t>
                      </a:r>
                      <a:r>
                        <a:rPr lang="en-US" sz="2400" baseline="30000" dirty="0">
                          <a:effectLst/>
                        </a:rPr>
                        <a:t>3</a:t>
                      </a:r>
                      <a:r>
                        <a:rPr lang="en-US" sz="2400" dirty="0">
                          <a:effectLst/>
                        </a:rPr>
                        <a:t>)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301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marL="365760" marR="0" indent="-274320" algn="ctr">
                        <a:spcBef>
                          <a:spcPts val="20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Thickness (mm</a:t>
                      </a:r>
                      <a:r>
                        <a:rPr lang="en-US" sz="2400" dirty="0">
                          <a:effectLst/>
                        </a:rPr>
                        <a:t>)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301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marL="365760" marR="0" indent="-274320" algn="ctr">
                        <a:spcBef>
                          <a:spcPts val="20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2400" dirty="0" smtClean="0">
                        <a:effectLst/>
                      </a:endParaRPr>
                    </a:p>
                    <a:p>
                      <a:pPr marL="365760" marR="0" indent="-274320" algn="ctr">
                        <a:spcBef>
                          <a:spcPts val="20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Calculations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301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marL="365760" marR="0" indent="-274320" algn="ctr">
                        <a:spcBef>
                          <a:spcPts val="20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Weight per m</a:t>
                      </a:r>
                      <a:r>
                        <a:rPr lang="en-US" sz="2400" baseline="30000" dirty="0">
                          <a:effectLst/>
                        </a:rPr>
                        <a:t>2 </a:t>
                      </a:r>
                      <a:r>
                        <a:rPr lang="en-US" sz="2400" dirty="0">
                          <a:effectLst/>
                        </a:rPr>
                        <a:t>(KN/m</a:t>
                      </a:r>
                      <a:r>
                        <a:rPr lang="en-US" sz="2400" baseline="30000" dirty="0">
                          <a:effectLst/>
                        </a:rPr>
                        <a:t>2</a:t>
                      </a:r>
                      <a:r>
                        <a:rPr lang="en-US" sz="2400" dirty="0">
                          <a:effectLst/>
                        </a:rPr>
                        <a:t>)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301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10151146"/>
                  </a:ext>
                </a:extLst>
              </a:tr>
              <a:tr h="3031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marL="365760" marR="0" indent="-274320" algn="ctr">
                        <a:spcBef>
                          <a:spcPts val="20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Mortar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301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marL="365760" marR="0" indent="-274320" algn="ctr">
                        <a:spcBef>
                          <a:spcPts val="20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23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301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marL="365760" marR="0" indent="-274320" algn="ctr">
                        <a:spcBef>
                          <a:spcPts val="20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entury Gothic" panose="020B0502020202020204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301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marL="365760" marR="0" indent="-274320" algn="ctr">
                        <a:spcBef>
                          <a:spcPts val="20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0.02*23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301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marL="365760" marR="0" indent="-274320" algn="ctr">
                        <a:spcBef>
                          <a:spcPts val="20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0.46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301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96776887"/>
                  </a:ext>
                </a:extLst>
              </a:tr>
              <a:tr h="3031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marL="365760" marR="0" indent="-274320" algn="ctr">
                        <a:spcBef>
                          <a:spcPts val="20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Tiles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301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marL="365760" marR="0" indent="-274320" algn="ctr">
                        <a:spcBef>
                          <a:spcPts val="20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26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301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marL="365760" marR="0" indent="-274320" algn="ctr">
                        <a:spcBef>
                          <a:spcPts val="20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10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301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marL="365760" marR="0" indent="-274320" algn="ctr">
                        <a:spcBef>
                          <a:spcPts val="20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0.01*26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301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marL="365760" marR="0" indent="-274320" algn="ctr">
                        <a:spcBef>
                          <a:spcPts val="20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0.26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301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27711725"/>
                  </a:ext>
                </a:extLst>
              </a:tr>
              <a:tr h="3031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marL="365760" marR="0" indent="-274320" algn="ctr">
                        <a:spcBef>
                          <a:spcPts val="20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entury Gothic" panose="020B0502020202020204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Plastering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301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marL="365760" marR="0" indent="-274320" algn="ctr">
                        <a:spcBef>
                          <a:spcPts val="20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23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301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marL="365760" marR="0" indent="-274320" algn="ctr">
                        <a:spcBef>
                          <a:spcPts val="20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entury Gothic" panose="020B0502020202020204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301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marL="365760" marR="0" indent="-274320" algn="ctr">
                        <a:spcBef>
                          <a:spcPts val="20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0.015*23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301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marL="365760" marR="0" indent="-274320" algn="ctr">
                        <a:spcBef>
                          <a:spcPts val="20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0.345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301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226710513"/>
                  </a:ext>
                </a:extLst>
              </a:tr>
              <a:tr h="5052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marL="365760" marR="0" indent="-274320" algn="ctr">
                        <a:spcBef>
                          <a:spcPts val="20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Filling </a:t>
                      </a:r>
                      <a:r>
                        <a:rPr lang="en-US" sz="2000" baseline="0" dirty="0" smtClean="0">
                          <a:effectLst/>
                        </a:rPr>
                        <a:t>(</a:t>
                      </a:r>
                      <a:r>
                        <a:rPr lang="en-US" sz="2000" dirty="0" smtClean="0">
                          <a:effectLst/>
                        </a:rPr>
                        <a:t>Sand and gravel)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301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marL="365760" marR="0" indent="-274320" algn="ctr">
                        <a:spcBef>
                          <a:spcPts val="20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entury Gothic" panose="020B0502020202020204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18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301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marL="365760" marR="0" indent="-274320" algn="ctr">
                        <a:spcBef>
                          <a:spcPts val="20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entury Gothic" panose="020B0502020202020204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130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301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marL="365760" marR="0" indent="-274320" algn="ctr">
                        <a:spcBef>
                          <a:spcPts val="20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0.13*18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301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marL="365760" marR="0" indent="-274320" algn="ctr">
                        <a:spcBef>
                          <a:spcPts val="20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2.34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301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42716484"/>
                  </a:ext>
                </a:extLst>
              </a:tr>
              <a:tr h="3031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marL="365760" marR="0" indent="-274320" algn="ctr">
                        <a:spcBef>
                          <a:spcPts val="20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Partitions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301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marL="365760" marR="0" indent="-274320" algn="ctr">
                        <a:spcBef>
                          <a:spcPts val="200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301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marL="365760" marR="0" indent="-274320" algn="ctr">
                        <a:spcBef>
                          <a:spcPts val="200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301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marL="365760" marR="0" indent="-274320" algn="ctr">
                        <a:spcBef>
                          <a:spcPts val="200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301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marL="365760" marR="0" indent="-274320" algn="ctr">
                        <a:spcBef>
                          <a:spcPts val="20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1.015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301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26367667"/>
                  </a:ext>
                </a:extLst>
              </a:tr>
              <a:tr h="5052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marL="365760" marR="0" indent="-274320" algn="ctr">
                        <a:spcBef>
                          <a:spcPts val="20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Total Super Dead Load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301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marL="365760" marR="0" indent="-274320" algn="ctr">
                        <a:spcBef>
                          <a:spcPts val="20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301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marL="365760" marR="0" indent="-274320" algn="ctr">
                        <a:spcBef>
                          <a:spcPts val="20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301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marL="365760" marR="0" indent="-274320" algn="ctr">
                        <a:spcBef>
                          <a:spcPts val="2000"/>
                        </a:spcBef>
                        <a:spcAft>
                          <a:spcPts val="0"/>
                        </a:spcAft>
                        <a:tabLst>
                          <a:tab pos="323850" algn="l"/>
                          <a:tab pos="589280" algn="ctr"/>
                        </a:tabLs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301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marL="365760" marR="0" indent="-274320" algn="ctr">
                        <a:spcBef>
                          <a:spcPts val="2000"/>
                        </a:spcBef>
                        <a:spcAft>
                          <a:spcPts val="0"/>
                        </a:spcAft>
                        <a:tabLst>
                          <a:tab pos="323850" algn="l"/>
                          <a:tab pos="589280" algn="ctr"/>
                        </a:tabLs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/>
                        </a:rPr>
                        <a:t>4.42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301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706001654"/>
                  </a:ext>
                </a:extLst>
              </a:tr>
            </a:tbl>
          </a:graphicData>
        </a:graphic>
      </p:graphicFrame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B1DD-6134-4C1B-AFE9-F96904C6F549}" type="slidenum">
              <a:rPr lang="en-US" smtClean="0"/>
              <a:t>9</a:t>
            </a:fld>
            <a:endParaRPr lang="en-US"/>
          </a:p>
        </p:txBody>
      </p:sp>
      <p:pic>
        <p:nvPicPr>
          <p:cNvPr id="8" name="Picture 7" descr="C:\Users\acer\Desktop\Untitled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8806" y="105900"/>
            <a:ext cx="6327775" cy="21170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90750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4375</TotalTime>
  <Words>4204</Words>
  <Application>Microsoft Office PowerPoint</Application>
  <PresentationFormat>Widescreen</PresentationFormat>
  <Paragraphs>678</Paragraphs>
  <Slides>67</Slides>
  <Notes>13</Notes>
  <HiddenSlides>0</HiddenSlides>
  <MMClips>3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67</vt:i4>
      </vt:variant>
    </vt:vector>
  </HeadingPairs>
  <TitlesOfParts>
    <vt:vector size="83" baseType="lpstr">
      <vt:lpstr>Andalus</vt:lpstr>
      <vt:lpstr>Arial</vt:lpstr>
      <vt:lpstr>Arial Black</vt:lpstr>
      <vt:lpstr>Bell MT</vt:lpstr>
      <vt:lpstr>Book Antiqua</vt:lpstr>
      <vt:lpstr>Calibri</vt:lpstr>
      <vt:lpstr>Calibri Light</vt:lpstr>
      <vt:lpstr>Cambria Math</vt:lpstr>
      <vt:lpstr>Century Gothic</vt:lpstr>
      <vt:lpstr>Segoe UI (Body)</vt:lpstr>
      <vt:lpstr>Segoe UI Black</vt:lpstr>
      <vt:lpstr>Symbol</vt:lpstr>
      <vt:lpstr>Times New Roman</vt:lpstr>
      <vt:lpstr>Wingdings</vt:lpstr>
      <vt:lpstr>Wingdings 3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shata</dc:creator>
  <cp:lastModifiedBy>acer</cp:lastModifiedBy>
  <cp:revision>372</cp:revision>
  <dcterms:created xsi:type="dcterms:W3CDTF">2020-06-03T10:33:42Z</dcterms:created>
  <dcterms:modified xsi:type="dcterms:W3CDTF">2021-01-10T08:50:23Z</dcterms:modified>
</cp:coreProperties>
</file>