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0"/>
  </p:notesMasterIdLst>
  <p:sldIdLst>
    <p:sldId id="330" r:id="rId2"/>
    <p:sldId id="331" r:id="rId3"/>
    <p:sldId id="332" r:id="rId4"/>
    <p:sldId id="333" r:id="rId5"/>
    <p:sldId id="334" r:id="rId6"/>
    <p:sldId id="335" r:id="rId7"/>
    <p:sldId id="336" r:id="rId8"/>
    <p:sldId id="337" r:id="rId9"/>
    <p:sldId id="431" r:id="rId10"/>
    <p:sldId id="338" r:id="rId11"/>
    <p:sldId id="432" r:id="rId12"/>
    <p:sldId id="339" r:id="rId13"/>
    <p:sldId id="402" r:id="rId14"/>
    <p:sldId id="403" r:id="rId15"/>
    <p:sldId id="340" r:id="rId16"/>
    <p:sldId id="341" r:id="rId17"/>
    <p:sldId id="342" r:id="rId18"/>
    <p:sldId id="343" r:id="rId19"/>
    <p:sldId id="344" r:id="rId20"/>
    <p:sldId id="372" r:id="rId21"/>
    <p:sldId id="373" r:id="rId22"/>
    <p:sldId id="374" r:id="rId23"/>
    <p:sldId id="375" r:id="rId24"/>
    <p:sldId id="376" r:id="rId25"/>
    <p:sldId id="377" r:id="rId26"/>
    <p:sldId id="378" r:id="rId27"/>
    <p:sldId id="379" r:id="rId28"/>
    <p:sldId id="404" r:id="rId29"/>
    <p:sldId id="362" r:id="rId30"/>
    <p:sldId id="363" r:id="rId31"/>
    <p:sldId id="380" r:id="rId32"/>
    <p:sldId id="407" r:id="rId33"/>
    <p:sldId id="412" r:id="rId34"/>
    <p:sldId id="413" r:id="rId35"/>
    <p:sldId id="414" r:id="rId36"/>
    <p:sldId id="415" r:id="rId37"/>
    <p:sldId id="430" r:id="rId38"/>
    <p:sldId id="416" r:id="rId39"/>
    <p:sldId id="385" r:id="rId40"/>
    <p:sldId id="434" r:id="rId41"/>
    <p:sldId id="433" r:id="rId42"/>
    <p:sldId id="395" r:id="rId43"/>
    <p:sldId id="383" r:id="rId44"/>
    <p:sldId id="417" r:id="rId45"/>
    <p:sldId id="418" r:id="rId46"/>
    <p:sldId id="419" r:id="rId47"/>
    <p:sldId id="420" r:id="rId48"/>
    <p:sldId id="421" r:id="rId49"/>
    <p:sldId id="422" r:id="rId50"/>
    <p:sldId id="423" r:id="rId51"/>
    <p:sldId id="424" r:id="rId52"/>
    <p:sldId id="436" r:id="rId53"/>
    <p:sldId id="425" r:id="rId54"/>
    <p:sldId id="426" r:id="rId55"/>
    <p:sldId id="435" r:id="rId56"/>
    <p:sldId id="428" r:id="rId57"/>
    <p:sldId id="429" r:id="rId58"/>
    <p:sldId id="317" r:id="rId59"/>
    <p:sldId id="318" r:id="rId60"/>
    <p:sldId id="319" r:id="rId61"/>
    <p:sldId id="411" r:id="rId62"/>
    <p:sldId id="386" r:id="rId63"/>
    <p:sldId id="389" r:id="rId64"/>
    <p:sldId id="405" r:id="rId65"/>
    <p:sldId id="390" r:id="rId66"/>
    <p:sldId id="384" r:id="rId67"/>
    <p:sldId id="327" r:id="rId68"/>
    <p:sldId id="329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82" autoAdjust="0"/>
    <p:restoredTop sz="90000" autoAdjust="0"/>
  </p:normalViewPr>
  <p:slideViewPr>
    <p:cSldViewPr>
      <p:cViewPr varScale="1">
        <p:scale>
          <a:sx n="65" d="100"/>
          <a:sy n="65" d="100"/>
        </p:scale>
        <p:origin x="-9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CDD81-DC4C-400A-BB8F-CE985CCDC93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82A40-21BC-4A68-BA8F-6FF82E4770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2248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61904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74690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6830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1691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it's shown in the standards, the reverberant time inside the Dining room does not match the specifications of restaurants that is ( 0.8 – 1.2 ) s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62A33-373B-4C16-A9ED-A27A70F610DA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96275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 values lies in the range (0.8-1.2) Which is suitable for Dining rooms.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62A33-373B-4C16-A9ED-A27A70F610DA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37458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Dialux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program were used in our analysis to get a helpful and useful allocation of the artificial lighting, two different spaces were chosen to test and those were, manager ,dinning,  kitchen, employee area and storage.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targeted value of U (uniformity) and (unified glare rating) UGR shall be achieved for each space where U &gt;0.6 and UGR should not exceed 19, so to get these values suitable paint, tile, color of furniture and appropriate type of lamp have to be applied.[25]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5909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Location of the project is in </a:t>
            </a:r>
            <a:r>
              <a:rPr lang="en-US" dirty="0" err="1" smtClean="0"/>
              <a:t>jamal</a:t>
            </a:r>
            <a:r>
              <a:rPr lang="en-US" dirty="0" smtClean="0"/>
              <a:t> </a:t>
            </a:r>
            <a:r>
              <a:rPr lang="en-US" dirty="0" err="1" smtClean="0"/>
              <a:t>abd</a:t>
            </a:r>
            <a:r>
              <a:rPr lang="en-US" dirty="0" smtClean="0"/>
              <a:t> </a:t>
            </a:r>
            <a:r>
              <a:rPr lang="en-US" dirty="0" err="1" smtClean="0"/>
              <a:t>alnaser</a:t>
            </a:r>
            <a:r>
              <a:rPr lang="en-US" dirty="0" smtClean="0"/>
              <a:t> park in </a:t>
            </a:r>
            <a:r>
              <a:rPr lang="en-US" dirty="0" err="1" smtClean="0"/>
              <a:t>nablus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yafa</a:t>
            </a:r>
            <a:r>
              <a:rPr lang="en-US" baseline="0" dirty="0" smtClean="0"/>
              <a:t> street , type of restaurant is fine dinning </a:t>
            </a:r>
          </a:p>
          <a:p>
            <a:r>
              <a:rPr lang="en-US" baseline="0" dirty="0" smtClean="0"/>
              <a:t>The project is important because the </a:t>
            </a:r>
            <a:r>
              <a:rPr lang="en-US" baseline="0" dirty="0" err="1" smtClean="0"/>
              <a:t>municapility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workiing</a:t>
            </a:r>
            <a:r>
              <a:rPr lang="en-US" baseline="0" dirty="0" smtClean="0"/>
              <a:t> to develop the park and </a:t>
            </a:r>
            <a:r>
              <a:rPr lang="en-US" baseline="0" dirty="0" err="1" smtClean="0"/>
              <a:t>theres</a:t>
            </a:r>
            <a:r>
              <a:rPr lang="en-US" baseline="0" dirty="0" smtClean="0"/>
              <a:t> no  restaurants so it will be destination for the </a:t>
            </a:r>
            <a:r>
              <a:rPr lang="en-US" baseline="0" dirty="0" err="1" smtClean="0"/>
              <a:t>vsitors</a:t>
            </a:r>
            <a:endParaRPr lang="en-US" dirty="0" smtClean="0"/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Area =2000m^2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6809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main entrance of the restaurant is from Jamal Abdel Nasser Park, the secondary entrance of parking, management, and services are from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Yafa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Street as shown in the figure below.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site contains parking which the capacity of it about 36 car, and there are two ramps the first one for entrance, and the second one for exit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388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ground floor contains the reception and cashier, coat room, kitchen, dining area, mechanical and electrical rooms and storage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5535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31856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5014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compatibility had achieved as shown in the figure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3366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95128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Irrigate grass</a:t>
            </a: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CFF69-129D-4EBF-A712-C4A15923C90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481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3271445_846074865536555_1070283391_o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71670" y="357166"/>
            <a:ext cx="678657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Culture Center</a:t>
            </a:r>
            <a:endParaRPr lang="en-US" sz="4400" b="1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220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14282" y="4929198"/>
            <a:ext cx="300039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+mj-lt"/>
                <a:cs typeface="Times New Roman" pitchFamily="18" charset="0"/>
              </a:rPr>
              <a:t>       </a:t>
            </a:r>
          </a:p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   </a:t>
            </a:r>
            <a:r>
              <a:rPr lang="en-US" sz="20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Prepared  by:</a:t>
            </a:r>
          </a:p>
          <a:p>
            <a:r>
              <a:rPr lang="en-US" sz="2000" dirty="0" err="1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Isra</a:t>
            </a:r>
            <a:r>
              <a:rPr lang="en-US" sz="20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  </a:t>
            </a:r>
            <a:r>
              <a:rPr lang="en-US" sz="2000" dirty="0" err="1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Draghmah</a:t>
            </a:r>
            <a:r>
              <a:rPr lang="en-US" sz="20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 </a:t>
            </a:r>
          </a:p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Sara AL-</a:t>
            </a:r>
            <a:r>
              <a:rPr lang="en-US" sz="2000" dirty="0" err="1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Khateeb</a:t>
            </a:r>
            <a:endParaRPr lang="en-US" sz="2000" dirty="0" smtClean="0">
              <a:ln>
                <a:solidFill>
                  <a:schemeClr val="tx1"/>
                </a:solidFill>
              </a:ln>
              <a:latin typeface="+mj-lt"/>
              <a:cs typeface="Times New Roman" pitchFamily="18" charset="0"/>
            </a:endParaRPr>
          </a:p>
          <a:p>
            <a:r>
              <a:rPr lang="en-US" sz="2000" dirty="0" err="1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Riham</a:t>
            </a:r>
            <a:r>
              <a:rPr lang="en-US" sz="20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 </a:t>
            </a:r>
            <a:r>
              <a:rPr lang="en-US" sz="2000" dirty="0" err="1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Shakarnah</a:t>
            </a:r>
            <a:r>
              <a:rPr lang="en-US" sz="2000" dirty="0" smtClean="0">
                <a:latin typeface="+mj-lt"/>
                <a:cs typeface="Andalus" pitchFamily="18" charset="-78"/>
              </a:rPr>
              <a:t> </a:t>
            </a:r>
          </a:p>
          <a:p>
            <a:endParaRPr lang="en-US" sz="2000" b="1" dirty="0" smtClean="0">
              <a:cs typeface="Times New Roman" pitchFamily="18" charset="0"/>
            </a:endParaRPr>
          </a:p>
          <a:p>
            <a:endParaRPr lang="en-US" sz="2800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1857356" y="6088559"/>
            <a:ext cx="4267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sz="20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   Supervisor :</a:t>
            </a:r>
          </a:p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            Dr. Ahmad </a:t>
            </a:r>
            <a:r>
              <a:rPr lang="en-US" sz="2000" dirty="0" err="1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Saleh</a:t>
            </a:r>
            <a:endParaRPr lang="en-US" sz="2000" dirty="0" smtClean="0">
              <a:ln>
                <a:solidFill>
                  <a:schemeClr val="tx1"/>
                </a:solidFill>
              </a:ln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33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8596" y="1428736"/>
            <a:ext cx="28826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Area=3864.83m^2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928926" y="-30215"/>
            <a:ext cx="5848230" cy="688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7990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249400_846069362203772_1377556539_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571480"/>
            <a:ext cx="6334154" cy="5507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545814"/>
            <a:ext cx="50663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42910" y="1306013"/>
            <a:ext cx="7974875" cy="233141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85800" y="4172906"/>
            <a:ext cx="8077200" cy="20935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5788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8596" y="857232"/>
            <a:ext cx="50663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 :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Cap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655" y="1714488"/>
            <a:ext cx="7542689" cy="2061621"/>
          </a:xfrm>
          <a:prstGeom prst="rect">
            <a:avLst/>
          </a:prstGeom>
        </p:spPr>
      </p:pic>
      <p:pic>
        <p:nvPicPr>
          <p:cNvPr id="7" name="Picture 6" descr="Cap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111" y="4429132"/>
            <a:ext cx="8823778" cy="2132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653285"/>
            <a:ext cx="8929718" cy="2380193"/>
          </a:xfrm>
          <a:prstGeom prst="rect">
            <a:avLst/>
          </a:prstGeom>
        </p:spPr>
      </p:pic>
      <p:pic>
        <p:nvPicPr>
          <p:cNvPr id="5" name="Picture 4" descr="Cap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755249"/>
            <a:ext cx="8643966" cy="2248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371600"/>
            <a:ext cx="6328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Bodoni MT" panose="02070603080606020203" pitchFamily="18" charset="0"/>
              </a:rPr>
              <a:t>Requirements for Handicapped People</a:t>
            </a:r>
            <a:endParaRPr lang="en-US" sz="2400" b="1" dirty="0">
              <a:latin typeface="Bodoni MT" panose="02070603080606020203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3399" y="2818038"/>
            <a:ext cx="3810000" cy="25351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82044" y="2786058"/>
            <a:ext cx="3994333" cy="2643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324600" y="5638800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Cambria" pitchFamily="18" charset="0"/>
              </a:rPr>
              <a:t>Ramps</a:t>
            </a:r>
            <a:endParaRPr lang="en-US" b="1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52250" y="5638800"/>
            <a:ext cx="1372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Cambria" pitchFamily="18" charset="0"/>
              </a:rPr>
              <a:t>Special W.C</a:t>
            </a:r>
            <a:endParaRPr lang="en-US" b="1" dirty="0">
              <a:latin typeface="Cambr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970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8458200" cy="6186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Structural</a:t>
            </a:r>
            <a:r>
              <a:rPr lang="en-US" sz="6600" b="1" dirty="0" smtClean="0">
                <a:cs typeface="Times New Roman" pitchFamily="18" charset="0"/>
              </a:rPr>
              <a:t> </a:t>
            </a:r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</a:p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863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81000"/>
            <a:ext cx="8534400" cy="60631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Structural Design:</a:t>
            </a:r>
          </a:p>
          <a:p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1- Design codes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2- Loads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3- Sap model and checks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4- Structural elements and detailing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838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2910" y="1214422"/>
            <a:ext cx="3276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Codes:</a:t>
            </a:r>
            <a:endParaRPr lang="en-US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4414" y="2714620"/>
            <a:ext cx="7215238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900" dirty="0" smtClean="0"/>
              <a:t> ACI-318-08 for reinforced concrete design .</a:t>
            </a:r>
          </a:p>
          <a:p>
            <a:r>
              <a:rPr lang="en-US" sz="2900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sz="2900" dirty="0" smtClean="0"/>
              <a:t> UBC-97 for earthquake load computations .</a:t>
            </a:r>
          </a:p>
          <a:p>
            <a:r>
              <a:rPr lang="en-US" sz="2900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sz="2900" dirty="0" smtClean="0"/>
              <a:t> ASCE for load computations </a:t>
            </a:r>
            <a:endParaRPr lang="ar-SA" sz="2900" dirty="0"/>
          </a:p>
        </p:txBody>
      </p:sp>
    </p:spTree>
    <p:extLst>
      <p:ext uri="{BB962C8B-B14F-4D97-AF65-F5344CB8AC3E}">
        <p14:creationId xmlns="" xmlns:p14="http://schemas.microsoft.com/office/powerpoint/2010/main" val="301498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14348" y="928670"/>
            <a:ext cx="169984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Loads:</a:t>
            </a:r>
            <a:endParaRPr lang="en-US" sz="33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2590800"/>
          <a:ext cx="6553200" cy="2800350"/>
        </p:xfrm>
        <a:graphic>
          <a:graphicData uri="http://schemas.openxmlformats.org/drawingml/2006/table">
            <a:tbl>
              <a:tblPr/>
              <a:tblGrid>
                <a:gridCol w="3993357"/>
                <a:gridCol w="2559843"/>
              </a:tblGrid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Type of loads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Load (KN/m2)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Arial"/>
                        </a:rPr>
                        <a:t>Live load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 5KN/m</a:t>
                      </a:r>
                      <a:r>
                        <a:rPr lang="en-US" sz="2800" baseline="300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Arial"/>
                        </a:rPr>
                        <a:t>Super imposed 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Arial"/>
                        </a:rPr>
                        <a:t>3KN/m</a:t>
                      </a:r>
                      <a:r>
                        <a:rPr lang="en-US" sz="2800" baseline="30000" dirty="0" smtClean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Arial"/>
                        </a:rPr>
                        <a:t>Exterior walls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Arial"/>
                        </a:rPr>
                        <a:t>21KN/m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241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53519"/>
            <a:ext cx="472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Outline: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000364" y="714356"/>
            <a:ext cx="4459224" cy="4413222"/>
            <a:chOff x="2489641" y="1298588"/>
            <a:chExt cx="4459224" cy="4413222"/>
          </a:xfrm>
        </p:grpSpPr>
        <p:sp>
          <p:nvSpPr>
            <p:cNvPr id="15" name="Freeform 14"/>
            <p:cNvSpPr/>
            <p:nvPr/>
          </p:nvSpPr>
          <p:spPr>
            <a:xfrm>
              <a:off x="2489641" y="1298588"/>
              <a:ext cx="4459224" cy="589017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76201" rIns="142240" bIns="7620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Introduction</a:t>
              </a:r>
              <a:endParaRPr lang="en-US" sz="2000" kern="1200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489641" y="2063429"/>
              <a:ext cx="4459224" cy="589017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1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dirty="0" smtClean="0"/>
            </a:p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/>
                <a:t>Architectural Design</a:t>
              </a:r>
            </a:p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2489641" y="2828270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dirty="0" smtClean="0"/>
                <a:t>Structural Design</a:t>
              </a:r>
              <a:endParaRPr lang="en-US" sz="2100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489641" y="3593111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/>
                <a:t>Mechanical Design </a:t>
              </a:r>
              <a:endParaRPr lang="en-US" sz="2100" kern="1200" dirty="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489641" y="4357952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dirty="0" smtClean="0"/>
            </a:p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dirty="0" smtClean="0"/>
                <a:t>Safety Design </a:t>
              </a:r>
            </a:p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2489641" y="5122794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/>
                <a:t>Environmental Design</a:t>
              </a:r>
              <a:r>
                <a:rPr lang="en-US" sz="2400" dirty="0" smtClean="0"/>
                <a:t> </a:t>
              </a:r>
            </a:p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dirty="0" smtClean="0"/>
            </a:p>
          </p:txBody>
        </p:sp>
      </p:grpSp>
      <p:sp>
        <p:nvSpPr>
          <p:cNvPr id="28" name="Freeform 27"/>
          <p:cNvSpPr/>
          <p:nvPr/>
        </p:nvSpPr>
        <p:spPr>
          <a:xfrm>
            <a:off x="3000364" y="5286388"/>
            <a:ext cx="4459224" cy="589017"/>
          </a:xfrm>
          <a:custGeom>
            <a:avLst/>
            <a:gdLst>
              <a:gd name="connsiteX0" fmla="*/ 0 w 4459224"/>
              <a:gd name="connsiteY0" fmla="*/ 0 h 589015"/>
              <a:gd name="connsiteX1" fmla="*/ 4164717 w 4459224"/>
              <a:gd name="connsiteY1" fmla="*/ 0 h 589015"/>
              <a:gd name="connsiteX2" fmla="*/ 4459224 w 4459224"/>
              <a:gd name="connsiteY2" fmla="*/ 294508 h 589015"/>
              <a:gd name="connsiteX3" fmla="*/ 4164717 w 4459224"/>
              <a:gd name="connsiteY3" fmla="*/ 589015 h 589015"/>
              <a:gd name="connsiteX4" fmla="*/ 0 w 4459224"/>
              <a:gd name="connsiteY4" fmla="*/ 589015 h 589015"/>
              <a:gd name="connsiteX5" fmla="*/ 0 w 4459224"/>
              <a:gd name="connsiteY5" fmla="*/ 0 h 589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59224" h="589015">
                <a:moveTo>
                  <a:pt x="4459224" y="589014"/>
                </a:moveTo>
                <a:lnTo>
                  <a:pt x="294507" y="589014"/>
                </a:lnTo>
                <a:lnTo>
                  <a:pt x="0" y="294507"/>
                </a:lnTo>
                <a:lnTo>
                  <a:pt x="294507" y="1"/>
                </a:lnTo>
                <a:lnTo>
                  <a:pt x="4459224" y="1"/>
                </a:lnTo>
                <a:lnTo>
                  <a:pt x="4459224" y="589014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06994" tIns="76201" rIns="142240" bIns="76201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/>
              <a:t>Electrical Design </a:t>
            </a:r>
          </a:p>
        </p:txBody>
      </p:sp>
      <p:sp>
        <p:nvSpPr>
          <p:cNvPr id="29" name="Freeform 28"/>
          <p:cNvSpPr/>
          <p:nvPr/>
        </p:nvSpPr>
        <p:spPr>
          <a:xfrm>
            <a:off x="3000364" y="6072206"/>
            <a:ext cx="4459224" cy="589017"/>
          </a:xfrm>
          <a:custGeom>
            <a:avLst/>
            <a:gdLst>
              <a:gd name="connsiteX0" fmla="*/ 0 w 4459224"/>
              <a:gd name="connsiteY0" fmla="*/ 0 h 589015"/>
              <a:gd name="connsiteX1" fmla="*/ 4164717 w 4459224"/>
              <a:gd name="connsiteY1" fmla="*/ 0 h 589015"/>
              <a:gd name="connsiteX2" fmla="*/ 4459224 w 4459224"/>
              <a:gd name="connsiteY2" fmla="*/ 294508 h 589015"/>
              <a:gd name="connsiteX3" fmla="*/ 4164717 w 4459224"/>
              <a:gd name="connsiteY3" fmla="*/ 589015 h 589015"/>
              <a:gd name="connsiteX4" fmla="*/ 0 w 4459224"/>
              <a:gd name="connsiteY4" fmla="*/ 589015 h 589015"/>
              <a:gd name="connsiteX5" fmla="*/ 0 w 4459224"/>
              <a:gd name="connsiteY5" fmla="*/ 0 h 589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59224" h="589015">
                <a:moveTo>
                  <a:pt x="4459224" y="589014"/>
                </a:moveTo>
                <a:lnTo>
                  <a:pt x="294507" y="589014"/>
                </a:lnTo>
                <a:lnTo>
                  <a:pt x="0" y="294507"/>
                </a:lnTo>
                <a:lnTo>
                  <a:pt x="294507" y="1"/>
                </a:lnTo>
                <a:lnTo>
                  <a:pt x="4459224" y="1"/>
                </a:lnTo>
                <a:lnTo>
                  <a:pt x="4459224" y="589014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06994" tIns="76201" rIns="142240" bIns="76201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/>
              <a:t>Quantity surveying and cost estimation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kern="1200" dirty="0"/>
          </a:p>
        </p:txBody>
      </p:sp>
    </p:spTree>
    <p:extLst>
      <p:ext uri="{BB962C8B-B14F-4D97-AF65-F5344CB8AC3E}">
        <p14:creationId xmlns="" xmlns:p14="http://schemas.microsoft.com/office/powerpoint/2010/main" val="12588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571604" y="3214686"/>
            <a:ext cx="6008581" cy="23640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28596" y="500042"/>
            <a:ext cx="83058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We have  many slab system :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1- one way ribbed slab (40 cm thickness )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2- two way ribbed slab (40 cm and 50 cm thickness ) with Drop beams .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000" dirty="0" smtClean="0"/>
              <a:t>Shell structure ( 15 cm )  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6050" y="5786454"/>
            <a:ext cx="309046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Section in one way ribbed slab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09600" y="609600"/>
            <a:ext cx="21419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Sap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model: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57158" y="1714488"/>
            <a:ext cx="4146919" cy="3714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ap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571876"/>
            <a:ext cx="4383217" cy="2857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aptur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500042"/>
            <a:ext cx="2129088" cy="27071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188640"/>
            <a:ext cx="4087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Checks for model 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14810" y="571480"/>
            <a:ext cx="3736819" cy="30952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395536" y="1268760"/>
            <a:ext cx="3252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 Compatibility check: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395536" y="3861048"/>
            <a:ext cx="2424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Deflection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check: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-108520" y="4581128"/>
            <a:ext cx="4644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 from sap = 28.6mm &lt; U max= 62mm </a:t>
            </a:r>
            <a:endParaRPr lang="en-US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 descr="Captur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3740328"/>
            <a:ext cx="4643470" cy="3117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54868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 Equilibrium</a:t>
            </a: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check: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000100" y="1357298"/>
          <a:ext cx="60960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9698"/>
                <a:gridCol w="1538302"/>
                <a:gridCol w="1524000"/>
                <a:gridCol w="1524000"/>
              </a:tblGrid>
              <a:tr h="284154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</a:t>
                      </a:r>
                      <a:endParaRPr lang="en-US" dirty="0"/>
                    </a:p>
                  </a:txBody>
                  <a:tcPr/>
                </a:tc>
              </a:tr>
              <a:tr h="28415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Dead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22159.26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22434.11KN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1.24%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415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Live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13328.28K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12985.36KN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2.57%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57158" y="3000372"/>
            <a:ext cx="3529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3. Internal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Forces Check: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85720" y="3643314"/>
          <a:ext cx="772890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243"/>
                <a:gridCol w="785818"/>
                <a:gridCol w="1680542"/>
                <a:gridCol w="1962150"/>
                <a:gridCol w="1962150"/>
              </a:tblGrid>
              <a:tr h="251735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 </a:t>
                      </a:r>
                      <a:endParaRPr lang="en-US" dirty="0"/>
                    </a:p>
                  </a:txBody>
                  <a:tcPr/>
                </a:tc>
              </a:tr>
              <a:tr h="629339">
                <a:tc>
                  <a:txBody>
                    <a:bodyPr/>
                    <a:lstStyle/>
                    <a:p>
                      <a:r>
                        <a:rPr lang="en-US" dirty="0" smtClean="0"/>
                        <a:t>For Dead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Slab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127.31  </a:t>
                      </a:r>
                      <a:r>
                        <a:rPr lang="en-US" dirty="0" err="1" smtClean="0"/>
                        <a:t>KN.m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148.206 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KN.m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sz="1800" kern="1200" dirty="0" smtClean="0"/>
                        <a:t>16.4 %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5720" y="4643446"/>
          <a:ext cx="772890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243"/>
                <a:gridCol w="785818"/>
                <a:gridCol w="1680542"/>
                <a:gridCol w="1962150"/>
                <a:gridCol w="1962150"/>
              </a:tblGrid>
              <a:tr h="251735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 </a:t>
                      </a:r>
                      <a:endParaRPr lang="en-US" dirty="0"/>
                    </a:p>
                  </a:txBody>
                  <a:tcPr/>
                </a:tc>
              </a:tr>
              <a:tr h="629339">
                <a:tc>
                  <a:txBody>
                    <a:bodyPr/>
                    <a:lstStyle/>
                    <a:p>
                      <a:r>
                        <a:rPr lang="en-US" dirty="0" smtClean="0"/>
                        <a:t>For Dead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153.17 </a:t>
                      </a:r>
                      <a:r>
                        <a:rPr lang="en-US" dirty="0" err="1" smtClean="0"/>
                        <a:t>KN.m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123.17 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KN.m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sz="1800" kern="1200" dirty="0" smtClean="0"/>
                        <a:t>19.8%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85720" y="5643578"/>
          <a:ext cx="772890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243"/>
                <a:gridCol w="947773"/>
                <a:gridCol w="1518587"/>
                <a:gridCol w="1962150"/>
                <a:gridCol w="1962150"/>
              </a:tblGrid>
              <a:tr h="251735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 </a:t>
                      </a:r>
                      <a:endParaRPr lang="en-US" dirty="0"/>
                    </a:p>
                  </a:txBody>
                  <a:tcPr/>
                </a:tc>
              </a:tr>
              <a:tr h="629339">
                <a:tc>
                  <a:txBody>
                    <a:bodyPr/>
                    <a:lstStyle/>
                    <a:p>
                      <a:r>
                        <a:rPr lang="en-US" dirty="0" smtClean="0"/>
                        <a:t>For Dead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Column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580.23 </a:t>
                      </a:r>
                      <a:r>
                        <a:rPr lang="en-US" dirty="0" err="1" smtClean="0"/>
                        <a:t>KN.m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393.07 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KN.m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sz="1800" kern="1200" dirty="0" smtClean="0"/>
                        <a:t>32.25%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188640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 of Slab: Two-Way Ribbed Slab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00100" y="1571612"/>
            <a:ext cx="6838022" cy="4286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260648"/>
            <a:ext cx="259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Beam 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3108" y="1142984"/>
            <a:ext cx="4788024" cy="24783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857224" y="3857628"/>
            <a:ext cx="7187757" cy="28201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0736" y="457200"/>
            <a:ext cx="30219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Column 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57356" y="1214422"/>
            <a:ext cx="4572207" cy="5416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8849" y="533400"/>
            <a:ext cx="29530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Footing 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57356" y="1357298"/>
            <a:ext cx="5000659" cy="2643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14480" y="4143380"/>
            <a:ext cx="5353432" cy="2423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7715272" y="3643314"/>
            <a:ext cx="928694" cy="135732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800" dirty="0" smtClean="0">
                <a:solidFill>
                  <a:srgbClr val="FF0000"/>
                </a:solidFill>
              </a:rPr>
              <a:t>F1</a:t>
            </a:r>
            <a:endParaRPr lang="ar-SA" sz="3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8849" y="533400"/>
            <a:ext cx="32790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Tie Beam 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Picture 4" descr="Cap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571612"/>
            <a:ext cx="8411750" cy="23339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ap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4151795"/>
            <a:ext cx="4143404" cy="22776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3581400" cy="90872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Shear Wall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14546" y="4714884"/>
            <a:ext cx="6072230" cy="19204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0034" y="857232"/>
            <a:ext cx="4796280" cy="3786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152400"/>
            <a:ext cx="3581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Introduction :  </a:t>
            </a:r>
            <a:endParaRPr lang="en-US" sz="44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285784" y="714356"/>
            <a:ext cx="10287072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Location: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 -In Nablus near An-</a:t>
            </a:r>
            <a:r>
              <a:rPr lang="en-US" sz="2400" dirty="0" err="1" smtClean="0">
                <a:latin typeface="+mj-lt"/>
              </a:rPr>
              <a:t>Najah</a:t>
            </a:r>
            <a:r>
              <a:rPr lang="en-US" sz="2400" dirty="0" smtClean="0">
                <a:latin typeface="+mj-lt"/>
              </a:rPr>
              <a:t> Hospital, it</a:t>
            </a:r>
            <a:r>
              <a:rPr lang="en-US" sz="2400" dirty="0" smtClean="0">
                <a:cs typeface="Times New Roman" panose="02020603050405020304" pitchFamily="18" charset="0"/>
              </a:rPr>
              <a:t> is located to the north of </a:t>
            </a:r>
            <a:r>
              <a:rPr lang="en-US" sz="2400" dirty="0" err="1" smtClean="0">
                <a:cs typeface="Times New Roman" panose="02020603050405020304" pitchFamily="18" charset="0"/>
              </a:rPr>
              <a:t>Rafidya</a:t>
            </a:r>
            <a:r>
              <a:rPr lang="en-US" sz="2400" dirty="0" smtClean="0"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en-US" sz="2400" dirty="0" smtClean="0">
                <a:cs typeface="Times New Roman" panose="02020603050405020304" pitchFamily="18" charset="0"/>
              </a:rPr>
              <a:t>Street , and to the north- western of city center . </a:t>
            </a:r>
            <a:endParaRPr lang="ar-SA" sz="2400" dirty="0" smtClean="0"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None/>
            </a:pPr>
            <a:r>
              <a:rPr lang="en-US" sz="2400" dirty="0" smtClean="0">
                <a:latin typeface="+mj-lt"/>
              </a:rPr>
              <a:t> 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  </a:t>
            </a:r>
            <a:endParaRPr lang="en-US" sz="2400" dirty="0" smtClean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00298" y="3071810"/>
            <a:ext cx="5000692" cy="30505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0034" y="3286124"/>
            <a:ext cx="164307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Total Area =</a:t>
            </a:r>
          </a:p>
          <a:p>
            <a:r>
              <a:rPr lang="en-US" b="1" dirty="0" smtClean="0"/>
              <a:t>13368m^2</a:t>
            </a:r>
            <a:endParaRPr lang="ar-SA" b="1" dirty="0"/>
          </a:p>
        </p:txBody>
      </p:sp>
    </p:spTree>
    <p:extLst>
      <p:ext uri="{BB962C8B-B14F-4D97-AF65-F5344CB8AC3E}">
        <p14:creationId xmlns="" xmlns:p14="http://schemas.microsoft.com/office/powerpoint/2010/main" val="32023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5984" y="4143380"/>
            <a:ext cx="4664106" cy="2438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28600" y="304800"/>
            <a:ext cx="24513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Stair</a:t>
            </a:r>
            <a:r>
              <a:rPr lang="en-US" sz="2800" b="1" dirty="0" smtClean="0">
                <a:latin typeface="Cambria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928926" y="1000108"/>
            <a:ext cx="3360709" cy="29672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831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ar-SA" sz="66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ar-SA" sz="6600" b="1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ar-SA" sz="66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  <a:p>
            <a:pPr algn="ctr"/>
            <a:endParaRPr lang="ar-SA" sz="6600" b="1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/>
            <a:endParaRPr lang="ar-SA" sz="6600" b="1" dirty="0" smtClean="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81000"/>
            <a:ext cx="8534400" cy="60631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Mechanical Design : </a:t>
            </a:r>
            <a:endParaRPr lang="en-US" sz="40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1- Water Supply .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2- Water Drainage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3- HVAC System .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4282" y="500042"/>
            <a:ext cx="7000924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chemeClr val="accent1"/>
                </a:solidFill>
              </a:rPr>
              <a:t>    </a:t>
            </a:r>
            <a:r>
              <a:rPr lang="en-US" sz="3800" b="1" dirty="0" smtClean="0">
                <a:solidFill>
                  <a:schemeClr val="accent1"/>
                </a:solidFill>
              </a:rPr>
              <a:t>Water supply system : </a:t>
            </a:r>
          </a:p>
          <a:p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        </a:t>
            </a:r>
            <a:r>
              <a:rPr lang="en-US" sz="2800" b="1" dirty="0" smtClean="0"/>
              <a:t>Tanks: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744416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Individual demand in club building from water is 50 liter/person.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The size of the tank will be computed over four days.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30% of the tank size is for firefighting and cleaning.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</a:rPr>
              <a:t>Water consumption </a:t>
            </a:r>
            <a:r>
              <a:rPr lang="ar-SA" b="1" dirty="0" smtClean="0">
                <a:solidFill>
                  <a:schemeClr val="accent1"/>
                </a:solidFill>
              </a:rPr>
              <a:t/>
            </a:r>
            <a:br>
              <a:rPr lang="ar-SA" b="1" dirty="0" smtClean="0">
                <a:solidFill>
                  <a:schemeClr val="accent1"/>
                </a:solidFill>
              </a:rPr>
            </a:br>
            <a:endParaRPr lang="ar-SA" b="1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 descr="اداة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908720"/>
            <a:ext cx="6723194" cy="54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endParaRPr lang="en-US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558225"/>
            <a:ext cx="2872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Water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supply : </a:t>
            </a:r>
          </a:p>
        </p:txBody>
      </p:sp>
      <p:pic>
        <p:nvPicPr>
          <p:cNvPr id="6" name="Picture 5" descr="col 11.png"/>
          <p:cNvPicPr/>
          <p:nvPr/>
        </p:nvPicPr>
        <p:blipFill>
          <a:blip r:embed="rId2" cstate="print"/>
          <a:srcRect l="36421" t="31722" r="38009" b="31722"/>
          <a:stretch>
            <a:fillRect/>
          </a:stretch>
        </p:blipFill>
        <p:spPr>
          <a:xfrm>
            <a:off x="6084168" y="3789040"/>
            <a:ext cx="2520280" cy="2232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6156176" y="1916832"/>
            <a:ext cx="2520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In ground &amp;first  floor 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 meter   :  3</a:t>
            </a:r>
            <a:r>
              <a:rPr lang="en-US" b="1" dirty="0" smtClean="0">
                <a:ea typeface="Calibri" pitchFamily="34" charset="0"/>
                <a:cs typeface="Arial" pitchFamily="34" charset="0"/>
              </a:rPr>
              <a:t>" </a:t>
            </a:r>
            <a:endParaRPr lang="en-US" sz="105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vertical : 2</a:t>
            </a:r>
            <a:r>
              <a:rPr lang="en-US" b="1" dirty="0" smtClean="0">
                <a:ea typeface="Calibri" pitchFamily="34" charset="0"/>
                <a:cs typeface="Arial" pitchFamily="34" charset="0"/>
              </a:rPr>
              <a:t>" </a:t>
            </a:r>
            <a:endParaRPr lang="en-US" sz="105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horizontal : 1.5</a:t>
            </a:r>
            <a:r>
              <a:rPr lang="en-US" b="1" dirty="0" smtClean="0">
                <a:ea typeface="Calibri" pitchFamily="34" charset="0"/>
                <a:cs typeface="Arial" pitchFamily="34" charset="0"/>
              </a:rPr>
              <a:t>" </a:t>
            </a:r>
            <a:endParaRPr lang="en-US" sz="105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ea typeface="Calibri" pitchFamily="34" charset="0"/>
                <a:cs typeface="Times New Roman" pitchFamily="18" charset="0"/>
              </a:rPr>
              <a:t>branch: 1”</a:t>
            </a:r>
            <a:endParaRPr lang="ar-SA" b="1" dirty="0"/>
          </a:p>
        </p:txBody>
      </p:sp>
      <p:pic>
        <p:nvPicPr>
          <p:cNvPr id="12" name="Picture 11" descr="6.png"/>
          <p:cNvPicPr>
            <a:picLocks noChangeAspect="1"/>
          </p:cNvPicPr>
          <p:nvPr/>
        </p:nvPicPr>
        <p:blipFill>
          <a:blip r:embed="rId3" cstate="print"/>
          <a:srcRect l="39763" t="34593" r="40550" b="21987"/>
          <a:stretch>
            <a:fillRect/>
          </a:stretch>
        </p:blipFill>
        <p:spPr>
          <a:xfrm>
            <a:off x="928662" y="1357298"/>
            <a:ext cx="4064967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57224" y="714356"/>
            <a:ext cx="3607462" cy="3016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n-US" sz="3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drainage:</a:t>
            </a:r>
          </a:p>
          <a:p>
            <a:endParaRPr lang="en-US" sz="38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8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8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3800" dirty="0"/>
          </a:p>
        </p:txBody>
      </p:sp>
      <p:sp>
        <p:nvSpPr>
          <p:cNvPr id="5" name="Rectangle 4"/>
          <p:cNvSpPr/>
          <p:nvPr/>
        </p:nvSpPr>
        <p:spPr>
          <a:xfrm>
            <a:off x="971600" y="1700808"/>
            <a:ext cx="5454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Cambria"/>
              </a:rPr>
              <a:t>Total Fixture units for cafeteria (Ground floor)</a:t>
            </a:r>
            <a:endParaRPr lang="ar-SA" b="1" dirty="0"/>
          </a:p>
        </p:txBody>
      </p:sp>
      <p:pic>
        <p:nvPicPr>
          <p:cNvPr id="6" name="Picture 5" descr="اداة 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060848"/>
            <a:ext cx="5945805" cy="172819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99592" y="3789040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Total fixture units for</a:t>
            </a:r>
            <a:r>
              <a:rPr lang="en-US" dirty="0" smtClean="0"/>
              <a:t> </a:t>
            </a:r>
            <a:r>
              <a:rPr lang="en-US" b="1" dirty="0" smtClean="0"/>
              <a:t>Lecture hall - Ground floor</a:t>
            </a:r>
            <a:endParaRPr lang="ar-SA" dirty="0"/>
          </a:p>
        </p:txBody>
      </p:sp>
      <p:pic>
        <p:nvPicPr>
          <p:cNvPr id="11" name="Picture 10" descr="اداة 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4221088"/>
            <a:ext cx="6970860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57224" y="714356"/>
            <a:ext cx="385111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n-US" sz="3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drainage : </a:t>
            </a:r>
            <a:endParaRPr lang="ar-SA" sz="3800" dirty="0"/>
          </a:p>
        </p:txBody>
      </p:sp>
      <p:pic>
        <p:nvPicPr>
          <p:cNvPr id="8" name="Picture 7" descr="n.png"/>
          <p:cNvPicPr/>
          <p:nvPr/>
        </p:nvPicPr>
        <p:blipFill>
          <a:blip r:embed="rId2" cstate="print"/>
          <a:srcRect l="40414" t="34441" r="16536" b="13696"/>
          <a:stretch>
            <a:fillRect/>
          </a:stretch>
        </p:blipFill>
        <p:spPr>
          <a:xfrm>
            <a:off x="755576" y="2636912"/>
            <a:ext cx="3528392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57158" y="150017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mbria"/>
                <a:cs typeface="+mj-cs"/>
              </a:rPr>
              <a:t>Drainage system for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+mj-cs"/>
              </a:rPr>
              <a:t>educational zone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+mj-cs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mbria"/>
                <a:cs typeface="+mj-cs"/>
              </a:rPr>
            </a:br>
            <a:endParaRPr lang="ar-JO" dirty="0">
              <a:solidFill>
                <a:prstClr val="black"/>
              </a:solidFill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0" y="14287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mbria"/>
                <a:cs typeface="+mj-cs"/>
              </a:rPr>
              <a:t>Drainage system for cafeteria</a:t>
            </a:r>
            <a:br>
              <a:rPr lang="en-US" dirty="0" smtClean="0">
                <a:solidFill>
                  <a:srgbClr val="000000"/>
                </a:solidFill>
                <a:latin typeface="Cambria"/>
                <a:cs typeface="+mj-cs"/>
              </a:rPr>
            </a:br>
            <a:endParaRPr lang="ar-JO" dirty="0">
              <a:solidFill>
                <a:prstClr val="black"/>
              </a:solidFill>
              <a:cs typeface="+mj-cs"/>
            </a:endParaRPr>
          </a:p>
        </p:txBody>
      </p:sp>
      <p:pic>
        <p:nvPicPr>
          <p:cNvPr id="9" name="Picture 8" descr="m1.png"/>
          <p:cNvPicPr/>
          <p:nvPr/>
        </p:nvPicPr>
        <p:blipFill>
          <a:blip r:embed="rId3" cstate="print"/>
          <a:srcRect l="46531" t="26284" r="31043" b="20544"/>
          <a:stretch>
            <a:fillRect/>
          </a:stretch>
        </p:blipFill>
        <p:spPr>
          <a:xfrm>
            <a:off x="5076056" y="2348880"/>
            <a:ext cx="2448272" cy="3312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HVAC System :</a:t>
            </a:r>
            <a:endParaRPr lang="en-US" b="1" dirty="0">
              <a:solidFill>
                <a:schemeClr val="accent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Content Placeholder 10" descr="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4855" t="26938" r="31069" b="19186"/>
          <a:stretch>
            <a:fillRect/>
          </a:stretch>
        </p:blipFill>
        <p:spPr>
          <a:xfrm>
            <a:off x="2071670" y="1571612"/>
            <a:ext cx="4434299" cy="39416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Table 3"/>
          <p:cNvGraphicFramePr>
            <a:graphicFrameLocks noGrp="1"/>
          </p:cNvGraphicFramePr>
          <p:nvPr>
            <p:extLst/>
          </p:nvPr>
        </p:nvGraphicFramePr>
        <p:xfrm>
          <a:off x="571472" y="5929330"/>
          <a:ext cx="7696200" cy="47244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19301"/>
                <a:gridCol w="1828799"/>
                <a:gridCol w="1828799"/>
                <a:gridCol w="2019301"/>
              </a:tblGrid>
              <a:tr h="472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Theater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Area :649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Cooling load :45.3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# of diffusers :34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52400"/>
            <a:ext cx="8610600" cy="65187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en-US" sz="72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endParaRPr lang="en-US" sz="7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Safety Design </a:t>
            </a:r>
          </a:p>
          <a:p>
            <a:pPr algn="ctr">
              <a:buNone/>
            </a:pPr>
            <a:endParaRPr lang="en-US" sz="7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7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877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1" y="304800"/>
            <a:ext cx="8382000" cy="6186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600" b="1" dirty="0" smtClean="0">
                <a:cs typeface="Times New Roman" pitchFamily="18" charset="0"/>
              </a:rPr>
              <a:t>   </a:t>
            </a:r>
            <a:r>
              <a:rPr lang="en-US" sz="6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</a:t>
            </a:r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</a:p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009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019"/>
            <a:ext cx="8229600" cy="175432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Cafeteria  Ground floor  </a:t>
            </a:r>
            <a:endParaRPr lang="ar-Q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7056784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131840" y="26064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Fire system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ar-SA" sz="4000" dirty="0"/>
          </a:p>
        </p:txBody>
      </p:sp>
      <p:sp>
        <p:nvSpPr>
          <p:cNvPr id="6" name="Rectangle 5"/>
          <p:cNvSpPr/>
          <p:nvPr/>
        </p:nvSpPr>
        <p:spPr>
          <a:xfrm>
            <a:off x="3419872" y="5661248"/>
            <a:ext cx="20363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Sprinkler system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835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Fire system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pic>
        <p:nvPicPr>
          <p:cNvPr id="6" name="Content Placeholder 5" descr="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2110" t="22906" r="40160" b="15045"/>
          <a:stretch>
            <a:fillRect/>
          </a:stretch>
        </p:blipFill>
        <p:spPr>
          <a:xfrm>
            <a:off x="2555776" y="1196752"/>
            <a:ext cx="3834888" cy="4824536"/>
          </a:xfrm>
        </p:spPr>
      </p:pic>
      <p:sp>
        <p:nvSpPr>
          <p:cNvPr id="7" name="Rectangle 6"/>
          <p:cNvSpPr/>
          <p:nvPr/>
        </p:nvSpPr>
        <p:spPr>
          <a:xfrm>
            <a:off x="3203848" y="6165304"/>
            <a:ext cx="2174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Extinguisher system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5143500" cy="13255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Emergency Exits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428736"/>
            <a:ext cx="7500990" cy="48357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7028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381000"/>
            <a:ext cx="8534400" cy="6172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ar-SA" sz="66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ar-SA" sz="66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66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6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Environmental Design</a:t>
            </a:r>
          </a:p>
          <a:p>
            <a:pPr algn="ctr">
              <a:buNone/>
            </a:pPr>
            <a:endParaRPr lang="en-US" sz="6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476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04800"/>
            <a:ext cx="8534400" cy="62786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Environmental </a:t>
            </a: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1- The layers for the elements .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2- Thermal analysis .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3- Daylight factor .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4- shading design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5- Acoustical design .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1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304800"/>
            <a:ext cx="91440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05000" y="-11293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External Wall Material</a:t>
            </a:r>
            <a:endParaRPr lang="en-US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2910" y="1214422"/>
            <a:ext cx="48965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U-Value:</a:t>
            </a:r>
            <a:r>
              <a:rPr lang="en-US" sz="2400" dirty="0" smtClean="0"/>
              <a:t>0.8108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(W/m</a:t>
            </a:r>
            <a:r>
              <a:rPr lang="en-US" sz="2400" baseline="30000" dirty="0" smtClean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.K)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0" name="Picture 9" descr="rr1.png"/>
          <p:cNvPicPr/>
          <p:nvPr/>
        </p:nvPicPr>
        <p:blipFill>
          <a:blip r:embed="rId2" cstate="print"/>
          <a:srcRect l="32089" t="8157" r="33763" b="15408"/>
          <a:stretch>
            <a:fillRect/>
          </a:stretch>
        </p:blipFill>
        <p:spPr>
          <a:xfrm>
            <a:off x="2844616" y="1957536"/>
            <a:ext cx="2951520" cy="31276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60922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43174" y="21429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Partition Material</a:t>
            </a:r>
            <a:endParaRPr lang="en-US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28662" y="1357298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U-Value:1.4733 (W/m</a:t>
            </a:r>
            <a:r>
              <a:rPr lang="en-US" sz="2400" baseline="30000" dirty="0" smtClean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.K)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4" name="Picture 13" descr="21.png"/>
          <p:cNvPicPr/>
          <p:nvPr/>
        </p:nvPicPr>
        <p:blipFill>
          <a:blip r:embed="rId2" cstate="print"/>
          <a:srcRect l="32832" t="7717" r="32713" b="14148"/>
          <a:stretch>
            <a:fillRect/>
          </a:stretch>
        </p:blipFill>
        <p:spPr>
          <a:xfrm>
            <a:off x="2362200" y="2209800"/>
            <a:ext cx="3289920" cy="3379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6765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28794" y="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    Roof Wall Material</a:t>
            </a:r>
            <a:endParaRPr lang="en-US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3648" y="1196752"/>
            <a:ext cx="3960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U-Value:1.275(W/m</a:t>
            </a:r>
            <a:r>
              <a:rPr lang="en-US" sz="2800" baseline="30000" dirty="0" smtClean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.K)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 l="32685" t="7395" r="33258" b="15113"/>
          <a:stretch>
            <a:fillRect/>
          </a:stretch>
        </p:blipFill>
        <p:spPr bwMode="auto">
          <a:xfrm>
            <a:off x="2627784" y="2204864"/>
            <a:ext cx="3353633" cy="3456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9415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81200" y="-11293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charset="0"/>
                <a:ea typeface="Times New Roman" charset="0"/>
                <a:cs typeface="Times New Roman" charset="0"/>
              </a:rPr>
              <a:t>       Floor Material</a:t>
            </a:r>
            <a:endParaRPr lang="en-US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15616" y="1124744"/>
            <a:ext cx="40738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 U-Value:2.9582 (W/m</a:t>
            </a:r>
            <a:r>
              <a:rPr lang="en-US" sz="2800" baseline="30000" dirty="0" smtClean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800" dirty="0" smtClean="0">
                <a:latin typeface="Times New Roman" charset="0"/>
                <a:ea typeface="Times New Roman" charset="0"/>
                <a:cs typeface="Times New Roman" charset="0"/>
              </a:rPr>
              <a:t>.K)</a:t>
            </a:r>
            <a:endParaRPr lang="ar-SA" sz="2800" dirty="0"/>
          </a:p>
        </p:txBody>
      </p:sp>
      <p:pic>
        <p:nvPicPr>
          <p:cNvPr id="10" name="Picture 9" descr="21.png"/>
          <p:cNvPicPr/>
          <p:nvPr/>
        </p:nvPicPr>
        <p:blipFill>
          <a:blip r:embed="rId2" cstate="print"/>
          <a:srcRect l="33012" t="7395" r="33435" b="15434"/>
          <a:stretch>
            <a:fillRect/>
          </a:stretch>
        </p:blipFill>
        <p:spPr>
          <a:xfrm>
            <a:off x="2143108" y="1785927"/>
            <a:ext cx="4661140" cy="40913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536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071546"/>
            <a:ext cx="8018157" cy="3843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0034" y="428604"/>
            <a:ext cx="8215370" cy="60722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Architectural </a:t>
            </a: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Design: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1-Video .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2- Site plan and Accessibility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3- The plans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4- Sections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5- Elevations .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6-Requirements for Handicapped People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777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42918"/>
            <a:ext cx="8826270" cy="4362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22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Peak cooling = 429.162 KW.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Peak heating = 61.926 KW.</a:t>
            </a:r>
            <a:endParaRPr lang="en-US" dirty="0"/>
          </a:p>
        </p:txBody>
      </p:sp>
      <p:pic>
        <p:nvPicPr>
          <p:cNvPr id="4" name="Content Placeholder 3" descr="a2.png"/>
          <p:cNvPicPr>
            <a:picLocks noGrp="1"/>
          </p:cNvPicPr>
          <p:nvPr>
            <p:ph idx="1"/>
          </p:nvPr>
        </p:nvPicPr>
        <p:blipFill>
          <a:blip r:embed="rId2" cstate="print"/>
          <a:srcRect l="1084" t="26367" r="53083" b="30868"/>
          <a:stretch>
            <a:fillRect/>
          </a:stretch>
        </p:blipFill>
        <p:spPr>
          <a:xfrm>
            <a:off x="1691680" y="476672"/>
            <a:ext cx="6048672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32441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Double Tented Glass:</a:t>
            </a:r>
            <a:endParaRPr lang="en-US" sz="2800" u="sng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679812"/>
            <a:ext cx="3838433" cy="3124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00600" y="1978489"/>
            <a:ext cx="371980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U-Value = 2.4 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Solar Heat transmitted = 15%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Visible Light Transmitted =35%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332656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schemeClr val="accent1"/>
                </a:solidFill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xmlns="" val="340249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latin typeface="Times New Roman" pitchFamily="18" charset="0"/>
                <a:ea typeface="+mn-ea"/>
                <a:cs typeface="Times New Roman" pitchFamily="18" charset="0"/>
              </a:rPr>
              <a:t>Average Daylight </a:t>
            </a:r>
            <a:r>
              <a:rPr lang="en-US" sz="20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Values </a:t>
            </a:r>
            <a:endParaRPr lang="en-US" sz="20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428728" y="1000107"/>
          <a:ext cx="5751852" cy="5379738"/>
        </p:xfrm>
        <a:graphic>
          <a:graphicData uri="http://schemas.openxmlformats.org/drawingml/2006/table">
            <a:tbl>
              <a:tblPr/>
              <a:tblGrid>
                <a:gridCol w="872472"/>
                <a:gridCol w="697556"/>
                <a:gridCol w="995405"/>
                <a:gridCol w="896356"/>
                <a:gridCol w="2290063"/>
              </a:tblGrid>
              <a:tr h="7407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zone</a:t>
                      </a:r>
                      <a:endParaRPr lang="en-US" sz="1600" b="1" dirty="0">
                        <a:solidFill>
                          <a:srgbClr val="4F81BD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Floor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Orientation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DF-Value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Picture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0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Cafetria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Ground floor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North-west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5.85% 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33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lecture hall one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Ground floor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East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5.99%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0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Concerns one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Ground floor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East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3.23%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35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Concerns two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Arial"/>
                        </a:rPr>
                        <a:t>Ground floor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East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2.97%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9" descr="caf.jpg"/>
          <p:cNvPicPr/>
          <p:nvPr/>
        </p:nvPicPr>
        <p:blipFill>
          <a:blip r:embed="rId3" cstate="print"/>
          <a:srcRect l="37232" r="4099" b="11823"/>
          <a:stretch>
            <a:fillRect/>
          </a:stretch>
        </p:blipFill>
        <p:spPr>
          <a:xfrm>
            <a:off x="5786446" y="1857364"/>
            <a:ext cx="428628" cy="928694"/>
          </a:xfrm>
          <a:prstGeom prst="rect">
            <a:avLst/>
          </a:prstGeom>
        </p:spPr>
      </p:pic>
      <p:pic>
        <p:nvPicPr>
          <p:cNvPr id="11" name="Picture 10" descr="lh1.jpg"/>
          <p:cNvPicPr/>
          <p:nvPr/>
        </p:nvPicPr>
        <p:blipFill>
          <a:blip r:embed="rId4" cstate="print"/>
          <a:srcRect l="9590" r="8883" b="4962"/>
          <a:stretch>
            <a:fillRect/>
          </a:stretch>
        </p:blipFill>
        <p:spPr>
          <a:xfrm>
            <a:off x="5715000" y="2971800"/>
            <a:ext cx="1066800" cy="914400"/>
          </a:xfrm>
          <a:prstGeom prst="rect">
            <a:avLst/>
          </a:prstGeom>
        </p:spPr>
      </p:pic>
      <p:pic>
        <p:nvPicPr>
          <p:cNvPr id="12" name="Picture 11" descr="mol.jpg"/>
          <p:cNvPicPr/>
          <p:nvPr/>
        </p:nvPicPr>
        <p:blipFill>
          <a:blip r:embed="rId5" cstate="print"/>
          <a:srcRect l="19704" r="4434"/>
          <a:stretch>
            <a:fillRect/>
          </a:stretch>
        </p:blipFill>
        <p:spPr>
          <a:xfrm>
            <a:off x="5791200" y="4267200"/>
            <a:ext cx="914399" cy="762000"/>
          </a:xfrm>
          <a:prstGeom prst="rect">
            <a:avLst/>
          </a:prstGeom>
        </p:spPr>
      </p:pic>
      <p:pic>
        <p:nvPicPr>
          <p:cNvPr id="13" name="Picture 12" descr="lahyg.jpg"/>
          <p:cNvPicPr/>
          <p:nvPr/>
        </p:nvPicPr>
        <p:blipFill>
          <a:blip r:embed="rId6" cstate="print"/>
          <a:srcRect l="18719" r="2463" b="8059"/>
          <a:stretch>
            <a:fillRect/>
          </a:stretch>
        </p:blipFill>
        <p:spPr>
          <a:xfrm>
            <a:off x="5643570" y="5500702"/>
            <a:ext cx="666750" cy="787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28795" y="381000"/>
          <a:ext cx="4869209" cy="5834080"/>
        </p:xfrm>
        <a:graphic>
          <a:graphicData uri="http://schemas.openxmlformats.org/drawingml/2006/table">
            <a:tbl>
              <a:tblPr/>
              <a:tblGrid>
                <a:gridCol w="738588"/>
                <a:gridCol w="590513"/>
                <a:gridCol w="842656"/>
                <a:gridCol w="758807"/>
                <a:gridCol w="1938645"/>
              </a:tblGrid>
              <a:tr h="11668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lecture hall one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Ground floor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East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4.76%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68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kidzania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600" baseline="30000">
                          <a:latin typeface="Times New Roman"/>
                          <a:ea typeface="Calibri"/>
                          <a:cs typeface="Arial"/>
                        </a:rPr>
                        <a:t>st</a:t>
                      </a: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 Floor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North-west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5.53%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68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library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600" baseline="30000">
                          <a:latin typeface="Times New Roman"/>
                          <a:ea typeface="Calibri"/>
                          <a:cs typeface="Arial"/>
                        </a:rPr>
                        <a:t>st</a:t>
                      </a: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 Floor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South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2.19%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68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Office one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600" baseline="30000">
                          <a:latin typeface="Times New Roman"/>
                          <a:ea typeface="Calibri"/>
                          <a:cs typeface="Arial"/>
                        </a:rPr>
                        <a:t>st</a:t>
                      </a: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 Floor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East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3.18%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68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Office two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600" baseline="30000">
                          <a:latin typeface="Times New Roman"/>
                          <a:ea typeface="Calibri"/>
                          <a:cs typeface="Arial"/>
                        </a:rPr>
                        <a:t>st</a:t>
                      </a: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 Floor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East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2.49%   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513" marR="59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 descr="lh2.jpg"/>
          <p:cNvPicPr/>
          <p:nvPr/>
        </p:nvPicPr>
        <p:blipFill>
          <a:blip r:embed="rId2" cstate="print"/>
          <a:srcRect l="10345" r="3941" b="8966"/>
          <a:stretch>
            <a:fillRect/>
          </a:stretch>
        </p:blipFill>
        <p:spPr>
          <a:xfrm>
            <a:off x="5410200" y="533400"/>
            <a:ext cx="966788" cy="733425"/>
          </a:xfrm>
          <a:prstGeom prst="rect">
            <a:avLst/>
          </a:prstGeom>
        </p:spPr>
      </p:pic>
      <p:pic>
        <p:nvPicPr>
          <p:cNvPr id="6" name="Picture 5" descr="kk.png"/>
          <p:cNvPicPr/>
          <p:nvPr/>
        </p:nvPicPr>
        <p:blipFill>
          <a:blip r:embed="rId3" cstate="print"/>
          <a:srcRect l="31034" b="7444"/>
          <a:stretch>
            <a:fillRect/>
          </a:stretch>
        </p:blipFill>
        <p:spPr>
          <a:xfrm>
            <a:off x="5429256" y="1714488"/>
            <a:ext cx="615462" cy="800100"/>
          </a:xfrm>
          <a:prstGeom prst="rect">
            <a:avLst/>
          </a:prstGeom>
        </p:spPr>
      </p:pic>
      <p:pic>
        <p:nvPicPr>
          <p:cNvPr id="7" name="Picture 6" descr="مكتبه.jpg"/>
          <p:cNvPicPr/>
          <p:nvPr/>
        </p:nvPicPr>
        <p:blipFill>
          <a:blip r:embed="rId4" cstate="print"/>
          <a:srcRect l="19212" b="9273"/>
          <a:stretch>
            <a:fillRect/>
          </a:stretch>
        </p:blipFill>
        <p:spPr>
          <a:xfrm>
            <a:off x="5286380" y="3000372"/>
            <a:ext cx="906673" cy="790575"/>
          </a:xfrm>
          <a:prstGeom prst="rect">
            <a:avLst/>
          </a:prstGeom>
        </p:spPr>
      </p:pic>
      <p:pic>
        <p:nvPicPr>
          <p:cNvPr id="8" name="Picture 7" descr="o1.png"/>
          <p:cNvPicPr/>
          <p:nvPr/>
        </p:nvPicPr>
        <p:blipFill>
          <a:blip r:embed="rId5" cstate="print"/>
          <a:srcRect l="22167" r="8374" b="11920"/>
          <a:stretch>
            <a:fillRect/>
          </a:stretch>
        </p:blipFill>
        <p:spPr>
          <a:xfrm>
            <a:off x="5357818" y="4000504"/>
            <a:ext cx="771525" cy="798884"/>
          </a:xfrm>
          <a:prstGeom prst="rect">
            <a:avLst/>
          </a:prstGeom>
        </p:spPr>
      </p:pic>
      <p:pic>
        <p:nvPicPr>
          <p:cNvPr id="9" name="Picture 8" descr="o2.png"/>
          <p:cNvPicPr/>
          <p:nvPr/>
        </p:nvPicPr>
        <p:blipFill>
          <a:blip r:embed="rId6" cstate="print"/>
          <a:srcRect l="23153" b="13125"/>
          <a:stretch>
            <a:fillRect/>
          </a:stretch>
        </p:blipFill>
        <p:spPr>
          <a:xfrm>
            <a:off x="5429256" y="5214950"/>
            <a:ext cx="828675" cy="738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Shading Design</a:t>
            </a:r>
            <a:endParaRPr lang="en-US" sz="4000" b="1" dirty="0">
              <a:solidFill>
                <a:schemeClr val="accent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" name="Picture 25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24000"/>
            <a:ext cx="4953000" cy="16002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457200" y="32766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concept of vertical louvers in the east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west elevation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2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114800"/>
            <a:ext cx="4876800" cy="16002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457200" y="6149220"/>
            <a:ext cx="7406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concept of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horizontal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cantilevers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the south elevation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548" y="432448"/>
            <a:ext cx="3491704" cy="2844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7.png"/>
          <p:cNvPicPr>
            <a:picLocks noChangeAspect="1"/>
          </p:cNvPicPr>
          <p:nvPr/>
        </p:nvPicPr>
        <p:blipFill>
          <a:blip r:embed="rId6" cstate="print"/>
          <a:srcRect t="4133" r="80833" b="18727"/>
          <a:stretch>
            <a:fillRect/>
          </a:stretch>
        </p:blipFill>
        <p:spPr>
          <a:xfrm>
            <a:off x="7086600" y="3429000"/>
            <a:ext cx="17526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marL="0" indent="0">
              <a:buNone/>
            </a:pPr>
            <a:r>
              <a:rPr lang="en-US" sz="44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Acoustical </a:t>
            </a:r>
            <a:r>
              <a:rPr lang="en-US" sz="44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  <a:endParaRPr lang="en-US" sz="4400" b="1" dirty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4" descr="pla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999786"/>
            <a:ext cx="4973739" cy="5858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428596" y="5500702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Values for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Museum in F.F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57158" y="714356"/>
            <a:ext cx="364333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Museum volume = 1985.77 m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Occupancy: 133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try 2 01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4348" y="1928802"/>
            <a:ext cx="3714776" cy="307183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2143108" y="5072074"/>
            <a:ext cx="1797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RT60 Empty Case</a:t>
            </a:r>
            <a:endParaRPr lang="en-US" dirty="0"/>
          </a:p>
        </p:txBody>
      </p:sp>
      <p:pic>
        <p:nvPicPr>
          <p:cNvPr id="10" name="Picture 9" descr="try 2 100 2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57752" y="1928802"/>
            <a:ext cx="3533334" cy="307183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5857884" y="5072074"/>
            <a:ext cx="1504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RT60 Full case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3428992" y="5572140"/>
            <a:ext cx="30718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 panels.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RosaNoirOffice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1472" y="1214422"/>
            <a:ext cx="4214842" cy="3929090"/>
          </a:xfrm>
          <a:prstGeom prst="rect">
            <a:avLst/>
          </a:prstGeom>
        </p:spPr>
      </p:pic>
      <p:pic>
        <p:nvPicPr>
          <p:cNvPr id="10" name="Picture 9" descr="تنزيل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00628" y="1214422"/>
            <a:ext cx="3571900" cy="378621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42910" y="571480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Used decorative sound absorption materials.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45815" y="5486400"/>
            <a:ext cx="35209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RT60 Values for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Musuem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F.F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142390" y="32766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8428" y="539706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RT60 Values for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Musuem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FF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try 2 100 2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7158" y="714356"/>
            <a:ext cx="3676210" cy="4429156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 descr="oooo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29190" y="714356"/>
            <a:ext cx="3714776" cy="442915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572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Architectural 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Design:</a:t>
            </a:r>
            <a:r>
              <a:rPr lang="en-US" b="1" dirty="0" smtClean="0">
                <a:latin typeface="+mj-lt"/>
                <a:cs typeface="Times New Roman" pitchFamily="18" charset="0"/>
              </a:rPr>
              <a:t/>
            </a:r>
            <a:br>
              <a:rPr lang="en-US" b="1" dirty="0" smtClean="0">
                <a:latin typeface="+mj-lt"/>
                <a:cs typeface="Times New Roman" pitchFamily="18" charset="0"/>
              </a:rPr>
            </a:br>
            <a:endParaRPr lang="en-US" b="1" dirty="0"/>
          </a:p>
        </p:txBody>
      </p:sp>
      <p:pic>
        <p:nvPicPr>
          <p:cNvPr id="6" name="Picture 2" descr="C:\Users\Maysa\Desktop\55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14348" y="1142984"/>
            <a:ext cx="7358114" cy="5518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126971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/>
              <a:t>STC </a:t>
            </a:r>
            <a:r>
              <a:rPr lang="en-US" dirty="0" smtClean="0"/>
              <a:t>Calculations</a:t>
            </a:r>
          </a:p>
          <a:p>
            <a:pPr>
              <a:buNone/>
            </a:pPr>
            <a:r>
              <a:rPr lang="en-US" dirty="0" smtClean="0"/>
              <a:t>    For external walls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Rounded Rectangle 10"/>
          <p:cNvSpPr/>
          <p:nvPr/>
        </p:nvSpPr>
        <p:spPr>
          <a:xfrm>
            <a:off x="609600" y="5257800"/>
            <a:ext cx="2667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Required STC </a:t>
            </a:r>
            <a:r>
              <a:rPr lang="en-US" sz="2000" dirty="0" smtClean="0">
                <a:latin typeface="Calibri"/>
                <a:cs typeface="Calibri"/>
              </a:rPr>
              <a:t>&gt;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50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ight Arrow 11"/>
          <p:cNvSpPr/>
          <p:nvPr/>
        </p:nvSpPr>
        <p:spPr>
          <a:xfrm>
            <a:off x="3733800" y="5334000"/>
            <a:ext cx="1981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ounded Rectangle 12"/>
          <p:cNvSpPr/>
          <p:nvPr/>
        </p:nvSpPr>
        <p:spPr>
          <a:xfrm>
            <a:off x="6172200" y="51816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56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Cap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500042"/>
            <a:ext cx="4037627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2571744"/>
            <a:ext cx="4534533" cy="30960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071538" y="642918"/>
            <a:ext cx="34102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Impact Insulation Class :  </a:t>
            </a:r>
            <a:endParaRPr lang="ar-SA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71604" y="1643050"/>
            <a:ext cx="2697405" cy="4308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200" dirty="0" smtClean="0"/>
              <a:t>STC and IIC for </a:t>
            </a:r>
            <a:r>
              <a:rPr lang="en-US" sz="2200" dirty="0" err="1" smtClean="0"/>
              <a:t>celling</a:t>
            </a:r>
            <a:r>
              <a:rPr lang="en-US" sz="2200" dirty="0" smtClean="0"/>
              <a:t> </a:t>
            </a:r>
            <a:endParaRPr lang="ar-SA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52400"/>
            <a:ext cx="8610600" cy="65187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en-US" sz="72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endParaRPr lang="en-US" sz="7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Electrical Design </a:t>
            </a:r>
          </a:p>
          <a:p>
            <a:pPr algn="ctr">
              <a:buNone/>
            </a:pPr>
            <a:endParaRPr lang="en-US" sz="7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7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002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1000" y="304801"/>
            <a:ext cx="6477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Artificial lighting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b="1" dirty="0"/>
          </a:p>
        </p:txBody>
      </p:sp>
      <p:sp>
        <p:nvSpPr>
          <p:cNvPr id="11" name="Rectangle 10"/>
          <p:cNvSpPr/>
          <p:nvPr/>
        </p:nvSpPr>
        <p:spPr>
          <a:xfrm>
            <a:off x="1285852" y="928670"/>
            <a:ext cx="4754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simulation analysis and design by 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727" y="1714488"/>
          <a:ext cx="6357982" cy="4063999"/>
        </p:xfrm>
        <a:graphic>
          <a:graphicData uri="http://schemas.openxmlformats.org/drawingml/2006/table">
            <a:tbl>
              <a:tblPr/>
              <a:tblGrid>
                <a:gridCol w="1272397"/>
                <a:gridCol w="1288402"/>
                <a:gridCol w="1043525"/>
                <a:gridCol w="953097"/>
                <a:gridCol w="691415"/>
                <a:gridCol w="554573"/>
                <a:gridCol w="554573"/>
              </a:tblGrid>
              <a:tr h="16375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Function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Recommended Lux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Targeted Lux (avg.)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U</a:t>
                      </a:r>
                      <a:r>
                        <a:rPr lang="en-US" sz="900" b="1" baseline="-250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o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Reflection Factor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5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Ceiling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Wall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Floor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Theater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382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0.455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Computer room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515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0.61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73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29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Lecture Room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0.674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75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Concerns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631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0.611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Kitchen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522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0.816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Library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619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0.624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Reception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317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0.663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multipurpose hall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423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0.487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Library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619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0.624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museum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Office library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705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0.606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Office staff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657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0.617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Office director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656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0.643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Conference room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735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0.722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82</a:t>
                      </a:r>
                      <a:endParaRPr lang="en-US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251" marR="58251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6117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85852" y="357166"/>
            <a:ext cx="66437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Artificial lighting for computer room 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dirty="0"/>
          </a:p>
        </p:txBody>
      </p:sp>
      <p:pic>
        <p:nvPicPr>
          <p:cNvPr id="7" name="Picture 6" descr="108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158" y="1500174"/>
            <a:ext cx="5000660" cy="142494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8" name="Picture 7" descr="mount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7158" y="3643314"/>
            <a:ext cx="5072098" cy="150304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857224" y="2928934"/>
            <a:ext cx="43358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400" dirty="0" smtClean="0"/>
              <a:t>Indoor </a:t>
            </a:r>
            <a:r>
              <a:rPr lang="en-US" sz="2400" dirty="0" err="1" smtClean="0"/>
              <a:t>Luminaire</a:t>
            </a:r>
            <a:r>
              <a:rPr lang="en-US" sz="2400" dirty="0" smtClean="0"/>
              <a:t> with Louver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4348" y="53578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Mounted Batten Commercial Indoor </a:t>
            </a:r>
            <a:r>
              <a:rPr lang="en-US" dirty="0" err="1" smtClean="0"/>
              <a:t>Luminaire</a:t>
            </a:r>
            <a:r>
              <a:rPr lang="en-US" dirty="0" smtClean="0"/>
              <a:t> with reflector</a:t>
            </a:r>
            <a:endParaRPr lang="en-US" dirty="0"/>
          </a:p>
        </p:txBody>
      </p:sp>
      <p:pic>
        <p:nvPicPr>
          <p:cNvPr id="11" name="Picture 10" descr="5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1571612"/>
            <a:ext cx="2571768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Artificial lighting for Theater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5" name="Picture 4" descr="33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500174"/>
            <a:ext cx="3486637" cy="43630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th 3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8596" y="1285860"/>
            <a:ext cx="4714908" cy="124714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9" name="Picture 8" descr="3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8596" y="3214686"/>
            <a:ext cx="1733550" cy="2190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2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43108" y="3214686"/>
            <a:ext cx="1752600" cy="2238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571472" y="5572140"/>
            <a:ext cx="3342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lighting Colored and moving head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85786" y="2714620"/>
            <a:ext cx="2785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LAMP 9242660 KONIC OPAL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263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304800"/>
            <a:ext cx="8610600" cy="63709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en-US" sz="60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endParaRPr lang="en-US" sz="60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6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Quantity </a:t>
            </a:r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surveying and cost </a:t>
            </a:r>
            <a:r>
              <a:rPr lang="en-US" sz="6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estimation</a:t>
            </a:r>
          </a:p>
          <a:p>
            <a:pPr algn="ctr">
              <a:buNone/>
            </a:pPr>
            <a:endParaRPr lang="en-US" sz="6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451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Quantity surveying and cost estimation: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56388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total cost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Culture design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about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14.76 million NIS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total cost per meter square for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culture center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about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477 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Denar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/m²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INDOWS 7\Desktop\Grout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52400"/>
            <a:ext cx="9098692" cy="70874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4014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4572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plan: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1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 rot="10800000">
            <a:off x="2143108" y="500042"/>
            <a:ext cx="614366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1228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7158" y="1500174"/>
            <a:ext cx="270247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Area=3256.3m^2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28992" y="285728"/>
            <a:ext cx="4714908" cy="631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29104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228026_846069378870437_1253045906_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500042"/>
            <a:ext cx="6643734" cy="5906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1989</TotalTime>
  <Words>1184</Words>
  <Application>Microsoft Office PowerPoint</Application>
  <PresentationFormat>On-screen Show (4:3)</PresentationFormat>
  <Paragraphs>439</Paragraphs>
  <Slides>68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سمة Office</vt:lpstr>
      <vt:lpstr>Slide 1</vt:lpstr>
      <vt:lpstr>Slide 2</vt:lpstr>
      <vt:lpstr>Slide 3</vt:lpstr>
      <vt:lpstr>Slide 4</vt:lpstr>
      <vt:lpstr>Slide 5</vt:lpstr>
      <vt:lpstr> Architectural Design: 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Shear Wall Design:</vt:lpstr>
      <vt:lpstr>Slide 30</vt:lpstr>
      <vt:lpstr>Slide 31</vt:lpstr>
      <vt:lpstr>Slide 32</vt:lpstr>
      <vt:lpstr>Slide 33</vt:lpstr>
      <vt:lpstr>Water consumption  </vt:lpstr>
      <vt:lpstr>Slide 35</vt:lpstr>
      <vt:lpstr>Slide 36</vt:lpstr>
      <vt:lpstr>Slide 37</vt:lpstr>
      <vt:lpstr>HVAC System :</vt:lpstr>
      <vt:lpstr>Slide 39</vt:lpstr>
      <vt:lpstr>  </vt:lpstr>
      <vt:lpstr>Fire system </vt:lpstr>
      <vt:lpstr>Emergency Exits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Peak cooling = 429.162 KW. Peak heating = 61.926 KW.</vt:lpstr>
      <vt:lpstr>Slide 52</vt:lpstr>
      <vt:lpstr>Average Daylight Values </vt:lpstr>
      <vt:lpstr>Slide 54</vt:lpstr>
      <vt:lpstr>Shading Design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Artificial lighting for Theater  </vt:lpstr>
      <vt:lpstr>Slide 66</vt:lpstr>
      <vt:lpstr>Quantity surveying and cost estimation: </vt:lpstr>
      <vt:lpstr>Slide 68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Maysa</dc:creator>
  <cp:lastModifiedBy>FUJITSU</cp:lastModifiedBy>
  <cp:revision>293</cp:revision>
  <dcterms:created xsi:type="dcterms:W3CDTF">2015-12-08T06:49:22Z</dcterms:created>
  <dcterms:modified xsi:type="dcterms:W3CDTF">2016-05-19T12:25:34Z</dcterms:modified>
</cp:coreProperties>
</file>