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9" r:id="rId1"/>
  </p:sldMasterIdLst>
  <p:sldIdLst>
    <p:sldId id="256" r:id="rId2"/>
    <p:sldId id="263" r:id="rId3"/>
    <p:sldId id="257" r:id="rId4"/>
    <p:sldId id="272" r:id="rId5"/>
    <p:sldId id="271" r:id="rId6"/>
    <p:sldId id="264" r:id="rId7"/>
    <p:sldId id="284" r:id="rId8"/>
    <p:sldId id="311" r:id="rId9"/>
    <p:sldId id="318" r:id="rId10"/>
    <p:sldId id="293" r:id="rId11"/>
    <p:sldId id="295" r:id="rId12"/>
    <p:sldId id="314" r:id="rId13"/>
    <p:sldId id="322" r:id="rId14"/>
    <p:sldId id="301" r:id="rId15"/>
    <p:sldId id="315" r:id="rId16"/>
    <p:sldId id="316" r:id="rId17"/>
    <p:sldId id="323" r:id="rId18"/>
    <p:sldId id="324" r:id="rId19"/>
    <p:sldId id="320" r:id="rId20"/>
    <p:sldId id="325" r:id="rId21"/>
    <p:sldId id="326" r:id="rId22"/>
    <p:sldId id="327" r:id="rId23"/>
    <p:sldId id="328" r:id="rId24"/>
    <p:sldId id="329" r:id="rId25"/>
    <p:sldId id="31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35" autoAdjust="0"/>
    <p:restoredTop sz="94660"/>
  </p:normalViewPr>
  <p:slideViewPr>
    <p:cSldViewPr snapToGrid="0">
      <p:cViewPr varScale="1">
        <p:scale>
          <a:sx n="74" d="100"/>
          <a:sy n="74" d="100"/>
        </p:scale>
        <p:origin x="648"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397737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2843202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1A94200-6159-4E09-9176-54C8DD6E428C}"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0387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3997362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1A94200-6159-4E09-9176-54C8DD6E428C}"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8688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1669394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1224716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727427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1778744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A73364-1964-46FE-B857-4A067B0375BD}"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2986943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3138998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A73364-1964-46FE-B857-4A067B0375BD}" type="datetimeFigureOut">
              <a:rPr lang="en-US" smtClean="0"/>
              <a:t>12/25/2019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1404500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A73364-1964-46FE-B857-4A067B0375BD}" type="datetimeFigureOut">
              <a:rPr lang="en-US" smtClean="0"/>
              <a:t>12/25/2019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303966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73364-1964-46FE-B857-4A067B0375BD}" type="datetimeFigureOut">
              <a:rPr lang="en-US" smtClean="0"/>
              <a:t>12/25/2019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2654493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1141004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A73364-1964-46FE-B857-4A067B0375BD}"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1A94200-6159-4E09-9176-54C8DD6E428C}" type="slidenum">
              <a:rPr lang="en-US" smtClean="0"/>
              <a:t>‹#›</a:t>
            </a:fld>
            <a:endParaRPr lang="en-US"/>
          </a:p>
        </p:txBody>
      </p:sp>
    </p:spTree>
    <p:extLst>
      <p:ext uri="{BB962C8B-B14F-4D97-AF65-F5344CB8AC3E}">
        <p14:creationId xmlns:p14="http://schemas.microsoft.com/office/powerpoint/2010/main" val="736384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4A73364-1964-46FE-B857-4A067B0375BD}" type="datetimeFigureOut">
              <a:rPr lang="en-US" smtClean="0"/>
              <a:t>12/25/2019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1A94200-6159-4E09-9176-54C8DD6E428C}" type="slidenum">
              <a:rPr lang="en-US" smtClean="0"/>
              <a:t>‹#›</a:t>
            </a:fld>
            <a:endParaRPr lang="en-US"/>
          </a:p>
        </p:txBody>
      </p:sp>
    </p:spTree>
    <p:extLst>
      <p:ext uri="{BB962C8B-B14F-4D97-AF65-F5344CB8AC3E}">
        <p14:creationId xmlns:p14="http://schemas.microsoft.com/office/powerpoint/2010/main" val="2083022731"/>
      </p:ext>
    </p:extLst>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 id="2147484301" r:id="rId12"/>
    <p:sldLayoutId id="2147484302" r:id="rId13"/>
    <p:sldLayoutId id="2147484303" r:id="rId14"/>
    <p:sldLayoutId id="2147484304" r:id="rId15"/>
    <p:sldLayoutId id="214748430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1"/>
            <a:ext cx="8915399" cy="1707022"/>
          </a:xfrm>
        </p:spPr>
        <p:txBody>
          <a:bodyPr>
            <a:normAutofit/>
          </a:bodyPr>
          <a:lstStyle/>
          <a:p>
            <a:pPr algn="ctr"/>
            <a:r>
              <a:rPr lang="en-US" sz="3500" b="1" dirty="0" smtClean="0">
                <a:effectLst>
                  <a:outerShdw blurRad="31750" dist="25400" dir="5400000" algn="tl" rotWithShape="0">
                    <a:srgbClr val="000000">
                      <a:alpha val="25000"/>
                    </a:srgbClr>
                  </a:outerShdw>
                </a:effectLst>
              </a:rPr>
              <a:t>ANALYSIS AND DESIGN FOUNDATIONS OF AL-KAREEM BUILDING </a:t>
            </a:r>
            <a:r>
              <a:rPr lang="en-US" sz="3500" b="1" dirty="0">
                <a:effectLst>
                  <a:outerShdw blurRad="31750" dist="25400" dir="5400000" algn="tl" rotWithShape="0">
                    <a:srgbClr val="000000">
                      <a:alpha val="25000"/>
                    </a:srgbClr>
                  </a:outerShdw>
                </a:effectLst>
              </a:rPr>
              <a:t/>
            </a:r>
            <a:br>
              <a:rPr lang="en-US" sz="3500" b="1" dirty="0">
                <a:effectLst>
                  <a:outerShdw blurRad="31750" dist="25400" dir="5400000" algn="tl" rotWithShape="0">
                    <a:srgbClr val="000000">
                      <a:alpha val="25000"/>
                    </a:srgbClr>
                  </a:outerShdw>
                </a:effectLst>
              </a:rPr>
            </a:br>
            <a:r>
              <a:rPr lang="en-US" sz="3500" b="1" dirty="0">
                <a:effectLst>
                  <a:outerShdw blurRad="31750" dist="25400" dir="5400000" algn="tl" rotWithShape="0">
                    <a:srgbClr val="000000">
                      <a:alpha val="25000"/>
                    </a:srgbClr>
                  </a:outerShdw>
                </a:effectLst>
              </a:rPr>
              <a:t>GRADUATION PROJECT</a:t>
            </a:r>
            <a:endParaRPr lang="en-US" sz="3500" dirty="0"/>
          </a:p>
        </p:txBody>
      </p:sp>
      <p:sp>
        <p:nvSpPr>
          <p:cNvPr id="3" name="Subtitle 2"/>
          <p:cNvSpPr>
            <a:spLocks noGrp="1"/>
          </p:cNvSpPr>
          <p:nvPr>
            <p:ph type="subTitle" idx="1"/>
          </p:nvPr>
        </p:nvSpPr>
        <p:spPr>
          <a:xfrm>
            <a:off x="2589213" y="4324173"/>
            <a:ext cx="8915399" cy="1579490"/>
          </a:xfrm>
        </p:spPr>
        <p:txBody>
          <a:bodyPr>
            <a:normAutofit fontScale="92500" lnSpcReduction="10000"/>
          </a:bodyPr>
          <a:lstStyle/>
          <a:p>
            <a:pPr lvl="0" algn="ctr" defTabSz="914400" fontAlgn="base">
              <a:lnSpc>
                <a:spcPct val="90000"/>
              </a:lnSpc>
              <a:spcBef>
                <a:spcPct val="20000"/>
              </a:spcBef>
              <a:spcAft>
                <a:spcPct val="0"/>
              </a:spcAft>
              <a:buClr>
                <a:srgbClr val="006666"/>
              </a:buClr>
              <a:buSzPct val="70000"/>
            </a:pPr>
            <a:r>
              <a:rPr lang="en-US" altLang="en-US" sz="2500" dirty="0">
                <a:solidFill>
                  <a:srgbClr val="5F5F5F"/>
                </a:solidFill>
                <a:latin typeface="Verdana"/>
              </a:rPr>
              <a:t>By </a:t>
            </a:r>
            <a:r>
              <a:rPr lang="en-US" altLang="en-US" sz="2500" dirty="0" smtClean="0">
                <a:solidFill>
                  <a:srgbClr val="5F5F5F"/>
                </a:solidFill>
                <a:latin typeface="Verdana"/>
              </a:rPr>
              <a:t>:</a:t>
            </a:r>
            <a:r>
              <a:rPr lang="en-US" altLang="en-US" sz="2800" b="1" dirty="0" smtClean="0">
                <a:latin typeface="Times New Roman" panose="02020603050405020304" pitchFamily="18" charset="0"/>
                <a:ea typeface="Times New Roman" panose="02020603050405020304" pitchFamily="18" charset="0"/>
              </a:rPr>
              <a:t>Ashraf Bahar, </a:t>
            </a:r>
            <a:r>
              <a:rPr lang="en-US" altLang="en-US" sz="2800" b="1" dirty="0">
                <a:latin typeface="Times New Roman" panose="02020603050405020304" pitchFamily="18" charset="0"/>
                <a:ea typeface="Times New Roman" panose="02020603050405020304" pitchFamily="18" charset="0"/>
              </a:rPr>
              <a:t>A</a:t>
            </a:r>
            <a:r>
              <a:rPr lang="en-US" altLang="en-US" sz="2800" b="1" dirty="0" smtClean="0">
                <a:latin typeface="Times New Roman" panose="02020603050405020304" pitchFamily="18" charset="0"/>
                <a:ea typeface="Times New Roman" panose="02020603050405020304" pitchFamily="18" charset="0"/>
              </a:rPr>
              <a:t>bdallah Soliman, </a:t>
            </a:r>
          </a:p>
          <a:p>
            <a:pPr lvl="0" algn="ctr" defTabSz="914400" fontAlgn="base">
              <a:lnSpc>
                <a:spcPct val="90000"/>
              </a:lnSpc>
              <a:spcBef>
                <a:spcPct val="20000"/>
              </a:spcBef>
              <a:spcAft>
                <a:spcPct val="0"/>
              </a:spcAft>
              <a:buClr>
                <a:srgbClr val="006666"/>
              </a:buClr>
              <a:buSzPct val="70000"/>
            </a:pPr>
            <a:r>
              <a:rPr lang="en-US" altLang="en-US" sz="2800" b="1" dirty="0" smtClean="0">
                <a:latin typeface="Times New Roman" panose="02020603050405020304" pitchFamily="18" charset="0"/>
                <a:ea typeface="Times New Roman" panose="02020603050405020304" pitchFamily="18" charset="0"/>
              </a:rPr>
              <a:t>Abdelhafeez Shahadeh , Enad Abo Assidah</a:t>
            </a:r>
          </a:p>
          <a:p>
            <a:pPr lvl="0" algn="ctr" defTabSz="914400" fontAlgn="base">
              <a:lnSpc>
                <a:spcPct val="90000"/>
              </a:lnSpc>
              <a:spcBef>
                <a:spcPct val="20000"/>
              </a:spcBef>
              <a:spcAft>
                <a:spcPct val="0"/>
              </a:spcAft>
              <a:buClr>
                <a:srgbClr val="006666"/>
              </a:buClr>
              <a:buSzPct val="70000"/>
            </a:pPr>
            <a:endParaRPr lang="en-US" altLang="en-US" sz="2800" b="1" dirty="0">
              <a:latin typeface="Times New Roman" panose="02020603050405020304" pitchFamily="18" charset="0"/>
              <a:ea typeface="Times New Roman" panose="02020603050405020304" pitchFamily="18" charset="0"/>
            </a:endParaRPr>
          </a:p>
          <a:p>
            <a:pPr lvl="0" algn="ctr" defTabSz="914400" fontAlgn="base">
              <a:lnSpc>
                <a:spcPct val="90000"/>
              </a:lnSpc>
              <a:spcBef>
                <a:spcPct val="20000"/>
              </a:spcBef>
              <a:spcAft>
                <a:spcPct val="0"/>
              </a:spcAft>
              <a:buClr>
                <a:srgbClr val="006666"/>
              </a:buClr>
              <a:buSzPct val="70000"/>
            </a:pPr>
            <a:r>
              <a:rPr lang="en-US" altLang="en-US" sz="2500" dirty="0" smtClean="0">
                <a:solidFill>
                  <a:srgbClr val="5F5F5F"/>
                </a:solidFill>
                <a:latin typeface="Verdana"/>
              </a:rPr>
              <a:t>Under </a:t>
            </a:r>
            <a:r>
              <a:rPr lang="en-US" altLang="en-US" sz="2500" dirty="0">
                <a:solidFill>
                  <a:srgbClr val="5F5F5F"/>
                </a:solidFill>
                <a:latin typeface="Verdana"/>
              </a:rPr>
              <a:t>supervision of: </a:t>
            </a:r>
            <a:r>
              <a:rPr lang="en-US" altLang="en-US" sz="2500" b="1" dirty="0" smtClean="0">
                <a:solidFill>
                  <a:srgbClr val="5F5F5F"/>
                </a:solidFill>
                <a:latin typeface="Verdana"/>
              </a:rPr>
              <a:t>Dr.</a:t>
            </a:r>
            <a:r>
              <a:rPr lang="en-US" altLang="en-US" sz="2500" dirty="0" smtClean="0">
                <a:solidFill>
                  <a:srgbClr val="5F5F5F"/>
                </a:solidFill>
                <a:latin typeface="Verdana"/>
              </a:rPr>
              <a:t> </a:t>
            </a:r>
            <a:r>
              <a:rPr lang="en-US" altLang="en-US" sz="2500" b="1" dirty="0" smtClean="0">
                <a:solidFill>
                  <a:srgbClr val="5F5F5F"/>
                </a:solidFill>
                <a:latin typeface="Verdana"/>
              </a:rPr>
              <a:t>Issam Jardaneh</a:t>
            </a:r>
            <a:r>
              <a:rPr lang="en-US" altLang="en-US" sz="2500" dirty="0" smtClean="0">
                <a:solidFill>
                  <a:srgbClr val="5F5F5F"/>
                </a:solidFill>
                <a:latin typeface="Verdana"/>
              </a:rPr>
              <a:t>.</a:t>
            </a:r>
            <a:endParaRPr lang="en-US" altLang="en-US" sz="2500" dirty="0">
              <a:solidFill>
                <a:srgbClr val="5F5F5F"/>
              </a:solidFill>
              <a:latin typeface="Verdana"/>
            </a:endParaRPr>
          </a:p>
          <a:p>
            <a:endParaRPr lang="en-US" dirty="0"/>
          </a:p>
        </p:txBody>
      </p:sp>
      <p:pic>
        <p:nvPicPr>
          <p:cNvPr id="4" name="Picture 6" descr="ÙØªÙØ¬Ø© Ø¨Ø­Ø« Ø§ÙØµÙØ± Ø¹Ù Ø´Ø¹Ø§Ø± Ø¬Ø§ÙØ¹Ø© Ø§ÙÙØ¬Ø§Ø­"/>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5304" y="578405"/>
            <a:ext cx="1920240" cy="188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4982090"/>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974221"/>
            <a:ext cx="8915400" cy="4937002"/>
          </a:xfrm>
        </p:spPr>
        <p:txBody>
          <a:bodyPr>
            <a:normAutofit/>
          </a:bodyPr>
          <a:lstStyle/>
          <a:p>
            <a:pPr marL="0" indent="0">
              <a:buNone/>
            </a:pPr>
            <a:r>
              <a:rPr lang="en-US" sz="2200" b="1" dirty="0">
                <a:effectLst>
                  <a:outerShdw blurRad="38100" dist="38100" dir="2700000" algn="tl">
                    <a:srgbClr val="000000">
                      <a:alpha val="43137"/>
                    </a:srgbClr>
                  </a:outerShdw>
                </a:effectLst>
              </a:rPr>
              <a:t>After calculate the area it was </a:t>
            </a:r>
            <a:r>
              <a:rPr lang="en-US" sz="2200" b="1" dirty="0" smtClean="0">
                <a:effectLst>
                  <a:outerShdw blurRad="38100" dist="38100" dir="2700000" algn="tl">
                    <a:srgbClr val="000000">
                      <a:alpha val="43137"/>
                    </a:srgbClr>
                  </a:outerShdw>
                </a:effectLst>
              </a:rPr>
              <a:t>drawn.</a:t>
            </a:r>
          </a:p>
          <a:p>
            <a:pPr marL="0" indent="0">
              <a:buNone/>
            </a:pPr>
            <a:endParaRPr lang="en-GB" sz="2000" b="1" dirty="0">
              <a:solidFill>
                <a:srgbClr val="FF0000"/>
              </a:solidFill>
              <a:effectLst>
                <a:outerShdw blurRad="38100" dist="38100" dir="2700000" algn="tl">
                  <a:srgbClr val="000000">
                    <a:alpha val="43137"/>
                  </a:srgbClr>
                </a:outerShdw>
              </a:effectLst>
            </a:endParaRPr>
          </a:p>
        </p:txBody>
      </p:sp>
      <p:pic>
        <p:nvPicPr>
          <p:cNvPr id="4" name="Picture 3"/>
          <p:cNvPicPr/>
          <p:nvPr/>
        </p:nvPicPr>
        <p:blipFill>
          <a:blip r:embed="rId2"/>
          <a:stretch>
            <a:fillRect/>
          </a:stretch>
        </p:blipFill>
        <p:spPr>
          <a:xfrm>
            <a:off x="1678031" y="1461752"/>
            <a:ext cx="9362941" cy="5177307"/>
          </a:xfrm>
          <a:prstGeom prst="rect">
            <a:avLst/>
          </a:prstGeom>
        </p:spPr>
      </p:pic>
    </p:spTree>
    <p:extLst>
      <p:ext uri="{BB962C8B-B14F-4D97-AF65-F5344CB8AC3E}">
        <p14:creationId xmlns:p14="http://schemas.microsoft.com/office/powerpoint/2010/main" val="86080968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6826" y="1264536"/>
            <a:ext cx="9371876" cy="4409630"/>
          </a:xfrm>
        </p:spPr>
        <p:txBody>
          <a:bodyPr>
            <a:normAutofit/>
          </a:bodyPr>
          <a:lstStyle/>
          <a:p>
            <a:pPr marL="0" indent="0" algn="just">
              <a:lnSpc>
                <a:spcPct val="150000"/>
              </a:lnSpc>
              <a:buNone/>
            </a:pPr>
            <a:r>
              <a:rPr lang="en-US" sz="2600" dirty="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From the figure </a:t>
            </a: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we </a:t>
            </a:r>
            <a:r>
              <a:rPr lang="en-US" sz="2600" dirty="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can notice that there are a lot of inter footing or close footing which leads to </a:t>
            </a: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interaction </a:t>
            </a:r>
            <a:r>
              <a:rPr lang="en-US" sz="2600" dirty="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of stress under the </a:t>
            </a: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footing.</a:t>
            </a:r>
          </a:p>
          <a:p>
            <a:pPr marL="0" indent="0" algn="just">
              <a:lnSpc>
                <a:spcPct val="150000"/>
              </a:lnSpc>
              <a:buNone/>
            </a:pP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moreover </a:t>
            </a:r>
            <a:r>
              <a:rPr lang="en-US" sz="2600" dirty="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the area of all footing equal the half of building area so it should executed as mat foundation </a:t>
            </a: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a:t>
            </a:r>
          </a:p>
          <a:p>
            <a:pPr marL="0" indent="0" algn="just">
              <a:lnSpc>
                <a:spcPct val="150000"/>
              </a:lnSpc>
              <a:buNone/>
            </a:pPr>
            <a:r>
              <a:rPr lang="en-US" sz="2600" dirty="0" smtClean="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rPr>
              <a:t> </a:t>
            </a:r>
            <a:endParaRPr lang="en-US" sz="2600" dirty="0">
              <a:effectLst>
                <a:outerShdw blurRad="38100" dist="38100" dir="2700000" algn="tl">
                  <a:srgbClr val="000000">
                    <a:alpha val="43137"/>
                  </a:srgbClr>
                </a:outerShdw>
              </a:effectLst>
              <a:latin typeface="+mj-lt"/>
              <a:ea typeface="Times New Roman" panose="02020603050405020304" pitchFamily="18" charset="0"/>
              <a:cs typeface="Arial" panose="020B0604020202020204" pitchFamily="34" charset="0"/>
            </a:endParaRPr>
          </a:p>
          <a:p>
            <a:pPr marL="0" indent="0" algn="just">
              <a:lnSpc>
                <a:spcPct val="150000"/>
              </a:lnSpc>
              <a:buNone/>
            </a:pPr>
            <a:endParaRPr lang="en-US" sz="2600" dirty="0">
              <a:solidFill>
                <a:schemeClr val="tx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573815454"/>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6269" y="1478422"/>
            <a:ext cx="9308343" cy="4432800"/>
          </a:xfrm>
        </p:spPr>
        <p:txBody>
          <a:bodyPr>
            <a:noAutofit/>
          </a:bodyPr>
          <a:lstStyle/>
          <a:p>
            <a:pPr>
              <a:buFont typeface="Wingdings" panose="05000000000000000000" pitchFamily="2" charset="2"/>
              <a:buChar char="v"/>
            </a:pPr>
            <a:r>
              <a:rPr lang="en-US" sz="2000" b="1" dirty="0"/>
              <a:t> </a:t>
            </a:r>
            <a:r>
              <a:rPr lang="en-US" sz="2500" b="1" dirty="0"/>
              <a:t>Determined the area of </a:t>
            </a:r>
            <a:r>
              <a:rPr lang="en-US" sz="2500" b="1" dirty="0" smtClean="0"/>
              <a:t>mat foundation  </a:t>
            </a:r>
            <a:r>
              <a:rPr lang="en-US" sz="2000" b="1" dirty="0" smtClean="0"/>
              <a:t>:</a:t>
            </a:r>
          </a:p>
          <a:p>
            <a:pPr marL="0" indent="0">
              <a:buNone/>
            </a:pPr>
            <a:r>
              <a:rPr lang="en-US" sz="2000" dirty="0"/>
              <a:t>The foundation should contained all the columns and wall in the </a:t>
            </a:r>
            <a:r>
              <a:rPr lang="en-US" sz="2000" dirty="0" smtClean="0"/>
              <a:t>building</a:t>
            </a:r>
          </a:p>
          <a:p>
            <a:pPr marL="0" indent="0">
              <a:buNone/>
            </a:pPr>
            <a:r>
              <a:rPr lang="en-US" sz="2000" dirty="0"/>
              <a:t>a</a:t>
            </a:r>
            <a:r>
              <a:rPr lang="en-US" sz="2000" dirty="0" smtClean="0"/>
              <a:t>s shown  .</a:t>
            </a:r>
            <a:endParaRPr lang="en-US" sz="2000" b="1" dirty="0" smtClean="0"/>
          </a:p>
          <a:p>
            <a:pPr marL="0" indent="0">
              <a:buNone/>
            </a:pPr>
            <a:endParaRPr lang="en-US" sz="2000" b="1" dirty="0"/>
          </a:p>
          <a:p>
            <a:pPr marL="0" indent="0">
              <a:buNone/>
            </a:pPr>
            <a:endParaRPr lang="en-US" sz="2000" dirty="0">
              <a:solidFill>
                <a:schemeClr val="tx1"/>
              </a:solidFill>
              <a:effectLst>
                <a:outerShdw blurRad="38100" dist="38100" dir="2700000" algn="tl">
                  <a:srgbClr val="000000">
                    <a:alpha val="43137"/>
                  </a:srgbClr>
                </a:outerShdw>
              </a:effectLst>
            </a:endParaRPr>
          </a:p>
        </p:txBody>
      </p:sp>
      <p:sp>
        <p:nvSpPr>
          <p:cNvPr id="4" name="Title 1"/>
          <p:cNvSpPr>
            <a:spLocks noGrp="1"/>
          </p:cNvSpPr>
          <p:nvPr>
            <p:ph type="title"/>
          </p:nvPr>
        </p:nvSpPr>
        <p:spPr>
          <a:xfrm>
            <a:off x="2592925" y="504203"/>
            <a:ext cx="8911687" cy="564022"/>
          </a:xfrm>
        </p:spPr>
        <p:txBody>
          <a:bodyPr>
            <a:noAutofit/>
          </a:bodyPr>
          <a:lstStyle/>
          <a:p>
            <a:pPr algn="ctr"/>
            <a:r>
              <a:rPr lang="en-GB" sz="3500" b="1" dirty="0" smtClean="0">
                <a:solidFill>
                  <a:schemeClr val="tx1"/>
                </a:solidFill>
              </a:rPr>
              <a:t/>
            </a:r>
            <a:br>
              <a:rPr lang="en-GB" sz="3500" b="1" dirty="0" smtClean="0">
                <a:solidFill>
                  <a:schemeClr val="tx1"/>
                </a:solidFill>
              </a:rPr>
            </a:br>
            <a:endParaRPr lang="en-US" sz="3500" b="1" dirty="0"/>
          </a:p>
        </p:txBody>
      </p:sp>
      <p:pic>
        <p:nvPicPr>
          <p:cNvPr id="5" name="Picture 4"/>
          <p:cNvPicPr/>
          <p:nvPr/>
        </p:nvPicPr>
        <p:blipFill>
          <a:blip r:embed="rId2"/>
          <a:stretch>
            <a:fillRect/>
          </a:stretch>
        </p:blipFill>
        <p:spPr>
          <a:xfrm>
            <a:off x="3539275" y="2768958"/>
            <a:ext cx="7214584" cy="3435617"/>
          </a:xfrm>
          <a:prstGeom prst="rect">
            <a:avLst/>
          </a:prstGeom>
        </p:spPr>
      </p:pic>
    </p:spTree>
    <p:extLst>
      <p:ext uri="{BB962C8B-B14F-4D97-AF65-F5344CB8AC3E}">
        <p14:creationId xmlns:p14="http://schemas.microsoft.com/office/powerpoint/2010/main" val="29822341"/>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00011" y="1313645"/>
                <a:ext cx="9804601" cy="4597577"/>
              </a:xfrm>
            </p:spPr>
            <p:txBody>
              <a:bodyPr>
                <a:normAutofit/>
              </a:bodyPr>
              <a:lstStyle/>
              <a:p>
                <a:pPr>
                  <a:lnSpc>
                    <a:spcPct val="150000"/>
                  </a:lnSpc>
                </a:pPr>
                <a:r>
                  <a:rPr lang="en-US" sz="2000" dirty="0" smtClean="0">
                    <a:effectLst>
                      <a:outerShdw blurRad="38100" dist="38100" dir="2700000" algn="tl">
                        <a:srgbClr val="000000">
                          <a:alpha val="43137"/>
                        </a:srgbClr>
                      </a:outerShdw>
                    </a:effectLst>
                    <a:latin typeface="+mj-lt"/>
                  </a:rPr>
                  <a:t>The area of foundation = 630 m</a:t>
                </a:r>
                <a:r>
                  <a:rPr lang="en-US" sz="2000" baseline="30000" dirty="0">
                    <a:effectLst>
                      <a:outerShdw blurRad="38100" dist="38100" dir="2700000" algn="tl">
                        <a:srgbClr val="000000">
                          <a:alpha val="43137"/>
                        </a:srgbClr>
                      </a:outerShdw>
                    </a:effectLst>
                    <a:latin typeface="+mj-lt"/>
                  </a:rPr>
                  <a:t>2</a:t>
                </a:r>
                <a:endParaRPr lang="en-US" sz="2000" dirty="0">
                  <a:effectLst>
                    <a:outerShdw blurRad="38100" dist="38100" dir="2700000" algn="tl">
                      <a:srgbClr val="000000">
                        <a:alpha val="43137"/>
                      </a:srgbClr>
                    </a:outerShdw>
                  </a:effectLst>
                  <a:latin typeface="+mj-lt"/>
                </a:endParaRPr>
              </a:p>
              <a:p>
                <a:pPr>
                  <a:lnSpc>
                    <a:spcPct val="150000"/>
                  </a:lnSpc>
                </a:pPr>
                <a:r>
                  <a:rPr lang="en-US" sz="2000" dirty="0">
                    <a:effectLst>
                      <a:outerShdw blurRad="38100" dist="38100" dir="2700000" algn="tl">
                        <a:srgbClr val="000000">
                          <a:alpha val="43137"/>
                        </a:srgbClr>
                      </a:outerShdw>
                    </a:effectLst>
                    <a:latin typeface="+mj-lt"/>
                  </a:rPr>
                  <a:t>The total load (from envelop service loads combination) = </a:t>
                </a:r>
                <a:r>
                  <a:rPr lang="en-US" sz="2000" dirty="0" smtClean="0">
                    <a:effectLst>
                      <a:outerShdw blurRad="38100" dist="38100" dir="2700000" algn="tl">
                        <a:srgbClr val="000000">
                          <a:alpha val="43137"/>
                        </a:srgbClr>
                      </a:outerShdw>
                    </a:effectLst>
                    <a:latin typeface="+mj-lt"/>
                  </a:rPr>
                  <a:t>96810.4382 </a:t>
                </a:r>
                <a14:m>
                  <m:oMath xmlns:m="http://schemas.openxmlformats.org/officeDocument/2006/math">
                    <m:r>
                      <a:rPr lang="en-GB" sz="2000" i="1">
                        <a:effectLst>
                          <a:outerShdw blurRad="38100" dist="38100" dir="2700000" algn="tl">
                            <a:srgbClr val="000000">
                              <a:alpha val="43137"/>
                            </a:srgbClr>
                          </a:outerShdw>
                        </a:effectLst>
                        <a:latin typeface="Cambria Math" panose="02040503050406030204" pitchFamily="18" charset="0"/>
                      </a:rPr>
                      <m:t>𝐾𝑁</m:t>
                    </m:r>
                  </m:oMath>
                </a14:m>
                <a:endParaRPr lang="en-US" sz="2000" dirty="0">
                  <a:effectLst>
                    <a:outerShdw blurRad="38100" dist="38100" dir="2700000" algn="tl">
                      <a:srgbClr val="000000">
                        <a:alpha val="43137"/>
                      </a:srgbClr>
                    </a:outerShdw>
                  </a:effectLst>
                  <a:latin typeface="+mj-lt"/>
                </a:endParaRPr>
              </a:p>
              <a:p>
                <a:pPr>
                  <a:lnSpc>
                    <a:spcPct val="150000"/>
                  </a:lnSpc>
                </a:pPr>
                <a:r>
                  <a:rPr lang="en-US" sz="2000" dirty="0">
                    <a:effectLst>
                      <a:outerShdw blurRad="38100" dist="38100" dir="2700000" algn="tl">
                        <a:srgbClr val="000000">
                          <a:alpha val="43137"/>
                        </a:srgbClr>
                      </a:outerShdw>
                    </a:effectLst>
                    <a:latin typeface="+mj-lt"/>
                  </a:rPr>
                  <a:t>Dividing the total load on the available area gives us </a:t>
                </a:r>
                <a:endParaRPr lang="en-US" sz="2000" dirty="0" smtClean="0">
                  <a:effectLst>
                    <a:outerShdw blurRad="38100" dist="38100" dir="2700000" algn="tl">
                      <a:srgbClr val="000000">
                        <a:alpha val="43137"/>
                      </a:srgbClr>
                    </a:outerShdw>
                  </a:effectLst>
                  <a:latin typeface="+mj-lt"/>
                </a:endParaRPr>
              </a:p>
              <a:p>
                <a:pPr marL="0" indent="0">
                  <a:lnSpc>
                    <a:spcPct val="150000"/>
                  </a:lnSpc>
                  <a:buNone/>
                </a:pPr>
                <a14:m>
                  <m:oMathPara xmlns:m="http://schemas.openxmlformats.org/officeDocument/2006/math">
                    <m:oMathParaPr>
                      <m:jc m:val="centerGroup"/>
                    </m:oMathParaPr>
                    <m:oMath xmlns:m="http://schemas.openxmlformats.org/officeDocument/2006/math">
                      <m:r>
                        <a:rPr lang="en-GB" sz="2000" i="1" smtClean="0">
                          <a:effectLst>
                            <a:outerShdw blurRad="38100" dist="38100" dir="2700000" algn="tl">
                              <a:srgbClr val="000000">
                                <a:alpha val="43137"/>
                              </a:srgbClr>
                            </a:outerShdw>
                          </a:effectLst>
                          <a:latin typeface="Cambria Math" panose="02040503050406030204" pitchFamily="18" charset="0"/>
                        </a:rPr>
                        <m:t>𝑝𝑟𝑒𝑠𝑠𝑢𝑟𝑒</m:t>
                      </m:r>
                      <m:r>
                        <a:rPr lang="en-GB" sz="2000" i="1" smtClean="0">
                          <a:effectLst>
                            <a:outerShdw blurRad="38100" dist="38100" dir="2700000" algn="tl">
                              <a:srgbClr val="000000">
                                <a:alpha val="43137"/>
                              </a:srgbClr>
                            </a:outerShdw>
                          </a:effectLst>
                          <a:latin typeface="Cambria Math" panose="02040503050406030204" pitchFamily="18" charset="0"/>
                        </a:rPr>
                        <m:t>=</m:t>
                      </m:r>
                      <m:f>
                        <m:fPr>
                          <m:ctrlPr>
                            <a:rPr lang="en-US" sz="2000" i="1">
                              <a:effectLst>
                                <a:outerShdw blurRad="38100" dist="38100" dir="2700000" algn="tl">
                                  <a:srgbClr val="000000">
                                    <a:alpha val="43137"/>
                                  </a:srgbClr>
                                </a:outerShdw>
                              </a:effectLst>
                              <a:latin typeface="Cambria Math" panose="02040503050406030204" pitchFamily="18" charset="0"/>
                            </a:rPr>
                          </m:ctrlPr>
                        </m:fPr>
                        <m:num>
                          <m:r>
                            <a:rPr lang="en-GB" sz="2000" i="1">
                              <a:effectLst>
                                <a:outerShdw blurRad="38100" dist="38100" dir="2700000" algn="tl">
                                  <a:srgbClr val="000000">
                                    <a:alpha val="43137"/>
                                  </a:srgbClr>
                                </a:outerShdw>
                              </a:effectLst>
                              <a:latin typeface="Cambria Math" panose="02040503050406030204" pitchFamily="18" charset="0"/>
                            </a:rPr>
                            <m:t>𝑇𝑜𝑡𝑎𝑙</m:t>
                          </m:r>
                          <m:r>
                            <a:rPr lang="en-GB" sz="2000" i="1">
                              <a:effectLst>
                                <a:outerShdw blurRad="38100" dist="38100" dir="2700000" algn="tl">
                                  <a:srgbClr val="000000">
                                    <a:alpha val="43137"/>
                                  </a:srgbClr>
                                </a:outerShdw>
                              </a:effectLst>
                              <a:latin typeface="Cambria Math" panose="02040503050406030204" pitchFamily="18" charset="0"/>
                            </a:rPr>
                            <m:t> </m:t>
                          </m:r>
                          <m:r>
                            <a:rPr lang="en-GB" sz="2000" i="1">
                              <a:effectLst>
                                <a:outerShdw blurRad="38100" dist="38100" dir="2700000" algn="tl">
                                  <a:srgbClr val="000000">
                                    <a:alpha val="43137"/>
                                  </a:srgbClr>
                                </a:outerShdw>
                              </a:effectLst>
                              <a:latin typeface="Cambria Math" panose="02040503050406030204" pitchFamily="18" charset="0"/>
                            </a:rPr>
                            <m:t>𝑙𝑜𝑎𝑑𝑠</m:t>
                          </m:r>
                        </m:num>
                        <m:den>
                          <m:r>
                            <a:rPr lang="en-GB" sz="2000" i="1">
                              <a:effectLst>
                                <a:outerShdw blurRad="38100" dist="38100" dir="2700000" algn="tl">
                                  <a:srgbClr val="000000">
                                    <a:alpha val="43137"/>
                                  </a:srgbClr>
                                </a:outerShdw>
                              </a:effectLst>
                              <a:latin typeface="Cambria Math" panose="02040503050406030204" pitchFamily="18" charset="0"/>
                            </a:rPr>
                            <m:t>𝑎𝑟𝑒𝑎</m:t>
                          </m:r>
                        </m:den>
                      </m:f>
                      <m:r>
                        <a:rPr lang="en-GB" sz="2000" i="1">
                          <a:effectLst>
                            <a:outerShdw blurRad="38100" dist="38100" dir="2700000" algn="tl">
                              <a:srgbClr val="000000">
                                <a:alpha val="43137"/>
                              </a:srgbClr>
                            </a:outerShdw>
                          </a:effectLst>
                          <a:latin typeface="Cambria Math" panose="02040503050406030204" pitchFamily="18" charset="0"/>
                        </a:rPr>
                        <m:t>=</m:t>
                      </m:r>
                      <m:r>
                        <a:rPr lang="en-GB" sz="2000" i="1">
                          <a:effectLst>
                            <a:outerShdw blurRad="38100" dist="38100" dir="2700000" algn="tl">
                              <a:srgbClr val="000000">
                                <a:alpha val="43137"/>
                              </a:srgbClr>
                            </a:outerShdw>
                          </a:effectLst>
                          <a:latin typeface="Cambria Math" panose="02040503050406030204" pitchFamily="18" charset="0"/>
                        </a:rPr>
                        <m:t>154</m:t>
                      </m:r>
                      <m:r>
                        <a:rPr lang="en-GB" sz="2000" i="1">
                          <a:effectLst>
                            <a:outerShdw blurRad="38100" dist="38100" dir="2700000" algn="tl">
                              <a:srgbClr val="000000">
                                <a:alpha val="43137"/>
                              </a:srgbClr>
                            </a:outerShdw>
                          </a:effectLst>
                          <a:latin typeface="Cambria Math" panose="02040503050406030204" pitchFamily="18" charset="0"/>
                        </a:rPr>
                        <m:t> </m:t>
                      </m:r>
                      <m:r>
                        <a:rPr lang="en-GB" sz="2000" i="1">
                          <a:effectLst>
                            <a:outerShdw blurRad="38100" dist="38100" dir="2700000" algn="tl">
                              <a:srgbClr val="000000">
                                <a:alpha val="43137"/>
                              </a:srgbClr>
                            </a:outerShdw>
                          </a:effectLst>
                          <a:latin typeface="Cambria Math" panose="02040503050406030204" pitchFamily="18" charset="0"/>
                        </a:rPr>
                        <m:t>𝐾𝑁</m:t>
                      </m:r>
                      <m:r>
                        <a:rPr lang="en-GB" sz="2000" i="1">
                          <a:effectLst>
                            <a:outerShdw blurRad="38100" dist="38100" dir="2700000" algn="tl">
                              <a:srgbClr val="000000">
                                <a:alpha val="43137"/>
                              </a:srgbClr>
                            </a:outerShdw>
                          </a:effectLst>
                          <a:latin typeface="Cambria Math" panose="02040503050406030204" pitchFamily="18" charset="0"/>
                        </a:rPr>
                        <m:t>/</m:t>
                      </m:r>
                      <m:r>
                        <m:rPr>
                          <m:nor/>
                        </m:rPr>
                        <a:rPr lang="en-US" sz="2000" dirty="0">
                          <a:effectLst>
                            <a:outerShdw blurRad="38100" dist="38100" dir="2700000" algn="tl">
                              <a:srgbClr val="000000">
                                <a:alpha val="43137"/>
                              </a:srgbClr>
                            </a:outerShdw>
                          </a:effectLst>
                          <a:latin typeface="+mj-lt"/>
                        </a:rPr>
                        <m:t>m</m:t>
                      </m:r>
                      <m:r>
                        <m:rPr>
                          <m:nor/>
                        </m:rPr>
                        <a:rPr lang="en-US" sz="2000" baseline="30000" dirty="0">
                          <a:effectLst>
                            <a:outerShdw blurRad="38100" dist="38100" dir="2700000" algn="tl">
                              <a:srgbClr val="000000">
                                <a:alpha val="43137"/>
                              </a:srgbClr>
                            </a:outerShdw>
                          </a:effectLst>
                          <a:latin typeface="+mj-lt"/>
                        </a:rPr>
                        <m:t>2</m:t>
                      </m:r>
                    </m:oMath>
                  </m:oMathPara>
                </a14:m>
                <a:endParaRPr lang="en-US" sz="2000" dirty="0">
                  <a:effectLst>
                    <a:outerShdw blurRad="38100" dist="38100" dir="2700000" algn="tl">
                      <a:srgbClr val="000000">
                        <a:alpha val="43137"/>
                      </a:srgbClr>
                    </a:outerShdw>
                  </a:effectLst>
                  <a:latin typeface="+mj-lt"/>
                </a:endParaRPr>
              </a:p>
              <a:p>
                <a:pPr>
                  <a:lnSpc>
                    <a:spcPct val="150000"/>
                  </a:lnSpc>
                </a:pPr>
                <a:r>
                  <a:rPr lang="en-GB" sz="2000" dirty="0">
                    <a:effectLst>
                      <a:outerShdw blurRad="38100" dist="38100" dir="2700000" algn="tl">
                        <a:srgbClr val="000000">
                          <a:alpha val="43137"/>
                        </a:srgbClr>
                      </a:outerShdw>
                    </a:effectLst>
                    <a:latin typeface="+mj-lt"/>
                  </a:rPr>
                  <a:t>Compare the pressure with allowable bearing capacity </a:t>
                </a:r>
                <a:endParaRPr lang="en-US" sz="2000" dirty="0" smtClean="0">
                  <a:effectLst>
                    <a:outerShdw blurRad="38100" dist="38100" dir="2700000" algn="tl">
                      <a:srgbClr val="000000">
                        <a:alpha val="43137"/>
                      </a:srgbClr>
                    </a:outerShdw>
                  </a:effectLst>
                  <a:latin typeface="+mj-lt"/>
                </a:endParaRP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sz="2000" i="1">
                              <a:effectLst>
                                <a:outerShdw blurRad="38100" dist="38100" dir="2700000" algn="tl">
                                  <a:srgbClr val="000000">
                                    <a:alpha val="43137"/>
                                  </a:srgbClr>
                                </a:outerShdw>
                              </a:effectLst>
                              <a:latin typeface="Cambria Math" panose="02040503050406030204" pitchFamily="18" charset="0"/>
                            </a:rPr>
                          </m:ctrlPr>
                        </m:sSubPr>
                        <m:e>
                          <m:r>
                            <a:rPr lang="en-GB" sz="2000" i="1">
                              <a:effectLst>
                                <a:outerShdw blurRad="38100" dist="38100" dir="2700000" algn="tl">
                                  <a:srgbClr val="000000">
                                    <a:alpha val="43137"/>
                                  </a:srgbClr>
                                </a:outerShdw>
                              </a:effectLst>
                              <a:latin typeface="Cambria Math" panose="02040503050406030204" pitchFamily="18" charset="0"/>
                            </a:rPr>
                            <m:t>𝜎</m:t>
                          </m:r>
                        </m:e>
                        <m:sub>
                          <m:r>
                            <a:rPr lang="en-GB" sz="2000" i="1">
                              <a:effectLst>
                                <a:outerShdw blurRad="38100" dist="38100" dir="2700000" algn="tl">
                                  <a:srgbClr val="000000">
                                    <a:alpha val="43137"/>
                                  </a:srgbClr>
                                </a:outerShdw>
                              </a:effectLst>
                              <a:latin typeface="Cambria Math" panose="02040503050406030204" pitchFamily="18" charset="0"/>
                            </a:rPr>
                            <m:t>𝑎𝑙𝑙</m:t>
                          </m:r>
                        </m:sub>
                      </m:sSub>
                      <m:r>
                        <a:rPr lang="en-GB" sz="2000" i="1">
                          <a:effectLst>
                            <a:outerShdw blurRad="38100" dist="38100" dir="2700000" algn="tl">
                              <a:srgbClr val="000000">
                                <a:alpha val="43137"/>
                              </a:srgbClr>
                            </a:outerShdw>
                          </a:effectLst>
                          <a:latin typeface="Cambria Math" panose="02040503050406030204" pitchFamily="18" charset="0"/>
                        </a:rPr>
                        <m:t>&gt;</m:t>
                      </m:r>
                      <m:r>
                        <a:rPr lang="en-GB" sz="2000" i="1">
                          <a:effectLst>
                            <a:outerShdw blurRad="38100" dist="38100" dir="2700000" algn="tl">
                              <a:srgbClr val="000000">
                                <a:alpha val="43137"/>
                              </a:srgbClr>
                            </a:outerShdw>
                          </a:effectLst>
                          <a:latin typeface="Cambria Math" panose="02040503050406030204" pitchFamily="18" charset="0"/>
                        </a:rPr>
                        <m:t>𝜎</m:t>
                      </m:r>
                      <m:r>
                        <a:rPr lang="en-GB" sz="2000" i="1">
                          <a:effectLst>
                            <a:outerShdw blurRad="38100" dist="38100" dir="2700000" algn="tl">
                              <a:srgbClr val="000000">
                                <a:alpha val="43137"/>
                              </a:srgbClr>
                            </a:outerShdw>
                          </a:effectLst>
                          <a:latin typeface="Cambria Math" panose="02040503050406030204" pitchFamily="18" charset="0"/>
                        </a:rPr>
                        <m:t>     </m:t>
                      </m:r>
                      <m:r>
                        <a:rPr lang="en-GB" sz="2000" i="1">
                          <a:effectLst>
                            <a:outerShdw blurRad="38100" dist="38100" dir="2700000" algn="tl">
                              <a:srgbClr val="000000">
                                <a:alpha val="43137"/>
                              </a:srgbClr>
                            </a:outerShdw>
                          </a:effectLst>
                          <a:latin typeface="Cambria Math" panose="02040503050406030204" pitchFamily="18" charset="0"/>
                        </a:rPr>
                        <m:t>𝑠𝑎𝑓𝑒</m:t>
                      </m:r>
                    </m:oMath>
                  </m:oMathPara>
                </a14:m>
                <a:endParaRPr lang="en-US" sz="2000" dirty="0">
                  <a:effectLst>
                    <a:outerShdw blurRad="38100" dist="38100" dir="2700000" algn="tl">
                      <a:srgbClr val="000000">
                        <a:alpha val="43137"/>
                      </a:srgbClr>
                    </a:outerShdw>
                  </a:effectLst>
                  <a:latin typeface="+mj-lt"/>
                </a:endParaRPr>
              </a:p>
              <a:p>
                <a:pPr>
                  <a:lnSpc>
                    <a:spcPct val="150000"/>
                  </a:lnSpc>
                </a:pPr>
                <a:endParaRPr lang="en-US" sz="2000" dirty="0">
                  <a:effectLst>
                    <a:outerShdw blurRad="38100" dist="38100" dir="2700000" algn="tl">
                      <a:srgbClr val="000000">
                        <a:alpha val="43137"/>
                      </a:srgbClr>
                    </a:outerShdw>
                  </a:effectLst>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00011" y="1313645"/>
                <a:ext cx="9804601" cy="4597577"/>
              </a:xfrm>
              <a:blipFill rotWithShape="0">
                <a:blip r:embed="rId2"/>
                <a:stretch>
                  <a:fillRect l="-622"/>
                </a:stretch>
              </a:blipFill>
            </p:spPr>
            <p:txBody>
              <a:bodyPr/>
              <a:lstStyle/>
              <a:p>
                <a:r>
                  <a:rPr lang="en-US">
                    <a:noFill/>
                  </a:rPr>
                  <a:t> </a:t>
                </a:r>
              </a:p>
            </p:txBody>
          </p:sp>
        </mc:Fallback>
      </mc:AlternateContent>
    </p:spTree>
    <p:extLst>
      <p:ext uri="{BB962C8B-B14F-4D97-AF65-F5344CB8AC3E}">
        <p14:creationId xmlns:p14="http://schemas.microsoft.com/office/powerpoint/2010/main" val="126385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4102" y="518044"/>
            <a:ext cx="9907632" cy="4697719"/>
          </a:xfrm>
        </p:spPr>
        <p:txBody>
          <a:bodyPr>
            <a:normAutofit/>
          </a:bodyPr>
          <a:lstStyle/>
          <a:p>
            <a:pPr marL="914400" lvl="2" indent="0" algn="just">
              <a:lnSpc>
                <a:spcPct val="150000"/>
              </a:lnSpc>
              <a:buNone/>
            </a:pPr>
            <a:endParaRPr lang="en-GB" sz="2200" dirty="0" smtClean="0">
              <a:effectLst>
                <a:outerShdw blurRad="38100" dist="38100" dir="2700000" algn="tl">
                  <a:srgbClr val="000000">
                    <a:alpha val="43137"/>
                  </a:srgbClr>
                </a:outerShdw>
              </a:effectLst>
            </a:endParaRPr>
          </a:p>
          <a:p>
            <a:pPr lvl="2" algn="just">
              <a:lnSpc>
                <a:spcPct val="150000"/>
              </a:lnSpc>
              <a:buFont typeface="Wingdings" panose="05000000000000000000" pitchFamily="2" charset="2"/>
              <a:buChar char="v"/>
            </a:pPr>
            <a:r>
              <a:rPr lang="en-US" sz="25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Determined </a:t>
            </a:r>
            <a:r>
              <a:rPr lang="en-U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a:t>
            </a:r>
            <a:r>
              <a:rPr lang="en-US" sz="25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thickness </a:t>
            </a:r>
            <a:r>
              <a:rPr lang="en-U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of mat foundation  </a:t>
            </a:r>
            <a:r>
              <a:rPr lang="en-US" sz="25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GB" sz="25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914400" lvl="2" indent="0" algn="just">
              <a:lnSpc>
                <a:spcPct val="150000"/>
              </a:lnSpc>
              <a:buNone/>
            </a:pPr>
            <a:r>
              <a:rPr lang="en-GB" sz="2200" dirty="0">
                <a:effectLst>
                  <a:outerShdw blurRad="38100" dist="38100" dir="2700000" algn="tl">
                    <a:srgbClr val="000000">
                      <a:alpha val="43137"/>
                    </a:srgbClr>
                  </a:outerShdw>
                </a:effectLst>
              </a:rPr>
              <a:t>We assumed the Height of foundation equals 850 mm</a:t>
            </a:r>
            <a:r>
              <a:rPr lang="en-GB" sz="2200" dirty="0" smtClean="0">
                <a:effectLst>
                  <a:outerShdw blurRad="38100" dist="38100" dir="2700000" algn="tl">
                    <a:srgbClr val="000000">
                      <a:alpha val="43137"/>
                    </a:srgbClr>
                  </a:outerShdw>
                </a:effectLst>
              </a:rPr>
              <a:t>.</a:t>
            </a:r>
            <a:endParaRPr lang="en-GB" sz="2200" dirty="0" smtClean="0">
              <a:effectLst>
                <a:outerShdw blurRad="38100" dist="38100" dir="2700000" algn="tl">
                  <a:srgbClr val="000000">
                    <a:alpha val="43137"/>
                  </a:srgbClr>
                </a:outerShdw>
              </a:effectLst>
            </a:endParaRPr>
          </a:p>
          <a:p>
            <a:pPr marL="914400" lvl="2" indent="0" algn="just">
              <a:lnSpc>
                <a:spcPct val="150000"/>
              </a:lnSpc>
              <a:buNone/>
            </a:pPr>
            <a:r>
              <a:rPr lang="en-GB" sz="2200" dirty="0" smtClean="0">
                <a:effectLst>
                  <a:outerShdw blurRad="38100" dist="38100" dir="2700000" algn="tl">
                    <a:srgbClr val="000000">
                      <a:alpha val="43137"/>
                    </a:srgbClr>
                  </a:outerShdw>
                </a:effectLst>
              </a:rPr>
              <a:t>To check </a:t>
            </a:r>
            <a:r>
              <a:rPr lang="en-GB" sz="2200" dirty="0">
                <a:effectLst>
                  <a:outerShdw blurRad="38100" dist="38100" dir="2700000" algn="tl">
                    <a:srgbClr val="000000">
                      <a:alpha val="43137"/>
                    </a:srgbClr>
                  </a:outerShdw>
                </a:effectLst>
              </a:rPr>
              <a:t>the adequacy thickness of foundation we need to calculate two types of </a:t>
            </a:r>
            <a:r>
              <a:rPr lang="en-GB" sz="2200" dirty="0" smtClean="0">
                <a:effectLst>
                  <a:outerShdw blurRad="38100" dist="38100" dir="2700000" algn="tl">
                    <a:srgbClr val="000000">
                      <a:alpha val="43137"/>
                    </a:srgbClr>
                  </a:outerShdw>
                </a:effectLst>
              </a:rPr>
              <a:t>shear.</a:t>
            </a:r>
            <a:endParaRPr lang="en-US" sz="2200" dirty="0">
              <a:effectLst>
                <a:outerShdw blurRad="38100" dist="38100" dir="2700000" algn="tl">
                  <a:srgbClr val="000000">
                    <a:alpha val="43137"/>
                  </a:srgbClr>
                </a:outerShdw>
              </a:effectLst>
            </a:endParaRPr>
          </a:p>
          <a:p>
            <a:pPr marL="914400" lvl="2" indent="0" algn="just">
              <a:lnSpc>
                <a:spcPct val="150000"/>
              </a:lnSpc>
              <a:buNone/>
            </a:pPr>
            <a:endParaRPr lang="en-US" sz="2200" dirty="0">
              <a:solidFill>
                <a:schemeClr val="tx1"/>
              </a:solidFill>
              <a:effectLst>
                <a:outerShdw blurRad="38100" dist="38100" dir="2700000" algn="tl">
                  <a:srgbClr val="000000">
                    <a:alpha val="43137"/>
                  </a:srgbClr>
                </a:outerShdw>
              </a:effectLst>
            </a:endParaRPr>
          </a:p>
          <a:p>
            <a:pPr marL="0" indent="0" algn="just">
              <a:lnSpc>
                <a:spcPct val="150000"/>
              </a:lnSpc>
              <a:buNone/>
            </a:pPr>
            <a:endParaRPr lang="en-US" sz="22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74353747"/>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0158" y="965915"/>
            <a:ext cx="11251842" cy="5576553"/>
          </a:xfrm>
        </p:spPr>
        <p:txBody>
          <a:bodyPr>
            <a:noAutofit/>
          </a:bodyPr>
          <a:lstStyle/>
          <a:p>
            <a:pPr lvl="3">
              <a:lnSpc>
                <a:spcPct val="150000"/>
              </a:lnSpc>
              <a:buFont typeface="Wingdings" panose="05000000000000000000" pitchFamily="2" charset="2"/>
              <a:buChar char="v"/>
            </a:pPr>
            <a:r>
              <a:rPr lang="en-US" sz="2500" b="1" dirty="0" smtClean="0">
                <a:latin typeface="Arial" panose="020B0604020202020204" pitchFamily="34" charset="0"/>
                <a:cs typeface="Arial" panose="020B0604020202020204" pitchFamily="34" charset="0"/>
              </a:rPr>
              <a:t>Two way shear :</a:t>
            </a:r>
            <a:endParaRPr lang="en-US" sz="25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nSpc>
                <a:spcPct val="150000"/>
              </a:lnSpc>
            </a:pPr>
            <a:r>
              <a:rPr lang="en-GB" sz="1700" dirty="0">
                <a:effectLst>
                  <a:outerShdw blurRad="38100" dist="38100" dir="2700000" algn="tl">
                    <a:srgbClr val="000000">
                      <a:alpha val="43137"/>
                    </a:srgbClr>
                  </a:outerShdw>
                </a:effectLst>
              </a:rPr>
              <a:t>the maximum axial </a:t>
            </a:r>
            <a:r>
              <a:rPr lang="en-GB" sz="1700" dirty="0" smtClean="0">
                <a:effectLst>
                  <a:outerShdw blurRad="38100" dist="38100" dir="2700000" algn="tl">
                    <a:srgbClr val="000000">
                      <a:alpha val="43137"/>
                    </a:srgbClr>
                  </a:outerShdw>
                </a:effectLst>
              </a:rPr>
              <a:t>load </a:t>
            </a:r>
            <a:r>
              <a:rPr lang="en-GB" sz="1700" dirty="0">
                <a:effectLst>
                  <a:outerShdw blurRad="38100" dist="38100" dir="2700000" algn="tl">
                    <a:srgbClr val="000000">
                      <a:alpha val="43137"/>
                    </a:srgbClr>
                  </a:outerShdw>
                </a:effectLst>
              </a:rPr>
              <a:t>(from column was used in calculation because it’s the critical </a:t>
            </a:r>
            <a:r>
              <a:rPr lang="en-GB" sz="1700" dirty="0" smtClean="0">
                <a:effectLst>
                  <a:outerShdw blurRad="38100" dist="38100" dir="2700000" algn="tl">
                    <a:srgbClr val="000000">
                      <a:alpha val="43137"/>
                    </a:srgbClr>
                  </a:outerShdw>
                </a:effectLst>
              </a:rPr>
              <a:t>situation).</a:t>
            </a:r>
            <a:endParaRPr lang="en-US" sz="1700" dirty="0">
              <a:effectLst>
                <a:outerShdw blurRad="38100" dist="38100" dir="2700000" algn="tl">
                  <a:srgbClr val="000000">
                    <a:alpha val="43137"/>
                  </a:srgbClr>
                </a:outerShdw>
              </a:effectLst>
            </a:endParaRPr>
          </a:p>
          <a:p>
            <a:pPr>
              <a:lnSpc>
                <a:spcPct val="150000"/>
              </a:lnSpc>
            </a:pPr>
            <a:r>
              <a:rPr lang="en-US" sz="1700" dirty="0">
                <a:effectLst>
                  <a:outerShdw blurRad="38100" dist="38100" dir="2700000" algn="tl">
                    <a:srgbClr val="000000">
                      <a:alpha val="43137"/>
                    </a:srgbClr>
                  </a:outerShdw>
                </a:effectLst>
              </a:rPr>
              <a:t>ØVc, p       ≤Ø 1/6 (1+2/ß) √fc′ b˳ d        =6133 KN</a:t>
            </a:r>
          </a:p>
          <a:p>
            <a:pPr marL="0" indent="0">
              <a:lnSpc>
                <a:spcPct val="150000"/>
              </a:lnSpc>
              <a:buNone/>
            </a:pPr>
            <a:r>
              <a:rPr lang="en-US" sz="1700" dirty="0">
                <a:effectLst>
                  <a:outerShdw blurRad="38100" dist="38100" dir="2700000" algn="tl">
                    <a:srgbClr val="000000">
                      <a:alpha val="43137"/>
                    </a:srgbClr>
                  </a:outerShdw>
                </a:effectLst>
              </a:rPr>
              <a:t>                </a:t>
            </a:r>
            <a:r>
              <a:rPr lang="en-US" sz="1700" dirty="0" smtClean="0">
                <a:effectLst>
                  <a:outerShdw blurRad="38100" dist="38100" dir="2700000" algn="tl">
                    <a:srgbClr val="000000">
                      <a:alpha val="43137"/>
                    </a:srgbClr>
                  </a:outerShdw>
                </a:effectLst>
              </a:rPr>
              <a:t>        </a:t>
            </a:r>
            <a:r>
              <a:rPr lang="en-US" sz="1700" dirty="0">
                <a:effectLst>
                  <a:outerShdw blurRad="38100" dist="38100" dir="2700000" algn="tl">
                    <a:srgbClr val="000000">
                      <a:alpha val="43137"/>
                    </a:srgbClr>
                  </a:outerShdw>
                </a:effectLst>
              </a:rPr>
              <a:t>≤ Ø1/12 (αs∗d/b˳ +2) √fc′ b˳ d    =10795 KN</a:t>
            </a:r>
          </a:p>
          <a:p>
            <a:pPr marL="0" indent="0">
              <a:lnSpc>
                <a:spcPct val="150000"/>
              </a:lnSpc>
              <a:buNone/>
            </a:pPr>
            <a:r>
              <a:rPr lang="en-US" sz="1700" dirty="0">
                <a:effectLst>
                  <a:outerShdw blurRad="38100" dist="38100" dir="2700000" algn="tl">
                    <a:srgbClr val="000000">
                      <a:alpha val="43137"/>
                    </a:srgbClr>
                  </a:outerShdw>
                </a:effectLst>
              </a:rPr>
              <a:t>                  </a:t>
            </a:r>
            <a:r>
              <a:rPr lang="en-US" sz="1700" dirty="0" smtClean="0">
                <a:effectLst>
                  <a:outerShdw blurRad="38100" dist="38100" dir="2700000" algn="tl">
                    <a:srgbClr val="000000">
                      <a:alpha val="43137"/>
                    </a:srgbClr>
                  </a:outerShdw>
                </a:effectLst>
              </a:rPr>
              <a:t>      </a:t>
            </a:r>
            <a:r>
              <a:rPr lang="en-US" sz="1700" dirty="0">
                <a:effectLst>
                  <a:outerShdw blurRad="38100" dist="38100" dir="2700000" algn="tl">
                    <a:srgbClr val="000000">
                      <a:alpha val="43137"/>
                    </a:srgbClr>
                  </a:outerShdw>
                </a:effectLst>
              </a:rPr>
              <a:t>≤Ø 1/3 √fc′ b˳ d                          =5918 KN</a:t>
            </a:r>
          </a:p>
          <a:p>
            <a:pPr marL="0" indent="0">
              <a:lnSpc>
                <a:spcPct val="150000"/>
              </a:lnSpc>
              <a:buNone/>
            </a:pPr>
            <a:r>
              <a:rPr lang="en-US" sz="1700" dirty="0" smtClean="0">
                <a:effectLst>
                  <a:outerShdw blurRad="38100" dist="38100" dir="2700000" algn="tl">
                    <a:srgbClr val="000000">
                      <a:alpha val="43137"/>
                    </a:srgbClr>
                  </a:outerShdw>
                </a:effectLst>
              </a:rPr>
              <a:t>                    Where:</a:t>
            </a:r>
          </a:p>
          <a:p>
            <a:pPr marL="0" indent="0" algn="ctr">
              <a:lnSpc>
                <a:spcPct val="150000"/>
              </a:lnSpc>
              <a:buNone/>
            </a:pPr>
            <a:r>
              <a:rPr lang="en-US" sz="1700" dirty="0" smtClean="0">
                <a:effectLst>
                  <a:outerShdw blurRad="38100" dist="38100" dir="2700000" algn="tl">
                    <a:srgbClr val="000000">
                      <a:alpha val="43137"/>
                    </a:srgbClr>
                  </a:outerShdw>
                </a:effectLst>
              </a:rPr>
              <a:t>   Bo : the parameter of critical crashing surface </a:t>
            </a:r>
          </a:p>
          <a:p>
            <a:pPr marL="0" indent="0" algn="ctr">
              <a:lnSpc>
                <a:spcPct val="150000"/>
              </a:lnSpc>
              <a:buNone/>
            </a:pPr>
            <a:r>
              <a:rPr lang="en-US" sz="1700" dirty="0" smtClean="0">
                <a:effectLst>
                  <a:outerShdw blurRad="38100" dist="38100" dir="2700000" algn="tl">
                    <a:srgbClr val="000000">
                      <a:alpha val="43137"/>
                    </a:srgbClr>
                  </a:outerShdw>
                </a:effectLst>
              </a:rPr>
              <a:t>ß=long side of column / short side of column </a:t>
            </a:r>
          </a:p>
          <a:p>
            <a:pPr marL="0" indent="0" algn="ctr">
              <a:lnSpc>
                <a:spcPct val="150000"/>
              </a:lnSpc>
              <a:buNone/>
            </a:pPr>
            <a:r>
              <a:rPr lang="en-US" sz="1700" dirty="0" smtClean="0">
                <a:effectLst>
                  <a:outerShdw blurRad="38100" dist="38100" dir="2700000" algn="tl">
                    <a:srgbClr val="000000">
                      <a:alpha val="43137"/>
                    </a:srgbClr>
                  </a:outerShdw>
                </a:effectLst>
              </a:rPr>
              <a:t>αs</a:t>
            </a:r>
            <a:r>
              <a:rPr lang="en-US" sz="1700" dirty="0">
                <a:effectLst>
                  <a:outerShdw blurRad="38100" dist="38100" dir="2700000" algn="tl">
                    <a:srgbClr val="000000">
                      <a:alpha val="43137"/>
                    </a:srgbClr>
                  </a:outerShdw>
                </a:effectLst>
              </a:rPr>
              <a:t>=(40 for middle column /30for edge column /20 for corner column </a:t>
            </a:r>
            <a:r>
              <a:rPr lang="en-US" sz="1700" dirty="0" smtClean="0">
                <a:effectLst>
                  <a:outerShdw blurRad="38100" dist="38100" dir="2700000" algn="tl">
                    <a:srgbClr val="000000">
                      <a:alpha val="43137"/>
                    </a:srgbClr>
                  </a:outerShdw>
                </a:effectLst>
              </a:rPr>
              <a:t>)</a:t>
            </a:r>
          </a:p>
          <a:p>
            <a:pPr marL="0" indent="0" algn="ctr">
              <a:lnSpc>
                <a:spcPct val="150000"/>
              </a:lnSpc>
              <a:buNone/>
            </a:pPr>
            <a:r>
              <a:rPr lang="en-US" sz="1700" dirty="0">
                <a:effectLst>
                  <a:outerShdw blurRad="38100" dist="38100" dir="2700000" algn="tl">
                    <a:srgbClr val="000000">
                      <a:alpha val="43137"/>
                    </a:srgbClr>
                  </a:outerShdw>
                </a:effectLst>
              </a:rPr>
              <a:t>Vu, p max   = 3306  KN                             SAFE</a:t>
            </a:r>
          </a:p>
          <a:p>
            <a:pPr marL="0" indent="0" algn="ctr">
              <a:lnSpc>
                <a:spcPct val="150000"/>
              </a:lnSpc>
              <a:buNone/>
            </a:pPr>
            <a:r>
              <a:rPr lang="en-US" sz="1700" dirty="0" smtClean="0">
                <a:effectLst>
                  <a:outerShdw blurRad="38100" dist="38100" dir="2700000" algn="tl">
                    <a:srgbClr val="000000">
                      <a:alpha val="43137"/>
                    </a:srgbClr>
                  </a:outerShdw>
                </a:effectLst>
              </a:rPr>
              <a:t>d=790mm </a:t>
            </a:r>
            <a:endParaRPr lang="en-US" sz="1700" dirty="0">
              <a:effectLst>
                <a:outerShdw blurRad="38100" dist="38100" dir="2700000" algn="tl">
                  <a:srgbClr val="000000">
                    <a:alpha val="43137"/>
                  </a:srgbClr>
                </a:outerShdw>
              </a:effectLst>
            </a:endParaRPr>
          </a:p>
          <a:p>
            <a:pPr>
              <a:lnSpc>
                <a:spcPct val="150000"/>
              </a:lnSpc>
            </a:pPr>
            <a:endParaRPr lang="en-US" sz="1700" dirty="0">
              <a:effectLst>
                <a:outerShdw blurRad="38100" dist="38100" dir="2700000" algn="tl">
                  <a:srgbClr val="000000">
                    <a:alpha val="43137"/>
                  </a:srgbClr>
                </a:outerShdw>
              </a:effectLst>
            </a:endParaRPr>
          </a:p>
          <a:p>
            <a:pPr marL="0" indent="0">
              <a:lnSpc>
                <a:spcPct val="150000"/>
              </a:lnSpc>
              <a:buNone/>
            </a:pPr>
            <a:endParaRPr lang="en-US" sz="17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656385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756079" y="631065"/>
                <a:ext cx="8658381" cy="5531476"/>
              </a:xfrm>
            </p:spPr>
            <p:txBody>
              <a:bodyPr>
                <a:noAutofit/>
              </a:bodyPr>
              <a:lstStyle/>
              <a:p>
                <a:pPr lvl="3">
                  <a:lnSpc>
                    <a:spcPct val="150000"/>
                  </a:lnSpc>
                  <a:buFont typeface="Wingdings" panose="05000000000000000000" pitchFamily="2" charset="2"/>
                  <a:buChar char="v"/>
                </a:pPr>
                <a:r>
                  <a:rPr lang="en-US" sz="2500" b="1" dirty="0" smtClean="0">
                    <a:effectLst>
                      <a:outerShdw blurRad="38100" dist="38100" dir="2700000" algn="tl">
                        <a:srgbClr val="000000">
                          <a:alpha val="43137"/>
                        </a:srgbClr>
                      </a:outerShdw>
                    </a:effectLst>
                    <a:latin typeface="+mj-lt"/>
                  </a:rPr>
                  <a:t>one way shear :</a:t>
                </a:r>
                <a:endParaRPr lang="en-US" sz="2500" b="1" i="1" dirty="0" smtClean="0">
                  <a:effectLst>
                    <a:outerShdw blurRad="38100" dist="38100" dir="2700000" algn="tl">
                      <a:srgbClr val="000000">
                        <a:alpha val="43137"/>
                      </a:srgbClr>
                    </a:outerShdw>
                  </a:effectLst>
                  <a:latin typeface="+mj-lt"/>
                </a:endParaRPr>
              </a:p>
              <a:p>
                <a:pPr marL="1371600" lvl="3" indent="0">
                  <a:lnSpc>
                    <a:spcPct val="150000"/>
                  </a:lnSpc>
                  <a:buNone/>
                </a:pPr>
                <a:endParaRPr lang="en-US" sz="2500" dirty="0" smtClean="0">
                  <a:effectLst>
                    <a:outerShdw blurRad="38100" dist="38100" dir="2700000" algn="tl">
                      <a:srgbClr val="000000">
                        <a:alpha val="43137"/>
                      </a:srgbClr>
                    </a:outerShdw>
                  </a:effectLst>
                  <a:latin typeface="+mj-lt"/>
                </a:endParaRPr>
              </a:p>
              <a:p>
                <a:pPr>
                  <a:lnSpc>
                    <a:spcPct val="150000"/>
                  </a:lnSpc>
                </a:pPr>
                <a:r>
                  <a:rPr lang="en-US" sz="2500" dirty="0" smtClean="0">
                    <a:effectLst>
                      <a:outerShdw blurRad="38100" dist="38100" dir="2700000" algn="tl">
                        <a:srgbClr val="000000">
                          <a:alpha val="43137"/>
                        </a:srgbClr>
                      </a:outerShdw>
                    </a:effectLst>
                    <a:latin typeface="+mj-lt"/>
                  </a:rPr>
                  <a:t>the </a:t>
                </a:r>
                <a:r>
                  <a:rPr lang="en-US" sz="2500" dirty="0">
                    <a:effectLst>
                      <a:outerShdw blurRad="38100" dist="38100" dir="2700000" algn="tl">
                        <a:srgbClr val="000000">
                          <a:alpha val="43137"/>
                        </a:srgbClr>
                      </a:outerShdw>
                    </a:effectLst>
                    <a:latin typeface="+mj-lt"/>
                  </a:rPr>
                  <a:t>shear capacity of foundation </a:t>
                </a:r>
              </a:p>
              <a:p>
                <a:pPr>
                  <a:lnSpc>
                    <a:spcPct val="150000"/>
                  </a:lnSpc>
                </a:pPr>
                <a14:m>
                  <m:oMath xmlns:m="http://schemas.openxmlformats.org/officeDocument/2006/math">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𝑉𝑐</m:t>
                    </m:r>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m:t>
                    </m:r>
                    <m:f>
                      <m:fPr>
                        <m:ctrlPr>
                          <a:rPr lang="en-US" sz="2500" i="1">
                            <a:effectLst>
                              <a:outerShdw blurRad="38100" dist="38100" dir="2700000" algn="tl">
                                <a:srgbClr val="000000">
                                  <a:alpha val="43137"/>
                                </a:srgbClr>
                              </a:outerShdw>
                            </a:effectLst>
                            <a:latin typeface="Cambria Math" panose="02040503050406030204" pitchFamily="18" charset="0"/>
                          </a:rPr>
                        </m:ctrlPr>
                      </m:fPr>
                      <m:num>
                        <m:r>
                          <a:rPr lang="en-US" sz="2500" i="1">
                            <a:effectLst>
                              <a:outerShdw blurRad="38100" dist="38100" dir="2700000" algn="tl">
                                <a:srgbClr val="000000">
                                  <a:alpha val="43137"/>
                                </a:srgbClr>
                              </a:outerShdw>
                            </a:effectLst>
                            <a:latin typeface="Cambria Math" panose="02040503050406030204" pitchFamily="18" charset="0"/>
                          </a:rPr>
                          <m:t>1</m:t>
                        </m:r>
                      </m:num>
                      <m:den>
                        <m:r>
                          <a:rPr lang="en-US" sz="2500" i="1">
                            <a:effectLst>
                              <a:outerShdw blurRad="38100" dist="38100" dir="2700000" algn="tl">
                                <a:srgbClr val="000000">
                                  <a:alpha val="43137"/>
                                </a:srgbClr>
                              </a:outerShdw>
                            </a:effectLst>
                            <a:latin typeface="Cambria Math" panose="02040503050406030204" pitchFamily="18" charset="0"/>
                          </a:rPr>
                          <m:t>6</m:t>
                        </m:r>
                      </m:den>
                    </m:f>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𝜆</m:t>
                    </m:r>
                    <m:r>
                      <a:rPr lang="en-US" sz="2500" i="1">
                        <a:effectLst>
                          <a:outerShdw blurRad="38100" dist="38100" dir="2700000" algn="tl">
                            <a:srgbClr val="000000">
                              <a:alpha val="43137"/>
                            </a:srgbClr>
                          </a:outerShdw>
                        </a:effectLst>
                        <a:latin typeface="Cambria Math" panose="02040503050406030204" pitchFamily="18" charset="0"/>
                      </a:rPr>
                      <m:t>∗</m:t>
                    </m:r>
                    <m:rad>
                      <m:radPr>
                        <m:degHide m:val="on"/>
                        <m:ctrlPr>
                          <a:rPr lang="en-US" sz="2500" i="1">
                            <a:effectLst>
                              <a:outerShdw blurRad="38100" dist="38100" dir="2700000" algn="tl">
                                <a:srgbClr val="000000">
                                  <a:alpha val="43137"/>
                                </a:srgbClr>
                              </a:outerShdw>
                            </a:effectLst>
                            <a:latin typeface="Cambria Math" panose="02040503050406030204" pitchFamily="18" charset="0"/>
                          </a:rPr>
                        </m:ctrlPr>
                      </m:radPr>
                      <m:deg/>
                      <m:e>
                        <m:r>
                          <a:rPr lang="en-US" sz="2500" i="1">
                            <a:effectLst>
                              <a:outerShdw blurRad="38100" dist="38100" dir="2700000" algn="tl">
                                <a:srgbClr val="000000">
                                  <a:alpha val="43137"/>
                                </a:srgbClr>
                              </a:outerShdw>
                            </a:effectLst>
                            <a:latin typeface="Cambria Math" panose="02040503050406030204" pitchFamily="18" charset="0"/>
                          </a:rPr>
                          <m:t>𝐹𝑐</m:t>
                        </m:r>
                      </m:e>
                    </m:rad>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𝑏</m:t>
                    </m:r>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𝑑</m:t>
                    </m:r>
                    <m:r>
                      <a:rPr lang="en-US" sz="2500" i="1">
                        <a:effectLst>
                          <a:outerShdw blurRad="38100" dist="38100" dir="2700000" algn="tl">
                            <a:srgbClr val="000000">
                              <a:alpha val="43137"/>
                            </a:srgbClr>
                          </a:outerShdw>
                        </a:effectLst>
                        <a:latin typeface="Cambria Math" panose="02040503050406030204" pitchFamily="18" charset="0"/>
                      </a:rPr>
                      <m:t>=</m:t>
                    </m:r>
                    <m:r>
                      <a:rPr lang="en-US" sz="2500" i="1">
                        <a:effectLst>
                          <a:outerShdw blurRad="38100" dist="38100" dir="2700000" algn="tl">
                            <a:srgbClr val="000000">
                              <a:alpha val="43137"/>
                            </a:srgbClr>
                          </a:outerShdw>
                        </a:effectLst>
                        <a:latin typeface="Cambria Math" panose="02040503050406030204" pitchFamily="18" charset="0"/>
                      </a:rPr>
                      <m:t>523</m:t>
                    </m:r>
                    <m:r>
                      <a:rPr lang="en-US" sz="2500" i="1">
                        <a:effectLst>
                          <a:outerShdw blurRad="38100" dist="38100" dir="2700000" algn="tl">
                            <a:srgbClr val="000000">
                              <a:alpha val="43137"/>
                            </a:srgbClr>
                          </a:outerShdw>
                        </a:effectLst>
                        <a:latin typeface="Cambria Math" panose="02040503050406030204" pitchFamily="18" charset="0"/>
                      </a:rPr>
                      <m:t>𝐾𝑁</m:t>
                    </m:r>
                  </m:oMath>
                </a14:m>
                <a:endParaRPr lang="en-US" sz="2500" dirty="0" smtClean="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marL="0" indent="0">
                  <a:lnSpc>
                    <a:spcPct val="150000"/>
                  </a:lnSpc>
                  <a:buNone/>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marL="0" indent="0">
                  <a:lnSpc>
                    <a:spcPct val="150000"/>
                  </a:lnSpc>
                  <a:buNone/>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a:p>
                <a:pPr>
                  <a:lnSpc>
                    <a:spcPct val="150000"/>
                  </a:lnSpc>
                </a:pPr>
                <a:endParaRPr lang="en-US" sz="2500" dirty="0">
                  <a:effectLst>
                    <a:outerShdw blurRad="38100" dist="38100" dir="2700000" algn="tl">
                      <a:srgbClr val="000000">
                        <a:alpha val="43137"/>
                      </a:srgbClr>
                    </a:outerShdw>
                  </a:effectLst>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756079" y="631065"/>
                <a:ext cx="8658381" cy="5531476"/>
              </a:xfrm>
              <a:blipFill rotWithShape="0">
                <a:blip r:embed="rId2"/>
                <a:stretch>
                  <a:fillRect l="-1127"/>
                </a:stretch>
              </a:blipFill>
            </p:spPr>
            <p:txBody>
              <a:bodyPr/>
              <a:lstStyle/>
              <a:p>
                <a:r>
                  <a:rPr lang="en-US">
                    <a:noFill/>
                  </a:rPr>
                  <a:t> </a:t>
                </a:r>
              </a:p>
            </p:txBody>
          </p:sp>
        </mc:Fallback>
      </mc:AlternateContent>
    </p:spTree>
    <p:extLst>
      <p:ext uri="{BB962C8B-B14F-4D97-AF65-F5344CB8AC3E}">
        <p14:creationId xmlns:p14="http://schemas.microsoft.com/office/powerpoint/2010/main" val="2673009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180305"/>
            <a:ext cx="8915400" cy="6555346"/>
          </a:xfrm>
        </p:spPr>
        <p:txBody>
          <a:bodyPr>
            <a:normAutofit/>
          </a:bodyPr>
          <a:lstStyle/>
          <a:p>
            <a:r>
              <a:rPr lang="en-US" dirty="0">
                <a:effectLst>
                  <a:outerShdw blurRad="38100" dist="38100" dir="2700000" algn="tl">
                    <a:srgbClr val="000000">
                      <a:alpha val="43137"/>
                    </a:srgbClr>
                  </a:outerShdw>
                </a:effectLst>
              </a:rPr>
              <a:t>The shear force from ETABS</a:t>
            </a: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pPr marL="0" indent="0">
              <a:buNone/>
            </a:pPr>
            <a:endParaRPr lang="en-US" dirty="0">
              <a:effectLst>
                <a:outerShdw blurRad="38100" dist="38100" dir="2700000" algn="tl">
                  <a:srgbClr val="000000">
                    <a:alpha val="43137"/>
                  </a:srgbClr>
                </a:outerShdw>
              </a:effectLst>
            </a:endParaRPr>
          </a:p>
          <a:p>
            <a:pPr marL="0" indent="0">
              <a:buNone/>
            </a:pPr>
            <a:endParaRPr lang="en-US" dirty="0" smtClean="0">
              <a:effectLst>
                <a:outerShdw blurRad="38100" dist="38100" dir="2700000" algn="tl">
                  <a:srgbClr val="000000">
                    <a:alpha val="43137"/>
                  </a:srgbClr>
                </a:outerShdw>
              </a:effectLst>
            </a:endParaRPr>
          </a:p>
          <a:p>
            <a:pPr marL="0" indent="0">
              <a:buNone/>
            </a:pPr>
            <a:endParaRPr lang="en-US" dirty="0">
              <a:effectLst>
                <a:outerShdw blurRad="38100" dist="38100" dir="2700000" algn="tl">
                  <a:srgbClr val="000000">
                    <a:alpha val="43137"/>
                  </a:srgbClr>
                </a:outerShdw>
              </a:effectLst>
            </a:endParaRPr>
          </a:p>
          <a:p>
            <a:pPr marL="0" indent="0">
              <a:buNone/>
            </a:pPr>
            <a:endParaRPr lang="en-US" dirty="0" smtClean="0">
              <a:effectLst>
                <a:outerShdw blurRad="38100" dist="38100" dir="2700000" algn="tl">
                  <a:srgbClr val="000000">
                    <a:alpha val="43137"/>
                  </a:srgbClr>
                </a:outerShdw>
              </a:effectLst>
            </a:endParaRPr>
          </a:p>
          <a:p>
            <a:pPr marL="0" indent="0">
              <a:buNone/>
            </a:pPr>
            <a:endParaRPr lang="en-US" dirty="0" smtClean="0">
              <a:effectLst>
                <a:outerShdw blurRad="38100" dist="38100" dir="2700000" algn="tl">
                  <a:srgbClr val="000000">
                    <a:alpha val="43137"/>
                  </a:srgbClr>
                </a:outerShdw>
              </a:effectLst>
            </a:endParaRPr>
          </a:p>
          <a:p>
            <a:pPr>
              <a:lnSpc>
                <a:spcPct val="150000"/>
              </a:lnSpc>
            </a:pPr>
            <a:r>
              <a:rPr lang="en-US" dirty="0" smtClean="0">
                <a:effectLst>
                  <a:outerShdw blurRad="38100" dist="38100" dir="2700000" algn="tl">
                    <a:srgbClr val="000000">
                      <a:alpha val="43137"/>
                    </a:srgbClr>
                  </a:outerShdw>
                </a:effectLst>
              </a:rPr>
              <a:t>The </a:t>
            </a:r>
            <a:r>
              <a:rPr lang="en-US" dirty="0">
                <a:effectLst>
                  <a:outerShdw blurRad="38100" dist="38100" dir="2700000" algn="tl">
                    <a:srgbClr val="000000">
                      <a:alpha val="43137"/>
                    </a:srgbClr>
                  </a:outerShdw>
                </a:effectLst>
              </a:rPr>
              <a:t>shear force at critical surface of columns is less than the shear capacity </a:t>
            </a:r>
          </a:p>
          <a:p>
            <a:pPr>
              <a:lnSpc>
                <a:spcPct val="150000"/>
              </a:lnSpc>
            </a:pPr>
            <a:r>
              <a:rPr lang="en-US" dirty="0">
                <a:effectLst>
                  <a:outerShdw blurRad="38100" dist="38100" dir="2700000" algn="tl">
                    <a:srgbClr val="000000">
                      <a:alpha val="43137"/>
                    </a:srgbClr>
                  </a:outerShdw>
                </a:effectLst>
              </a:rPr>
              <a:t>(note: the blue areas in the figure indicates that the shear stress is more than the limits but the shear force can be read at distance d from column’s face which gives values less than the maximum capacity )</a:t>
            </a:r>
          </a:p>
          <a:p>
            <a:endParaRPr lang="en-US" dirty="0">
              <a:effectLst>
                <a:outerShdw blurRad="38100" dist="38100" dir="2700000" algn="tl">
                  <a:srgbClr val="000000">
                    <a:alpha val="43137"/>
                  </a:srgbClr>
                </a:outerShdw>
              </a:effectLst>
            </a:endParaRPr>
          </a:p>
        </p:txBody>
      </p:sp>
      <p:pic>
        <p:nvPicPr>
          <p:cNvPr id="4" name="Picture 3"/>
          <p:cNvPicPr/>
          <p:nvPr/>
        </p:nvPicPr>
        <p:blipFill>
          <a:blip r:embed="rId2"/>
          <a:stretch>
            <a:fillRect/>
          </a:stretch>
        </p:blipFill>
        <p:spPr>
          <a:xfrm>
            <a:off x="3072682" y="540913"/>
            <a:ext cx="7668297" cy="4082602"/>
          </a:xfrm>
          <a:prstGeom prst="rect">
            <a:avLst/>
          </a:prstGeom>
        </p:spPr>
      </p:pic>
    </p:spTree>
    <p:extLst>
      <p:ext uri="{BB962C8B-B14F-4D97-AF65-F5344CB8AC3E}">
        <p14:creationId xmlns:p14="http://schemas.microsoft.com/office/powerpoint/2010/main" val="2196543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90152"/>
            <a:ext cx="8915400" cy="6452316"/>
          </a:xfrm>
        </p:spPr>
        <p:txBody>
          <a:bodyPr>
            <a:normAutofit/>
          </a:bodyPr>
          <a:lstStyle/>
          <a:p>
            <a:r>
              <a:rPr lang="en-US" dirty="0">
                <a:effectLst>
                  <a:outerShdw blurRad="38100" dist="38100" dir="2700000" algn="tl">
                    <a:srgbClr val="000000">
                      <a:alpha val="43137"/>
                    </a:srgbClr>
                  </a:outerShdw>
                </a:effectLst>
              </a:rPr>
              <a:t>Check the one way shear in the other direction </a:t>
            </a:r>
            <a:r>
              <a:rPr lang="en-US" dirty="0" smtClean="0">
                <a:effectLst>
                  <a:outerShdw blurRad="38100" dist="38100" dir="2700000" algn="tl">
                    <a:srgbClr val="000000">
                      <a:alpha val="43137"/>
                    </a:srgbClr>
                  </a:outerShdw>
                </a:effectLst>
              </a:rPr>
              <a:t>:</a:t>
            </a:r>
          </a:p>
          <a:p>
            <a:pPr marL="0" indent="0">
              <a:buNone/>
            </a:pPr>
            <a:endParaRPr lang="en-US" dirty="0" smtClean="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a:p>
            <a:endParaRPr lang="en-US" dirty="0" smtClean="0">
              <a:effectLst>
                <a:outerShdw blurRad="38100" dist="38100" dir="2700000" algn="tl">
                  <a:srgbClr val="000000">
                    <a:alpha val="43137"/>
                  </a:srgbClr>
                </a:outerShdw>
              </a:effectLst>
            </a:endParaRPr>
          </a:p>
          <a:p>
            <a:pPr marL="0" indent="0">
              <a:buNone/>
            </a:pPr>
            <a:endParaRPr lang="en-US" dirty="0" smtClean="0">
              <a:effectLst>
                <a:outerShdw blurRad="38100" dist="38100" dir="2700000" algn="tl">
                  <a:srgbClr val="000000">
                    <a:alpha val="43137"/>
                  </a:srgbClr>
                </a:outerShdw>
              </a:effectLst>
            </a:endParaRPr>
          </a:p>
          <a:p>
            <a:pPr marL="0" indent="0">
              <a:buNone/>
            </a:pPr>
            <a:endParaRPr lang="en-US" dirty="0">
              <a:effectLst>
                <a:outerShdw blurRad="38100" dist="38100" dir="2700000" algn="tl">
                  <a:srgbClr val="000000">
                    <a:alpha val="43137"/>
                  </a:srgbClr>
                </a:outerShdw>
              </a:effectLst>
            </a:endParaRPr>
          </a:p>
          <a:p>
            <a:r>
              <a:rPr lang="en-US" dirty="0">
                <a:effectLst>
                  <a:outerShdw blurRad="38100" dist="38100" dir="2700000" algn="tl">
                    <a:srgbClr val="000000">
                      <a:alpha val="43137"/>
                    </a:srgbClr>
                  </a:outerShdw>
                </a:effectLst>
              </a:rPr>
              <a:t>The shear force at critical surface of columns is less than the shear </a:t>
            </a:r>
            <a:r>
              <a:rPr lang="en-US" dirty="0" smtClean="0">
                <a:effectLst>
                  <a:outerShdw blurRad="38100" dist="38100" dir="2700000" algn="tl">
                    <a:srgbClr val="000000">
                      <a:alpha val="43137"/>
                    </a:srgbClr>
                  </a:outerShdw>
                </a:effectLst>
              </a:rPr>
              <a:t>capacity. </a:t>
            </a:r>
          </a:p>
          <a:p>
            <a:r>
              <a:rPr lang="en-US" dirty="0">
                <a:effectLst>
                  <a:outerShdw blurRad="38100" dist="38100" dir="2700000" algn="tl">
                    <a:srgbClr val="000000">
                      <a:alpha val="43137"/>
                    </a:srgbClr>
                  </a:outerShdw>
                </a:effectLst>
              </a:rPr>
              <a:t>Our assumption of foundation thickness is just safe so it will confirmed.</a:t>
            </a:r>
          </a:p>
          <a:p>
            <a:endParaRPr lang="en-US" dirty="0">
              <a:effectLst>
                <a:outerShdw blurRad="38100" dist="38100" dir="2700000" algn="tl">
                  <a:srgbClr val="000000">
                    <a:alpha val="43137"/>
                  </a:srgbClr>
                </a:outerShdw>
              </a:effectLst>
            </a:endParaRPr>
          </a:p>
          <a:p>
            <a:pPr marL="0" indent="0">
              <a:buNone/>
            </a:pPr>
            <a:endParaRPr lang="en-US" dirty="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p:txBody>
      </p:sp>
      <p:pic>
        <p:nvPicPr>
          <p:cNvPr id="5" name="Picture 4"/>
          <p:cNvPicPr/>
          <p:nvPr/>
        </p:nvPicPr>
        <p:blipFill>
          <a:blip r:embed="rId2"/>
          <a:stretch>
            <a:fillRect/>
          </a:stretch>
        </p:blipFill>
        <p:spPr>
          <a:xfrm>
            <a:off x="2943896" y="746975"/>
            <a:ext cx="7706932" cy="4378817"/>
          </a:xfrm>
          <a:prstGeom prst="rect">
            <a:avLst/>
          </a:prstGeom>
        </p:spPr>
      </p:pic>
    </p:spTree>
    <p:extLst>
      <p:ext uri="{BB962C8B-B14F-4D97-AF65-F5344CB8AC3E}">
        <p14:creationId xmlns:p14="http://schemas.microsoft.com/office/powerpoint/2010/main" val="2286350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67241" y="373487"/>
                <a:ext cx="8915400" cy="6156102"/>
              </a:xfrm>
            </p:spPr>
            <p:txBody>
              <a:bodyPr>
                <a:normAutofit lnSpcReduction="10000"/>
              </a:bodyPr>
              <a:lstStyle/>
              <a:p>
                <a:pPr>
                  <a:lnSpc>
                    <a:spcPct val="150000"/>
                  </a:lnSpc>
                  <a:buFont typeface="Wingdings" panose="05000000000000000000" pitchFamily="2" charset="2"/>
                  <a:buChar char="v"/>
                </a:pPr>
                <a:r>
                  <a:rPr lang="en-US" sz="25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Mat foundation reinforcement</a:t>
                </a:r>
              </a:p>
              <a:p>
                <a:pPr>
                  <a:lnSpc>
                    <a:spcPct val="150000"/>
                  </a:lnSpc>
                </a:pPr>
                <a:r>
                  <a:rPr lang="en-US" dirty="0" smtClean="0">
                    <a:effectLst>
                      <a:outerShdw blurRad="38100" dist="38100" dir="2700000" algn="tl">
                        <a:srgbClr val="000000">
                          <a:alpha val="43137"/>
                        </a:srgbClr>
                      </a:outerShdw>
                    </a:effectLst>
                    <a:latin typeface="+mj-lt"/>
                  </a:rPr>
                  <a:t>The </a:t>
                </a:r>
                <a:r>
                  <a:rPr lang="en-US" dirty="0">
                    <a:effectLst>
                      <a:outerShdw blurRad="38100" dist="38100" dir="2700000" algn="tl">
                        <a:srgbClr val="000000">
                          <a:alpha val="43137"/>
                        </a:srgbClr>
                      </a:outerShdw>
                    </a:effectLst>
                    <a:latin typeface="+mj-lt"/>
                  </a:rPr>
                  <a:t>logic of design is to calculate the moments in the foundation using finite elements method is ETABS which gives the moment in KN.m per one meter and then apply the rebar ration equation </a:t>
                </a:r>
              </a:p>
              <a:p>
                <a:pPr>
                  <a:lnSpc>
                    <a:spcPct val="150000"/>
                  </a:lnSpc>
                </a:pPr>
                <a14:m>
                  <m:oMath xmlns:m="http://schemas.openxmlformats.org/officeDocument/2006/math">
                    <m:r>
                      <a:rPr lang="en-US" i="1">
                        <a:effectLst>
                          <a:outerShdw blurRad="38100" dist="38100" dir="2700000" algn="tl">
                            <a:srgbClr val="000000">
                              <a:alpha val="43137"/>
                            </a:srgbClr>
                          </a:outerShdw>
                        </a:effectLst>
                        <a:latin typeface="Cambria Math" panose="02040503050406030204" pitchFamily="18" charset="0"/>
                      </a:rPr>
                      <m:t>𝜌</m:t>
                    </m:r>
                    <m:r>
                      <a:rPr lang="en-US" i="1">
                        <a:effectLst>
                          <a:outerShdw blurRad="38100" dist="38100" dir="2700000" algn="tl">
                            <a:srgbClr val="000000">
                              <a:alpha val="43137"/>
                            </a:srgbClr>
                          </a:outerShdw>
                        </a:effectLst>
                        <a:latin typeface="Cambria Math" panose="02040503050406030204" pitchFamily="18" charset="0"/>
                      </a:rPr>
                      <m:t>=</m:t>
                    </m:r>
                    <m:f>
                      <m:fPr>
                        <m:ctrlPr>
                          <a:rPr lang="en-US" i="1">
                            <a:effectLst>
                              <a:outerShdw blurRad="38100" dist="38100" dir="2700000" algn="tl">
                                <a:srgbClr val="000000">
                                  <a:alpha val="43137"/>
                                </a:srgbClr>
                              </a:outerShdw>
                            </a:effectLst>
                            <a:latin typeface="Cambria Math" panose="02040503050406030204" pitchFamily="18" charset="0"/>
                          </a:rPr>
                        </m:ctrlPr>
                      </m:fPr>
                      <m:num>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85</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𝑓𝑐</m:t>
                        </m:r>
                      </m:num>
                      <m:den>
                        <m:r>
                          <a:rPr lang="en-US" i="1">
                            <a:effectLst>
                              <a:outerShdw blurRad="38100" dist="38100" dir="2700000" algn="tl">
                                <a:srgbClr val="000000">
                                  <a:alpha val="43137"/>
                                </a:srgbClr>
                              </a:outerShdw>
                            </a:effectLst>
                            <a:latin typeface="Cambria Math" panose="02040503050406030204" pitchFamily="18" charset="0"/>
                          </a:rPr>
                          <m:t>𝑓𝑦</m:t>
                        </m:r>
                      </m:den>
                    </m:f>
                    <m:r>
                      <a:rPr lang="en-US" i="1">
                        <a:effectLst>
                          <a:outerShdw blurRad="38100" dist="38100" dir="2700000" algn="tl">
                            <a:srgbClr val="000000">
                              <a:alpha val="43137"/>
                            </a:srgbClr>
                          </a:outerShdw>
                        </a:effectLst>
                        <a:latin typeface="Cambria Math" panose="02040503050406030204" pitchFamily="18" charset="0"/>
                      </a:rPr>
                      <m:t>∗</m:t>
                    </m:r>
                    <m:d>
                      <m:dPr>
                        <m:ctrlPr>
                          <a:rPr lang="en-US" i="1">
                            <a:effectLst>
                              <a:outerShdw blurRad="38100" dist="38100" dir="2700000" algn="tl">
                                <a:srgbClr val="000000">
                                  <a:alpha val="43137"/>
                                </a:srgbClr>
                              </a:outerShdw>
                            </a:effectLst>
                            <a:latin typeface="Cambria Math" panose="02040503050406030204" pitchFamily="18" charset="0"/>
                          </a:rPr>
                        </m:ctrlPr>
                      </m:dPr>
                      <m:e>
                        <m:r>
                          <a:rPr lang="en-US" i="1">
                            <a:effectLst>
                              <a:outerShdw blurRad="38100" dist="38100" dir="2700000" algn="tl">
                                <a:srgbClr val="000000">
                                  <a:alpha val="43137"/>
                                </a:srgbClr>
                              </a:outerShdw>
                            </a:effectLst>
                            <a:latin typeface="Cambria Math" panose="02040503050406030204" pitchFamily="18" charset="0"/>
                          </a:rPr>
                          <m:t>1</m:t>
                        </m:r>
                        <m:r>
                          <a:rPr lang="en-US" i="1">
                            <a:effectLst>
                              <a:outerShdw blurRad="38100" dist="38100" dir="2700000" algn="tl">
                                <a:srgbClr val="000000">
                                  <a:alpha val="43137"/>
                                </a:srgbClr>
                              </a:outerShdw>
                            </a:effectLst>
                            <a:latin typeface="Cambria Math" panose="02040503050406030204" pitchFamily="18" charset="0"/>
                          </a:rPr>
                          <m:t>−</m:t>
                        </m:r>
                        <m:rad>
                          <m:radPr>
                            <m:degHide m:val="on"/>
                            <m:ctrlPr>
                              <a:rPr lang="en-US" i="1">
                                <a:effectLst>
                                  <a:outerShdw blurRad="38100" dist="38100" dir="2700000" algn="tl">
                                    <a:srgbClr val="000000">
                                      <a:alpha val="43137"/>
                                    </a:srgbClr>
                                  </a:outerShdw>
                                </a:effectLst>
                                <a:latin typeface="Cambria Math" panose="02040503050406030204" pitchFamily="18" charset="0"/>
                              </a:rPr>
                            </m:ctrlPr>
                          </m:radPr>
                          <m:deg/>
                          <m:e>
                            <m:r>
                              <a:rPr lang="en-US" i="1">
                                <a:effectLst>
                                  <a:outerShdw blurRad="38100" dist="38100" dir="2700000" algn="tl">
                                    <a:srgbClr val="000000">
                                      <a:alpha val="43137"/>
                                    </a:srgbClr>
                                  </a:outerShdw>
                                </a:effectLst>
                                <a:latin typeface="Cambria Math" panose="02040503050406030204" pitchFamily="18" charset="0"/>
                              </a:rPr>
                              <m:t>1</m:t>
                            </m:r>
                            <m:r>
                              <a:rPr lang="en-US" i="1">
                                <a:effectLst>
                                  <a:outerShdw blurRad="38100" dist="38100" dir="2700000" algn="tl">
                                    <a:srgbClr val="000000">
                                      <a:alpha val="43137"/>
                                    </a:srgbClr>
                                  </a:outerShdw>
                                </a:effectLst>
                                <a:latin typeface="Cambria Math" panose="02040503050406030204" pitchFamily="18" charset="0"/>
                              </a:rPr>
                              <m:t>−</m:t>
                            </m:r>
                            <m:f>
                              <m:fPr>
                                <m:ctrlPr>
                                  <a:rPr lang="en-US" i="1">
                                    <a:effectLst>
                                      <a:outerShdw blurRad="38100" dist="38100" dir="2700000" algn="tl">
                                        <a:srgbClr val="000000">
                                          <a:alpha val="43137"/>
                                        </a:srgbClr>
                                      </a:outerShdw>
                                    </a:effectLst>
                                    <a:latin typeface="Cambria Math" panose="02040503050406030204" pitchFamily="18" charset="0"/>
                                  </a:rPr>
                                </m:ctrlPr>
                              </m:fPr>
                              <m:num>
                                <m:r>
                                  <a:rPr lang="en-US" i="1">
                                    <a:effectLst>
                                      <a:outerShdw blurRad="38100" dist="38100" dir="2700000" algn="tl">
                                        <a:srgbClr val="000000">
                                          <a:alpha val="43137"/>
                                        </a:srgbClr>
                                      </a:outerShdw>
                                    </a:effectLst>
                                    <a:latin typeface="Cambria Math" panose="02040503050406030204" pitchFamily="18" charset="0"/>
                                  </a:rPr>
                                  <m:t>2</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61</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𝑀𝑢</m:t>
                                </m:r>
                                <m:r>
                                  <a:rPr lang="en-US" i="1">
                                    <a:effectLst>
                                      <a:outerShdw blurRad="38100" dist="38100" dir="2700000" algn="tl">
                                        <a:srgbClr val="000000">
                                          <a:alpha val="43137"/>
                                        </a:srgbClr>
                                      </a:outerShdw>
                                    </a:effectLst>
                                    <a:latin typeface="Cambria Math" panose="02040503050406030204" pitchFamily="18" charset="0"/>
                                  </a:rPr>
                                  <m:t>∗</m:t>
                                </m:r>
                                <m:sSup>
                                  <m:sSupPr>
                                    <m:ctrlPr>
                                      <a:rPr lang="en-US" i="1">
                                        <a:effectLst>
                                          <a:outerShdw blurRad="38100" dist="38100" dir="2700000" algn="tl">
                                            <a:srgbClr val="000000">
                                              <a:alpha val="43137"/>
                                            </a:srgbClr>
                                          </a:outerShdw>
                                        </a:effectLst>
                                        <a:latin typeface="Cambria Math" panose="02040503050406030204" pitchFamily="18" charset="0"/>
                                      </a:rPr>
                                    </m:ctrlPr>
                                  </m:sSupPr>
                                  <m:e>
                                    <m:r>
                                      <a:rPr lang="en-US" i="1">
                                        <a:effectLst>
                                          <a:outerShdw blurRad="38100" dist="38100" dir="2700000" algn="tl">
                                            <a:srgbClr val="000000">
                                              <a:alpha val="43137"/>
                                            </a:srgbClr>
                                          </a:outerShdw>
                                        </a:effectLst>
                                        <a:latin typeface="Cambria Math" panose="02040503050406030204" pitchFamily="18" charset="0"/>
                                      </a:rPr>
                                      <m:t>10</m:t>
                                    </m:r>
                                  </m:e>
                                  <m:sup>
                                    <m:r>
                                      <a:rPr lang="en-US" i="1">
                                        <a:effectLst>
                                          <a:outerShdw blurRad="38100" dist="38100" dir="2700000" algn="tl">
                                            <a:srgbClr val="000000">
                                              <a:alpha val="43137"/>
                                            </a:srgbClr>
                                          </a:outerShdw>
                                        </a:effectLst>
                                        <a:latin typeface="Cambria Math" panose="02040503050406030204" pitchFamily="18" charset="0"/>
                                      </a:rPr>
                                      <m:t>6</m:t>
                                    </m:r>
                                  </m:sup>
                                </m:sSup>
                              </m:num>
                              <m:den>
                                <m:r>
                                  <a:rPr lang="en-US" i="1">
                                    <a:effectLst>
                                      <a:outerShdw blurRad="38100" dist="38100" dir="2700000" algn="tl">
                                        <a:srgbClr val="000000">
                                          <a:alpha val="43137"/>
                                        </a:srgbClr>
                                      </a:outerShdw>
                                    </a:effectLst>
                                    <a:latin typeface="Cambria Math" panose="02040503050406030204" pitchFamily="18" charset="0"/>
                                  </a:rPr>
                                  <m:t>𝑏</m:t>
                                </m:r>
                                <m:r>
                                  <a:rPr lang="en-US" i="1">
                                    <a:effectLst>
                                      <a:outerShdw blurRad="38100" dist="38100" dir="2700000" algn="tl">
                                        <a:srgbClr val="000000">
                                          <a:alpha val="43137"/>
                                        </a:srgbClr>
                                      </a:outerShdw>
                                    </a:effectLst>
                                    <a:latin typeface="Cambria Math" panose="02040503050406030204" pitchFamily="18" charset="0"/>
                                  </a:rPr>
                                  <m:t>∗</m:t>
                                </m:r>
                                <m:sSup>
                                  <m:sSupPr>
                                    <m:ctrlPr>
                                      <a:rPr lang="en-US" i="1">
                                        <a:effectLst>
                                          <a:outerShdw blurRad="38100" dist="38100" dir="2700000" algn="tl">
                                            <a:srgbClr val="000000">
                                              <a:alpha val="43137"/>
                                            </a:srgbClr>
                                          </a:outerShdw>
                                        </a:effectLst>
                                        <a:latin typeface="Cambria Math" panose="02040503050406030204" pitchFamily="18" charset="0"/>
                                      </a:rPr>
                                    </m:ctrlPr>
                                  </m:sSupPr>
                                  <m:e>
                                    <m:r>
                                      <a:rPr lang="en-US" i="1">
                                        <a:effectLst>
                                          <a:outerShdw blurRad="38100" dist="38100" dir="2700000" algn="tl">
                                            <a:srgbClr val="000000">
                                              <a:alpha val="43137"/>
                                            </a:srgbClr>
                                          </a:outerShdw>
                                        </a:effectLst>
                                        <a:latin typeface="Cambria Math" panose="02040503050406030204" pitchFamily="18" charset="0"/>
                                      </a:rPr>
                                      <m:t>𝑑</m:t>
                                    </m:r>
                                  </m:e>
                                  <m:sup>
                                    <m:r>
                                      <a:rPr lang="en-US" i="1">
                                        <a:effectLst>
                                          <a:outerShdw blurRad="38100" dist="38100" dir="2700000" algn="tl">
                                            <a:srgbClr val="000000">
                                              <a:alpha val="43137"/>
                                            </a:srgbClr>
                                          </a:outerShdw>
                                        </a:effectLst>
                                        <a:latin typeface="Cambria Math" panose="02040503050406030204" pitchFamily="18" charset="0"/>
                                      </a:rPr>
                                      <m:t>2</m:t>
                                    </m:r>
                                  </m:sup>
                                </m:sSup>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𝑓𝑐</m:t>
                                </m:r>
                              </m:den>
                            </m:f>
                            <m:r>
                              <a:rPr lang="en-US" i="1">
                                <a:effectLst>
                                  <a:outerShdw blurRad="38100" dist="38100" dir="2700000" algn="tl">
                                    <a:srgbClr val="000000">
                                      <a:alpha val="43137"/>
                                    </a:srgbClr>
                                  </a:outerShdw>
                                </a:effectLst>
                                <a:latin typeface="Cambria Math" panose="02040503050406030204" pitchFamily="18" charset="0"/>
                              </a:rPr>
                              <m:t>  </m:t>
                            </m:r>
                          </m:e>
                        </m:rad>
                      </m:e>
                    </m:d>
                  </m:oMath>
                </a14:m>
                <a:endParaRPr lang="ar-SA" dirty="0" smtClean="0">
                  <a:effectLst>
                    <a:outerShdw blurRad="38100" dist="38100" dir="2700000" algn="tl">
                      <a:srgbClr val="000000">
                        <a:alpha val="43137"/>
                      </a:srgbClr>
                    </a:outerShdw>
                  </a:effectLst>
                  <a:latin typeface="+mj-lt"/>
                </a:endParaRPr>
              </a:p>
              <a:p>
                <a:pPr>
                  <a:lnSpc>
                    <a:spcPct val="150000"/>
                  </a:lnSpc>
                </a:pPr>
                <a:r>
                  <a:rPr lang="en-US" dirty="0">
                    <a:effectLst>
                      <a:outerShdw blurRad="38100" dist="38100" dir="2700000" algn="tl">
                        <a:srgbClr val="000000">
                          <a:alpha val="43137"/>
                        </a:srgbClr>
                      </a:outerShdw>
                    </a:effectLst>
                    <a:latin typeface="+mj-lt"/>
                  </a:rPr>
                  <a:t>The minimum reinforcement (</a:t>
                </a:r>
                <a14:m>
                  <m:oMath xmlns:m="http://schemas.openxmlformats.org/officeDocument/2006/math">
                    <m:r>
                      <a:rPr lang="en-US" i="1">
                        <a:effectLst>
                          <a:outerShdw blurRad="38100" dist="38100" dir="2700000" algn="tl">
                            <a:srgbClr val="000000">
                              <a:alpha val="43137"/>
                            </a:srgbClr>
                          </a:outerShdw>
                        </a:effectLst>
                        <a:latin typeface="Cambria Math" panose="02040503050406030204" pitchFamily="18" charset="0"/>
                      </a:rPr>
                      <m:t>𝐴𝑠𝑚𝑖𝑛</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0</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0018</m:t>
                    </m:r>
                    <m:r>
                      <a:rPr lang="en-US" i="1">
                        <a:effectLst>
                          <a:outerShdw blurRad="38100" dist="38100" dir="2700000" algn="tl">
                            <a:srgbClr val="000000">
                              <a:alpha val="43137"/>
                            </a:srgbClr>
                          </a:outerShdw>
                        </a:effectLst>
                        <a:latin typeface="Cambria Math" panose="02040503050406030204" pitchFamily="18" charset="0"/>
                      </a:rPr>
                      <m:t>𝑥𝑏𝑥</m:t>
                    </m:r>
                    <m:r>
                      <a:rPr lang="en-US" i="1">
                        <a:effectLst>
                          <a:outerShdw blurRad="38100" dist="38100" dir="2700000" algn="tl">
                            <a:srgbClr val="000000">
                              <a:alpha val="43137"/>
                            </a:srgbClr>
                          </a:outerShdw>
                        </a:effectLst>
                        <a:latin typeface="Cambria Math" panose="02040503050406030204" pitchFamily="18" charset="0"/>
                      </a:rPr>
                      <m:t>h</m:t>
                    </m:r>
                    <m:r>
                      <a:rPr lang="en-US" i="1">
                        <a:effectLst>
                          <a:outerShdw blurRad="38100" dist="38100" dir="2700000" algn="tl">
                            <a:srgbClr val="000000">
                              <a:alpha val="43137"/>
                            </a:srgbClr>
                          </a:outerShdw>
                        </a:effectLst>
                        <a:latin typeface="Cambria Math" panose="02040503050406030204" pitchFamily="18" charset="0"/>
                      </a:rPr>
                      <m:t>)</m:t>
                    </m:r>
                  </m:oMath>
                </a14:m>
                <a:endParaRPr lang="en-US" dirty="0">
                  <a:effectLst>
                    <a:outerShdw blurRad="38100" dist="38100" dir="2700000" algn="tl">
                      <a:srgbClr val="000000">
                        <a:alpha val="43137"/>
                      </a:srgbClr>
                    </a:outerShdw>
                  </a:effectLst>
                  <a:latin typeface="+mj-lt"/>
                </a:endParaRPr>
              </a:p>
              <a:p>
                <a:pPr marL="0" indent="0">
                  <a:lnSpc>
                    <a:spcPct val="150000"/>
                  </a:lnSpc>
                  <a:buNone/>
                </a:pPr>
                <a:r>
                  <a:rPr lang="en-US" dirty="0">
                    <a:effectLst>
                      <a:outerShdw blurRad="38100" dist="38100" dir="2700000" algn="tl">
                        <a:srgbClr val="000000">
                          <a:alpha val="43137"/>
                        </a:srgbClr>
                      </a:outerShdw>
                    </a:effectLst>
                    <a:latin typeface="+mj-lt"/>
                  </a:rPr>
                  <a:t>Where :</a:t>
                </a:r>
              </a:p>
              <a:p>
                <a:pPr>
                  <a:lnSpc>
                    <a:spcPct val="150000"/>
                  </a:lnSpc>
                </a:pPr>
                <a:r>
                  <a:rPr lang="en-US" dirty="0">
                    <a:effectLst>
                      <a:outerShdw blurRad="38100" dist="38100" dir="2700000" algn="tl">
                        <a:srgbClr val="000000">
                          <a:alpha val="43137"/>
                        </a:srgbClr>
                      </a:outerShdw>
                    </a:effectLst>
                    <a:latin typeface="+mj-lt"/>
                  </a:rPr>
                  <a:t>B: the width of design strip 1m</a:t>
                </a:r>
              </a:p>
              <a:p>
                <a:pPr>
                  <a:lnSpc>
                    <a:spcPct val="150000"/>
                  </a:lnSpc>
                </a:pPr>
                <a:r>
                  <a:rPr lang="en-US" dirty="0">
                    <a:effectLst>
                      <a:outerShdw blurRad="38100" dist="38100" dir="2700000" algn="tl">
                        <a:srgbClr val="000000">
                          <a:alpha val="43137"/>
                        </a:srgbClr>
                      </a:outerShdw>
                    </a:effectLst>
                    <a:latin typeface="+mj-lt"/>
                  </a:rPr>
                  <a:t>H :the thickness of foundation </a:t>
                </a:r>
              </a:p>
              <a:p>
                <a:pPr>
                  <a:lnSpc>
                    <a:spcPct val="150000"/>
                  </a:lnSpc>
                </a:pPr>
                <a14:m>
                  <m:oMath xmlns:m="http://schemas.openxmlformats.org/officeDocument/2006/math">
                    <m:r>
                      <a:rPr lang="en-US" i="1">
                        <a:effectLst>
                          <a:outerShdw blurRad="38100" dist="38100" dir="2700000" algn="tl">
                            <a:srgbClr val="000000">
                              <a:alpha val="43137"/>
                            </a:srgbClr>
                          </a:outerShdw>
                        </a:effectLst>
                        <a:latin typeface="Cambria Math" panose="02040503050406030204" pitchFamily="18" charset="0"/>
                      </a:rPr>
                      <m:t>𝐴𝑠𝑚𝑖𝑛</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1530</m:t>
                    </m:r>
                    <m:r>
                      <a:rPr lang="en-US" i="1">
                        <a:effectLst>
                          <a:outerShdw blurRad="38100" dist="38100" dir="2700000" algn="tl">
                            <a:srgbClr val="000000">
                              <a:alpha val="43137"/>
                            </a:srgbClr>
                          </a:outerShdw>
                        </a:effectLst>
                        <a:latin typeface="Cambria Math" panose="02040503050406030204" pitchFamily="18" charset="0"/>
                      </a:rPr>
                      <m:t> </m:t>
                    </m:r>
                    <m:r>
                      <a:rPr lang="en-US" i="1">
                        <a:effectLst>
                          <a:outerShdw blurRad="38100" dist="38100" dir="2700000" algn="tl">
                            <a:srgbClr val="000000">
                              <a:alpha val="43137"/>
                            </a:srgbClr>
                          </a:outerShdw>
                        </a:effectLst>
                        <a:latin typeface="Cambria Math" panose="02040503050406030204" pitchFamily="18" charset="0"/>
                      </a:rPr>
                      <m:t>𝑚𝑚</m:t>
                    </m:r>
                    <m:r>
                      <a:rPr lang="en-US" i="1">
                        <a:effectLst>
                          <a:outerShdw blurRad="38100" dist="38100" dir="2700000" algn="tl">
                            <a:srgbClr val="000000">
                              <a:alpha val="43137"/>
                            </a:srgbClr>
                          </a:outerShdw>
                        </a:effectLst>
                        <a:latin typeface="Cambria Math" panose="02040503050406030204" pitchFamily="18" charset="0"/>
                      </a:rPr>
                      <m:t>2</m:t>
                    </m:r>
                    <m:r>
                      <a:rPr lang="en-US" i="1">
                        <a:effectLst>
                          <a:outerShdw blurRad="38100" dist="38100" dir="2700000" algn="tl">
                            <a:srgbClr val="000000">
                              <a:alpha val="43137"/>
                            </a:srgbClr>
                          </a:outerShdw>
                        </a:effectLst>
                        <a:latin typeface="Cambria Math" panose="02040503050406030204" pitchFamily="18" charset="0"/>
                      </a:rPr>
                      <m:t>/</m:t>
                    </m:r>
                    <m:r>
                      <a:rPr lang="en-US" i="1">
                        <a:effectLst>
                          <a:outerShdw blurRad="38100" dist="38100" dir="2700000" algn="tl">
                            <a:srgbClr val="000000">
                              <a:alpha val="43137"/>
                            </a:srgbClr>
                          </a:outerShdw>
                        </a:effectLst>
                        <a:latin typeface="Cambria Math" panose="02040503050406030204" pitchFamily="18" charset="0"/>
                      </a:rPr>
                      <m:t>𝑚</m:t>
                    </m:r>
                  </m:oMath>
                </a14:m>
                <a:endParaRPr lang="en-US" dirty="0">
                  <a:effectLst>
                    <a:outerShdw blurRad="38100" dist="38100" dir="2700000" algn="tl">
                      <a:srgbClr val="000000">
                        <a:alpha val="43137"/>
                      </a:srgbClr>
                    </a:outerShdw>
                  </a:effectLst>
                  <a:latin typeface="+mj-lt"/>
                </a:endParaRPr>
              </a:p>
              <a:p>
                <a:pPr>
                  <a:lnSpc>
                    <a:spcPct val="150000"/>
                  </a:lnSpc>
                </a:pPr>
                <a:r>
                  <a:rPr lang="en-US" dirty="0">
                    <a:effectLst>
                      <a:outerShdw blurRad="38100" dist="38100" dir="2700000" algn="tl">
                        <a:srgbClr val="000000">
                          <a:alpha val="43137"/>
                        </a:srgbClr>
                      </a:outerShdw>
                    </a:effectLst>
                    <a:latin typeface="+mj-lt"/>
                  </a:rPr>
                  <a:t>This amount of rebar can resist value of moment equals =450 KN.m</a:t>
                </a:r>
              </a:p>
              <a:p>
                <a:pPr>
                  <a:lnSpc>
                    <a:spcPct val="150000"/>
                  </a:lnSpc>
                </a:pPr>
                <a:endParaRPr lang="en-US" dirty="0">
                  <a:effectLst>
                    <a:outerShdw blurRad="38100" dist="38100" dir="2700000" algn="tl">
                      <a:srgbClr val="000000">
                        <a:alpha val="43137"/>
                      </a:srgbClr>
                    </a:outerShdw>
                  </a:effectLst>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67241" y="373487"/>
                <a:ext cx="8915400" cy="6156102"/>
              </a:xfrm>
              <a:blipFill rotWithShape="0">
                <a:blip r:embed="rId2"/>
                <a:stretch>
                  <a:fillRect l="-1026"/>
                </a:stretch>
              </a:blipFill>
            </p:spPr>
            <p:txBody>
              <a:bodyPr/>
              <a:lstStyle/>
              <a:p>
                <a:r>
                  <a:rPr lang="en-US">
                    <a:noFill/>
                  </a:rPr>
                  <a:t> </a:t>
                </a:r>
              </a:p>
            </p:txBody>
          </p:sp>
        </mc:Fallback>
      </mc:AlternateContent>
    </p:spTree>
    <p:extLst>
      <p:ext uri="{BB962C8B-B14F-4D97-AF65-F5344CB8AC3E}">
        <p14:creationId xmlns:p14="http://schemas.microsoft.com/office/powerpoint/2010/main" val="765015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0710" y="1170775"/>
            <a:ext cx="8915399" cy="1268065"/>
          </a:xfrm>
        </p:spPr>
        <p:txBody>
          <a:bodyPr>
            <a:normAutofit fontScale="90000"/>
          </a:bodyPr>
          <a:lstStyle/>
          <a:p>
            <a:pPr algn="ctr"/>
            <a:r>
              <a:rPr lang="en-US" altLang="en-US" sz="3500" b="1" dirty="0" smtClean="0">
                <a:solidFill>
                  <a:srgbClr val="0070C0"/>
                </a:solidFill>
                <a:latin typeface="Arial" panose="020B0604020202020204" pitchFamily="34" charset="0"/>
              </a:rPr>
              <a:t>Presentation Contents</a:t>
            </a:r>
            <a:br>
              <a:rPr lang="en-US" altLang="en-US" sz="3500" b="1" dirty="0" smtClean="0">
                <a:solidFill>
                  <a:srgbClr val="0070C0"/>
                </a:solidFill>
                <a:latin typeface="Arial" panose="020B0604020202020204" pitchFamily="34" charset="0"/>
              </a:rPr>
            </a:br>
            <a:r>
              <a:rPr lang="en-US" altLang="en-US" sz="3500" b="1" dirty="0" smtClean="0">
                <a:solidFill>
                  <a:srgbClr val="0070C0"/>
                </a:solidFill>
                <a:latin typeface="Arial" panose="020B0604020202020204" pitchFamily="34" charset="0"/>
              </a:rPr>
              <a:t/>
            </a:r>
            <a:br>
              <a:rPr lang="en-US" altLang="en-US" sz="3500" b="1" dirty="0" smtClean="0">
                <a:solidFill>
                  <a:srgbClr val="0070C0"/>
                </a:solidFill>
                <a:latin typeface="Arial" panose="020B0604020202020204" pitchFamily="34" charset="0"/>
              </a:rPr>
            </a:br>
            <a:endParaRPr lang="en-US" sz="3500" dirty="0">
              <a:solidFill>
                <a:srgbClr val="0070C0"/>
              </a:solidFill>
            </a:endParaRPr>
          </a:p>
        </p:txBody>
      </p:sp>
      <p:sp>
        <p:nvSpPr>
          <p:cNvPr id="3" name="Subtitle 2"/>
          <p:cNvSpPr>
            <a:spLocks noGrp="1"/>
          </p:cNvSpPr>
          <p:nvPr>
            <p:ph type="subTitle" idx="1"/>
          </p:nvPr>
        </p:nvSpPr>
        <p:spPr>
          <a:xfrm>
            <a:off x="2589213" y="1170775"/>
            <a:ext cx="8915399" cy="4732888"/>
          </a:xfrm>
        </p:spPr>
        <p:txBody>
          <a:bodyPr>
            <a:noAutofit/>
          </a:bodyPr>
          <a:lstStyle/>
          <a:p>
            <a:pPr marL="342900" indent="-342900">
              <a:lnSpc>
                <a:spcPct val="150000"/>
              </a:lnSpc>
              <a:buFont typeface="Wingdings" panose="05000000000000000000" pitchFamily="2" charset="2"/>
              <a:buChar char="v"/>
              <a:defRPr/>
            </a:pPr>
            <a:endParaRPr lang="en-US" altLang="en-US" sz="2500" dirty="0" smtClean="0">
              <a:solidFill>
                <a:schemeClr val="tx1"/>
              </a:solidFill>
              <a:effectLst>
                <a:outerShdw blurRad="38100" dist="38100" dir="2700000" algn="tl">
                  <a:srgbClr val="000000">
                    <a:alpha val="43137"/>
                  </a:srgbClr>
                </a:outerShdw>
              </a:effectLst>
            </a:endParaRPr>
          </a:p>
          <a:p>
            <a:pPr marL="342900" indent="-342900">
              <a:lnSpc>
                <a:spcPct val="150000"/>
              </a:lnSpc>
              <a:buFont typeface="Wingdings" panose="05000000000000000000" pitchFamily="2" charset="2"/>
              <a:buChar char="v"/>
              <a:defRPr/>
            </a:pPr>
            <a:r>
              <a:rPr lang="en-US" altLang="en-US" sz="2500" dirty="0" smtClean="0">
                <a:solidFill>
                  <a:schemeClr val="tx1"/>
                </a:solidFill>
                <a:effectLst>
                  <a:outerShdw blurRad="38100" dist="38100" dir="2700000" algn="tl">
                    <a:srgbClr val="000000">
                      <a:alpha val="43137"/>
                    </a:srgbClr>
                  </a:outerShdw>
                </a:effectLst>
              </a:rPr>
              <a:t>Introduction </a:t>
            </a:r>
            <a:r>
              <a:rPr lang="en-US" altLang="en-US" sz="2500" dirty="0">
                <a:solidFill>
                  <a:schemeClr val="tx1"/>
                </a:solidFill>
                <a:effectLst>
                  <a:outerShdw blurRad="38100" dist="38100" dir="2700000" algn="tl">
                    <a:srgbClr val="000000">
                      <a:alpha val="43137"/>
                    </a:srgbClr>
                  </a:outerShdw>
                </a:effectLst>
              </a:rPr>
              <a:t>&amp; Project </a:t>
            </a:r>
            <a:r>
              <a:rPr lang="en-US" altLang="en-US" sz="2500" dirty="0" smtClean="0">
                <a:solidFill>
                  <a:schemeClr val="tx1"/>
                </a:solidFill>
                <a:effectLst>
                  <a:outerShdw blurRad="38100" dist="38100" dir="2700000" algn="tl">
                    <a:srgbClr val="000000">
                      <a:alpha val="43137"/>
                    </a:srgbClr>
                  </a:outerShdw>
                </a:effectLst>
              </a:rPr>
              <a:t>Description.</a:t>
            </a:r>
            <a:endParaRPr lang="en-US" altLang="en-US" sz="2500" dirty="0">
              <a:solidFill>
                <a:schemeClr val="tx1"/>
              </a:solidFill>
              <a:effectLst>
                <a:outerShdw blurRad="38100" dist="38100" dir="2700000" algn="tl">
                  <a:srgbClr val="000000">
                    <a:alpha val="43137"/>
                  </a:srgbClr>
                </a:outerShdw>
              </a:effectLst>
            </a:endParaRPr>
          </a:p>
          <a:p>
            <a:pPr marL="285750" indent="-285750">
              <a:lnSpc>
                <a:spcPct val="150000"/>
              </a:lnSpc>
              <a:buFont typeface="Wingdings" panose="05000000000000000000" pitchFamily="2" charset="2"/>
              <a:buChar char="v"/>
              <a:defRPr/>
            </a:pPr>
            <a:r>
              <a:rPr lang="en-GB" sz="2500" dirty="0" smtClean="0">
                <a:solidFill>
                  <a:schemeClr val="tx1"/>
                </a:solidFill>
                <a:effectLst>
                  <a:outerShdw blurRad="38100" dist="38100" dir="2700000" algn="tl">
                    <a:srgbClr val="000000">
                      <a:alpha val="43137"/>
                    </a:srgbClr>
                  </a:outerShdw>
                </a:effectLst>
              </a:rPr>
              <a:t> Soil.</a:t>
            </a:r>
            <a:endParaRPr lang="en-US" altLang="en-US" sz="2500" dirty="0">
              <a:solidFill>
                <a:schemeClr val="tx1"/>
              </a:solidFill>
              <a:effectLst>
                <a:outerShdw blurRad="38100" dist="38100" dir="2700000" algn="tl">
                  <a:srgbClr val="000000">
                    <a:alpha val="43137"/>
                  </a:srgbClr>
                </a:outerShdw>
              </a:effectLst>
            </a:endParaRPr>
          </a:p>
          <a:p>
            <a:pPr>
              <a:lnSpc>
                <a:spcPct val="150000"/>
              </a:lnSpc>
              <a:buFont typeface="Wingdings" panose="05000000000000000000" pitchFamily="2" charset="2"/>
              <a:buChar char="v"/>
              <a:defRPr/>
            </a:pPr>
            <a:r>
              <a:rPr lang="en-GB" sz="2500" dirty="0" smtClean="0">
                <a:solidFill>
                  <a:schemeClr val="tx1"/>
                </a:solidFill>
                <a:effectLst>
                  <a:outerShdw blurRad="38100" dist="38100" dir="2700000" algn="tl">
                    <a:srgbClr val="000000">
                      <a:alpha val="43137"/>
                    </a:srgbClr>
                  </a:outerShdw>
                </a:effectLst>
              </a:rPr>
              <a:t> load combinations.</a:t>
            </a:r>
          </a:p>
          <a:p>
            <a:pPr>
              <a:lnSpc>
                <a:spcPct val="150000"/>
              </a:lnSpc>
              <a:buFont typeface="Wingdings" panose="05000000000000000000" pitchFamily="2" charset="2"/>
              <a:buChar char="v"/>
              <a:defRPr/>
            </a:pPr>
            <a:r>
              <a:rPr lang="en-GB" sz="2500" dirty="0" smtClean="0">
                <a:solidFill>
                  <a:schemeClr val="tx1"/>
                </a:solidFill>
                <a:effectLst>
                  <a:outerShdw blurRad="38100" dist="38100" dir="2700000" algn="tl">
                    <a:srgbClr val="000000">
                      <a:alpha val="43137"/>
                    </a:srgbClr>
                  </a:outerShdw>
                </a:effectLst>
              </a:rPr>
              <a:t>Materials.</a:t>
            </a:r>
          </a:p>
          <a:p>
            <a:pPr>
              <a:lnSpc>
                <a:spcPct val="150000"/>
              </a:lnSpc>
              <a:buFont typeface="Wingdings" panose="05000000000000000000" pitchFamily="2" charset="2"/>
              <a:buChar char="v"/>
              <a:defRPr/>
            </a:pPr>
            <a:r>
              <a:rPr lang="en-GB" sz="2500" dirty="0" smtClean="0">
                <a:solidFill>
                  <a:schemeClr val="tx1"/>
                </a:solidFill>
                <a:effectLst>
                  <a:outerShdw blurRad="38100" dist="38100" dir="2700000" algn="tl">
                    <a:srgbClr val="000000">
                      <a:alpha val="43137"/>
                    </a:srgbClr>
                  </a:outerShdw>
                </a:effectLst>
              </a:rPr>
              <a:t> Design of foundation.</a:t>
            </a:r>
            <a:endParaRPr lang="en-GB" sz="2500" dirty="0">
              <a:solidFill>
                <a:schemeClr val="tx1"/>
              </a:solidFill>
              <a:effectLst>
                <a:outerShdw blurRad="38100" dist="38100" dir="2700000" algn="tl">
                  <a:srgbClr val="000000">
                    <a:alpha val="43137"/>
                  </a:srgbClr>
                </a:outerShdw>
              </a:effectLst>
            </a:endParaRPr>
          </a:p>
          <a:p>
            <a:pPr>
              <a:lnSpc>
                <a:spcPct val="150000"/>
              </a:lnSpc>
              <a:buFont typeface="Wingdings" panose="05000000000000000000" pitchFamily="2" charset="2"/>
              <a:buChar char="v"/>
              <a:defRPr/>
            </a:pPr>
            <a:r>
              <a:rPr lang="en-GB" sz="2500" dirty="0" smtClean="0">
                <a:solidFill>
                  <a:schemeClr val="tx1"/>
                </a:solidFill>
                <a:effectLst>
                  <a:outerShdw blurRad="38100" dist="38100" dir="2700000" algn="tl">
                    <a:srgbClr val="000000">
                      <a:alpha val="43137"/>
                    </a:srgbClr>
                  </a:outerShdw>
                </a:effectLst>
              </a:rPr>
              <a:t> Conclusion.</a:t>
            </a:r>
            <a:endParaRPr lang="en-US" sz="25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1684133"/>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53792"/>
            <a:ext cx="8915400" cy="5357430"/>
          </a:xfrm>
        </p:spPr>
        <p:txBody>
          <a:bodyPr/>
          <a:lstStyle/>
          <a:p>
            <a:pPr marL="0" indent="0">
              <a:buNone/>
            </a:pPr>
            <a:endParaRPr lang="en-US" dirty="0"/>
          </a:p>
          <a:p>
            <a:r>
              <a:rPr lang="en-US" dirty="0"/>
              <a:t>From the values of moment in X direction from ETABS we notice that the minimum reinforcement could be enough for foundation except in columns area (top side) .</a:t>
            </a:r>
          </a:p>
          <a:p>
            <a:endParaRPr lang="en-US" dirty="0"/>
          </a:p>
        </p:txBody>
      </p:sp>
      <p:pic>
        <p:nvPicPr>
          <p:cNvPr id="4" name="Picture 3"/>
          <p:cNvPicPr/>
          <p:nvPr/>
        </p:nvPicPr>
        <p:blipFill>
          <a:blip r:embed="rId2"/>
          <a:stretch>
            <a:fillRect/>
          </a:stretch>
        </p:blipFill>
        <p:spPr>
          <a:xfrm>
            <a:off x="3291625" y="2043604"/>
            <a:ext cx="7166020" cy="4679168"/>
          </a:xfrm>
          <a:prstGeom prst="rect">
            <a:avLst/>
          </a:prstGeom>
        </p:spPr>
      </p:pic>
    </p:spTree>
    <p:extLst>
      <p:ext uri="{BB962C8B-B14F-4D97-AF65-F5344CB8AC3E}">
        <p14:creationId xmlns:p14="http://schemas.microsoft.com/office/powerpoint/2010/main" val="1870715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28033"/>
            <a:ext cx="8915400" cy="6040192"/>
          </a:xfrm>
        </p:spPr>
        <p:txBody>
          <a:bodyPr>
            <a:normAutofit/>
          </a:bodyPr>
          <a:lstStyle/>
          <a:p>
            <a:r>
              <a:rPr lang="en-US" dirty="0"/>
              <a:t>And the same case in the Y direction Moment </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r>
              <a:rPr lang="en-US" dirty="0"/>
              <a:t>The blue areas which have moments about 900KN.m</a:t>
            </a:r>
          </a:p>
          <a:p>
            <a:endParaRPr lang="en-US" dirty="0"/>
          </a:p>
          <a:p>
            <a:endParaRPr lang="en-US" dirty="0"/>
          </a:p>
        </p:txBody>
      </p:sp>
      <p:pic>
        <p:nvPicPr>
          <p:cNvPr id="5" name="Picture 4"/>
          <p:cNvPicPr/>
          <p:nvPr/>
        </p:nvPicPr>
        <p:blipFill>
          <a:blip r:embed="rId2"/>
          <a:stretch>
            <a:fillRect/>
          </a:stretch>
        </p:blipFill>
        <p:spPr>
          <a:xfrm>
            <a:off x="3214351" y="1247915"/>
            <a:ext cx="6921322" cy="4600428"/>
          </a:xfrm>
          <a:prstGeom prst="rect">
            <a:avLst/>
          </a:prstGeom>
        </p:spPr>
      </p:pic>
    </p:spTree>
    <p:extLst>
      <p:ext uri="{BB962C8B-B14F-4D97-AF65-F5344CB8AC3E}">
        <p14:creationId xmlns:p14="http://schemas.microsoft.com/office/powerpoint/2010/main" val="740633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rgbClr val="0070C0"/>
                </a:solidFill>
                <a:latin typeface="Arial" panose="020B0604020202020204" pitchFamily="34" charset="0"/>
                <a:cs typeface="Arial" panose="020B0604020202020204" pitchFamily="34" charset="0"/>
              </a:rPr>
              <a:t>conclusion</a:t>
            </a:r>
            <a:endParaRPr lang="en-US" sz="32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343955" y="1352282"/>
            <a:ext cx="9160657" cy="4752304"/>
          </a:xfrm>
        </p:spPr>
        <p:txBody>
          <a:bodyPr>
            <a:noAutofit/>
          </a:bodyPr>
          <a:lstStyle/>
          <a:p>
            <a:pPr marL="0" indent="0">
              <a:lnSpc>
                <a:spcPct val="150000"/>
              </a:lnSpc>
              <a:buNone/>
            </a:pPr>
            <a:r>
              <a:rPr lang="en-US" sz="2000" dirty="0">
                <a:effectLst>
                  <a:outerShdw blurRad="38100" dist="38100" dir="2700000" algn="tl">
                    <a:srgbClr val="000000">
                      <a:alpha val="43137"/>
                    </a:srgbClr>
                  </a:outerShdw>
                </a:effectLst>
              </a:rPr>
              <a:t>From results </a:t>
            </a:r>
            <a:r>
              <a:rPr lang="en-US" sz="2000" dirty="0" smtClean="0">
                <a:effectLst>
                  <a:outerShdw blurRad="38100" dist="38100" dir="2700000" algn="tl">
                    <a:srgbClr val="000000">
                      <a:alpha val="43137"/>
                    </a:srgbClr>
                  </a:outerShdw>
                </a:effectLst>
              </a:rPr>
              <a:t>we </a:t>
            </a:r>
            <a:r>
              <a:rPr lang="en-US" sz="2000" dirty="0">
                <a:effectLst>
                  <a:outerShdw blurRad="38100" dist="38100" dir="2700000" algn="tl">
                    <a:srgbClr val="000000">
                      <a:alpha val="43137"/>
                    </a:srgbClr>
                  </a:outerShdw>
                </a:effectLst>
              </a:rPr>
              <a:t>conclude </a:t>
            </a:r>
          </a:p>
          <a:p>
            <a:pPr lvl="0">
              <a:lnSpc>
                <a:spcPct val="150000"/>
              </a:lnSpc>
            </a:pPr>
            <a:r>
              <a:rPr lang="en-US" sz="2000" dirty="0">
                <a:effectLst>
                  <a:outerShdw blurRad="38100" dist="38100" dir="2700000" algn="tl">
                    <a:srgbClr val="000000">
                      <a:alpha val="43137"/>
                    </a:srgbClr>
                  </a:outerShdw>
                </a:effectLst>
              </a:rPr>
              <a:t>As min = 1530 mm2/m</a:t>
            </a:r>
          </a:p>
          <a:p>
            <a:pPr>
              <a:lnSpc>
                <a:spcPct val="150000"/>
              </a:lnSpc>
            </a:pPr>
            <a:r>
              <a:rPr lang="en-US" sz="2000" dirty="0">
                <a:effectLst>
                  <a:outerShdw blurRad="38100" dist="38100" dir="2700000" algn="tl">
                    <a:srgbClr val="000000">
                      <a:alpha val="43137"/>
                    </a:srgbClr>
                  </a:outerShdw>
                </a:effectLst>
              </a:rPr>
              <a:t>Bar diameter = 20 mm</a:t>
            </a:r>
          </a:p>
          <a:p>
            <a:pPr>
              <a:lnSpc>
                <a:spcPct val="150000"/>
              </a:lnSpc>
            </a:pPr>
            <a:r>
              <a:rPr lang="en-US" sz="2000" dirty="0">
                <a:effectLst>
                  <a:outerShdw blurRad="38100" dist="38100" dir="2700000" algn="tl">
                    <a:srgbClr val="000000">
                      <a:alpha val="43137"/>
                    </a:srgbClr>
                  </a:outerShdw>
                </a:effectLst>
              </a:rPr>
              <a:t>No of bar = 5 bars per meter bottom and top in X&amp;Y directions </a:t>
            </a:r>
          </a:p>
          <a:p>
            <a:pPr lvl="0">
              <a:lnSpc>
                <a:spcPct val="150000"/>
              </a:lnSpc>
            </a:pPr>
            <a:r>
              <a:rPr lang="en-US" sz="2000" dirty="0">
                <a:effectLst>
                  <a:outerShdw blurRad="38100" dist="38100" dir="2700000" algn="tl">
                    <a:srgbClr val="000000">
                      <a:alpha val="43137"/>
                    </a:srgbClr>
                  </a:outerShdw>
                </a:effectLst>
              </a:rPr>
              <a:t>Blue areas </a:t>
            </a:r>
          </a:p>
          <a:p>
            <a:pPr>
              <a:lnSpc>
                <a:spcPct val="150000"/>
              </a:lnSpc>
            </a:pPr>
            <a:r>
              <a:rPr lang="en-US" sz="2000" dirty="0">
                <a:effectLst>
                  <a:outerShdw blurRad="38100" dist="38100" dir="2700000" algn="tl">
                    <a:srgbClr val="000000">
                      <a:alpha val="43137"/>
                    </a:srgbClr>
                  </a:outerShdw>
                </a:effectLst>
              </a:rPr>
              <a:t>Moments = 900KN.m</a:t>
            </a:r>
          </a:p>
          <a:p>
            <a:pPr>
              <a:lnSpc>
                <a:spcPct val="150000"/>
              </a:lnSpc>
            </a:pPr>
            <a:r>
              <a:rPr lang="en-US" sz="2000" dirty="0">
                <a:effectLst>
                  <a:outerShdw blurRad="38100" dist="38100" dir="2700000" algn="tl">
                    <a:srgbClr val="000000">
                      <a:alpha val="43137"/>
                    </a:srgbClr>
                  </a:outerShdw>
                </a:effectLst>
              </a:rPr>
              <a:t>As=3105 mm2/m</a:t>
            </a:r>
          </a:p>
          <a:p>
            <a:pPr>
              <a:lnSpc>
                <a:spcPct val="150000"/>
              </a:lnSpc>
            </a:pPr>
            <a:r>
              <a:rPr lang="en-US" sz="2000" dirty="0">
                <a:effectLst>
                  <a:outerShdw blurRad="38100" dist="38100" dir="2700000" algn="tl">
                    <a:srgbClr val="000000">
                      <a:alpha val="43137"/>
                    </a:srgbClr>
                  </a:outerShdw>
                </a:effectLst>
              </a:rPr>
              <a:t>No of bas = 10bars per meter at top face in X&amp;Y direction in columns and walls areas</a:t>
            </a:r>
          </a:p>
          <a:p>
            <a:pPr>
              <a:lnSpc>
                <a:spcPct val="150000"/>
              </a:lnSpc>
            </a:pPr>
            <a:endParaRPr lang="en-US"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2609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Bottom steel distribution</a:t>
            </a:r>
            <a:endParaRPr lang="en-US" sz="3200" b="1" dirty="0"/>
          </a:p>
        </p:txBody>
      </p:sp>
      <p:pic>
        <p:nvPicPr>
          <p:cNvPr id="4" name="Content Placeholder 3"/>
          <p:cNvPicPr>
            <a:picLocks noGrp="1" noChangeAspect="1"/>
          </p:cNvPicPr>
          <p:nvPr>
            <p:ph idx="1"/>
          </p:nvPr>
        </p:nvPicPr>
        <p:blipFill>
          <a:blip r:embed="rId2"/>
          <a:stretch>
            <a:fillRect/>
          </a:stretch>
        </p:blipFill>
        <p:spPr>
          <a:xfrm>
            <a:off x="2446986" y="1622738"/>
            <a:ext cx="8293994" cy="4289112"/>
          </a:xfrm>
          <a:prstGeom prst="rect">
            <a:avLst/>
          </a:prstGeom>
        </p:spPr>
      </p:pic>
    </p:spTree>
    <p:extLst>
      <p:ext uri="{BB962C8B-B14F-4D97-AF65-F5344CB8AC3E}">
        <p14:creationId xmlns:p14="http://schemas.microsoft.com/office/powerpoint/2010/main" val="1372867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Arial" panose="020B0604020202020204" pitchFamily="34" charset="0"/>
                <a:cs typeface="Arial" panose="020B0604020202020204" pitchFamily="34" charset="0"/>
              </a:rPr>
              <a:t>Top steel distribution</a:t>
            </a:r>
            <a:endParaRPr lang="en-US" sz="3200" b="1"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2"/>
          <a:stretch>
            <a:fillRect/>
          </a:stretch>
        </p:blipFill>
        <p:spPr>
          <a:xfrm>
            <a:off x="2592926" y="1648497"/>
            <a:ext cx="8160934" cy="4314422"/>
          </a:xfrm>
          <a:prstGeom prst="rect">
            <a:avLst/>
          </a:prstGeom>
        </p:spPr>
      </p:pic>
    </p:spTree>
    <p:extLst>
      <p:ext uri="{BB962C8B-B14F-4D97-AF65-F5344CB8AC3E}">
        <p14:creationId xmlns:p14="http://schemas.microsoft.com/office/powerpoint/2010/main" val="2422129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9821"/>
            <a:ext cx="12100364" cy="83210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0325211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65391" y="586592"/>
            <a:ext cx="6050422" cy="1077218"/>
          </a:xfrm>
          <a:prstGeom prst="rect">
            <a:avLst/>
          </a:prstGeom>
        </p:spPr>
        <p:txBody>
          <a:bodyPr wrap="square">
            <a:spAutoFit/>
          </a:bodyPr>
          <a:lstStyle/>
          <a:p>
            <a:pPr algn="ctr"/>
            <a:r>
              <a:rPr lang="en-US" altLang="en-US" sz="3200" b="1" dirty="0" smtClean="0">
                <a:solidFill>
                  <a:srgbClr val="0070C0"/>
                </a:solidFill>
                <a:latin typeface="Arial" panose="020B0604020202020204" pitchFamily="34" charset="0"/>
                <a:cs typeface="Arial" panose="020B0604020202020204" pitchFamily="34" charset="0"/>
              </a:rPr>
              <a:t>Introduction &amp; Project Description</a:t>
            </a:r>
            <a:endParaRPr lang="en-US" sz="3200" b="1" dirty="0">
              <a:solidFill>
                <a:srgbClr val="0070C0"/>
              </a:solidFill>
              <a:latin typeface="Arial" panose="020B0604020202020204" pitchFamily="34" charset="0"/>
              <a:cs typeface="Arial" panose="020B0604020202020204" pitchFamily="34" charset="0"/>
            </a:endParaRPr>
          </a:p>
        </p:txBody>
      </p:sp>
      <p:sp>
        <p:nvSpPr>
          <p:cNvPr id="3" name="Rectangle 2"/>
          <p:cNvSpPr/>
          <p:nvPr/>
        </p:nvSpPr>
        <p:spPr>
          <a:xfrm>
            <a:off x="2364006" y="2212977"/>
            <a:ext cx="7779521" cy="4090607"/>
          </a:xfrm>
          <a:prstGeom prst="rect">
            <a:avLst/>
          </a:prstGeom>
        </p:spPr>
        <p:txBody>
          <a:bodyPr wrap="square">
            <a:spAutoFit/>
          </a:bodyPr>
          <a:lstStyle/>
          <a:p>
            <a:pPr algn="just">
              <a:lnSpc>
                <a:spcPct val="150000"/>
              </a:lnSpc>
            </a:pPr>
            <a:r>
              <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rPr>
              <a:t>The building is a residential building in Nablus consists of nine floors. </a:t>
            </a:r>
          </a:p>
          <a:p>
            <a:pPr algn="just">
              <a:lnSpc>
                <a:spcPct val="150000"/>
              </a:lnSpc>
            </a:pPr>
            <a:r>
              <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rPr>
              <a:t>In the first graduation project we analyzed the building and we got the type of soil and the loads on columns .</a:t>
            </a:r>
          </a:p>
          <a:p>
            <a:pPr algn="just">
              <a:lnSpc>
                <a:spcPct val="150000"/>
              </a:lnSpc>
            </a:pPr>
            <a:r>
              <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rPr>
              <a:t>In second graduation project we designed mat foundation for the building by using </a:t>
            </a:r>
            <a:r>
              <a:rPr lang="en-US" sz="2200" dirty="0" smtClean="0">
                <a:effectLst>
                  <a:outerShdw blurRad="38100" dist="38100" dir="2700000" algn="tl">
                    <a:srgbClr val="000000">
                      <a:alpha val="43137"/>
                    </a:srgbClr>
                  </a:outerShdw>
                </a:effectLst>
              </a:rPr>
              <a:t>ETABs program.</a:t>
            </a:r>
            <a:endPar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endParaRPr>
          </a:p>
          <a:p>
            <a:pPr algn="just">
              <a:lnSpc>
                <a:spcPct val="150000"/>
              </a:lnSpc>
            </a:pPr>
            <a:endPar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endParaRPr>
          </a:p>
          <a:p>
            <a:pPr algn="just">
              <a:lnSpc>
                <a:spcPct val="150000"/>
              </a:lnSpc>
            </a:pPr>
            <a:r>
              <a:rPr lang="en-US" sz="2200" dirty="0" smtClean="0">
                <a:effectLst>
                  <a:outerShdw blurRad="38100" dist="38100" dir="2700000" algn="tl">
                    <a:srgbClr val="000000">
                      <a:alpha val="43137"/>
                    </a:srgbClr>
                  </a:outerShdw>
                </a:effectLst>
                <a:ea typeface="Calibri" panose="020F0502020204030204" pitchFamily="34" charset="0"/>
                <a:cs typeface="Arial" panose="020B0604020202020204" pitchFamily="34" charset="0"/>
              </a:rPr>
              <a:t> </a:t>
            </a:r>
            <a:endParaRPr lang="en-US" sz="2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932175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451258" y="1815756"/>
                <a:ext cx="8915400" cy="4211375"/>
              </a:xfrm>
            </p:spPr>
            <p:txBody>
              <a:bodyPr>
                <a:normAutofit/>
              </a:bodyPr>
              <a:lstStyle/>
              <a:p>
                <a:pPr marL="0" indent="0">
                  <a:lnSpc>
                    <a:spcPct val="150000"/>
                  </a:lnSpc>
                  <a:buNone/>
                </a:pPr>
                <a:r>
                  <a:rPr lang="en-US" sz="2200" dirty="0" smtClean="0">
                    <a:effectLst>
                      <a:outerShdw blurRad="38100" dist="38100" dir="2700000" algn="tl">
                        <a:srgbClr val="000000">
                          <a:alpha val="43137"/>
                        </a:srgbClr>
                      </a:outerShdw>
                    </a:effectLst>
                    <a:latin typeface="+mj-lt"/>
                  </a:rPr>
                  <a:t>referring </a:t>
                </a:r>
                <a:r>
                  <a:rPr lang="en-US" sz="2200" dirty="0">
                    <a:effectLst>
                      <a:outerShdw blurRad="38100" dist="38100" dir="2700000" algn="tl">
                        <a:srgbClr val="000000">
                          <a:alpha val="43137"/>
                        </a:srgbClr>
                      </a:outerShdw>
                    </a:effectLst>
                    <a:latin typeface="+mj-lt"/>
                  </a:rPr>
                  <a:t>to geotechnical </a:t>
                </a:r>
                <a:r>
                  <a:rPr lang="en-US" sz="2200" dirty="0" smtClean="0">
                    <a:effectLst>
                      <a:outerShdw blurRad="38100" dist="38100" dir="2700000" algn="tl">
                        <a:srgbClr val="000000">
                          <a:alpha val="43137"/>
                        </a:srgbClr>
                      </a:outerShdw>
                    </a:effectLst>
                    <a:latin typeface="+mj-lt"/>
                  </a:rPr>
                  <a:t>report Allowable </a:t>
                </a:r>
                <a:r>
                  <a:rPr lang="en-US" sz="2200" dirty="0">
                    <a:effectLst>
                      <a:outerShdw blurRad="38100" dist="38100" dir="2700000" algn="tl">
                        <a:srgbClr val="000000">
                          <a:alpha val="43137"/>
                        </a:srgbClr>
                      </a:outerShdw>
                    </a:effectLst>
                    <a:latin typeface="+mj-lt"/>
                  </a:rPr>
                  <a:t>Bearing Capacity for soil </a:t>
                </a:r>
                <a:r>
                  <a:rPr lang="en-US" sz="2200" dirty="0" smtClean="0">
                    <a:effectLst>
                      <a:outerShdw blurRad="38100" dist="38100" dir="2700000" algn="tl">
                        <a:srgbClr val="000000">
                          <a:alpha val="43137"/>
                        </a:srgbClr>
                      </a:outerShdw>
                    </a:effectLst>
                    <a:latin typeface="+mj-lt"/>
                  </a:rPr>
                  <a:t>equals 150 KN/m</a:t>
                </a:r>
                <a:r>
                  <a:rPr lang="en-US" sz="2200" baseline="30000" dirty="0" smtClean="0">
                    <a:effectLst>
                      <a:outerShdw blurRad="38100" dist="38100" dir="2700000" algn="tl">
                        <a:srgbClr val="000000">
                          <a:alpha val="43137"/>
                        </a:srgbClr>
                      </a:outerShdw>
                    </a:effectLst>
                    <a:latin typeface="+mj-lt"/>
                  </a:rPr>
                  <a:t>2</a:t>
                </a:r>
                <a:r>
                  <a:rPr lang="en-US" sz="2200" dirty="0" smtClean="0">
                    <a:effectLst>
                      <a:outerShdw blurRad="38100" dist="38100" dir="2700000" algn="tl">
                        <a:srgbClr val="000000">
                          <a:alpha val="43137"/>
                        </a:srgbClr>
                      </a:outerShdw>
                    </a:effectLst>
                    <a:latin typeface="+mj-lt"/>
                  </a:rPr>
                  <a:t> but we improved the soil by adding 85 cm of </a:t>
                </a:r>
                <a:r>
                  <a:rPr lang="en-US" sz="2200" dirty="0">
                    <a:effectLst>
                      <a:outerShdw blurRad="38100" dist="38100" dir="2700000" algn="tl">
                        <a:srgbClr val="000000">
                          <a:alpha val="43137"/>
                        </a:srgbClr>
                      </a:outerShdw>
                    </a:effectLst>
                    <a:latin typeface="+mj-lt"/>
                  </a:rPr>
                  <a:t>compacted base </a:t>
                </a:r>
                <a:r>
                  <a:rPr lang="en-US" sz="2200" dirty="0" smtClean="0">
                    <a:effectLst>
                      <a:outerShdw blurRad="38100" dist="38100" dir="2700000" algn="tl">
                        <a:srgbClr val="000000">
                          <a:alpha val="43137"/>
                        </a:srgbClr>
                      </a:outerShdw>
                    </a:effectLst>
                    <a:latin typeface="+mj-lt"/>
                  </a:rPr>
                  <a:t>course it’s </a:t>
                </a:r>
                <a:r>
                  <a:rPr lang="en-US" sz="2200" dirty="0">
                    <a:effectLst>
                      <a:outerShdw blurRad="38100" dist="38100" dir="2700000" algn="tl">
                        <a:srgbClr val="000000">
                          <a:alpha val="43137"/>
                        </a:srgbClr>
                      </a:outerShdw>
                    </a:effectLst>
                    <a:latin typeface="+mj-lt"/>
                  </a:rPr>
                  <a:t>properties (γ </a:t>
                </a:r>
                <a:r>
                  <a:rPr lang="en-US" sz="2200" dirty="0" smtClean="0">
                    <a:effectLst>
                      <a:outerShdw blurRad="38100" dist="38100" dir="2700000" algn="tl">
                        <a:srgbClr val="000000">
                          <a:alpha val="43137"/>
                        </a:srgbClr>
                      </a:outerShdw>
                    </a:effectLst>
                    <a:latin typeface="+mj-lt"/>
                  </a:rPr>
                  <a:t>= 20KN/m</a:t>
                </a:r>
                <a:r>
                  <a:rPr lang="en-US" sz="2200" baseline="30000" dirty="0" smtClean="0">
                    <a:effectLst>
                      <a:outerShdw blurRad="38100" dist="38100" dir="2700000" algn="tl">
                        <a:srgbClr val="000000">
                          <a:alpha val="43137"/>
                        </a:srgbClr>
                      </a:outerShdw>
                    </a:effectLst>
                    <a:latin typeface="+mj-lt"/>
                  </a:rPr>
                  <a:t>3</a:t>
                </a:r>
                <a:r>
                  <a:rPr lang="en-US" sz="2200" dirty="0" smtClean="0">
                    <a:effectLst>
                      <a:outerShdw blurRad="38100" dist="38100" dir="2700000" algn="tl">
                        <a:srgbClr val="000000">
                          <a:alpha val="43137"/>
                        </a:srgbClr>
                      </a:outerShdw>
                    </a:effectLst>
                    <a:latin typeface="+mj-lt"/>
                  </a:rPr>
                  <a:t> ,</a:t>
                </a:r>
                <a:r>
                  <a:rPr lang="en-US" sz="2200" dirty="0">
                    <a:effectLst>
                      <a:outerShdw blurRad="38100" dist="38100" dir="2700000" algn="tl">
                        <a:srgbClr val="000000">
                          <a:alpha val="43137"/>
                        </a:srgbClr>
                      </a:outerShdw>
                    </a:effectLst>
                    <a:latin typeface="+mj-lt"/>
                  </a:rPr>
                  <a:t> </a:t>
                </a:r>
                <a14:m>
                  <m:oMath xmlns:m="http://schemas.openxmlformats.org/officeDocument/2006/math">
                    <m:r>
                      <a:rPr lang="en-US" sz="2200" i="1">
                        <a:effectLst>
                          <a:outerShdw blurRad="38100" dist="38100" dir="2700000" algn="tl">
                            <a:srgbClr val="000000">
                              <a:alpha val="43137"/>
                            </a:srgbClr>
                          </a:outerShdw>
                        </a:effectLst>
                        <a:latin typeface="Cambria Math" panose="02040503050406030204" pitchFamily="18" charset="0"/>
                      </a:rPr>
                      <m:t>𝜙</m:t>
                    </m:r>
                    <m:r>
                      <a:rPr lang="en-US" sz="2200" b="0" i="1" smtClean="0">
                        <a:effectLst>
                          <a:outerShdw blurRad="38100" dist="38100" dir="2700000" algn="tl">
                            <a:srgbClr val="000000">
                              <a:alpha val="43137"/>
                            </a:srgbClr>
                          </a:outerShdw>
                        </a:effectLst>
                        <a:latin typeface="Cambria Math" panose="02040503050406030204" pitchFamily="18" charset="0"/>
                      </a:rPr>
                      <m:t> </m:t>
                    </m:r>
                  </m:oMath>
                </a14:m>
                <a:r>
                  <a:rPr lang="en-US" sz="2200" dirty="0" smtClean="0">
                    <a:effectLst>
                      <a:outerShdw blurRad="38100" dist="38100" dir="2700000" algn="tl">
                        <a:srgbClr val="000000">
                          <a:alpha val="43137"/>
                        </a:srgbClr>
                      </a:outerShdw>
                    </a:effectLst>
                    <a:latin typeface="+mj-lt"/>
                  </a:rPr>
                  <a:t>= </a:t>
                </a:r>
                <a:r>
                  <a:rPr lang="en-US" sz="2800" baseline="-25000" dirty="0" smtClean="0">
                    <a:effectLst>
                      <a:outerShdw blurRad="38100" dist="38100" dir="2700000" algn="tl">
                        <a:srgbClr val="000000">
                          <a:alpha val="43137"/>
                        </a:srgbClr>
                      </a:outerShdw>
                    </a:effectLst>
                    <a:latin typeface="+mj-lt"/>
                  </a:rPr>
                  <a:t>40</a:t>
                </a:r>
                <a:r>
                  <a:rPr lang="en-US" sz="2800" baseline="30000" dirty="0" smtClean="0">
                    <a:effectLst>
                      <a:outerShdw blurRad="38100" dist="38100" dir="2700000" algn="tl">
                        <a:srgbClr val="000000">
                          <a:alpha val="43137"/>
                        </a:srgbClr>
                      </a:outerShdw>
                    </a:effectLst>
                    <a:latin typeface="+mj-lt"/>
                  </a:rPr>
                  <a:t>◦</a:t>
                </a:r>
                <a:r>
                  <a:rPr lang="en-US" sz="2800" dirty="0" smtClean="0">
                    <a:effectLst>
                      <a:outerShdw blurRad="38100" dist="38100" dir="2700000" algn="tl">
                        <a:srgbClr val="000000">
                          <a:alpha val="43137"/>
                        </a:srgbClr>
                      </a:outerShdw>
                    </a:effectLst>
                    <a:latin typeface="+mj-lt"/>
                  </a:rPr>
                  <a:t> </a:t>
                </a:r>
                <a:r>
                  <a:rPr lang="en-US" sz="2200" dirty="0" smtClean="0">
                    <a:effectLst>
                      <a:outerShdw blurRad="38100" dist="38100" dir="2700000" algn="tl">
                        <a:srgbClr val="000000">
                          <a:alpha val="43137"/>
                        </a:srgbClr>
                      </a:outerShdw>
                    </a:effectLst>
                    <a:latin typeface="+mj-lt"/>
                  </a:rPr>
                  <a:t>)</a:t>
                </a:r>
                <a:r>
                  <a:rPr lang="en-US" sz="2800" dirty="0" smtClean="0">
                    <a:effectLst>
                      <a:outerShdw blurRad="38100" dist="38100" dir="2700000" algn="tl">
                        <a:srgbClr val="000000">
                          <a:alpha val="43137"/>
                        </a:srgbClr>
                      </a:outerShdw>
                    </a:effectLst>
                    <a:latin typeface="+mj-lt"/>
                  </a:rPr>
                  <a:t> </a:t>
                </a:r>
                <a:r>
                  <a:rPr lang="en-US" sz="2200" dirty="0" smtClean="0">
                    <a:effectLst>
                      <a:outerShdw blurRad="38100" dist="38100" dir="2700000" algn="tl">
                        <a:srgbClr val="000000">
                          <a:alpha val="43137"/>
                        </a:srgbClr>
                      </a:outerShdw>
                    </a:effectLst>
                    <a:latin typeface="+mj-lt"/>
                  </a:rPr>
                  <a:t>so that  the bearing capacity become 180KN/m</a:t>
                </a:r>
                <a:r>
                  <a:rPr lang="en-US" sz="2200" baseline="30000" dirty="0" smtClean="0">
                    <a:effectLst>
                      <a:outerShdw blurRad="38100" dist="38100" dir="2700000" algn="tl">
                        <a:srgbClr val="000000">
                          <a:alpha val="43137"/>
                        </a:srgbClr>
                      </a:outerShdw>
                    </a:effectLst>
                    <a:latin typeface="+mj-lt"/>
                  </a:rPr>
                  <a:t>2</a:t>
                </a:r>
                <a:r>
                  <a:rPr lang="en-US" sz="2200" dirty="0" smtClean="0">
                    <a:effectLst>
                      <a:outerShdw blurRad="38100" dist="38100" dir="2700000" algn="tl">
                        <a:srgbClr val="000000">
                          <a:alpha val="43137"/>
                        </a:srgbClr>
                      </a:outerShdw>
                    </a:effectLst>
                    <a:latin typeface="+mj-lt"/>
                  </a:rPr>
                  <a:t>.</a:t>
                </a:r>
                <a:endParaRPr lang="en-US" sz="2200" dirty="0">
                  <a:solidFill>
                    <a:schemeClr val="tx1"/>
                  </a:solidFill>
                  <a:effectLst>
                    <a:outerShdw blurRad="38100" dist="38100" dir="2700000" algn="tl">
                      <a:srgbClr val="000000">
                        <a:alpha val="43137"/>
                      </a:srgbClr>
                    </a:outerShdw>
                  </a:effectLst>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451258" y="1815756"/>
                <a:ext cx="8915400" cy="4211375"/>
              </a:xfrm>
              <a:blipFill rotWithShape="0">
                <a:blip r:embed="rId2"/>
                <a:stretch>
                  <a:fillRect l="-957" r="-1230"/>
                </a:stretch>
              </a:blipFill>
            </p:spPr>
            <p:txBody>
              <a:bodyPr/>
              <a:lstStyle/>
              <a:p>
                <a:r>
                  <a:rPr lang="en-US">
                    <a:noFill/>
                  </a:rPr>
                  <a:t> </a:t>
                </a:r>
              </a:p>
            </p:txBody>
          </p:sp>
        </mc:Fallback>
      </mc:AlternateContent>
      <p:sp>
        <p:nvSpPr>
          <p:cNvPr id="5" name="Rectangle 4"/>
          <p:cNvSpPr/>
          <p:nvPr/>
        </p:nvSpPr>
        <p:spPr>
          <a:xfrm>
            <a:off x="2589211" y="5479802"/>
            <a:ext cx="8911687" cy="358816"/>
          </a:xfrm>
          <a:prstGeom prst="rect">
            <a:avLst/>
          </a:prstGeom>
        </p:spPr>
        <p:txBody>
          <a:bodyPr wrap="square">
            <a:spAutoFit/>
          </a:bodyPr>
          <a:lstStyle/>
          <a:p>
            <a:pPr rtl="1">
              <a:lnSpc>
                <a:spcPct val="115000"/>
              </a:lnSpc>
              <a:spcAft>
                <a:spcPts val="10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Title 1"/>
          <p:cNvSpPr txBox="1">
            <a:spLocks/>
          </p:cNvSpPr>
          <p:nvPr/>
        </p:nvSpPr>
        <p:spPr>
          <a:xfrm>
            <a:off x="2451258" y="680393"/>
            <a:ext cx="7679120" cy="9383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dirty="0" smtClean="0">
                <a:solidFill>
                  <a:srgbClr val="0070C0"/>
                </a:solidFill>
                <a:latin typeface="Arial" panose="020B0604020202020204" pitchFamily="34" charset="0"/>
                <a:cs typeface="Arial" panose="020B0604020202020204" pitchFamily="34" charset="0"/>
              </a:rPr>
              <a:t>soil</a:t>
            </a:r>
            <a:endParaRPr lang="en-US" sz="32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1138714"/>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642" y="473038"/>
            <a:ext cx="8911687" cy="870959"/>
          </a:xfrm>
        </p:spPr>
        <p:txBody>
          <a:bodyPr>
            <a:normAutofit/>
          </a:bodyPr>
          <a:lstStyle/>
          <a:p>
            <a:pPr algn="ctr"/>
            <a:r>
              <a:rPr lang="en-US" sz="3200" b="1" dirty="0" smtClean="0">
                <a:solidFill>
                  <a:srgbClr val="0070C0"/>
                </a:solidFill>
                <a:latin typeface="Arial" panose="020B0604020202020204" pitchFamily="34" charset="0"/>
                <a:cs typeface="Arial" panose="020B0604020202020204" pitchFamily="34" charset="0"/>
              </a:rPr>
              <a:t>Load combinations</a:t>
            </a:r>
            <a:endParaRPr lang="en-US" sz="3200"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589212" y="1563880"/>
            <a:ext cx="8915400" cy="4347342"/>
          </a:xfrm>
        </p:spPr>
        <p:txBody>
          <a:bodyPr>
            <a:noAutofit/>
          </a:bodyPr>
          <a:lstStyle/>
          <a:p>
            <a:pPr>
              <a:lnSpc>
                <a:spcPct val="150000"/>
              </a:lnSpc>
            </a:pPr>
            <a:r>
              <a:rPr lang="en-US" sz="2200" dirty="0" smtClean="0">
                <a:effectLst>
                  <a:outerShdw blurRad="38100" dist="38100" dir="2700000" algn="tl">
                    <a:srgbClr val="000000">
                      <a:alpha val="43137"/>
                    </a:srgbClr>
                  </a:outerShdw>
                </a:effectLst>
              </a:rPr>
              <a:t>Ultimate </a:t>
            </a:r>
          </a:p>
          <a:p>
            <a:pPr marL="0" indent="0">
              <a:lnSpc>
                <a:spcPct val="150000"/>
              </a:lnSpc>
              <a:buNone/>
            </a:pPr>
            <a:r>
              <a:rPr lang="en-US" sz="2200" dirty="0" smtClean="0">
                <a:effectLst>
                  <a:outerShdw blurRad="38100" dist="38100" dir="2700000" algn="tl">
                    <a:srgbClr val="000000">
                      <a:alpha val="43137"/>
                    </a:srgbClr>
                  </a:outerShdw>
                </a:effectLst>
              </a:rPr>
              <a:t>U </a:t>
            </a:r>
            <a:r>
              <a:rPr lang="en-US" sz="2200" dirty="0">
                <a:effectLst>
                  <a:outerShdw blurRad="38100" dist="38100" dir="2700000" algn="tl">
                    <a:srgbClr val="000000">
                      <a:alpha val="43137"/>
                    </a:srgbClr>
                  </a:outerShdw>
                </a:effectLst>
              </a:rPr>
              <a:t>= 1.4D</a:t>
            </a:r>
          </a:p>
          <a:p>
            <a:pPr marL="0" indent="0">
              <a:lnSpc>
                <a:spcPct val="150000"/>
              </a:lnSpc>
              <a:buNone/>
            </a:pPr>
            <a:r>
              <a:rPr lang="en-US" sz="2200" dirty="0">
                <a:effectLst>
                  <a:outerShdw blurRad="38100" dist="38100" dir="2700000" algn="tl">
                    <a:srgbClr val="000000">
                      <a:alpha val="43137"/>
                    </a:srgbClr>
                  </a:outerShdw>
                </a:effectLst>
              </a:rPr>
              <a:t>U = 1.2D + </a:t>
            </a:r>
            <a:r>
              <a:rPr lang="en-US" sz="2200" dirty="0" smtClean="0">
                <a:effectLst>
                  <a:outerShdw blurRad="38100" dist="38100" dir="2700000" algn="tl">
                    <a:srgbClr val="000000">
                      <a:alpha val="43137"/>
                    </a:srgbClr>
                  </a:outerShdw>
                </a:effectLst>
              </a:rPr>
              <a:t>1.6L</a:t>
            </a:r>
          </a:p>
          <a:p>
            <a:pPr>
              <a:lnSpc>
                <a:spcPct val="150000"/>
              </a:lnSpc>
            </a:pPr>
            <a:r>
              <a:rPr lang="en-US" sz="2200" dirty="0">
                <a:effectLst>
                  <a:outerShdw blurRad="38100" dist="38100" dir="2700000" algn="tl">
                    <a:srgbClr val="000000">
                      <a:alpha val="43137"/>
                    </a:srgbClr>
                  </a:outerShdw>
                </a:effectLst>
              </a:rPr>
              <a:t>S</a:t>
            </a:r>
            <a:r>
              <a:rPr lang="en-US" sz="2200" dirty="0" smtClean="0">
                <a:effectLst>
                  <a:outerShdw blurRad="38100" dist="38100" dir="2700000" algn="tl">
                    <a:srgbClr val="000000">
                      <a:alpha val="43137"/>
                    </a:srgbClr>
                  </a:outerShdw>
                </a:effectLst>
              </a:rPr>
              <a:t>ervice</a:t>
            </a:r>
          </a:p>
          <a:p>
            <a:pPr marL="0" indent="0">
              <a:lnSpc>
                <a:spcPct val="150000"/>
              </a:lnSpc>
              <a:buNone/>
            </a:pPr>
            <a:r>
              <a:rPr lang="en-US" sz="2200" dirty="0" smtClean="0">
                <a:effectLst>
                  <a:outerShdw blurRad="38100" dist="38100" dir="2700000" algn="tl">
                    <a:srgbClr val="000000">
                      <a:alpha val="43137"/>
                    </a:srgbClr>
                  </a:outerShdw>
                </a:effectLst>
              </a:rPr>
              <a:t>S  = D+ L</a:t>
            </a:r>
            <a:endParaRPr lang="en-US" sz="2200" dirty="0">
              <a:effectLst>
                <a:outerShdw blurRad="38100" dist="38100" dir="2700000" algn="tl">
                  <a:srgbClr val="000000">
                    <a:alpha val="43137"/>
                  </a:srgbClr>
                </a:outerShdw>
              </a:effectLst>
            </a:endParaRPr>
          </a:p>
          <a:p>
            <a:pPr marL="0" indent="0">
              <a:lnSpc>
                <a:spcPct val="150000"/>
              </a:lnSpc>
              <a:buNone/>
            </a:pPr>
            <a:r>
              <a:rPr lang="en-US" sz="2200" dirty="0" smtClean="0">
                <a:effectLst>
                  <a:outerShdw blurRad="38100" dist="38100" dir="2700000" algn="tl">
                    <a:srgbClr val="000000">
                      <a:alpha val="43137"/>
                    </a:srgbClr>
                  </a:outerShdw>
                </a:effectLst>
              </a:rPr>
              <a:t>Where D </a:t>
            </a:r>
            <a:r>
              <a:rPr lang="en-US" sz="2200" dirty="0">
                <a:effectLst>
                  <a:outerShdw blurRad="38100" dist="38100" dir="2700000" algn="tl">
                    <a:srgbClr val="000000">
                      <a:alpha val="43137"/>
                    </a:srgbClr>
                  </a:outerShdw>
                </a:effectLst>
              </a:rPr>
              <a:t>= Dead Load. </a:t>
            </a:r>
            <a:endParaRPr lang="en-US" sz="2200" dirty="0" smtClean="0">
              <a:effectLst>
                <a:outerShdw blurRad="38100" dist="38100" dir="2700000" algn="tl">
                  <a:srgbClr val="000000">
                    <a:alpha val="43137"/>
                  </a:srgbClr>
                </a:outerShdw>
              </a:effectLst>
            </a:endParaRPr>
          </a:p>
          <a:p>
            <a:pPr marL="0" indent="0">
              <a:lnSpc>
                <a:spcPct val="150000"/>
              </a:lnSpc>
              <a:buNone/>
            </a:pPr>
            <a:r>
              <a:rPr lang="en-US" sz="2200" dirty="0">
                <a:effectLst>
                  <a:outerShdw blurRad="38100" dist="38100" dir="2700000" algn="tl">
                    <a:srgbClr val="000000">
                      <a:alpha val="43137"/>
                    </a:srgbClr>
                  </a:outerShdw>
                </a:effectLst>
              </a:rPr>
              <a:t> </a:t>
            </a:r>
            <a:r>
              <a:rPr lang="en-US" sz="2200" dirty="0" smtClean="0">
                <a:effectLst>
                  <a:outerShdw blurRad="38100" dist="38100" dir="2700000" algn="tl">
                    <a:srgbClr val="000000">
                      <a:alpha val="43137"/>
                    </a:srgbClr>
                  </a:outerShdw>
                </a:effectLst>
              </a:rPr>
              <a:t>            L </a:t>
            </a:r>
            <a:r>
              <a:rPr lang="en-US" sz="2200" dirty="0">
                <a:effectLst>
                  <a:outerShdw blurRad="38100" dist="38100" dir="2700000" algn="tl">
                    <a:srgbClr val="000000">
                      <a:alpha val="43137"/>
                    </a:srgbClr>
                  </a:outerShdw>
                </a:effectLst>
              </a:rPr>
              <a:t>= Live Load. </a:t>
            </a:r>
          </a:p>
          <a:p>
            <a:pPr marL="0" indent="0">
              <a:lnSpc>
                <a:spcPct val="150000"/>
              </a:lnSpc>
              <a:buNone/>
            </a:pPr>
            <a:endParaRPr lang="en-US" sz="2200" dirty="0">
              <a:solidFill>
                <a:schemeClr val="tx1"/>
              </a:solidFill>
              <a:effectLst>
                <a:outerShdw blurRad="38100" dist="38100" dir="2700000" algn="tl">
                  <a:srgbClr val="000000">
                    <a:alpha val="43137"/>
                  </a:srgbClr>
                </a:outerShdw>
              </a:effectLst>
            </a:endParaRPr>
          </a:p>
        </p:txBody>
      </p:sp>
      <p:sp>
        <p:nvSpPr>
          <p:cNvPr id="6" name="Title 1"/>
          <p:cNvSpPr txBox="1">
            <a:spLocks/>
          </p:cNvSpPr>
          <p:nvPr/>
        </p:nvSpPr>
        <p:spPr>
          <a:xfrm>
            <a:off x="2592926" y="603533"/>
            <a:ext cx="7679120" cy="609970"/>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solidFill>
                <a:srgbClr val="0070C0"/>
              </a:solidFill>
            </a:endParaRPr>
          </a:p>
        </p:txBody>
      </p:sp>
    </p:spTree>
    <p:extLst>
      <p:ext uri="{BB962C8B-B14F-4D97-AF65-F5344CB8AC3E}">
        <p14:creationId xmlns:p14="http://schemas.microsoft.com/office/powerpoint/2010/main" val="160483008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1538242"/>
            <a:ext cx="8915400" cy="5120135"/>
          </a:xfrm>
        </p:spPr>
        <p:txBody>
          <a:bodyPr>
            <a:noAutofit/>
          </a:bodyPr>
          <a:lstStyle/>
          <a:p>
            <a:pPr marL="0" indent="0">
              <a:lnSpc>
                <a:spcPct val="150000"/>
              </a:lnSpc>
              <a:buNone/>
            </a:pPr>
            <a:r>
              <a:rPr lang="en-US" sz="2000" dirty="0">
                <a:effectLst>
                  <a:outerShdw blurRad="38100" dist="38100" dir="2700000" algn="tl">
                    <a:srgbClr val="000000">
                      <a:alpha val="43137"/>
                    </a:srgbClr>
                  </a:outerShdw>
                </a:effectLst>
              </a:rPr>
              <a:t>Mainly two materials, concrete and steel. And </a:t>
            </a:r>
            <a:r>
              <a:rPr lang="en-US" sz="2000" dirty="0" smtClean="0">
                <a:effectLst>
                  <a:outerShdw blurRad="38100" dist="38100" dir="2700000" algn="tl">
                    <a:srgbClr val="000000">
                      <a:alpha val="43137"/>
                    </a:srgbClr>
                  </a:outerShdw>
                </a:effectLst>
              </a:rPr>
              <a:t>it’s properties defined </a:t>
            </a:r>
            <a:r>
              <a:rPr lang="en-US" sz="2000" dirty="0">
                <a:effectLst>
                  <a:outerShdw blurRad="38100" dist="38100" dir="2700000" algn="tl">
                    <a:srgbClr val="000000">
                      <a:alpha val="43137"/>
                    </a:srgbClr>
                  </a:outerShdw>
                </a:effectLst>
              </a:rPr>
              <a:t>as the </a:t>
            </a:r>
            <a:r>
              <a:rPr lang="en-US" sz="2000" dirty="0" smtClean="0">
                <a:effectLst>
                  <a:outerShdw blurRad="38100" dist="38100" dir="2700000" algn="tl">
                    <a:srgbClr val="000000">
                      <a:alpha val="43137"/>
                    </a:srgbClr>
                  </a:outerShdw>
                </a:effectLst>
              </a:rPr>
              <a:t>following:</a:t>
            </a:r>
          </a:p>
          <a:p>
            <a:pPr>
              <a:lnSpc>
                <a:spcPct val="150000"/>
              </a:lnSpc>
            </a:pPr>
            <a:r>
              <a:rPr lang="en-US" sz="2000" dirty="0" smtClean="0">
                <a:effectLst>
                  <a:outerShdw blurRad="38100" dist="38100" dir="2700000" algn="tl">
                    <a:srgbClr val="000000">
                      <a:alpha val="43137"/>
                    </a:srgbClr>
                  </a:outerShdw>
                </a:effectLst>
              </a:rPr>
              <a:t>Concrete:</a:t>
            </a:r>
          </a:p>
          <a:p>
            <a:pPr marL="0" indent="0">
              <a:lnSpc>
                <a:spcPct val="150000"/>
              </a:lnSpc>
              <a:buNone/>
            </a:pPr>
            <a:r>
              <a:rPr lang="en-US" sz="2000" dirty="0">
                <a:effectLst>
                  <a:outerShdw blurRad="38100" dist="38100" dir="2700000" algn="tl">
                    <a:srgbClr val="000000">
                      <a:alpha val="43137"/>
                    </a:srgbClr>
                  </a:outerShdw>
                </a:effectLst>
              </a:rPr>
              <a:t>F’c: is the specified compressive strength </a:t>
            </a:r>
            <a:r>
              <a:rPr lang="en-US" sz="2000" dirty="0" smtClean="0">
                <a:effectLst>
                  <a:outerShdw blurRad="38100" dist="38100" dir="2700000" algn="tl">
                    <a:srgbClr val="000000">
                      <a:alpha val="43137"/>
                    </a:srgbClr>
                  </a:outerShdw>
                </a:effectLst>
              </a:rPr>
              <a:t>(24 Mpa).</a:t>
            </a:r>
          </a:p>
          <a:p>
            <a:pPr marL="0" indent="0">
              <a:lnSpc>
                <a:spcPct val="150000"/>
              </a:lnSpc>
              <a:buNone/>
            </a:pPr>
            <a:r>
              <a:rPr lang="en-US" sz="2000" dirty="0">
                <a:effectLst>
                  <a:outerShdw blurRad="38100" dist="38100" dir="2700000" algn="tl">
                    <a:srgbClr val="000000">
                      <a:alpha val="43137"/>
                    </a:srgbClr>
                  </a:outerShdw>
                </a:effectLst>
              </a:rPr>
              <a:t>γ: the specific </a:t>
            </a:r>
            <a:r>
              <a:rPr lang="en-US" sz="2000" dirty="0" smtClean="0">
                <a:effectLst>
                  <a:outerShdw blurRad="38100" dist="38100" dir="2700000" algn="tl">
                    <a:srgbClr val="000000">
                      <a:alpha val="43137"/>
                    </a:srgbClr>
                  </a:outerShdw>
                </a:effectLst>
              </a:rPr>
              <a:t>weight or unit weight (</a:t>
            </a:r>
            <a:r>
              <a:rPr lang="en-US" sz="2000" dirty="0">
                <a:effectLst>
                  <a:outerShdw blurRad="38100" dist="38100" dir="2700000" algn="tl">
                    <a:srgbClr val="000000">
                      <a:alpha val="43137"/>
                    </a:srgbClr>
                  </a:outerShdw>
                </a:effectLst>
              </a:rPr>
              <a:t>25 </a:t>
            </a:r>
            <a:r>
              <a:rPr lang="en-US" sz="2000" dirty="0" smtClean="0">
                <a:effectLst>
                  <a:outerShdw blurRad="38100" dist="38100" dir="2700000" algn="tl">
                    <a:srgbClr val="000000">
                      <a:alpha val="43137"/>
                    </a:srgbClr>
                  </a:outerShdw>
                </a:effectLst>
              </a:rPr>
              <a:t>kn/m</a:t>
            </a:r>
            <a:r>
              <a:rPr lang="en-US" sz="2000" baseline="30000" dirty="0" smtClean="0">
                <a:effectLst>
                  <a:outerShdw blurRad="38100" dist="38100" dir="2700000" algn="tl">
                    <a:srgbClr val="000000">
                      <a:alpha val="43137"/>
                    </a:srgbClr>
                  </a:outerShdw>
                </a:effectLst>
              </a:rPr>
              <a:t>3</a:t>
            </a:r>
            <a:r>
              <a:rPr lang="en-US" sz="2000" dirty="0" smtClean="0">
                <a:effectLst>
                  <a:outerShdw blurRad="38100" dist="38100" dir="2700000" algn="tl">
                    <a:srgbClr val="000000">
                      <a:alpha val="43137"/>
                    </a:srgbClr>
                  </a:outerShdw>
                </a:effectLst>
              </a:rPr>
              <a:t> ).</a:t>
            </a:r>
          </a:p>
          <a:p>
            <a:pPr marL="0" indent="0">
              <a:lnSpc>
                <a:spcPct val="150000"/>
              </a:lnSpc>
              <a:buNone/>
            </a:pPr>
            <a:r>
              <a:rPr lang="en-US" sz="2000" dirty="0" smtClean="0">
                <a:effectLst>
                  <a:outerShdw blurRad="38100" dist="38100" dir="2700000" algn="tl">
                    <a:srgbClr val="000000">
                      <a:alpha val="43137"/>
                    </a:srgbClr>
                  </a:outerShdw>
                </a:effectLst>
              </a:rPr>
              <a:t>Ec: concrete Modulus </a:t>
            </a:r>
            <a:r>
              <a:rPr lang="en-US" sz="2000" dirty="0">
                <a:effectLst>
                  <a:outerShdw blurRad="38100" dist="38100" dir="2700000" algn="tl">
                    <a:srgbClr val="000000">
                      <a:alpha val="43137"/>
                    </a:srgbClr>
                  </a:outerShdw>
                </a:effectLst>
              </a:rPr>
              <a:t>of elasticity </a:t>
            </a:r>
            <a:r>
              <a:rPr lang="en-US" sz="2000" dirty="0" smtClean="0">
                <a:effectLst>
                  <a:outerShdw blurRad="38100" dist="38100" dir="2700000" algn="tl">
                    <a:srgbClr val="000000">
                      <a:alpha val="43137"/>
                    </a:srgbClr>
                  </a:outerShdw>
                </a:effectLst>
              </a:rPr>
              <a:t>(23025.2 Mpa ).</a:t>
            </a:r>
          </a:p>
          <a:p>
            <a:pPr>
              <a:lnSpc>
                <a:spcPct val="150000"/>
              </a:lnSpc>
            </a:pPr>
            <a:r>
              <a:rPr lang="en-US" sz="2000" dirty="0" smtClean="0">
                <a:effectLst>
                  <a:outerShdw blurRad="38100" dist="38100" dir="2700000" algn="tl">
                    <a:srgbClr val="000000">
                      <a:alpha val="43137"/>
                    </a:srgbClr>
                  </a:outerShdw>
                </a:effectLst>
              </a:rPr>
              <a:t>Steel:</a:t>
            </a:r>
          </a:p>
          <a:p>
            <a:pPr marL="0" indent="0">
              <a:lnSpc>
                <a:spcPct val="150000"/>
              </a:lnSpc>
              <a:buNone/>
            </a:pPr>
            <a:r>
              <a:rPr lang="en-US" sz="2000" dirty="0" smtClean="0">
                <a:effectLst>
                  <a:outerShdw blurRad="38100" dist="38100" dir="2700000" algn="tl">
                    <a:srgbClr val="000000">
                      <a:alpha val="43137"/>
                    </a:srgbClr>
                  </a:outerShdw>
                </a:effectLst>
              </a:rPr>
              <a:t>Fy: Yield </a:t>
            </a:r>
            <a:r>
              <a:rPr lang="en-US" sz="2000" dirty="0">
                <a:effectLst>
                  <a:outerShdw blurRad="38100" dist="38100" dir="2700000" algn="tl">
                    <a:srgbClr val="000000">
                      <a:alpha val="43137"/>
                    </a:srgbClr>
                  </a:outerShdw>
                </a:effectLst>
              </a:rPr>
              <a:t>strength </a:t>
            </a:r>
            <a:r>
              <a:rPr lang="en-US" sz="2000" dirty="0" smtClean="0">
                <a:effectLst>
                  <a:outerShdw blurRad="38100" dist="38100" dir="2700000" algn="tl">
                    <a:srgbClr val="000000">
                      <a:alpha val="43137"/>
                    </a:srgbClr>
                  </a:outerShdw>
                </a:effectLst>
              </a:rPr>
              <a:t>(420 Mpa). </a:t>
            </a:r>
          </a:p>
          <a:p>
            <a:pPr marL="0" indent="0">
              <a:lnSpc>
                <a:spcPct val="150000"/>
              </a:lnSpc>
              <a:buNone/>
            </a:pPr>
            <a:r>
              <a:rPr lang="en-US" sz="2000" dirty="0" smtClean="0">
                <a:effectLst>
                  <a:outerShdw blurRad="38100" dist="38100" dir="2700000" algn="tl">
                    <a:srgbClr val="000000">
                      <a:alpha val="43137"/>
                    </a:srgbClr>
                  </a:outerShdw>
                </a:effectLst>
              </a:rPr>
              <a:t>E: Modulus </a:t>
            </a:r>
            <a:r>
              <a:rPr lang="en-US" sz="2000" dirty="0">
                <a:effectLst>
                  <a:outerShdw blurRad="38100" dist="38100" dir="2700000" algn="tl">
                    <a:srgbClr val="000000">
                      <a:alpha val="43137"/>
                    </a:srgbClr>
                  </a:outerShdw>
                </a:effectLst>
              </a:rPr>
              <a:t>of elasticity (</a:t>
            </a:r>
            <a:r>
              <a:rPr lang="en-US" sz="2000" dirty="0" smtClean="0">
                <a:effectLst>
                  <a:outerShdw blurRad="38100" dist="38100" dir="2700000" algn="tl">
                    <a:srgbClr val="000000">
                      <a:alpha val="43137"/>
                    </a:srgbClr>
                  </a:outerShdw>
                </a:effectLst>
              </a:rPr>
              <a:t>2*10</a:t>
            </a:r>
            <a:r>
              <a:rPr lang="en-US" sz="2000" baseline="30000" dirty="0" smtClean="0">
                <a:effectLst>
                  <a:outerShdw blurRad="38100" dist="38100" dir="2700000" algn="tl">
                    <a:srgbClr val="000000">
                      <a:alpha val="43137"/>
                    </a:srgbClr>
                  </a:outerShdw>
                </a:effectLst>
              </a:rPr>
              <a:t>5</a:t>
            </a:r>
            <a:r>
              <a:rPr lang="en-US" sz="2000" dirty="0" smtClean="0">
                <a:effectLst>
                  <a:outerShdw blurRad="38100" dist="38100" dir="2700000" algn="tl">
                    <a:srgbClr val="000000">
                      <a:alpha val="43137"/>
                    </a:srgbClr>
                  </a:outerShdw>
                </a:effectLst>
              </a:rPr>
              <a:t> Mpa). </a:t>
            </a:r>
          </a:p>
          <a:p>
            <a:pPr marL="0" indent="0">
              <a:lnSpc>
                <a:spcPct val="150000"/>
              </a:lnSpc>
              <a:buNone/>
            </a:pPr>
            <a:endParaRPr lang="en-US" sz="2000" dirty="0" smtClean="0">
              <a:effectLst>
                <a:outerShdw blurRad="38100" dist="38100" dir="2700000" algn="tl">
                  <a:srgbClr val="000000">
                    <a:alpha val="43137"/>
                  </a:srgbClr>
                </a:outerShdw>
              </a:effectLst>
            </a:endParaRPr>
          </a:p>
          <a:p>
            <a:pPr marL="0" indent="0">
              <a:lnSpc>
                <a:spcPct val="150000"/>
              </a:lnSpc>
              <a:buNone/>
            </a:pPr>
            <a:endParaRPr lang="en-US" sz="2000" dirty="0">
              <a:effectLst>
                <a:outerShdw blurRad="38100" dist="38100" dir="2700000" algn="tl">
                  <a:srgbClr val="000000">
                    <a:alpha val="43137"/>
                  </a:srgbClr>
                </a:outerShdw>
              </a:effectLst>
            </a:endParaRPr>
          </a:p>
          <a:p>
            <a:pPr marL="0" indent="0">
              <a:lnSpc>
                <a:spcPct val="150000"/>
              </a:lnSpc>
              <a:buNone/>
            </a:pPr>
            <a:endParaRPr lang="en-US" sz="2000" dirty="0" smtClean="0">
              <a:solidFill>
                <a:schemeClr val="tx1"/>
              </a:solidFill>
              <a:effectLst>
                <a:outerShdw blurRad="38100" dist="38100" dir="2700000" algn="tl">
                  <a:srgbClr val="000000">
                    <a:alpha val="43137"/>
                  </a:srgbClr>
                </a:outerShdw>
              </a:effectLst>
              <a:cs typeface="Arial" pitchFamily="34" charset="0"/>
            </a:endParaRPr>
          </a:p>
          <a:p>
            <a:pPr>
              <a:lnSpc>
                <a:spcPct val="150000"/>
              </a:lnSpc>
            </a:pPr>
            <a:endParaRPr lang="en-US" sz="2000" dirty="0" smtClean="0">
              <a:solidFill>
                <a:schemeClr val="tx1"/>
              </a:solidFill>
              <a:effectLst>
                <a:outerShdw blurRad="38100" dist="38100" dir="2700000" algn="tl">
                  <a:srgbClr val="000000">
                    <a:alpha val="43137"/>
                  </a:srgbClr>
                </a:outerShdw>
              </a:effectLst>
              <a:cs typeface="Arial" pitchFamily="34" charset="0"/>
            </a:endParaRPr>
          </a:p>
          <a:p>
            <a:pPr>
              <a:lnSpc>
                <a:spcPct val="150000"/>
              </a:lnSpc>
              <a:buFont typeface="Wingdings" panose="05000000000000000000" pitchFamily="2" charset="2"/>
              <a:buChar char="v"/>
            </a:pPr>
            <a:endParaRPr lang="en-US" sz="2000" dirty="0" smtClean="0">
              <a:solidFill>
                <a:schemeClr val="tx1"/>
              </a:solidFill>
              <a:effectLst>
                <a:outerShdw blurRad="38100" dist="38100" dir="2700000" algn="tl">
                  <a:srgbClr val="000000">
                    <a:alpha val="43137"/>
                  </a:srgbClr>
                </a:outerShdw>
              </a:effectLst>
              <a:cs typeface="Arial" pitchFamily="34" charset="0"/>
            </a:endParaRPr>
          </a:p>
        </p:txBody>
      </p:sp>
      <p:sp>
        <p:nvSpPr>
          <p:cNvPr id="4" name="Rectangle 3"/>
          <p:cNvSpPr/>
          <p:nvPr/>
        </p:nvSpPr>
        <p:spPr>
          <a:xfrm>
            <a:off x="3085032" y="663504"/>
            <a:ext cx="6887910" cy="584775"/>
          </a:xfrm>
          <a:prstGeom prst="rect">
            <a:avLst/>
          </a:prstGeom>
        </p:spPr>
        <p:txBody>
          <a:bodyPr wrap="square">
            <a:spAutoFit/>
          </a:bodyPr>
          <a:lstStyle/>
          <a:p>
            <a:pPr algn="ctr"/>
            <a:r>
              <a:rPr lang="en-US" altLang="en-US" sz="3200" b="1" dirty="0" smtClean="0">
                <a:solidFill>
                  <a:srgbClr val="0070C0"/>
                </a:solidFill>
                <a:latin typeface="Arial" panose="020B0604020202020204" pitchFamily="34" charset="0"/>
                <a:cs typeface="Arial" panose="020B0604020202020204" pitchFamily="34" charset="0"/>
              </a:rPr>
              <a:t>Materials </a:t>
            </a:r>
            <a:endParaRPr lang="en-US" sz="32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8013341"/>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noGrp="1"/>
          </p:cNvSpPr>
          <p:nvPr>
            <p:ph type="title"/>
          </p:nvPr>
        </p:nvSpPr>
        <p:spPr>
          <a:xfrm>
            <a:off x="2592924" y="773722"/>
            <a:ext cx="8911687" cy="53926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dirty="0" smtClean="0">
                <a:solidFill>
                  <a:srgbClr val="0070C0"/>
                </a:solidFill>
                <a:latin typeface="Arial" panose="020B0604020202020204" pitchFamily="34" charset="0"/>
                <a:cs typeface="Arial" panose="020B0604020202020204" pitchFamily="34" charset="0"/>
              </a:rPr>
              <a:t>Design of foundation</a:t>
            </a:r>
            <a:endParaRPr lang="en-US" sz="32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a:xfrm>
            <a:off x="2530596" y="1395046"/>
            <a:ext cx="8915400" cy="4253886"/>
          </a:xfrm>
        </p:spPr>
        <p:txBody>
          <a:bodyPr>
            <a:noAutofit/>
          </a:bodyPr>
          <a:lstStyle/>
          <a:p>
            <a:pPr marL="0" indent="0" algn="just">
              <a:lnSpc>
                <a:spcPct val="150000"/>
              </a:lnSpc>
              <a:buNone/>
            </a:pPr>
            <a:r>
              <a:rPr lang="en-US" sz="2300" dirty="0">
                <a:effectLst>
                  <a:outerShdw blurRad="38100" dist="38100" dir="2700000" algn="tl">
                    <a:srgbClr val="000000">
                      <a:alpha val="43137"/>
                    </a:srgbClr>
                  </a:outerShdw>
                </a:effectLst>
              </a:rPr>
              <a:t>the selection of mat foundation as a type of foundation isn’t come from space the idea of select mat foundation as a foundation system because the single footing which </a:t>
            </a:r>
            <a:r>
              <a:rPr lang="en-US" sz="2300" dirty="0" smtClean="0">
                <a:effectLst>
                  <a:outerShdw blurRad="38100" dist="38100" dir="2700000" algn="tl">
                    <a:srgbClr val="000000">
                      <a:alpha val="43137"/>
                    </a:srgbClr>
                  </a:outerShdw>
                </a:effectLst>
              </a:rPr>
              <a:t>was</a:t>
            </a:r>
            <a:r>
              <a:rPr lang="en-US" sz="2300" dirty="0">
                <a:effectLst>
                  <a:outerShdw blurRad="38100" dist="38100" dir="2700000" algn="tl">
                    <a:srgbClr val="000000">
                      <a:alpha val="43137"/>
                    </a:srgbClr>
                  </a:outerShdw>
                </a:effectLst>
              </a:rPr>
              <a:t> the first option as the foundation type can not effort the loads on the columns. </a:t>
            </a:r>
            <a:endParaRPr lang="en-US" sz="2300" dirty="0" smtClean="0">
              <a:effectLst>
                <a:outerShdw blurRad="38100" dist="38100" dir="2700000" algn="tl">
                  <a:srgbClr val="000000">
                    <a:alpha val="43137"/>
                  </a:srgbClr>
                </a:outerShdw>
              </a:effectLst>
            </a:endParaRPr>
          </a:p>
          <a:p>
            <a:pPr marL="0" indent="0" algn="just">
              <a:lnSpc>
                <a:spcPct val="150000"/>
              </a:lnSpc>
              <a:buNone/>
            </a:pPr>
            <a:r>
              <a:rPr lang="en-US" sz="2300" dirty="0" smtClean="0">
                <a:effectLst>
                  <a:outerShdw blurRad="38100" dist="38100" dir="2700000" algn="tl">
                    <a:srgbClr val="000000">
                      <a:alpha val="43137"/>
                    </a:srgbClr>
                  </a:outerShdw>
                </a:effectLst>
              </a:rPr>
              <a:t>The </a:t>
            </a:r>
            <a:r>
              <a:rPr lang="en-US" sz="2300" dirty="0">
                <a:effectLst>
                  <a:outerShdw blurRad="38100" dist="38100" dir="2700000" algn="tl">
                    <a:srgbClr val="000000">
                      <a:alpha val="43137"/>
                    </a:srgbClr>
                  </a:outerShdw>
                </a:effectLst>
              </a:rPr>
              <a:t>calculation </a:t>
            </a:r>
            <a:r>
              <a:rPr lang="en-US" sz="2300" dirty="0" smtClean="0">
                <a:effectLst>
                  <a:outerShdw blurRad="38100" dist="38100" dir="2700000" algn="tl">
                    <a:srgbClr val="000000">
                      <a:alpha val="43137"/>
                    </a:srgbClr>
                  </a:outerShdw>
                </a:effectLst>
              </a:rPr>
              <a:t>in the next slides will </a:t>
            </a:r>
            <a:r>
              <a:rPr lang="en-US" sz="2300" dirty="0">
                <a:effectLst>
                  <a:outerShdw blurRad="38100" dist="38100" dir="2700000" algn="tl">
                    <a:srgbClr val="000000">
                      <a:alpha val="43137"/>
                    </a:srgbClr>
                  </a:outerShdw>
                </a:effectLst>
              </a:rPr>
              <a:t>show why the single footing system is ignored </a:t>
            </a:r>
            <a:r>
              <a:rPr lang="en-US" sz="2300" dirty="0" smtClean="0">
                <a:effectLst>
                  <a:outerShdw blurRad="38100" dist="38100" dir="2700000" algn="tl">
                    <a:srgbClr val="000000">
                      <a:alpha val="43137"/>
                    </a:srgbClr>
                  </a:outerShdw>
                </a:effectLst>
              </a:rPr>
              <a:t>.</a:t>
            </a:r>
            <a:endParaRPr lang="en-US" sz="23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7361123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99681" y="844556"/>
                <a:ext cx="9134402" cy="4680299"/>
              </a:xfrm>
            </p:spPr>
            <p:txBody>
              <a:bodyPr>
                <a:normAutofit lnSpcReduction="10000"/>
              </a:bodyPr>
              <a:lstStyle/>
              <a:p>
                <a:pPr>
                  <a:lnSpc>
                    <a:spcPct val="150000"/>
                  </a:lnSpc>
                  <a:buFont typeface="Wingdings" panose="05000000000000000000" pitchFamily="2" charset="2"/>
                  <a:buChar char="v"/>
                </a:pPr>
                <a:r>
                  <a:rPr lang="en-US" sz="2500" b="1" dirty="0" smtClean="0">
                    <a:effectLst>
                      <a:outerShdw blurRad="38100" dist="38100" dir="2700000" algn="tl">
                        <a:srgbClr val="000000">
                          <a:alpha val="43137"/>
                        </a:srgbClr>
                      </a:outerShdw>
                    </a:effectLst>
                    <a:latin typeface="+mj-lt"/>
                  </a:rPr>
                  <a:t>calculate the area of single footings :</a:t>
                </a:r>
                <a:endParaRPr lang="en-US" sz="2500" b="1" dirty="0">
                  <a:effectLst>
                    <a:outerShdw blurRad="38100" dist="38100" dir="2700000" algn="tl">
                      <a:srgbClr val="000000">
                        <a:alpha val="43137"/>
                      </a:srgbClr>
                    </a:outerShdw>
                  </a:effectLst>
                  <a:latin typeface="+mj-lt"/>
                </a:endParaRPr>
              </a:p>
              <a:p>
                <a:pPr marL="0" indent="0" algn="just">
                  <a:lnSpc>
                    <a:spcPct val="150000"/>
                  </a:lnSpc>
                  <a:buNone/>
                </a:pPr>
                <a:r>
                  <a:rPr lang="en-US" sz="2500" dirty="0">
                    <a:effectLst>
                      <a:outerShdw blurRad="38100" dist="38100" dir="2700000" algn="tl">
                        <a:srgbClr val="000000">
                          <a:alpha val="43137"/>
                        </a:srgbClr>
                      </a:outerShdw>
                    </a:effectLst>
                    <a:latin typeface="+mj-lt"/>
                  </a:rPr>
                  <a:t>load on column divided the allowable Bering capacity  which gives the area of </a:t>
                </a:r>
                <a:r>
                  <a:rPr lang="en-US" sz="2500" dirty="0" smtClean="0">
                    <a:effectLst>
                      <a:outerShdw blurRad="38100" dist="38100" dir="2700000" algn="tl">
                        <a:srgbClr val="000000">
                          <a:alpha val="43137"/>
                        </a:srgbClr>
                      </a:outerShdw>
                    </a:effectLst>
                    <a:latin typeface="+mj-lt"/>
                  </a:rPr>
                  <a:t>footing. </a:t>
                </a:r>
              </a:p>
              <a:p>
                <a:pPr marL="0" indent="0" algn="ctr">
                  <a:lnSpc>
                    <a:spcPct val="150000"/>
                  </a:lnSpc>
                  <a:buNone/>
                </a:pPr>
                <a:r>
                  <a:rPr lang="en-US" sz="2500" dirty="0" smtClean="0">
                    <a:effectLst>
                      <a:outerShdw blurRad="38100" dist="38100" dir="2700000" algn="tl">
                        <a:srgbClr val="000000">
                          <a:alpha val="43137"/>
                        </a:srgbClr>
                      </a:outerShdw>
                    </a:effectLst>
                    <a:latin typeface="+mj-lt"/>
                    <a:cs typeface="Times New Roman" panose="02020603050405020304" pitchFamily="18" charset="0"/>
                  </a:rPr>
                  <a:t>A = </a:t>
                </a:r>
                <a14:m>
                  <m:oMath xmlns:m="http://schemas.openxmlformats.org/officeDocument/2006/math">
                    <m:f>
                      <m:fPr>
                        <m:ctrlPr>
                          <a:rPr lang="en-US" sz="2500" i="1">
                            <a:effectLst>
                              <a:outerShdw blurRad="38100" dist="38100" dir="2700000" algn="tl">
                                <a:srgbClr val="000000">
                                  <a:alpha val="43137"/>
                                </a:srgbClr>
                              </a:outerShdw>
                            </a:effectLst>
                            <a:latin typeface="Cambria Math" panose="02040503050406030204" pitchFamily="18" charset="0"/>
                          </a:rPr>
                        </m:ctrlPr>
                      </m:fPr>
                      <m:num>
                        <m:r>
                          <a:rPr lang="en-US" sz="2500" b="0" i="1" smtClean="0">
                            <a:effectLst>
                              <a:outerShdw blurRad="38100" dist="38100" dir="2700000" algn="tl">
                                <a:srgbClr val="000000">
                                  <a:alpha val="43137"/>
                                </a:srgbClr>
                              </a:outerShdw>
                            </a:effectLst>
                            <a:latin typeface="Cambria Math" panose="02040503050406030204" pitchFamily="18" charset="0"/>
                          </a:rPr>
                          <m:t>𝑃</m:t>
                        </m:r>
                      </m:num>
                      <m:den>
                        <m:r>
                          <a:rPr lang="en-GB" sz="2500" i="1">
                            <a:effectLst>
                              <a:outerShdw blurRad="38100" dist="38100" dir="2700000" algn="tl">
                                <a:srgbClr val="000000">
                                  <a:alpha val="43137"/>
                                </a:srgbClr>
                              </a:outerShdw>
                            </a:effectLst>
                            <a:latin typeface="Cambria Math" panose="02040503050406030204" pitchFamily="18" charset="0"/>
                          </a:rPr>
                          <m:t>𝜎</m:t>
                        </m:r>
                        <m:r>
                          <m:rPr>
                            <m:nor/>
                          </m:rPr>
                          <a:rPr lang="en-US" sz="2500" dirty="0">
                            <a:effectLst>
                              <a:outerShdw blurRad="38100" dist="38100" dir="2700000" algn="tl">
                                <a:srgbClr val="000000">
                                  <a:alpha val="43137"/>
                                </a:srgbClr>
                              </a:outerShdw>
                            </a:effectLst>
                            <a:latin typeface="+mj-lt"/>
                            <a:cs typeface="Times New Roman" panose="02020603050405020304" pitchFamily="18" charset="0"/>
                          </a:rPr>
                          <m:t> </m:t>
                        </m:r>
                      </m:den>
                    </m:f>
                  </m:oMath>
                </a14:m>
                <a:endParaRPr lang="en-US" sz="2500" dirty="0">
                  <a:effectLst>
                    <a:outerShdw blurRad="38100" dist="38100" dir="2700000" algn="tl">
                      <a:srgbClr val="000000">
                        <a:alpha val="43137"/>
                      </a:srgbClr>
                    </a:outerShdw>
                  </a:effectLst>
                  <a:latin typeface="+mj-lt"/>
                  <a:cs typeface="Times New Roman" panose="02020603050405020304" pitchFamily="18" charset="0"/>
                </a:endParaRPr>
              </a:p>
              <a:p>
                <a:pPr marL="0" indent="0" algn="just">
                  <a:lnSpc>
                    <a:spcPct val="150000"/>
                  </a:lnSpc>
                  <a:buNone/>
                </a:pPr>
                <a:r>
                  <a:rPr lang="en-US" sz="2500" dirty="0">
                    <a:effectLst>
                      <a:outerShdw blurRad="38100" dist="38100" dir="2700000" algn="tl">
                        <a:srgbClr val="000000">
                          <a:alpha val="43137"/>
                        </a:srgbClr>
                      </a:outerShdw>
                    </a:effectLst>
                    <a:latin typeface="+mj-lt"/>
                  </a:rPr>
                  <a:t>table </a:t>
                </a:r>
                <a:r>
                  <a:rPr lang="en-US" sz="2500" dirty="0" smtClean="0">
                    <a:effectLst>
                      <a:outerShdw blurRad="38100" dist="38100" dir="2700000" algn="tl">
                        <a:srgbClr val="000000">
                          <a:alpha val="43137"/>
                        </a:srgbClr>
                      </a:outerShdw>
                    </a:effectLst>
                    <a:latin typeface="+mj-lt"/>
                  </a:rPr>
                  <a:t>in next slide show </a:t>
                </a:r>
                <a:r>
                  <a:rPr lang="en-US" sz="2500" dirty="0">
                    <a:effectLst>
                      <a:outerShdw blurRad="38100" dist="38100" dir="2700000" algn="tl">
                        <a:srgbClr val="000000">
                          <a:alpha val="43137"/>
                        </a:srgbClr>
                      </a:outerShdw>
                    </a:effectLst>
                    <a:latin typeface="+mj-lt"/>
                  </a:rPr>
                  <a:t>the calculated area based on the load on columns and the bearing capacity of soil then the footing was grouped for practical issues </a:t>
                </a:r>
                <a:r>
                  <a:rPr lang="en-US" sz="2500" dirty="0" smtClean="0">
                    <a:effectLst>
                      <a:outerShdw blurRad="38100" dist="38100" dir="2700000" algn="tl">
                        <a:srgbClr val="000000">
                          <a:alpha val="43137"/>
                        </a:srgbClr>
                      </a:outerShdw>
                    </a:effectLst>
                    <a:latin typeface="+mj-lt"/>
                  </a:rPr>
                  <a:t>.</a:t>
                </a:r>
                <a:endParaRPr lang="en-US" sz="2500" dirty="0">
                  <a:effectLst>
                    <a:outerShdw blurRad="38100" dist="38100" dir="2700000" algn="tl">
                      <a:srgbClr val="000000">
                        <a:alpha val="43137"/>
                      </a:srgbClr>
                    </a:outerShdw>
                  </a:effectLst>
                  <a:latin typeface="+mj-lt"/>
                </a:endParaRPr>
              </a:p>
              <a:p>
                <a:pPr marL="0" indent="0">
                  <a:lnSpc>
                    <a:spcPct val="150000"/>
                  </a:lnSpc>
                  <a:buNone/>
                </a:pPr>
                <a:endParaRPr lang="en-US" sz="2500" dirty="0">
                  <a:solidFill>
                    <a:schemeClr val="tx1"/>
                  </a:solidFill>
                  <a:effectLst>
                    <a:outerShdw blurRad="38100" dist="38100" dir="2700000" algn="tl">
                      <a:srgbClr val="000000">
                        <a:alpha val="43137"/>
                      </a:srgbClr>
                    </a:outerShdw>
                  </a:effectLst>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99681" y="844556"/>
                <a:ext cx="9134402" cy="4680299"/>
              </a:xfrm>
              <a:blipFill rotWithShape="0">
                <a:blip r:embed="rId2"/>
                <a:stretch>
                  <a:fillRect l="-1202" r="-1402"/>
                </a:stretch>
              </a:blipFill>
            </p:spPr>
            <p:txBody>
              <a:bodyPr/>
              <a:lstStyle/>
              <a:p>
                <a:r>
                  <a:rPr lang="en-US">
                    <a:noFill/>
                  </a:rPr>
                  <a:t> </a:t>
                </a:r>
              </a:p>
            </p:txBody>
          </p:sp>
        </mc:Fallback>
      </mc:AlternateContent>
    </p:spTree>
    <p:extLst>
      <p:ext uri="{BB962C8B-B14F-4D97-AF65-F5344CB8AC3E}">
        <p14:creationId xmlns:p14="http://schemas.microsoft.com/office/powerpoint/2010/main" val="1268268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32736458"/>
              </p:ext>
            </p:extLst>
          </p:nvPr>
        </p:nvGraphicFramePr>
        <p:xfrm>
          <a:off x="1442434" y="656823"/>
          <a:ext cx="10586433" cy="5040978"/>
        </p:xfrm>
        <a:graphic>
          <a:graphicData uri="http://schemas.openxmlformats.org/drawingml/2006/table">
            <a:tbl>
              <a:tblPr firstRow="1" firstCol="1" bandRow="1">
                <a:tableStyleId>{5C22544A-7EE6-4342-B048-85BDC9FD1C3A}</a:tableStyleId>
              </a:tblPr>
              <a:tblGrid>
                <a:gridCol w="1081825"/>
                <a:gridCol w="1326524"/>
                <a:gridCol w="1197735"/>
                <a:gridCol w="1244132"/>
                <a:gridCol w="1202567"/>
                <a:gridCol w="1149082"/>
                <a:gridCol w="1169974"/>
                <a:gridCol w="1211758"/>
                <a:gridCol w="1002836"/>
              </a:tblGrid>
              <a:tr h="862884">
                <a:tc>
                  <a:txBody>
                    <a:bodyPr/>
                    <a:lstStyle/>
                    <a:p>
                      <a:pPr marL="0" marR="0" algn="ctr">
                        <a:lnSpc>
                          <a:spcPct val="150000"/>
                        </a:lnSpc>
                        <a:spcBef>
                          <a:spcPts val="0"/>
                        </a:spcBef>
                        <a:spcAft>
                          <a:spcPts val="0"/>
                        </a:spcAft>
                      </a:pPr>
                      <a:r>
                        <a:rPr lang="en-US" sz="1500" dirty="0">
                          <a:effectLst>
                            <a:outerShdw blurRad="38100" dist="38100" dir="2700000" algn="tl">
                              <a:srgbClr val="000000">
                                <a:alpha val="43137"/>
                              </a:srgbClr>
                            </a:outerShdw>
                          </a:effectLst>
                        </a:rPr>
                        <a:t>column number</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calculated area </a:t>
                      </a:r>
                      <a:r>
                        <a:rPr lang="en-US" sz="1500" dirty="0" smtClean="0">
                          <a:effectLst>
                            <a:outerShdw blurRad="38100" dist="38100" dir="2700000" algn="tl">
                              <a:srgbClr val="000000">
                                <a:alpha val="43137"/>
                              </a:srgbClr>
                            </a:outerShdw>
                          </a:effectLst>
                        </a:rPr>
                        <a:t>(m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design </a:t>
                      </a:r>
                      <a:r>
                        <a:rPr lang="en-US" sz="1500" dirty="0" smtClean="0">
                          <a:effectLst>
                            <a:outerShdw blurRad="38100" dist="38100" dir="2700000" algn="tl">
                              <a:srgbClr val="000000">
                                <a:alpha val="43137"/>
                              </a:srgbClr>
                            </a:outerShdw>
                          </a:effectLst>
                        </a:rPr>
                        <a:t>area(m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500">
                          <a:effectLst>
                            <a:outerShdw blurRad="38100" dist="38100" dir="2700000" algn="tl">
                              <a:srgbClr val="000000">
                                <a:alpha val="43137"/>
                              </a:srgbClr>
                            </a:outerShdw>
                          </a:effectLst>
                        </a:rPr>
                        <a:t>column number</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calculated </a:t>
                      </a:r>
                      <a:r>
                        <a:rPr lang="en-US" sz="1500" dirty="0" smtClean="0">
                          <a:effectLst>
                            <a:outerShdw blurRad="38100" dist="38100" dir="2700000" algn="tl">
                              <a:srgbClr val="000000">
                                <a:alpha val="43137"/>
                              </a:srgbClr>
                            </a:outerShdw>
                          </a:effectLst>
                        </a:rPr>
                        <a:t>area(m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design </a:t>
                      </a:r>
                      <a:r>
                        <a:rPr lang="en-US" sz="1500" dirty="0" smtClean="0">
                          <a:effectLst>
                            <a:outerShdw blurRad="38100" dist="38100" dir="2700000" algn="tl">
                              <a:srgbClr val="000000">
                                <a:alpha val="43137"/>
                              </a:srgbClr>
                            </a:outerShdw>
                          </a:effectLst>
                        </a:rPr>
                        <a:t>area(m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500">
                          <a:effectLst>
                            <a:outerShdw blurRad="38100" dist="38100" dir="2700000" algn="tl">
                              <a:srgbClr val="000000">
                                <a:alpha val="43137"/>
                              </a:srgbClr>
                            </a:outerShdw>
                          </a:effectLst>
                        </a:rPr>
                        <a:t>column number</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calculated </a:t>
                      </a:r>
                      <a:r>
                        <a:rPr lang="en-US" sz="1500" dirty="0" smtClean="0">
                          <a:effectLst>
                            <a:outerShdw blurRad="38100" dist="38100" dir="2700000" algn="tl">
                              <a:srgbClr val="000000">
                                <a:alpha val="43137"/>
                              </a:srgbClr>
                            </a:outerShdw>
                          </a:effectLst>
                        </a:rPr>
                        <a:t>area(m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500" dirty="0">
                          <a:effectLst>
                            <a:outerShdw blurRad="38100" dist="38100" dir="2700000" algn="tl">
                              <a:srgbClr val="000000">
                                <a:alpha val="43137"/>
                              </a:srgbClr>
                            </a:outerShdw>
                          </a:effectLst>
                        </a:rPr>
                        <a:t>design </a:t>
                      </a:r>
                      <a:r>
                        <a:rPr lang="en-US" sz="1500" dirty="0" smtClean="0">
                          <a:effectLst>
                            <a:outerShdw blurRad="38100" dist="38100" dir="2700000" algn="tl">
                              <a:srgbClr val="000000">
                                <a:alpha val="43137"/>
                              </a:srgbClr>
                            </a:outerShdw>
                          </a:effectLst>
                        </a:rPr>
                        <a:t>area(m</a:t>
                      </a:r>
                      <a:r>
                        <a:rPr lang="en-US" sz="1500" baseline="30000" dirty="0" smtClean="0">
                          <a:effectLst>
                            <a:outerShdw blurRad="38100" dist="38100" dir="2700000" algn="tl">
                              <a:srgbClr val="000000">
                                <a:alpha val="43137"/>
                              </a:srgbClr>
                            </a:outerShdw>
                          </a:effectLst>
                        </a:rPr>
                        <a:t>2</a:t>
                      </a:r>
                      <a:r>
                        <a:rPr lang="en-US" sz="1500" dirty="0" smtClean="0">
                          <a:effectLst>
                            <a:outerShdw blurRad="38100" dist="38100" dir="2700000" algn="tl">
                              <a:srgbClr val="000000">
                                <a:alpha val="43137"/>
                              </a:srgbClr>
                            </a:outerShdw>
                          </a:effectLst>
                        </a:rPr>
                        <a:t>)</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dirty="0">
                          <a:effectLst>
                            <a:outerShdw blurRad="38100" dist="38100" dir="2700000" algn="tl">
                              <a:srgbClr val="000000">
                                <a:alpha val="43137"/>
                              </a:srgbClr>
                            </a:outerShdw>
                          </a:effectLst>
                        </a:rPr>
                        <a:t>C31</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C21</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C32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dirty="0">
                          <a:effectLst>
                            <a:outerShdw blurRad="38100" dist="38100" dir="2700000" algn="tl">
                              <a:srgbClr val="000000">
                                <a:alpha val="43137"/>
                              </a:srgbClr>
                            </a:outerShdw>
                          </a:effectLst>
                        </a:rPr>
                        <a:t>1.6</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2.3</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C34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C10</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C23</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dirty="0">
                          <a:effectLst>
                            <a:outerShdw blurRad="38100" dist="38100" dir="2700000" algn="tl">
                              <a:srgbClr val="000000">
                                <a:alpha val="43137"/>
                              </a:srgbClr>
                            </a:outerShdw>
                          </a:effectLst>
                        </a:rPr>
                        <a:t>2</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2.1</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2.1</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C20</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2.1</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9298">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C3</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C28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2.1</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2.6</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71855">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C4</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C7</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71855">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C19</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1.8</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C13</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dirty="0">
                          <a:effectLst>
                            <a:outerShdw blurRad="38100" dist="38100" dir="2700000" algn="tl">
                              <a:srgbClr val="000000">
                                <a:alpha val="43137"/>
                              </a:srgbClr>
                            </a:outerShdw>
                          </a:effectLst>
                        </a:rPr>
                        <a:t>2.2</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500">
                          <a:effectLst>
                            <a:outerShdw blurRad="38100" dist="38100" dir="2700000" algn="tl">
                              <a:srgbClr val="000000">
                                <a:alpha val="43137"/>
                              </a:srgbClr>
                            </a:outerShdw>
                          </a:effectLst>
                        </a:rPr>
                        <a:t>2.5</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 </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a:effectLst>
                            <a:outerShdw blurRad="38100" dist="38100" dir="2700000" algn="tl">
                              <a:srgbClr val="000000">
                                <a:alpha val="43137"/>
                              </a:srgbClr>
                            </a:outerShdw>
                          </a:effectLst>
                        </a:rPr>
                        <a:t> </a:t>
                      </a:r>
                      <a:endParaRPr lang="en-US" sz="150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500" dirty="0">
                          <a:effectLst>
                            <a:outerShdw blurRad="38100" dist="38100" dir="2700000" algn="tl">
                              <a:srgbClr val="000000">
                                <a:alpha val="43137"/>
                              </a:srgbClr>
                            </a:outerShdw>
                          </a:effectLst>
                        </a:rPr>
                        <a:t> </a:t>
                      </a:r>
                      <a:endParaRPr lang="en-US" sz="1500"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874930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3158</TotalTime>
  <Words>983</Words>
  <Application>Microsoft Office PowerPoint</Application>
  <PresentationFormat>Widescreen</PresentationFormat>
  <Paragraphs>254</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Century Gothic</vt:lpstr>
      <vt:lpstr>Tahoma</vt:lpstr>
      <vt:lpstr>Times New Roman</vt:lpstr>
      <vt:lpstr>Verdana</vt:lpstr>
      <vt:lpstr>Wingdings</vt:lpstr>
      <vt:lpstr>Wingdings 3</vt:lpstr>
      <vt:lpstr>Wisp</vt:lpstr>
      <vt:lpstr>ANALYSIS AND DESIGN FOUNDATIONS OF AL-KAREEM BUILDING  GRADUATION PROJECT</vt:lpstr>
      <vt:lpstr>Presentation Contents  </vt:lpstr>
      <vt:lpstr>PowerPoint Presentation</vt:lpstr>
      <vt:lpstr>PowerPoint Presentation</vt:lpstr>
      <vt:lpstr>Load combinations</vt:lpstr>
      <vt:lpstr>PowerPoint Presentation</vt:lpstr>
      <vt:lpstr>Design of foundation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Bottom steel distribution</vt:lpstr>
      <vt:lpstr>Top steel distribution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AL-KAREEM BULDING  GRADUATION PROJECT</dc:title>
  <dc:creator>Sami</dc:creator>
  <cp:lastModifiedBy>USER</cp:lastModifiedBy>
  <cp:revision>159</cp:revision>
  <dcterms:created xsi:type="dcterms:W3CDTF">2018-11-28T14:14:15Z</dcterms:created>
  <dcterms:modified xsi:type="dcterms:W3CDTF">2019-12-25T18:00:44Z</dcterms:modified>
</cp:coreProperties>
</file>