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7" r:id="rId1"/>
  </p:sldMasterIdLst>
  <p:notesMasterIdLst>
    <p:notesMasterId r:id="rId38"/>
  </p:notesMasterIdLst>
  <p:sldIdLst>
    <p:sldId id="258" r:id="rId2"/>
    <p:sldId id="256" r:id="rId3"/>
    <p:sldId id="257" r:id="rId4"/>
    <p:sldId id="261" r:id="rId5"/>
    <p:sldId id="284" r:id="rId6"/>
    <p:sldId id="263" r:id="rId7"/>
    <p:sldId id="264" r:id="rId8"/>
    <p:sldId id="291" r:id="rId9"/>
    <p:sldId id="292" r:id="rId10"/>
    <p:sldId id="293" r:id="rId11"/>
    <p:sldId id="294" r:id="rId12"/>
    <p:sldId id="289" r:id="rId13"/>
    <p:sldId id="295" r:id="rId14"/>
    <p:sldId id="290" r:id="rId15"/>
    <p:sldId id="296" r:id="rId16"/>
    <p:sldId id="300" r:id="rId17"/>
    <p:sldId id="301" r:id="rId18"/>
    <p:sldId id="302" r:id="rId19"/>
    <p:sldId id="303" r:id="rId20"/>
    <p:sldId id="304" r:id="rId21"/>
    <p:sldId id="305" r:id="rId22"/>
    <p:sldId id="306" r:id="rId23"/>
    <p:sldId id="307" r:id="rId24"/>
    <p:sldId id="308" r:id="rId25"/>
    <p:sldId id="319" r:id="rId26"/>
    <p:sldId id="309" r:id="rId27"/>
    <p:sldId id="310" r:id="rId28"/>
    <p:sldId id="312" r:id="rId29"/>
    <p:sldId id="318" r:id="rId30"/>
    <p:sldId id="311" r:id="rId31"/>
    <p:sldId id="313" r:id="rId32"/>
    <p:sldId id="314" r:id="rId33"/>
    <p:sldId id="315" r:id="rId34"/>
    <p:sldId id="317" r:id="rId35"/>
    <p:sldId id="320" r:id="rId36"/>
    <p:sldId id="279" r:id="rId3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001F181-7B82-468B-B6D0-882FA8F15D45}">
  <a:tblStyle styleId="{1001F181-7B82-468B-B6D0-882FA8F15D4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snapToGrid="0">
      <p:cViewPr varScale="1">
        <p:scale>
          <a:sx n="115" d="100"/>
          <a:sy n="115" d="100"/>
        </p:scale>
        <p:origin x="70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65880373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0416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48997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9181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7274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2442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61380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8201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6261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4263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1512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18595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3023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948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149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9787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9193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7406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7306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b="1" i="0" u="none" strike="noStrike" cap="none" dirty="0" smtClean="0">
                <a:solidFill>
                  <a:srgbClr val="000000"/>
                </a:solidFill>
                <a:effectLst/>
                <a:latin typeface="Arial"/>
                <a:ea typeface="Arial"/>
                <a:cs typeface="Arial"/>
                <a:sym typeface="Arial"/>
              </a:rPr>
              <a:t>low contrast</a:t>
            </a:r>
            <a:r>
              <a:rPr lang="en-US" sz="1100" b="0" i="0" u="none" strike="noStrike" cap="none" dirty="0" smtClean="0">
                <a:solidFill>
                  <a:srgbClr val="000000"/>
                </a:solidFill>
                <a:effectLst/>
                <a:latin typeface="Arial"/>
                <a:ea typeface="Arial"/>
                <a:cs typeface="Arial"/>
                <a:sym typeface="Arial"/>
              </a:rPr>
              <a:t> looks like it has a gray wash to it. the blacks are more like a dark gray, and the whites a light gray.</a:t>
            </a:r>
            <a:endParaRPr lang="en-US" dirty="0" smtClean="0"/>
          </a:p>
          <a:p>
            <a:endParaRPr lang="en-US" dirty="0"/>
          </a:p>
        </p:txBody>
      </p:sp>
    </p:spTree>
    <p:extLst>
      <p:ext uri="{BB962C8B-B14F-4D97-AF65-F5344CB8AC3E}">
        <p14:creationId xmlns:p14="http://schemas.microsoft.com/office/powerpoint/2010/main" val="14048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Histogram Equalization. Histogram equalization is a technique for adjusting image intensities to enhance contrast.</a:t>
            </a:r>
            <a:endParaRPr lang="en-US" dirty="0"/>
          </a:p>
        </p:txBody>
      </p:sp>
    </p:spTree>
    <p:extLst>
      <p:ext uri="{BB962C8B-B14F-4D97-AF65-F5344CB8AC3E}">
        <p14:creationId xmlns:p14="http://schemas.microsoft.com/office/powerpoint/2010/main" val="3681879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4" name="Google Shape;14;p2"/>
          <p:cNvGrpSpPr/>
          <p:nvPr/>
        </p:nvGrpSpPr>
        <p:grpSpPr>
          <a:xfrm rot="10800000" flipH="1">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710175"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1"/>
        <p:cNvGrpSpPr/>
        <p:nvPr/>
      </p:nvGrpSpPr>
      <p:grpSpPr>
        <a:xfrm>
          <a:off x="0" y="0"/>
          <a:ext cx="0" cy="0"/>
          <a:chOff x="0" y="0"/>
          <a:chExt cx="0" cy="0"/>
        </a:xfrm>
      </p:grpSpPr>
      <p:grpSp>
        <p:nvGrpSpPr>
          <p:cNvPr id="62" name="Google Shape;62;p5"/>
          <p:cNvGrpSpPr/>
          <p:nvPr/>
        </p:nvGrpSpPr>
        <p:grpSpPr>
          <a:xfrm>
            <a:off x="-4" y="40"/>
            <a:ext cx="7072430" cy="1327315"/>
            <a:chOff x="-4" y="40"/>
            <a:chExt cx="7072430" cy="1327315"/>
          </a:xfrm>
        </p:grpSpPr>
        <p:sp>
          <p:nvSpPr>
            <p:cNvPr id="63" name="Google Shape;63;p5"/>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64" name="Google Shape;64;p5"/>
            <p:cNvGrpSpPr/>
            <p:nvPr/>
          </p:nvGrpSpPr>
          <p:grpSpPr>
            <a:xfrm rot="10800000" flipH="1">
              <a:off x="3" y="40"/>
              <a:ext cx="6756168" cy="1327315"/>
              <a:chOff x="-2168138" y="330075"/>
              <a:chExt cx="8650663" cy="1699506"/>
            </a:xfrm>
          </p:grpSpPr>
          <p:sp>
            <p:nvSpPr>
              <p:cNvPr id="65" name="Google Shape;65;p5"/>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66" name="Google Shape;66;p5"/>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67" name="Google Shape;67;p5"/>
            <p:cNvGrpSpPr/>
            <p:nvPr/>
          </p:nvGrpSpPr>
          <p:grpSpPr>
            <a:xfrm rot="10800000" flipH="1">
              <a:off x="-4" y="381007"/>
              <a:ext cx="7072430" cy="771744"/>
              <a:chOff x="-9092084" y="330075"/>
              <a:chExt cx="15574609" cy="1699501"/>
            </a:xfrm>
          </p:grpSpPr>
          <p:sp>
            <p:nvSpPr>
              <p:cNvPr id="68" name="Google Shape;68;p5"/>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69" name="Google Shape;69;p5"/>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grpSp>
        <p:nvGrpSpPr>
          <p:cNvPr id="70" name="Google Shape;70;p5"/>
          <p:cNvGrpSpPr/>
          <p:nvPr/>
        </p:nvGrpSpPr>
        <p:grpSpPr>
          <a:xfrm>
            <a:off x="6946842" y="4472723"/>
            <a:ext cx="2202830" cy="670795"/>
            <a:chOff x="5575242" y="4472723"/>
            <a:chExt cx="2202830" cy="670795"/>
          </a:xfrm>
        </p:grpSpPr>
        <p:sp>
          <p:nvSpPr>
            <p:cNvPr id="71" name="Google Shape;71;p5"/>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 name="Google Shape;72;p5"/>
            <p:cNvGrpSpPr/>
            <p:nvPr/>
          </p:nvGrpSpPr>
          <p:grpSpPr>
            <a:xfrm flipH="1">
              <a:off x="5734850" y="4472723"/>
              <a:ext cx="2040837" cy="670795"/>
              <a:chOff x="1297954" y="330075"/>
              <a:chExt cx="5169293" cy="1699506"/>
            </a:xfrm>
          </p:grpSpPr>
          <p:sp>
            <p:nvSpPr>
              <p:cNvPr id="73" name="Google Shape;73;p5"/>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75;p5"/>
            <p:cNvGrpSpPr/>
            <p:nvPr/>
          </p:nvGrpSpPr>
          <p:grpSpPr>
            <a:xfrm flipH="1">
              <a:off x="5578209" y="4646738"/>
              <a:ext cx="2199863" cy="304563"/>
              <a:chOff x="-5827153" y="330075"/>
              <a:chExt cx="12276019" cy="1699569"/>
            </a:xfrm>
          </p:grpSpPr>
          <p:sp>
            <p:nvSpPr>
              <p:cNvPr id="76" name="Google Shape;76;p5"/>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8" name="Google Shape;78;p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Google Shape;79;p5"/>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Google Shape;80;p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6"/>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6"/>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8" name="Google Shape;98;p6"/>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Google Shape;100;p6"/>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Google Shape;101;p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02"/>
        <p:cNvGrpSpPr/>
        <p:nvPr/>
      </p:nvGrpSpPr>
      <p:grpSpPr>
        <a:xfrm>
          <a:off x="0" y="0"/>
          <a:ext cx="0" cy="0"/>
          <a:chOff x="0" y="0"/>
          <a:chExt cx="0" cy="0"/>
        </a:xfrm>
      </p:grpSpPr>
      <p:grpSp>
        <p:nvGrpSpPr>
          <p:cNvPr id="103" name="Google Shape;103;p7"/>
          <p:cNvGrpSpPr/>
          <p:nvPr/>
        </p:nvGrpSpPr>
        <p:grpSpPr>
          <a:xfrm>
            <a:off x="-4" y="40"/>
            <a:ext cx="7072430" cy="1327315"/>
            <a:chOff x="-4" y="40"/>
            <a:chExt cx="7072430" cy="1327315"/>
          </a:xfrm>
        </p:grpSpPr>
        <p:sp>
          <p:nvSpPr>
            <p:cNvPr id="104" name="Google Shape;104;p7"/>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105" name="Google Shape;105;p7"/>
            <p:cNvGrpSpPr/>
            <p:nvPr/>
          </p:nvGrpSpPr>
          <p:grpSpPr>
            <a:xfrm rot="10800000" flipH="1">
              <a:off x="3" y="40"/>
              <a:ext cx="6756168" cy="1327315"/>
              <a:chOff x="-2168138" y="330075"/>
              <a:chExt cx="8650663" cy="1699506"/>
            </a:xfrm>
          </p:grpSpPr>
          <p:sp>
            <p:nvSpPr>
              <p:cNvPr id="106" name="Google Shape;106;p7"/>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107" name="Google Shape;107;p7"/>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08" name="Google Shape;108;p7"/>
            <p:cNvGrpSpPr/>
            <p:nvPr/>
          </p:nvGrpSpPr>
          <p:grpSpPr>
            <a:xfrm rot="10800000" flipH="1">
              <a:off x="-4" y="381007"/>
              <a:ext cx="7072430" cy="771744"/>
              <a:chOff x="-9092084" y="330075"/>
              <a:chExt cx="15574609" cy="1699501"/>
            </a:xfrm>
          </p:grpSpPr>
          <p:sp>
            <p:nvSpPr>
              <p:cNvPr id="109" name="Google Shape;109;p7"/>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110" name="Google Shape;110;p7"/>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grpSp>
        <p:nvGrpSpPr>
          <p:cNvPr id="111" name="Google Shape;111;p7"/>
          <p:cNvGrpSpPr/>
          <p:nvPr/>
        </p:nvGrpSpPr>
        <p:grpSpPr>
          <a:xfrm>
            <a:off x="6946842" y="4472723"/>
            <a:ext cx="2202830" cy="670795"/>
            <a:chOff x="5575242" y="4472723"/>
            <a:chExt cx="2202830" cy="670795"/>
          </a:xfrm>
        </p:grpSpPr>
        <p:sp>
          <p:nvSpPr>
            <p:cNvPr id="112" name="Google Shape;112;p7"/>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3" name="Google Shape;113;p7"/>
            <p:cNvGrpSpPr/>
            <p:nvPr/>
          </p:nvGrpSpPr>
          <p:grpSpPr>
            <a:xfrm flipH="1">
              <a:off x="5734850" y="4472723"/>
              <a:ext cx="2040837" cy="670795"/>
              <a:chOff x="1297954" y="330075"/>
              <a:chExt cx="5169293" cy="1699506"/>
            </a:xfrm>
          </p:grpSpPr>
          <p:sp>
            <p:nvSpPr>
              <p:cNvPr id="114" name="Google Shape;114;p7"/>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7"/>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 name="Google Shape;116;p7"/>
            <p:cNvGrpSpPr/>
            <p:nvPr/>
          </p:nvGrpSpPr>
          <p:grpSpPr>
            <a:xfrm flipH="1">
              <a:off x="5578209" y="4646738"/>
              <a:ext cx="2199863" cy="304563"/>
              <a:chOff x="-5827153" y="330075"/>
              <a:chExt cx="12276019" cy="1699569"/>
            </a:xfrm>
          </p:grpSpPr>
          <p:sp>
            <p:nvSpPr>
              <p:cNvPr id="117" name="Google Shape;117;p7"/>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9" name="Google Shape;119;p7"/>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120" name="Google Shape;120;p7"/>
          <p:cNvSpPr txBox="1">
            <a:spLocks noGrp="1"/>
          </p:cNvSpPr>
          <p:nvPr>
            <p:ph type="body" idx="1"/>
          </p:nvPr>
        </p:nvSpPr>
        <p:spPr>
          <a:xfrm>
            <a:off x="870450" y="1545076"/>
            <a:ext cx="2247900" cy="27099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1" name="Google Shape;121;p7"/>
          <p:cNvSpPr txBox="1">
            <a:spLocks noGrp="1"/>
          </p:cNvSpPr>
          <p:nvPr>
            <p:ph type="body" idx="2"/>
          </p:nvPr>
        </p:nvSpPr>
        <p:spPr>
          <a:xfrm>
            <a:off x="3233637" y="1545076"/>
            <a:ext cx="2247900" cy="27099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2" name="Google Shape;122;p7"/>
          <p:cNvSpPr txBox="1">
            <a:spLocks noGrp="1"/>
          </p:cNvSpPr>
          <p:nvPr>
            <p:ph type="body" idx="3"/>
          </p:nvPr>
        </p:nvSpPr>
        <p:spPr>
          <a:xfrm>
            <a:off x="5540650" y="1545076"/>
            <a:ext cx="2247900" cy="27099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3" name="Google Shape;123;p7"/>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sp>
        <p:nvSpPr>
          <p:cNvPr id="163" name="Google Shape;163;p1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164" name="Google Shape;164;p10"/>
          <p:cNvGrpSpPr/>
          <p:nvPr/>
        </p:nvGrpSpPr>
        <p:grpSpPr>
          <a:xfrm>
            <a:off x="6946842" y="4472723"/>
            <a:ext cx="2202830" cy="670795"/>
            <a:chOff x="5575242" y="4472723"/>
            <a:chExt cx="2202830" cy="670795"/>
          </a:xfrm>
        </p:grpSpPr>
        <p:sp>
          <p:nvSpPr>
            <p:cNvPr id="165" name="Google Shape;165;p10"/>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0"/>
            <p:cNvGrpSpPr/>
            <p:nvPr/>
          </p:nvGrpSpPr>
          <p:grpSpPr>
            <a:xfrm flipH="1">
              <a:off x="5734850" y="4472723"/>
              <a:ext cx="2040837" cy="670795"/>
              <a:chOff x="1297954" y="330075"/>
              <a:chExt cx="5169293" cy="1699506"/>
            </a:xfrm>
          </p:grpSpPr>
          <p:sp>
            <p:nvSpPr>
              <p:cNvPr id="167" name="Google Shape;167;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9" name="Google Shape;169;p10"/>
            <p:cNvGrpSpPr/>
            <p:nvPr/>
          </p:nvGrpSpPr>
          <p:grpSpPr>
            <a:xfrm flipH="1">
              <a:off x="5578209" y="4646738"/>
              <a:ext cx="2199863" cy="304563"/>
              <a:chOff x="-5827153" y="330075"/>
              <a:chExt cx="12276019" cy="1699569"/>
            </a:xfrm>
          </p:grpSpPr>
          <p:sp>
            <p:nvSpPr>
              <p:cNvPr id="170" name="Google Shape;170;p10"/>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0"/>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2" name="Google Shape;172;p10"/>
          <p:cNvGrpSpPr/>
          <p:nvPr/>
        </p:nvGrpSpPr>
        <p:grpSpPr>
          <a:xfrm rot="10800000">
            <a:off x="-8" y="-2"/>
            <a:ext cx="2202830" cy="670795"/>
            <a:chOff x="5575242" y="4472723"/>
            <a:chExt cx="2202830" cy="670795"/>
          </a:xfrm>
        </p:grpSpPr>
        <p:sp>
          <p:nvSpPr>
            <p:cNvPr id="173" name="Google Shape;173;p10"/>
            <p:cNvSpPr/>
            <p:nvPr/>
          </p:nvSpPr>
          <p:spPr>
            <a:xfrm rot="10800000">
              <a:off x="5575242" y="4948334"/>
              <a:ext cx="394200" cy="131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 name="Google Shape;174;p10"/>
            <p:cNvGrpSpPr/>
            <p:nvPr/>
          </p:nvGrpSpPr>
          <p:grpSpPr>
            <a:xfrm flipH="1">
              <a:off x="5734850" y="4472723"/>
              <a:ext cx="2040837" cy="670795"/>
              <a:chOff x="1297954" y="330075"/>
              <a:chExt cx="5169293" cy="1699506"/>
            </a:xfrm>
          </p:grpSpPr>
          <p:sp>
            <p:nvSpPr>
              <p:cNvPr id="175" name="Google Shape;175;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 name="Google Shape;177;p10"/>
            <p:cNvGrpSpPr/>
            <p:nvPr/>
          </p:nvGrpSpPr>
          <p:grpSpPr>
            <a:xfrm flipH="1">
              <a:off x="5578209" y="4646738"/>
              <a:ext cx="2199863" cy="304563"/>
              <a:chOff x="-5827153" y="330075"/>
              <a:chExt cx="12276019" cy="1699569"/>
            </a:xfrm>
          </p:grpSpPr>
          <p:sp>
            <p:nvSpPr>
              <p:cNvPr id="178" name="Google Shape;178;p10"/>
              <p:cNvSpPr/>
              <p:nvPr/>
            </p:nvSpPr>
            <p:spPr>
              <a:xfrm>
                <a:off x="-5827153" y="330144"/>
                <a:ext cx="1061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0"/>
              <p:cNvSpPr/>
              <p:nvPr/>
            </p:nvSpPr>
            <p:spPr>
              <a:xfrm>
                <a:off x="4749366"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lstStyle>
            <a:lvl1pPr lvl="0">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1pPr>
            <a:lvl2pPr lvl="1">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2pPr>
            <a:lvl3pPr lvl="2">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3pPr>
            <a:lvl4pPr lvl="3">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4pPr>
            <a:lvl5pPr lvl="4">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5pPr>
            <a:lvl6pPr lvl="5">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6pPr>
            <a:lvl7pPr lvl="6">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7pPr>
            <a:lvl8pPr lvl="7">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8pPr>
            <a:lvl9pPr lvl="8">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lstStyle>
            <a:lvl1pPr marL="457200" lvl="0" indent="-381000">
              <a:spcBef>
                <a:spcPts val="6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9pPr>
          </a:lstStyle>
          <a:p>
            <a:endParaRPr/>
          </a:p>
        </p:txBody>
      </p:sp>
      <p:sp>
        <p:nvSpPr>
          <p:cNvPr id="8" name="Google Shape;8;p1"/>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rgbClr val="FFFFFF"/>
                </a:solidFill>
                <a:latin typeface="Roboto Condensed"/>
                <a:ea typeface="Roboto Condensed"/>
                <a:cs typeface="Roboto Condensed"/>
                <a:sym typeface="Roboto Condensed"/>
              </a:defRPr>
            </a:lvl1pPr>
            <a:lvl2pPr lvl="1" algn="r">
              <a:buNone/>
              <a:defRPr sz="1200" b="1">
                <a:solidFill>
                  <a:srgbClr val="FFFFFF"/>
                </a:solidFill>
                <a:latin typeface="Roboto Condensed"/>
                <a:ea typeface="Roboto Condensed"/>
                <a:cs typeface="Roboto Condensed"/>
                <a:sym typeface="Roboto Condensed"/>
              </a:defRPr>
            </a:lvl2pPr>
            <a:lvl3pPr lvl="2" algn="r">
              <a:buNone/>
              <a:defRPr sz="1200" b="1">
                <a:solidFill>
                  <a:srgbClr val="FFFFFF"/>
                </a:solidFill>
                <a:latin typeface="Roboto Condensed"/>
                <a:ea typeface="Roboto Condensed"/>
                <a:cs typeface="Roboto Condensed"/>
                <a:sym typeface="Roboto Condensed"/>
              </a:defRPr>
            </a:lvl3pPr>
            <a:lvl4pPr lvl="3" algn="r">
              <a:buNone/>
              <a:defRPr sz="1200" b="1">
                <a:solidFill>
                  <a:srgbClr val="FFFFFF"/>
                </a:solidFill>
                <a:latin typeface="Roboto Condensed"/>
                <a:ea typeface="Roboto Condensed"/>
                <a:cs typeface="Roboto Condensed"/>
                <a:sym typeface="Roboto Condensed"/>
              </a:defRPr>
            </a:lvl4pPr>
            <a:lvl5pPr lvl="4" algn="r">
              <a:buNone/>
              <a:defRPr sz="1200" b="1">
                <a:solidFill>
                  <a:srgbClr val="FFFFFF"/>
                </a:solidFill>
                <a:latin typeface="Roboto Condensed"/>
                <a:ea typeface="Roboto Condensed"/>
                <a:cs typeface="Roboto Condensed"/>
                <a:sym typeface="Roboto Condensed"/>
              </a:defRPr>
            </a:lvl5pPr>
            <a:lvl6pPr lvl="5" algn="r">
              <a:buNone/>
              <a:defRPr sz="1200" b="1">
                <a:solidFill>
                  <a:srgbClr val="FFFFFF"/>
                </a:solidFill>
                <a:latin typeface="Roboto Condensed"/>
                <a:ea typeface="Roboto Condensed"/>
                <a:cs typeface="Roboto Condensed"/>
                <a:sym typeface="Roboto Condensed"/>
              </a:defRPr>
            </a:lvl6pPr>
            <a:lvl7pPr lvl="6" algn="r">
              <a:buNone/>
              <a:defRPr sz="1200" b="1">
                <a:solidFill>
                  <a:srgbClr val="FFFFFF"/>
                </a:solidFill>
                <a:latin typeface="Roboto Condensed"/>
                <a:ea typeface="Roboto Condensed"/>
                <a:cs typeface="Roboto Condensed"/>
                <a:sym typeface="Roboto Condensed"/>
              </a:defRPr>
            </a:lvl7pPr>
            <a:lvl8pPr lvl="7" algn="r">
              <a:buNone/>
              <a:defRPr sz="1200" b="1">
                <a:solidFill>
                  <a:srgbClr val="FFFFFF"/>
                </a:solidFill>
                <a:latin typeface="Roboto Condensed"/>
                <a:ea typeface="Roboto Condensed"/>
                <a:cs typeface="Roboto Condensed"/>
                <a:sym typeface="Roboto Condensed"/>
              </a:defRPr>
            </a:lvl8pPr>
            <a:lvl9pPr lvl="8" algn="r">
              <a:buNone/>
              <a:defRPr sz="1200" b="1">
                <a:solidFill>
                  <a:srgbClr val="FFFFFF"/>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6"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3"/>
          <p:cNvSpPr txBox="1">
            <a:spLocks noGrp="1"/>
          </p:cNvSpPr>
          <p:nvPr>
            <p:ph type="ctrTitle" idx="4294967295"/>
          </p:nvPr>
        </p:nvSpPr>
        <p:spPr>
          <a:xfrm>
            <a:off x="1275150" y="2364400"/>
            <a:ext cx="6593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dirty="0">
                <a:solidFill>
                  <a:srgbClr val="FF9800"/>
                </a:solidFill>
              </a:rPr>
              <a:t>HELLO!</a:t>
            </a:r>
            <a:endParaRPr sz="6000" dirty="0">
              <a:solidFill>
                <a:srgbClr val="FF9800"/>
              </a:solidFill>
            </a:endParaRPr>
          </a:p>
        </p:txBody>
      </p:sp>
      <p:sp>
        <p:nvSpPr>
          <p:cNvPr id="214" name="Google Shape;214;p13"/>
          <p:cNvSpPr txBox="1">
            <a:spLocks noGrp="1"/>
          </p:cNvSpPr>
          <p:nvPr>
            <p:ph type="subTitle" idx="4294967295"/>
          </p:nvPr>
        </p:nvSpPr>
        <p:spPr>
          <a:xfrm>
            <a:off x="1275100" y="3668089"/>
            <a:ext cx="6593700" cy="134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smtClean="0"/>
              <a:t>ZEIN BANNA </a:t>
            </a:r>
          </a:p>
          <a:p>
            <a:pPr marL="0" lvl="0" indent="0" algn="ctr" rtl="0">
              <a:spcBef>
                <a:spcPts val="0"/>
              </a:spcBef>
              <a:spcAft>
                <a:spcPts val="0"/>
              </a:spcAft>
              <a:buNone/>
            </a:pPr>
            <a:endParaRPr lang="en-US" sz="2000" b="1" dirty="0" smtClean="0"/>
          </a:p>
          <a:p>
            <a:pPr marL="0" lvl="0" indent="0" algn="ctr" rtl="0">
              <a:spcBef>
                <a:spcPts val="0"/>
              </a:spcBef>
              <a:spcAft>
                <a:spcPts val="0"/>
              </a:spcAft>
              <a:buNone/>
            </a:pPr>
            <a:r>
              <a:rPr lang="en-US" sz="2000" b="1" dirty="0" smtClean="0"/>
              <a:t>   DANA YOUNIS</a:t>
            </a:r>
          </a:p>
          <a:p>
            <a:pPr marL="0" lvl="0" indent="0" algn="ctr" rtl="0">
              <a:spcBef>
                <a:spcPts val="0"/>
              </a:spcBef>
              <a:spcAft>
                <a:spcPts val="0"/>
              </a:spcAft>
              <a:buNone/>
            </a:pPr>
            <a:endParaRPr sz="2000" b="1" dirty="0"/>
          </a:p>
        </p:txBody>
      </p:sp>
      <p:pic>
        <p:nvPicPr>
          <p:cNvPr id="215" name="Google Shape;215;p13" descr="10.jpg"/>
          <p:cNvPicPr preferRelativeResize="0"/>
          <p:nvPr/>
        </p:nvPicPr>
        <p:blipFill rotWithShape="1">
          <a:blip r:embed="rId3">
            <a:alphaModFix/>
          </a:blip>
          <a:srcRect l="15648" r="28102"/>
          <a:stretch/>
        </p:blipFill>
        <p:spPr>
          <a:xfrm>
            <a:off x="3539200" y="367400"/>
            <a:ext cx="2065500" cy="2065500"/>
          </a:xfrm>
          <a:prstGeom prst="diamond">
            <a:avLst/>
          </a:prstGeom>
          <a:noFill/>
          <a:ln w="38100" cap="flat" cmpd="sng">
            <a:solidFill>
              <a:srgbClr val="3F5378"/>
            </a:solidFill>
            <a:prstDash val="solid"/>
            <a:miter lim="8000"/>
            <a:headEnd type="none" w="sm" len="sm"/>
            <a:tailEnd type="none" w="sm" len="sm"/>
          </a:ln>
        </p:spPr>
      </p:pic>
      <p:sp>
        <p:nvSpPr>
          <p:cNvPr id="216" name="Google Shape;216;p1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60625" cy="5143500"/>
          </a:xfrm>
          <a:prstGeom prst="rect">
            <a:avLst/>
          </a:prstGeom>
        </p:spPr>
      </p:pic>
    </p:spTree>
    <p:extLst>
      <p:ext uri="{BB962C8B-B14F-4D97-AF65-F5344CB8AC3E}">
        <p14:creationId xmlns:p14="http://schemas.microsoft.com/office/powerpoint/2010/main" val="4034191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00" y="12334"/>
            <a:ext cx="9182600" cy="5131166"/>
          </a:xfrm>
          <a:prstGeom prst="rect">
            <a:avLst/>
          </a:prstGeom>
        </p:spPr>
      </p:pic>
    </p:spTree>
    <p:extLst>
      <p:ext uri="{BB962C8B-B14F-4D97-AF65-F5344CB8AC3E}">
        <p14:creationId xmlns:p14="http://schemas.microsoft.com/office/powerpoint/2010/main" val="1177254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4" y="392575"/>
            <a:ext cx="5677965" cy="766200"/>
          </a:xfrm>
        </p:spPr>
        <p:txBody>
          <a:bodyPr/>
          <a:lstStyle/>
          <a:p>
            <a:r>
              <a:rPr lang="en-US" dirty="0"/>
              <a:t>Plant area extraction</a:t>
            </a:r>
            <a:r>
              <a:rPr lang="ar-SA" dirty="0"/>
              <a:t> </a:t>
            </a:r>
            <a:r>
              <a:rPr lang="en-US" dirty="0"/>
              <a:t>using  “Excess Green”</a:t>
            </a:r>
          </a:p>
        </p:txBody>
      </p:sp>
      <p:sp>
        <p:nvSpPr>
          <p:cNvPr id="4" name="Text Placeholder 3"/>
          <p:cNvSpPr>
            <a:spLocks noGrp="1"/>
          </p:cNvSpPr>
          <p:nvPr>
            <p:ph type="body" idx="2"/>
          </p:nvPr>
        </p:nvSpPr>
        <p:spPr>
          <a:xfrm>
            <a:off x="710377" y="3864115"/>
            <a:ext cx="2352516" cy="654628"/>
          </a:xfrm>
        </p:spPr>
        <p:txBody>
          <a:bodyPr/>
          <a:lstStyle/>
          <a:p>
            <a:pPr marL="114300" indent="0">
              <a:buNone/>
            </a:pPr>
            <a:r>
              <a:rPr lang="en-US" sz="1400" dirty="0" smtClean="0">
                <a:solidFill>
                  <a:srgbClr val="FF9800"/>
                </a:solidFill>
              </a:rPr>
              <a:t>Global Equalization</a:t>
            </a:r>
            <a:endParaRPr lang="en-US" sz="1400" dirty="0">
              <a:solidFill>
                <a:srgbClr val="FF9800"/>
              </a:solidFill>
            </a:endParaRPr>
          </a:p>
        </p:txBody>
      </p:sp>
      <p:sp>
        <p:nvSpPr>
          <p:cNvPr id="6" name="Slide Number Placeholder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grpSp>
        <p:nvGrpSpPr>
          <p:cNvPr id="7" name="Google Shape;288;p19"/>
          <p:cNvGrpSpPr/>
          <p:nvPr/>
        </p:nvGrpSpPr>
        <p:grpSpPr>
          <a:xfrm>
            <a:off x="312466" y="587260"/>
            <a:ext cx="309022" cy="376837"/>
            <a:chOff x="596350" y="929175"/>
            <a:chExt cx="407950" cy="497475"/>
          </a:xfrm>
        </p:grpSpPr>
        <p:sp>
          <p:nvSpPr>
            <p:cNvPr id="8" name="Google Shape;289;p19"/>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0;p19"/>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1;p19"/>
            <p:cNvSpPr/>
            <p:nvPr/>
          </p:nvSpPr>
          <p:spPr>
            <a:xfrm>
              <a:off x="688900" y="12561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92;p19"/>
            <p:cNvSpPr/>
            <p:nvPr/>
          </p:nvSpPr>
          <p:spPr>
            <a:xfrm>
              <a:off x="688900" y="1201350"/>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93;p19"/>
            <p:cNvSpPr/>
            <p:nvPr/>
          </p:nvSpPr>
          <p:spPr>
            <a:xfrm>
              <a:off x="688900" y="1145950"/>
              <a:ext cx="255750" cy="25"/>
            </a:xfrm>
            <a:custGeom>
              <a:avLst/>
              <a:gdLst/>
              <a:ahLst/>
              <a:cxnLst/>
              <a:rect l="l" t="t" r="r" b="b"/>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94;p19"/>
            <p:cNvSpPr/>
            <p:nvPr/>
          </p:nvSpPr>
          <p:spPr>
            <a:xfrm>
              <a:off x="688900" y="10905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95;p19"/>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Text Placeholder 3"/>
          <p:cNvSpPr>
            <a:spLocks noGrp="1"/>
          </p:cNvSpPr>
          <p:nvPr>
            <p:ph type="body" idx="2"/>
          </p:nvPr>
        </p:nvSpPr>
        <p:spPr>
          <a:xfrm>
            <a:off x="3750654" y="3864115"/>
            <a:ext cx="2352516" cy="654628"/>
          </a:xfrm>
        </p:spPr>
        <p:txBody>
          <a:bodyPr/>
          <a:lstStyle/>
          <a:p>
            <a:pPr marL="114300" indent="0">
              <a:buNone/>
            </a:pPr>
            <a:r>
              <a:rPr lang="en-US" sz="1400" dirty="0" smtClean="0">
                <a:solidFill>
                  <a:srgbClr val="FF9800"/>
                </a:solidFill>
              </a:rPr>
              <a:t>Local Equalization</a:t>
            </a:r>
            <a:endParaRPr lang="en-US" sz="1400" dirty="0">
              <a:solidFill>
                <a:srgbClr val="FF9800"/>
              </a:solidFill>
            </a:endParaRPr>
          </a:p>
        </p:txBody>
      </p:sp>
      <p:sp>
        <p:nvSpPr>
          <p:cNvPr id="20" name="Text Placeholder 3"/>
          <p:cNvSpPr>
            <a:spLocks noGrp="1"/>
          </p:cNvSpPr>
          <p:nvPr>
            <p:ph type="body" idx="2"/>
          </p:nvPr>
        </p:nvSpPr>
        <p:spPr>
          <a:xfrm>
            <a:off x="6752884" y="3864115"/>
            <a:ext cx="2352516" cy="654628"/>
          </a:xfrm>
        </p:spPr>
        <p:txBody>
          <a:bodyPr/>
          <a:lstStyle/>
          <a:p>
            <a:pPr marL="114300" indent="0">
              <a:buNone/>
            </a:pPr>
            <a:r>
              <a:rPr lang="en-US" sz="1400" dirty="0" smtClean="0">
                <a:solidFill>
                  <a:srgbClr val="FF9800"/>
                </a:solidFill>
              </a:rPr>
              <a:t>Gamma Correction</a:t>
            </a:r>
            <a:endParaRPr lang="en-US" sz="1400" dirty="0">
              <a:solidFill>
                <a:srgbClr val="FF9800"/>
              </a:solidFill>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7595" y="1976981"/>
            <a:ext cx="2956343" cy="1810473"/>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2893" y="2020118"/>
            <a:ext cx="2954702" cy="1787973"/>
          </a:xfrm>
          <a:prstGeom prst="rect">
            <a:avLst/>
          </a:prstGeom>
        </p:spPr>
      </p:pic>
      <p:pic>
        <p:nvPicPr>
          <p:cNvPr id="26" name="Pictur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534" y="2003492"/>
            <a:ext cx="2869286" cy="1808043"/>
          </a:xfrm>
          <a:prstGeom prst="rect">
            <a:avLst/>
          </a:prstGeom>
        </p:spPr>
      </p:pic>
    </p:spTree>
    <p:extLst>
      <p:ext uri="{BB962C8B-B14F-4D97-AF65-F5344CB8AC3E}">
        <p14:creationId xmlns:p14="http://schemas.microsoft.com/office/powerpoint/2010/main" val="12369992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lvl="0"/>
            <a:r>
              <a:rPr lang="en-US" dirty="0" smtClean="0"/>
              <a:t>Techniques </a:t>
            </a:r>
            <a:r>
              <a:rPr lang="en-US" dirty="0"/>
              <a:t>for </a:t>
            </a:r>
            <a:r>
              <a:rPr lang="en-US" dirty="0" smtClean="0"/>
              <a:t>plant </a:t>
            </a:r>
            <a:r>
              <a:rPr lang="en-US" dirty="0"/>
              <a:t>area extraction</a:t>
            </a:r>
            <a:r>
              <a:rPr lang="ar-SA" dirty="0"/>
              <a:t> </a:t>
            </a:r>
            <a:endParaRPr dirty="0"/>
          </a:p>
        </p:txBody>
      </p:sp>
      <p:sp>
        <p:nvSpPr>
          <p:cNvPr id="237" name="Google Shape;237;p16"/>
          <p:cNvSpPr txBox="1">
            <a:spLocks noGrp="1"/>
          </p:cNvSpPr>
          <p:nvPr>
            <p:ph type="body" idx="1"/>
          </p:nvPr>
        </p:nvSpPr>
        <p:spPr>
          <a:xfrm>
            <a:off x="361296" y="1421476"/>
            <a:ext cx="4722409" cy="623788"/>
          </a:xfrm>
          <a:prstGeom prst="rect">
            <a:avLst/>
          </a:prstGeom>
        </p:spPr>
        <p:txBody>
          <a:bodyPr spcFirstLastPara="1" wrap="square" lIns="91425" tIns="91425" rIns="91425" bIns="91425" anchor="ctr" anchorCtr="0">
            <a:noAutofit/>
          </a:bodyPr>
          <a:lstStyle/>
          <a:p>
            <a:pPr lvl="0" algn="just">
              <a:spcBef>
                <a:spcPts val="0"/>
              </a:spcBef>
            </a:pPr>
            <a:r>
              <a:rPr lang="en-US" sz="1600" dirty="0" smtClean="0"/>
              <a:t>Normalized </a:t>
            </a:r>
            <a:r>
              <a:rPr lang="en-US" sz="1600" dirty="0"/>
              <a:t>E</a:t>
            </a:r>
            <a:r>
              <a:rPr lang="en-US" sz="1600" dirty="0" smtClean="0"/>
              <a:t>xcess Green:</a:t>
            </a:r>
            <a:endParaRPr lang="en-US" sz="1600" dirty="0" smtClean="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767" y="2402849"/>
            <a:ext cx="5001323" cy="2229161"/>
          </a:xfrm>
          <a:prstGeom prst="rect">
            <a:avLst/>
          </a:prstGeom>
        </p:spPr>
      </p:pic>
    </p:spTree>
    <p:extLst>
      <p:ext uri="{BB962C8B-B14F-4D97-AF65-F5344CB8AC3E}">
        <p14:creationId xmlns:p14="http://schemas.microsoft.com/office/powerpoint/2010/main" val="438503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869158" cy="766200"/>
          </a:xfrm>
          <a:prstGeom prst="rect">
            <a:avLst/>
          </a:prstGeom>
        </p:spPr>
        <p:txBody>
          <a:bodyPr spcFirstLastPara="1" wrap="square" lIns="91425" tIns="91425" rIns="91425" bIns="91425" anchor="ctr" anchorCtr="0">
            <a:noAutofit/>
          </a:bodyPr>
          <a:lstStyle/>
          <a:p>
            <a:pPr lvl="0"/>
            <a:r>
              <a:rPr lang="en-US" dirty="0"/>
              <a:t>Plant area extraction</a:t>
            </a:r>
            <a:r>
              <a:rPr lang="ar-SA" dirty="0"/>
              <a:t> </a:t>
            </a:r>
            <a:r>
              <a:rPr lang="en-US" dirty="0"/>
              <a:t>using  </a:t>
            </a:r>
            <a:r>
              <a:rPr lang="en-US" dirty="0" smtClean="0"/>
              <a:t>“Color Spaces”</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6239" y="1453401"/>
            <a:ext cx="3683683" cy="243819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216" y="1519909"/>
            <a:ext cx="3583202" cy="2371690"/>
          </a:xfrm>
          <a:prstGeom prst="rect">
            <a:avLst/>
          </a:prstGeom>
        </p:spPr>
      </p:pic>
      <p:sp>
        <p:nvSpPr>
          <p:cNvPr id="12" name="Text Placeholder 3"/>
          <p:cNvSpPr>
            <a:spLocks noGrp="1"/>
          </p:cNvSpPr>
          <p:nvPr>
            <p:ph type="body" idx="4294967295"/>
          </p:nvPr>
        </p:nvSpPr>
        <p:spPr>
          <a:xfrm>
            <a:off x="1317207" y="4153082"/>
            <a:ext cx="2340393" cy="332575"/>
          </a:xfrm>
          <a:prstGeom prst="rect">
            <a:avLst/>
          </a:prstGeom>
        </p:spPr>
        <p:txBody>
          <a:bodyPr/>
          <a:lstStyle/>
          <a:p>
            <a:pPr marL="114300" indent="0">
              <a:buNone/>
            </a:pPr>
            <a:r>
              <a:rPr lang="en-US" sz="1400" dirty="0" smtClean="0">
                <a:solidFill>
                  <a:srgbClr val="FF9800"/>
                </a:solidFill>
              </a:rPr>
              <a:t>RGB color Model</a:t>
            </a:r>
            <a:endParaRPr lang="en-US" sz="1400" dirty="0">
              <a:solidFill>
                <a:srgbClr val="FF9800"/>
              </a:solidFill>
            </a:endParaRPr>
          </a:p>
        </p:txBody>
      </p:sp>
      <p:sp>
        <p:nvSpPr>
          <p:cNvPr id="13" name="Text Placeholder 3"/>
          <p:cNvSpPr>
            <a:spLocks noGrp="1"/>
          </p:cNvSpPr>
          <p:nvPr>
            <p:ph type="body" idx="4294967295"/>
          </p:nvPr>
        </p:nvSpPr>
        <p:spPr>
          <a:xfrm>
            <a:off x="5380232" y="4097762"/>
            <a:ext cx="2340393" cy="332575"/>
          </a:xfrm>
          <a:prstGeom prst="rect">
            <a:avLst/>
          </a:prstGeom>
        </p:spPr>
        <p:txBody>
          <a:bodyPr/>
          <a:lstStyle/>
          <a:p>
            <a:pPr marL="114300" indent="0">
              <a:buNone/>
            </a:pPr>
            <a:r>
              <a:rPr lang="en-US" sz="1400" dirty="0" smtClean="0">
                <a:solidFill>
                  <a:srgbClr val="FF9800"/>
                </a:solidFill>
              </a:rPr>
              <a:t>HSV color Model</a:t>
            </a:r>
            <a:endParaRPr lang="en-US" sz="1400" dirty="0">
              <a:solidFill>
                <a:srgbClr val="FF9800"/>
              </a:solidFill>
            </a:endParaRPr>
          </a:p>
        </p:txBody>
      </p:sp>
    </p:spTree>
    <p:extLst>
      <p:ext uri="{BB962C8B-B14F-4D97-AF65-F5344CB8AC3E}">
        <p14:creationId xmlns:p14="http://schemas.microsoft.com/office/powerpoint/2010/main" val="3928290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869158" cy="766200"/>
          </a:xfrm>
          <a:prstGeom prst="rect">
            <a:avLst/>
          </a:prstGeom>
        </p:spPr>
        <p:txBody>
          <a:bodyPr spcFirstLastPara="1" wrap="square" lIns="91425" tIns="91425" rIns="91425" bIns="91425" anchor="ctr" anchorCtr="0">
            <a:noAutofit/>
          </a:bodyPr>
          <a:lstStyle/>
          <a:p>
            <a:pPr lvl="0"/>
            <a:r>
              <a:rPr lang="en-US" dirty="0"/>
              <a:t>Plant area extraction</a:t>
            </a:r>
            <a:r>
              <a:rPr lang="ar-SA" dirty="0"/>
              <a:t> </a:t>
            </a:r>
            <a:r>
              <a:rPr lang="en-US" dirty="0"/>
              <a:t>using  </a:t>
            </a:r>
            <a:r>
              <a:rPr lang="en-US" dirty="0" smtClean="0"/>
              <a:t>“Color Spaces”</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214" y="1551962"/>
            <a:ext cx="5587344" cy="3084538"/>
          </a:xfrm>
          <a:prstGeom prst="rect">
            <a:avLst/>
          </a:prstGeom>
        </p:spPr>
      </p:pic>
    </p:spTree>
    <p:extLst>
      <p:ext uri="{BB962C8B-B14F-4D97-AF65-F5344CB8AC3E}">
        <p14:creationId xmlns:p14="http://schemas.microsoft.com/office/powerpoint/2010/main" val="21726021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808"/>
            <a:ext cx="9142431" cy="5165308"/>
          </a:xfrm>
          <a:prstGeom prst="rect">
            <a:avLst/>
          </a:prstGeom>
        </p:spPr>
      </p:pic>
    </p:spTree>
    <p:extLst>
      <p:ext uri="{BB962C8B-B14F-4D97-AF65-F5344CB8AC3E}">
        <p14:creationId xmlns:p14="http://schemas.microsoft.com/office/powerpoint/2010/main" val="2446594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6502"/>
            <a:ext cx="9144000" cy="5210002"/>
          </a:xfrm>
          <a:prstGeom prst="rect">
            <a:avLst/>
          </a:prstGeom>
        </p:spPr>
      </p:pic>
    </p:spTree>
    <p:extLst>
      <p:ext uri="{BB962C8B-B14F-4D97-AF65-F5344CB8AC3E}">
        <p14:creationId xmlns:p14="http://schemas.microsoft.com/office/powerpoint/2010/main" val="598014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236;p16"/>
          <p:cNvSpPr txBox="1">
            <a:spLocks noGrp="1"/>
          </p:cNvSpPr>
          <p:nvPr>
            <p:ph type="title"/>
          </p:nvPr>
        </p:nvSpPr>
        <p:spPr>
          <a:xfrm>
            <a:off x="814275" y="392575"/>
            <a:ext cx="5869158" cy="766200"/>
          </a:xfrm>
          <a:prstGeom prst="rect">
            <a:avLst/>
          </a:prstGeom>
        </p:spPr>
        <p:txBody>
          <a:bodyPr spcFirstLastPara="1" wrap="square" lIns="91425" tIns="91425" rIns="91425" bIns="91425" anchor="ctr" anchorCtr="0">
            <a:noAutofit/>
          </a:bodyPr>
          <a:lstStyle/>
          <a:p>
            <a:pPr lvl="0"/>
            <a:r>
              <a:rPr lang="en-US" dirty="0"/>
              <a:t>Plant area extraction</a:t>
            </a:r>
            <a:r>
              <a:rPr lang="ar-SA" dirty="0"/>
              <a:t> </a:t>
            </a:r>
            <a:r>
              <a:rPr lang="en-US" dirty="0"/>
              <a:t>using  </a:t>
            </a:r>
            <a:r>
              <a:rPr lang="en-US" dirty="0" smtClean="0"/>
              <a:t>“Color Spaces”</a:t>
            </a:r>
            <a:endParaRPr dirty="0"/>
          </a:p>
        </p:txBody>
      </p:sp>
      <p:sp>
        <p:nvSpPr>
          <p:cNvPr id="9" name="Google Shape;237;p16"/>
          <p:cNvSpPr txBox="1">
            <a:spLocks noGrp="1"/>
          </p:cNvSpPr>
          <p:nvPr>
            <p:ph type="body" idx="1"/>
          </p:nvPr>
        </p:nvSpPr>
        <p:spPr>
          <a:xfrm>
            <a:off x="498709" y="1726566"/>
            <a:ext cx="6783286" cy="2909933"/>
          </a:xfrm>
          <a:prstGeom prst="rect">
            <a:avLst/>
          </a:prstGeom>
        </p:spPr>
        <p:txBody>
          <a:bodyPr spcFirstLastPara="1" wrap="square" lIns="91425" tIns="91425" rIns="91425" bIns="91425" anchor="ctr" anchorCtr="0">
            <a:noAutofit/>
          </a:bodyPr>
          <a:lstStyle/>
          <a:p>
            <a:pPr algn="just">
              <a:spcBef>
                <a:spcPts val="0"/>
              </a:spcBef>
            </a:pPr>
            <a:r>
              <a:rPr lang="en-US" sz="1600" dirty="0"/>
              <a:t>The results </a:t>
            </a:r>
            <a:r>
              <a:rPr lang="en-US" sz="1600" dirty="0" smtClean="0"/>
              <a:t>are </a:t>
            </a:r>
            <a:r>
              <a:rPr lang="en-US" sz="1600" dirty="0"/>
              <a:t>enhanced with </a:t>
            </a:r>
            <a:r>
              <a:rPr lang="en-US" sz="1600" dirty="0" smtClean="0"/>
              <a:t>:</a:t>
            </a:r>
          </a:p>
          <a:p>
            <a:pPr algn="just">
              <a:spcBef>
                <a:spcPts val="0"/>
              </a:spcBef>
            </a:pPr>
            <a:endParaRPr lang="en-US" sz="1600" dirty="0"/>
          </a:p>
          <a:p>
            <a:pPr algn="just">
              <a:spcBef>
                <a:spcPts val="0"/>
              </a:spcBef>
              <a:buFont typeface="+mj-lt"/>
              <a:buAutoNum type="arabicPeriod"/>
            </a:pPr>
            <a:r>
              <a:rPr lang="en-US" sz="1600" dirty="0" smtClean="0"/>
              <a:t>The </a:t>
            </a:r>
            <a:r>
              <a:rPr lang="en-US" sz="1600" dirty="0"/>
              <a:t>morphological </a:t>
            </a:r>
            <a:r>
              <a:rPr lang="en-US" sz="1600" dirty="0" smtClean="0"/>
              <a:t>operation: </a:t>
            </a:r>
            <a:r>
              <a:rPr lang="en-US" sz="1600" b="1" dirty="0" smtClean="0"/>
              <a:t>erosion </a:t>
            </a:r>
            <a:r>
              <a:rPr lang="en-US" sz="1600" b="1" dirty="0"/>
              <a:t>(window of 3 X 3 pixel, </a:t>
            </a:r>
            <a:r>
              <a:rPr lang="en-US" sz="1600" b="1" dirty="0" smtClean="0"/>
              <a:t>iterations=3)</a:t>
            </a:r>
            <a:r>
              <a:rPr lang="en-US" sz="1600" dirty="0" smtClean="0"/>
              <a:t>.</a:t>
            </a:r>
          </a:p>
          <a:p>
            <a:pPr algn="just">
              <a:spcBef>
                <a:spcPts val="0"/>
              </a:spcBef>
              <a:buFont typeface="+mj-lt"/>
              <a:buAutoNum type="arabicPeriod"/>
            </a:pPr>
            <a:endParaRPr lang="en-US" sz="1600" dirty="0"/>
          </a:p>
          <a:p>
            <a:pPr algn="just">
              <a:spcBef>
                <a:spcPts val="0"/>
              </a:spcBef>
              <a:buFont typeface="+mj-lt"/>
              <a:buAutoNum type="arabicPeriod"/>
            </a:pPr>
            <a:r>
              <a:rPr lang="en-US" sz="1600" dirty="0" smtClean="0"/>
              <a:t>smoothing </a:t>
            </a:r>
            <a:r>
              <a:rPr lang="en-US" sz="1600" dirty="0"/>
              <a:t>function: </a:t>
            </a:r>
            <a:r>
              <a:rPr lang="en-US" sz="1600" b="1" dirty="0"/>
              <a:t>median blurring (aperture=9</a:t>
            </a:r>
            <a:r>
              <a:rPr lang="en-US" sz="1600" b="1" dirty="0" smtClean="0"/>
              <a:t>).</a:t>
            </a:r>
          </a:p>
          <a:p>
            <a:pPr algn="just">
              <a:spcBef>
                <a:spcPts val="0"/>
              </a:spcBef>
            </a:pPr>
            <a:endParaRPr lang="en-US" sz="1600" b="1" dirty="0"/>
          </a:p>
          <a:p>
            <a:pPr algn="just">
              <a:spcBef>
                <a:spcPts val="0"/>
              </a:spcBef>
            </a:pPr>
            <a:endParaRPr lang="en-US" sz="1600" b="1" dirty="0" smtClean="0"/>
          </a:p>
          <a:p>
            <a:pPr algn="just">
              <a:spcBef>
                <a:spcPts val="0"/>
              </a:spcBef>
            </a:pPr>
            <a:r>
              <a:rPr lang="en-US" sz="1600" b="1" dirty="0" smtClean="0"/>
              <a:t> </a:t>
            </a:r>
            <a:r>
              <a:rPr lang="en-US" sz="1600" dirty="0" smtClean="0"/>
              <a:t>For </a:t>
            </a:r>
            <a:r>
              <a:rPr lang="en-US" sz="1600" dirty="0"/>
              <a:t>removing </a:t>
            </a:r>
            <a:r>
              <a:rPr lang="en-US" sz="1600" b="1" dirty="0"/>
              <a:t>noise</a:t>
            </a:r>
            <a:r>
              <a:rPr lang="en-US" sz="1600" dirty="0"/>
              <a:t>, Isolating of individual elements, joining disparate elements in an image and finding of intensity bumps or holes in an image. </a:t>
            </a:r>
            <a:endParaRPr lang="en-US" sz="1600" dirty="0" smtClean="0"/>
          </a:p>
        </p:txBody>
      </p:sp>
    </p:spTree>
    <p:extLst>
      <p:ext uri="{BB962C8B-B14F-4D97-AF65-F5344CB8AC3E}">
        <p14:creationId xmlns:p14="http://schemas.microsoft.com/office/powerpoint/2010/main" val="3909546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236;p16"/>
          <p:cNvSpPr txBox="1">
            <a:spLocks noGrp="1"/>
          </p:cNvSpPr>
          <p:nvPr>
            <p:ph type="title"/>
          </p:nvPr>
        </p:nvSpPr>
        <p:spPr>
          <a:xfrm>
            <a:off x="814275" y="392575"/>
            <a:ext cx="5869158" cy="766200"/>
          </a:xfrm>
          <a:prstGeom prst="rect">
            <a:avLst/>
          </a:prstGeom>
        </p:spPr>
        <p:txBody>
          <a:bodyPr spcFirstLastPara="1" wrap="square" lIns="91425" tIns="91425" rIns="91425" bIns="91425" anchor="ctr" anchorCtr="0">
            <a:noAutofit/>
          </a:bodyPr>
          <a:lstStyle/>
          <a:p>
            <a:pPr lvl="0"/>
            <a:r>
              <a:rPr lang="en-US" dirty="0"/>
              <a:t>Plant area extraction</a:t>
            </a:r>
            <a:r>
              <a:rPr lang="ar-SA" dirty="0"/>
              <a:t> </a:t>
            </a:r>
            <a:r>
              <a:rPr lang="en-US" dirty="0"/>
              <a:t>using  </a:t>
            </a:r>
            <a:r>
              <a:rPr lang="en-US" dirty="0" smtClean="0"/>
              <a:t>“Color Spaces”</a:t>
            </a:r>
            <a:endParaRPr dirty="0"/>
          </a:p>
        </p:txBody>
      </p:sp>
      <p:sp>
        <p:nvSpPr>
          <p:cNvPr id="9" name="Google Shape;237;p16"/>
          <p:cNvSpPr txBox="1">
            <a:spLocks noGrp="1"/>
          </p:cNvSpPr>
          <p:nvPr>
            <p:ph type="body" idx="1"/>
          </p:nvPr>
        </p:nvSpPr>
        <p:spPr>
          <a:xfrm>
            <a:off x="498709" y="1726566"/>
            <a:ext cx="6783286" cy="2909933"/>
          </a:xfrm>
          <a:prstGeom prst="rect">
            <a:avLst/>
          </a:prstGeom>
        </p:spPr>
        <p:txBody>
          <a:bodyPr spcFirstLastPara="1" wrap="square" lIns="91425" tIns="91425" rIns="91425" bIns="91425" anchor="ctr" anchorCtr="0">
            <a:noAutofit/>
          </a:bodyPr>
          <a:lstStyle/>
          <a:p>
            <a:pPr algn="just">
              <a:spcBef>
                <a:spcPts val="0"/>
              </a:spcBef>
            </a:pPr>
            <a:r>
              <a:rPr lang="en-US" sz="1600" dirty="0"/>
              <a:t>The results </a:t>
            </a:r>
            <a:r>
              <a:rPr lang="en-US" sz="1600" dirty="0" smtClean="0"/>
              <a:t>are </a:t>
            </a:r>
            <a:r>
              <a:rPr lang="en-US" sz="1600" dirty="0"/>
              <a:t>enhanced with </a:t>
            </a:r>
            <a:r>
              <a:rPr lang="en-US" sz="1600" dirty="0" smtClean="0"/>
              <a:t>:</a:t>
            </a:r>
          </a:p>
          <a:p>
            <a:pPr algn="just">
              <a:spcBef>
                <a:spcPts val="0"/>
              </a:spcBef>
            </a:pPr>
            <a:endParaRPr lang="en-US" sz="1600" dirty="0"/>
          </a:p>
          <a:p>
            <a:pPr algn="just">
              <a:spcBef>
                <a:spcPts val="0"/>
              </a:spcBef>
              <a:buFont typeface="+mj-lt"/>
              <a:buAutoNum type="arabicPeriod"/>
            </a:pPr>
            <a:r>
              <a:rPr lang="en-US" sz="1600" dirty="0" smtClean="0"/>
              <a:t>The </a:t>
            </a:r>
            <a:r>
              <a:rPr lang="en-US" sz="1600" dirty="0"/>
              <a:t>morphological </a:t>
            </a:r>
            <a:r>
              <a:rPr lang="en-US" sz="1600" dirty="0" smtClean="0"/>
              <a:t>operation: </a:t>
            </a:r>
            <a:r>
              <a:rPr lang="en-US" sz="1600" b="1" dirty="0" smtClean="0"/>
              <a:t>erosion </a:t>
            </a:r>
            <a:r>
              <a:rPr lang="en-US" sz="1600" b="1" dirty="0"/>
              <a:t>(window of 3 X 3 pixel, </a:t>
            </a:r>
            <a:r>
              <a:rPr lang="en-US" sz="1600" b="1" dirty="0" smtClean="0"/>
              <a:t>iterations=3)</a:t>
            </a:r>
            <a:r>
              <a:rPr lang="en-US" sz="1600" dirty="0" smtClean="0"/>
              <a:t>.</a:t>
            </a:r>
          </a:p>
          <a:p>
            <a:pPr algn="just">
              <a:spcBef>
                <a:spcPts val="0"/>
              </a:spcBef>
              <a:buFont typeface="+mj-lt"/>
              <a:buAutoNum type="arabicPeriod"/>
            </a:pPr>
            <a:endParaRPr lang="en-US" sz="1600" dirty="0"/>
          </a:p>
          <a:p>
            <a:pPr algn="just">
              <a:spcBef>
                <a:spcPts val="0"/>
              </a:spcBef>
              <a:buFont typeface="+mj-lt"/>
              <a:buAutoNum type="arabicPeriod"/>
            </a:pPr>
            <a:r>
              <a:rPr lang="en-US" sz="1600" dirty="0"/>
              <a:t>S</a:t>
            </a:r>
            <a:r>
              <a:rPr lang="en-US" sz="1600" dirty="0" smtClean="0"/>
              <a:t>moothing </a:t>
            </a:r>
            <a:r>
              <a:rPr lang="en-US" sz="1600" dirty="0"/>
              <a:t>function: </a:t>
            </a:r>
            <a:r>
              <a:rPr lang="en-US" sz="1600" b="1" dirty="0"/>
              <a:t>median blurring (aperture=9</a:t>
            </a:r>
            <a:r>
              <a:rPr lang="en-US" sz="1600" b="1" dirty="0" smtClean="0"/>
              <a:t>).</a:t>
            </a:r>
          </a:p>
          <a:p>
            <a:pPr algn="just">
              <a:spcBef>
                <a:spcPts val="0"/>
              </a:spcBef>
            </a:pPr>
            <a:endParaRPr lang="en-US" sz="1600" b="1" dirty="0"/>
          </a:p>
          <a:p>
            <a:pPr algn="just">
              <a:spcBef>
                <a:spcPts val="0"/>
              </a:spcBef>
            </a:pPr>
            <a:endParaRPr lang="en-US" sz="1600" b="1" dirty="0" smtClean="0"/>
          </a:p>
          <a:p>
            <a:pPr algn="just">
              <a:spcBef>
                <a:spcPts val="0"/>
              </a:spcBef>
            </a:pPr>
            <a:r>
              <a:rPr lang="en-US" sz="1600" dirty="0" smtClean="0"/>
              <a:t>For </a:t>
            </a:r>
            <a:r>
              <a:rPr lang="en-US" sz="1600" dirty="0"/>
              <a:t>removing </a:t>
            </a:r>
            <a:r>
              <a:rPr lang="en-US" sz="1600" b="1" dirty="0"/>
              <a:t>noise</a:t>
            </a:r>
            <a:r>
              <a:rPr lang="en-US" sz="1600" dirty="0"/>
              <a:t>, Isolating of individual elements, joining disparate elements in an image and finding of </a:t>
            </a:r>
            <a:r>
              <a:rPr lang="en-US" sz="1600" b="1" dirty="0"/>
              <a:t>intensity bumps or holes in an image. </a:t>
            </a:r>
            <a:endParaRPr lang="en-US" sz="1600" b="1" dirty="0" smtClean="0"/>
          </a:p>
        </p:txBody>
      </p:sp>
    </p:spTree>
    <p:extLst>
      <p:ext uri="{BB962C8B-B14F-4D97-AF65-F5344CB8AC3E}">
        <p14:creationId xmlns:p14="http://schemas.microsoft.com/office/powerpoint/2010/main" val="2924647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685800" y="1090750"/>
            <a:ext cx="5249487" cy="2949235"/>
          </a:xfrm>
          <a:prstGeom prst="rect">
            <a:avLst/>
          </a:prstGeom>
        </p:spPr>
        <p:txBody>
          <a:bodyPr spcFirstLastPara="1" wrap="square" lIns="91425" tIns="91425" rIns="91425" bIns="91425" anchor="ctr" anchorCtr="0">
            <a:noAutofit/>
          </a:bodyPr>
          <a:lstStyle/>
          <a:p>
            <a:pPr algn="just"/>
            <a:r>
              <a:rPr lang="en-US" sz="2800" dirty="0"/>
              <a:t>Automating the plants growth </a:t>
            </a:r>
            <a:r>
              <a:rPr lang="en-US" sz="2800" dirty="0" smtClean="0"/>
              <a:t>monitoring</a:t>
            </a:r>
            <a:r>
              <a:rPr lang="en-US" sz="2800" dirty="0"/>
              <a:t> b</a:t>
            </a:r>
            <a:r>
              <a:rPr lang="en-US" sz="2800" dirty="0" smtClean="0"/>
              <a:t>y </a:t>
            </a:r>
            <a:r>
              <a:rPr lang="en-US" sz="2800" dirty="0"/>
              <a:t>digital image </a:t>
            </a:r>
            <a:r>
              <a:rPr lang="en-US" sz="2800" dirty="0" smtClean="0"/>
              <a:t>  processing</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00640"/>
            <a:ext cx="5492400" cy="766200"/>
          </a:xfrm>
        </p:spPr>
        <p:txBody>
          <a:bodyPr/>
          <a:lstStyle/>
          <a:p>
            <a:pPr lvl="0"/>
            <a:r>
              <a:rPr lang="en-US" dirty="0"/>
              <a:t>Color intensity </a:t>
            </a:r>
            <a:br>
              <a:rPr lang="en-US" dirty="0"/>
            </a:br>
            <a:endParaRPr lang="en-US" dirty="0"/>
          </a:p>
        </p:txBody>
      </p:sp>
      <p:sp>
        <p:nvSpPr>
          <p:cNvPr id="3" name="Text Placeholder 2"/>
          <p:cNvSpPr>
            <a:spLocks noGrp="1"/>
          </p:cNvSpPr>
          <p:nvPr>
            <p:ph type="body" idx="1"/>
          </p:nvPr>
        </p:nvSpPr>
        <p:spPr>
          <a:xfrm>
            <a:off x="627803" y="1333341"/>
            <a:ext cx="7631456" cy="3145500"/>
          </a:xfrm>
        </p:spPr>
        <p:txBody>
          <a:bodyPr/>
          <a:lstStyle/>
          <a:p>
            <a:pPr algn="just"/>
            <a:endParaRPr lang="en-US" sz="1900" dirty="0" smtClean="0"/>
          </a:p>
          <a:p>
            <a:pPr algn="just"/>
            <a:r>
              <a:rPr lang="en-US" sz="1900" dirty="0"/>
              <a:t>Calculate the plant </a:t>
            </a:r>
            <a:r>
              <a:rPr lang="en-US" sz="1900" dirty="0" smtClean="0"/>
              <a:t>area.</a:t>
            </a:r>
          </a:p>
          <a:p>
            <a:pPr algn="just"/>
            <a:endParaRPr lang="en-US" sz="1900" dirty="0"/>
          </a:p>
          <a:p>
            <a:pPr algn="just"/>
            <a:r>
              <a:rPr lang="en-US" sz="1900" dirty="0" smtClean="0"/>
              <a:t>For </a:t>
            </a:r>
            <a:r>
              <a:rPr lang="en-US" sz="1900" dirty="0"/>
              <a:t>threshold step, we used two threshold functions: </a:t>
            </a:r>
          </a:p>
          <a:p>
            <a:pPr marL="533400" indent="-457200" algn="just">
              <a:buFont typeface="+mj-lt"/>
              <a:buAutoNum type="arabicPeriod"/>
            </a:pPr>
            <a:r>
              <a:rPr lang="en-US" sz="1900" dirty="0" smtClean="0"/>
              <a:t>OTSU Threshold. </a:t>
            </a:r>
          </a:p>
          <a:p>
            <a:pPr marL="533400" indent="-457200" algn="just">
              <a:buFont typeface="+mj-lt"/>
              <a:buAutoNum type="arabicPeriod"/>
            </a:pPr>
            <a:r>
              <a:rPr lang="en-US" sz="1900" dirty="0" smtClean="0"/>
              <a:t>Binary inverse Threshold.</a:t>
            </a:r>
          </a:p>
          <a:p>
            <a:pPr algn="just"/>
            <a:endParaRPr lang="en-US" sz="1900" dirty="0"/>
          </a:p>
          <a:p>
            <a:pPr algn="just"/>
            <a:r>
              <a:rPr lang="en-US" sz="1900" dirty="0" smtClean="0"/>
              <a:t>The algorithm </a:t>
            </a:r>
            <a:r>
              <a:rPr lang="en-US" sz="1900" dirty="0"/>
              <a:t>finds the optimal threshold value and returns </a:t>
            </a:r>
            <a:r>
              <a:rPr lang="en-US" sz="1900" dirty="0" smtClean="0"/>
              <a:t>the Thresholded output</a:t>
            </a:r>
            <a:r>
              <a:rPr lang="en-US" sz="1900" dirty="0"/>
              <a:t>. As the OTSU result is white for background and black for the object we used BINARY_INV function to swipe between </a:t>
            </a:r>
            <a:r>
              <a:rPr lang="en-US" sz="1900" dirty="0" smtClean="0"/>
              <a:t>them.</a:t>
            </a:r>
            <a:endParaRPr lang="en-US" sz="19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35858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intensity</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691" y="1354907"/>
            <a:ext cx="8670174" cy="3109884"/>
          </a:xfrm>
          <a:prstGeom prst="rect">
            <a:avLst/>
          </a:prstGeom>
        </p:spPr>
      </p:pic>
      <p:grpSp>
        <p:nvGrpSpPr>
          <p:cNvPr id="7" name="Google Shape;239;p16"/>
          <p:cNvGrpSpPr/>
          <p:nvPr/>
        </p:nvGrpSpPr>
        <p:grpSpPr>
          <a:xfrm>
            <a:off x="282216" y="590918"/>
            <a:ext cx="369505" cy="369505"/>
            <a:chOff x="2594050" y="1631825"/>
            <a:chExt cx="439625" cy="439625"/>
          </a:xfrm>
        </p:grpSpPr>
        <p:sp>
          <p:nvSpPr>
            <p:cNvPr id="8"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61124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8708" y="1341974"/>
            <a:ext cx="7356762" cy="3294526"/>
          </a:xfrm>
        </p:spPr>
        <p:txBody>
          <a:bodyPr/>
          <a:lstStyle/>
          <a:p>
            <a:r>
              <a:rPr lang="en-US" dirty="0"/>
              <a:t>The results </a:t>
            </a:r>
            <a:r>
              <a:rPr lang="en-US" dirty="0" smtClean="0"/>
              <a:t>are enhanced </a:t>
            </a:r>
            <a:r>
              <a:rPr lang="en-US" dirty="0"/>
              <a:t>with </a:t>
            </a:r>
            <a:r>
              <a:rPr lang="en-US" dirty="0" smtClean="0"/>
              <a:t>the morphological </a:t>
            </a:r>
            <a:r>
              <a:rPr lang="en-US" dirty="0"/>
              <a:t>operations </a:t>
            </a:r>
            <a:r>
              <a:rPr lang="en-US" dirty="0" smtClean="0"/>
              <a:t>:</a:t>
            </a:r>
          </a:p>
          <a:p>
            <a:pPr marL="533400" indent="-457200">
              <a:buFont typeface="+mj-lt"/>
              <a:buAutoNum type="arabicPeriod"/>
            </a:pPr>
            <a:r>
              <a:rPr lang="en-US" dirty="0" smtClean="0"/>
              <a:t>closing.</a:t>
            </a:r>
          </a:p>
          <a:p>
            <a:pPr marL="533400" indent="-457200">
              <a:buFont typeface="+mj-lt"/>
              <a:buAutoNum type="arabicPeriod"/>
            </a:pPr>
            <a:r>
              <a:rPr lang="en-US" dirty="0" smtClean="0"/>
              <a:t>opening.</a:t>
            </a:r>
          </a:p>
          <a:p>
            <a:r>
              <a:rPr lang="en-US" dirty="0" smtClean="0"/>
              <a:t>where </a:t>
            </a:r>
            <a:r>
              <a:rPr lang="en-US" dirty="0"/>
              <a:t>opening is just another name of erosion followed by dilation, which is useful in removing noise and closing is the reverse of </a:t>
            </a:r>
            <a:r>
              <a:rPr lang="en-US" dirty="0" smtClean="0"/>
              <a:t>opening.</a:t>
            </a: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
        <p:nvSpPr>
          <p:cNvPr id="5" name="Title 1"/>
          <p:cNvSpPr>
            <a:spLocks noGrp="1"/>
          </p:cNvSpPr>
          <p:nvPr>
            <p:ph type="title"/>
          </p:nvPr>
        </p:nvSpPr>
        <p:spPr/>
        <p:txBody>
          <a:bodyPr/>
          <a:lstStyle/>
          <a:p>
            <a:r>
              <a:rPr lang="en-US" dirty="0"/>
              <a:t>Color intensity</a:t>
            </a:r>
          </a:p>
        </p:txBody>
      </p:sp>
      <p:grpSp>
        <p:nvGrpSpPr>
          <p:cNvPr id="6" name="Google Shape;239;p16"/>
          <p:cNvGrpSpPr/>
          <p:nvPr/>
        </p:nvGrpSpPr>
        <p:grpSpPr>
          <a:xfrm>
            <a:off x="282216" y="590918"/>
            <a:ext cx="369505" cy="369505"/>
            <a:chOff x="2594050" y="1631825"/>
            <a:chExt cx="439625" cy="439625"/>
          </a:xfrm>
        </p:grpSpPr>
        <p:sp>
          <p:nvSpPr>
            <p:cNvPr id="7"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90517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intensity</a:t>
            </a:r>
          </a:p>
        </p:txBody>
      </p:sp>
      <p:sp>
        <p:nvSpPr>
          <p:cNvPr id="3" name="Text Placeholder 2"/>
          <p:cNvSpPr>
            <a:spLocks noGrp="1"/>
          </p:cNvSpPr>
          <p:nvPr>
            <p:ph type="body" idx="1"/>
          </p:nvPr>
        </p:nvSpPr>
        <p:spPr>
          <a:xfrm>
            <a:off x="498708" y="1391640"/>
            <a:ext cx="7212882" cy="3402592"/>
          </a:xfrm>
        </p:spPr>
        <p:txBody>
          <a:bodyPr/>
          <a:lstStyle/>
          <a:p>
            <a:pPr algn="just"/>
            <a:r>
              <a:rPr lang="en-US" sz="2000" dirty="0"/>
              <a:t>As now we have a binary image containing the plant area we can now calculate the ratio of area that plant dominate and use this ratio to compare with the next image will be taken after period to help in determining the growth state and ratio</a:t>
            </a:r>
            <a:r>
              <a:rPr lang="en-US" sz="2000" dirty="0" smtClean="0"/>
              <a:t>.</a:t>
            </a:r>
          </a:p>
          <a:p>
            <a:pPr algn="just"/>
            <a:endParaRPr lang="en-US" sz="2000" dirty="0"/>
          </a:p>
          <a:p>
            <a:pPr algn="just"/>
            <a:r>
              <a:rPr lang="en-US" sz="2000" dirty="0"/>
              <a:t>How to calculate this ratio? Simply we find the sum of white pixels in the binary image and divide it on the value of resolution for the </a:t>
            </a:r>
            <a:r>
              <a:rPr lang="en-US" sz="2000" dirty="0" smtClean="0"/>
              <a:t>image.</a:t>
            </a:r>
            <a:endParaRPr lang="en-US" sz="20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55684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
        <p:nvSpPr>
          <p:cNvPr id="5" name="Title 1"/>
          <p:cNvSpPr>
            <a:spLocks noGrp="1"/>
          </p:cNvSpPr>
          <p:nvPr>
            <p:ph type="title"/>
          </p:nvPr>
        </p:nvSpPr>
        <p:spPr>
          <a:xfrm>
            <a:off x="814275" y="392575"/>
            <a:ext cx="5492400" cy="766200"/>
          </a:xfrm>
        </p:spPr>
        <p:txBody>
          <a:bodyPr/>
          <a:lstStyle/>
          <a:p>
            <a:r>
              <a:rPr lang="en-US" dirty="0"/>
              <a:t>Color intensity</a:t>
            </a:r>
          </a:p>
        </p:txBody>
      </p:sp>
      <p:grpSp>
        <p:nvGrpSpPr>
          <p:cNvPr id="6" name="Google Shape;239;p16"/>
          <p:cNvGrpSpPr/>
          <p:nvPr/>
        </p:nvGrpSpPr>
        <p:grpSpPr>
          <a:xfrm>
            <a:off x="282216" y="590918"/>
            <a:ext cx="369505" cy="369505"/>
            <a:chOff x="2594050" y="1631825"/>
            <a:chExt cx="439625" cy="439625"/>
          </a:xfrm>
        </p:grpSpPr>
        <p:sp>
          <p:nvSpPr>
            <p:cNvPr id="7"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09" y="1383819"/>
            <a:ext cx="6858056" cy="3232985"/>
          </a:xfrm>
          <a:prstGeom prst="rect">
            <a:avLst/>
          </a:prstGeom>
        </p:spPr>
      </p:pic>
    </p:spTree>
    <p:extLst>
      <p:ext uri="{BB962C8B-B14F-4D97-AF65-F5344CB8AC3E}">
        <p14:creationId xmlns:p14="http://schemas.microsoft.com/office/powerpoint/2010/main" val="1463508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intensity</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216" y="1158775"/>
            <a:ext cx="6749438" cy="3830157"/>
          </a:xfrm>
          <a:prstGeom prst="rect">
            <a:avLst/>
          </a:prstGeom>
        </p:spPr>
      </p:pic>
    </p:spTree>
    <p:extLst>
      <p:ext uri="{BB962C8B-B14F-4D97-AF65-F5344CB8AC3E}">
        <p14:creationId xmlns:p14="http://schemas.microsoft.com/office/powerpoint/2010/main" val="3719585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sp>
        <p:nvSpPr>
          <p:cNvPr id="5" name="Title 1"/>
          <p:cNvSpPr>
            <a:spLocks noGrp="1"/>
          </p:cNvSpPr>
          <p:nvPr>
            <p:ph type="title"/>
          </p:nvPr>
        </p:nvSpPr>
        <p:spPr>
          <a:xfrm>
            <a:off x="814275" y="392575"/>
            <a:ext cx="5492400" cy="766200"/>
          </a:xfrm>
        </p:spPr>
        <p:txBody>
          <a:bodyPr/>
          <a:lstStyle/>
          <a:p>
            <a:r>
              <a:rPr lang="en-US" dirty="0"/>
              <a:t>Color intensity</a:t>
            </a:r>
          </a:p>
        </p:txBody>
      </p:sp>
      <p:grpSp>
        <p:nvGrpSpPr>
          <p:cNvPr id="6" name="Google Shape;239;p16"/>
          <p:cNvGrpSpPr/>
          <p:nvPr/>
        </p:nvGrpSpPr>
        <p:grpSpPr>
          <a:xfrm>
            <a:off x="282216" y="590918"/>
            <a:ext cx="369505" cy="369505"/>
            <a:chOff x="2594050" y="1631825"/>
            <a:chExt cx="439625" cy="439625"/>
          </a:xfrm>
        </p:grpSpPr>
        <p:sp>
          <p:nvSpPr>
            <p:cNvPr id="7"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3517" y="1158775"/>
            <a:ext cx="4933158" cy="3820779"/>
          </a:xfrm>
          <a:prstGeom prst="rect">
            <a:avLst/>
          </a:prstGeom>
        </p:spPr>
      </p:pic>
    </p:spTree>
    <p:extLst>
      <p:ext uri="{BB962C8B-B14F-4D97-AF65-F5344CB8AC3E}">
        <p14:creationId xmlns:p14="http://schemas.microsoft.com/office/powerpoint/2010/main" val="3757279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493" y="577323"/>
            <a:ext cx="5812500" cy="766200"/>
          </a:xfrm>
        </p:spPr>
        <p:txBody>
          <a:bodyPr/>
          <a:lstStyle/>
          <a:p>
            <a:pPr lvl="0"/>
            <a:r>
              <a:rPr lang="en-US" dirty="0"/>
              <a:t>SDIM:  Structural differences Index Measure </a:t>
            </a:r>
            <a:br>
              <a:rPr lang="en-US" dirty="0"/>
            </a:br>
            <a:endParaRPr lang="en-US" dirty="0"/>
          </a:p>
        </p:txBody>
      </p:sp>
      <p:sp>
        <p:nvSpPr>
          <p:cNvPr id="3" name="Text Placeholder 2"/>
          <p:cNvSpPr>
            <a:spLocks noGrp="1"/>
          </p:cNvSpPr>
          <p:nvPr>
            <p:ph type="body" idx="1"/>
          </p:nvPr>
        </p:nvSpPr>
        <p:spPr>
          <a:xfrm>
            <a:off x="282216" y="1546168"/>
            <a:ext cx="7885508" cy="3162862"/>
          </a:xfrm>
        </p:spPr>
        <p:txBody>
          <a:bodyPr/>
          <a:lstStyle/>
          <a:p>
            <a:pPr algn="just"/>
            <a:r>
              <a:rPr lang="en-US" sz="2000" dirty="0"/>
              <a:t>We need a measure that can tell the difference between phases in plants </a:t>
            </a:r>
            <a:r>
              <a:rPr lang="en-US" sz="2000" dirty="0" smtClean="0"/>
              <a:t>images.</a:t>
            </a:r>
          </a:p>
          <a:p>
            <a:pPr algn="just"/>
            <a:r>
              <a:rPr lang="en-US" sz="2000" dirty="0" smtClean="0"/>
              <a:t>The </a:t>
            </a:r>
            <a:r>
              <a:rPr lang="en-US" sz="2000" dirty="0"/>
              <a:t>parameters </a:t>
            </a:r>
            <a:r>
              <a:rPr lang="en-US" sz="2000" dirty="0" smtClean="0"/>
              <a:t>include:</a:t>
            </a:r>
          </a:p>
          <a:p>
            <a:pPr marL="533400" indent="-457200" algn="just">
              <a:buFont typeface="+mj-lt"/>
              <a:buAutoNum type="arabicPeriod"/>
            </a:pPr>
            <a:r>
              <a:rPr lang="en-US" sz="2000" dirty="0" smtClean="0"/>
              <a:t>The </a:t>
            </a:r>
            <a:r>
              <a:rPr lang="en-US" sz="2000" dirty="0"/>
              <a:t>(x, y) location of the N x N window in each </a:t>
            </a:r>
            <a:r>
              <a:rPr lang="en-US" sz="2000" dirty="0" smtClean="0"/>
              <a:t>image. </a:t>
            </a:r>
          </a:p>
          <a:p>
            <a:pPr marL="533400" indent="-457200" algn="just">
              <a:buFont typeface="+mj-lt"/>
              <a:buAutoNum type="arabicPeriod"/>
            </a:pPr>
            <a:r>
              <a:rPr lang="en-US" sz="2000" dirty="0"/>
              <a:t>T</a:t>
            </a:r>
            <a:r>
              <a:rPr lang="en-US" sz="2000" dirty="0" smtClean="0"/>
              <a:t>he </a:t>
            </a:r>
            <a:r>
              <a:rPr lang="en-US" sz="2000" dirty="0"/>
              <a:t>mean of the pixel intensities in the x and y </a:t>
            </a:r>
            <a:r>
              <a:rPr lang="en-US" sz="2000" dirty="0" smtClean="0"/>
              <a:t>direction.</a:t>
            </a:r>
          </a:p>
          <a:p>
            <a:pPr marL="533400" indent="-457200" algn="just">
              <a:buFont typeface="+mj-lt"/>
              <a:buAutoNum type="arabicPeriod"/>
            </a:pPr>
            <a:r>
              <a:rPr lang="en-US" sz="2000" dirty="0" smtClean="0"/>
              <a:t> </a:t>
            </a:r>
            <a:r>
              <a:rPr lang="en-US" sz="2000" dirty="0"/>
              <a:t>T</a:t>
            </a:r>
            <a:r>
              <a:rPr lang="en-US" sz="2000" dirty="0" smtClean="0"/>
              <a:t>he </a:t>
            </a:r>
            <a:r>
              <a:rPr lang="en-US" sz="2000" dirty="0"/>
              <a:t>variance of intensities in the x and y direction, along with the covariance</a:t>
            </a:r>
            <a:r>
              <a:rPr lang="en-US" sz="2000" dirty="0" smtClean="0"/>
              <a:t>.</a:t>
            </a:r>
          </a:p>
          <a:p>
            <a:pPr algn="just"/>
            <a:r>
              <a:rPr lang="en-US" sz="2000" dirty="0" smtClean="0"/>
              <a:t>The SDIM </a:t>
            </a:r>
            <a:r>
              <a:rPr lang="en-US" sz="2000" dirty="0"/>
              <a:t>value can vary between 0 and 1, where </a:t>
            </a:r>
            <a:r>
              <a:rPr lang="en-US" sz="2000" dirty="0" smtClean="0"/>
              <a:t>0 </a:t>
            </a:r>
            <a:r>
              <a:rPr lang="en-US" sz="2000" dirty="0"/>
              <a:t>indicates </a:t>
            </a:r>
            <a:r>
              <a:rPr lang="en-US" sz="2000" dirty="0" smtClean="0"/>
              <a:t>no change. </a:t>
            </a:r>
            <a:endParaRPr lang="en-US" sz="2000" dirty="0"/>
          </a:p>
          <a:p>
            <a:pPr algn="just"/>
            <a:endParaRPr lang="en-US" sz="20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24293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493" y="577323"/>
            <a:ext cx="5812500" cy="766200"/>
          </a:xfrm>
        </p:spPr>
        <p:txBody>
          <a:bodyPr/>
          <a:lstStyle/>
          <a:p>
            <a:pPr lvl="0"/>
            <a:r>
              <a:rPr lang="en-US" dirty="0"/>
              <a:t>SDIM:  Structural differences Index Measure </a:t>
            </a:r>
            <a:br>
              <a:rPr lang="en-US" dirty="0"/>
            </a:b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217" y="1156557"/>
            <a:ext cx="8138576" cy="3309688"/>
          </a:xfrm>
          <a:prstGeom prst="rect">
            <a:avLst/>
          </a:prstGeom>
        </p:spPr>
      </p:pic>
    </p:spTree>
    <p:extLst>
      <p:ext uri="{BB962C8B-B14F-4D97-AF65-F5344CB8AC3E}">
        <p14:creationId xmlns:p14="http://schemas.microsoft.com/office/powerpoint/2010/main" val="3084959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
        <p:nvSpPr>
          <p:cNvPr id="5" name="Title 1"/>
          <p:cNvSpPr>
            <a:spLocks noGrp="1"/>
          </p:cNvSpPr>
          <p:nvPr>
            <p:ph type="title"/>
          </p:nvPr>
        </p:nvSpPr>
        <p:spPr>
          <a:xfrm>
            <a:off x="814275" y="561150"/>
            <a:ext cx="5812500" cy="766200"/>
          </a:xfrm>
        </p:spPr>
        <p:txBody>
          <a:bodyPr/>
          <a:lstStyle/>
          <a:p>
            <a:pPr lvl="0"/>
            <a:r>
              <a:rPr lang="en-US" dirty="0"/>
              <a:t>SDIM:  Structural differences Index Measure </a:t>
            </a:r>
            <a:br>
              <a:rPr lang="en-US" dirty="0"/>
            </a:br>
            <a:endParaRPr lang="en-US" dirty="0"/>
          </a:p>
        </p:txBody>
      </p:sp>
      <p:grpSp>
        <p:nvGrpSpPr>
          <p:cNvPr id="6" name="Google Shape;239;p16"/>
          <p:cNvGrpSpPr/>
          <p:nvPr/>
        </p:nvGrpSpPr>
        <p:grpSpPr>
          <a:xfrm>
            <a:off x="282216" y="590918"/>
            <a:ext cx="369505" cy="369505"/>
            <a:chOff x="2594050" y="1631825"/>
            <a:chExt cx="439625" cy="439625"/>
          </a:xfrm>
        </p:grpSpPr>
        <p:sp>
          <p:nvSpPr>
            <p:cNvPr id="7"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114990"/>
            <a:ext cx="8617589" cy="4028509"/>
          </a:xfrm>
          <a:prstGeom prst="rect">
            <a:avLst/>
          </a:prstGeom>
        </p:spPr>
      </p:pic>
    </p:spTree>
    <p:extLst>
      <p:ext uri="{BB962C8B-B14F-4D97-AF65-F5344CB8AC3E}">
        <p14:creationId xmlns:p14="http://schemas.microsoft.com/office/powerpoint/2010/main" val="836699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800" dirty="0" smtClean="0"/>
              <a:t>The Outline:</a:t>
            </a:r>
            <a:endParaRPr sz="2800" dirty="0"/>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grpSp>
        <p:nvGrpSpPr>
          <p:cNvPr id="194" name="Google Shape;194;p12"/>
          <p:cNvGrpSpPr/>
          <p:nvPr/>
        </p:nvGrpSpPr>
        <p:grpSpPr>
          <a:xfrm>
            <a:off x="293683" y="574116"/>
            <a:ext cx="309041" cy="403123"/>
            <a:chOff x="590250" y="244200"/>
            <a:chExt cx="407975" cy="532175"/>
          </a:xfrm>
        </p:grpSpPr>
        <p:sp>
          <p:nvSpPr>
            <p:cNvPr id="195" name="Google Shape;195;p12"/>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2"/>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2"/>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2"/>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2"/>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2"/>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2"/>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2"/>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2"/>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2"/>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2"/>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2"/>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2"/>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 Placeholder 3"/>
          <p:cNvSpPr>
            <a:spLocks noGrp="1"/>
          </p:cNvSpPr>
          <p:nvPr>
            <p:ph type="body" idx="1"/>
          </p:nvPr>
        </p:nvSpPr>
        <p:spPr>
          <a:xfrm>
            <a:off x="814275" y="1670992"/>
            <a:ext cx="5827594" cy="2724300"/>
          </a:xfrm>
        </p:spPr>
        <p:txBody>
          <a:bodyPr/>
          <a:lstStyle/>
          <a:p>
            <a:r>
              <a:rPr lang="en-US" sz="2400" dirty="0" smtClean="0"/>
              <a:t>Motivation</a:t>
            </a:r>
          </a:p>
          <a:p>
            <a:r>
              <a:rPr lang="en-US" sz="2400" dirty="0" smtClean="0"/>
              <a:t>Abstract</a:t>
            </a:r>
          </a:p>
          <a:p>
            <a:r>
              <a:rPr lang="en-US" sz="2400" dirty="0" smtClean="0"/>
              <a:t>Methodology </a:t>
            </a:r>
            <a:r>
              <a:rPr lang="en-US" sz="2400" dirty="0"/>
              <a:t>&amp; </a:t>
            </a:r>
            <a:r>
              <a:rPr lang="en-US" sz="2400" dirty="0" smtClean="0"/>
              <a:t>Challenges</a:t>
            </a:r>
          </a:p>
          <a:p>
            <a:r>
              <a:rPr lang="en-US" sz="2400" dirty="0" smtClean="0"/>
              <a:t>Conclusion &amp; Future work</a:t>
            </a:r>
          </a:p>
          <a:p>
            <a:r>
              <a:rPr lang="en-US" sz="2400" dirty="0" smtClean="0"/>
              <a:t>Discussion </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19497"/>
            <a:ext cx="5852532" cy="766200"/>
          </a:xfrm>
        </p:spPr>
        <p:txBody>
          <a:bodyPr/>
          <a:lstStyle/>
          <a:p>
            <a:pPr lvl="0"/>
            <a:r>
              <a:rPr lang="en-US" dirty="0"/>
              <a:t>Analysis after applying color spaces,  color intensity &amp; SDIM Methods</a:t>
            </a:r>
            <a:br>
              <a:rPr lang="en-US" dirty="0"/>
            </a:br>
            <a:endParaRPr lang="en-US" dirty="0"/>
          </a:p>
        </p:txBody>
      </p:sp>
      <p:sp>
        <p:nvSpPr>
          <p:cNvPr id="3" name="Text Placeholder 2"/>
          <p:cNvSpPr>
            <a:spLocks noGrp="1"/>
          </p:cNvSpPr>
          <p:nvPr>
            <p:ph type="body" idx="1"/>
          </p:nvPr>
        </p:nvSpPr>
        <p:spPr>
          <a:xfrm>
            <a:off x="0" y="1724501"/>
            <a:ext cx="7948064" cy="3144614"/>
          </a:xfrm>
        </p:spPr>
        <p:txBody>
          <a:bodyPr/>
          <a:lstStyle/>
          <a:p>
            <a:pPr algn="just"/>
            <a:r>
              <a:rPr lang="en-US" sz="2000" dirty="0"/>
              <a:t>Depending on the plant type and color, we apply the masks to extract the plant area as the color spaces method suggests</a:t>
            </a:r>
            <a:r>
              <a:rPr lang="en-US" sz="2000" dirty="0" smtClean="0"/>
              <a:t>.</a:t>
            </a:r>
          </a:p>
          <a:p>
            <a:pPr algn="just"/>
            <a:r>
              <a:rPr lang="en-US" sz="2000" dirty="0" smtClean="0"/>
              <a:t>Color </a:t>
            </a:r>
            <a:r>
              <a:rPr lang="en-US" sz="2000" dirty="0"/>
              <a:t>intensity can determine the value of growth rate and also the flowering rate by comparing the given consequent images</a:t>
            </a:r>
            <a:r>
              <a:rPr lang="en-US" sz="2000" dirty="0" smtClean="0"/>
              <a:t>.</a:t>
            </a:r>
          </a:p>
          <a:p>
            <a:pPr algn="just"/>
            <a:r>
              <a:rPr lang="en-US" sz="2000" dirty="0" smtClean="0"/>
              <a:t>The </a:t>
            </a:r>
            <a:r>
              <a:rPr lang="en-US" sz="2000" dirty="0"/>
              <a:t>result of compression may either an Increase or decrease or could be no change , so in this case , it’s very important to be sure what exactly happened to that plant , is it really no change in Its growth ? Well, we know can apply the SDIM to know what is going on, the value given by this measure can indicate the growth state and detect if any abnormal action or situation occurred. </a:t>
            </a:r>
          </a:p>
          <a:p>
            <a:pPr algn="just"/>
            <a:endParaRPr lang="en-US" sz="20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5793388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61150"/>
            <a:ext cx="5492400" cy="766200"/>
          </a:xfrm>
        </p:spPr>
        <p:txBody>
          <a:bodyPr/>
          <a:lstStyle/>
          <a:p>
            <a:pPr lvl="0"/>
            <a:r>
              <a:rPr lang="en-US" dirty="0"/>
              <a:t>The k-means cluster algorithm </a:t>
            </a:r>
            <a:br>
              <a:rPr lang="en-US" dirty="0"/>
            </a:br>
            <a:endParaRPr lang="en-US" dirty="0"/>
          </a:p>
        </p:txBody>
      </p:sp>
      <p:sp>
        <p:nvSpPr>
          <p:cNvPr id="3" name="Text Placeholder 2"/>
          <p:cNvSpPr>
            <a:spLocks noGrp="1"/>
          </p:cNvSpPr>
          <p:nvPr>
            <p:ph type="body" idx="1"/>
          </p:nvPr>
        </p:nvSpPr>
        <p:spPr>
          <a:xfrm>
            <a:off x="0" y="1155831"/>
            <a:ext cx="8246225" cy="3665660"/>
          </a:xfrm>
        </p:spPr>
        <p:txBody>
          <a:bodyPr/>
          <a:lstStyle/>
          <a:p>
            <a:pPr algn="just"/>
            <a:r>
              <a:rPr lang="en-US" sz="2000" dirty="0" smtClean="0"/>
              <a:t>The </a:t>
            </a:r>
            <a:r>
              <a:rPr lang="en-US" sz="2000" dirty="0"/>
              <a:t>goal of this algorithm is to find groups in the data, with the number of groups represented by the variable K. </a:t>
            </a:r>
            <a:endParaRPr lang="en-US" sz="2000" dirty="0" smtClean="0"/>
          </a:p>
          <a:p>
            <a:pPr algn="just"/>
            <a:endParaRPr lang="en-US" sz="2000" dirty="0"/>
          </a:p>
          <a:p>
            <a:pPr algn="just"/>
            <a:r>
              <a:rPr lang="en-US" sz="2000" dirty="0" smtClean="0"/>
              <a:t>The </a:t>
            </a:r>
            <a:r>
              <a:rPr lang="en-US" sz="2000" dirty="0"/>
              <a:t>clustering is made by considering the mean distance in the </a:t>
            </a:r>
            <a:r>
              <a:rPr lang="en-US" sz="2000" dirty="0" smtClean="0"/>
              <a:t>clusters.</a:t>
            </a:r>
            <a:endParaRPr lang="en-US" sz="2000" dirty="0"/>
          </a:p>
          <a:p>
            <a:pPr algn="just"/>
            <a:endParaRPr lang="en-US" sz="2000" dirty="0" smtClean="0"/>
          </a:p>
          <a:p>
            <a:pPr algn="just"/>
            <a:r>
              <a:rPr lang="en-US" sz="2000" dirty="0"/>
              <a:t>Applying k-means cluster algorithm on image pixels values will help to determine </a:t>
            </a:r>
            <a:r>
              <a:rPr lang="en-US" sz="2000" b="1" dirty="0"/>
              <a:t>the most dominant color in image</a:t>
            </a:r>
            <a:r>
              <a:rPr lang="en-US" sz="2000" dirty="0"/>
              <a:t>, </a:t>
            </a:r>
            <a:r>
              <a:rPr lang="en-US" sz="2000" b="1" dirty="0"/>
              <a:t>plant health </a:t>
            </a:r>
            <a:r>
              <a:rPr lang="en-US" sz="2000" dirty="0"/>
              <a:t>and also can be used to know </a:t>
            </a:r>
            <a:r>
              <a:rPr lang="en-US" sz="2000" b="1" dirty="0"/>
              <a:t>the percentage of fresh and old plant</a:t>
            </a:r>
            <a:r>
              <a:rPr lang="en-US" sz="2000" dirty="0"/>
              <a:t> depending on the type of plant growth.</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733181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61150"/>
            <a:ext cx="5492400" cy="766200"/>
          </a:xfrm>
        </p:spPr>
        <p:txBody>
          <a:bodyPr/>
          <a:lstStyle/>
          <a:p>
            <a:pPr lvl="0"/>
            <a:r>
              <a:rPr lang="en-US" dirty="0"/>
              <a:t>The k-means cluster algorithm </a:t>
            </a:r>
            <a:br>
              <a:rPr lang="en-US" dirty="0"/>
            </a:br>
            <a:endParaRPr lang="en-US" dirty="0"/>
          </a:p>
        </p:txBody>
      </p:sp>
      <p:sp>
        <p:nvSpPr>
          <p:cNvPr id="3" name="Text Placeholder 2"/>
          <p:cNvSpPr>
            <a:spLocks noGrp="1"/>
          </p:cNvSpPr>
          <p:nvPr>
            <p:ph type="body" idx="1"/>
          </p:nvPr>
        </p:nvSpPr>
        <p:spPr>
          <a:xfrm>
            <a:off x="149628" y="959394"/>
            <a:ext cx="8129847" cy="3881682"/>
          </a:xfrm>
        </p:spPr>
        <p:txBody>
          <a:bodyPr/>
          <a:lstStyle/>
          <a:p>
            <a:pPr algn="just"/>
            <a:r>
              <a:rPr lang="en-US" sz="1900" dirty="0"/>
              <a:t>Depending on the plant color, let’s say green, as for the most plants color, the symptoms stages of the growth are </a:t>
            </a:r>
            <a:r>
              <a:rPr lang="en-US" sz="1900" dirty="0" smtClean="0"/>
              <a:t>identiﬁed </a:t>
            </a:r>
            <a:r>
              <a:rPr lang="en-US" sz="1900" dirty="0"/>
              <a:t>by the  change in color of the </a:t>
            </a:r>
            <a:r>
              <a:rPr lang="en-US" sz="1900" dirty="0" smtClean="0"/>
              <a:t>plant </a:t>
            </a:r>
            <a:r>
              <a:rPr lang="en-US" sz="1900" dirty="0"/>
              <a:t>in every stage. As for the health indicator of the of the </a:t>
            </a:r>
            <a:r>
              <a:rPr lang="en-US" sz="1900" dirty="0" smtClean="0"/>
              <a:t>plant, </a:t>
            </a:r>
            <a:r>
              <a:rPr lang="en-US" sz="1900" dirty="0"/>
              <a:t>the green color is identiﬁed as the healthy part , otherwise  it  considered  unhealthy or abnormal </a:t>
            </a:r>
            <a:r>
              <a:rPr lang="en-US" sz="1900" dirty="0" smtClean="0"/>
              <a:t>.</a:t>
            </a:r>
          </a:p>
          <a:p>
            <a:pPr algn="just"/>
            <a:endParaRPr lang="en-US" sz="1900" dirty="0" smtClean="0"/>
          </a:p>
          <a:p>
            <a:pPr algn="just"/>
            <a:r>
              <a:rPr lang="en-US" sz="1900" dirty="0" smtClean="0"/>
              <a:t>With </a:t>
            </a:r>
            <a:r>
              <a:rPr lang="en-US" sz="1900" dirty="0"/>
              <a:t>knowing already the saturation value of the color we can use measures like Euclidean distance to label this cluster as fresh or </a:t>
            </a:r>
            <a:r>
              <a:rPr lang="en-US" sz="1900" dirty="0" smtClean="0"/>
              <a:t>old. </a:t>
            </a:r>
            <a:endParaRPr lang="en-US" sz="1900"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5030708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61150"/>
            <a:ext cx="5492400" cy="766200"/>
          </a:xfrm>
        </p:spPr>
        <p:txBody>
          <a:bodyPr/>
          <a:lstStyle/>
          <a:p>
            <a:pPr lvl="0"/>
            <a:r>
              <a:rPr lang="en-US" dirty="0"/>
              <a:t>The k-means cluster algorithm </a:t>
            </a:r>
            <a:br>
              <a:rPr lang="en-US" dirty="0"/>
            </a:b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33</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3304"/>
            <a:ext cx="7281949" cy="3459070"/>
          </a:xfrm>
          <a:prstGeom prst="rect">
            <a:avLst/>
          </a:prstGeom>
        </p:spPr>
      </p:pic>
    </p:spTree>
    <p:extLst>
      <p:ext uri="{BB962C8B-B14F-4D97-AF65-F5344CB8AC3E}">
        <p14:creationId xmlns:p14="http://schemas.microsoft.com/office/powerpoint/2010/main" val="662421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61150"/>
            <a:ext cx="5492400" cy="766200"/>
          </a:xfrm>
        </p:spPr>
        <p:txBody>
          <a:bodyPr/>
          <a:lstStyle/>
          <a:p>
            <a:pPr lvl="0"/>
            <a:r>
              <a:rPr lang="en-US" dirty="0"/>
              <a:t/>
            </a:r>
            <a:br>
              <a:rPr lang="en-US" dirty="0"/>
            </a:b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34</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itle 1"/>
          <p:cNvSpPr txBox="1">
            <a:spLocks/>
          </p:cNvSpPr>
          <p:nvPr/>
        </p:nvSpPr>
        <p:spPr>
          <a:xfrm>
            <a:off x="871072" y="519497"/>
            <a:ext cx="5492400" cy="7662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1pPr>
            <a:lvl2pPr marR="0" lvl="1"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2pPr>
            <a:lvl3pPr marR="0" lvl="2"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3pPr>
            <a:lvl4pPr marR="0" lvl="3"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4pPr>
            <a:lvl5pPr marR="0" lvl="4"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5pPr>
            <a:lvl6pPr marR="0" lvl="5"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6pPr>
            <a:lvl7pPr marR="0" lvl="6"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7pPr>
            <a:lvl8pPr marR="0" lvl="7"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8pPr>
            <a:lvl9pPr marR="0" lvl="8"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9pPr>
          </a:lstStyle>
          <a:p>
            <a:endParaRPr lang="en-US" dirty="0"/>
          </a:p>
        </p:txBody>
      </p:sp>
      <p:sp>
        <p:nvSpPr>
          <p:cNvPr id="13" name="Title 1"/>
          <p:cNvSpPr txBox="1">
            <a:spLocks/>
          </p:cNvSpPr>
          <p:nvPr/>
        </p:nvSpPr>
        <p:spPr>
          <a:xfrm>
            <a:off x="842674" y="470840"/>
            <a:ext cx="5492400" cy="7662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1pPr>
            <a:lvl2pPr marR="0" lvl="1"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2pPr>
            <a:lvl3pPr marR="0" lvl="2"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3pPr>
            <a:lvl4pPr marR="0" lvl="3"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4pPr>
            <a:lvl5pPr marR="0" lvl="4"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5pPr>
            <a:lvl6pPr marR="0" lvl="5"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6pPr>
            <a:lvl7pPr marR="0" lvl="6"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7pPr>
            <a:lvl8pPr marR="0" lvl="7"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8pPr>
            <a:lvl9pPr marR="0" lvl="8"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9pPr>
          </a:lstStyle>
          <a:p>
            <a:r>
              <a:rPr lang="en-US" dirty="0" smtClean="0"/>
              <a:t>Conclusion</a:t>
            </a:r>
            <a:endParaRPr lang="en-US" dirty="0"/>
          </a:p>
        </p:txBody>
      </p:sp>
      <p:sp>
        <p:nvSpPr>
          <p:cNvPr id="14" name="Text Placeholder 2"/>
          <p:cNvSpPr>
            <a:spLocks noGrp="1"/>
          </p:cNvSpPr>
          <p:nvPr>
            <p:ph type="body" idx="1"/>
          </p:nvPr>
        </p:nvSpPr>
        <p:spPr>
          <a:xfrm>
            <a:off x="169796" y="1132702"/>
            <a:ext cx="7448204" cy="3675030"/>
          </a:xfrm>
        </p:spPr>
        <p:txBody>
          <a:bodyPr/>
          <a:lstStyle/>
          <a:p>
            <a:pPr algn="just"/>
            <a:r>
              <a:rPr lang="en-US" sz="1600" dirty="0" smtClean="0"/>
              <a:t>This </a:t>
            </a:r>
            <a:r>
              <a:rPr lang="en-US" sz="1600" dirty="0"/>
              <a:t>method relies on the </a:t>
            </a:r>
            <a:r>
              <a:rPr lang="en-US" sz="1600" b="1" dirty="0"/>
              <a:t>color intensity, color spaces, color distribution, pixel value location and pixel variance</a:t>
            </a:r>
            <a:r>
              <a:rPr lang="en-US" sz="1600" dirty="0"/>
              <a:t>, all are employed and integrated in four techniques and measurements which are: color spaces, color intensity, structural differences index measure and k-means cluster algorithm that are being used beside the other enhancement techniques to form a good indicators to tracking </a:t>
            </a:r>
            <a:r>
              <a:rPr lang="en-US" sz="1600" dirty="0" smtClean="0"/>
              <a:t>plants </a:t>
            </a:r>
            <a:r>
              <a:rPr lang="en-US" sz="1600" dirty="0"/>
              <a:t>growth. </a:t>
            </a:r>
            <a:endParaRPr lang="en-US" sz="1600" dirty="0" smtClean="0"/>
          </a:p>
          <a:p>
            <a:pPr algn="just"/>
            <a:endParaRPr lang="en-US" sz="1600" dirty="0"/>
          </a:p>
          <a:p>
            <a:pPr algn="just"/>
            <a:r>
              <a:rPr lang="en-US" sz="1600" dirty="0" smtClean="0"/>
              <a:t>The </a:t>
            </a:r>
            <a:r>
              <a:rPr lang="en-US" sz="1600" dirty="0"/>
              <a:t>efficiency of the proposed method will be observable with specifying a plant type, features can easily be twined to convey the nature of plant and also other features can be added </a:t>
            </a:r>
            <a:r>
              <a:rPr lang="en-US" sz="1600" dirty="0" smtClean="0"/>
              <a:t>to be  </a:t>
            </a:r>
            <a:r>
              <a:rPr lang="en-US" sz="1600" dirty="0"/>
              <a:t>tracked , so this research is like a base stone to other </a:t>
            </a:r>
            <a:r>
              <a:rPr lang="en-US" sz="1600" dirty="0" smtClean="0"/>
              <a:t>researchers.</a:t>
            </a:r>
            <a:endParaRPr lang="en-US" sz="1600" dirty="0"/>
          </a:p>
        </p:txBody>
      </p:sp>
    </p:spTree>
    <p:extLst>
      <p:ext uri="{BB962C8B-B14F-4D97-AF65-F5344CB8AC3E}">
        <p14:creationId xmlns:p14="http://schemas.microsoft.com/office/powerpoint/2010/main" val="13300652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275" y="561150"/>
            <a:ext cx="5492400" cy="766200"/>
          </a:xfrm>
        </p:spPr>
        <p:txBody>
          <a:bodyPr/>
          <a:lstStyle/>
          <a:p>
            <a:pPr lvl="0"/>
            <a:r>
              <a:rPr lang="en-US" dirty="0"/>
              <a:t/>
            </a:r>
            <a:br>
              <a:rPr lang="en-US" dirty="0"/>
            </a:br>
            <a:endParaRPr lang="en-US"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grpSp>
        <p:nvGrpSpPr>
          <p:cNvPr id="5" name="Google Shape;239;p16"/>
          <p:cNvGrpSpPr/>
          <p:nvPr/>
        </p:nvGrpSpPr>
        <p:grpSpPr>
          <a:xfrm>
            <a:off x="282216" y="590918"/>
            <a:ext cx="369505" cy="369505"/>
            <a:chOff x="2594050" y="1631825"/>
            <a:chExt cx="439625" cy="439625"/>
          </a:xfrm>
        </p:grpSpPr>
        <p:sp>
          <p:nvSpPr>
            <p:cNvPr id="6"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itle 1"/>
          <p:cNvSpPr txBox="1">
            <a:spLocks/>
          </p:cNvSpPr>
          <p:nvPr/>
        </p:nvSpPr>
        <p:spPr>
          <a:xfrm>
            <a:off x="871072" y="519497"/>
            <a:ext cx="5492400" cy="7662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1pPr>
            <a:lvl2pPr marR="0" lvl="1"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2pPr>
            <a:lvl3pPr marR="0" lvl="2"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3pPr>
            <a:lvl4pPr marR="0" lvl="3"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4pPr>
            <a:lvl5pPr marR="0" lvl="4"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5pPr>
            <a:lvl6pPr marR="0" lvl="5"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6pPr>
            <a:lvl7pPr marR="0" lvl="6"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7pPr>
            <a:lvl8pPr marR="0" lvl="7"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8pPr>
            <a:lvl9pPr marR="0" lvl="8"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9pPr>
          </a:lstStyle>
          <a:p>
            <a:endParaRPr lang="en-US" dirty="0"/>
          </a:p>
        </p:txBody>
      </p:sp>
      <p:sp>
        <p:nvSpPr>
          <p:cNvPr id="13" name="Title 1"/>
          <p:cNvSpPr txBox="1">
            <a:spLocks/>
          </p:cNvSpPr>
          <p:nvPr/>
        </p:nvSpPr>
        <p:spPr>
          <a:xfrm>
            <a:off x="842674" y="470840"/>
            <a:ext cx="5492400" cy="7662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1pPr>
            <a:lvl2pPr marR="0" lvl="1"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2pPr>
            <a:lvl3pPr marR="0" lvl="2"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3pPr>
            <a:lvl4pPr marR="0" lvl="3"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4pPr>
            <a:lvl5pPr marR="0" lvl="4"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5pPr>
            <a:lvl6pPr marR="0" lvl="5"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6pPr>
            <a:lvl7pPr marR="0" lvl="6"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7pPr>
            <a:lvl8pPr marR="0" lvl="7"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8pPr>
            <a:lvl9pPr marR="0" lvl="8" algn="l" rtl="0">
              <a:lnSpc>
                <a:spcPct val="100000"/>
              </a:lnSpc>
              <a:spcBef>
                <a:spcPts val="0"/>
              </a:spcBef>
              <a:spcAft>
                <a:spcPts val="0"/>
              </a:spcAft>
              <a:buClr>
                <a:srgbClr val="FFFFFF"/>
              </a:buClr>
              <a:buSzPts val="2000"/>
              <a:buFont typeface="Roboto Condensed"/>
              <a:buNone/>
              <a:defRPr sz="2000" b="1" i="0" u="none" strike="noStrike" cap="none">
                <a:solidFill>
                  <a:srgbClr val="FFFFFF"/>
                </a:solidFill>
                <a:latin typeface="Roboto Condensed"/>
                <a:ea typeface="Roboto Condensed"/>
                <a:cs typeface="Roboto Condensed"/>
                <a:sym typeface="Roboto Condensed"/>
              </a:defRPr>
            </a:lvl9pPr>
          </a:lstStyle>
          <a:p>
            <a:r>
              <a:rPr lang="en-US" dirty="0" smtClean="0"/>
              <a:t> </a:t>
            </a:r>
            <a:r>
              <a:rPr lang="en-US" dirty="0"/>
              <a:t>Future Work</a:t>
            </a:r>
          </a:p>
        </p:txBody>
      </p:sp>
      <p:sp>
        <p:nvSpPr>
          <p:cNvPr id="14" name="Text Placeholder 2"/>
          <p:cNvSpPr>
            <a:spLocks noGrp="1"/>
          </p:cNvSpPr>
          <p:nvPr>
            <p:ph type="body" idx="1"/>
          </p:nvPr>
        </p:nvSpPr>
        <p:spPr>
          <a:xfrm>
            <a:off x="169796" y="1132702"/>
            <a:ext cx="7448204" cy="3675030"/>
          </a:xfrm>
        </p:spPr>
        <p:txBody>
          <a:bodyPr/>
          <a:lstStyle/>
          <a:p>
            <a:r>
              <a:rPr lang="en-US" sz="2000" dirty="0"/>
              <a:t>For a future work that can be done is to integrate a machine learning techniques to use the plants data to learn a growth model to predict the growth rate, stage and also detect any anomaly in growth.</a:t>
            </a:r>
          </a:p>
          <a:p>
            <a:endParaRPr lang="en-US" sz="2000" dirty="0"/>
          </a:p>
        </p:txBody>
      </p:sp>
    </p:spTree>
    <p:extLst>
      <p:ext uri="{BB962C8B-B14F-4D97-AF65-F5344CB8AC3E}">
        <p14:creationId xmlns:p14="http://schemas.microsoft.com/office/powerpoint/2010/main" val="2719364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36</a:t>
            </a:fld>
            <a:endParaRPr/>
          </a:p>
        </p:txBody>
      </p:sp>
      <p:sp>
        <p:nvSpPr>
          <p:cNvPr id="503" name="Google Shape;503;p34"/>
          <p:cNvSpPr txBox="1">
            <a:spLocks noGrp="1"/>
          </p:cNvSpPr>
          <p:nvPr>
            <p:ph type="ctrTitle" idx="4294967295"/>
          </p:nvPr>
        </p:nvSpPr>
        <p:spPr>
          <a:xfrm>
            <a:off x="1100583" y="1674443"/>
            <a:ext cx="6593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dirty="0">
                <a:solidFill>
                  <a:srgbClr val="FF9800"/>
                </a:solidFill>
              </a:rPr>
              <a:t>THANKS!</a:t>
            </a:r>
            <a:endParaRPr sz="6000" dirty="0">
              <a:solidFill>
                <a:srgbClr val="FF9800"/>
              </a:solidFill>
            </a:endParaRPr>
          </a:p>
        </p:txBody>
      </p:sp>
      <p:sp>
        <p:nvSpPr>
          <p:cNvPr id="504" name="Google Shape;504;p34"/>
          <p:cNvSpPr txBox="1">
            <a:spLocks noGrp="1"/>
          </p:cNvSpPr>
          <p:nvPr>
            <p:ph type="subTitle" idx="4294967295"/>
          </p:nvPr>
        </p:nvSpPr>
        <p:spPr>
          <a:xfrm>
            <a:off x="1024300" y="2834243"/>
            <a:ext cx="6593700" cy="134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t>Any questions</a:t>
            </a:r>
            <a:r>
              <a:rPr lang="en" sz="2500" b="1" dirty="0" smtClean="0"/>
              <a:t>?</a:t>
            </a:r>
            <a:endParaRPr sz="25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Motivation</a:t>
            </a:r>
            <a:endParaRPr dirty="0"/>
          </a:p>
        </p:txBody>
      </p:sp>
      <p:sp>
        <p:nvSpPr>
          <p:cNvPr id="237" name="Google Shape;237;p16"/>
          <p:cNvSpPr txBox="1">
            <a:spLocks noGrp="1"/>
          </p:cNvSpPr>
          <p:nvPr>
            <p:ph type="body" idx="1"/>
          </p:nvPr>
        </p:nvSpPr>
        <p:spPr>
          <a:xfrm>
            <a:off x="-1" y="1327350"/>
            <a:ext cx="7298576" cy="3624750"/>
          </a:xfrm>
          <a:prstGeom prst="rect">
            <a:avLst/>
          </a:prstGeom>
        </p:spPr>
        <p:txBody>
          <a:bodyPr spcFirstLastPara="1" wrap="square" lIns="91425" tIns="91425" rIns="91425" bIns="91425" anchor="ctr" anchorCtr="0">
            <a:noAutofit/>
          </a:bodyPr>
          <a:lstStyle/>
          <a:p>
            <a:pPr lvl="0" algn="just">
              <a:spcBef>
                <a:spcPts val="0"/>
              </a:spcBef>
            </a:pPr>
            <a:r>
              <a:rPr lang="en-US" sz="1600" dirty="0"/>
              <a:t>Monitoring plants growth is a real challenge in the field of agriculture </a:t>
            </a:r>
            <a:r>
              <a:rPr lang="en-US" sz="1600" dirty="0" smtClean="0"/>
              <a:t>.The </a:t>
            </a:r>
            <a:r>
              <a:rPr lang="en-US" sz="1600" dirty="0"/>
              <a:t>complexity, effort, time and accuracy are critical factors for the tracking efficiency</a:t>
            </a:r>
            <a:r>
              <a:rPr lang="en-US" sz="1600" dirty="0" smtClean="0"/>
              <a:t>.</a:t>
            </a:r>
          </a:p>
          <a:p>
            <a:pPr lvl="0" algn="just">
              <a:spcBef>
                <a:spcPts val="0"/>
              </a:spcBef>
            </a:pPr>
            <a:endParaRPr lang="en-US" sz="1600" dirty="0"/>
          </a:p>
          <a:p>
            <a:pPr lvl="0" algn="just">
              <a:spcBef>
                <a:spcPts val="0"/>
              </a:spcBef>
            </a:pPr>
            <a:r>
              <a:rPr lang="en-US" sz="1600" dirty="0" smtClean="0"/>
              <a:t> In traditional context, discovering potential problems are likely to be late, as well for knowing the reasons behind, as a subsequent consequences, a latency in remedy actions. </a:t>
            </a:r>
          </a:p>
          <a:p>
            <a:pPr lvl="0" algn="just">
              <a:spcBef>
                <a:spcPts val="0"/>
              </a:spcBef>
            </a:pPr>
            <a:endParaRPr lang="en-US" sz="1600" dirty="0"/>
          </a:p>
          <a:p>
            <a:pPr lvl="0" algn="just">
              <a:spcBef>
                <a:spcPts val="0"/>
              </a:spcBef>
            </a:pPr>
            <a:r>
              <a:rPr lang="en-US" sz="1600" dirty="0" smtClean="0"/>
              <a:t>Automatic plants growth monitoring is an efficient method to lower the total effort of tracking and decision making. </a:t>
            </a:r>
          </a:p>
          <a:p>
            <a:pPr lvl="0" algn="just">
              <a:spcBef>
                <a:spcPts val="0"/>
              </a:spcBef>
            </a:pPr>
            <a:endParaRPr lang="en-US" sz="1600" dirty="0"/>
          </a:p>
          <a:p>
            <a:pPr lvl="0" algn="just">
              <a:spcBef>
                <a:spcPts val="0"/>
              </a:spcBef>
            </a:pPr>
            <a:r>
              <a:rPr lang="en-US" sz="1600" dirty="0" smtClean="0"/>
              <a:t>However, in </a:t>
            </a:r>
            <a:r>
              <a:rPr lang="en-US" sz="1600" dirty="0"/>
              <a:t>practice, most plants monitoring methods focus on controlling the environment based on information from sensor devices regardless plants </a:t>
            </a:r>
            <a:r>
              <a:rPr lang="en-US" sz="1600" dirty="0" smtClean="0"/>
              <a:t>condition.</a:t>
            </a:r>
            <a:endParaRPr sz="1600"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Abstract</a:t>
            </a:r>
            <a:endParaRPr dirty="0"/>
          </a:p>
        </p:txBody>
      </p:sp>
      <p:sp>
        <p:nvSpPr>
          <p:cNvPr id="237" name="Google Shape;237;p16"/>
          <p:cNvSpPr txBox="1">
            <a:spLocks noGrp="1"/>
          </p:cNvSpPr>
          <p:nvPr>
            <p:ph type="body" idx="1"/>
          </p:nvPr>
        </p:nvSpPr>
        <p:spPr>
          <a:xfrm>
            <a:off x="0" y="1443934"/>
            <a:ext cx="7298576" cy="3699565"/>
          </a:xfrm>
          <a:prstGeom prst="rect">
            <a:avLst/>
          </a:prstGeom>
        </p:spPr>
        <p:txBody>
          <a:bodyPr spcFirstLastPara="1" wrap="square" lIns="91425" tIns="91425" rIns="91425" bIns="91425" anchor="ctr" anchorCtr="0">
            <a:noAutofit/>
          </a:bodyPr>
          <a:lstStyle/>
          <a:p>
            <a:pPr lvl="0" algn="just">
              <a:spcBef>
                <a:spcPts val="0"/>
              </a:spcBef>
            </a:pPr>
            <a:r>
              <a:rPr lang="en-US" sz="1600" dirty="0"/>
              <a:t>This </a:t>
            </a:r>
            <a:r>
              <a:rPr lang="en-US" sz="1600" dirty="0" smtClean="0"/>
              <a:t>research suggests </a:t>
            </a:r>
            <a:r>
              <a:rPr lang="en-US" sz="1600" dirty="0"/>
              <a:t>using image processing techniques in extracting plants features i.e. (health, growth rate, condition...etc.) to help tracking plant's progress, care and access important gardening knowledge</a:t>
            </a:r>
            <a:r>
              <a:rPr lang="en-US" sz="1600" dirty="0" smtClean="0"/>
              <a:t>.</a:t>
            </a:r>
          </a:p>
          <a:p>
            <a:pPr marL="76200" lvl="0" indent="0" algn="just">
              <a:spcBef>
                <a:spcPts val="0"/>
              </a:spcBef>
              <a:buNone/>
            </a:pPr>
            <a:r>
              <a:rPr lang="en-US" sz="1600" dirty="0" smtClean="0"/>
              <a:t> </a:t>
            </a:r>
            <a:endParaRPr lang="en-US" sz="1600" dirty="0"/>
          </a:p>
          <a:p>
            <a:pPr algn="just"/>
            <a:r>
              <a:rPr lang="en-US" sz="1600" dirty="0"/>
              <a:t>The </a:t>
            </a:r>
            <a:r>
              <a:rPr lang="en-US" sz="1600" dirty="0" smtClean="0"/>
              <a:t>proposed techniques are </a:t>
            </a:r>
            <a:r>
              <a:rPr lang="en-US" sz="1600" dirty="0"/>
              <a:t>done in four </a:t>
            </a:r>
            <a:r>
              <a:rPr lang="en-US" sz="1600" dirty="0" smtClean="0"/>
              <a:t>steps:</a:t>
            </a:r>
          </a:p>
          <a:p>
            <a:pPr marL="76200" indent="0" algn="just">
              <a:buNone/>
            </a:pPr>
            <a:r>
              <a:rPr lang="en-US" sz="1600" dirty="0" smtClean="0"/>
              <a:t>      1-Image enhancement .</a:t>
            </a:r>
          </a:p>
          <a:p>
            <a:pPr marL="76200" indent="0" algn="just">
              <a:buNone/>
            </a:pPr>
            <a:r>
              <a:rPr lang="en-US" sz="1600" dirty="0" smtClean="0"/>
              <a:t>      2-Extraction of </a:t>
            </a:r>
            <a:r>
              <a:rPr lang="en-US" sz="1600" dirty="0"/>
              <a:t>plants region </a:t>
            </a:r>
            <a:r>
              <a:rPr lang="en-US" sz="1600" b="1" dirty="0"/>
              <a:t>using color spaces</a:t>
            </a:r>
            <a:r>
              <a:rPr lang="en-US" sz="1600" b="1" dirty="0" smtClean="0"/>
              <a:t>.</a:t>
            </a:r>
          </a:p>
          <a:p>
            <a:pPr marL="76200" indent="0" algn="just">
              <a:buNone/>
            </a:pPr>
            <a:r>
              <a:rPr lang="en-US" sz="1600" dirty="0" smtClean="0"/>
              <a:t>      3-Feature </a:t>
            </a:r>
            <a:r>
              <a:rPr lang="en-US" sz="1600" dirty="0"/>
              <a:t>extraction by applying three methodologies, which they are: </a:t>
            </a:r>
            <a:endParaRPr lang="en-US" sz="1600" dirty="0" smtClean="0"/>
          </a:p>
          <a:p>
            <a:pPr marL="76200" indent="0" algn="just">
              <a:buNone/>
            </a:pPr>
            <a:r>
              <a:rPr lang="en-US" sz="1600" b="1" dirty="0" smtClean="0"/>
              <a:t>      color </a:t>
            </a:r>
            <a:r>
              <a:rPr lang="en-US" sz="1600" b="1" dirty="0"/>
              <a:t>intensity, structural differences measure and k-means </a:t>
            </a:r>
            <a:r>
              <a:rPr lang="en-US" sz="1600" b="1" dirty="0" smtClean="0"/>
              <a:t>cluster.</a:t>
            </a:r>
          </a:p>
          <a:p>
            <a:pPr marL="76200" indent="0" algn="just">
              <a:buNone/>
            </a:pPr>
            <a:r>
              <a:rPr lang="en-US" sz="1600" dirty="0" smtClean="0"/>
              <a:t>      4-Applied </a:t>
            </a:r>
            <a:r>
              <a:rPr lang="en-US" sz="1600" dirty="0"/>
              <a:t>analysis and interpretation for values to determine the </a:t>
            </a:r>
            <a:r>
              <a:rPr lang="en-US" sz="1600" dirty="0" smtClean="0"/>
              <a:t>growth</a:t>
            </a:r>
          </a:p>
          <a:p>
            <a:pPr marL="76200" indent="0" algn="just">
              <a:buNone/>
            </a:pPr>
            <a:r>
              <a:rPr lang="en-US" sz="1600" dirty="0"/>
              <a:t> </a:t>
            </a:r>
            <a:r>
              <a:rPr lang="en-US" sz="1600" dirty="0" smtClean="0"/>
              <a:t>     rate</a:t>
            </a:r>
            <a:r>
              <a:rPr lang="en-US" sz="1600" dirty="0"/>
              <a:t>, florescence and age stage cluster.</a:t>
            </a:r>
          </a:p>
          <a:p>
            <a:pPr lvl="0" algn="just">
              <a:spcBef>
                <a:spcPts val="0"/>
              </a:spcBef>
            </a:pPr>
            <a:endParaRPr lang="en-US" sz="1600" dirty="0" smtClean="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239" name="Google Shape;239;p16"/>
          <p:cNvGrpSpPr/>
          <p:nvPr/>
        </p:nvGrpSpPr>
        <p:grpSpPr>
          <a:xfrm>
            <a:off x="282216" y="590918"/>
            <a:ext cx="369505" cy="369505"/>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083462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lvl="0"/>
            <a:r>
              <a:rPr lang="en-US" dirty="0" smtClean="0"/>
              <a:t>Images </a:t>
            </a:r>
            <a:r>
              <a:rPr lang="en-US" dirty="0"/>
              <a:t>Acquisition</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8"/>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8"/>
            <p:cNvSpPr/>
            <p:nvPr/>
          </p:nvSpPr>
          <p:spPr>
            <a:xfrm>
              <a:off x="688900" y="12561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8"/>
            <p:cNvSpPr/>
            <p:nvPr/>
          </p:nvSpPr>
          <p:spPr>
            <a:xfrm>
              <a:off x="688900" y="1201350"/>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8"/>
            <p:cNvSpPr/>
            <p:nvPr/>
          </p:nvSpPr>
          <p:spPr>
            <a:xfrm>
              <a:off x="688900" y="1145950"/>
              <a:ext cx="255750" cy="25"/>
            </a:xfrm>
            <a:custGeom>
              <a:avLst/>
              <a:gdLst/>
              <a:ahLst/>
              <a:cxnLst/>
              <a:rect l="l" t="t" r="r" b="b"/>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8"/>
            <p:cNvSpPr/>
            <p:nvPr/>
          </p:nvSpPr>
          <p:spPr>
            <a:xfrm>
              <a:off x="688900" y="10905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8"/>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304" y="1158775"/>
            <a:ext cx="5664122" cy="389173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9"/>
          <p:cNvSpPr txBox="1">
            <a:spLocks noGrp="1"/>
          </p:cNvSpPr>
          <p:nvPr>
            <p:ph type="title"/>
          </p:nvPr>
        </p:nvSpPr>
        <p:spPr>
          <a:xfrm>
            <a:off x="814275" y="392575"/>
            <a:ext cx="5894096" cy="766200"/>
          </a:xfrm>
          <a:prstGeom prst="rect">
            <a:avLst/>
          </a:prstGeom>
        </p:spPr>
        <p:txBody>
          <a:bodyPr spcFirstLastPara="1" wrap="square" lIns="91425" tIns="91425" rIns="91425" bIns="91425" anchor="ctr" anchorCtr="0">
            <a:noAutofit/>
          </a:bodyPr>
          <a:lstStyle/>
          <a:p>
            <a:pPr lvl="0"/>
            <a:r>
              <a:rPr lang="en-US" dirty="0"/>
              <a:t>Plant area </a:t>
            </a:r>
            <a:r>
              <a:rPr lang="en-US" dirty="0" smtClean="0"/>
              <a:t>extraction</a:t>
            </a:r>
            <a:r>
              <a:rPr lang="ar-SA" dirty="0" smtClean="0"/>
              <a:t> </a:t>
            </a:r>
            <a:r>
              <a:rPr lang="en-US" dirty="0" smtClean="0"/>
              <a:t>using  “Excess Green”</a:t>
            </a:r>
            <a:endParaRPr dirty="0"/>
          </a:p>
        </p:txBody>
      </p:sp>
      <p:sp>
        <p:nvSpPr>
          <p:cNvPr id="287" name="Google Shape;287;p19"/>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grpSp>
        <p:nvGrpSpPr>
          <p:cNvPr id="288" name="Google Shape;288;p19"/>
          <p:cNvGrpSpPr/>
          <p:nvPr/>
        </p:nvGrpSpPr>
        <p:grpSpPr>
          <a:xfrm>
            <a:off x="312466" y="587260"/>
            <a:ext cx="309022" cy="376837"/>
            <a:chOff x="596350" y="929175"/>
            <a:chExt cx="407950" cy="497475"/>
          </a:xfrm>
        </p:grpSpPr>
        <p:sp>
          <p:nvSpPr>
            <p:cNvPr id="289" name="Google Shape;289;p19"/>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9"/>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9"/>
            <p:cNvSpPr/>
            <p:nvPr/>
          </p:nvSpPr>
          <p:spPr>
            <a:xfrm>
              <a:off x="688900" y="12561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9"/>
            <p:cNvSpPr/>
            <p:nvPr/>
          </p:nvSpPr>
          <p:spPr>
            <a:xfrm>
              <a:off x="688900" y="1201350"/>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9"/>
            <p:cNvSpPr/>
            <p:nvPr/>
          </p:nvSpPr>
          <p:spPr>
            <a:xfrm>
              <a:off x="688900" y="1145950"/>
              <a:ext cx="255750" cy="25"/>
            </a:xfrm>
            <a:custGeom>
              <a:avLst/>
              <a:gdLst/>
              <a:ahLst/>
              <a:cxnLst/>
              <a:rect l="l" t="t" r="r" b="b"/>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9"/>
            <p:cNvSpPr/>
            <p:nvPr/>
          </p:nvSpPr>
          <p:spPr>
            <a:xfrm>
              <a:off x="688900" y="10905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9"/>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808" y="1158775"/>
            <a:ext cx="6927462" cy="334679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497"/>
            <a:ext cx="9168938" cy="5115003"/>
          </a:xfrm>
          <a:prstGeom prst="rect">
            <a:avLst/>
          </a:prstGeom>
        </p:spPr>
      </p:pic>
    </p:spTree>
    <p:extLst>
      <p:ext uri="{BB962C8B-B14F-4D97-AF65-F5344CB8AC3E}">
        <p14:creationId xmlns:p14="http://schemas.microsoft.com/office/powerpoint/2010/main" val="3952228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26" y="5679"/>
            <a:ext cx="9221200" cy="5137821"/>
          </a:xfrm>
          <a:prstGeom prst="rect">
            <a:avLst/>
          </a:prstGeom>
        </p:spPr>
      </p:pic>
    </p:spTree>
    <p:extLst>
      <p:ext uri="{BB962C8B-B14F-4D97-AF65-F5344CB8AC3E}">
        <p14:creationId xmlns:p14="http://schemas.microsoft.com/office/powerpoint/2010/main" val="85175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TotalTime>
  <Words>1229</Words>
  <Application>Microsoft Office PowerPoint</Application>
  <PresentationFormat>On-screen Show (16:9)</PresentationFormat>
  <Paragraphs>152</Paragraphs>
  <Slides>36</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Arvo</vt:lpstr>
      <vt:lpstr>Roboto Condensed</vt:lpstr>
      <vt:lpstr>Roboto Condensed Light</vt:lpstr>
      <vt:lpstr>Salerio template</vt:lpstr>
      <vt:lpstr>HELLO!</vt:lpstr>
      <vt:lpstr>Automating the plants growth monitoring by digital image   processing</vt:lpstr>
      <vt:lpstr>The Outline:</vt:lpstr>
      <vt:lpstr>Motivation</vt:lpstr>
      <vt:lpstr>Abstract</vt:lpstr>
      <vt:lpstr>Images Acquisition</vt:lpstr>
      <vt:lpstr>Plant area extraction using  “Excess Green”</vt:lpstr>
      <vt:lpstr>PowerPoint Presentation</vt:lpstr>
      <vt:lpstr>PowerPoint Presentation</vt:lpstr>
      <vt:lpstr>PowerPoint Presentation</vt:lpstr>
      <vt:lpstr>PowerPoint Presentation</vt:lpstr>
      <vt:lpstr>Plant area extraction using  “Excess Green”</vt:lpstr>
      <vt:lpstr>Techniques for plant area extraction </vt:lpstr>
      <vt:lpstr>Plant area extraction using  “Color Spaces”</vt:lpstr>
      <vt:lpstr>Plant area extraction using  “Color Spaces”</vt:lpstr>
      <vt:lpstr>PowerPoint Presentation</vt:lpstr>
      <vt:lpstr>PowerPoint Presentation</vt:lpstr>
      <vt:lpstr>Plant area extraction using  “Color Spaces”</vt:lpstr>
      <vt:lpstr>Plant area extraction using  “Color Spaces”</vt:lpstr>
      <vt:lpstr>Color intensity  </vt:lpstr>
      <vt:lpstr>Color intensity</vt:lpstr>
      <vt:lpstr>Color intensity</vt:lpstr>
      <vt:lpstr>Color intensity</vt:lpstr>
      <vt:lpstr>Color intensity</vt:lpstr>
      <vt:lpstr>Color intensity</vt:lpstr>
      <vt:lpstr>Color intensity</vt:lpstr>
      <vt:lpstr>SDIM:  Structural differences Index Measure  </vt:lpstr>
      <vt:lpstr>SDIM:  Structural differences Index Measure  </vt:lpstr>
      <vt:lpstr>SDIM:  Structural differences Index Measure  </vt:lpstr>
      <vt:lpstr>Analysis after applying color spaces,  color intensity &amp; SDIM Methods </vt:lpstr>
      <vt:lpstr>The k-means cluster algorithm  </vt:lpstr>
      <vt:lpstr>The k-means cluster algorithm  </vt:lpstr>
      <vt:lpstr>The k-means cluster algorithm  </vt:lpstr>
      <vt:lpstr> </vt:lpstr>
      <vt:lpstr>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Automating the plants growth monitoring by digital image   processing</dc:title>
  <cp:lastModifiedBy>hp</cp:lastModifiedBy>
  <cp:revision>97</cp:revision>
  <dcterms:modified xsi:type="dcterms:W3CDTF">2019-05-19T15:16:04Z</dcterms:modified>
</cp:coreProperties>
</file>