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84" r:id="rId7"/>
    <p:sldId id="261" r:id="rId8"/>
    <p:sldId id="262" r:id="rId9"/>
    <p:sldId id="285" r:id="rId10"/>
    <p:sldId id="286" r:id="rId11"/>
    <p:sldId id="263" r:id="rId12"/>
    <p:sldId id="28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5" r:id="rId24"/>
    <p:sldId id="276" r:id="rId25"/>
    <p:sldId id="277" r:id="rId26"/>
    <p:sldId id="274" r:id="rId27"/>
    <p:sldId id="278" r:id="rId28"/>
    <p:sldId id="279" r:id="rId29"/>
    <p:sldId id="280" r:id="rId30"/>
    <p:sldId id="281" r:id="rId31"/>
    <p:sldId id="282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18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E9C88A-29C5-4D65-9F42-903A5A5DBB93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C256FE-D02E-4FE6-A727-A15867938D7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Analysis and Design of </a:t>
            </a:r>
            <a:r>
              <a:rPr lang="en-US" sz="4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Illar</a:t>
            </a:r>
            <a:r>
              <a:rPr lang="en-US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Water Distribution Network {WDN}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048000"/>
            <a:ext cx="7854696" cy="2895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Prepared by :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Ahmad </a:t>
            </a:r>
            <a:r>
              <a:rPr lang="en-US" dirty="0" err="1" smtClean="0">
                <a:solidFill>
                  <a:schemeClr val="bg1"/>
                </a:solidFill>
              </a:rPr>
              <a:t>Qashou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Mahmood</a:t>
            </a:r>
            <a:r>
              <a:rPr lang="en-US" dirty="0" smtClean="0">
                <a:solidFill>
                  <a:schemeClr val="bg1"/>
                </a:solidFill>
              </a:rPr>
              <a:t> Al-</a:t>
            </a:r>
            <a:r>
              <a:rPr lang="en-US" dirty="0" err="1" smtClean="0">
                <a:solidFill>
                  <a:schemeClr val="bg1"/>
                </a:solidFill>
              </a:rPr>
              <a:t>Barri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Wael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Mahameed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marR="0" algn="ctr" rtl="1">
              <a:spcBef>
                <a:spcPts val="0"/>
              </a:spcBef>
              <a:spcAft>
                <a:spcPts val="600"/>
              </a:spcAft>
              <a:tabLst>
                <a:tab pos="3333115" algn="r"/>
              </a:tabLst>
            </a:pPr>
            <a:r>
              <a:rPr lang="en-US" b="1" dirty="0" smtClean="0">
                <a:solidFill>
                  <a:srgbClr val="000000"/>
                </a:solidFill>
                <a:ea typeface="Calibri"/>
                <a:cs typeface="Times New Roman"/>
              </a:rPr>
              <a:t>Under supervision of: </a:t>
            </a:r>
          </a:p>
          <a:p>
            <a:pPr marR="0" algn="ctr" rtl="1">
              <a:spcBef>
                <a:spcPts val="0"/>
              </a:spcBef>
              <a:spcAft>
                <a:spcPts val="600"/>
              </a:spcAft>
              <a:tabLst>
                <a:tab pos="3333115" algn="r"/>
              </a:tabLst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Dr.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Sameer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Shadeed</a:t>
            </a:r>
            <a:endParaRPr lang="en-US" dirty="0" smtClean="0">
              <a:solidFill>
                <a:srgbClr val="000000"/>
              </a:solidFill>
              <a:ea typeface="Calibri"/>
              <a:cs typeface="Arial"/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Design Criteria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Pressure </a:t>
            </a:r>
            <a:r>
              <a:rPr lang="en-US" dirty="0" smtClean="0"/>
              <a:t>range </a:t>
            </a:r>
            <a:r>
              <a:rPr lang="en-US" dirty="0" smtClean="0"/>
              <a:t>between (20-100) mH2O</a:t>
            </a:r>
          </a:p>
          <a:p>
            <a:r>
              <a:rPr lang="en-US" dirty="0" smtClean="0"/>
              <a:t>Velocity </a:t>
            </a:r>
            <a:r>
              <a:rPr lang="en-US" dirty="0" smtClean="0"/>
              <a:t>range </a:t>
            </a:r>
            <a:r>
              <a:rPr lang="en-US" dirty="0" smtClean="0"/>
              <a:t>between (0.3-3) m/s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Illar</a:t>
            </a:r>
            <a:r>
              <a:rPr lang="en-US" dirty="0" smtClean="0"/>
              <a:t> water consumption is increasing as result of population increasing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7" name="Picture 6" descr="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05" y="3048000"/>
            <a:ext cx="7846596" cy="3276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dirty="0"/>
          </a:p>
        </p:txBody>
      </p:sp>
      <p:pic>
        <p:nvPicPr>
          <p:cNvPr id="4" name="صورة 8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21301" t="2899" r="1345" b="2899"/>
          <a:stretch/>
        </p:blipFill>
        <p:spPr bwMode="auto">
          <a:xfrm>
            <a:off x="685800" y="2362200"/>
            <a:ext cx="7619999" cy="3505199"/>
          </a:xfrm>
          <a:prstGeom prst="rect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Thiessen</a:t>
            </a:r>
            <a:r>
              <a:rPr lang="en-US" dirty="0" smtClean="0"/>
              <a:t> Polygon method was used to count number of building for each single node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2"/>
          <p:cNvPicPr/>
          <p:nvPr/>
        </p:nvPicPr>
        <p:blipFill rotWithShape="1">
          <a:blip r:embed="rId2"/>
          <a:srcRect l="9929" r="8656"/>
          <a:stretch/>
        </p:blipFill>
        <p:spPr bwMode="auto">
          <a:xfrm>
            <a:off x="1295400" y="2819400"/>
            <a:ext cx="6400800" cy="3733800"/>
          </a:xfrm>
          <a:prstGeom prst="rect">
            <a:avLst/>
          </a:prstGeom>
          <a:ln w="3175">
            <a:solidFill>
              <a:schemeClr val="tx1"/>
            </a:solidFill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of WDN </a:t>
            </a:r>
          </a:p>
          <a:p>
            <a:pPr>
              <a:buNone/>
            </a:pPr>
            <a:r>
              <a:rPr lang="en-US" dirty="0" smtClean="0"/>
              <a:t>1- Reservoir : it is located at x=158473.23m and y=198824.56 m and elevation of 105m above mean sea level </a:t>
            </a:r>
          </a:p>
          <a:p>
            <a:pPr>
              <a:buNone/>
            </a:pPr>
            <a:r>
              <a:rPr lang="en-US" dirty="0" smtClean="0"/>
              <a:t>2- Tank :is located  at x = 160,949.55m and y= 198,262.85 ground elevation by contour is 311m; tank is 15m high above ground surface.</a:t>
            </a:r>
          </a:p>
          <a:p>
            <a:pPr>
              <a:buNone/>
            </a:pPr>
            <a:r>
              <a:rPr lang="en-US" dirty="0" smtClean="0"/>
              <a:t>Tank has a square base (10 m × 10 m)</a:t>
            </a:r>
          </a:p>
          <a:p>
            <a:pPr>
              <a:buNone/>
            </a:pPr>
            <a:r>
              <a:rPr lang="en-US" dirty="0" smtClean="0"/>
              <a:t>Volume of tank is 500 m</a:t>
            </a:r>
            <a:r>
              <a:rPr lang="en-US" baseline="30000" dirty="0" smtClean="0"/>
              <a:t>3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3- Pump : with total head 300 m and flow rate of 120 m</a:t>
            </a:r>
            <a:r>
              <a:rPr lang="en-US" baseline="30000" dirty="0" smtClean="0"/>
              <a:t>3</a:t>
            </a:r>
            <a:r>
              <a:rPr lang="en-US" dirty="0" smtClean="0"/>
              <a:t> /h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7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5800" y="2514600"/>
            <a:ext cx="7696200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4- Pipes : different pipes in diameters were used in WDN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صورة 1"/>
          <p:cNvPicPr/>
          <p:nvPr/>
        </p:nvPicPr>
        <p:blipFill rotWithShape="1"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16245"/>
          <a:stretch/>
        </p:blipFill>
        <p:spPr bwMode="auto">
          <a:xfrm>
            <a:off x="1143000" y="2438400"/>
            <a:ext cx="6858000" cy="4191000"/>
          </a:xfrm>
          <a:prstGeom prst="rect">
            <a:avLst/>
          </a:prstGeom>
          <a:ln w="3175">
            <a:solidFill>
              <a:schemeClr val="tx1"/>
            </a:solidFill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Hazen -William friction method was used in analysis of WDN </a:t>
            </a:r>
          </a:p>
          <a:p>
            <a:pPr algn="ctr">
              <a:buNone/>
            </a:pPr>
            <a:r>
              <a:rPr lang="en-US" dirty="0" smtClean="0"/>
              <a:t>V </a:t>
            </a:r>
            <a:r>
              <a:rPr lang="en-US" dirty="0" smtClean="0"/>
              <a:t>= </a:t>
            </a:r>
            <a:r>
              <a:rPr lang="en-US" dirty="0" smtClean="0"/>
              <a:t>0.849</a:t>
            </a:r>
            <a:r>
              <a:rPr lang="en-US" dirty="0" smtClean="0"/>
              <a:t> × </a:t>
            </a:r>
            <a:r>
              <a:rPr lang="en-US" dirty="0" smtClean="0"/>
              <a:t>C</a:t>
            </a:r>
            <a:r>
              <a:rPr lang="en-US" baseline="-25000" dirty="0" smtClean="0"/>
              <a:t>HW</a:t>
            </a:r>
            <a:r>
              <a:rPr lang="en-US" dirty="0" smtClean="0"/>
              <a:t> </a:t>
            </a:r>
            <a:r>
              <a:rPr lang="en-US" dirty="0" smtClean="0"/>
              <a:t>× R</a:t>
            </a:r>
            <a:r>
              <a:rPr lang="en-US" baseline="30000" dirty="0" smtClean="0"/>
              <a:t>0.63 </a:t>
            </a:r>
            <a:r>
              <a:rPr lang="en-US" dirty="0" smtClean="0"/>
              <a:t>× 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ƒ</a:t>
            </a:r>
            <a:r>
              <a:rPr lang="en-US" dirty="0" smtClean="0"/>
              <a:t>)</a:t>
            </a:r>
            <a:r>
              <a:rPr lang="en-US" baseline="30000" dirty="0" smtClean="0"/>
              <a:t>0.54</a:t>
            </a:r>
            <a:r>
              <a:rPr lang="en-US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V = Velocity (m/s) </a:t>
            </a:r>
          </a:p>
          <a:p>
            <a:pPr lvl="0"/>
            <a:r>
              <a:rPr lang="en-US" dirty="0" smtClean="0"/>
              <a:t>R = Hydraulic radius of the pipe, since the WDN works as pressurized system, then it will be full-flow pipe. 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HW</a:t>
            </a:r>
            <a:r>
              <a:rPr lang="en-US" dirty="0" smtClean="0"/>
              <a:t> = the resistance coefficient related to the pipe material and roughness condition. </a:t>
            </a:r>
          </a:p>
          <a:p>
            <a:pPr lvl="0"/>
            <a:r>
              <a:rPr lang="en-US" dirty="0" err="1" smtClean="0"/>
              <a:t>S</a:t>
            </a:r>
            <a:r>
              <a:rPr lang="en-US" baseline="-25000" dirty="0" err="1" smtClean="0"/>
              <a:t>ƒ</a:t>
            </a:r>
            <a:r>
              <a:rPr lang="en-US" dirty="0" smtClean="0"/>
              <a:t>= The slope of the energy grade line or friction slope.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quantity to be inserted as demand is 84 L/</a:t>
            </a:r>
            <a:r>
              <a:rPr lang="en-US" dirty="0" err="1" smtClean="0"/>
              <a:t>capita.day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Which is the average supplied water between 2010-2017 years. </a:t>
            </a:r>
          </a:p>
          <a:p>
            <a:r>
              <a:rPr lang="en-US" dirty="0" err="1" smtClean="0"/>
              <a:t>WaterCAD</a:t>
            </a:r>
            <a:r>
              <a:rPr lang="en-US" dirty="0" smtClean="0"/>
              <a:t> software was used to analyze existing WDN </a:t>
            </a:r>
          </a:p>
          <a:p>
            <a:pPr>
              <a:buNone/>
            </a:pPr>
            <a:r>
              <a:rPr lang="en-US" dirty="0" smtClean="0"/>
              <a:t>   After analysis of WDN we get results for both velocity and pressure 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analysis velocity values range from 0.00 m/s to 2.53 m/s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17"/>
          <p:cNvPicPr/>
          <p:nvPr/>
        </p:nvPicPr>
        <p:blipFill rotWithShape="1">
          <a:blip r:embed="rId2"/>
          <a:srcRect l="5595" r="5235" b="3866"/>
          <a:stretch/>
        </p:blipFill>
        <p:spPr bwMode="auto">
          <a:xfrm>
            <a:off x="1066800" y="2438400"/>
            <a:ext cx="6858000" cy="4267200"/>
          </a:xfrm>
          <a:prstGeom prst="rect">
            <a:avLst/>
          </a:prstGeom>
          <a:ln w="3175">
            <a:solidFill>
              <a:schemeClr val="tx1"/>
            </a:solidFill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Objectives 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Town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WDN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Design a new WDN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Cost estimation for new WDN</a:t>
            </a:r>
          </a:p>
          <a:p>
            <a:r>
              <a:rPr lang="en-US" dirty="0" smtClean="0"/>
              <a:t>Discussion and Conclusion</a:t>
            </a:r>
            <a:endParaRPr lang="en-GB" dirty="0" smtClean="0"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of existing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WDN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Pressure : In general, water pressure values vary from       -11(mH</a:t>
            </a:r>
            <a:r>
              <a:rPr lang="en-US" baseline="-25000" dirty="0" smtClean="0"/>
              <a:t>2</a:t>
            </a:r>
            <a:r>
              <a:rPr lang="en-US" dirty="0" smtClean="0"/>
              <a:t>O) to 148 (mH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صورة 14"/>
          <p:cNvPicPr/>
          <p:nvPr/>
        </p:nvPicPr>
        <p:blipFill rotWithShape="1"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7292" r="8750"/>
          <a:stretch/>
        </p:blipFill>
        <p:spPr bwMode="auto">
          <a:xfrm>
            <a:off x="1066800" y="2819400"/>
            <a:ext cx="7162800" cy="37338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Design a new WDN 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assumptions for design 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There should be a new tank in addition to the old one with a volume of 500 m</a:t>
            </a:r>
            <a:r>
              <a:rPr lang="en-US" baseline="30000" dirty="0" smtClean="0"/>
              <a:t>3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Design period is suggested to be 30 years.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Growth rate is 1.97%.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future demand is suggested to be 150 L/c.d.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Head loss method is Hazen-</a:t>
            </a:r>
            <a:r>
              <a:rPr lang="en-US" dirty="0" err="1" smtClean="0"/>
              <a:t>william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Peak flow factor used is 1.8 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Design a new WDN </a:t>
            </a:r>
            <a:endParaRPr lang="en-US" sz="4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population and demand analysis 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Based on the growth rate, the expected population of </a:t>
            </a:r>
            <a:r>
              <a:rPr lang="en-US" dirty="0" err="1" smtClean="0"/>
              <a:t>Illar</a:t>
            </a:r>
            <a:r>
              <a:rPr lang="en-US" dirty="0" smtClean="0"/>
              <a:t> was 13650 capita.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Expected demand = 13650* 0.15*1.8 = 3686 m</a:t>
            </a:r>
            <a:r>
              <a:rPr lang="en-US" baseline="30000" dirty="0" smtClean="0"/>
              <a:t>3</a:t>
            </a:r>
            <a:r>
              <a:rPr lang="en-US" dirty="0" smtClean="0"/>
              <a:t>/day.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3657600"/>
          <a:ext cx="6858000" cy="83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4191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Year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2007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2017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2027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2037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2048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Population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6134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7456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9062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11014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13650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Elements in the new design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Reservoirs : there are two reservoirs.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Pipes : the number of pipes used is 533 pipe, with different diameters from (1-8) inch.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Pressure reduce valves (PRV) : we used 19 PRV to decrease the high values of pressure.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advantage of the new design is to use a full gravity system, (no pumps used), which is economical solution.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New WDN layout 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C:\Users\almazar\Desktop\screenshots\30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133600"/>
            <a:ext cx="4545205" cy="416083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Demand calculation 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343400" cy="438912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used method to calculate the demands is </a:t>
            </a:r>
            <a:r>
              <a:rPr lang="en-US" dirty="0" err="1" smtClean="0"/>
              <a:t>Theissen</a:t>
            </a:r>
            <a:r>
              <a:rPr lang="en-US" dirty="0" smtClean="0"/>
              <a:t> </a:t>
            </a:r>
            <a:r>
              <a:rPr lang="en-US" dirty="0" err="1" smtClean="0"/>
              <a:t>polyogn</a:t>
            </a:r>
            <a:r>
              <a:rPr lang="en-US" dirty="0" smtClean="0"/>
              <a:t> around junctions.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almazar\Desktop\screenshots\2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133600"/>
            <a:ext cx="3886200" cy="4191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Results and comments 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38912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Pressures : the values of pressures differs between </a:t>
            </a:r>
          </a:p>
          <a:p>
            <a:pPr>
              <a:buNone/>
            </a:pPr>
            <a:r>
              <a:rPr lang="en-US" dirty="0" smtClean="0"/>
              <a:t>(3-98)mH2O.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743200"/>
            <a:ext cx="5791200" cy="385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Velocity: velocity </a:t>
            </a:r>
            <a:r>
              <a:rPr lang="en-US" dirty="0" err="1" smtClean="0"/>
              <a:t>varries</a:t>
            </a:r>
            <a:r>
              <a:rPr lang="en-US" dirty="0" smtClean="0"/>
              <a:t> between (0.1-3)m/s.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Untitle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600200" y="2209800"/>
            <a:ext cx="5943600" cy="40386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Most of pressure values are within the range of (20-100)mH2O.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Velocity values are also acceptable.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Cost estimation for new WDN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0"/>
            <a:ext cx="8305800" cy="390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800" dirty="0" smtClean="0"/>
              <a:t>To analyze the current situation of  WDN and to find out its problems</a:t>
            </a:r>
          </a:p>
          <a:p>
            <a:pPr algn="just"/>
            <a:r>
              <a:rPr lang="en-US" sz="2800" dirty="0" smtClean="0"/>
              <a:t>To suggest other water alternatives to enhance the water resources in the town to compatible the people needs of water </a:t>
            </a:r>
          </a:p>
          <a:p>
            <a:pPr algn="just"/>
            <a:r>
              <a:rPr lang="en-US" sz="2800" dirty="0" smtClean="0"/>
              <a:t>To design an excellent WDN that give fair amounts of water and within the design criteria’s allowed for WDNs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0"/>
            <a:ext cx="8229600" cy="1219200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 Cost of PRV = 7596 NIS</a:t>
            </a:r>
            <a:br>
              <a:rPr lang="en-US" sz="26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</a:br>
            <a:r>
              <a:rPr lang="en-US" sz="26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 Total length of WDN = 31.15 Km.</a:t>
            </a:r>
            <a:br>
              <a:rPr lang="en-US" sz="26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</a:br>
            <a:r>
              <a:rPr lang="en-US" sz="26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 Total cost of WDN = 1179236 NIS</a:t>
            </a:r>
            <a:endParaRPr lang="en-US" sz="2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05000" y="1219200"/>
            <a:ext cx="5410200" cy="3391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+mn-lt"/>
              </a:rPr>
              <a:t>Discussion and Conclusion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Depending on analysis results which shows a problems in both velocity and pressure values, we recommend to construct a new tank in southern part of the town with a volume of 500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en-US" dirty="0" smtClean="0"/>
              <a:t>, </a:t>
            </a:r>
            <a:r>
              <a:rPr lang="en-US" dirty="0" smtClean="0"/>
              <a:t>and divide the network to two parts, which will reduce pressure values at each single junction.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Thank you</a:t>
            </a:r>
            <a:endParaRPr lang="en-US" sz="6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GB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3352800" cy="438912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Location</a:t>
            </a:r>
          </a:p>
          <a:p>
            <a:pPr algn="just">
              <a:buNone/>
            </a:pPr>
            <a:r>
              <a:rPr lang="en-US" dirty="0" smtClean="0"/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located in the north-east of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Tulkarem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Governorate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Urban area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= </a:t>
            </a:r>
            <a:r>
              <a:rPr lang="en-US" dirty="0" smtClean="0"/>
              <a:t>2.54 Km</a:t>
            </a:r>
            <a:r>
              <a:rPr lang="en-US" baseline="30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Illar Tow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1981200"/>
            <a:ext cx="5105400" cy="449275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GB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33528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Topography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town topography characterized as a hill</a:t>
            </a:r>
            <a:endParaRPr lang="ar-JO" dirty="0" smtClean="0"/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000" dirty="0" smtClean="0"/>
          </a:p>
          <a:p>
            <a:r>
              <a:rPr lang="en-US" dirty="0" smtClean="0"/>
              <a:t>Elevations range from 100 to 380m above mean sea</a:t>
            </a:r>
            <a:br>
              <a:rPr lang="en-US" dirty="0" smtClean="0"/>
            </a:br>
            <a:r>
              <a:rPr lang="en-US" dirty="0" smtClean="0"/>
              <a:t>level 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4" name="Picture 3" descr="illar contou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905000"/>
            <a:ext cx="5195454" cy="4572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GB" sz="4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GB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700" dirty="0" smtClean="0"/>
              <a:t>Climate</a:t>
            </a:r>
          </a:p>
          <a:p>
            <a:pPr algn="just">
              <a:buNone/>
            </a:pPr>
            <a:r>
              <a:rPr lang="en-US" sz="3700" dirty="0" smtClean="0"/>
              <a:t>   The climate of </a:t>
            </a:r>
            <a:r>
              <a:rPr lang="en-US" sz="3700" dirty="0" err="1" smtClean="0"/>
              <a:t>Illar</a:t>
            </a:r>
            <a:r>
              <a:rPr lang="en-US" sz="3700" dirty="0" smtClean="0"/>
              <a:t> is a semi-arid. The average temperature are between (8-16C°) in winter and between (17-30C°) in summer. </a:t>
            </a:r>
          </a:p>
          <a:p>
            <a:r>
              <a:rPr lang="en-US" sz="3700" dirty="0" smtClean="0"/>
              <a:t>Rainfall</a:t>
            </a:r>
          </a:p>
          <a:p>
            <a:pPr>
              <a:buFont typeface="Wingdings" pitchFamily="2" charset="2"/>
              <a:buChar char="Ø"/>
            </a:pPr>
            <a:r>
              <a:rPr lang="en-US" sz="3700" dirty="0" smtClean="0"/>
              <a:t> The rainfall of </a:t>
            </a:r>
            <a:r>
              <a:rPr lang="en-US" sz="3700" dirty="0" err="1" smtClean="0"/>
              <a:t>Illar</a:t>
            </a:r>
            <a:r>
              <a:rPr lang="en-US" sz="3700" dirty="0" smtClean="0"/>
              <a:t> is following </a:t>
            </a:r>
            <a:r>
              <a:rPr lang="en-US" sz="3700" dirty="0" err="1" smtClean="0"/>
              <a:t>Tulkarm</a:t>
            </a:r>
            <a:r>
              <a:rPr lang="en-US" sz="3700" dirty="0" smtClean="0"/>
              <a:t> rainfall stations.</a:t>
            </a:r>
          </a:p>
          <a:p>
            <a:pPr>
              <a:buFont typeface="Wingdings" pitchFamily="2" charset="2"/>
              <a:buChar char="Ø"/>
            </a:pPr>
            <a:r>
              <a:rPr lang="en-US" sz="3700" dirty="0" smtClean="0"/>
              <a:t>Annual rainfall in these areas range between 500 and 600 mm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GB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Based on Palestinian central Bureau  of Statistics 2007 &amp;2017 the annual growth rate was 1.97 %  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810000"/>
          <a:ext cx="6629400" cy="83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9800"/>
                <a:gridCol w="2209800"/>
                <a:gridCol w="2209800"/>
              </a:tblGrid>
              <a:tr h="4490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91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Population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GB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GB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recourses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err="1" smtClean="0"/>
              <a:t>Illar</a:t>
            </a:r>
            <a:r>
              <a:rPr lang="en-US" sz="2400" dirty="0" smtClean="0"/>
              <a:t> is above the Western aquifer basin and the groundwater wells forms the major source of water supply of the town.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err="1" smtClean="0"/>
              <a:t>Illar</a:t>
            </a:r>
            <a:r>
              <a:rPr lang="en-US" sz="2400" dirty="0" smtClean="0"/>
              <a:t> is provided from three major groundwater wells.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GB" sz="4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GB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Town</a:t>
            </a:r>
            <a:endParaRPr lang="en-US" dirty="0"/>
          </a:p>
        </p:txBody>
      </p:sp>
      <p:pic>
        <p:nvPicPr>
          <p:cNvPr id="5" name="Content Placeholder 4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1981200"/>
            <a:ext cx="5443444" cy="44196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3">
      <a:dk1>
        <a:sysClr val="windowText" lastClr="000000"/>
      </a:dk1>
      <a:lt1>
        <a:sysClr val="window" lastClr="FFFFFF"/>
      </a:lt1>
      <a:dk2>
        <a:srgbClr val="F2F2F2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000000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1057</TotalTime>
  <Words>914</Words>
  <Application>Microsoft Office PowerPoint</Application>
  <PresentationFormat>On-screen Show (4:3)</PresentationFormat>
  <Paragraphs>133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Analysis and Design of Illar Water Distribution Network {WDN} </vt:lpstr>
      <vt:lpstr>Contents</vt:lpstr>
      <vt:lpstr>Objectives</vt:lpstr>
      <vt:lpstr>Overview of Illar Town</vt:lpstr>
      <vt:lpstr>Overview of Illar Town</vt:lpstr>
      <vt:lpstr>Overview of Illar Town</vt:lpstr>
      <vt:lpstr>Overview of Illar Town</vt:lpstr>
      <vt:lpstr>Overview of Illar Town</vt:lpstr>
      <vt:lpstr>Overview of Illar Town</vt:lpstr>
      <vt:lpstr>Design Criteria</vt:lpstr>
      <vt:lpstr>Analysis of existing WDN</vt:lpstr>
      <vt:lpstr>Analysis of existing WDN</vt:lpstr>
      <vt:lpstr>Analysis of existing WDN</vt:lpstr>
      <vt:lpstr>Analysis of existing WDN</vt:lpstr>
      <vt:lpstr>Analysis of existing WDN</vt:lpstr>
      <vt:lpstr>Analysis of existing WDN</vt:lpstr>
      <vt:lpstr>Analysis of existing WDN</vt:lpstr>
      <vt:lpstr>Analysis of existing WDN</vt:lpstr>
      <vt:lpstr>Analysis of existing WDN</vt:lpstr>
      <vt:lpstr>Analysis of existing WDN</vt:lpstr>
      <vt:lpstr>Design a new WDN </vt:lpstr>
      <vt:lpstr>Design a new WDN </vt:lpstr>
      <vt:lpstr>Elements in the new design</vt:lpstr>
      <vt:lpstr>New WDN layout </vt:lpstr>
      <vt:lpstr>Demand calculation </vt:lpstr>
      <vt:lpstr>Results and comments </vt:lpstr>
      <vt:lpstr>Slide 27</vt:lpstr>
      <vt:lpstr>Slide 28</vt:lpstr>
      <vt:lpstr>Cost estimation for new WDN</vt:lpstr>
      <vt:lpstr> Cost of PRV = 7596 NIS  Total length of WDN = 31.15 Km.  Total cost of WDN = 1179236 NIS</vt:lpstr>
      <vt:lpstr>Discussion and Conclusion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Illar Water Distribution Network {WDN} </dc:title>
  <dc:creator>Windows User</dc:creator>
  <cp:lastModifiedBy>Windows User</cp:lastModifiedBy>
  <cp:revision>34</cp:revision>
  <dcterms:created xsi:type="dcterms:W3CDTF">2018-12-22T15:07:55Z</dcterms:created>
  <dcterms:modified xsi:type="dcterms:W3CDTF">2018-12-24T06:07:02Z</dcterms:modified>
</cp:coreProperties>
</file>