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10" r:id="rId3"/>
    <p:sldId id="312" r:id="rId4"/>
    <p:sldId id="260" r:id="rId5"/>
    <p:sldId id="308" r:id="rId6"/>
    <p:sldId id="309" r:id="rId7"/>
    <p:sldId id="265" r:id="rId8"/>
    <p:sldId id="288"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13" r:id="rId28"/>
    <p:sldId id="311" r:id="rId29"/>
    <p:sldId id="289"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4" d="100"/>
          <a:sy n="94" d="100"/>
        </p:scale>
        <p:origin x="421"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6/29/2022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6/29/2022</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3B5A548-D006-4F34-B10F-906C738A64D9}"/>
              </a:ext>
            </a:extLst>
          </p:cNvPr>
          <p:cNvSpPr>
            <a:spLocks noGrp="1"/>
          </p:cNvSpPr>
          <p:nvPr>
            <p:ph type="ctrTitle"/>
          </p:nvPr>
        </p:nvSpPr>
        <p:spPr>
          <a:xfrm>
            <a:off x="2253311" y="452535"/>
            <a:ext cx="8915399" cy="2262781"/>
          </a:xfrm>
        </p:spPr>
        <p:txBody>
          <a:bodyPr>
            <a:normAutofit/>
          </a:bodyPr>
          <a:lstStyle/>
          <a:p>
            <a:r>
              <a:rPr lang="en-US" sz="3200" dirty="0"/>
              <a:t>The Effect of covid – 19 on projects</a:t>
            </a:r>
            <a:endParaRPr lang="ar-SA" sz="3200" dirty="0"/>
          </a:p>
        </p:txBody>
      </p:sp>
      <p:sp>
        <p:nvSpPr>
          <p:cNvPr id="3" name="عنوان فرعي 2">
            <a:extLst>
              <a:ext uri="{FF2B5EF4-FFF2-40B4-BE49-F238E27FC236}">
                <a16:creationId xmlns:a16="http://schemas.microsoft.com/office/drawing/2014/main" xmlns="" id="{FBB335BE-FF90-4743-B03F-B5527360E5B1}"/>
              </a:ext>
            </a:extLst>
          </p:cNvPr>
          <p:cNvSpPr>
            <a:spLocks noGrp="1"/>
          </p:cNvSpPr>
          <p:nvPr>
            <p:ph type="subTitle" idx="1"/>
          </p:nvPr>
        </p:nvSpPr>
        <p:spPr>
          <a:xfrm>
            <a:off x="2458584" y="3016402"/>
            <a:ext cx="8915399" cy="1126283"/>
          </a:xfrm>
        </p:spPr>
        <p:txBody>
          <a:bodyPr/>
          <a:lstStyle/>
          <a:p>
            <a:r>
              <a:rPr lang="en-US" dirty="0"/>
              <a:t>By : </a:t>
            </a:r>
            <a:r>
              <a:rPr lang="en-US" dirty="0" err="1"/>
              <a:t>Ahed</a:t>
            </a:r>
            <a:r>
              <a:rPr lang="en-US" dirty="0"/>
              <a:t> </a:t>
            </a:r>
            <a:r>
              <a:rPr lang="en-US" dirty="0" err="1"/>
              <a:t>Akhras</a:t>
            </a:r>
            <a:r>
              <a:rPr lang="en-US" dirty="0"/>
              <a:t> and Farah </a:t>
            </a:r>
            <a:r>
              <a:rPr lang="en-US" dirty="0" err="1"/>
              <a:t>hesham</a:t>
            </a:r>
            <a:endParaRPr lang="en-US" dirty="0"/>
          </a:p>
          <a:p>
            <a:r>
              <a:rPr lang="en-US" dirty="0"/>
              <a:t>Submitted by : Eng. Reema Nassar </a:t>
            </a:r>
            <a:endParaRPr lang="ar-SA" dirty="0"/>
          </a:p>
        </p:txBody>
      </p:sp>
    </p:spTree>
    <p:extLst>
      <p:ext uri="{BB962C8B-B14F-4D97-AF65-F5344CB8AC3E}">
        <p14:creationId xmlns:p14="http://schemas.microsoft.com/office/powerpoint/2010/main" val="1389400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94295A0-B9AA-16CC-4886-12880E762878}"/>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2978159C-5F1D-7240-DD2C-A89CE65FD1BC}"/>
              </a:ext>
            </a:extLst>
          </p:cNvPr>
          <p:cNvPicPr>
            <a:picLocks noGrp="1" noChangeAspect="1"/>
          </p:cNvPicPr>
          <p:nvPr>
            <p:ph idx="1"/>
          </p:nvPr>
        </p:nvPicPr>
        <p:blipFill>
          <a:blip r:embed="rId2"/>
          <a:stretch>
            <a:fillRect/>
          </a:stretch>
        </p:blipFill>
        <p:spPr>
          <a:xfrm>
            <a:off x="2592925" y="1905000"/>
            <a:ext cx="8031702" cy="3508472"/>
          </a:xfrm>
        </p:spPr>
      </p:pic>
    </p:spTree>
    <p:extLst>
      <p:ext uri="{BB962C8B-B14F-4D97-AF65-F5344CB8AC3E}">
        <p14:creationId xmlns:p14="http://schemas.microsoft.com/office/powerpoint/2010/main" val="1103598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1EAAA43-EEAA-3CE3-5A23-AE66DE43DEE2}"/>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9F0C2A93-89A8-A69F-C29C-456751E903C9}"/>
              </a:ext>
            </a:extLst>
          </p:cNvPr>
          <p:cNvPicPr>
            <a:picLocks noGrp="1" noChangeAspect="1"/>
          </p:cNvPicPr>
          <p:nvPr>
            <p:ph idx="1"/>
          </p:nvPr>
        </p:nvPicPr>
        <p:blipFill>
          <a:blip r:embed="rId2"/>
          <a:stretch>
            <a:fillRect/>
          </a:stretch>
        </p:blipFill>
        <p:spPr>
          <a:xfrm>
            <a:off x="2485053" y="77063"/>
            <a:ext cx="7221893" cy="6780937"/>
          </a:xfrm>
        </p:spPr>
      </p:pic>
    </p:spTree>
    <p:extLst>
      <p:ext uri="{BB962C8B-B14F-4D97-AF65-F5344CB8AC3E}">
        <p14:creationId xmlns:p14="http://schemas.microsoft.com/office/powerpoint/2010/main" val="3823064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9829B8C-CC5D-9D0F-8161-6523F978559F}"/>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047CD4FD-5D17-5016-6282-0E37FD7A4E4B}"/>
              </a:ext>
            </a:extLst>
          </p:cNvPr>
          <p:cNvPicPr>
            <a:picLocks noGrp="1" noChangeAspect="1"/>
          </p:cNvPicPr>
          <p:nvPr>
            <p:ph idx="1"/>
          </p:nvPr>
        </p:nvPicPr>
        <p:blipFill>
          <a:blip r:embed="rId2"/>
          <a:stretch>
            <a:fillRect/>
          </a:stretch>
        </p:blipFill>
        <p:spPr>
          <a:xfrm>
            <a:off x="2592925" y="153538"/>
            <a:ext cx="7371151" cy="6704462"/>
          </a:xfrm>
        </p:spPr>
      </p:pic>
    </p:spTree>
    <p:extLst>
      <p:ext uri="{BB962C8B-B14F-4D97-AF65-F5344CB8AC3E}">
        <p14:creationId xmlns:p14="http://schemas.microsoft.com/office/powerpoint/2010/main" val="2056084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3BB29E32-03AD-984B-EE6E-D4C2A1DEEE7D}"/>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DE4BB28F-C0F3-D7FD-95CF-39F298FC026C}"/>
              </a:ext>
            </a:extLst>
          </p:cNvPr>
          <p:cNvPicPr>
            <a:picLocks noGrp="1" noChangeAspect="1"/>
          </p:cNvPicPr>
          <p:nvPr>
            <p:ph idx="1"/>
          </p:nvPr>
        </p:nvPicPr>
        <p:blipFill>
          <a:blip r:embed="rId2"/>
          <a:stretch>
            <a:fillRect/>
          </a:stretch>
        </p:blipFill>
        <p:spPr>
          <a:xfrm>
            <a:off x="2500340" y="457200"/>
            <a:ext cx="8074322" cy="3787807"/>
          </a:xfrm>
        </p:spPr>
      </p:pic>
    </p:spTree>
    <p:extLst>
      <p:ext uri="{BB962C8B-B14F-4D97-AF65-F5344CB8AC3E}">
        <p14:creationId xmlns:p14="http://schemas.microsoft.com/office/powerpoint/2010/main" val="2723311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2E10C3F-436D-BFC8-3786-DE3A796FABAC}"/>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55AF6116-CF72-145A-1749-D2CA2FDF580D}"/>
              </a:ext>
            </a:extLst>
          </p:cNvPr>
          <p:cNvPicPr>
            <a:picLocks noGrp="1" noChangeAspect="1"/>
          </p:cNvPicPr>
          <p:nvPr>
            <p:ph idx="1"/>
          </p:nvPr>
        </p:nvPicPr>
        <p:blipFill>
          <a:blip r:embed="rId2"/>
          <a:stretch>
            <a:fillRect/>
          </a:stretch>
        </p:blipFill>
        <p:spPr>
          <a:xfrm>
            <a:off x="2313279" y="522515"/>
            <a:ext cx="7917827" cy="4913474"/>
          </a:xfrm>
        </p:spPr>
      </p:pic>
    </p:spTree>
    <p:extLst>
      <p:ext uri="{BB962C8B-B14F-4D97-AF65-F5344CB8AC3E}">
        <p14:creationId xmlns:p14="http://schemas.microsoft.com/office/powerpoint/2010/main" val="3234487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9253CD45-9DAF-D74F-DA86-73FD2F01AA4C}"/>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B790C200-0715-9692-CD1F-FB2ED0D80134}"/>
              </a:ext>
            </a:extLst>
          </p:cNvPr>
          <p:cNvPicPr>
            <a:picLocks noGrp="1" noChangeAspect="1"/>
          </p:cNvPicPr>
          <p:nvPr>
            <p:ph idx="1"/>
          </p:nvPr>
        </p:nvPicPr>
        <p:blipFill>
          <a:blip r:embed="rId2"/>
          <a:stretch>
            <a:fillRect/>
          </a:stretch>
        </p:blipFill>
        <p:spPr>
          <a:xfrm>
            <a:off x="2439363" y="556726"/>
            <a:ext cx="8005664" cy="4285861"/>
          </a:xfrm>
        </p:spPr>
      </p:pic>
    </p:spTree>
    <p:extLst>
      <p:ext uri="{BB962C8B-B14F-4D97-AF65-F5344CB8AC3E}">
        <p14:creationId xmlns:p14="http://schemas.microsoft.com/office/powerpoint/2010/main" val="4159945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F18655D-9D04-E449-EC27-F7B125CABBAA}"/>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04533ED2-DD07-2897-57CF-DEDC0E7BCA71}"/>
              </a:ext>
            </a:extLst>
          </p:cNvPr>
          <p:cNvPicPr>
            <a:picLocks noGrp="1" noChangeAspect="1"/>
          </p:cNvPicPr>
          <p:nvPr>
            <p:ph idx="1"/>
          </p:nvPr>
        </p:nvPicPr>
        <p:blipFill>
          <a:blip r:embed="rId2"/>
          <a:stretch>
            <a:fillRect/>
          </a:stretch>
        </p:blipFill>
        <p:spPr>
          <a:xfrm>
            <a:off x="2592925" y="78789"/>
            <a:ext cx="7081935" cy="6779211"/>
          </a:xfrm>
        </p:spPr>
      </p:pic>
    </p:spTree>
    <p:extLst>
      <p:ext uri="{BB962C8B-B14F-4D97-AF65-F5344CB8AC3E}">
        <p14:creationId xmlns:p14="http://schemas.microsoft.com/office/powerpoint/2010/main" val="3307799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8E476174-FDCA-0062-F2FA-74470FDDCD9A}"/>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EAF35616-BCE4-0708-76B3-9D2CB7D19702}"/>
              </a:ext>
            </a:extLst>
          </p:cNvPr>
          <p:cNvPicPr>
            <a:picLocks noGrp="1" noChangeAspect="1"/>
          </p:cNvPicPr>
          <p:nvPr>
            <p:ph idx="1"/>
          </p:nvPr>
        </p:nvPicPr>
        <p:blipFill>
          <a:blip r:embed="rId2"/>
          <a:stretch>
            <a:fillRect/>
          </a:stretch>
        </p:blipFill>
        <p:spPr>
          <a:xfrm>
            <a:off x="2592925" y="65314"/>
            <a:ext cx="6518858" cy="6792686"/>
          </a:xfrm>
        </p:spPr>
      </p:pic>
    </p:spTree>
    <p:extLst>
      <p:ext uri="{BB962C8B-B14F-4D97-AF65-F5344CB8AC3E}">
        <p14:creationId xmlns:p14="http://schemas.microsoft.com/office/powerpoint/2010/main" val="961478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C0F0FB7-60D9-D219-1D38-989F77813475}"/>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B08451FD-1B0C-4672-AD93-5CB767147BBD}"/>
              </a:ext>
            </a:extLst>
          </p:cNvPr>
          <p:cNvPicPr>
            <a:picLocks noGrp="1" noChangeAspect="1"/>
          </p:cNvPicPr>
          <p:nvPr>
            <p:ph idx="1"/>
          </p:nvPr>
        </p:nvPicPr>
        <p:blipFill>
          <a:blip r:embed="rId2"/>
          <a:stretch>
            <a:fillRect/>
          </a:stretch>
        </p:blipFill>
        <p:spPr>
          <a:xfrm>
            <a:off x="2618456" y="0"/>
            <a:ext cx="6955087" cy="6858000"/>
          </a:xfrm>
        </p:spPr>
      </p:pic>
    </p:spTree>
    <p:extLst>
      <p:ext uri="{BB962C8B-B14F-4D97-AF65-F5344CB8AC3E}">
        <p14:creationId xmlns:p14="http://schemas.microsoft.com/office/powerpoint/2010/main" val="15956238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25369587-C684-EF37-55F5-CD7373DD141E}"/>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628CFCD2-5D88-AC26-4D51-EE4DB69B9477}"/>
              </a:ext>
            </a:extLst>
          </p:cNvPr>
          <p:cNvPicPr>
            <a:picLocks noGrp="1" noChangeAspect="1"/>
          </p:cNvPicPr>
          <p:nvPr>
            <p:ph idx="1"/>
          </p:nvPr>
        </p:nvPicPr>
        <p:blipFill>
          <a:blip r:embed="rId2"/>
          <a:stretch>
            <a:fillRect/>
          </a:stretch>
        </p:blipFill>
        <p:spPr>
          <a:xfrm>
            <a:off x="2509935" y="0"/>
            <a:ext cx="6699269" cy="6930598"/>
          </a:xfrm>
        </p:spPr>
      </p:pic>
    </p:spTree>
    <p:extLst>
      <p:ext uri="{BB962C8B-B14F-4D97-AF65-F5344CB8AC3E}">
        <p14:creationId xmlns:p14="http://schemas.microsoft.com/office/powerpoint/2010/main" val="2855812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548C0A6-4B7B-1EE0-2ECB-91CEBECBAC55}"/>
              </a:ext>
            </a:extLst>
          </p:cNvPr>
          <p:cNvSpPr>
            <a:spLocks noGrp="1"/>
          </p:cNvSpPr>
          <p:nvPr>
            <p:ph type="title"/>
          </p:nvPr>
        </p:nvSpPr>
        <p:spPr/>
        <p:txBody>
          <a:bodyPr/>
          <a:lstStyle/>
          <a:p>
            <a:r>
              <a:rPr lang="en-US" dirty="0"/>
              <a:t>Project key participants</a:t>
            </a:r>
            <a:endParaRPr lang="ar-SA" dirty="0"/>
          </a:p>
        </p:txBody>
      </p:sp>
      <p:sp>
        <p:nvSpPr>
          <p:cNvPr id="4" name="عنصر نائب للمحتوى 3">
            <a:extLst>
              <a:ext uri="{FF2B5EF4-FFF2-40B4-BE49-F238E27FC236}">
                <a16:creationId xmlns:a16="http://schemas.microsoft.com/office/drawing/2014/main" xmlns="" id="{BE7AE946-ADC4-8364-70DE-00E42A430F8A}"/>
              </a:ext>
            </a:extLst>
          </p:cNvPr>
          <p:cNvSpPr>
            <a:spLocks noGrp="1"/>
          </p:cNvSpPr>
          <p:nvPr>
            <p:ph idx="1"/>
          </p:nvPr>
        </p:nvSpPr>
        <p:spPr/>
        <p:txBody>
          <a:bodyPr/>
          <a:lstStyle/>
          <a:p>
            <a:endParaRPr lang="ar-SA"/>
          </a:p>
        </p:txBody>
      </p:sp>
      <p:pic>
        <p:nvPicPr>
          <p:cNvPr id="6" name="Picture 2" descr="Integrated Project Delivery (IPD) Family">
            <a:extLst>
              <a:ext uri="{FF2B5EF4-FFF2-40B4-BE49-F238E27FC236}">
                <a16:creationId xmlns:a16="http://schemas.microsoft.com/office/drawing/2014/main" xmlns="" id="{EA85562E-0F50-ED5B-7A66-AF72E99A6E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6222" y="2133600"/>
            <a:ext cx="6201382" cy="377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278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3404F843-52BE-9E97-4DBE-68B8AB26C9E1}"/>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F563D7B7-A72B-2A4D-4683-0A4F0A757E75}"/>
              </a:ext>
            </a:extLst>
          </p:cNvPr>
          <p:cNvPicPr>
            <a:picLocks noGrp="1" noChangeAspect="1"/>
          </p:cNvPicPr>
          <p:nvPr>
            <p:ph idx="1"/>
          </p:nvPr>
        </p:nvPicPr>
        <p:blipFill>
          <a:blip r:embed="rId2"/>
          <a:stretch>
            <a:fillRect/>
          </a:stretch>
        </p:blipFill>
        <p:spPr>
          <a:xfrm>
            <a:off x="2524397" y="0"/>
            <a:ext cx="6803354" cy="6858000"/>
          </a:xfrm>
        </p:spPr>
      </p:pic>
    </p:spTree>
    <p:extLst>
      <p:ext uri="{BB962C8B-B14F-4D97-AF65-F5344CB8AC3E}">
        <p14:creationId xmlns:p14="http://schemas.microsoft.com/office/powerpoint/2010/main" val="1964219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4B8B86B-73B7-E5E6-8CD8-281D674C9572}"/>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FBDB02AA-2B60-6D33-D079-87F51BAE47D7}"/>
              </a:ext>
            </a:extLst>
          </p:cNvPr>
          <p:cNvPicPr>
            <a:picLocks noGrp="1" noChangeAspect="1"/>
          </p:cNvPicPr>
          <p:nvPr>
            <p:ph idx="1"/>
          </p:nvPr>
        </p:nvPicPr>
        <p:blipFill>
          <a:blip r:embed="rId2"/>
          <a:stretch>
            <a:fillRect/>
          </a:stretch>
        </p:blipFill>
        <p:spPr>
          <a:xfrm>
            <a:off x="2614696" y="0"/>
            <a:ext cx="6660017" cy="6827843"/>
          </a:xfrm>
        </p:spPr>
      </p:pic>
    </p:spTree>
    <p:extLst>
      <p:ext uri="{BB962C8B-B14F-4D97-AF65-F5344CB8AC3E}">
        <p14:creationId xmlns:p14="http://schemas.microsoft.com/office/powerpoint/2010/main" val="1006929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F122F81B-C847-C7AF-3FA5-28F0C413D4C0}"/>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B9922AF8-DE63-B8B7-B3CA-FEB19AFF62FC}"/>
              </a:ext>
            </a:extLst>
          </p:cNvPr>
          <p:cNvPicPr>
            <a:picLocks noGrp="1" noChangeAspect="1"/>
          </p:cNvPicPr>
          <p:nvPr>
            <p:ph idx="1"/>
          </p:nvPr>
        </p:nvPicPr>
        <p:blipFill>
          <a:blip r:embed="rId2"/>
          <a:stretch>
            <a:fillRect/>
          </a:stretch>
        </p:blipFill>
        <p:spPr>
          <a:xfrm>
            <a:off x="2519266" y="37750"/>
            <a:ext cx="6042811" cy="6820250"/>
          </a:xfrm>
        </p:spPr>
      </p:pic>
    </p:spTree>
    <p:extLst>
      <p:ext uri="{BB962C8B-B14F-4D97-AF65-F5344CB8AC3E}">
        <p14:creationId xmlns:p14="http://schemas.microsoft.com/office/powerpoint/2010/main" val="2509787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84116C4-3072-7A91-7515-20E652436789}"/>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8C72FE92-3365-8701-79EA-A7E5E6058FAF}"/>
              </a:ext>
            </a:extLst>
          </p:cNvPr>
          <p:cNvPicPr>
            <a:picLocks noGrp="1" noChangeAspect="1"/>
          </p:cNvPicPr>
          <p:nvPr>
            <p:ph idx="1"/>
          </p:nvPr>
        </p:nvPicPr>
        <p:blipFill>
          <a:blip r:embed="rId2"/>
          <a:stretch>
            <a:fillRect/>
          </a:stretch>
        </p:blipFill>
        <p:spPr>
          <a:xfrm>
            <a:off x="2509934" y="66631"/>
            <a:ext cx="6088848" cy="6724737"/>
          </a:xfrm>
        </p:spPr>
      </p:pic>
    </p:spTree>
    <p:extLst>
      <p:ext uri="{BB962C8B-B14F-4D97-AF65-F5344CB8AC3E}">
        <p14:creationId xmlns:p14="http://schemas.microsoft.com/office/powerpoint/2010/main" val="4086637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4263213A-C9ED-CA8D-5669-3A98726C470D}"/>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764907BE-6A40-494F-D3F0-55FC41E4E8B4}"/>
              </a:ext>
            </a:extLst>
          </p:cNvPr>
          <p:cNvPicPr>
            <a:picLocks noGrp="1" noChangeAspect="1"/>
          </p:cNvPicPr>
          <p:nvPr>
            <p:ph idx="1"/>
          </p:nvPr>
        </p:nvPicPr>
        <p:blipFill>
          <a:blip r:embed="rId2"/>
          <a:stretch>
            <a:fillRect/>
          </a:stretch>
        </p:blipFill>
        <p:spPr>
          <a:xfrm>
            <a:off x="2592925" y="-2782"/>
            <a:ext cx="6301279" cy="6860782"/>
          </a:xfrm>
        </p:spPr>
      </p:pic>
    </p:spTree>
    <p:extLst>
      <p:ext uri="{BB962C8B-B14F-4D97-AF65-F5344CB8AC3E}">
        <p14:creationId xmlns:p14="http://schemas.microsoft.com/office/powerpoint/2010/main" val="3306563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875862C4-AF7C-D350-D035-7A265FB817E9}"/>
              </a:ext>
            </a:extLst>
          </p:cNvPr>
          <p:cNvSpPr>
            <a:spLocks noGrp="1"/>
          </p:cNvSpPr>
          <p:nvPr>
            <p:ph type="title"/>
          </p:nvPr>
        </p:nvSpPr>
        <p:spPr/>
        <p:txBody>
          <a:bodyPr/>
          <a:lstStyle/>
          <a:p>
            <a:endParaRPr lang="ar-SA"/>
          </a:p>
        </p:txBody>
      </p:sp>
      <p:pic>
        <p:nvPicPr>
          <p:cNvPr id="5" name="عنصر نائب للمحتوى 4">
            <a:extLst>
              <a:ext uri="{FF2B5EF4-FFF2-40B4-BE49-F238E27FC236}">
                <a16:creationId xmlns:a16="http://schemas.microsoft.com/office/drawing/2014/main" xmlns="" id="{36BAA365-2FAD-28B6-FC55-3A651FD1174B}"/>
              </a:ext>
            </a:extLst>
          </p:cNvPr>
          <p:cNvPicPr>
            <a:picLocks noGrp="1" noChangeAspect="1"/>
          </p:cNvPicPr>
          <p:nvPr>
            <p:ph idx="1"/>
          </p:nvPr>
        </p:nvPicPr>
        <p:blipFill>
          <a:blip r:embed="rId2"/>
          <a:stretch>
            <a:fillRect/>
          </a:stretch>
        </p:blipFill>
        <p:spPr>
          <a:xfrm>
            <a:off x="2635578" y="475862"/>
            <a:ext cx="8869034" cy="5221385"/>
          </a:xfrm>
        </p:spPr>
      </p:pic>
    </p:spTree>
    <p:extLst>
      <p:ext uri="{BB962C8B-B14F-4D97-AF65-F5344CB8AC3E}">
        <p14:creationId xmlns:p14="http://schemas.microsoft.com/office/powerpoint/2010/main" val="34991379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31F99B7F-A4DF-4BA0-3F06-5DB7728A4122}"/>
              </a:ext>
            </a:extLst>
          </p:cNvPr>
          <p:cNvSpPr>
            <a:spLocks noGrp="1"/>
          </p:cNvSpPr>
          <p:nvPr>
            <p:ph type="title"/>
          </p:nvPr>
        </p:nvSpPr>
        <p:spPr/>
        <p:txBody>
          <a:bodyPr/>
          <a:lstStyle/>
          <a:p>
            <a:r>
              <a:rPr lang="en-US" sz="18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Conclusion and </a:t>
            </a:r>
            <a:r>
              <a:rPr lang="en-US" sz="1800" b="1" dirty="0" err="1">
                <a:solidFill>
                  <a:srgbClr val="FF0000"/>
                </a:solidFill>
                <a:effectLst/>
                <a:latin typeface="Times New Roman" panose="02020603050405020304" pitchFamily="18" charset="0"/>
                <a:ea typeface="Calibri" panose="020F0502020204030204" pitchFamily="34" charset="0"/>
                <a:cs typeface="Arial" panose="020B0604020202020204" pitchFamily="34" charset="0"/>
              </a:rPr>
              <a:t>Recomendations</a:t>
            </a:r>
            <a:r>
              <a:rPr lang="en-US" sz="1800" dirty="0">
                <a:effectLst/>
                <a:latin typeface="Calibri" panose="020F0502020204030204" pitchFamily="34" charset="0"/>
                <a:ea typeface="Calibri" panose="020F0502020204030204" pitchFamily="34" charset="0"/>
                <a:cs typeface="Arial" panose="020B0604020202020204" pitchFamily="34" charset="0"/>
              </a:rPr>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ar-SA" dirty="0"/>
          </a:p>
        </p:txBody>
      </p:sp>
      <p:sp>
        <p:nvSpPr>
          <p:cNvPr id="3" name="عنصر نائب للمحتوى 2">
            <a:extLst>
              <a:ext uri="{FF2B5EF4-FFF2-40B4-BE49-F238E27FC236}">
                <a16:creationId xmlns:a16="http://schemas.microsoft.com/office/drawing/2014/main" xmlns="" id="{2746E793-DE32-7492-C83D-31FFC890C3CB}"/>
              </a:ext>
            </a:extLst>
          </p:cNvPr>
          <p:cNvSpPr>
            <a:spLocks noGrp="1"/>
          </p:cNvSpPr>
          <p:nvPr>
            <p:ph idx="1"/>
          </p:nvPr>
        </p:nvSpPr>
        <p:spPr>
          <a:xfrm>
            <a:off x="2220686" y="2133599"/>
            <a:ext cx="9283926" cy="4379168"/>
          </a:xfrm>
        </p:spPr>
        <p:txBody>
          <a:bodyPr>
            <a:normAutofit fontScale="92500" lnSpcReduction="20000"/>
          </a:bodyPr>
          <a:lstStyle/>
          <a:p>
            <a:pPr algn="l" rtl="1">
              <a:lnSpc>
                <a:spcPct val="107000"/>
              </a:lnSpc>
              <a:spcAft>
                <a:spcPts val="800"/>
              </a:spcAft>
            </a:pPr>
            <a:r>
              <a:rPr lang="en-US" sz="1800" b="1"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l" rtl="1">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The Corona pandemic also affected the projects and caused an increase in the time and cost of completing the project and not completing it as required</a:t>
            </a:r>
          </a:p>
          <a:p>
            <a:pPr algn="l" rtl="1">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After studying the opinion poll and analyzing it, we found that companies with great experience are the least harmful during the Covid-19 pandemic period. Therefore, knowledge of the nature of the market has a major role in dealing with projects during the pandemic, and that companies with few experience are the least fortunate in dealing with projects during the pandemic. The pandemic, and to give examples from reality, two companies were submitted to the questionnaire, the first from Jenin and the second from Ramallah, where the two companies have a capital of more than one million, but the experience of the first company does not exceed five years, and the second company has more than twenty years of experience, and this difference in itself It has a significant impact on the difference in the work of the two companies and the way they deal with projects during the Covid-19 pandemic, as the first company was unable to deal with the pandemic, while the second company was able to deal </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With projects during the pandemic, due to the presence of experience with the employees first and the capital secondly, despite the presence of obstacles and difficulties during the pandemic. </a:t>
            </a:r>
            <a:endParaRPr lang="ar-SA" dirty="0"/>
          </a:p>
        </p:txBody>
      </p:sp>
    </p:spTree>
    <p:extLst>
      <p:ext uri="{BB962C8B-B14F-4D97-AF65-F5344CB8AC3E}">
        <p14:creationId xmlns:p14="http://schemas.microsoft.com/office/powerpoint/2010/main" val="3929667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8FAA359C-AAF5-B0B3-2086-1B01FEE177B9}"/>
              </a:ext>
            </a:extLst>
          </p:cNvPr>
          <p:cNvSpPr>
            <a:spLocks noGrp="1"/>
          </p:cNvSpPr>
          <p:nvPr>
            <p:ph type="title"/>
          </p:nvPr>
        </p:nvSpPr>
        <p:spPr/>
        <p:txBody>
          <a:bodyPr/>
          <a:lstStyle/>
          <a:p>
            <a:endParaRPr lang="ar-SA"/>
          </a:p>
        </p:txBody>
      </p:sp>
      <p:sp>
        <p:nvSpPr>
          <p:cNvPr id="3" name="عنصر نائب للمحتوى 2">
            <a:extLst>
              <a:ext uri="{FF2B5EF4-FFF2-40B4-BE49-F238E27FC236}">
                <a16:creationId xmlns:a16="http://schemas.microsoft.com/office/drawing/2014/main" xmlns="" id="{360B32B0-48A1-F00C-6276-EBA807EBE223}"/>
              </a:ext>
            </a:extLst>
          </p:cNvPr>
          <p:cNvSpPr>
            <a:spLocks noGrp="1"/>
          </p:cNvSpPr>
          <p:nvPr>
            <p:ph idx="1"/>
          </p:nvPr>
        </p:nvSpPr>
        <p:spPr/>
        <p:txBody>
          <a:bodyPr/>
          <a:lstStyle/>
          <a:p>
            <a:pPr algn="l"/>
            <a:r>
              <a:rPr lang="en-US" sz="1800" dirty="0">
                <a:effectLst/>
                <a:latin typeface="Calibri" panose="020F0502020204030204" pitchFamily="34" charset="0"/>
                <a:ea typeface="Calibri" panose="020F0502020204030204" pitchFamily="34" charset="0"/>
                <a:cs typeface="Arial" panose="020B0604020202020204" pitchFamily="34" charset="0"/>
              </a:rPr>
              <a:t>Therefore, we recommend companies with little experience not to apply for projects during the pandemic unless there is a consulting or reference company to consult on the obstacles that the company may face during the course of the pandemic. The project is under the circumstances of Covid-19, and we also recommend small companies not to apply to projects except by giving a real guarantee in contracts during the pandemic.</a:t>
            </a:r>
            <a:r>
              <a:rPr lang="ar-SA"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val="39976544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06F4FBFB-A555-513C-EAFC-9118504A66CA}"/>
              </a:ext>
            </a:extLst>
          </p:cNvPr>
          <p:cNvSpPr>
            <a:spLocks noGrp="1"/>
          </p:cNvSpPr>
          <p:nvPr>
            <p:ph type="title"/>
          </p:nvPr>
        </p:nvSpPr>
        <p:spPr/>
        <p:txBody>
          <a:bodyPr/>
          <a:lstStyle/>
          <a:p>
            <a:endParaRPr lang="ar-SA"/>
          </a:p>
        </p:txBody>
      </p:sp>
      <p:sp>
        <p:nvSpPr>
          <p:cNvPr id="3" name="عنصر نائب للمحتوى 2">
            <a:extLst>
              <a:ext uri="{FF2B5EF4-FFF2-40B4-BE49-F238E27FC236}">
                <a16:creationId xmlns:a16="http://schemas.microsoft.com/office/drawing/2014/main" xmlns="" id="{0C7D0AED-CA57-9627-3C43-10E983285158}"/>
              </a:ext>
            </a:extLst>
          </p:cNvPr>
          <p:cNvSpPr>
            <a:spLocks noGrp="1"/>
          </p:cNvSpPr>
          <p:nvPr>
            <p:ph idx="1"/>
          </p:nvPr>
        </p:nvSpPr>
        <p:spPr/>
        <p:txBody>
          <a:bodyPr>
            <a:normAutofit/>
          </a:bodyPr>
          <a:lstStyle/>
          <a:p>
            <a:pPr algn="ctr"/>
            <a:r>
              <a:rPr lang="en-US" sz="8000" dirty="0"/>
              <a:t>Any question?</a:t>
            </a:r>
            <a:endParaRPr lang="ar-SA" sz="8000" dirty="0"/>
          </a:p>
        </p:txBody>
      </p:sp>
    </p:spTree>
    <p:extLst>
      <p:ext uri="{BB962C8B-B14F-4D97-AF65-F5344CB8AC3E}">
        <p14:creationId xmlns:p14="http://schemas.microsoft.com/office/powerpoint/2010/main" val="146477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41159140-9486-48AB-8FBA-81B844CB7957}"/>
              </a:ext>
            </a:extLst>
          </p:cNvPr>
          <p:cNvSpPr>
            <a:spLocks noGrp="1"/>
          </p:cNvSpPr>
          <p:nvPr>
            <p:ph type="title"/>
          </p:nvPr>
        </p:nvSpPr>
        <p:spPr/>
        <p:txBody>
          <a:bodyPr/>
          <a:lstStyle/>
          <a:p>
            <a:r>
              <a:rPr lang="en-US" sz="1800" b="1" dirty="0">
                <a:effectLst/>
                <a:latin typeface="Times New Roman" panose="02020603050405020304" pitchFamily="18" charset="0"/>
                <a:ea typeface="Calibri" panose="020F0502020204030204" pitchFamily="34" charset="0"/>
                <a:cs typeface="Arial" panose="020B0604020202020204" pitchFamily="34" charset="0"/>
              </a:rPr>
              <a:t>References:</a:t>
            </a:r>
            <a:r>
              <a:rPr lang="en-US" sz="1800" b="1" dirty="0">
                <a:effectLst/>
                <a:latin typeface="Calibri" panose="020F0502020204030204" pitchFamily="34" charset="0"/>
                <a:ea typeface="Calibri" panose="020F0502020204030204" pitchFamily="34" charset="0"/>
                <a:cs typeface="Arial" panose="020B0604020202020204" pitchFamily="34" charset="0"/>
              </a:rPr>
              <a:t/>
            </a:r>
            <a:br>
              <a:rPr lang="en-US" sz="1800" b="1" dirty="0">
                <a:effectLst/>
                <a:latin typeface="Calibri" panose="020F0502020204030204" pitchFamily="34" charset="0"/>
                <a:ea typeface="Calibri" panose="020F0502020204030204" pitchFamily="34" charset="0"/>
                <a:cs typeface="Arial" panose="020B0604020202020204" pitchFamily="34" charset="0"/>
              </a:rPr>
            </a:br>
            <a:endParaRPr lang="ar-SA" b="1" dirty="0"/>
          </a:p>
        </p:txBody>
      </p:sp>
      <p:sp>
        <p:nvSpPr>
          <p:cNvPr id="3" name="عنصر نائب للمحتوى 2">
            <a:extLst>
              <a:ext uri="{FF2B5EF4-FFF2-40B4-BE49-F238E27FC236}">
                <a16:creationId xmlns:a16="http://schemas.microsoft.com/office/drawing/2014/main" xmlns="" id="{40B44014-6EFF-4E3F-915C-3576D0F097DF}"/>
              </a:ext>
            </a:extLst>
          </p:cNvPr>
          <p:cNvSpPr>
            <a:spLocks noGrp="1"/>
          </p:cNvSpPr>
          <p:nvPr>
            <p:ph idx="1"/>
          </p:nvPr>
        </p:nvSpPr>
        <p:spPr/>
        <p:txBody>
          <a:bodyPr/>
          <a:lstStyle/>
          <a:p>
            <a:pPr marL="457200" indent="-457200" algn="l">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Al‐</a:t>
            </a:r>
            <a:r>
              <a:rPr lang="en-US" sz="1800" dirty="0" err="1">
                <a:effectLst/>
                <a:latin typeface="Calibri" panose="020F0502020204030204" pitchFamily="34" charset="0"/>
                <a:ea typeface="Calibri" panose="020F0502020204030204" pitchFamily="34" charset="0"/>
                <a:cs typeface="Arial" panose="020B0604020202020204" pitchFamily="34" charset="0"/>
              </a:rPr>
              <a:t>Reshaid</a:t>
            </a:r>
            <a:r>
              <a:rPr lang="en-US" sz="1800" dirty="0">
                <a:effectLst/>
                <a:latin typeface="Calibri" panose="020F0502020204030204" pitchFamily="34" charset="0"/>
                <a:ea typeface="Calibri" panose="020F0502020204030204" pitchFamily="34" charset="0"/>
                <a:cs typeface="Arial" panose="020B0604020202020204" pitchFamily="34" charset="0"/>
              </a:rPr>
              <a:t>, K. (2005). </a:t>
            </a:r>
            <a:r>
              <a:rPr lang="en-US" sz="1800" i="1" dirty="0">
                <a:effectLst/>
                <a:latin typeface="Calibri" panose="020F0502020204030204" pitchFamily="34" charset="0"/>
                <a:ea typeface="Calibri" panose="020F0502020204030204" pitchFamily="34" charset="0"/>
                <a:cs typeface="Arial" panose="020B0604020202020204" pitchFamily="34" charset="0"/>
              </a:rPr>
              <a:t>Construction Project Phases</a:t>
            </a:r>
            <a:r>
              <a:rPr lang="en-US" sz="1800" dirty="0">
                <a:effectLst/>
                <a:latin typeface="Calibri" panose="020F0502020204030204" pitchFamily="34" charset="0"/>
                <a:ea typeface="Calibri" panose="020F0502020204030204" pitchFamily="34" charset="0"/>
                <a:cs typeface="Arial" panose="020B0604020202020204" pitchFamily="34" charset="0"/>
              </a:rPr>
              <a:t>. Retrieved from Construction Project Phases: https://scholar.google.com/scholar?hl=ar&amp;as_sdt=0%2C5&amp;as_vis=1&amp;q=Construction+Project+Phases&amp;btnG=</a:t>
            </a:r>
          </a:p>
          <a:p>
            <a:pPr marL="457200" indent="-457200" algn="l">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Britton, B. K. (1991). </a:t>
            </a:r>
            <a:r>
              <a:rPr lang="en-US" sz="1800" i="1" dirty="0">
                <a:effectLst/>
                <a:latin typeface="Calibri" panose="020F0502020204030204" pitchFamily="34" charset="0"/>
                <a:ea typeface="Calibri" panose="020F0502020204030204" pitchFamily="34" charset="0"/>
                <a:cs typeface="Arial" panose="020B0604020202020204" pitchFamily="34" charset="0"/>
              </a:rPr>
              <a:t>Time Management</a:t>
            </a:r>
            <a:r>
              <a:rPr lang="en-US" sz="1800" dirty="0">
                <a:effectLst/>
                <a:latin typeface="Calibri" panose="020F0502020204030204" pitchFamily="34" charset="0"/>
                <a:ea typeface="Calibri" panose="020F0502020204030204" pitchFamily="34" charset="0"/>
                <a:cs typeface="Arial" panose="020B0604020202020204" pitchFamily="34" charset="0"/>
              </a:rPr>
              <a:t>. Retrieved from Time Management: https://psycnet.apa.org/record/1992-10822-001</a:t>
            </a:r>
          </a:p>
          <a:p>
            <a:pPr marL="457200" indent="-457200" algn="l">
              <a:lnSpc>
                <a:spcPct val="107000"/>
              </a:lnSpc>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Enshassi. (2006). </a:t>
            </a:r>
            <a:r>
              <a:rPr lang="en-US" sz="1800" i="1" dirty="0">
                <a:effectLst/>
                <a:latin typeface="Calibri" panose="020F0502020204030204" pitchFamily="34" charset="0"/>
                <a:ea typeface="Calibri" panose="020F0502020204030204" pitchFamily="34" charset="0"/>
                <a:cs typeface="Arial" panose="020B0604020202020204" pitchFamily="34" charset="0"/>
              </a:rPr>
              <a:t>construction in </a:t>
            </a:r>
            <a:r>
              <a:rPr lang="en-US" sz="1800" i="1" dirty="0" err="1">
                <a:effectLst/>
                <a:latin typeface="Calibri" panose="020F0502020204030204" pitchFamily="34" charset="0"/>
                <a:ea typeface="Calibri" panose="020F0502020204030204" pitchFamily="34" charset="0"/>
                <a:cs typeface="Arial" panose="020B0604020202020204" pitchFamily="34" charset="0"/>
              </a:rPr>
              <a:t>palestine</a:t>
            </a:r>
            <a:r>
              <a:rPr lang="en-US" sz="1800" dirty="0">
                <a:effectLst/>
                <a:latin typeface="Calibri" panose="020F0502020204030204" pitchFamily="34" charset="0"/>
                <a:ea typeface="Calibri" panose="020F0502020204030204" pitchFamily="34" charset="0"/>
                <a:cs typeface="Arial" panose="020B0604020202020204" pitchFamily="34" charset="0"/>
              </a:rPr>
              <a:t>.</a:t>
            </a:r>
          </a:p>
          <a:p>
            <a:endParaRPr lang="ar-SA" dirty="0"/>
          </a:p>
        </p:txBody>
      </p:sp>
    </p:spTree>
    <p:extLst>
      <p:ext uri="{BB962C8B-B14F-4D97-AF65-F5344CB8AC3E}">
        <p14:creationId xmlns:p14="http://schemas.microsoft.com/office/powerpoint/2010/main" val="198035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3B50A8A2-4AA3-ECB7-A67F-F70BD67B0E92}"/>
              </a:ext>
            </a:extLst>
          </p:cNvPr>
          <p:cNvSpPr>
            <a:spLocks noGrp="1"/>
          </p:cNvSpPr>
          <p:nvPr>
            <p:ph type="title"/>
          </p:nvPr>
        </p:nvSpPr>
        <p:spPr/>
        <p:txBody>
          <a:bodyPr/>
          <a:lstStyle/>
          <a:p>
            <a:endParaRPr lang="ar-SA"/>
          </a:p>
        </p:txBody>
      </p:sp>
      <p:pic>
        <p:nvPicPr>
          <p:cNvPr id="4" name="Picture 2" descr="Jual Buku Kontrak FIDIC Short Form of Contract 1st Edition 1999 Green Book  - Jakarta Utara - Putra Standards | Tokopedia">
            <a:extLst>
              <a:ext uri="{FF2B5EF4-FFF2-40B4-BE49-F238E27FC236}">
                <a16:creationId xmlns:a16="http://schemas.microsoft.com/office/drawing/2014/main" xmlns="" id="{F8251EA1-196C-B529-10E6-FA2AE3BFF02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92287" y="568099"/>
            <a:ext cx="5343752" cy="5343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5613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7AA2263-ABDF-4CA4-814D-23F893C00F3F}"/>
              </a:ext>
            </a:extLst>
          </p:cNvPr>
          <p:cNvSpPr>
            <a:spLocks noGrp="1"/>
          </p:cNvSpPr>
          <p:nvPr>
            <p:ph type="title"/>
          </p:nvPr>
        </p:nvSpPr>
        <p:spPr/>
        <p:txBody>
          <a:bodyPr/>
          <a:lstStyle/>
          <a:p>
            <a:r>
              <a:rPr lang="en-US" dirty="0"/>
              <a:t>Project Life cycle</a:t>
            </a:r>
            <a:endParaRPr lang="ar-SA" dirty="0"/>
          </a:p>
        </p:txBody>
      </p:sp>
      <p:pic>
        <p:nvPicPr>
          <p:cNvPr id="4" name="Content Placeholder 3">
            <a:extLst>
              <a:ext uri="{FF2B5EF4-FFF2-40B4-BE49-F238E27FC236}">
                <a16:creationId xmlns:a16="http://schemas.microsoft.com/office/drawing/2014/main" xmlns="" id="{168F30A3-1613-48F5-A099-B1475B9D5940}"/>
              </a:ext>
            </a:extLst>
          </p:cNvPr>
          <p:cNvPicPr>
            <a:picLocks noGrp="1"/>
          </p:cNvPicPr>
          <p:nvPr>
            <p:ph idx="1"/>
          </p:nvPr>
        </p:nvPicPr>
        <p:blipFill>
          <a:blip r:embed="rId2"/>
          <a:srcRect/>
          <a:stretch>
            <a:fillRect/>
          </a:stretch>
        </p:blipFill>
        <p:spPr bwMode="auto">
          <a:xfrm>
            <a:off x="3874362" y="2133600"/>
            <a:ext cx="6345102" cy="3778250"/>
          </a:xfrm>
          <a:prstGeom prst="rect">
            <a:avLst/>
          </a:prstGeom>
          <a:noFill/>
          <a:ln w="9525">
            <a:noFill/>
            <a:miter lim="800000"/>
            <a:headEnd/>
            <a:tailEnd/>
          </a:ln>
        </p:spPr>
      </p:pic>
    </p:spTree>
    <p:extLst>
      <p:ext uri="{BB962C8B-B14F-4D97-AF65-F5344CB8AC3E}">
        <p14:creationId xmlns:p14="http://schemas.microsoft.com/office/powerpoint/2010/main" val="2273663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C3DC4AB-15CF-2917-D3D7-1F70DF097E11}"/>
              </a:ext>
            </a:extLst>
          </p:cNvPr>
          <p:cNvSpPr>
            <a:spLocks noGrp="1"/>
          </p:cNvSpPr>
          <p:nvPr>
            <p:ph type="title"/>
          </p:nvPr>
        </p:nvSpPr>
        <p:spPr/>
        <p:txBody>
          <a:bodyPr/>
          <a:lstStyle/>
          <a:p>
            <a:endParaRPr lang="ar-SA" dirty="0"/>
          </a:p>
        </p:txBody>
      </p:sp>
      <p:pic>
        <p:nvPicPr>
          <p:cNvPr id="4" name="image3.jpeg">
            <a:extLst>
              <a:ext uri="{FF2B5EF4-FFF2-40B4-BE49-F238E27FC236}">
                <a16:creationId xmlns:a16="http://schemas.microsoft.com/office/drawing/2014/main" xmlns="" id="{0DAFA440-93EE-7502-E544-187E7E266D26}"/>
              </a:ext>
            </a:extLst>
          </p:cNvPr>
          <p:cNvPicPr>
            <a:picLocks noGrp="1" noChangeAspect="1"/>
          </p:cNvPicPr>
          <p:nvPr>
            <p:ph idx="1"/>
          </p:nvPr>
        </p:nvPicPr>
        <p:blipFill>
          <a:blip r:embed="rId2" cstate="print"/>
          <a:stretch>
            <a:fillRect/>
          </a:stretch>
        </p:blipFill>
        <p:spPr>
          <a:xfrm>
            <a:off x="3322638" y="3627437"/>
            <a:ext cx="7448550" cy="790575"/>
          </a:xfrm>
          <a:prstGeom prst="rect">
            <a:avLst/>
          </a:prstGeom>
        </p:spPr>
      </p:pic>
    </p:spTree>
    <p:extLst>
      <p:ext uri="{BB962C8B-B14F-4D97-AF65-F5344CB8AC3E}">
        <p14:creationId xmlns:p14="http://schemas.microsoft.com/office/powerpoint/2010/main" val="3684649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2299A20-6DB3-FDAC-928A-AA7CD39EDD70}"/>
              </a:ext>
            </a:extLst>
          </p:cNvPr>
          <p:cNvSpPr>
            <a:spLocks noGrp="1"/>
          </p:cNvSpPr>
          <p:nvPr>
            <p:ph type="title"/>
          </p:nvPr>
        </p:nvSpPr>
        <p:spPr/>
        <p:txBody>
          <a:bodyPr/>
          <a:lstStyle/>
          <a:p>
            <a:endParaRPr lang="ar-SA"/>
          </a:p>
        </p:txBody>
      </p:sp>
      <p:pic>
        <p:nvPicPr>
          <p:cNvPr id="4" name="image4.jpeg">
            <a:extLst>
              <a:ext uri="{FF2B5EF4-FFF2-40B4-BE49-F238E27FC236}">
                <a16:creationId xmlns:a16="http://schemas.microsoft.com/office/drawing/2014/main" xmlns="" id="{0D6C7977-0F7B-0BBA-1548-6EB873BC8DC3}"/>
              </a:ext>
            </a:extLst>
          </p:cNvPr>
          <p:cNvPicPr>
            <a:picLocks noGrp="1" noChangeAspect="1"/>
          </p:cNvPicPr>
          <p:nvPr>
            <p:ph idx="1"/>
          </p:nvPr>
        </p:nvPicPr>
        <p:blipFill>
          <a:blip r:embed="rId2" cstate="print"/>
          <a:stretch>
            <a:fillRect/>
          </a:stretch>
        </p:blipFill>
        <p:spPr>
          <a:xfrm>
            <a:off x="2592926" y="28588"/>
            <a:ext cx="6560610" cy="5883262"/>
          </a:xfrm>
          <a:prstGeom prst="rect">
            <a:avLst/>
          </a:prstGeom>
        </p:spPr>
      </p:pic>
    </p:spTree>
    <p:extLst>
      <p:ext uri="{BB962C8B-B14F-4D97-AF65-F5344CB8AC3E}">
        <p14:creationId xmlns:p14="http://schemas.microsoft.com/office/powerpoint/2010/main" val="2280549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5F36858F-46B6-4CA3-A57B-708E5EA72B66}"/>
              </a:ext>
            </a:extLst>
          </p:cNvPr>
          <p:cNvSpPr>
            <a:spLocks noGrp="1"/>
          </p:cNvSpPr>
          <p:nvPr>
            <p:ph type="title"/>
          </p:nvPr>
        </p:nvSpPr>
        <p:spPr/>
        <p:txBody>
          <a:bodyPr/>
          <a:lstStyle/>
          <a:p>
            <a:r>
              <a:rPr lang="en-US" dirty="0"/>
              <a:t>Cost overrun</a:t>
            </a:r>
            <a:endParaRPr lang="ar-SA" dirty="0"/>
          </a:p>
        </p:txBody>
      </p:sp>
      <p:pic>
        <p:nvPicPr>
          <p:cNvPr id="3074" name="Picture 2" descr="the impact of cost overrun on project situation | Download Scientific  Diagram">
            <a:extLst>
              <a:ext uri="{FF2B5EF4-FFF2-40B4-BE49-F238E27FC236}">
                <a16:creationId xmlns:a16="http://schemas.microsoft.com/office/drawing/2014/main" xmlns="" id="{ADEB1D9E-58FE-48DE-80C2-39BC1957F2E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33777" y="2503487"/>
            <a:ext cx="5703911" cy="3624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216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B12FF53-C180-4DD4-99C1-183E22E9C07C}"/>
              </a:ext>
            </a:extLst>
          </p:cNvPr>
          <p:cNvSpPr>
            <a:spLocks noGrp="1"/>
          </p:cNvSpPr>
          <p:nvPr>
            <p:ph type="title"/>
          </p:nvPr>
        </p:nvSpPr>
        <p:spPr/>
        <p:txBody>
          <a:bodyPr/>
          <a:lstStyle/>
          <a:p>
            <a:r>
              <a:rPr lang="en-US" sz="1800" b="1"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METHODOLOGY</a:t>
            </a:r>
            <a:r>
              <a:rPr lang="en-US" sz="18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
            </a:r>
            <a:br>
              <a:rPr lang="en-US" sz="18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ar-SA" dirty="0"/>
          </a:p>
        </p:txBody>
      </p:sp>
      <p:sp>
        <p:nvSpPr>
          <p:cNvPr id="3" name="عنصر نائب للمحتوى 2">
            <a:extLst>
              <a:ext uri="{FF2B5EF4-FFF2-40B4-BE49-F238E27FC236}">
                <a16:creationId xmlns:a16="http://schemas.microsoft.com/office/drawing/2014/main" xmlns="" id="{410676F4-C274-4746-A2BE-5961CDC94E73}"/>
              </a:ext>
            </a:extLst>
          </p:cNvPr>
          <p:cNvSpPr>
            <a:spLocks noGrp="1"/>
          </p:cNvSpPr>
          <p:nvPr>
            <p:ph idx="1"/>
          </p:nvPr>
        </p:nvSpPr>
        <p:spPr>
          <a:xfrm>
            <a:off x="2592925" y="2133600"/>
            <a:ext cx="8915400" cy="3777622"/>
          </a:xfrm>
        </p:spPr>
        <p:txBody>
          <a:bodyPr/>
          <a:lstStyle/>
          <a:p>
            <a:pPr algn="l"/>
            <a:r>
              <a:rPr lang="en-US" sz="1800" dirty="0">
                <a:effectLst/>
                <a:latin typeface="Times New Roman" panose="02020603050405020304" pitchFamily="18" charset="0"/>
                <a:ea typeface="Calibri" panose="020F0502020204030204" pitchFamily="34" charset="0"/>
                <a:cs typeface="Arial" panose="020B0604020202020204" pitchFamily="34" charset="0"/>
              </a:rPr>
              <a:t>We attempt to study and analyze all the information contained in the publications of construction specialists about the types of impacts of COVID-19 on the local construction industry and then shed light on the most prominent of these influences, which had a global impact, and suggest strategies to reduce damages commensurate with the nature of these effects. The main objectives of the research are to investigate the impacts caused by the pandemic on construction projects and the relevant management strategies to combat cost and schedule overruns of the construction projects due to the pandemic.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val="1483115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D95B9253-D774-EBC9-2738-62453D2E5EBD}"/>
              </a:ext>
            </a:extLst>
          </p:cNvPr>
          <p:cNvSpPr>
            <a:spLocks noGrp="1"/>
          </p:cNvSpPr>
          <p:nvPr>
            <p:ph type="title"/>
          </p:nvPr>
        </p:nvSpPr>
        <p:spPr/>
        <p:txBody>
          <a:bodyPr/>
          <a:lstStyle/>
          <a:p>
            <a:endParaRPr lang="ar-SA" dirty="0"/>
          </a:p>
        </p:txBody>
      </p:sp>
      <p:pic>
        <p:nvPicPr>
          <p:cNvPr id="5" name="عنصر نائب للمحتوى 4">
            <a:extLst>
              <a:ext uri="{FF2B5EF4-FFF2-40B4-BE49-F238E27FC236}">
                <a16:creationId xmlns:a16="http://schemas.microsoft.com/office/drawing/2014/main" xmlns="" id="{7415EFFA-D7A1-090C-F2D2-D90F910BAA95}"/>
              </a:ext>
            </a:extLst>
          </p:cNvPr>
          <p:cNvPicPr>
            <a:picLocks noGrp="1" noChangeAspect="1"/>
          </p:cNvPicPr>
          <p:nvPr>
            <p:ph idx="1"/>
          </p:nvPr>
        </p:nvPicPr>
        <p:blipFill>
          <a:blip r:embed="rId2"/>
          <a:stretch>
            <a:fillRect/>
          </a:stretch>
        </p:blipFill>
        <p:spPr>
          <a:xfrm>
            <a:off x="2081035" y="205273"/>
            <a:ext cx="9523301" cy="6307494"/>
          </a:xfrm>
        </p:spPr>
      </p:pic>
    </p:spTree>
    <p:extLst>
      <p:ext uri="{BB962C8B-B14F-4D97-AF65-F5344CB8AC3E}">
        <p14:creationId xmlns:p14="http://schemas.microsoft.com/office/powerpoint/2010/main" val="3216127872"/>
      </p:ext>
    </p:extLst>
  </p:cSld>
  <p:clrMapOvr>
    <a:masterClrMapping/>
  </p:clrMapOvr>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5306</TotalTime>
  <Words>261</Words>
  <Application>Microsoft Office PowerPoint</Application>
  <PresentationFormat>Widescreen</PresentationFormat>
  <Paragraphs>18</Paragraphs>
  <Slides>29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Calibri Light</vt:lpstr>
      <vt:lpstr>Century Gothic</vt:lpstr>
      <vt:lpstr>Tahoma</vt:lpstr>
      <vt:lpstr>Times New Roman</vt:lpstr>
      <vt:lpstr>Wingdings 3</vt:lpstr>
      <vt:lpstr>ربطة</vt:lpstr>
      <vt:lpstr>The Effect of covid – 19 on projects</vt:lpstr>
      <vt:lpstr>Project key participants</vt:lpstr>
      <vt:lpstr>PowerPoint Presentation</vt:lpstr>
      <vt:lpstr>Project Life cycle</vt:lpstr>
      <vt:lpstr>PowerPoint Presentation</vt:lpstr>
      <vt:lpstr>PowerPoint Presentation</vt:lpstr>
      <vt:lpstr>Cost overrun</vt:lpstr>
      <vt:lpstr>METHODOLOGY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 and Recomendations </vt:lpstr>
      <vt:lpstr>PowerPoint Presentation</vt:lpstr>
      <vt:lpstr>PowerPoint Presentation</vt:lpstr>
      <vt:lpstr>References: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 of covid – 19 on projects</dc:title>
  <dc:creator>Raghad Diab</dc:creator>
  <cp:lastModifiedBy>Al-bydar Palestine</cp:lastModifiedBy>
  <cp:revision>9</cp:revision>
  <dcterms:created xsi:type="dcterms:W3CDTF">2022-01-12T05:50:45Z</dcterms:created>
  <dcterms:modified xsi:type="dcterms:W3CDTF">2022-06-29T08:58:55Z</dcterms:modified>
</cp:coreProperties>
</file>