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notesMasterIdLst>
    <p:notesMasterId r:id="rId12"/>
  </p:notesMasterIdLst>
  <p:sldIdLst>
    <p:sldId id="266" r:id="rId2"/>
    <p:sldId id="264" r:id="rId3"/>
    <p:sldId id="257" r:id="rId4"/>
    <p:sldId id="258" r:id="rId5"/>
    <p:sldId id="259" r:id="rId6"/>
    <p:sldId id="260" r:id="rId7"/>
    <p:sldId id="262" r:id="rId8"/>
    <p:sldId id="261" r:id="rId9"/>
    <p:sldId id="263"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1F5E18C-B6E3-4C99-A88D-D93D9562F599}" type="datetimeFigureOut">
              <a:rPr lang="en-US" smtClean="0"/>
              <a:pPr/>
              <a:t>8/14/2012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56FD3F0-CDC0-4E8B-BC97-8E1CE4F1A51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2A97A68B-9FF7-486E-B905-7BECB5FCF174}" type="datetimeFigureOut">
              <a:rPr lang="en-US" smtClean="0"/>
              <a:pPr/>
              <a:t>8/14/2012</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B2756AD2-FCFB-427B-95CC-5FD93090158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A97A68B-9FF7-486E-B905-7BECB5FCF174}" type="datetimeFigureOut">
              <a:rPr lang="en-US" smtClean="0"/>
              <a:pPr/>
              <a:t>8/14/2012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756AD2-FCFB-427B-95CC-5FD93090158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A97A68B-9FF7-486E-B905-7BECB5FCF174}" type="datetimeFigureOut">
              <a:rPr lang="en-US" smtClean="0"/>
              <a:pPr/>
              <a:t>8/14/2012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756AD2-FCFB-427B-95CC-5FD93090158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2A97A68B-9FF7-486E-B905-7BECB5FCF174}" type="datetimeFigureOut">
              <a:rPr lang="en-US" smtClean="0"/>
              <a:pPr/>
              <a:t>8/14/2012</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B2756AD2-FCFB-427B-95CC-5FD93090158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2A97A68B-9FF7-486E-B905-7BECB5FCF174}" type="datetimeFigureOut">
              <a:rPr lang="en-US" smtClean="0"/>
              <a:pPr/>
              <a:t>8/14/2012</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B2756AD2-FCFB-427B-95CC-5FD93090158E}"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2A97A68B-9FF7-486E-B905-7BECB5FCF174}" type="datetimeFigureOut">
              <a:rPr lang="en-US" smtClean="0"/>
              <a:pPr/>
              <a:t>8/14/2012</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B2756AD2-FCFB-427B-95CC-5FD93090158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2A97A68B-9FF7-486E-B905-7BECB5FCF174}" type="datetimeFigureOut">
              <a:rPr lang="en-US" smtClean="0"/>
              <a:pPr/>
              <a:t>8/14/2012</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B2756AD2-FCFB-427B-95CC-5FD93090158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A97A68B-9FF7-486E-B905-7BECB5FCF174}" type="datetimeFigureOut">
              <a:rPr lang="en-US" smtClean="0"/>
              <a:pPr/>
              <a:t>8/14/2012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2756AD2-FCFB-427B-95CC-5FD93090158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2A97A68B-9FF7-486E-B905-7BECB5FCF174}" type="datetimeFigureOut">
              <a:rPr lang="en-US" smtClean="0"/>
              <a:pPr/>
              <a:t>8/14/2012</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B2756AD2-FCFB-427B-95CC-5FD93090158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2A97A68B-9FF7-486E-B905-7BECB5FCF174}" type="datetimeFigureOut">
              <a:rPr lang="en-US" smtClean="0"/>
              <a:pPr/>
              <a:t>8/14/2012</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B2756AD2-FCFB-427B-95CC-5FD93090158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2A97A68B-9FF7-486E-B905-7BECB5FCF174}" type="datetimeFigureOut">
              <a:rPr lang="en-US" smtClean="0"/>
              <a:pPr/>
              <a:t>8/14/2012</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B2756AD2-FCFB-427B-95CC-5FD93090158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2A97A68B-9FF7-486E-B905-7BECB5FCF174}" type="datetimeFigureOut">
              <a:rPr lang="en-US" smtClean="0"/>
              <a:pPr/>
              <a:t>8/14/2012</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B2756AD2-FCFB-427B-95CC-5FD93090158E}"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2564904"/>
            <a:ext cx="8229600" cy="792088"/>
          </a:xfrm>
        </p:spPr>
        <p:txBody>
          <a:bodyPr>
            <a:normAutofit/>
          </a:bodyPr>
          <a:lstStyle/>
          <a:p>
            <a:pPr algn="ctr"/>
            <a:r>
              <a:rPr lang="en-US" sz="4400" b="1" i="1" dirty="0" smtClean="0">
                <a:solidFill>
                  <a:schemeClr val="accent5">
                    <a:lumMod val="75000"/>
                  </a:schemeClr>
                </a:solidFill>
              </a:rPr>
              <a:t>Time Management </a:t>
            </a:r>
            <a:endParaRPr lang="en-US" sz="4400" b="1" i="1" dirty="0">
              <a:solidFill>
                <a:schemeClr val="accent5">
                  <a:lumMod val="75000"/>
                </a:schemeClr>
              </a:solidFill>
            </a:endParaRPr>
          </a:p>
        </p:txBody>
      </p:sp>
      <p:sp>
        <p:nvSpPr>
          <p:cNvPr id="3" name="Content Placeholder 2"/>
          <p:cNvSpPr>
            <a:spLocks noGrp="1"/>
          </p:cNvSpPr>
          <p:nvPr>
            <p:ph idx="1"/>
          </p:nvPr>
        </p:nvSpPr>
        <p:spPr>
          <a:xfrm>
            <a:off x="539552" y="3645024"/>
            <a:ext cx="8229600" cy="2952328"/>
          </a:xfrm>
        </p:spPr>
        <p:txBody>
          <a:bodyPr>
            <a:normAutofit fontScale="70000" lnSpcReduction="20000"/>
          </a:bodyPr>
          <a:lstStyle/>
          <a:p>
            <a:pPr>
              <a:buNone/>
            </a:pPr>
            <a:r>
              <a:rPr lang="en-US" sz="4500" b="1" i="1" dirty="0" smtClean="0">
                <a:ln w="6350">
                  <a:solidFill>
                    <a:schemeClr val="accent1">
                      <a:shade val="43000"/>
                    </a:schemeClr>
                  </a:solidFill>
                </a:ln>
                <a:solidFill>
                  <a:schemeClr val="accent5">
                    <a:lumMod val="75000"/>
                  </a:schemeClr>
                </a:solidFill>
                <a:effectLst>
                  <a:outerShdw blurRad="26000" dist="26000" dir="14500000" algn="tl" rotWithShape="0">
                    <a:srgbClr val="000000">
                      <a:alpha val="40000"/>
                    </a:srgbClr>
                  </a:outerShdw>
                </a:effectLst>
                <a:latin typeface="+mj-lt"/>
                <a:ea typeface="+mj-ea"/>
                <a:cs typeface="+mj-cs"/>
              </a:rPr>
              <a:t>Prepared By:</a:t>
            </a:r>
          </a:p>
          <a:p>
            <a:pPr>
              <a:buNone/>
            </a:pPr>
            <a:endParaRPr lang="en-US" sz="4400" b="1" i="1" dirty="0" smtClean="0">
              <a:ln w="6350">
                <a:solidFill>
                  <a:schemeClr val="accent1">
                    <a:shade val="43000"/>
                  </a:schemeClr>
                </a:solidFill>
              </a:ln>
              <a:solidFill>
                <a:schemeClr val="accent5">
                  <a:lumMod val="75000"/>
                </a:schemeClr>
              </a:solidFill>
              <a:effectLst>
                <a:outerShdw blurRad="26000" dist="26000" dir="14500000" algn="tl" rotWithShape="0">
                  <a:srgbClr val="000000">
                    <a:alpha val="40000"/>
                  </a:srgbClr>
                </a:outerShdw>
              </a:effectLst>
              <a:latin typeface="+mj-lt"/>
              <a:ea typeface="+mj-ea"/>
              <a:cs typeface="+mj-cs"/>
            </a:endParaRPr>
          </a:p>
          <a:p>
            <a:pPr algn="ctr">
              <a:buNone/>
            </a:pPr>
            <a:r>
              <a:rPr lang="en-US" sz="4500" b="1" i="1" dirty="0" smtClean="0">
                <a:ln w="6350">
                  <a:solidFill>
                    <a:schemeClr val="accent1">
                      <a:shade val="43000"/>
                    </a:schemeClr>
                  </a:solidFill>
                </a:ln>
                <a:solidFill>
                  <a:schemeClr val="accent5">
                    <a:lumMod val="75000"/>
                  </a:schemeClr>
                </a:solidFill>
                <a:effectLst>
                  <a:outerShdw blurRad="26000" dist="26000" dir="14500000" algn="tl" rotWithShape="0">
                    <a:srgbClr val="000000">
                      <a:alpha val="40000"/>
                    </a:srgbClr>
                  </a:outerShdw>
                </a:effectLst>
                <a:latin typeface="+mj-lt"/>
                <a:ea typeface="+mj-ea"/>
                <a:cs typeface="+mj-cs"/>
              </a:rPr>
              <a:t>MOHAMMAD ABUBAKER</a:t>
            </a:r>
            <a:br>
              <a:rPr lang="en-US" sz="4500" b="1" i="1" dirty="0" smtClean="0">
                <a:ln w="6350">
                  <a:solidFill>
                    <a:schemeClr val="accent1">
                      <a:shade val="43000"/>
                    </a:schemeClr>
                  </a:solidFill>
                </a:ln>
                <a:solidFill>
                  <a:schemeClr val="accent5">
                    <a:lumMod val="75000"/>
                  </a:schemeClr>
                </a:solidFill>
                <a:effectLst>
                  <a:outerShdw blurRad="26000" dist="26000" dir="14500000" algn="tl" rotWithShape="0">
                    <a:srgbClr val="000000">
                      <a:alpha val="40000"/>
                    </a:srgbClr>
                  </a:outerShdw>
                </a:effectLst>
                <a:latin typeface="+mj-lt"/>
                <a:ea typeface="+mj-ea"/>
                <a:cs typeface="+mj-cs"/>
              </a:rPr>
            </a:br>
            <a:r>
              <a:rPr lang="en-US" sz="4500" b="1" i="1" dirty="0" smtClean="0">
                <a:ln w="6350">
                  <a:solidFill>
                    <a:schemeClr val="accent1">
                      <a:shade val="43000"/>
                    </a:schemeClr>
                  </a:solidFill>
                </a:ln>
                <a:solidFill>
                  <a:schemeClr val="accent5">
                    <a:lumMod val="75000"/>
                  </a:schemeClr>
                </a:solidFill>
                <a:effectLst>
                  <a:outerShdw blurRad="26000" dist="26000" dir="14500000" algn="tl" rotWithShape="0">
                    <a:srgbClr val="000000">
                      <a:alpha val="40000"/>
                    </a:srgbClr>
                  </a:outerShdw>
                </a:effectLst>
                <a:latin typeface="+mj-lt"/>
                <a:ea typeface="+mj-ea"/>
                <a:cs typeface="+mj-cs"/>
              </a:rPr>
              <a:t>SAJI HAMMARSHI</a:t>
            </a:r>
            <a:br>
              <a:rPr lang="en-US" sz="4500" b="1" i="1" dirty="0" smtClean="0">
                <a:ln w="6350">
                  <a:solidFill>
                    <a:schemeClr val="accent1">
                      <a:shade val="43000"/>
                    </a:schemeClr>
                  </a:solidFill>
                </a:ln>
                <a:solidFill>
                  <a:schemeClr val="accent5">
                    <a:lumMod val="75000"/>
                  </a:schemeClr>
                </a:solidFill>
                <a:effectLst>
                  <a:outerShdw blurRad="26000" dist="26000" dir="14500000" algn="tl" rotWithShape="0">
                    <a:srgbClr val="000000">
                      <a:alpha val="40000"/>
                    </a:srgbClr>
                  </a:outerShdw>
                </a:effectLst>
                <a:latin typeface="+mj-lt"/>
                <a:ea typeface="+mj-ea"/>
                <a:cs typeface="+mj-cs"/>
              </a:rPr>
            </a:br>
            <a:r>
              <a:rPr lang="en-US" sz="4500" b="1" i="1" dirty="0" smtClean="0">
                <a:ln w="6350">
                  <a:solidFill>
                    <a:schemeClr val="accent1">
                      <a:shade val="43000"/>
                    </a:schemeClr>
                  </a:solidFill>
                </a:ln>
                <a:solidFill>
                  <a:schemeClr val="accent5">
                    <a:lumMod val="75000"/>
                  </a:schemeClr>
                </a:solidFill>
                <a:effectLst>
                  <a:outerShdw blurRad="26000" dist="26000" dir="14500000" algn="tl" rotWithShape="0">
                    <a:srgbClr val="000000">
                      <a:alpha val="40000"/>
                    </a:srgbClr>
                  </a:outerShdw>
                </a:effectLst>
                <a:latin typeface="+mj-lt"/>
                <a:ea typeface="+mj-ea"/>
                <a:cs typeface="+mj-cs"/>
              </a:rPr>
              <a:t>MEELAD ABUBAKER</a:t>
            </a:r>
            <a:r>
              <a:rPr lang="en-US" dirty="0" smtClean="0"/>
              <a:t/>
            </a:r>
            <a:br>
              <a:rPr lang="en-US" dirty="0" smtClean="0"/>
            </a:br>
            <a:r>
              <a:rPr lang="en-US" dirty="0" smtClean="0"/>
              <a:t/>
            </a:r>
            <a:br>
              <a:rPr lang="en-US" dirty="0" smtClean="0"/>
            </a:br>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3563888" y="548680"/>
            <a:ext cx="2100361" cy="14401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9969306">
            <a:off x="-347625" y="2745075"/>
            <a:ext cx="8686800" cy="1368152"/>
          </a:xfrm>
        </p:spPr>
        <p:txBody>
          <a:bodyPr>
            <a:normAutofit fontScale="90000"/>
          </a:bodyPr>
          <a:lstStyle/>
          <a:p>
            <a:pPr algn="ctr"/>
            <a:r>
              <a:rPr lang="en-US" sz="8800" dirty="0" smtClean="0"/>
              <a:t>THANK YOU</a:t>
            </a:r>
            <a:r>
              <a:rPr lang="en-US" dirty="0" smtClean="0"/>
              <a:t> </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DESCREPTION:</a:t>
            </a:r>
            <a:endParaRPr lang="en-US" dirty="0"/>
          </a:p>
        </p:txBody>
      </p:sp>
      <p:sp>
        <p:nvSpPr>
          <p:cNvPr id="3" name="Content Placeholder 2"/>
          <p:cNvSpPr>
            <a:spLocks noGrp="1"/>
          </p:cNvSpPr>
          <p:nvPr>
            <p:ph idx="1"/>
          </p:nvPr>
        </p:nvSpPr>
        <p:spPr>
          <a:xfrm>
            <a:off x="179512" y="1628800"/>
            <a:ext cx="8712968" cy="4608512"/>
          </a:xfrm>
        </p:spPr>
        <p:txBody>
          <a:bodyPr>
            <a:normAutofit/>
          </a:bodyPr>
          <a:lstStyle/>
          <a:p>
            <a:pPr algn="just"/>
            <a:r>
              <a:rPr lang="en-US" dirty="0" smtClean="0"/>
              <a:t>The assigned project is student’s schools which located in YABED; it was designed by Tubealh offices of the engineering design.</a:t>
            </a:r>
          </a:p>
          <a:p>
            <a:pPr algn="just">
              <a:buNone/>
            </a:pPr>
            <a:endParaRPr lang="en-US" dirty="0" smtClean="0"/>
          </a:p>
          <a:p>
            <a:r>
              <a:rPr lang="en-US" dirty="0" smtClean="0"/>
              <a:t>The contractor by AL.HAMEDYA for general contracting. </a:t>
            </a:r>
          </a:p>
          <a:p>
            <a:endParaRPr lang="en-US" dirty="0" smtClean="0"/>
          </a:p>
          <a:p>
            <a:r>
              <a:rPr lang="en-US" dirty="0" smtClean="0"/>
              <a:t> Funding came from the Palestinian Ministry Of Education And Higher Education fund .</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Case </a:t>
            </a:r>
            <a:r>
              <a:rPr lang="en-US" dirty="0" smtClean="0"/>
              <a:t>Study:</a:t>
            </a:r>
            <a:endParaRPr lang="en-US" dirty="0"/>
          </a:p>
        </p:txBody>
      </p:sp>
      <p:sp>
        <p:nvSpPr>
          <p:cNvPr id="3" name="Content Placeholder 2"/>
          <p:cNvSpPr>
            <a:spLocks noGrp="1"/>
          </p:cNvSpPr>
          <p:nvPr>
            <p:ph idx="1"/>
          </p:nvPr>
        </p:nvSpPr>
        <p:spPr>
          <a:xfrm>
            <a:off x="179512" y="1882808"/>
            <a:ext cx="8964488" cy="2986352"/>
          </a:xfrm>
        </p:spPr>
        <p:txBody>
          <a:bodyPr>
            <a:normAutofit fontScale="70000" lnSpcReduction="20000"/>
          </a:bodyPr>
          <a:lstStyle/>
          <a:p>
            <a:pPr algn="just">
              <a:buNone/>
            </a:pPr>
            <a:r>
              <a:rPr lang="en-US" dirty="0" smtClean="0"/>
              <a:t>    The main problem that faces the project is time.</a:t>
            </a:r>
          </a:p>
          <a:p>
            <a:pPr algn="just">
              <a:buNone/>
            </a:pPr>
            <a:endParaRPr lang="en-US" dirty="0" smtClean="0"/>
          </a:p>
          <a:p>
            <a:pPr algn="just">
              <a:buNone/>
            </a:pPr>
            <a:r>
              <a:rPr lang="en-US" dirty="0" smtClean="0"/>
              <a:t>     The maximum contract interval time is </a:t>
            </a:r>
            <a:r>
              <a:rPr lang="en-US" u="sng" dirty="0" smtClean="0"/>
              <a:t>180</a:t>
            </a:r>
            <a:r>
              <a:rPr lang="en-US" dirty="0" smtClean="0"/>
              <a:t> calendar days</a:t>
            </a:r>
          </a:p>
          <a:p>
            <a:pPr algn="just">
              <a:buNone/>
            </a:pPr>
            <a:endParaRPr lang="en-US" dirty="0" smtClean="0"/>
          </a:p>
          <a:p>
            <a:pPr>
              <a:buNone/>
            </a:pPr>
            <a:r>
              <a:rPr lang="en-US" dirty="0" smtClean="0"/>
              <a:t>     but when the contractor studied the project he found that the project needs more than 180 calendar days. </a:t>
            </a:r>
          </a:p>
          <a:p>
            <a:pPr algn="just">
              <a:buNone/>
            </a:pPr>
            <a:endParaRPr lang="en-US" dirty="0" smtClean="0"/>
          </a:p>
          <a:p>
            <a:pPr algn="just">
              <a:buNone/>
            </a:pPr>
            <a:r>
              <a:rPr lang="en-US" dirty="0" smtClean="0"/>
              <a:t>     So, in this research it recommended to apply management techniques, and programs like primavera to control the time. </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smtClean="0"/>
              <a:t>Objectives:</a:t>
            </a:r>
            <a:endParaRPr lang="en-US" dirty="0"/>
          </a:p>
        </p:txBody>
      </p:sp>
      <p:sp>
        <p:nvSpPr>
          <p:cNvPr id="3" name="Content Placeholder 2"/>
          <p:cNvSpPr>
            <a:spLocks noGrp="1"/>
          </p:cNvSpPr>
          <p:nvPr>
            <p:ph idx="1"/>
          </p:nvPr>
        </p:nvSpPr>
        <p:spPr>
          <a:xfrm>
            <a:off x="457200" y="1600201"/>
            <a:ext cx="8229600" cy="3773016"/>
          </a:xfrm>
        </p:spPr>
        <p:txBody>
          <a:bodyPr/>
          <a:lstStyle/>
          <a:p>
            <a:pPr algn="just">
              <a:buNone/>
            </a:pPr>
            <a:r>
              <a:rPr lang="en-US" dirty="0" smtClean="0"/>
              <a:t>    The </a:t>
            </a:r>
            <a:r>
              <a:rPr lang="en-US" dirty="0"/>
              <a:t>main </a:t>
            </a:r>
            <a:r>
              <a:rPr lang="en-US" dirty="0" smtClean="0"/>
              <a:t>goal </a:t>
            </a:r>
            <a:r>
              <a:rPr lang="en-US" dirty="0"/>
              <a:t>from this </a:t>
            </a:r>
            <a:r>
              <a:rPr lang="en-US" dirty="0" smtClean="0"/>
              <a:t>research is minimizing the time of the project by increasing the numbers of crews, and this leads to increase the productivity and thus reducing the time needed to complete the work. </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Assumptions:</a:t>
            </a:r>
            <a:endParaRPr lang="en-US" dirty="0"/>
          </a:p>
        </p:txBody>
      </p:sp>
      <p:sp>
        <p:nvSpPr>
          <p:cNvPr id="3" name="Content Placeholder 2"/>
          <p:cNvSpPr>
            <a:spLocks noGrp="1"/>
          </p:cNvSpPr>
          <p:nvPr>
            <p:ph idx="1"/>
          </p:nvPr>
        </p:nvSpPr>
        <p:spPr/>
        <p:txBody>
          <a:bodyPr/>
          <a:lstStyle/>
          <a:p>
            <a:r>
              <a:rPr lang="en-US" dirty="0"/>
              <a:t>The increment in resources will reduce the project </a:t>
            </a:r>
            <a:r>
              <a:rPr lang="en-US" dirty="0" smtClean="0"/>
              <a:t>time.</a:t>
            </a:r>
          </a:p>
          <a:p>
            <a:pPr>
              <a:buNone/>
            </a:pPr>
            <a:endParaRPr lang="en-US" dirty="0" smtClean="0"/>
          </a:p>
          <a:p>
            <a:pPr lvl="0"/>
            <a:r>
              <a:rPr lang="en-US" dirty="0"/>
              <a:t>Manage the sequences of the activities will reduce the time of the </a:t>
            </a:r>
            <a:r>
              <a:rPr lang="en-US" dirty="0" smtClean="0"/>
              <a:t>project.</a:t>
            </a:r>
            <a:endParaRPr lang="en-US" dirty="0"/>
          </a:p>
          <a:p>
            <a:pPr>
              <a:buNone/>
            </a:pPr>
            <a:endParaRPr lang="en-US"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261862"/>
          </a:xfrm>
        </p:spPr>
        <p:txBody>
          <a:bodyPr/>
          <a:lstStyle/>
          <a:p>
            <a:pPr algn="l"/>
            <a:r>
              <a:rPr lang="en-US" dirty="0" smtClean="0"/>
              <a:t>Methodology</a:t>
            </a:r>
            <a:endParaRPr lang="en-US" dirty="0"/>
          </a:p>
        </p:txBody>
      </p:sp>
      <p:pic>
        <p:nvPicPr>
          <p:cNvPr id="4" name="Content Placeholder 3"/>
          <p:cNvPicPr>
            <a:picLocks noGrp="1"/>
          </p:cNvPicPr>
          <p:nvPr>
            <p:ph idx="1"/>
          </p:nvPr>
        </p:nvPicPr>
        <p:blipFill>
          <a:blip r:embed="rId2" cstate="print"/>
          <a:srcRect/>
          <a:stretch>
            <a:fillRect/>
          </a:stretch>
        </p:blipFill>
        <p:spPr bwMode="auto">
          <a:xfrm>
            <a:off x="683568" y="1124744"/>
            <a:ext cx="7776864" cy="537321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76672"/>
            <a:ext cx="8229600" cy="1399032"/>
          </a:xfrm>
        </p:spPr>
        <p:txBody>
          <a:bodyPr/>
          <a:lstStyle/>
          <a:p>
            <a:r>
              <a:rPr lang="en-US" dirty="0" smtClean="0"/>
              <a:t>Procedures </a:t>
            </a:r>
            <a:endParaRPr lang="en-US" dirty="0"/>
          </a:p>
        </p:txBody>
      </p:sp>
      <p:sp>
        <p:nvSpPr>
          <p:cNvPr id="3" name="Content Placeholder 2"/>
          <p:cNvSpPr>
            <a:spLocks noGrp="1"/>
          </p:cNvSpPr>
          <p:nvPr>
            <p:ph idx="1"/>
          </p:nvPr>
        </p:nvSpPr>
        <p:spPr>
          <a:xfrm>
            <a:off x="467544" y="2348880"/>
            <a:ext cx="8157592" cy="2338280"/>
          </a:xfrm>
        </p:spPr>
        <p:txBody>
          <a:bodyPr>
            <a:normAutofit fontScale="92500" lnSpcReduction="10000"/>
          </a:bodyPr>
          <a:lstStyle/>
          <a:p>
            <a:r>
              <a:rPr lang="en-US" dirty="0" smtClean="0"/>
              <a:t>Quantification &amp; scheduling </a:t>
            </a:r>
          </a:p>
          <a:p>
            <a:endParaRPr lang="en-US" dirty="0" smtClean="0"/>
          </a:p>
          <a:p>
            <a:endParaRPr lang="en-US" dirty="0" smtClean="0"/>
          </a:p>
          <a:p>
            <a:r>
              <a:rPr lang="en-US" dirty="0" smtClean="0"/>
              <a:t>Take countermeasures &amp; rescheduling</a:t>
            </a:r>
            <a:br>
              <a:rPr lang="en-US" dirty="0" smtClean="0"/>
            </a:b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8864" y="301776"/>
            <a:ext cx="8229600" cy="1399032"/>
          </a:xfrm>
        </p:spPr>
        <p:txBody>
          <a:bodyPr/>
          <a:lstStyle/>
          <a:p>
            <a:r>
              <a:rPr lang="en-US" dirty="0" smtClean="0"/>
              <a:t>causes of delays: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Contractor caused delays for reasons under their control</a:t>
            </a:r>
          </a:p>
          <a:p>
            <a:endParaRPr lang="en-US" dirty="0" smtClean="0"/>
          </a:p>
          <a:p>
            <a:r>
              <a:rPr lang="en-US" dirty="0" smtClean="0"/>
              <a:t>Owner caused delays for reasons under their control</a:t>
            </a:r>
          </a:p>
          <a:p>
            <a:endParaRPr lang="en-US" dirty="0" smtClean="0"/>
          </a:p>
          <a:p>
            <a:r>
              <a:rPr lang="en-US" dirty="0" smtClean="0"/>
              <a:t>Delays for reasons beyond the contractor or owner’s control</a:t>
            </a:r>
          </a:p>
          <a:p>
            <a:endParaRPr lang="en-US" dirty="0" smtClean="0"/>
          </a:p>
          <a:p>
            <a:r>
              <a:rPr lang="en-US" dirty="0" smtClean="0"/>
              <a:t>Personality conflicts between the project’s team.</a:t>
            </a:r>
          </a:p>
          <a:p>
            <a:endParaRPr lang="en-US" dirty="0" smtClean="0"/>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 </a:t>
            </a:r>
            <a:endParaRPr lang="en-US" dirty="0"/>
          </a:p>
        </p:txBody>
      </p:sp>
      <p:sp>
        <p:nvSpPr>
          <p:cNvPr id="3" name="Content Placeholder 2"/>
          <p:cNvSpPr>
            <a:spLocks noGrp="1"/>
          </p:cNvSpPr>
          <p:nvPr>
            <p:ph idx="1"/>
          </p:nvPr>
        </p:nvSpPr>
        <p:spPr/>
        <p:txBody>
          <a:bodyPr>
            <a:normAutofit fontScale="62500" lnSpcReduction="20000"/>
          </a:bodyPr>
          <a:lstStyle/>
          <a:p>
            <a:pPr>
              <a:buNone/>
            </a:pPr>
            <a:r>
              <a:rPr lang="en-US" dirty="0" smtClean="0"/>
              <a:t> </a:t>
            </a:r>
          </a:p>
          <a:p>
            <a:pPr>
              <a:buNone/>
            </a:pPr>
            <a:r>
              <a:rPr lang="en-US" dirty="0" smtClean="0"/>
              <a:t>1)  In this research the case study which was implementation of ya’bed school, the planned time was suggested to be 180 days. </a:t>
            </a:r>
          </a:p>
          <a:p>
            <a:pPr>
              <a:buNone/>
            </a:pPr>
            <a:r>
              <a:rPr lang="en-US" dirty="0" smtClean="0"/>
              <a:t>      Under usual conditions the time calculated to be 207 days as noticed in primavera software. But after managing the project time, the time was lessening to 170 days. </a:t>
            </a:r>
          </a:p>
          <a:p>
            <a:pPr>
              <a:buNone/>
            </a:pPr>
            <a:r>
              <a:rPr lang="en-US" dirty="0" smtClean="0"/>
              <a:t> </a:t>
            </a:r>
          </a:p>
          <a:p>
            <a:pPr>
              <a:buNone/>
            </a:pPr>
            <a:r>
              <a:rPr lang="en-US" dirty="0" smtClean="0"/>
              <a:t>2)   In this research, the increment of labors will minimize the project time, since the productivity of more labors will be   increased.</a:t>
            </a:r>
          </a:p>
          <a:p>
            <a:pPr>
              <a:buNone/>
            </a:pPr>
            <a:r>
              <a:rPr lang="en-US" dirty="0" smtClean="0"/>
              <a:t> </a:t>
            </a:r>
          </a:p>
          <a:p>
            <a:pPr>
              <a:buNone/>
            </a:pPr>
            <a:r>
              <a:rPr lang="en-US" dirty="0" smtClean="0"/>
              <a:t> </a:t>
            </a:r>
          </a:p>
          <a:p>
            <a:pPr>
              <a:buNone/>
            </a:pPr>
            <a:r>
              <a:rPr lang="en-US" dirty="0" smtClean="0"/>
              <a:t>3)  Besides, good sequences for the main activity of the project will give the high opportunity to lessen the time of project.</a:t>
            </a:r>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217</TotalTime>
  <Words>207</Words>
  <Application>Microsoft Office PowerPoint</Application>
  <PresentationFormat>On-screen Show (4:3)</PresentationFormat>
  <Paragraphs>48</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Verve</vt:lpstr>
      <vt:lpstr>Time Management </vt:lpstr>
      <vt:lpstr>PROJECT DESCREPTION:</vt:lpstr>
      <vt:lpstr>Case Study:</vt:lpstr>
      <vt:lpstr>Objectives:</vt:lpstr>
      <vt:lpstr>Assumptions:</vt:lpstr>
      <vt:lpstr>Methodology</vt:lpstr>
      <vt:lpstr>Procedures </vt:lpstr>
      <vt:lpstr>causes of delays:</vt:lpstr>
      <vt:lpstr>Conclusion </vt:lpstr>
      <vt:lpstr>THANK YOU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0599542444</dc:creator>
  <cp:lastModifiedBy>Mahran</cp:lastModifiedBy>
  <cp:revision>22</cp:revision>
  <dcterms:created xsi:type="dcterms:W3CDTF">2012-08-13T14:57:37Z</dcterms:created>
  <dcterms:modified xsi:type="dcterms:W3CDTF">2012-08-14T12:03:01Z</dcterms:modified>
</cp:coreProperties>
</file>