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eb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</p:sldMasterIdLst>
  <p:notesMasterIdLst>
    <p:notesMasterId r:id="rId44"/>
  </p:notesMasterIdLst>
  <p:sldIdLst>
    <p:sldId id="322" r:id="rId3"/>
    <p:sldId id="358" r:id="rId4"/>
    <p:sldId id="360" r:id="rId5"/>
    <p:sldId id="361" r:id="rId6"/>
    <p:sldId id="362" r:id="rId7"/>
    <p:sldId id="366" r:id="rId8"/>
    <p:sldId id="364" r:id="rId9"/>
    <p:sldId id="368" r:id="rId10"/>
    <p:sldId id="369" r:id="rId11"/>
    <p:sldId id="336" r:id="rId12"/>
    <p:sldId id="337" r:id="rId13"/>
    <p:sldId id="338" r:id="rId14"/>
    <p:sldId id="339" r:id="rId15"/>
    <p:sldId id="340" r:id="rId16"/>
    <p:sldId id="341" r:id="rId17"/>
    <p:sldId id="343" r:id="rId18"/>
    <p:sldId id="346" r:id="rId19"/>
    <p:sldId id="347" r:id="rId20"/>
    <p:sldId id="359" r:id="rId21"/>
    <p:sldId id="348" r:id="rId22"/>
    <p:sldId id="349" r:id="rId23"/>
    <p:sldId id="350" r:id="rId24"/>
    <p:sldId id="351" r:id="rId25"/>
    <p:sldId id="352" r:id="rId26"/>
    <p:sldId id="353" r:id="rId27"/>
    <p:sldId id="354" r:id="rId28"/>
    <p:sldId id="355" r:id="rId29"/>
    <p:sldId id="356" r:id="rId30"/>
    <p:sldId id="357" r:id="rId31"/>
    <p:sldId id="264" r:id="rId32"/>
    <p:sldId id="285" r:id="rId33"/>
    <p:sldId id="306" r:id="rId34"/>
    <p:sldId id="333" r:id="rId35"/>
    <p:sldId id="334" r:id="rId36"/>
    <p:sldId id="307" r:id="rId37"/>
    <p:sldId id="308" r:id="rId38"/>
    <p:sldId id="335" r:id="rId39"/>
    <p:sldId id="309" r:id="rId40"/>
    <p:sldId id="311" r:id="rId41"/>
    <p:sldId id="370" r:id="rId42"/>
    <p:sldId id="371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DDDDDD"/>
    <a:srgbClr val="11BC9F"/>
    <a:srgbClr val="D53553"/>
    <a:srgbClr val="9B250C"/>
    <a:srgbClr val="FD9168"/>
    <a:srgbClr val="511102"/>
    <a:srgbClr val="1A0701"/>
    <a:srgbClr val="504F4B"/>
    <a:srgbClr val="D69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704"/>
  </p:normalViewPr>
  <p:slideViewPr>
    <p:cSldViewPr snapToGrid="0" snapToObjects="1">
      <p:cViewPr varScale="1">
        <p:scale>
          <a:sx n="83" d="100"/>
          <a:sy n="83" d="100"/>
        </p:scale>
        <p:origin x="8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91C06-0CC0-B648-B653-9161B73D425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88386-7CFA-1649-B350-9C25C05BB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8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https://unsplash.com/photos/m5P0c6ABWDs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5DEA89-15FB-4856-B5A4-4562BC60FF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6257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585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6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62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23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721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87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69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36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99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49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918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66768F-52EF-EA40-81BD-203E70C506C1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support@slidemodel.com    </a:t>
            </a:r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Web </a:t>
            </a: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678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Comp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CDF8FC-491D-0640-9048-D295564C4D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6275" y="1217613"/>
            <a:ext cx="10863263" cy="2930525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215FFE6-3527-4A25-8749-00AAFF8E3BE3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33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upport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8CA532-0A5D-3D44-AECA-EDC5AA877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899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7" name="Picture Placeholder 3">
            <a:extLst>
              <a:ext uri="{FF2B5EF4-FFF2-40B4-BE49-F238E27FC236}">
                <a16:creationId xmlns:a16="http://schemas.microsoft.com/office/drawing/2014/main" id="{46110A2B-DD26-A148-A671-66B6ED9C3D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8942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8" name="Picture Placeholder 3">
            <a:extLst>
              <a:ext uri="{FF2B5EF4-FFF2-40B4-BE49-F238E27FC236}">
                <a16:creationId xmlns:a16="http://schemas.microsoft.com/office/drawing/2014/main" id="{C58769B5-E4E1-B74B-B89B-21C8BB5DE2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79836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9" name="Picture Placeholder 3">
            <a:extLst>
              <a:ext uri="{FF2B5EF4-FFF2-40B4-BE49-F238E27FC236}">
                <a16:creationId xmlns:a16="http://schemas.microsoft.com/office/drawing/2014/main" id="{932AD310-4E87-384C-A9C4-1F6A0CDAF2F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81028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22D19D-9A8B-4CE6-94F7-1248E367EED6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53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vdivid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8CA532-0A5D-3D44-AECA-EDC5AA877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1040" y="1462745"/>
            <a:ext cx="4495800" cy="4496390"/>
          </a:xfrm>
          <a:prstGeom prst="diamond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F4DF87-9A55-48F4-BF06-D3DD5497176D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21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and 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CDF8FC-491D-0640-9048-D295564C4D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480" y="1388697"/>
            <a:ext cx="5080817" cy="2268332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3" name="Picture Placeholder 3">
            <a:extLst>
              <a:ext uri="{FF2B5EF4-FFF2-40B4-BE49-F238E27FC236}">
                <a16:creationId xmlns:a16="http://schemas.microsoft.com/office/drawing/2014/main" id="{6F66FFC4-D5E6-AC48-8D69-503D8C0F45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83191" y="1388697"/>
            <a:ext cx="5080817" cy="2268332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483A9F9-88AD-42A6-B4A9-578EA61AF68E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07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0E9C321-9990-3549-AF67-FFD53BD8B1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0131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9" name="Picture Placeholder 4">
            <a:extLst>
              <a:ext uri="{FF2B5EF4-FFF2-40B4-BE49-F238E27FC236}">
                <a16:creationId xmlns:a16="http://schemas.microsoft.com/office/drawing/2014/main" id="{7A3AC280-0255-8D43-8A1C-A178541144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93501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0" name="Picture Placeholder 4">
            <a:extLst>
              <a:ext uri="{FF2B5EF4-FFF2-40B4-BE49-F238E27FC236}">
                <a16:creationId xmlns:a16="http://schemas.microsoft.com/office/drawing/2014/main" id="{BDFCF92E-D8C3-7D4C-B9D6-FAF2C28BF6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89918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1" name="Picture Placeholder 4">
            <a:extLst>
              <a:ext uri="{FF2B5EF4-FFF2-40B4-BE49-F238E27FC236}">
                <a16:creationId xmlns:a16="http://schemas.microsoft.com/office/drawing/2014/main" id="{9683E42E-AC64-C543-9392-D16DB53A310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86333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>
              <a:lnSpc>
                <a:spcPct val="100000"/>
              </a:lnSpc>
            </a:pPr>
            <a:r>
              <a:rPr sz="1200" spc="150" baseline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Circle">
              <a:extLst>
                <a:ext uri="{FF2B5EF4-FFF2-40B4-BE49-F238E27FC236}">
                  <a16:creationId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Shape">
            <a:extLst>
              <a:ext uri="{FF2B5EF4-FFF2-40B4-BE49-F238E27FC236}">
                <a16:creationId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58" name="Shape">
            <a:extLst>
              <a:ext uri="{FF2B5EF4-FFF2-40B4-BE49-F238E27FC236}">
                <a16:creationId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79" name="Shape">
            <a:extLst>
              <a:ext uri="{FF2B5EF4-FFF2-40B4-BE49-F238E27FC236}">
                <a16:creationId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">
            <a:extLst>
              <a:ext uri="{FF2B5EF4-FFF2-40B4-BE49-F238E27FC236}">
                <a16:creationId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85" name="Shape">
            <a:extLst>
              <a:ext uri="{FF2B5EF4-FFF2-40B4-BE49-F238E27FC236}">
                <a16:creationId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B95D247-0C29-47F8-931E-9FC727CCEF7C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s-US" sz="1100" spc="700" baseline="0">
                <a:gradFill flip="none" rotWithShape="1">
                  <a:gsLst>
                    <a:gs pos="4000">
                      <a:schemeClr val="accent6"/>
                    </a:gs>
                    <a:gs pos="74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baseline="0" dirty="0">
              <a:gradFill flip="none" rotWithShape="1">
                <a:gsLst>
                  <a:gs pos="4000">
                    <a:schemeClr val="accent6"/>
                  </a:gs>
                  <a:gs pos="74000">
                    <a:schemeClr val="accent1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85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6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46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chemeClr val="bg1"/>
            </a:gs>
            <a:gs pos="100000">
              <a:srgbClr val="CDCDCD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27DBD2-CD8B-D045-A909-6D0183EF8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8D49DA-2D5D-2249-A88A-05AEFD511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D5198-A4A1-9D45-8C4F-8451FD6E2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8B169-CF1F-EF43-B6A9-366D49CFAB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D8713-81E7-734C-B9BB-68B10E53A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C510B-E792-5D44-9CF8-854D189F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1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AC42E-AD4F-4F14-8CC6-2562D0A4569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2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png"/><Relationship Id="rId4" Type="http://schemas.openxmlformats.org/officeDocument/2006/relationships/image" Target="../media/image2.web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DB4EB14-3449-4F15-9989-B5D5E6FE97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02" b="26477"/>
          <a:stretch/>
        </p:blipFill>
        <p:spPr>
          <a:xfrm>
            <a:off x="0" y="0"/>
            <a:ext cx="12192000" cy="42364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77" b="201"/>
          <a:stretch/>
        </p:blipFill>
        <p:spPr>
          <a:xfrm>
            <a:off x="-1" y="-13855"/>
            <a:ext cx="12192000" cy="430829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480AE5D-7478-4C02-B727-211005E20CF7}"/>
              </a:ext>
            </a:extLst>
          </p:cNvPr>
          <p:cNvSpPr/>
          <p:nvPr/>
        </p:nvSpPr>
        <p:spPr>
          <a:xfrm>
            <a:off x="0" y="0"/>
            <a:ext cx="12192000" cy="4294440"/>
          </a:xfrm>
          <a:prstGeom prst="rect">
            <a:avLst/>
          </a:prstGeom>
          <a:solidFill>
            <a:schemeClr val="tx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val 1"/>
          <p:cNvSpPr/>
          <p:nvPr/>
        </p:nvSpPr>
        <p:spPr>
          <a:xfrm>
            <a:off x="5044440" y="3427448"/>
            <a:ext cx="2103120" cy="21031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2890981" y="2209697"/>
            <a:ext cx="586400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spc="-300" dirty="0" smtClean="0">
                <a:solidFill>
                  <a:schemeClr val="bg1"/>
                </a:solidFill>
                <a:latin typeface="Calibri" panose="020F0502020204030204"/>
              </a:rPr>
              <a:t>3-axis CNC Machine</a:t>
            </a:r>
            <a:endParaRPr kumimoji="0" lang="en-US" sz="6000" b="0" i="0" u="none" strike="noStrike" kern="1200" cap="none" spc="-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6096000" y="5936566"/>
            <a:ext cx="0" cy="860666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E24DC4E7-D8E6-4C0B-882B-2E20D3A6B07F}"/>
              </a:ext>
            </a:extLst>
          </p:cNvPr>
          <p:cNvSpPr/>
          <p:nvPr/>
        </p:nvSpPr>
        <p:spPr>
          <a:xfrm>
            <a:off x="110758" y="5196007"/>
            <a:ext cx="6096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Done By: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Shehab Khader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Ismael Suwan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Omar Yousef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EC4C240-DFA9-4A1E-8A82-7157956F118C}"/>
              </a:ext>
            </a:extLst>
          </p:cNvPr>
          <p:cNvSpPr/>
          <p:nvPr/>
        </p:nvSpPr>
        <p:spPr>
          <a:xfrm>
            <a:off x="6206758" y="585719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Supervisor: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 Basheer Nouri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4E07CC5-F406-430C-99D4-D4FCE71721BB}"/>
              </a:ext>
            </a:extLst>
          </p:cNvPr>
          <p:cNvSpPr/>
          <p:nvPr/>
        </p:nvSpPr>
        <p:spPr>
          <a:xfrm>
            <a:off x="1263747" y="5320693"/>
            <a:ext cx="9664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66800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ea typeface="+mn-ea"/>
                <a:cs typeface="Arial"/>
                <a:sym typeface="Arial"/>
              </a:rPr>
              <a:t>Department of Mechatronics engineering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E76EA4-CB8A-45ED-9E05-5D75C34B5A46}"/>
              </a:ext>
            </a:extLst>
          </p:cNvPr>
          <p:cNvSpPr txBox="1"/>
          <p:nvPr/>
        </p:nvSpPr>
        <p:spPr>
          <a:xfrm>
            <a:off x="10819358" y="6441968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6-7-2020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نتيجة بحث الصور عن ‪an najah national university logo‬‏">
            <a:extLst>
              <a:ext uri="{FF2B5EF4-FFF2-40B4-BE49-F238E27FC236}">
                <a16:creationId xmlns:a16="http://schemas.microsoft.com/office/drawing/2014/main" id="{9131A71A-08F1-42DA-AB43-9985C8C96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813" y="3556319"/>
            <a:ext cx="1764374" cy="176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28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35FA89-D05B-4605-B750-10FCBEB7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47141" y="6323887"/>
            <a:ext cx="983787" cy="395518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11CFD73-2496-4294-A47A-C5C59BECF595}"/>
              </a:ext>
            </a:extLst>
          </p:cNvPr>
          <p:cNvGrpSpPr/>
          <p:nvPr/>
        </p:nvGrpSpPr>
        <p:grpSpPr>
          <a:xfrm>
            <a:off x="3865584" y="1422497"/>
            <a:ext cx="4308476" cy="4335570"/>
            <a:chOff x="3692612" y="1362678"/>
            <a:chExt cx="4803600" cy="483380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B24B10A-42C5-4161-8602-F8053F40FE30}"/>
                </a:ext>
              </a:extLst>
            </p:cNvPr>
            <p:cNvGrpSpPr/>
            <p:nvPr/>
          </p:nvGrpSpPr>
          <p:grpSpPr>
            <a:xfrm>
              <a:off x="3692612" y="4460961"/>
              <a:ext cx="4803600" cy="1691983"/>
              <a:chOff x="3524752" y="4580881"/>
              <a:chExt cx="4803600" cy="1691983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313AB75-0F4D-4852-913A-F14CA18C5704}"/>
                  </a:ext>
                </a:extLst>
              </p:cNvPr>
              <p:cNvSpPr/>
              <p:nvPr/>
            </p:nvSpPr>
            <p:spPr>
              <a:xfrm rot="19704127">
                <a:off x="4962272" y="4823885"/>
                <a:ext cx="3366080" cy="1448979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16000"/>
                      <a:alpha val="49000"/>
                    </a:sysClr>
                  </a:gs>
                  <a:gs pos="100000">
                    <a:sysClr val="window" lastClr="FFFFFF">
                      <a:alpha val="0"/>
                      <a:lumMod val="0"/>
                      <a:lumOff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69877CA-50E6-4A30-9C60-445B07A665AA}"/>
                  </a:ext>
                </a:extLst>
              </p:cNvPr>
              <p:cNvSpPr/>
              <p:nvPr/>
            </p:nvSpPr>
            <p:spPr>
              <a:xfrm rot="2437725">
                <a:off x="3524752" y="4580881"/>
                <a:ext cx="3438983" cy="166827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16000"/>
                      <a:alpha val="44000"/>
                    </a:sysClr>
                  </a:gs>
                  <a:gs pos="100000">
                    <a:sysClr val="window" lastClr="FFFFFF">
                      <a:alpha val="0"/>
                      <a:lumMod val="0"/>
                      <a:lumOff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F8DFA8C-3CCD-4B59-9E00-84D713BD4A42}"/>
                </a:ext>
              </a:extLst>
            </p:cNvPr>
            <p:cNvGrpSpPr/>
            <p:nvPr/>
          </p:nvGrpSpPr>
          <p:grpSpPr>
            <a:xfrm>
              <a:off x="4073912" y="1366956"/>
              <a:ext cx="4376720" cy="4825252"/>
              <a:chOff x="3902172" y="1482598"/>
              <a:chExt cx="4384480" cy="4833808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id="{4C09683A-EC36-49F1-8788-092A3931B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172" y="2192845"/>
                <a:ext cx="1889614" cy="4123561"/>
              </a:xfrm>
              <a:custGeom>
                <a:avLst/>
                <a:gdLst>
                  <a:gd name="T0" fmla="*/ 0 w 3019"/>
                  <a:gd name="T1" fmla="*/ 0 h 6398"/>
                  <a:gd name="T2" fmla="*/ 3019 w 3019"/>
                  <a:gd name="T3" fmla="*/ 2016 h 6398"/>
                  <a:gd name="T4" fmla="*/ 2999 w 3019"/>
                  <a:gd name="T5" fmla="*/ 6398 h 6398"/>
                  <a:gd name="T6" fmla="*/ 323 w 3019"/>
                  <a:gd name="T7" fmla="*/ 3818 h 6398"/>
                  <a:gd name="T8" fmla="*/ 0 w 3019"/>
                  <a:gd name="T9" fmla="*/ 0 h 6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9" h="6398">
                    <a:moveTo>
                      <a:pt x="0" y="0"/>
                    </a:moveTo>
                    <a:lnTo>
                      <a:pt x="3019" y="2016"/>
                    </a:lnTo>
                    <a:lnTo>
                      <a:pt x="2999" y="6398"/>
                    </a:lnTo>
                    <a:lnTo>
                      <a:pt x="323" y="38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Freeform 7">
                <a:extLst>
                  <a:ext uri="{FF2B5EF4-FFF2-40B4-BE49-F238E27FC236}">
                    <a16:creationId xmlns:a16="http://schemas.microsoft.com/office/drawing/2014/main" id="{E0F8AEF9-BCF7-40EB-8006-C262018BC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9268" y="2487386"/>
                <a:ext cx="2507384" cy="3829020"/>
              </a:xfrm>
              <a:custGeom>
                <a:avLst/>
                <a:gdLst>
                  <a:gd name="T0" fmla="*/ 4006 w 4006"/>
                  <a:gd name="T1" fmla="*/ 0 h 5941"/>
                  <a:gd name="T2" fmla="*/ 3410 w 4006"/>
                  <a:gd name="T3" fmla="*/ 3889 h 5941"/>
                  <a:gd name="T4" fmla="*/ 0 w 4006"/>
                  <a:gd name="T5" fmla="*/ 5941 h 5941"/>
                  <a:gd name="T6" fmla="*/ 20 w 4006"/>
                  <a:gd name="T7" fmla="*/ 1559 h 5941"/>
                  <a:gd name="T8" fmla="*/ 4006 w 4006"/>
                  <a:gd name="T9" fmla="*/ 0 h 5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6" h="5941">
                    <a:moveTo>
                      <a:pt x="4006" y="0"/>
                    </a:moveTo>
                    <a:lnTo>
                      <a:pt x="3410" y="3889"/>
                    </a:lnTo>
                    <a:lnTo>
                      <a:pt x="0" y="5941"/>
                    </a:lnTo>
                    <a:lnTo>
                      <a:pt x="20" y="1559"/>
                    </a:lnTo>
                    <a:lnTo>
                      <a:pt x="4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id="{9AB46033-A973-4585-941E-F57679E2B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172" y="1482598"/>
                <a:ext cx="4384480" cy="2009575"/>
              </a:xfrm>
              <a:custGeom>
                <a:avLst/>
                <a:gdLst>
                  <a:gd name="T0" fmla="*/ 3672 w 7005"/>
                  <a:gd name="T1" fmla="*/ 0 h 3118"/>
                  <a:gd name="T2" fmla="*/ 7005 w 7005"/>
                  <a:gd name="T3" fmla="*/ 1559 h 3118"/>
                  <a:gd name="T4" fmla="*/ 3019 w 7005"/>
                  <a:gd name="T5" fmla="*/ 3118 h 3118"/>
                  <a:gd name="T6" fmla="*/ 0 w 7005"/>
                  <a:gd name="T7" fmla="*/ 1102 h 3118"/>
                  <a:gd name="T8" fmla="*/ 3672 w 7005"/>
                  <a:gd name="T9" fmla="*/ 0 h 3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05" h="3118">
                    <a:moveTo>
                      <a:pt x="3672" y="0"/>
                    </a:moveTo>
                    <a:lnTo>
                      <a:pt x="7005" y="1559"/>
                    </a:lnTo>
                    <a:lnTo>
                      <a:pt x="3019" y="3118"/>
                    </a:lnTo>
                    <a:lnTo>
                      <a:pt x="0" y="1102"/>
                    </a:lnTo>
                    <a:lnTo>
                      <a:pt x="36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C8B7AB52-C56F-43D3-92E6-A163BE1B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271" y="3015196"/>
              <a:ext cx="1081568" cy="1953503"/>
            </a:xfrm>
            <a:custGeom>
              <a:avLst/>
              <a:gdLst>
                <a:gd name="T0" fmla="*/ 0 w 1728"/>
                <a:gd name="T1" fmla="*/ 0 h 3031"/>
                <a:gd name="T2" fmla="*/ 1705 w 1728"/>
                <a:gd name="T3" fmla="*/ 1334 h 3031"/>
                <a:gd name="T4" fmla="*/ 1728 w 1728"/>
                <a:gd name="T5" fmla="*/ 2593 h 3031"/>
                <a:gd name="T6" fmla="*/ 818 w 1728"/>
                <a:gd name="T7" fmla="*/ 1795 h 3031"/>
                <a:gd name="T8" fmla="*/ 900 w 1728"/>
                <a:gd name="T9" fmla="*/ 3031 h 3031"/>
                <a:gd name="T10" fmla="*/ 198 w 1728"/>
                <a:gd name="T11" fmla="*/ 2356 h 3031"/>
                <a:gd name="T12" fmla="*/ 0 w 1728"/>
                <a:gd name="T13" fmla="*/ 0 h 3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8" h="3031">
                  <a:moveTo>
                    <a:pt x="0" y="0"/>
                  </a:moveTo>
                  <a:lnTo>
                    <a:pt x="1705" y="1334"/>
                  </a:lnTo>
                  <a:lnTo>
                    <a:pt x="1728" y="2593"/>
                  </a:lnTo>
                  <a:lnTo>
                    <a:pt x="818" y="1795"/>
                  </a:lnTo>
                  <a:lnTo>
                    <a:pt x="900" y="3031"/>
                  </a:lnTo>
                  <a:lnTo>
                    <a:pt x="198" y="235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2D348"/>
                </a:gs>
                <a:gs pos="100000">
                  <a:srgbClr val="C2D348">
                    <a:lumMod val="75000"/>
                  </a:srgbClr>
                </a:gs>
              </a:gsLst>
              <a:lin ang="13500000" scaled="1"/>
              <a:tileRect/>
            </a:gradFill>
            <a:ln w="0">
              <a:solidFill>
                <a:srgbClr val="C2D34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18155069-E3A9-4C41-AB47-87FE5433D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032" y="2072925"/>
              <a:ext cx="1889614" cy="2322161"/>
            </a:xfrm>
            <a:custGeom>
              <a:avLst/>
              <a:gdLst>
                <a:gd name="T0" fmla="*/ 0 w 3019"/>
                <a:gd name="T1" fmla="*/ 0 h 3603"/>
                <a:gd name="T2" fmla="*/ 3019 w 3019"/>
                <a:gd name="T3" fmla="*/ 2016 h 3603"/>
                <a:gd name="T4" fmla="*/ 3012 w 3019"/>
                <a:gd name="T5" fmla="*/ 3603 h 3603"/>
                <a:gd name="T6" fmla="*/ 3010 w 3019"/>
                <a:gd name="T7" fmla="*/ 3603 h 3603"/>
                <a:gd name="T8" fmla="*/ 1937 w 3019"/>
                <a:gd name="T9" fmla="*/ 2743 h 3603"/>
                <a:gd name="T10" fmla="*/ 1937 w 3019"/>
                <a:gd name="T11" fmla="*/ 2743 h 3603"/>
                <a:gd name="T12" fmla="*/ 111 w 3019"/>
                <a:gd name="T13" fmla="*/ 1316 h 3603"/>
                <a:gd name="T14" fmla="*/ 0 w 3019"/>
                <a:gd name="T15" fmla="*/ 0 h 3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9" h="3603">
                  <a:moveTo>
                    <a:pt x="0" y="0"/>
                  </a:moveTo>
                  <a:lnTo>
                    <a:pt x="3019" y="2016"/>
                  </a:lnTo>
                  <a:lnTo>
                    <a:pt x="3012" y="3603"/>
                  </a:lnTo>
                  <a:lnTo>
                    <a:pt x="3010" y="3603"/>
                  </a:lnTo>
                  <a:lnTo>
                    <a:pt x="1937" y="2743"/>
                  </a:lnTo>
                  <a:lnTo>
                    <a:pt x="1937" y="2743"/>
                  </a:lnTo>
                  <a:lnTo>
                    <a:pt x="111" y="131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F50AA">
                    <a:lumMod val="70000"/>
                    <a:lumOff val="30000"/>
                  </a:srgbClr>
                </a:gs>
                <a:gs pos="100000">
                  <a:srgbClr val="5F50AA">
                    <a:lumMod val="100000"/>
                  </a:srgbClr>
                </a:gs>
              </a:gsLst>
              <a:lin ang="9000000" scaled="0"/>
              <a:tileRect/>
            </a:gradFill>
            <a:ln w="0">
              <a:solidFill>
                <a:srgbClr val="5F50AA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A4E7F351-96D5-4C76-B15D-EE2C5BA3F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501" y="4334503"/>
              <a:ext cx="1212382" cy="1861983"/>
            </a:xfrm>
            <a:custGeom>
              <a:avLst/>
              <a:gdLst>
                <a:gd name="T0" fmla="*/ 0 w 1937"/>
                <a:gd name="T1" fmla="*/ 0 h 2889"/>
                <a:gd name="T2" fmla="*/ 1926 w 1937"/>
                <a:gd name="T3" fmla="*/ 1687 h 2889"/>
                <a:gd name="T4" fmla="*/ 1937 w 1937"/>
                <a:gd name="T5" fmla="*/ 1682 h 2889"/>
                <a:gd name="T6" fmla="*/ 1931 w 1937"/>
                <a:gd name="T7" fmla="*/ 2889 h 2889"/>
                <a:gd name="T8" fmla="*/ 71 w 1937"/>
                <a:gd name="T9" fmla="*/ 1096 h 2889"/>
                <a:gd name="T10" fmla="*/ 0 w 1937"/>
                <a:gd name="T11" fmla="*/ 0 h 2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7" h="2889">
                  <a:moveTo>
                    <a:pt x="0" y="0"/>
                  </a:moveTo>
                  <a:lnTo>
                    <a:pt x="1926" y="1687"/>
                  </a:lnTo>
                  <a:lnTo>
                    <a:pt x="1937" y="1682"/>
                  </a:lnTo>
                  <a:lnTo>
                    <a:pt x="1931" y="2889"/>
                  </a:lnTo>
                  <a:lnTo>
                    <a:pt x="71" y="109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3A59"/>
                </a:gs>
                <a:gs pos="100000">
                  <a:srgbClr val="DD3A59">
                    <a:lumMod val="75000"/>
                  </a:srgbClr>
                </a:gs>
              </a:gsLst>
              <a:lin ang="13500000" scaled="1"/>
              <a:tileRect/>
            </a:gradFill>
            <a:ln w="0">
              <a:solidFill>
                <a:srgbClr val="DD3A5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342E1F4D-6397-4ABD-8A33-6BB51E1CA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3666" y="3930397"/>
              <a:ext cx="671599" cy="1405027"/>
            </a:xfrm>
            <a:custGeom>
              <a:avLst/>
              <a:gdLst>
                <a:gd name="T0" fmla="*/ 0 w 1073"/>
                <a:gd name="T1" fmla="*/ 0 h 2180"/>
                <a:gd name="T2" fmla="*/ 1057 w 1073"/>
                <a:gd name="T3" fmla="*/ 846 h 2180"/>
                <a:gd name="T4" fmla="*/ 1073 w 1073"/>
                <a:gd name="T5" fmla="*/ 839 h 2180"/>
                <a:gd name="T6" fmla="*/ 1066 w 1073"/>
                <a:gd name="T7" fmla="*/ 2180 h 2180"/>
                <a:gd name="T8" fmla="*/ 23 w 1073"/>
                <a:gd name="T9" fmla="*/ 1268 h 2180"/>
                <a:gd name="T10" fmla="*/ 0 w 1073"/>
                <a:gd name="T11" fmla="*/ 0 h 2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3" h="2180">
                  <a:moveTo>
                    <a:pt x="0" y="0"/>
                  </a:moveTo>
                  <a:lnTo>
                    <a:pt x="1057" y="846"/>
                  </a:lnTo>
                  <a:lnTo>
                    <a:pt x="1073" y="839"/>
                  </a:lnTo>
                  <a:lnTo>
                    <a:pt x="1066" y="2180"/>
                  </a:lnTo>
                  <a:lnTo>
                    <a:pt x="23" y="12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12C"/>
            </a:solidFill>
            <a:ln w="0">
              <a:solidFill>
                <a:srgbClr val="FCD014">
                  <a:lumMod val="60000"/>
                  <a:lumOff val="40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90F21A3-470B-4EE1-8E5D-5C10BF2CB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264" y="3009395"/>
              <a:ext cx="908192" cy="1385692"/>
            </a:xfrm>
            <a:custGeom>
              <a:avLst/>
              <a:gdLst>
                <a:gd name="T0" fmla="*/ 1449 w 1451"/>
                <a:gd name="T1" fmla="*/ 0 h 2150"/>
                <a:gd name="T2" fmla="*/ 1451 w 1451"/>
                <a:gd name="T3" fmla="*/ 2 h 2150"/>
                <a:gd name="T4" fmla="*/ 1355 w 1451"/>
                <a:gd name="T5" fmla="*/ 1513 h 2150"/>
                <a:gd name="T6" fmla="*/ 0 w 1451"/>
                <a:gd name="T7" fmla="*/ 2150 h 2150"/>
                <a:gd name="T8" fmla="*/ 7 w 1451"/>
                <a:gd name="T9" fmla="*/ 563 h 2150"/>
                <a:gd name="T10" fmla="*/ 1449 w 1451"/>
                <a:gd name="T11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1" h="2150">
                  <a:moveTo>
                    <a:pt x="1449" y="0"/>
                  </a:moveTo>
                  <a:lnTo>
                    <a:pt x="1451" y="2"/>
                  </a:lnTo>
                  <a:lnTo>
                    <a:pt x="1355" y="1513"/>
                  </a:lnTo>
                  <a:lnTo>
                    <a:pt x="0" y="2150"/>
                  </a:lnTo>
                  <a:lnTo>
                    <a:pt x="7" y="563"/>
                  </a:lnTo>
                  <a:lnTo>
                    <a:pt x="1449" y="0"/>
                  </a:lnTo>
                  <a:close/>
                </a:path>
              </a:pathLst>
            </a:custGeom>
            <a:solidFill>
              <a:srgbClr val="5F50AA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5B63DD10-ED18-4C67-A473-151DF8879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5011" y="3340028"/>
              <a:ext cx="804291" cy="1890986"/>
            </a:xfrm>
            <a:custGeom>
              <a:avLst/>
              <a:gdLst>
                <a:gd name="T0" fmla="*/ 1285 w 1285"/>
                <a:gd name="T1" fmla="*/ 0 h 2934"/>
                <a:gd name="T2" fmla="*/ 921 w 1285"/>
                <a:gd name="T3" fmla="*/ 2380 h 2934"/>
                <a:gd name="T4" fmla="*/ 0 w 1285"/>
                <a:gd name="T5" fmla="*/ 2934 h 2934"/>
                <a:gd name="T6" fmla="*/ 118 w 1285"/>
                <a:gd name="T7" fmla="*/ 1800 h 2934"/>
                <a:gd name="T8" fmla="*/ 118 w 1285"/>
                <a:gd name="T9" fmla="*/ 1800 h 2934"/>
                <a:gd name="T10" fmla="*/ 130 w 1285"/>
                <a:gd name="T11" fmla="*/ 1698 h 2934"/>
                <a:gd name="T12" fmla="*/ 130 w 1285"/>
                <a:gd name="T13" fmla="*/ 1700 h 2934"/>
                <a:gd name="T14" fmla="*/ 246 w 1285"/>
                <a:gd name="T15" fmla="*/ 480 h 2934"/>
                <a:gd name="T16" fmla="*/ 1285 w 1285"/>
                <a:gd name="T17" fmla="*/ 0 h 2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5" h="2934">
                  <a:moveTo>
                    <a:pt x="1285" y="0"/>
                  </a:moveTo>
                  <a:lnTo>
                    <a:pt x="921" y="2380"/>
                  </a:lnTo>
                  <a:lnTo>
                    <a:pt x="0" y="2934"/>
                  </a:lnTo>
                  <a:lnTo>
                    <a:pt x="118" y="1800"/>
                  </a:lnTo>
                  <a:lnTo>
                    <a:pt x="118" y="1800"/>
                  </a:lnTo>
                  <a:lnTo>
                    <a:pt x="130" y="1698"/>
                  </a:lnTo>
                  <a:lnTo>
                    <a:pt x="130" y="1700"/>
                  </a:lnTo>
                  <a:lnTo>
                    <a:pt x="246" y="480"/>
                  </a:lnTo>
                  <a:lnTo>
                    <a:pt x="128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AB2DB">
                    <a:lumMod val="89000"/>
                    <a:lumOff val="11000"/>
                  </a:srgbClr>
                </a:gs>
                <a:gs pos="72000">
                  <a:srgbClr val="2AB2DB">
                    <a:lumMod val="70000"/>
                  </a:srgbClr>
                </a:gs>
              </a:gsLst>
              <a:lin ang="2700000" scaled="1"/>
              <a:tileRect/>
            </a:gradFill>
            <a:ln w="0">
              <a:solidFill>
                <a:srgbClr val="2AB2D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D1013FEB-AD63-43F3-849B-F04342000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883" y="2367466"/>
              <a:ext cx="2503629" cy="2970536"/>
            </a:xfrm>
            <a:custGeom>
              <a:avLst/>
              <a:gdLst>
                <a:gd name="T0" fmla="*/ 4000 w 4000"/>
                <a:gd name="T1" fmla="*/ 0 h 4609"/>
                <a:gd name="T2" fmla="*/ 3788 w 4000"/>
                <a:gd name="T3" fmla="*/ 1382 h 4609"/>
                <a:gd name="T4" fmla="*/ 2629 w 4000"/>
                <a:gd name="T5" fmla="*/ 1918 h 4609"/>
                <a:gd name="T6" fmla="*/ 2499 w 4000"/>
                <a:gd name="T7" fmla="*/ 3271 h 4609"/>
                <a:gd name="T8" fmla="*/ 5 w 4000"/>
                <a:gd name="T9" fmla="*/ 4609 h 4609"/>
                <a:gd name="T10" fmla="*/ 0 w 4000"/>
                <a:gd name="T11" fmla="*/ 4605 h 4609"/>
                <a:gd name="T12" fmla="*/ 7 w 4000"/>
                <a:gd name="T13" fmla="*/ 3264 h 4609"/>
                <a:gd name="T14" fmla="*/ 1467 w 4000"/>
                <a:gd name="T15" fmla="*/ 2580 h 4609"/>
                <a:gd name="T16" fmla="*/ 1569 w 4000"/>
                <a:gd name="T17" fmla="*/ 950 h 4609"/>
                <a:gd name="T18" fmla="*/ 4000 w 4000"/>
                <a:gd name="T19" fmla="*/ 0 h 4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0" h="4609">
                  <a:moveTo>
                    <a:pt x="4000" y="0"/>
                  </a:moveTo>
                  <a:lnTo>
                    <a:pt x="3788" y="1382"/>
                  </a:lnTo>
                  <a:lnTo>
                    <a:pt x="2629" y="1918"/>
                  </a:lnTo>
                  <a:lnTo>
                    <a:pt x="2499" y="3271"/>
                  </a:lnTo>
                  <a:lnTo>
                    <a:pt x="5" y="4609"/>
                  </a:lnTo>
                  <a:lnTo>
                    <a:pt x="0" y="4605"/>
                  </a:lnTo>
                  <a:lnTo>
                    <a:pt x="7" y="3264"/>
                  </a:lnTo>
                  <a:lnTo>
                    <a:pt x="1467" y="2580"/>
                  </a:lnTo>
                  <a:lnTo>
                    <a:pt x="1569" y="950"/>
                  </a:lnTo>
                  <a:lnTo>
                    <a:pt x="4000" y="0"/>
                  </a:lnTo>
                  <a:close/>
                </a:path>
              </a:pathLst>
            </a:custGeom>
            <a:gradFill flip="none" rotWithShape="1">
              <a:gsLst>
                <a:gs pos="23000">
                  <a:srgbClr val="FCD014">
                    <a:lumMod val="84000"/>
                  </a:srgbClr>
                </a:gs>
                <a:gs pos="84000">
                  <a:srgbClr val="FCD014">
                    <a:lumMod val="39000"/>
                  </a:srgbClr>
                </a:gs>
              </a:gsLst>
              <a:lin ang="2400000" scaled="0"/>
              <a:tileRect/>
            </a:gradFill>
            <a:ln w="0">
              <a:solidFill>
                <a:srgbClr val="FCD014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3D39F698-ADC3-410E-8755-1BDA07BB4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128" y="4557503"/>
              <a:ext cx="1559761" cy="1638983"/>
            </a:xfrm>
            <a:custGeom>
              <a:avLst/>
              <a:gdLst>
                <a:gd name="T0" fmla="*/ 2492 w 2492"/>
                <a:gd name="T1" fmla="*/ 0 h 2543"/>
                <a:gd name="T2" fmla="*/ 2373 w 2492"/>
                <a:gd name="T3" fmla="*/ 1116 h 2543"/>
                <a:gd name="T4" fmla="*/ 0 w 2492"/>
                <a:gd name="T5" fmla="*/ 2543 h 2543"/>
                <a:gd name="T6" fmla="*/ 6 w 2492"/>
                <a:gd name="T7" fmla="*/ 1336 h 2543"/>
                <a:gd name="T8" fmla="*/ 2492 w 2492"/>
                <a:gd name="T9" fmla="*/ 0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2" h="2543">
                  <a:moveTo>
                    <a:pt x="2492" y="0"/>
                  </a:moveTo>
                  <a:lnTo>
                    <a:pt x="2373" y="1116"/>
                  </a:lnTo>
                  <a:lnTo>
                    <a:pt x="0" y="2543"/>
                  </a:lnTo>
                  <a:lnTo>
                    <a:pt x="6" y="1336"/>
                  </a:lnTo>
                  <a:lnTo>
                    <a:pt x="249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3A59">
                    <a:lumMod val="75000"/>
                  </a:srgbClr>
                </a:gs>
                <a:gs pos="100000">
                  <a:srgbClr val="DD3A59">
                    <a:lumMod val="50000"/>
                  </a:srgbClr>
                </a:gs>
              </a:gsLst>
              <a:lin ang="2700000" scaled="1"/>
              <a:tileRect/>
            </a:gradFill>
            <a:ln w="0">
              <a:solidFill>
                <a:srgbClr val="DD3A59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76F5D4F4-6DC1-41F5-B1D5-0A460289F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038" y="2018787"/>
              <a:ext cx="2224474" cy="960961"/>
            </a:xfrm>
            <a:custGeom>
              <a:avLst/>
              <a:gdLst>
                <a:gd name="T0" fmla="*/ 2399 w 3554"/>
                <a:gd name="T1" fmla="*/ 0 h 1491"/>
                <a:gd name="T2" fmla="*/ 3554 w 3554"/>
                <a:gd name="T3" fmla="*/ 541 h 1491"/>
                <a:gd name="T4" fmla="*/ 1123 w 3554"/>
                <a:gd name="T5" fmla="*/ 1491 h 1491"/>
                <a:gd name="T6" fmla="*/ 1123 w 3554"/>
                <a:gd name="T7" fmla="*/ 1480 h 1491"/>
                <a:gd name="T8" fmla="*/ 0 w 3554"/>
                <a:gd name="T9" fmla="*/ 821 h 1491"/>
                <a:gd name="T10" fmla="*/ 2399 w 3554"/>
                <a:gd name="T11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4" h="1491">
                  <a:moveTo>
                    <a:pt x="2399" y="0"/>
                  </a:moveTo>
                  <a:lnTo>
                    <a:pt x="3554" y="541"/>
                  </a:lnTo>
                  <a:lnTo>
                    <a:pt x="1123" y="1491"/>
                  </a:lnTo>
                  <a:lnTo>
                    <a:pt x="1123" y="1480"/>
                  </a:lnTo>
                  <a:lnTo>
                    <a:pt x="0" y="821"/>
                  </a:lnTo>
                  <a:lnTo>
                    <a:pt x="2399" y="0"/>
                  </a:lnTo>
                  <a:close/>
                </a:path>
              </a:pathLst>
            </a:custGeom>
            <a:solidFill>
              <a:srgbClr val="FBCE12"/>
            </a:solidFill>
            <a:ln w="0">
              <a:solidFill>
                <a:srgbClr val="FCD01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7E336D66-1F4A-4A1A-9530-A05F07C80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032" y="1819634"/>
              <a:ext cx="2792172" cy="1552619"/>
            </a:xfrm>
            <a:custGeom>
              <a:avLst/>
              <a:gdLst>
                <a:gd name="T0" fmla="*/ 1309 w 4461"/>
                <a:gd name="T1" fmla="*/ 0 h 2409"/>
                <a:gd name="T2" fmla="*/ 4461 w 4461"/>
                <a:gd name="T3" fmla="*/ 1846 h 2409"/>
                <a:gd name="T4" fmla="*/ 3019 w 4461"/>
                <a:gd name="T5" fmla="*/ 2409 h 2409"/>
                <a:gd name="T6" fmla="*/ 0 w 4461"/>
                <a:gd name="T7" fmla="*/ 393 h 2409"/>
                <a:gd name="T8" fmla="*/ 1309 w 4461"/>
                <a:gd name="T9" fmla="*/ 0 h 2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1" h="2409">
                  <a:moveTo>
                    <a:pt x="1309" y="0"/>
                  </a:moveTo>
                  <a:lnTo>
                    <a:pt x="4461" y="1846"/>
                  </a:lnTo>
                  <a:lnTo>
                    <a:pt x="3019" y="2409"/>
                  </a:lnTo>
                  <a:lnTo>
                    <a:pt x="0" y="393"/>
                  </a:lnTo>
                  <a:lnTo>
                    <a:pt x="130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F50AA"/>
                </a:gs>
                <a:gs pos="100000">
                  <a:srgbClr val="5F50AA">
                    <a:lumMod val="88000"/>
                  </a:srgbClr>
                </a:gs>
              </a:gsLst>
              <a:lin ang="13500000" scaled="1"/>
              <a:tileRect/>
            </a:gradFill>
            <a:ln w="0">
              <a:solidFill>
                <a:srgbClr val="5F50A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B1848971-6B6E-4D88-AD69-6B4434938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7597" y="1362678"/>
              <a:ext cx="2665739" cy="1139490"/>
            </a:xfrm>
            <a:custGeom>
              <a:avLst/>
              <a:gdLst>
                <a:gd name="T0" fmla="*/ 2222 w 4259"/>
                <a:gd name="T1" fmla="*/ 0 h 1768"/>
                <a:gd name="T2" fmla="*/ 4259 w 4259"/>
                <a:gd name="T3" fmla="*/ 952 h 1768"/>
                <a:gd name="T4" fmla="*/ 1878 w 4259"/>
                <a:gd name="T5" fmla="*/ 1768 h 1768"/>
                <a:gd name="T6" fmla="*/ 0 w 4259"/>
                <a:gd name="T7" fmla="*/ 666 h 1768"/>
                <a:gd name="T8" fmla="*/ 2222 w 4259"/>
                <a:gd name="T9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9" h="1768">
                  <a:moveTo>
                    <a:pt x="2222" y="0"/>
                  </a:moveTo>
                  <a:lnTo>
                    <a:pt x="4259" y="952"/>
                  </a:lnTo>
                  <a:lnTo>
                    <a:pt x="1878" y="1768"/>
                  </a:lnTo>
                  <a:lnTo>
                    <a:pt x="0" y="666"/>
                  </a:lnTo>
                  <a:lnTo>
                    <a:pt x="2222" y="0"/>
                  </a:lnTo>
                  <a:close/>
                </a:path>
              </a:pathLst>
            </a:custGeom>
            <a:solidFill>
              <a:srgbClr val="11BC9F"/>
            </a:solidFill>
            <a:ln w="0">
              <a:solidFill>
                <a:srgbClr val="12C4A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A8F98BB-C695-432E-8506-9D0835D2F46C}"/>
                </a:ext>
              </a:extLst>
            </p:cNvPr>
            <p:cNvSpPr txBox="1"/>
            <p:nvPr/>
          </p:nvSpPr>
          <p:spPr>
            <a:xfrm>
              <a:off x="5116027" y="3234199"/>
              <a:ext cx="842137" cy="789235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5ABD466-1D71-4244-B30A-9B1B97571C4A}"/>
                </a:ext>
              </a:extLst>
            </p:cNvPr>
            <p:cNvSpPr txBox="1"/>
            <p:nvPr/>
          </p:nvSpPr>
          <p:spPr>
            <a:xfrm>
              <a:off x="4066313" y="3309492"/>
              <a:ext cx="842137" cy="789235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186B4F6-83CF-4C60-8FE4-84EE596C08C3}"/>
                </a:ext>
              </a:extLst>
            </p:cNvPr>
            <p:cNvSpPr txBox="1"/>
            <p:nvPr/>
          </p:nvSpPr>
          <p:spPr>
            <a:xfrm>
              <a:off x="4675227" y="4593128"/>
              <a:ext cx="842137" cy="789235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EB761D8-DEE8-40CD-A8F6-98EDD620FCD6}"/>
                </a:ext>
              </a:extLst>
            </p:cNvPr>
            <p:cNvSpPr txBox="1"/>
            <p:nvPr/>
          </p:nvSpPr>
          <p:spPr>
            <a:xfrm rot="198355">
              <a:off x="7518988" y="3529737"/>
              <a:ext cx="842137" cy="789235"/>
            </a:xfrm>
            <a:prstGeom prst="rect">
              <a:avLst/>
            </a:prstGeom>
            <a:noFill/>
            <a:scene3d>
              <a:camera prst="perspectiveContrastingRightFacing" fov="0">
                <a:rot lat="1200000" lon="18300000" rev="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7CEBAF9-174A-4B23-A735-3C163E924EC6}"/>
                </a:ext>
              </a:extLst>
            </p:cNvPr>
            <p:cNvSpPr txBox="1"/>
            <p:nvPr/>
          </p:nvSpPr>
          <p:spPr>
            <a:xfrm rot="198355">
              <a:off x="5889448" y="4298977"/>
              <a:ext cx="906477" cy="857864"/>
            </a:xfrm>
            <a:prstGeom prst="rect">
              <a:avLst/>
            </a:prstGeom>
            <a:noFill/>
            <a:scene3d>
              <a:camera prst="perspectiveContrastingRightFacing" fov="0">
                <a:rot lat="1200000" lon="18300000" rev="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7EA8A3A-B8CB-4D2A-B420-A2FE78B56201}"/>
                </a:ext>
              </a:extLst>
            </p:cNvPr>
            <p:cNvSpPr txBox="1"/>
            <p:nvPr/>
          </p:nvSpPr>
          <p:spPr>
            <a:xfrm rot="198355">
              <a:off x="5841204" y="1651359"/>
              <a:ext cx="842137" cy="789235"/>
            </a:xfrm>
            <a:prstGeom prst="rect">
              <a:avLst/>
            </a:prstGeom>
            <a:noFill/>
            <a:scene3d>
              <a:camera prst="isometricOffAxis1Top">
                <a:rot lat="19200000" lon="18600000" rev="3458552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4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06</a:t>
              </a: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0" name="Elbow Connector 38">
            <a:extLst>
              <a:ext uri="{FF2B5EF4-FFF2-40B4-BE49-F238E27FC236}">
                <a16:creationId xmlns:a16="http://schemas.microsoft.com/office/drawing/2014/main" id="{3BBA369C-1E72-41AC-B9C8-4BFD29E19786}"/>
              </a:ext>
            </a:extLst>
          </p:cNvPr>
          <p:cNvCxnSpPr/>
          <p:nvPr/>
        </p:nvCxnSpPr>
        <p:spPr>
          <a:xfrm rot="10800000">
            <a:off x="3571550" y="1289080"/>
            <a:ext cx="1368700" cy="835602"/>
          </a:xfrm>
          <a:prstGeom prst="bentConnector3">
            <a:avLst/>
          </a:prstGeom>
          <a:noFill/>
          <a:ln w="31750" cap="flat" cmpd="sng" algn="ctr">
            <a:solidFill>
              <a:sysClr val="windowText" lastClr="000000">
                <a:alpha val="33000"/>
              </a:sysClr>
            </a:solidFill>
            <a:prstDash val="sysDash"/>
            <a:headEnd type="oval" w="lg" len="lg"/>
            <a:tailEnd type="oval" w="lg" len="lg"/>
          </a:ln>
          <a:effectLst/>
        </p:spPr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1482217C-7393-4EB4-8370-8E1AE2C311F8}"/>
              </a:ext>
            </a:extLst>
          </p:cNvPr>
          <p:cNvSpPr/>
          <p:nvPr/>
        </p:nvSpPr>
        <p:spPr>
          <a:xfrm>
            <a:off x="449958" y="1964287"/>
            <a:ext cx="26895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218987"/>
            <a:r>
              <a:rPr lang="en-IN" sz="14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Connects all subsystems and controls the 3D milling process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48D779A-CEBC-4758-AF25-389FE7895DD3}"/>
              </a:ext>
            </a:extLst>
          </p:cNvPr>
          <p:cNvSpPr txBox="1"/>
          <p:nvPr/>
        </p:nvSpPr>
        <p:spPr>
          <a:xfrm>
            <a:off x="607515" y="1571742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 defTabSz="1218987"/>
            <a:r>
              <a:rPr lang="en-I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Arduino</a:t>
            </a:r>
            <a:endParaRPr lang="en-IN" sz="20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2527DEC-A20D-4824-BF15-C55F6A3D66DA}"/>
              </a:ext>
            </a:extLst>
          </p:cNvPr>
          <p:cNvSpPr/>
          <p:nvPr/>
        </p:nvSpPr>
        <p:spPr>
          <a:xfrm>
            <a:off x="607514" y="5488537"/>
            <a:ext cx="2531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8987"/>
            <a:r>
              <a:rPr lang="en-IN" sz="14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Supplies all of the subsystems with power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1EA5E0D-1670-4B5F-9342-538FB7D3157A}"/>
              </a:ext>
            </a:extLst>
          </p:cNvPr>
          <p:cNvSpPr txBox="1"/>
          <p:nvPr/>
        </p:nvSpPr>
        <p:spPr>
          <a:xfrm>
            <a:off x="607515" y="5095992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 defTabSz="1218987"/>
            <a:r>
              <a:rPr lang="en-I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Power Supply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9D18E78-7C72-4B04-859B-4250DC97FA23}"/>
              </a:ext>
            </a:extLst>
          </p:cNvPr>
          <p:cNvSpPr/>
          <p:nvPr/>
        </p:nvSpPr>
        <p:spPr>
          <a:xfrm>
            <a:off x="406585" y="3661806"/>
            <a:ext cx="29737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218987"/>
            <a:r>
              <a:rPr lang="en-US" sz="14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Controls the speed and direction of rotation of the motor</a:t>
            </a:r>
            <a:endParaRPr lang="en-IN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4761837-EAC8-4A7E-B033-E117B769CA7E}"/>
              </a:ext>
            </a:extLst>
          </p:cNvPr>
          <p:cNvSpPr txBox="1"/>
          <p:nvPr/>
        </p:nvSpPr>
        <p:spPr>
          <a:xfrm>
            <a:off x="563291" y="3196034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 defTabSz="1218987"/>
            <a:r>
              <a:rPr lang="en-I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Drivers</a:t>
            </a:r>
            <a:endParaRPr lang="en-IN" sz="20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Elbow Connector 63">
            <a:extLst>
              <a:ext uri="{FF2B5EF4-FFF2-40B4-BE49-F238E27FC236}">
                <a16:creationId xmlns:a16="http://schemas.microsoft.com/office/drawing/2014/main" id="{DADEC399-BC84-4B19-8316-BA1B82FD6F25}"/>
              </a:ext>
            </a:extLst>
          </p:cNvPr>
          <p:cNvCxnSpPr/>
          <p:nvPr/>
        </p:nvCxnSpPr>
        <p:spPr>
          <a:xfrm rot="10800000">
            <a:off x="3571551" y="2912609"/>
            <a:ext cx="1006883" cy="982175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ysClr val="windowText" lastClr="000000">
                <a:alpha val="33000"/>
              </a:sysClr>
            </a:solidFill>
            <a:prstDash val="sysDash"/>
            <a:headEnd type="oval" w="lg" len="lg"/>
            <a:tailEnd type="oval" w="lg" len="lg"/>
          </a:ln>
          <a:effectLst/>
        </p:spPr>
      </p:cxnSp>
      <p:cxnSp>
        <p:nvCxnSpPr>
          <p:cNvPr id="45" name="Elbow Connector 66">
            <a:extLst>
              <a:ext uri="{FF2B5EF4-FFF2-40B4-BE49-F238E27FC236}">
                <a16:creationId xmlns:a16="http://schemas.microsoft.com/office/drawing/2014/main" id="{068068AE-2F70-46FC-AABC-78B86C3D469F}"/>
              </a:ext>
            </a:extLst>
          </p:cNvPr>
          <p:cNvCxnSpPr/>
          <p:nvPr/>
        </p:nvCxnSpPr>
        <p:spPr>
          <a:xfrm rot="10800000" flipV="1">
            <a:off x="3571551" y="4286670"/>
            <a:ext cx="1342787" cy="505731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ysClr val="windowText" lastClr="000000">
                <a:alpha val="33000"/>
              </a:sysClr>
            </a:solidFill>
            <a:prstDash val="sysDash"/>
            <a:headEnd type="oval" w="lg" len="lg"/>
            <a:tailEnd type="oval" w="lg" len="lg"/>
          </a:ln>
          <a:effectLst/>
        </p:spPr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89C4D96B-BB8A-4D42-8DDF-28D4F084DB55}"/>
              </a:ext>
            </a:extLst>
          </p:cNvPr>
          <p:cNvSpPr/>
          <p:nvPr/>
        </p:nvSpPr>
        <p:spPr>
          <a:xfrm>
            <a:off x="8974522" y="1964287"/>
            <a:ext cx="25319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987"/>
            <a:r>
              <a:rPr lang="en-IN" sz="14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Drilling tool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8A4F661-7323-4B8F-B908-903BCDC8905A}"/>
              </a:ext>
            </a:extLst>
          </p:cNvPr>
          <p:cNvSpPr txBox="1"/>
          <p:nvPr/>
        </p:nvSpPr>
        <p:spPr>
          <a:xfrm>
            <a:off x="8974522" y="1571742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8987"/>
            <a:r>
              <a:rPr lang="en-I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spindle</a:t>
            </a:r>
            <a:endParaRPr lang="en-IN" sz="20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8" name="Elbow Connector 74">
            <a:extLst>
              <a:ext uri="{FF2B5EF4-FFF2-40B4-BE49-F238E27FC236}">
                <a16:creationId xmlns:a16="http://schemas.microsoft.com/office/drawing/2014/main" id="{9547B562-60F9-46E6-ADBA-D49798561415}"/>
              </a:ext>
            </a:extLst>
          </p:cNvPr>
          <p:cNvCxnSpPr/>
          <p:nvPr/>
        </p:nvCxnSpPr>
        <p:spPr>
          <a:xfrm rot="10800000" flipV="1">
            <a:off x="6883919" y="1266619"/>
            <a:ext cx="1735921" cy="505178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ysClr val="windowText" lastClr="000000">
                <a:alpha val="33000"/>
              </a:sysClr>
            </a:solidFill>
            <a:prstDash val="sysDash"/>
            <a:headEnd type="oval" w="lg" len="lg"/>
            <a:tailEnd type="oval" w="lg" len="lg"/>
          </a:ln>
          <a:effectLst/>
        </p:spPr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BF0472-030E-472A-9FD2-3A0B0DFF8BEA}"/>
              </a:ext>
            </a:extLst>
          </p:cNvPr>
          <p:cNvSpPr/>
          <p:nvPr/>
        </p:nvSpPr>
        <p:spPr>
          <a:xfrm>
            <a:off x="8974522" y="3620468"/>
            <a:ext cx="2531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987"/>
            <a:r>
              <a:rPr lang="en-US" sz="14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Responsible for the movement in the machine</a:t>
            </a:r>
            <a:endParaRPr lang="en-IN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19A2493-E03F-430C-A681-8D765B395D75}"/>
              </a:ext>
            </a:extLst>
          </p:cNvPr>
          <p:cNvSpPr txBox="1"/>
          <p:nvPr/>
        </p:nvSpPr>
        <p:spPr>
          <a:xfrm>
            <a:off x="8974522" y="3227923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8987"/>
            <a:r>
              <a:rPr lang="en-I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Stepper motor</a:t>
            </a:r>
            <a:endParaRPr lang="en-IN" sz="20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Elbow Connector 93">
            <a:extLst>
              <a:ext uri="{FF2B5EF4-FFF2-40B4-BE49-F238E27FC236}">
                <a16:creationId xmlns:a16="http://schemas.microsoft.com/office/drawing/2014/main" id="{3A935D18-FE6A-4624-A3D3-EECD5515995D}"/>
              </a:ext>
            </a:extLst>
          </p:cNvPr>
          <p:cNvCxnSpPr/>
          <p:nvPr/>
        </p:nvCxnSpPr>
        <p:spPr>
          <a:xfrm rot="10800000" flipV="1">
            <a:off x="6883920" y="3082425"/>
            <a:ext cx="1735920" cy="962671"/>
          </a:xfrm>
          <a:prstGeom prst="bentConnector3">
            <a:avLst>
              <a:gd name="adj1" fmla="val 27320"/>
            </a:avLst>
          </a:prstGeom>
          <a:noFill/>
          <a:ln w="31750" cap="flat" cmpd="sng" algn="ctr">
            <a:solidFill>
              <a:sysClr val="windowText" lastClr="000000">
                <a:alpha val="33000"/>
              </a:sysClr>
            </a:solidFill>
            <a:prstDash val="sysDash"/>
            <a:headEnd type="oval" w="lg" len="lg"/>
            <a:tailEnd type="oval" w="lg" len="lg"/>
          </a:ln>
          <a:effectLst/>
        </p:spPr>
      </p:cxnSp>
      <p:cxnSp>
        <p:nvCxnSpPr>
          <p:cNvPr id="57" name="Elbow Connector 96">
            <a:extLst>
              <a:ext uri="{FF2B5EF4-FFF2-40B4-BE49-F238E27FC236}">
                <a16:creationId xmlns:a16="http://schemas.microsoft.com/office/drawing/2014/main" id="{CD6F49C9-0A47-4653-A988-E7EA7359F391}"/>
              </a:ext>
            </a:extLst>
          </p:cNvPr>
          <p:cNvCxnSpPr/>
          <p:nvPr/>
        </p:nvCxnSpPr>
        <p:spPr>
          <a:xfrm rot="10800000">
            <a:off x="7645724" y="4539535"/>
            <a:ext cx="974117" cy="636110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ysClr val="windowText" lastClr="000000">
                <a:alpha val="33000"/>
              </a:sysClr>
            </a:solidFill>
            <a:prstDash val="sysDash"/>
            <a:headEnd type="oval" w="lg" len="lg"/>
            <a:tailEnd type="oval" w="lg" len="lg"/>
          </a:ln>
          <a:effectLst/>
        </p:spPr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7A5A0BEF-3514-466F-9A27-D10AAAAF35B1}"/>
              </a:ext>
            </a:extLst>
          </p:cNvPr>
          <p:cNvSpPr/>
          <p:nvPr/>
        </p:nvSpPr>
        <p:spPr>
          <a:xfrm>
            <a:off x="8974522" y="5488537"/>
            <a:ext cx="2531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987"/>
            <a:r>
              <a:rPr lang="en-US" sz="14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Determine the dimensions of work</a:t>
            </a:r>
            <a:endParaRPr lang="en-IN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28AF3D-DD3C-4E44-AA37-D82E60D974CA}"/>
              </a:ext>
            </a:extLst>
          </p:cNvPr>
          <p:cNvSpPr txBox="1"/>
          <p:nvPr/>
        </p:nvSpPr>
        <p:spPr>
          <a:xfrm>
            <a:off x="8974522" y="5095992"/>
            <a:ext cx="2531987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8987"/>
            <a:r>
              <a:rPr lang="en-I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Limit Switch</a:t>
            </a:r>
            <a:endParaRPr lang="en-IN" sz="20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6" name="Picture 10" descr="نتيجة بحث الصور عن ‪Power supplyicon png‬‏">
            <a:extLst>
              <a:ext uri="{FF2B5EF4-FFF2-40B4-BE49-F238E27FC236}">
                <a16:creationId xmlns:a16="http://schemas.microsoft.com/office/drawing/2014/main" id="{EB727A8A-42CC-4DC5-A230-501753ED1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330" y="4088005"/>
            <a:ext cx="1005839" cy="100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نتيجة بحث الصور عن ‪microcontroller icon png white‬‏">
            <a:extLst>
              <a:ext uri="{FF2B5EF4-FFF2-40B4-BE49-F238E27FC236}">
                <a16:creationId xmlns:a16="http://schemas.microsoft.com/office/drawing/2014/main" id="{767CA229-9D8F-4B50-8FC3-882E35582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836" y="716339"/>
            <a:ext cx="1231042" cy="86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270" y="4328397"/>
            <a:ext cx="952500" cy="952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553" y="2593426"/>
            <a:ext cx="729217" cy="72921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270" y="600351"/>
            <a:ext cx="914400" cy="9144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915" y="2552896"/>
            <a:ext cx="721474" cy="721474"/>
          </a:xfrm>
          <a:prstGeom prst="rect">
            <a:avLst/>
          </a:prstGeo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62" name="Rectangle 61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63" name="TextBox 62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65" name="TextBox 64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524027" y="156097"/>
            <a:ext cx="46306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The electrical Components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80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DC96A5-B20E-4B27-BEE0-BD7DD3826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31372" y="6353415"/>
            <a:ext cx="531359" cy="348306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186F4041-FAE8-410E-B8EB-86027543AA15}"/>
              </a:ext>
            </a:extLst>
          </p:cNvPr>
          <p:cNvSpPr txBox="1">
            <a:spLocks/>
          </p:cNvSpPr>
          <p:nvPr/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Free 3D Tetris Cube Diagram for PowerPoint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266D95-657D-412D-96AE-34CDB133C33D}"/>
              </a:ext>
            </a:extLst>
          </p:cNvPr>
          <p:cNvSpPr/>
          <p:nvPr/>
        </p:nvSpPr>
        <p:spPr>
          <a:xfrm>
            <a:off x="7341212" y="1779883"/>
            <a:ext cx="3793760" cy="411930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0D16501-ED1C-412E-994A-B8802234112B}"/>
              </a:ext>
            </a:extLst>
          </p:cNvPr>
          <p:cNvSpPr/>
          <p:nvPr/>
        </p:nvSpPr>
        <p:spPr>
          <a:xfrm>
            <a:off x="6293866" y="1780518"/>
            <a:ext cx="1043545" cy="1043545"/>
          </a:xfrm>
          <a:prstGeom prst="rect">
            <a:avLst/>
          </a:prstGeom>
          <a:solidFill>
            <a:srgbClr val="5F50A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4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84DECAE-95DD-4205-ACAF-C1EEA1F10C14}"/>
              </a:ext>
            </a:extLst>
          </p:cNvPr>
          <p:cNvSpPr/>
          <p:nvPr/>
        </p:nvSpPr>
        <p:spPr>
          <a:xfrm>
            <a:off x="7667377" y="2501294"/>
            <a:ext cx="31717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Arduino </a:t>
            </a:r>
            <a:r>
              <a:rPr kumimoji="0" lang="en-IN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uno</a:t>
            </a:r>
            <a:r>
              <a:rPr kumimoji="0" lang="en-I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5777F46-D45B-45E1-B582-F7C669806861}"/>
              </a:ext>
            </a:extLst>
          </p:cNvPr>
          <p:cNvSpPr/>
          <p:nvPr/>
        </p:nvSpPr>
        <p:spPr>
          <a:xfrm>
            <a:off x="7667377" y="1987005"/>
            <a:ext cx="3171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Controller: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66F6879-30BB-4B82-8EF6-BFEF467D0D15}"/>
              </a:ext>
            </a:extLst>
          </p:cNvPr>
          <p:cNvGrpSpPr/>
          <p:nvPr/>
        </p:nvGrpSpPr>
        <p:grpSpPr>
          <a:xfrm>
            <a:off x="956040" y="4503146"/>
            <a:ext cx="4706324" cy="1657719"/>
            <a:chOff x="3524752" y="4580881"/>
            <a:chExt cx="4803600" cy="1691983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7C88121-F4C8-4B4A-932C-4BB5736EF6D8}"/>
                </a:ext>
              </a:extLst>
            </p:cNvPr>
            <p:cNvSpPr/>
            <p:nvPr/>
          </p:nvSpPr>
          <p:spPr>
            <a:xfrm rot="19704127">
              <a:off x="4962272" y="4823885"/>
              <a:ext cx="3366080" cy="1448979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9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9EA0CB04-47A6-4166-80AD-1ABFB2CB7167}"/>
                </a:ext>
              </a:extLst>
            </p:cNvPr>
            <p:cNvSpPr/>
            <p:nvPr/>
          </p:nvSpPr>
          <p:spPr>
            <a:xfrm rot="2437725">
              <a:off x="3524752" y="4580881"/>
              <a:ext cx="3438983" cy="166827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4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DB90438-E565-4AC6-8F87-28241C7DD1FA}"/>
              </a:ext>
            </a:extLst>
          </p:cNvPr>
          <p:cNvGrpSpPr/>
          <p:nvPr/>
        </p:nvGrpSpPr>
        <p:grpSpPr>
          <a:xfrm>
            <a:off x="1329618" y="1471796"/>
            <a:ext cx="4288089" cy="4727537"/>
            <a:chOff x="3902172" y="1482598"/>
            <a:chExt cx="4384480" cy="483380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8BF74290-5FEF-4614-8E9B-3B56F8DB4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2192845"/>
              <a:ext cx="1889614" cy="4123561"/>
            </a:xfrm>
            <a:custGeom>
              <a:avLst/>
              <a:gdLst>
                <a:gd name="T0" fmla="*/ 0 w 3019"/>
                <a:gd name="T1" fmla="*/ 0 h 6398"/>
                <a:gd name="T2" fmla="*/ 3019 w 3019"/>
                <a:gd name="T3" fmla="*/ 2016 h 6398"/>
                <a:gd name="T4" fmla="*/ 2999 w 3019"/>
                <a:gd name="T5" fmla="*/ 6398 h 6398"/>
                <a:gd name="T6" fmla="*/ 323 w 3019"/>
                <a:gd name="T7" fmla="*/ 3818 h 6398"/>
                <a:gd name="T8" fmla="*/ 0 w 3019"/>
                <a:gd name="T9" fmla="*/ 0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9" h="6398">
                  <a:moveTo>
                    <a:pt x="0" y="0"/>
                  </a:moveTo>
                  <a:lnTo>
                    <a:pt x="3019" y="2016"/>
                  </a:lnTo>
                  <a:lnTo>
                    <a:pt x="2999" y="6398"/>
                  </a:lnTo>
                  <a:lnTo>
                    <a:pt x="323" y="38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7">
              <a:extLst>
                <a:ext uri="{FF2B5EF4-FFF2-40B4-BE49-F238E27FC236}">
                  <a16:creationId xmlns:a16="http://schemas.microsoft.com/office/drawing/2014/main" id="{207D4F9C-B2BA-4011-A3A5-13DCBEA36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268" y="2487386"/>
              <a:ext cx="2507384" cy="3829020"/>
            </a:xfrm>
            <a:custGeom>
              <a:avLst/>
              <a:gdLst>
                <a:gd name="T0" fmla="*/ 4006 w 4006"/>
                <a:gd name="T1" fmla="*/ 0 h 5941"/>
                <a:gd name="T2" fmla="*/ 3410 w 4006"/>
                <a:gd name="T3" fmla="*/ 3889 h 5941"/>
                <a:gd name="T4" fmla="*/ 0 w 4006"/>
                <a:gd name="T5" fmla="*/ 5941 h 5941"/>
                <a:gd name="T6" fmla="*/ 20 w 4006"/>
                <a:gd name="T7" fmla="*/ 1559 h 5941"/>
                <a:gd name="T8" fmla="*/ 4006 w 4006"/>
                <a:gd name="T9" fmla="*/ 0 h 5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6" h="5941">
                  <a:moveTo>
                    <a:pt x="4006" y="0"/>
                  </a:moveTo>
                  <a:lnTo>
                    <a:pt x="3410" y="3889"/>
                  </a:lnTo>
                  <a:lnTo>
                    <a:pt x="0" y="5941"/>
                  </a:lnTo>
                  <a:lnTo>
                    <a:pt x="20" y="1559"/>
                  </a:lnTo>
                  <a:lnTo>
                    <a:pt x="4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BD8E9955-5F52-421B-A493-F1967EF81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1482598"/>
              <a:ext cx="4384480" cy="2009575"/>
            </a:xfrm>
            <a:custGeom>
              <a:avLst/>
              <a:gdLst>
                <a:gd name="T0" fmla="*/ 3672 w 7005"/>
                <a:gd name="T1" fmla="*/ 0 h 3118"/>
                <a:gd name="T2" fmla="*/ 7005 w 7005"/>
                <a:gd name="T3" fmla="*/ 1559 h 3118"/>
                <a:gd name="T4" fmla="*/ 3019 w 7005"/>
                <a:gd name="T5" fmla="*/ 3118 h 3118"/>
                <a:gd name="T6" fmla="*/ 0 w 7005"/>
                <a:gd name="T7" fmla="*/ 1102 h 3118"/>
                <a:gd name="T8" fmla="*/ 3672 w 7005"/>
                <a:gd name="T9" fmla="*/ 0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5" h="3118">
                  <a:moveTo>
                    <a:pt x="3672" y="0"/>
                  </a:moveTo>
                  <a:lnTo>
                    <a:pt x="7005" y="1559"/>
                  </a:lnTo>
                  <a:lnTo>
                    <a:pt x="3019" y="3118"/>
                  </a:lnTo>
                  <a:lnTo>
                    <a:pt x="0" y="1102"/>
                  </a:lnTo>
                  <a:lnTo>
                    <a:pt x="36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5" name="Freeform 9">
            <a:extLst>
              <a:ext uri="{FF2B5EF4-FFF2-40B4-BE49-F238E27FC236}">
                <a16:creationId xmlns:a16="http://schemas.microsoft.com/office/drawing/2014/main" id="{6C6FF0C4-38F7-45D5-A448-DF683742DAC8}"/>
              </a:ext>
            </a:extLst>
          </p:cNvPr>
          <p:cNvSpPr>
            <a:spLocks/>
          </p:cNvSpPr>
          <p:nvPr/>
        </p:nvSpPr>
        <p:spPr bwMode="auto">
          <a:xfrm>
            <a:off x="1402472" y="3086658"/>
            <a:ext cx="1059666" cy="1913943"/>
          </a:xfrm>
          <a:custGeom>
            <a:avLst/>
            <a:gdLst>
              <a:gd name="T0" fmla="*/ 0 w 1728"/>
              <a:gd name="T1" fmla="*/ 0 h 3031"/>
              <a:gd name="T2" fmla="*/ 1705 w 1728"/>
              <a:gd name="T3" fmla="*/ 1334 h 3031"/>
              <a:gd name="T4" fmla="*/ 1728 w 1728"/>
              <a:gd name="T5" fmla="*/ 2593 h 3031"/>
              <a:gd name="T6" fmla="*/ 818 w 1728"/>
              <a:gd name="T7" fmla="*/ 1795 h 3031"/>
              <a:gd name="T8" fmla="*/ 900 w 1728"/>
              <a:gd name="T9" fmla="*/ 3031 h 3031"/>
              <a:gd name="T10" fmla="*/ 198 w 1728"/>
              <a:gd name="T11" fmla="*/ 2356 h 3031"/>
              <a:gd name="T12" fmla="*/ 0 w 1728"/>
              <a:gd name="T13" fmla="*/ 0 h 3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031">
                <a:moveTo>
                  <a:pt x="0" y="0"/>
                </a:moveTo>
                <a:lnTo>
                  <a:pt x="1705" y="1334"/>
                </a:lnTo>
                <a:lnTo>
                  <a:pt x="1728" y="2593"/>
                </a:lnTo>
                <a:lnTo>
                  <a:pt x="818" y="1795"/>
                </a:lnTo>
                <a:lnTo>
                  <a:pt x="900" y="3031"/>
                </a:lnTo>
                <a:lnTo>
                  <a:pt x="198" y="235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reeform 11">
            <a:extLst>
              <a:ext uri="{FF2B5EF4-FFF2-40B4-BE49-F238E27FC236}">
                <a16:creationId xmlns:a16="http://schemas.microsoft.com/office/drawing/2014/main" id="{2370A952-97E5-454F-935A-3F30CC811548}"/>
              </a:ext>
            </a:extLst>
          </p:cNvPr>
          <p:cNvSpPr>
            <a:spLocks/>
          </p:cNvSpPr>
          <p:nvPr/>
        </p:nvSpPr>
        <p:spPr bwMode="auto">
          <a:xfrm>
            <a:off x="1980749" y="4379248"/>
            <a:ext cx="1187830" cy="1824277"/>
          </a:xfrm>
          <a:custGeom>
            <a:avLst/>
            <a:gdLst>
              <a:gd name="T0" fmla="*/ 0 w 1937"/>
              <a:gd name="T1" fmla="*/ 0 h 2889"/>
              <a:gd name="T2" fmla="*/ 1926 w 1937"/>
              <a:gd name="T3" fmla="*/ 1687 h 2889"/>
              <a:gd name="T4" fmla="*/ 1937 w 1937"/>
              <a:gd name="T5" fmla="*/ 1682 h 2889"/>
              <a:gd name="T6" fmla="*/ 1931 w 1937"/>
              <a:gd name="T7" fmla="*/ 2889 h 2889"/>
              <a:gd name="T8" fmla="*/ 71 w 1937"/>
              <a:gd name="T9" fmla="*/ 1096 h 2889"/>
              <a:gd name="T10" fmla="*/ 0 w 1937"/>
              <a:gd name="T11" fmla="*/ 0 h 2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7" h="2889">
                <a:moveTo>
                  <a:pt x="0" y="0"/>
                </a:moveTo>
                <a:lnTo>
                  <a:pt x="1926" y="1687"/>
                </a:lnTo>
                <a:lnTo>
                  <a:pt x="1937" y="1682"/>
                </a:lnTo>
                <a:lnTo>
                  <a:pt x="1931" y="2889"/>
                </a:lnTo>
                <a:lnTo>
                  <a:pt x="71" y="109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Freeform 12">
            <a:extLst>
              <a:ext uri="{FF2B5EF4-FFF2-40B4-BE49-F238E27FC236}">
                <a16:creationId xmlns:a16="http://schemas.microsoft.com/office/drawing/2014/main" id="{5BDB9797-09B4-4D2B-A21F-C5320C7154B0}"/>
              </a:ext>
            </a:extLst>
          </p:cNvPr>
          <p:cNvSpPr>
            <a:spLocks/>
          </p:cNvSpPr>
          <p:nvPr/>
        </p:nvSpPr>
        <p:spPr bwMode="auto">
          <a:xfrm>
            <a:off x="2514874" y="3983326"/>
            <a:ext cx="657999" cy="1376574"/>
          </a:xfrm>
          <a:custGeom>
            <a:avLst/>
            <a:gdLst>
              <a:gd name="T0" fmla="*/ 0 w 1073"/>
              <a:gd name="T1" fmla="*/ 0 h 2180"/>
              <a:gd name="T2" fmla="*/ 1057 w 1073"/>
              <a:gd name="T3" fmla="*/ 846 h 2180"/>
              <a:gd name="T4" fmla="*/ 1073 w 1073"/>
              <a:gd name="T5" fmla="*/ 839 h 2180"/>
              <a:gd name="T6" fmla="*/ 1066 w 1073"/>
              <a:gd name="T7" fmla="*/ 2180 h 2180"/>
              <a:gd name="T8" fmla="*/ 23 w 1073"/>
              <a:gd name="T9" fmla="*/ 1268 h 2180"/>
              <a:gd name="T10" fmla="*/ 0 w 1073"/>
              <a:gd name="T11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2180">
                <a:moveTo>
                  <a:pt x="0" y="0"/>
                </a:moveTo>
                <a:lnTo>
                  <a:pt x="1057" y="846"/>
                </a:lnTo>
                <a:lnTo>
                  <a:pt x="1073" y="839"/>
                </a:lnTo>
                <a:lnTo>
                  <a:pt x="1066" y="2180"/>
                </a:lnTo>
                <a:lnTo>
                  <a:pt x="23" y="126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Freeform 14">
            <a:extLst>
              <a:ext uri="{FF2B5EF4-FFF2-40B4-BE49-F238E27FC236}">
                <a16:creationId xmlns:a16="http://schemas.microsoft.com/office/drawing/2014/main" id="{F7C38DDA-CB1F-4558-9D8B-B01ECEE334F0}"/>
              </a:ext>
            </a:extLst>
          </p:cNvPr>
          <p:cNvSpPr>
            <a:spLocks/>
          </p:cNvSpPr>
          <p:nvPr/>
        </p:nvSpPr>
        <p:spPr bwMode="auto">
          <a:xfrm>
            <a:off x="4691235" y="3404912"/>
            <a:ext cx="788004" cy="1852692"/>
          </a:xfrm>
          <a:custGeom>
            <a:avLst/>
            <a:gdLst>
              <a:gd name="T0" fmla="*/ 1285 w 1285"/>
              <a:gd name="T1" fmla="*/ 0 h 2934"/>
              <a:gd name="T2" fmla="*/ 921 w 1285"/>
              <a:gd name="T3" fmla="*/ 2380 h 2934"/>
              <a:gd name="T4" fmla="*/ 0 w 1285"/>
              <a:gd name="T5" fmla="*/ 2934 h 2934"/>
              <a:gd name="T6" fmla="*/ 118 w 1285"/>
              <a:gd name="T7" fmla="*/ 1800 h 2934"/>
              <a:gd name="T8" fmla="*/ 118 w 1285"/>
              <a:gd name="T9" fmla="*/ 1800 h 2934"/>
              <a:gd name="T10" fmla="*/ 130 w 1285"/>
              <a:gd name="T11" fmla="*/ 1698 h 2934"/>
              <a:gd name="T12" fmla="*/ 130 w 1285"/>
              <a:gd name="T13" fmla="*/ 1700 h 2934"/>
              <a:gd name="T14" fmla="*/ 246 w 1285"/>
              <a:gd name="T15" fmla="*/ 480 h 2934"/>
              <a:gd name="T16" fmla="*/ 1285 w 1285"/>
              <a:gd name="T17" fmla="*/ 0 h 2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5" h="2934">
                <a:moveTo>
                  <a:pt x="1285" y="0"/>
                </a:moveTo>
                <a:lnTo>
                  <a:pt x="921" y="2380"/>
                </a:lnTo>
                <a:lnTo>
                  <a:pt x="0" y="2934"/>
                </a:lnTo>
                <a:lnTo>
                  <a:pt x="118" y="1800"/>
                </a:lnTo>
                <a:lnTo>
                  <a:pt x="118" y="1800"/>
                </a:lnTo>
                <a:lnTo>
                  <a:pt x="130" y="1698"/>
                </a:lnTo>
                <a:lnTo>
                  <a:pt x="130" y="1700"/>
                </a:lnTo>
                <a:lnTo>
                  <a:pt x="246" y="480"/>
                </a:lnTo>
                <a:lnTo>
                  <a:pt x="1285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61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Freeform 15">
            <a:extLst>
              <a:ext uri="{FF2B5EF4-FFF2-40B4-BE49-F238E27FC236}">
                <a16:creationId xmlns:a16="http://schemas.microsoft.com/office/drawing/2014/main" id="{23C27F58-1802-4CEB-B42A-AAF30FBBBF1C}"/>
              </a:ext>
            </a:extLst>
          </p:cNvPr>
          <p:cNvSpPr>
            <a:spLocks/>
          </p:cNvSpPr>
          <p:nvPr/>
        </p:nvSpPr>
        <p:spPr bwMode="auto">
          <a:xfrm>
            <a:off x="3168580" y="2452045"/>
            <a:ext cx="2452929" cy="2910381"/>
          </a:xfrm>
          <a:custGeom>
            <a:avLst/>
            <a:gdLst>
              <a:gd name="T0" fmla="*/ 4000 w 4000"/>
              <a:gd name="T1" fmla="*/ 0 h 4609"/>
              <a:gd name="T2" fmla="*/ 3788 w 4000"/>
              <a:gd name="T3" fmla="*/ 1382 h 4609"/>
              <a:gd name="T4" fmla="*/ 2629 w 4000"/>
              <a:gd name="T5" fmla="*/ 1918 h 4609"/>
              <a:gd name="T6" fmla="*/ 2499 w 4000"/>
              <a:gd name="T7" fmla="*/ 3271 h 4609"/>
              <a:gd name="T8" fmla="*/ 5 w 4000"/>
              <a:gd name="T9" fmla="*/ 4609 h 4609"/>
              <a:gd name="T10" fmla="*/ 0 w 4000"/>
              <a:gd name="T11" fmla="*/ 4605 h 4609"/>
              <a:gd name="T12" fmla="*/ 7 w 4000"/>
              <a:gd name="T13" fmla="*/ 3264 h 4609"/>
              <a:gd name="T14" fmla="*/ 1467 w 4000"/>
              <a:gd name="T15" fmla="*/ 2580 h 4609"/>
              <a:gd name="T16" fmla="*/ 1569 w 4000"/>
              <a:gd name="T17" fmla="*/ 950 h 4609"/>
              <a:gd name="T18" fmla="*/ 4000 w 4000"/>
              <a:gd name="T19" fmla="*/ 0 h 4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00" h="4609">
                <a:moveTo>
                  <a:pt x="4000" y="0"/>
                </a:moveTo>
                <a:lnTo>
                  <a:pt x="3788" y="1382"/>
                </a:lnTo>
                <a:lnTo>
                  <a:pt x="2629" y="1918"/>
                </a:lnTo>
                <a:lnTo>
                  <a:pt x="2499" y="3271"/>
                </a:lnTo>
                <a:lnTo>
                  <a:pt x="5" y="4609"/>
                </a:lnTo>
                <a:lnTo>
                  <a:pt x="0" y="4605"/>
                </a:lnTo>
                <a:lnTo>
                  <a:pt x="7" y="3264"/>
                </a:lnTo>
                <a:lnTo>
                  <a:pt x="1467" y="2580"/>
                </a:lnTo>
                <a:lnTo>
                  <a:pt x="1569" y="950"/>
                </a:lnTo>
                <a:lnTo>
                  <a:pt x="4000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70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Freeform 16">
            <a:extLst>
              <a:ext uri="{FF2B5EF4-FFF2-40B4-BE49-F238E27FC236}">
                <a16:creationId xmlns:a16="http://schemas.microsoft.com/office/drawing/2014/main" id="{41DB048D-DF69-418A-AA6E-9A0E804D90D6}"/>
              </a:ext>
            </a:extLst>
          </p:cNvPr>
          <p:cNvSpPr>
            <a:spLocks/>
          </p:cNvSpPr>
          <p:nvPr/>
        </p:nvSpPr>
        <p:spPr bwMode="auto">
          <a:xfrm>
            <a:off x="3164901" y="4597733"/>
            <a:ext cx="1528175" cy="1605792"/>
          </a:xfrm>
          <a:custGeom>
            <a:avLst/>
            <a:gdLst>
              <a:gd name="T0" fmla="*/ 2492 w 2492"/>
              <a:gd name="T1" fmla="*/ 0 h 2543"/>
              <a:gd name="T2" fmla="*/ 2373 w 2492"/>
              <a:gd name="T3" fmla="*/ 1116 h 2543"/>
              <a:gd name="T4" fmla="*/ 0 w 2492"/>
              <a:gd name="T5" fmla="*/ 2543 h 2543"/>
              <a:gd name="T6" fmla="*/ 6 w 2492"/>
              <a:gd name="T7" fmla="*/ 1336 h 2543"/>
              <a:gd name="T8" fmla="*/ 2492 w 2492"/>
              <a:gd name="T9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2" h="2543">
                <a:moveTo>
                  <a:pt x="2492" y="0"/>
                </a:moveTo>
                <a:lnTo>
                  <a:pt x="2373" y="1116"/>
                </a:lnTo>
                <a:lnTo>
                  <a:pt x="0" y="2543"/>
                </a:lnTo>
                <a:lnTo>
                  <a:pt x="6" y="1336"/>
                </a:lnTo>
                <a:lnTo>
                  <a:pt x="2492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61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Freeform 17">
            <a:extLst>
              <a:ext uri="{FF2B5EF4-FFF2-40B4-BE49-F238E27FC236}">
                <a16:creationId xmlns:a16="http://schemas.microsoft.com/office/drawing/2014/main" id="{51A4A879-FD43-44CD-A84D-FF22CED41A74}"/>
              </a:ext>
            </a:extLst>
          </p:cNvPr>
          <p:cNvSpPr>
            <a:spLocks/>
          </p:cNvSpPr>
          <p:nvPr/>
        </p:nvSpPr>
        <p:spPr bwMode="auto">
          <a:xfrm>
            <a:off x="3442081" y="2110427"/>
            <a:ext cx="2179427" cy="941501"/>
          </a:xfrm>
          <a:custGeom>
            <a:avLst/>
            <a:gdLst>
              <a:gd name="T0" fmla="*/ 2399 w 3554"/>
              <a:gd name="T1" fmla="*/ 0 h 1491"/>
              <a:gd name="T2" fmla="*/ 3554 w 3554"/>
              <a:gd name="T3" fmla="*/ 541 h 1491"/>
              <a:gd name="T4" fmla="*/ 1123 w 3554"/>
              <a:gd name="T5" fmla="*/ 1491 h 1491"/>
              <a:gd name="T6" fmla="*/ 1123 w 3554"/>
              <a:gd name="T7" fmla="*/ 1480 h 1491"/>
              <a:gd name="T8" fmla="*/ 0 w 3554"/>
              <a:gd name="T9" fmla="*/ 821 h 1491"/>
              <a:gd name="T10" fmla="*/ 2399 w 3554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4" h="1491">
                <a:moveTo>
                  <a:pt x="2399" y="0"/>
                </a:moveTo>
                <a:lnTo>
                  <a:pt x="3554" y="541"/>
                </a:lnTo>
                <a:lnTo>
                  <a:pt x="1123" y="1491"/>
                </a:lnTo>
                <a:lnTo>
                  <a:pt x="1123" y="1480"/>
                </a:lnTo>
                <a:lnTo>
                  <a:pt x="0" y="821"/>
                </a:lnTo>
                <a:lnTo>
                  <a:pt x="2399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</a:gradFill>
          <a:ln w="0">
            <a:solidFill>
              <a:sysClr val="window" lastClr="FFFFFF">
                <a:lumMod val="8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Freeform 19">
            <a:extLst>
              <a:ext uri="{FF2B5EF4-FFF2-40B4-BE49-F238E27FC236}">
                <a16:creationId xmlns:a16="http://schemas.microsoft.com/office/drawing/2014/main" id="{ACB372EE-1806-4E9B-8979-3FF583EAC168}"/>
              </a:ext>
            </a:extLst>
          </p:cNvPr>
          <p:cNvSpPr>
            <a:spLocks/>
          </p:cNvSpPr>
          <p:nvPr/>
        </p:nvSpPr>
        <p:spPr bwMode="auto">
          <a:xfrm>
            <a:off x="2215003" y="1467605"/>
            <a:ext cx="2611756" cy="1116415"/>
          </a:xfrm>
          <a:custGeom>
            <a:avLst/>
            <a:gdLst>
              <a:gd name="T0" fmla="*/ 2222 w 4259"/>
              <a:gd name="T1" fmla="*/ 0 h 1768"/>
              <a:gd name="T2" fmla="*/ 4259 w 4259"/>
              <a:gd name="T3" fmla="*/ 952 h 1768"/>
              <a:gd name="T4" fmla="*/ 1878 w 4259"/>
              <a:gd name="T5" fmla="*/ 1768 h 1768"/>
              <a:gd name="T6" fmla="*/ 0 w 4259"/>
              <a:gd name="T7" fmla="*/ 666 h 1768"/>
              <a:gd name="T8" fmla="*/ 2222 w 4259"/>
              <a:gd name="T9" fmla="*/ 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59" h="1768">
                <a:moveTo>
                  <a:pt x="2222" y="0"/>
                </a:moveTo>
                <a:lnTo>
                  <a:pt x="4259" y="952"/>
                </a:lnTo>
                <a:lnTo>
                  <a:pt x="1878" y="1768"/>
                </a:lnTo>
                <a:lnTo>
                  <a:pt x="0" y="666"/>
                </a:lnTo>
                <a:lnTo>
                  <a:pt x="2222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</a:gradFill>
          <a:ln w="0">
            <a:solidFill>
              <a:sysClr val="window" lastClr="FFFFFF">
                <a:lumMod val="8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5C1E255-2A5B-4E2A-9A40-40CD6861B7B6}"/>
              </a:ext>
            </a:extLst>
          </p:cNvPr>
          <p:cNvSpPr txBox="1"/>
          <p:nvPr/>
        </p:nvSpPr>
        <p:spPr>
          <a:xfrm>
            <a:off x="1322173" y="3374995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8D1807D-A262-47A5-8DF4-CB542F9FE60F}"/>
              </a:ext>
            </a:extLst>
          </p:cNvPr>
          <p:cNvSpPr txBox="1"/>
          <p:nvPr/>
        </p:nvSpPr>
        <p:spPr>
          <a:xfrm>
            <a:off x="1918756" y="463263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42391C-FF30-4765-BAE1-962798A49864}"/>
              </a:ext>
            </a:extLst>
          </p:cNvPr>
          <p:cNvSpPr txBox="1"/>
          <p:nvPr/>
        </p:nvSpPr>
        <p:spPr>
          <a:xfrm rot="198355">
            <a:off x="4739803" y="3623463"/>
            <a:ext cx="755335" cy="707886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05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DE35CA0-A124-478C-93E0-C7ED349593B8}"/>
              </a:ext>
            </a:extLst>
          </p:cNvPr>
          <p:cNvSpPr txBox="1"/>
          <p:nvPr/>
        </p:nvSpPr>
        <p:spPr>
          <a:xfrm rot="198355">
            <a:off x="3145927" y="4379967"/>
            <a:ext cx="813043" cy="769441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04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91C2A24-61BB-4EAD-8F79-9D067599AE74}"/>
              </a:ext>
            </a:extLst>
          </p:cNvPr>
          <p:cNvSpPr txBox="1"/>
          <p:nvPr/>
        </p:nvSpPr>
        <p:spPr>
          <a:xfrm rot="198355">
            <a:off x="3095996" y="1783123"/>
            <a:ext cx="755335" cy="707886"/>
          </a:xfrm>
          <a:prstGeom prst="rect">
            <a:avLst/>
          </a:prstGeom>
          <a:noFill/>
          <a:scene3d>
            <a:camera prst="isometricOffAxis1Top">
              <a:rot lat="19200000" lon="18600000" rev="3458552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06</a:t>
            </a:r>
          </a:p>
        </p:txBody>
      </p:sp>
      <p:sp>
        <p:nvSpPr>
          <p:cNvPr id="68" name="Freeform 10">
            <a:extLst>
              <a:ext uri="{FF2B5EF4-FFF2-40B4-BE49-F238E27FC236}">
                <a16:creationId xmlns:a16="http://schemas.microsoft.com/office/drawing/2014/main" id="{4B5A636E-4CA5-4326-BB1A-3E708FEEF85F}"/>
              </a:ext>
            </a:extLst>
          </p:cNvPr>
          <p:cNvSpPr>
            <a:spLocks/>
          </p:cNvSpPr>
          <p:nvPr/>
        </p:nvSpPr>
        <p:spPr bwMode="auto">
          <a:xfrm>
            <a:off x="1325817" y="2163469"/>
            <a:ext cx="1851348" cy="2275136"/>
          </a:xfrm>
          <a:custGeom>
            <a:avLst/>
            <a:gdLst>
              <a:gd name="T0" fmla="*/ 0 w 3019"/>
              <a:gd name="T1" fmla="*/ 0 h 3603"/>
              <a:gd name="T2" fmla="*/ 3019 w 3019"/>
              <a:gd name="T3" fmla="*/ 2016 h 3603"/>
              <a:gd name="T4" fmla="*/ 3012 w 3019"/>
              <a:gd name="T5" fmla="*/ 3603 h 3603"/>
              <a:gd name="T6" fmla="*/ 3010 w 3019"/>
              <a:gd name="T7" fmla="*/ 3603 h 3603"/>
              <a:gd name="T8" fmla="*/ 1937 w 3019"/>
              <a:gd name="T9" fmla="*/ 2743 h 3603"/>
              <a:gd name="T10" fmla="*/ 1937 w 3019"/>
              <a:gd name="T11" fmla="*/ 2743 h 3603"/>
              <a:gd name="T12" fmla="*/ 111 w 3019"/>
              <a:gd name="T13" fmla="*/ 1316 h 3603"/>
              <a:gd name="T14" fmla="*/ 0 w 3019"/>
              <a:gd name="T15" fmla="*/ 0 h 3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9" h="3603">
                <a:moveTo>
                  <a:pt x="0" y="0"/>
                </a:moveTo>
                <a:lnTo>
                  <a:pt x="3019" y="2016"/>
                </a:lnTo>
                <a:lnTo>
                  <a:pt x="3012" y="3603"/>
                </a:lnTo>
                <a:lnTo>
                  <a:pt x="3010" y="3603"/>
                </a:lnTo>
                <a:lnTo>
                  <a:pt x="1937" y="2743"/>
                </a:lnTo>
                <a:lnTo>
                  <a:pt x="1937" y="2743"/>
                </a:lnTo>
                <a:lnTo>
                  <a:pt x="111" y="1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5F50AA">
                  <a:lumMod val="70000"/>
                  <a:lumOff val="30000"/>
                </a:srgbClr>
              </a:gs>
              <a:gs pos="100000">
                <a:srgbClr val="5F50AA">
                  <a:lumMod val="100000"/>
                </a:srgbClr>
              </a:gs>
            </a:gsLst>
            <a:lin ang="9000000" scaled="0"/>
            <a:tileRect/>
          </a:gradFill>
          <a:ln w="0">
            <a:solidFill>
              <a:srgbClr val="5F50AA">
                <a:lumMod val="40000"/>
                <a:lumOff val="60000"/>
              </a:srgb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Freeform 13">
            <a:extLst>
              <a:ext uri="{FF2B5EF4-FFF2-40B4-BE49-F238E27FC236}">
                <a16:creationId xmlns:a16="http://schemas.microsoft.com/office/drawing/2014/main" id="{E4DF0F1F-C282-42DB-9229-1F0889C26428}"/>
              </a:ext>
            </a:extLst>
          </p:cNvPr>
          <p:cNvSpPr>
            <a:spLocks/>
          </p:cNvSpPr>
          <p:nvPr/>
        </p:nvSpPr>
        <p:spPr bwMode="auto">
          <a:xfrm>
            <a:off x="3172872" y="3080975"/>
            <a:ext cx="889801" cy="1357631"/>
          </a:xfrm>
          <a:custGeom>
            <a:avLst/>
            <a:gdLst>
              <a:gd name="T0" fmla="*/ 1449 w 1451"/>
              <a:gd name="T1" fmla="*/ 0 h 2150"/>
              <a:gd name="T2" fmla="*/ 1451 w 1451"/>
              <a:gd name="T3" fmla="*/ 2 h 2150"/>
              <a:gd name="T4" fmla="*/ 1355 w 1451"/>
              <a:gd name="T5" fmla="*/ 1513 h 2150"/>
              <a:gd name="T6" fmla="*/ 0 w 1451"/>
              <a:gd name="T7" fmla="*/ 2150 h 2150"/>
              <a:gd name="T8" fmla="*/ 7 w 1451"/>
              <a:gd name="T9" fmla="*/ 563 h 2150"/>
              <a:gd name="T10" fmla="*/ 1449 w 1451"/>
              <a:gd name="T11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2150">
                <a:moveTo>
                  <a:pt x="1449" y="0"/>
                </a:moveTo>
                <a:lnTo>
                  <a:pt x="1451" y="2"/>
                </a:lnTo>
                <a:lnTo>
                  <a:pt x="1355" y="1513"/>
                </a:lnTo>
                <a:lnTo>
                  <a:pt x="0" y="2150"/>
                </a:lnTo>
                <a:lnTo>
                  <a:pt x="7" y="563"/>
                </a:lnTo>
                <a:lnTo>
                  <a:pt x="1449" y="0"/>
                </a:lnTo>
                <a:close/>
              </a:path>
            </a:pathLst>
          </a:custGeom>
          <a:solidFill>
            <a:srgbClr val="5F50AA">
              <a:lumMod val="75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Freeform 18">
            <a:extLst>
              <a:ext uri="{FF2B5EF4-FFF2-40B4-BE49-F238E27FC236}">
                <a16:creationId xmlns:a16="http://schemas.microsoft.com/office/drawing/2014/main" id="{90CDCA7F-ED12-4C27-8F36-332B670690DB}"/>
              </a:ext>
            </a:extLst>
          </p:cNvPr>
          <p:cNvSpPr>
            <a:spLocks/>
          </p:cNvSpPr>
          <p:nvPr/>
        </p:nvSpPr>
        <p:spPr bwMode="auto">
          <a:xfrm>
            <a:off x="1325817" y="1915307"/>
            <a:ext cx="2735629" cy="1521177"/>
          </a:xfrm>
          <a:custGeom>
            <a:avLst/>
            <a:gdLst>
              <a:gd name="T0" fmla="*/ 1309 w 4461"/>
              <a:gd name="T1" fmla="*/ 0 h 2409"/>
              <a:gd name="T2" fmla="*/ 4461 w 4461"/>
              <a:gd name="T3" fmla="*/ 1846 h 2409"/>
              <a:gd name="T4" fmla="*/ 3019 w 4461"/>
              <a:gd name="T5" fmla="*/ 2409 h 2409"/>
              <a:gd name="T6" fmla="*/ 0 w 4461"/>
              <a:gd name="T7" fmla="*/ 393 h 2409"/>
              <a:gd name="T8" fmla="*/ 1309 w 4461"/>
              <a:gd name="T9" fmla="*/ 0 h 2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1" h="2409">
                <a:moveTo>
                  <a:pt x="1309" y="0"/>
                </a:moveTo>
                <a:lnTo>
                  <a:pt x="4461" y="1846"/>
                </a:lnTo>
                <a:lnTo>
                  <a:pt x="3019" y="2409"/>
                </a:lnTo>
                <a:lnTo>
                  <a:pt x="0" y="393"/>
                </a:lnTo>
                <a:lnTo>
                  <a:pt x="1309" y="0"/>
                </a:lnTo>
                <a:close/>
              </a:path>
            </a:pathLst>
          </a:custGeom>
          <a:gradFill flip="none" rotWithShape="1">
            <a:gsLst>
              <a:gs pos="0">
                <a:srgbClr val="5F50AA"/>
              </a:gs>
              <a:gs pos="100000">
                <a:srgbClr val="5F50AA">
                  <a:lumMod val="88000"/>
                </a:srgbClr>
              </a:gs>
            </a:gsLst>
            <a:lin ang="13500000" scaled="1"/>
            <a:tileRect/>
          </a:gradFill>
          <a:ln w="0">
            <a:solidFill>
              <a:srgbClr val="5F50A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4C1C22E-A9B7-4FD6-B18C-CAB20BF1A2DF}"/>
              </a:ext>
            </a:extLst>
          </p:cNvPr>
          <p:cNvSpPr txBox="1"/>
          <p:nvPr/>
        </p:nvSpPr>
        <p:spPr>
          <a:xfrm>
            <a:off x="2350630" y="3301226"/>
            <a:ext cx="825083" cy="773252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839" y="3235183"/>
            <a:ext cx="3288533" cy="2268672"/>
          </a:xfrm>
          <a:prstGeom prst="rect">
            <a:avLst/>
          </a:prstGeom>
        </p:spPr>
      </p:pic>
      <p:pic>
        <p:nvPicPr>
          <p:cNvPr id="75" name="Picture 18" descr="نتيجة بحث الصور عن ‪microcontroller icon png white‬‏">
            <a:extLst>
              <a:ext uri="{FF2B5EF4-FFF2-40B4-BE49-F238E27FC236}">
                <a16:creationId xmlns:a16="http://schemas.microsoft.com/office/drawing/2014/main" id="{767CA229-9D8F-4B50-8FC3-882E35582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064" y="2041891"/>
            <a:ext cx="979002" cy="690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78" name="Rectangle 77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79" name="TextBox 78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81" name="TextBox 80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270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2AF6C6-27F4-4DE5-955C-3311ED481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8078" y="6343098"/>
            <a:ext cx="6037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6C4914-7119-4510-9BDA-69BD9C72D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and Specifications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A6545B-94EF-4270-8295-FB1177747371}"/>
              </a:ext>
            </a:extLst>
          </p:cNvPr>
          <p:cNvSpPr/>
          <p:nvPr/>
        </p:nvSpPr>
        <p:spPr>
          <a:xfrm>
            <a:off x="624009" y="4501662"/>
            <a:ext cx="3376582" cy="45016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806" y="1033172"/>
            <a:ext cx="7143750" cy="49195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1" y="1033173"/>
            <a:ext cx="3920070" cy="480984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5" name="Rectangle 14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6" name="TextBox 15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18" name="TextBox 17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69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27352E-979F-4037-BF06-3074A08E5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8078" y="6298048"/>
            <a:ext cx="591306" cy="41017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5" name="Title 1">
            <a:extLst>
              <a:ext uri="{FF2B5EF4-FFF2-40B4-BE49-F238E27FC236}">
                <a16:creationId xmlns:a16="http://schemas.microsoft.com/office/drawing/2014/main" id="{D5A0F4DC-9924-4918-A889-D805B66532E3}"/>
              </a:ext>
            </a:extLst>
          </p:cNvPr>
          <p:cNvSpPr txBox="1">
            <a:spLocks/>
          </p:cNvSpPr>
          <p:nvPr/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Free 3D Tetris Cube Diagram for PowerPoint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F19D169-0119-46DB-8AB8-9C62618CA82B}"/>
              </a:ext>
            </a:extLst>
          </p:cNvPr>
          <p:cNvSpPr/>
          <p:nvPr/>
        </p:nvSpPr>
        <p:spPr>
          <a:xfrm>
            <a:off x="7341212" y="1779883"/>
            <a:ext cx="3793760" cy="411930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glow rad="228600">
              <a:srgbClr val="C2D348"/>
            </a:glow>
          </a:effectLst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369E66A-9513-4929-8D24-40FCEC097867}"/>
              </a:ext>
            </a:extLst>
          </p:cNvPr>
          <p:cNvSpPr/>
          <p:nvPr/>
        </p:nvSpPr>
        <p:spPr>
          <a:xfrm>
            <a:off x="6297667" y="1780518"/>
            <a:ext cx="1043545" cy="1043545"/>
          </a:xfrm>
          <a:prstGeom prst="rect">
            <a:avLst/>
          </a:prstGeom>
          <a:solidFill>
            <a:srgbClr val="C2D3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4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B7261E3-9CB4-462A-B243-1F2E63D28A94}"/>
              </a:ext>
            </a:extLst>
          </p:cNvPr>
          <p:cNvSpPr/>
          <p:nvPr/>
        </p:nvSpPr>
        <p:spPr>
          <a:xfrm>
            <a:off x="7667377" y="2501294"/>
            <a:ext cx="31717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allow user inputs to be translated as signs provide the required result to the motors for machines that, in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turn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F5D0128-5FA6-4EDA-89CB-DB1D31B94B71}"/>
              </a:ext>
            </a:extLst>
          </p:cNvPr>
          <p:cNvSpPr/>
          <p:nvPr/>
        </p:nvSpPr>
        <p:spPr>
          <a:xfrm>
            <a:off x="7667377" y="1987005"/>
            <a:ext cx="3171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Drivers </a:t>
            </a: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F42839D-AD6F-4529-A8CD-AAC2D3DB8FE2}"/>
              </a:ext>
            </a:extLst>
          </p:cNvPr>
          <p:cNvGrpSpPr/>
          <p:nvPr/>
        </p:nvGrpSpPr>
        <p:grpSpPr>
          <a:xfrm>
            <a:off x="956040" y="4503146"/>
            <a:ext cx="4706324" cy="1657719"/>
            <a:chOff x="3524752" y="4580881"/>
            <a:chExt cx="4803600" cy="1691983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14A59FA2-7933-4FBE-B13E-4A0CA24354E7}"/>
                </a:ext>
              </a:extLst>
            </p:cNvPr>
            <p:cNvSpPr/>
            <p:nvPr/>
          </p:nvSpPr>
          <p:spPr>
            <a:xfrm rot="19704127">
              <a:off x="4962272" y="4823885"/>
              <a:ext cx="3366080" cy="1448979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9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55441E23-CB7E-4369-847E-B7FB6C28C79A}"/>
                </a:ext>
              </a:extLst>
            </p:cNvPr>
            <p:cNvSpPr/>
            <p:nvPr/>
          </p:nvSpPr>
          <p:spPr>
            <a:xfrm rot="2437725">
              <a:off x="3524752" y="4580881"/>
              <a:ext cx="3438983" cy="166827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4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4989425-0C64-4110-BD18-3C6FBDE9C92A}"/>
              </a:ext>
            </a:extLst>
          </p:cNvPr>
          <p:cNvGrpSpPr/>
          <p:nvPr/>
        </p:nvGrpSpPr>
        <p:grpSpPr>
          <a:xfrm>
            <a:off x="1329618" y="1471796"/>
            <a:ext cx="4288089" cy="4727537"/>
            <a:chOff x="3902172" y="1482598"/>
            <a:chExt cx="4384480" cy="483380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B88DDDEA-8A37-431F-9B03-DAB97BCCF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2192845"/>
              <a:ext cx="1889614" cy="4123561"/>
            </a:xfrm>
            <a:custGeom>
              <a:avLst/>
              <a:gdLst>
                <a:gd name="T0" fmla="*/ 0 w 3019"/>
                <a:gd name="T1" fmla="*/ 0 h 6398"/>
                <a:gd name="T2" fmla="*/ 3019 w 3019"/>
                <a:gd name="T3" fmla="*/ 2016 h 6398"/>
                <a:gd name="T4" fmla="*/ 2999 w 3019"/>
                <a:gd name="T5" fmla="*/ 6398 h 6398"/>
                <a:gd name="T6" fmla="*/ 323 w 3019"/>
                <a:gd name="T7" fmla="*/ 3818 h 6398"/>
                <a:gd name="T8" fmla="*/ 0 w 3019"/>
                <a:gd name="T9" fmla="*/ 0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9" h="6398">
                  <a:moveTo>
                    <a:pt x="0" y="0"/>
                  </a:moveTo>
                  <a:lnTo>
                    <a:pt x="3019" y="2016"/>
                  </a:lnTo>
                  <a:lnTo>
                    <a:pt x="2999" y="6398"/>
                  </a:lnTo>
                  <a:lnTo>
                    <a:pt x="323" y="38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 7">
              <a:extLst>
                <a:ext uri="{FF2B5EF4-FFF2-40B4-BE49-F238E27FC236}">
                  <a16:creationId xmlns:a16="http://schemas.microsoft.com/office/drawing/2014/main" id="{7735E58F-8809-4208-9EBC-CCA0BD828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268" y="2487386"/>
              <a:ext cx="2507384" cy="3829020"/>
            </a:xfrm>
            <a:custGeom>
              <a:avLst/>
              <a:gdLst>
                <a:gd name="T0" fmla="*/ 4006 w 4006"/>
                <a:gd name="T1" fmla="*/ 0 h 5941"/>
                <a:gd name="T2" fmla="*/ 3410 w 4006"/>
                <a:gd name="T3" fmla="*/ 3889 h 5941"/>
                <a:gd name="T4" fmla="*/ 0 w 4006"/>
                <a:gd name="T5" fmla="*/ 5941 h 5941"/>
                <a:gd name="T6" fmla="*/ 20 w 4006"/>
                <a:gd name="T7" fmla="*/ 1559 h 5941"/>
                <a:gd name="T8" fmla="*/ 4006 w 4006"/>
                <a:gd name="T9" fmla="*/ 0 h 5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6" h="5941">
                  <a:moveTo>
                    <a:pt x="4006" y="0"/>
                  </a:moveTo>
                  <a:lnTo>
                    <a:pt x="3410" y="3889"/>
                  </a:lnTo>
                  <a:lnTo>
                    <a:pt x="0" y="5941"/>
                  </a:lnTo>
                  <a:lnTo>
                    <a:pt x="20" y="1559"/>
                  </a:lnTo>
                  <a:lnTo>
                    <a:pt x="4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F9325A7E-6167-42B8-A57E-6BC857E45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1482598"/>
              <a:ext cx="4384480" cy="2009575"/>
            </a:xfrm>
            <a:custGeom>
              <a:avLst/>
              <a:gdLst>
                <a:gd name="T0" fmla="*/ 3672 w 7005"/>
                <a:gd name="T1" fmla="*/ 0 h 3118"/>
                <a:gd name="T2" fmla="*/ 7005 w 7005"/>
                <a:gd name="T3" fmla="*/ 1559 h 3118"/>
                <a:gd name="T4" fmla="*/ 3019 w 7005"/>
                <a:gd name="T5" fmla="*/ 3118 h 3118"/>
                <a:gd name="T6" fmla="*/ 0 w 7005"/>
                <a:gd name="T7" fmla="*/ 1102 h 3118"/>
                <a:gd name="T8" fmla="*/ 3672 w 7005"/>
                <a:gd name="T9" fmla="*/ 0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5" h="3118">
                  <a:moveTo>
                    <a:pt x="3672" y="0"/>
                  </a:moveTo>
                  <a:lnTo>
                    <a:pt x="7005" y="1559"/>
                  </a:lnTo>
                  <a:lnTo>
                    <a:pt x="3019" y="3118"/>
                  </a:lnTo>
                  <a:lnTo>
                    <a:pt x="0" y="1102"/>
                  </a:lnTo>
                  <a:lnTo>
                    <a:pt x="36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7" name="Freeform 10">
            <a:extLst>
              <a:ext uri="{FF2B5EF4-FFF2-40B4-BE49-F238E27FC236}">
                <a16:creationId xmlns:a16="http://schemas.microsoft.com/office/drawing/2014/main" id="{3ED9164A-0C66-4830-AFB7-269C65DEB5FE}"/>
              </a:ext>
            </a:extLst>
          </p:cNvPr>
          <p:cNvSpPr>
            <a:spLocks/>
          </p:cNvSpPr>
          <p:nvPr/>
        </p:nvSpPr>
        <p:spPr bwMode="auto">
          <a:xfrm>
            <a:off x="1325817" y="2163469"/>
            <a:ext cx="1851348" cy="2275136"/>
          </a:xfrm>
          <a:custGeom>
            <a:avLst/>
            <a:gdLst>
              <a:gd name="T0" fmla="*/ 0 w 3019"/>
              <a:gd name="T1" fmla="*/ 0 h 3603"/>
              <a:gd name="T2" fmla="*/ 3019 w 3019"/>
              <a:gd name="T3" fmla="*/ 2016 h 3603"/>
              <a:gd name="T4" fmla="*/ 3012 w 3019"/>
              <a:gd name="T5" fmla="*/ 3603 h 3603"/>
              <a:gd name="T6" fmla="*/ 3010 w 3019"/>
              <a:gd name="T7" fmla="*/ 3603 h 3603"/>
              <a:gd name="T8" fmla="*/ 1937 w 3019"/>
              <a:gd name="T9" fmla="*/ 2743 h 3603"/>
              <a:gd name="T10" fmla="*/ 1937 w 3019"/>
              <a:gd name="T11" fmla="*/ 2743 h 3603"/>
              <a:gd name="T12" fmla="*/ 111 w 3019"/>
              <a:gd name="T13" fmla="*/ 1316 h 3603"/>
              <a:gd name="T14" fmla="*/ 0 w 3019"/>
              <a:gd name="T15" fmla="*/ 0 h 3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9" h="3603">
                <a:moveTo>
                  <a:pt x="0" y="0"/>
                </a:moveTo>
                <a:lnTo>
                  <a:pt x="3019" y="2016"/>
                </a:lnTo>
                <a:lnTo>
                  <a:pt x="3012" y="3603"/>
                </a:lnTo>
                <a:lnTo>
                  <a:pt x="3010" y="3603"/>
                </a:lnTo>
                <a:lnTo>
                  <a:pt x="1937" y="2743"/>
                </a:lnTo>
                <a:lnTo>
                  <a:pt x="1937" y="2743"/>
                </a:lnTo>
                <a:lnTo>
                  <a:pt x="111" y="131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Freeform 11">
            <a:extLst>
              <a:ext uri="{FF2B5EF4-FFF2-40B4-BE49-F238E27FC236}">
                <a16:creationId xmlns:a16="http://schemas.microsoft.com/office/drawing/2014/main" id="{04FAD49B-7208-496D-852A-668C8B07EBFC}"/>
              </a:ext>
            </a:extLst>
          </p:cNvPr>
          <p:cNvSpPr>
            <a:spLocks/>
          </p:cNvSpPr>
          <p:nvPr/>
        </p:nvSpPr>
        <p:spPr bwMode="auto">
          <a:xfrm>
            <a:off x="1980749" y="4379248"/>
            <a:ext cx="1187830" cy="1824277"/>
          </a:xfrm>
          <a:custGeom>
            <a:avLst/>
            <a:gdLst>
              <a:gd name="T0" fmla="*/ 0 w 1937"/>
              <a:gd name="T1" fmla="*/ 0 h 2889"/>
              <a:gd name="T2" fmla="*/ 1926 w 1937"/>
              <a:gd name="T3" fmla="*/ 1687 h 2889"/>
              <a:gd name="T4" fmla="*/ 1937 w 1937"/>
              <a:gd name="T5" fmla="*/ 1682 h 2889"/>
              <a:gd name="T6" fmla="*/ 1931 w 1937"/>
              <a:gd name="T7" fmla="*/ 2889 h 2889"/>
              <a:gd name="T8" fmla="*/ 71 w 1937"/>
              <a:gd name="T9" fmla="*/ 1096 h 2889"/>
              <a:gd name="T10" fmla="*/ 0 w 1937"/>
              <a:gd name="T11" fmla="*/ 0 h 2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7" h="2889">
                <a:moveTo>
                  <a:pt x="0" y="0"/>
                </a:moveTo>
                <a:lnTo>
                  <a:pt x="1926" y="1687"/>
                </a:lnTo>
                <a:lnTo>
                  <a:pt x="1937" y="1682"/>
                </a:lnTo>
                <a:lnTo>
                  <a:pt x="1931" y="2889"/>
                </a:lnTo>
                <a:lnTo>
                  <a:pt x="71" y="109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Freeform 12">
            <a:extLst>
              <a:ext uri="{FF2B5EF4-FFF2-40B4-BE49-F238E27FC236}">
                <a16:creationId xmlns:a16="http://schemas.microsoft.com/office/drawing/2014/main" id="{129B4B55-6FB2-4456-9C61-5EEE33287285}"/>
              </a:ext>
            </a:extLst>
          </p:cNvPr>
          <p:cNvSpPr>
            <a:spLocks/>
          </p:cNvSpPr>
          <p:nvPr/>
        </p:nvSpPr>
        <p:spPr bwMode="auto">
          <a:xfrm>
            <a:off x="2514874" y="3983326"/>
            <a:ext cx="657999" cy="1376574"/>
          </a:xfrm>
          <a:custGeom>
            <a:avLst/>
            <a:gdLst>
              <a:gd name="T0" fmla="*/ 0 w 1073"/>
              <a:gd name="T1" fmla="*/ 0 h 2180"/>
              <a:gd name="T2" fmla="*/ 1057 w 1073"/>
              <a:gd name="T3" fmla="*/ 846 h 2180"/>
              <a:gd name="T4" fmla="*/ 1073 w 1073"/>
              <a:gd name="T5" fmla="*/ 839 h 2180"/>
              <a:gd name="T6" fmla="*/ 1066 w 1073"/>
              <a:gd name="T7" fmla="*/ 2180 h 2180"/>
              <a:gd name="T8" fmla="*/ 23 w 1073"/>
              <a:gd name="T9" fmla="*/ 1268 h 2180"/>
              <a:gd name="T10" fmla="*/ 0 w 1073"/>
              <a:gd name="T11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2180">
                <a:moveTo>
                  <a:pt x="0" y="0"/>
                </a:moveTo>
                <a:lnTo>
                  <a:pt x="1057" y="846"/>
                </a:lnTo>
                <a:lnTo>
                  <a:pt x="1073" y="839"/>
                </a:lnTo>
                <a:lnTo>
                  <a:pt x="1066" y="2180"/>
                </a:lnTo>
                <a:lnTo>
                  <a:pt x="23" y="126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Freeform 13">
            <a:extLst>
              <a:ext uri="{FF2B5EF4-FFF2-40B4-BE49-F238E27FC236}">
                <a16:creationId xmlns:a16="http://schemas.microsoft.com/office/drawing/2014/main" id="{55EC6DDC-2573-49B5-AF61-4A303744665C}"/>
              </a:ext>
            </a:extLst>
          </p:cNvPr>
          <p:cNvSpPr>
            <a:spLocks/>
          </p:cNvSpPr>
          <p:nvPr/>
        </p:nvSpPr>
        <p:spPr bwMode="auto">
          <a:xfrm>
            <a:off x="3172872" y="3080975"/>
            <a:ext cx="889801" cy="1357631"/>
          </a:xfrm>
          <a:custGeom>
            <a:avLst/>
            <a:gdLst>
              <a:gd name="T0" fmla="*/ 1449 w 1451"/>
              <a:gd name="T1" fmla="*/ 0 h 2150"/>
              <a:gd name="T2" fmla="*/ 1451 w 1451"/>
              <a:gd name="T3" fmla="*/ 2 h 2150"/>
              <a:gd name="T4" fmla="*/ 1355 w 1451"/>
              <a:gd name="T5" fmla="*/ 1513 h 2150"/>
              <a:gd name="T6" fmla="*/ 0 w 1451"/>
              <a:gd name="T7" fmla="*/ 2150 h 2150"/>
              <a:gd name="T8" fmla="*/ 7 w 1451"/>
              <a:gd name="T9" fmla="*/ 563 h 2150"/>
              <a:gd name="T10" fmla="*/ 1449 w 1451"/>
              <a:gd name="T11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2150">
                <a:moveTo>
                  <a:pt x="1449" y="0"/>
                </a:moveTo>
                <a:lnTo>
                  <a:pt x="1451" y="2"/>
                </a:lnTo>
                <a:lnTo>
                  <a:pt x="1355" y="1513"/>
                </a:lnTo>
                <a:lnTo>
                  <a:pt x="0" y="2150"/>
                </a:lnTo>
                <a:lnTo>
                  <a:pt x="7" y="563"/>
                </a:lnTo>
                <a:lnTo>
                  <a:pt x="1449" y="0"/>
                </a:lnTo>
                <a:close/>
              </a:path>
            </a:pathLst>
          </a:custGeom>
          <a:gradFill flip="none" rotWithShape="1">
            <a:gsLst>
              <a:gs pos="15000">
                <a:sysClr val="window" lastClr="FFFFFF">
                  <a:lumMod val="85000"/>
                </a:sysClr>
              </a:gs>
              <a:gs pos="100000">
                <a:sysClr val="window" lastClr="FFFFFF">
                  <a:lumMod val="78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Freeform 14">
            <a:extLst>
              <a:ext uri="{FF2B5EF4-FFF2-40B4-BE49-F238E27FC236}">
                <a16:creationId xmlns:a16="http://schemas.microsoft.com/office/drawing/2014/main" id="{FC73CC4F-FE58-443E-8A7D-2A8F13724E9E}"/>
              </a:ext>
            </a:extLst>
          </p:cNvPr>
          <p:cNvSpPr>
            <a:spLocks/>
          </p:cNvSpPr>
          <p:nvPr/>
        </p:nvSpPr>
        <p:spPr bwMode="auto">
          <a:xfrm>
            <a:off x="4691235" y="3404912"/>
            <a:ext cx="788004" cy="1852692"/>
          </a:xfrm>
          <a:custGeom>
            <a:avLst/>
            <a:gdLst>
              <a:gd name="T0" fmla="*/ 1285 w 1285"/>
              <a:gd name="T1" fmla="*/ 0 h 2934"/>
              <a:gd name="T2" fmla="*/ 921 w 1285"/>
              <a:gd name="T3" fmla="*/ 2380 h 2934"/>
              <a:gd name="T4" fmla="*/ 0 w 1285"/>
              <a:gd name="T5" fmla="*/ 2934 h 2934"/>
              <a:gd name="T6" fmla="*/ 118 w 1285"/>
              <a:gd name="T7" fmla="*/ 1800 h 2934"/>
              <a:gd name="T8" fmla="*/ 118 w 1285"/>
              <a:gd name="T9" fmla="*/ 1800 h 2934"/>
              <a:gd name="T10" fmla="*/ 130 w 1285"/>
              <a:gd name="T11" fmla="*/ 1698 h 2934"/>
              <a:gd name="T12" fmla="*/ 130 w 1285"/>
              <a:gd name="T13" fmla="*/ 1700 h 2934"/>
              <a:gd name="T14" fmla="*/ 246 w 1285"/>
              <a:gd name="T15" fmla="*/ 480 h 2934"/>
              <a:gd name="T16" fmla="*/ 1285 w 1285"/>
              <a:gd name="T17" fmla="*/ 0 h 2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5" h="2934">
                <a:moveTo>
                  <a:pt x="1285" y="0"/>
                </a:moveTo>
                <a:lnTo>
                  <a:pt x="921" y="2380"/>
                </a:lnTo>
                <a:lnTo>
                  <a:pt x="0" y="2934"/>
                </a:lnTo>
                <a:lnTo>
                  <a:pt x="118" y="1800"/>
                </a:lnTo>
                <a:lnTo>
                  <a:pt x="118" y="1800"/>
                </a:lnTo>
                <a:lnTo>
                  <a:pt x="130" y="1698"/>
                </a:lnTo>
                <a:lnTo>
                  <a:pt x="130" y="1700"/>
                </a:lnTo>
                <a:lnTo>
                  <a:pt x="246" y="480"/>
                </a:lnTo>
                <a:lnTo>
                  <a:pt x="1285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61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Freeform 15">
            <a:extLst>
              <a:ext uri="{FF2B5EF4-FFF2-40B4-BE49-F238E27FC236}">
                <a16:creationId xmlns:a16="http://schemas.microsoft.com/office/drawing/2014/main" id="{C15AEC03-8872-419B-B080-7B8ACFE9CDA1}"/>
              </a:ext>
            </a:extLst>
          </p:cNvPr>
          <p:cNvSpPr>
            <a:spLocks/>
          </p:cNvSpPr>
          <p:nvPr/>
        </p:nvSpPr>
        <p:spPr bwMode="auto">
          <a:xfrm>
            <a:off x="3168580" y="2452045"/>
            <a:ext cx="2452929" cy="2910381"/>
          </a:xfrm>
          <a:custGeom>
            <a:avLst/>
            <a:gdLst>
              <a:gd name="T0" fmla="*/ 4000 w 4000"/>
              <a:gd name="T1" fmla="*/ 0 h 4609"/>
              <a:gd name="T2" fmla="*/ 3788 w 4000"/>
              <a:gd name="T3" fmla="*/ 1382 h 4609"/>
              <a:gd name="T4" fmla="*/ 2629 w 4000"/>
              <a:gd name="T5" fmla="*/ 1918 h 4609"/>
              <a:gd name="T6" fmla="*/ 2499 w 4000"/>
              <a:gd name="T7" fmla="*/ 3271 h 4609"/>
              <a:gd name="T8" fmla="*/ 5 w 4000"/>
              <a:gd name="T9" fmla="*/ 4609 h 4609"/>
              <a:gd name="T10" fmla="*/ 0 w 4000"/>
              <a:gd name="T11" fmla="*/ 4605 h 4609"/>
              <a:gd name="T12" fmla="*/ 7 w 4000"/>
              <a:gd name="T13" fmla="*/ 3264 h 4609"/>
              <a:gd name="T14" fmla="*/ 1467 w 4000"/>
              <a:gd name="T15" fmla="*/ 2580 h 4609"/>
              <a:gd name="T16" fmla="*/ 1569 w 4000"/>
              <a:gd name="T17" fmla="*/ 950 h 4609"/>
              <a:gd name="T18" fmla="*/ 4000 w 4000"/>
              <a:gd name="T19" fmla="*/ 0 h 4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00" h="4609">
                <a:moveTo>
                  <a:pt x="4000" y="0"/>
                </a:moveTo>
                <a:lnTo>
                  <a:pt x="3788" y="1382"/>
                </a:lnTo>
                <a:lnTo>
                  <a:pt x="2629" y="1918"/>
                </a:lnTo>
                <a:lnTo>
                  <a:pt x="2499" y="3271"/>
                </a:lnTo>
                <a:lnTo>
                  <a:pt x="5" y="4609"/>
                </a:lnTo>
                <a:lnTo>
                  <a:pt x="0" y="4605"/>
                </a:lnTo>
                <a:lnTo>
                  <a:pt x="7" y="3264"/>
                </a:lnTo>
                <a:lnTo>
                  <a:pt x="1467" y="2580"/>
                </a:lnTo>
                <a:lnTo>
                  <a:pt x="1569" y="950"/>
                </a:lnTo>
                <a:lnTo>
                  <a:pt x="4000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70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Freeform 16">
            <a:extLst>
              <a:ext uri="{FF2B5EF4-FFF2-40B4-BE49-F238E27FC236}">
                <a16:creationId xmlns:a16="http://schemas.microsoft.com/office/drawing/2014/main" id="{4FF24D9B-583E-4F44-AF62-11B8AF802F36}"/>
              </a:ext>
            </a:extLst>
          </p:cNvPr>
          <p:cNvSpPr>
            <a:spLocks/>
          </p:cNvSpPr>
          <p:nvPr/>
        </p:nvSpPr>
        <p:spPr bwMode="auto">
          <a:xfrm>
            <a:off x="3164901" y="4597733"/>
            <a:ext cx="1528175" cy="1605792"/>
          </a:xfrm>
          <a:custGeom>
            <a:avLst/>
            <a:gdLst>
              <a:gd name="T0" fmla="*/ 2492 w 2492"/>
              <a:gd name="T1" fmla="*/ 0 h 2543"/>
              <a:gd name="T2" fmla="*/ 2373 w 2492"/>
              <a:gd name="T3" fmla="*/ 1116 h 2543"/>
              <a:gd name="T4" fmla="*/ 0 w 2492"/>
              <a:gd name="T5" fmla="*/ 2543 h 2543"/>
              <a:gd name="T6" fmla="*/ 6 w 2492"/>
              <a:gd name="T7" fmla="*/ 1336 h 2543"/>
              <a:gd name="T8" fmla="*/ 2492 w 2492"/>
              <a:gd name="T9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2" h="2543">
                <a:moveTo>
                  <a:pt x="2492" y="0"/>
                </a:moveTo>
                <a:lnTo>
                  <a:pt x="2373" y="1116"/>
                </a:lnTo>
                <a:lnTo>
                  <a:pt x="0" y="2543"/>
                </a:lnTo>
                <a:lnTo>
                  <a:pt x="6" y="1336"/>
                </a:lnTo>
                <a:lnTo>
                  <a:pt x="2492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61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Freeform 17">
            <a:extLst>
              <a:ext uri="{FF2B5EF4-FFF2-40B4-BE49-F238E27FC236}">
                <a16:creationId xmlns:a16="http://schemas.microsoft.com/office/drawing/2014/main" id="{51BA51DE-0E84-4244-97E9-F3D9C1DCB1DE}"/>
              </a:ext>
            </a:extLst>
          </p:cNvPr>
          <p:cNvSpPr>
            <a:spLocks/>
          </p:cNvSpPr>
          <p:nvPr/>
        </p:nvSpPr>
        <p:spPr bwMode="auto">
          <a:xfrm>
            <a:off x="3442081" y="2110427"/>
            <a:ext cx="2179427" cy="941501"/>
          </a:xfrm>
          <a:custGeom>
            <a:avLst/>
            <a:gdLst>
              <a:gd name="T0" fmla="*/ 2399 w 3554"/>
              <a:gd name="T1" fmla="*/ 0 h 1491"/>
              <a:gd name="T2" fmla="*/ 3554 w 3554"/>
              <a:gd name="T3" fmla="*/ 541 h 1491"/>
              <a:gd name="T4" fmla="*/ 1123 w 3554"/>
              <a:gd name="T5" fmla="*/ 1491 h 1491"/>
              <a:gd name="T6" fmla="*/ 1123 w 3554"/>
              <a:gd name="T7" fmla="*/ 1480 h 1491"/>
              <a:gd name="T8" fmla="*/ 0 w 3554"/>
              <a:gd name="T9" fmla="*/ 821 h 1491"/>
              <a:gd name="T10" fmla="*/ 2399 w 3554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4" h="1491">
                <a:moveTo>
                  <a:pt x="2399" y="0"/>
                </a:moveTo>
                <a:lnTo>
                  <a:pt x="3554" y="541"/>
                </a:lnTo>
                <a:lnTo>
                  <a:pt x="1123" y="1491"/>
                </a:lnTo>
                <a:lnTo>
                  <a:pt x="1123" y="1480"/>
                </a:lnTo>
                <a:lnTo>
                  <a:pt x="0" y="821"/>
                </a:lnTo>
                <a:lnTo>
                  <a:pt x="2399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</a:gradFill>
          <a:ln w="0">
            <a:solidFill>
              <a:sysClr val="window" lastClr="FFFFFF">
                <a:lumMod val="8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Freeform 18">
            <a:extLst>
              <a:ext uri="{FF2B5EF4-FFF2-40B4-BE49-F238E27FC236}">
                <a16:creationId xmlns:a16="http://schemas.microsoft.com/office/drawing/2014/main" id="{9217732B-C099-4EF1-995F-661AE9F42483}"/>
              </a:ext>
            </a:extLst>
          </p:cNvPr>
          <p:cNvSpPr>
            <a:spLocks/>
          </p:cNvSpPr>
          <p:nvPr/>
        </p:nvSpPr>
        <p:spPr bwMode="auto">
          <a:xfrm>
            <a:off x="1325817" y="1915307"/>
            <a:ext cx="2735629" cy="1521177"/>
          </a:xfrm>
          <a:custGeom>
            <a:avLst/>
            <a:gdLst>
              <a:gd name="T0" fmla="*/ 1309 w 4461"/>
              <a:gd name="T1" fmla="*/ 0 h 2409"/>
              <a:gd name="T2" fmla="*/ 4461 w 4461"/>
              <a:gd name="T3" fmla="*/ 1846 h 2409"/>
              <a:gd name="T4" fmla="*/ 3019 w 4461"/>
              <a:gd name="T5" fmla="*/ 2409 h 2409"/>
              <a:gd name="T6" fmla="*/ 0 w 4461"/>
              <a:gd name="T7" fmla="*/ 393 h 2409"/>
              <a:gd name="T8" fmla="*/ 1309 w 4461"/>
              <a:gd name="T9" fmla="*/ 0 h 2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1" h="2409">
                <a:moveTo>
                  <a:pt x="1309" y="0"/>
                </a:moveTo>
                <a:lnTo>
                  <a:pt x="4461" y="1846"/>
                </a:lnTo>
                <a:lnTo>
                  <a:pt x="3019" y="2409"/>
                </a:lnTo>
                <a:lnTo>
                  <a:pt x="0" y="393"/>
                </a:lnTo>
                <a:lnTo>
                  <a:pt x="1309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  <a:tileRect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Freeform 19">
            <a:extLst>
              <a:ext uri="{FF2B5EF4-FFF2-40B4-BE49-F238E27FC236}">
                <a16:creationId xmlns:a16="http://schemas.microsoft.com/office/drawing/2014/main" id="{BD956B6C-89E0-4D1A-990F-7B0805AA6897}"/>
              </a:ext>
            </a:extLst>
          </p:cNvPr>
          <p:cNvSpPr>
            <a:spLocks/>
          </p:cNvSpPr>
          <p:nvPr/>
        </p:nvSpPr>
        <p:spPr bwMode="auto">
          <a:xfrm>
            <a:off x="2215003" y="1467605"/>
            <a:ext cx="2611756" cy="1116415"/>
          </a:xfrm>
          <a:custGeom>
            <a:avLst/>
            <a:gdLst>
              <a:gd name="T0" fmla="*/ 2222 w 4259"/>
              <a:gd name="T1" fmla="*/ 0 h 1768"/>
              <a:gd name="T2" fmla="*/ 4259 w 4259"/>
              <a:gd name="T3" fmla="*/ 952 h 1768"/>
              <a:gd name="T4" fmla="*/ 1878 w 4259"/>
              <a:gd name="T5" fmla="*/ 1768 h 1768"/>
              <a:gd name="T6" fmla="*/ 0 w 4259"/>
              <a:gd name="T7" fmla="*/ 666 h 1768"/>
              <a:gd name="T8" fmla="*/ 2222 w 4259"/>
              <a:gd name="T9" fmla="*/ 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59" h="1768">
                <a:moveTo>
                  <a:pt x="2222" y="0"/>
                </a:moveTo>
                <a:lnTo>
                  <a:pt x="4259" y="952"/>
                </a:lnTo>
                <a:lnTo>
                  <a:pt x="1878" y="1768"/>
                </a:lnTo>
                <a:lnTo>
                  <a:pt x="0" y="666"/>
                </a:lnTo>
                <a:lnTo>
                  <a:pt x="2222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</a:gradFill>
          <a:ln w="0">
            <a:solidFill>
              <a:sysClr val="window" lastClr="FFFFFF">
                <a:lumMod val="8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87EF2E-15B6-48EF-A758-893869EA2B1F}"/>
              </a:ext>
            </a:extLst>
          </p:cNvPr>
          <p:cNvSpPr txBox="1"/>
          <p:nvPr/>
        </p:nvSpPr>
        <p:spPr>
          <a:xfrm>
            <a:off x="2350630" y="330122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F933B7A-AA33-49EF-982C-1AC1AFE5E595}"/>
              </a:ext>
            </a:extLst>
          </p:cNvPr>
          <p:cNvSpPr txBox="1"/>
          <p:nvPr/>
        </p:nvSpPr>
        <p:spPr>
          <a:xfrm>
            <a:off x="1918756" y="463263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59E4D73-323E-47DF-AD7F-FA5E4AE4BD28}"/>
              </a:ext>
            </a:extLst>
          </p:cNvPr>
          <p:cNvSpPr txBox="1"/>
          <p:nvPr/>
        </p:nvSpPr>
        <p:spPr>
          <a:xfrm rot="198355">
            <a:off x="4739803" y="3623463"/>
            <a:ext cx="755335" cy="707886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05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3241E37-D0EB-45E3-B62A-13394D869D09}"/>
              </a:ext>
            </a:extLst>
          </p:cNvPr>
          <p:cNvSpPr txBox="1"/>
          <p:nvPr/>
        </p:nvSpPr>
        <p:spPr>
          <a:xfrm rot="198355">
            <a:off x="3145927" y="4379967"/>
            <a:ext cx="813043" cy="769441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04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975543A-6C22-4259-9FF6-B89388E34492}"/>
              </a:ext>
            </a:extLst>
          </p:cNvPr>
          <p:cNvSpPr txBox="1"/>
          <p:nvPr/>
        </p:nvSpPr>
        <p:spPr>
          <a:xfrm rot="198355">
            <a:off x="3095996" y="1783123"/>
            <a:ext cx="755335" cy="707886"/>
          </a:xfrm>
          <a:prstGeom prst="rect">
            <a:avLst/>
          </a:prstGeom>
          <a:noFill/>
          <a:scene3d>
            <a:camera prst="isometricOffAxis1Top">
              <a:rot lat="19200000" lon="18600000" rev="3458552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06</a:t>
            </a:r>
          </a:p>
        </p:txBody>
      </p:sp>
      <p:sp>
        <p:nvSpPr>
          <p:cNvPr id="92" name="Freeform 9">
            <a:extLst>
              <a:ext uri="{FF2B5EF4-FFF2-40B4-BE49-F238E27FC236}">
                <a16:creationId xmlns:a16="http://schemas.microsoft.com/office/drawing/2014/main" id="{2D4C0BFE-3E6F-460C-8079-2748775C4B07}"/>
              </a:ext>
            </a:extLst>
          </p:cNvPr>
          <p:cNvSpPr>
            <a:spLocks/>
          </p:cNvSpPr>
          <p:nvPr/>
        </p:nvSpPr>
        <p:spPr bwMode="auto">
          <a:xfrm>
            <a:off x="1402472" y="3086658"/>
            <a:ext cx="1059666" cy="1913943"/>
          </a:xfrm>
          <a:custGeom>
            <a:avLst/>
            <a:gdLst>
              <a:gd name="T0" fmla="*/ 0 w 1728"/>
              <a:gd name="T1" fmla="*/ 0 h 3031"/>
              <a:gd name="T2" fmla="*/ 1705 w 1728"/>
              <a:gd name="T3" fmla="*/ 1334 h 3031"/>
              <a:gd name="T4" fmla="*/ 1728 w 1728"/>
              <a:gd name="T5" fmla="*/ 2593 h 3031"/>
              <a:gd name="T6" fmla="*/ 818 w 1728"/>
              <a:gd name="T7" fmla="*/ 1795 h 3031"/>
              <a:gd name="T8" fmla="*/ 900 w 1728"/>
              <a:gd name="T9" fmla="*/ 3031 h 3031"/>
              <a:gd name="T10" fmla="*/ 198 w 1728"/>
              <a:gd name="T11" fmla="*/ 2356 h 3031"/>
              <a:gd name="T12" fmla="*/ 0 w 1728"/>
              <a:gd name="T13" fmla="*/ 0 h 3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031">
                <a:moveTo>
                  <a:pt x="0" y="0"/>
                </a:moveTo>
                <a:lnTo>
                  <a:pt x="1705" y="1334"/>
                </a:lnTo>
                <a:lnTo>
                  <a:pt x="1728" y="2593"/>
                </a:lnTo>
                <a:lnTo>
                  <a:pt x="818" y="1795"/>
                </a:lnTo>
                <a:lnTo>
                  <a:pt x="900" y="3031"/>
                </a:lnTo>
                <a:lnTo>
                  <a:pt x="198" y="235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2D348"/>
              </a:gs>
              <a:gs pos="100000">
                <a:srgbClr val="C2D348">
                  <a:lumMod val="75000"/>
                </a:srgbClr>
              </a:gs>
            </a:gsLst>
            <a:lin ang="13500000" scaled="1"/>
            <a:tileRect/>
          </a:gradFill>
          <a:ln w="0">
            <a:solidFill>
              <a:srgbClr val="C2D348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3595440-5393-4B46-A8D5-997FBCCF5BB3}"/>
              </a:ext>
            </a:extLst>
          </p:cNvPr>
          <p:cNvSpPr txBox="1"/>
          <p:nvPr/>
        </p:nvSpPr>
        <p:spPr>
          <a:xfrm>
            <a:off x="1322173" y="3374995"/>
            <a:ext cx="825083" cy="773252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703" y="1933705"/>
            <a:ext cx="721474" cy="721474"/>
          </a:xfrm>
          <a:prstGeom prst="rect">
            <a:avLst/>
          </a:prstGeom>
        </p:spPr>
      </p:pic>
      <p:pic>
        <p:nvPicPr>
          <p:cNvPr id="47" name="Picture 46" descr="A TB6600 stepper motor driver.">
            <a:extLst>
              <a:ext uri="{FF2B5EF4-FFF2-40B4-BE49-F238E27FC236}">
                <a16:creationId xmlns:a16="http://schemas.microsoft.com/office/drawing/2014/main" id="{898C161E-EC7C-4BC6-9014-3902AB8ED42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516" y="3522750"/>
            <a:ext cx="3392496" cy="23550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49" name="Rectangle 48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50" name="TextBox 49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52" name="TextBox 51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42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221F5E-D7FC-4E79-B36A-3FB14018B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3402" y="6343098"/>
            <a:ext cx="64392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26E9C5-F616-46E3-B0BD-BCFD6C4E8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connection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22" y="1627334"/>
            <a:ext cx="8955062" cy="448869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3" name="Rectangle 12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4" name="TextBox 13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16" name="TextBox 15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7767782" y="5643418"/>
            <a:ext cx="2391202" cy="472613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29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DE9822-0F48-4FA0-82CD-5C07A6B4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8237" y="6343098"/>
            <a:ext cx="54864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34ED77B4-F30D-436F-AAED-2E725C2A45F5}"/>
              </a:ext>
            </a:extLst>
          </p:cNvPr>
          <p:cNvSpPr txBox="1">
            <a:spLocks/>
          </p:cNvSpPr>
          <p:nvPr/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Free 3D Tetris Cube Diagram for PowerPoint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EC2F1AB-7945-4EF1-8559-B510D6EBA6FD}"/>
              </a:ext>
            </a:extLst>
          </p:cNvPr>
          <p:cNvSpPr/>
          <p:nvPr/>
        </p:nvSpPr>
        <p:spPr>
          <a:xfrm>
            <a:off x="7341212" y="1779883"/>
            <a:ext cx="3793760" cy="411930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glow rad="228600">
              <a:srgbClr val="DD3A59"/>
            </a:glow>
          </a:effectLst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2F6C0A6-C7BC-409B-B31F-74BE51FF0B17}"/>
              </a:ext>
            </a:extLst>
          </p:cNvPr>
          <p:cNvSpPr/>
          <p:nvPr/>
        </p:nvSpPr>
        <p:spPr>
          <a:xfrm>
            <a:off x="6293865" y="1776084"/>
            <a:ext cx="1043545" cy="1043545"/>
          </a:xfrm>
          <a:prstGeom prst="rect">
            <a:avLst/>
          </a:prstGeom>
          <a:solidFill>
            <a:srgbClr val="DD3A5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4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FE91189-5D73-4DB3-9B3E-A35E13C51EC1}"/>
              </a:ext>
            </a:extLst>
          </p:cNvPr>
          <p:cNvSpPr/>
          <p:nvPr/>
        </p:nvSpPr>
        <p:spPr>
          <a:xfrm>
            <a:off x="7667377" y="2501294"/>
            <a:ext cx="31717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For our project we have chosen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 24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Dc volt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amp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500watt for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the motors and drivers</a:t>
            </a:r>
            <a:b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and another power supply for the spindle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43E6C47-ED15-4FF6-90AF-80B525719A9C}"/>
              </a:ext>
            </a:extLst>
          </p:cNvPr>
          <p:cNvSpPr/>
          <p:nvPr/>
        </p:nvSpPr>
        <p:spPr>
          <a:xfrm>
            <a:off x="7667377" y="1987005"/>
            <a:ext cx="3171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Power supply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1365E7F-8AA9-4E51-8438-35BD8D7B55E5}"/>
              </a:ext>
            </a:extLst>
          </p:cNvPr>
          <p:cNvGrpSpPr/>
          <p:nvPr/>
        </p:nvGrpSpPr>
        <p:grpSpPr>
          <a:xfrm>
            <a:off x="956040" y="4503146"/>
            <a:ext cx="4706324" cy="1657719"/>
            <a:chOff x="3524752" y="4580881"/>
            <a:chExt cx="4803600" cy="1691983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87335E4-6D28-4A10-BA48-A2882AE2DB6B}"/>
                </a:ext>
              </a:extLst>
            </p:cNvPr>
            <p:cNvSpPr/>
            <p:nvPr/>
          </p:nvSpPr>
          <p:spPr>
            <a:xfrm rot="19704127">
              <a:off x="4962272" y="4823885"/>
              <a:ext cx="3366080" cy="1448979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9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6608065-908D-4ED6-B4B5-D006A4F15E91}"/>
                </a:ext>
              </a:extLst>
            </p:cNvPr>
            <p:cNvSpPr/>
            <p:nvPr/>
          </p:nvSpPr>
          <p:spPr>
            <a:xfrm rot="2437725">
              <a:off x="3524752" y="4580881"/>
              <a:ext cx="3438983" cy="166827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4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15D712-A1B5-4BDC-AC17-22ED3E253C4B}"/>
              </a:ext>
            </a:extLst>
          </p:cNvPr>
          <p:cNvGrpSpPr/>
          <p:nvPr/>
        </p:nvGrpSpPr>
        <p:grpSpPr>
          <a:xfrm>
            <a:off x="1329618" y="1471796"/>
            <a:ext cx="4288089" cy="4727537"/>
            <a:chOff x="3902172" y="1482598"/>
            <a:chExt cx="4384480" cy="483380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A36F75C7-2C64-4981-B86A-0EA512AAC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2192845"/>
              <a:ext cx="1889614" cy="4123561"/>
            </a:xfrm>
            <a:custGeom>
              <a:avLst/>
              <a:gdLst>
                <a:gd name="T0" fmla="*/ 0 w 3019"/>
                <a:gd name="T1" fmla="*/ 0 h 6398"/>
                <a:gd name="T2" fmla="*/ 3019 w 3019"/>
                <a:gd name="T3" fmla="*/ 2016 h 6398"/>
                <a:gd name="T4" fmla="*/ 2999 w 3019"/>
                <a:gd name="T5" fmla="*/ 6398 h 6398"/>
                <a:gd name="T6" fmla="*/ 323 w 3019"/>
                <a:gd name="T7" fmla="*/ 3818 h 6398"/>
                <a:gd name="T8" fmla="*/ 0 w 3019"/>
                <a:gd name="T9" fmla="*/ 0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9" h="6398">
                  <a:moveTo>
                    <a:pt x="0" y="0"/>
                  </a:moveTo>
                  <a:lnTo>
                    <a:pt x="3019" y="2016"/>
                  </a:lnTo>
                  <a:lnTo>
                    <a:pt x="2999" y="6398"/>
                  </a:lnTo>
                  <a:lnTo>
                    <a:pt x="323" y="38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id="{41D465EE-7077-4652-BFBC-C94861827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268" y="2487386"/>
              <a:ext cx="2507384" cy="3829020"/>
            </a:xfrm>
            <a:custGeom>
              <a:avLst/>
              <a:gdLst>
                <a:gd name="T0" fmla="*/ 4006 w 4006"/>
                <a:gd name="T1" fmla="*/ 0 h 5941"/>
                <a:gd name="T2" fmla="*/ 3410 w 4006"/>
                <a:gd name="T3" fmla="*/ 3889 h 5941"/>
                <a:gd name="T4" fmla="*/ 0 w 4006"/>
                <a:gd name="T5" fmla="*/ 5941 h 5941"/>
                <a:gd name="T6" fmla="*/ 20 w 4006"/>
                <a:gd name="T7" fmla="*/ 1559 h 5941"/>
                <a:gd name="T8" fmla="*/ 4006 w 4006"/>
                <a:gd name="T9" fmla="*/ 0 h 5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6" h="5941">
                  <a:moveTo>
                    <a:pt x="4006" y="0"/>
                  </a:moveTo>
                  <a:lnTo>
                    <a:pt x="3410" y="3889"/>
                  </a:lnTo>
                  <a:lnTo>
                    <a:pt x="0" y="5941"/>
                  </a:lnTo>
                  <a:lnTo>
                    <a:pt x="20" y="1559"/>
                  </a:lnTo>
                  <a:lnTo>
                    <a:pt x="4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id="{00324ED4-9F79-4038-BD50-329D853A6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1482598"/>
              <a:ext cx="4384480" cy="2009575"/>
            </a:xfrm>
            <a:custGeom>
              <a:avLst/>
              <a:gdLst>
                <a:gd name="T0" fmla="*/ 3672 w 7005"/>
                <a:gd name="T1" fmla="*/ 0 h 3118"/>
                <a:gd name="T2" fmla="*/ 7005 w 7005"/>
                <a:gd name="T3" fmla="*/ 1559 h 3118"/>
                <a:gd name="T4" fmla="*/ 3019 w 7005"/>
                <a:gd name="T5" fmla="*/ 3118 h 3118"/>
                <a:gd name="T6" fmla="*/ 0 w 7005"/>
                <a:gd name="T7" fmla="*/ 1102 h 3118"/>
                <a:gd name="T8" fmla="*/ 3672 w 7005"/>
                <a:gd name="T9" fmla="*/ 0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5" h="3118">
                  <a:moveTo>
                    <a:pt x="3672" y="0"/>
                  </a:moveTo>
                  <a:lnTo>
                    <a:pt x="7005" y="1559"/>
                  </a:lnTo>
                  <a:lnTo>
                    <a:pt x="3019" y="3118"/>
                  </a:lnTo>
                  <a:lnTo>
                    <a:pt x="0" y="1102"/>
                  </a:lnTo>
                  <a:lnTo>
                    <a:pt x="36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7" name="Freeform 9">
            <a:extLst>
              <a:ext uri="{FF2B5EF4-FFF2-40B4-BE49-F238E27FC236}">
                <a16:creationId xmlns:a16="http://schemas.microsoft.com/office/drawing/2014/main" id="{0F2EEB97-8763-4F75-BED8-A062C7EE8672}"/>
              </a:ext>
            </a:extLst>
          </p:cNvPr>
          <p:cNvSpPr>
            <a:spLocks/>
          </p:cNvSpPr>
          <p:nvPr/>
        </p:nvSpPr>
        <p:spPr bwMode="auto">
          <a:xfrm>
            <a:off x="1402472" y="3086658"/>
            <a:ext cx="1059666" cy="1913943"/>
          </a:xfrm>
          <a:custGeom>
            <a:avLst/>
            <a:gdLst>
              <a:gd name="T0" fmla="*/ 0 w 1728"/>
              <a:gd name="T1" fmla="*/ 0 h 3031"/>
              <a:gd name="T2" fmla="*/ 1705 w 1728"/>
              <a:gd name="T3" fmla="*/ 1334 h 3031"/>
              <a:gd name="T4" fmla="*/ 1728 w 1728"/>
              <a:gd name="T5" fmla="*/ 2593 h 3031"/>
              <a:gd name="T6" fmla="*/ 818 w 1728"/>
              <a:gd name="T7" fmla="*/ 1795 h 3031"/>
              <a:gd name="T8" fmla="*/ 900 w 1728"/>
              <a:gd name="T9" fmla="*/ 3031 h 3031"/>
              <a:gd name="T10" fmla="*/ 198 w 1728"/>
              <a:gd name="T11" fmla="*/ 2356 h 3031"/>
              <a:gd name="T12" fmla="*/ 0 w 1728"/>
              <a:gd name="T13" fmla="*/ 0 h 3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031">
                <a:moveTo>
                  <a:pt x="0" y="0"/>
                </a:moveTo>
                <a:lnTo>
                  <a:pt x="1705" y="1334"/>
                </a:lnTo>
                <a:lnTo>
                  <a:pt x="1728" y="2593"/>
                </a:lnTo>
                <a:lnTo>
                  <a:pt x="818" y="1795"/>
                </a:lnTo>
                <a:lnTo>
                  <a:pt x="900" y="3031"/>
                </a:lnTo>
                <a:lnTo>
                  <a:pt x="198" y="235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Freeform 10">
            <a:extLst>
              <a:ext uri="{FF2B5EF4-FFF2-40B4-BE49-F238E27FC236}">
                <a16:creationId xmlns:a16="http://schemas.microsoft.com/office/drawing/2014/main" id="{8724EFCC-AD0E-4923-B003-89DEE919F425}"/>
              </a:ext>
            </a:extLst>
          </p:cNvPr>
          <p:cNvSpPr>
            <a:spLocks/>
          </p:cNvSpPr>
          <p:nvPr/>
        </p:nvSpPr>
        <p:spPr bwMode="auto">
          <a:xfrm>
            <a:off x="1325817" y="2163469"/>
            <a:ext cx="1851348" cy="2275136"/>
          </a:xfrm>
          <a:custGeom>
            <a:avLst/>
            <a:gdLst>
              <a:gd name="T0" fmla="*/ 0 w 3019"/>
              <a:gd name="T1" fmla="*/ 0 h 3603"/>
              <a:gd name="T2" fmla="*/ 3019 w 3019"/>
              <a:gd name="T3" fmla="*/ 2016 h 3603"/>
              <a:gd name="T4" fmla="*/ 3012 w 3019"/>
              <a:gd name="T5" fmla="*/ 3603 h 3603"/>
              <a:gd name="T6" fmla="*/ 3010 w 3019"/>
              <a:gd name="T7" fmla="*/ 3603 h 3603"/>
              <a:gd name="T8" fmla="*/ 1937 w 3019"/>
              <a:gd name="T9" fmla="*/ 2743 h 3603"/>
              <a:gd name="T10" fmla="*/ 1937 w 3019"/>
              <a:gd name="T11" fmla="*/ 2743 h 3603"/>
              <a:gd name="T12" fmla="*/ 111 w 3019"/>
              <a:gd name="T13" fmla="*/ 1316 h 3603"/>
              <a:gd name="T14" fmla="*/ 0 w 3019"/>
              <a:gd name="T15" fmla="*/ 0 h 3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9" h="3603">
                <a:moveTo>
                  <a:pt x="0" y="0"/>
                </a:moveTo>
                <a:lnTo>
                  <a:pt x="3019" y="2016"/>
                </a:lnTo>
                <a:lnTo>
                  <a:pt x="3012" y="3603"/>
                </a:lnTo>
                <a:lnTo>
                  <a:pt x="3010" y="3603"/>
                </a:lnTo>
                <a:lnTo>
                  <a:pt x="1937" y="2743"/>
                </a:lnTo>
                <a:lnTo>
                  <a:pt x="1937" y="2743"/>
                </a:lnTo>
                <a:lnTo>
                  <a:pt x="111" y="131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Freeform 12">
            <a:extLst>
              <a:ext uri="{FF2B5EF4-FFF2-40B4-BE49-F238E27FC236}">
                <a16:creationId xmlns:a16="http://schemas.microsoft.com/office/drawing/2014/main" id="{78F861E8-80E1-463F-8DAF-EB16D3A25687}"/>
              </a:ext>
            </a:extLst>
          </p:cNvPr>
          <p:cNvSpPr>
            <a:spLocks/>
          </p:cNvSpPr>
          <p:nvPr/>
        </p:nvSpPr>
        <p:spPr bwMode="auto">
          <a:xfrm>
            <a:off x="2514874" y="3983326"/>
            <a:ext cx="657999" cy="1376574"/>
          </a:xfrm>
          <a:custGeom>
            <a:avLst/>
            <a:gdLst>
              <a:gd name="T0" fmla="*/ 0 w 1073"/>
              <a:gd name="T1" fmla="*/ 0 h 2180"/>
              <a:gd name="T2" fmla="*/ 1057 w 1073"/>
              <a:gd name="T3" fmla="*/ 846 h 2180"/>
              <a:gd name="T4" fmla="*/ 1073 w 1073"/>
              <a:gd name="T5" fmla="*/ 839 h 2180"/>
              <a:gd name="T6" fmla="*/ 1066 w 1073"/>
              <a:gd name="T7" fmla="*/ 2180 h 2180"/>
              <a:gd name="T8" fmla="*/ 23 w 1073"/>
              <a:gd name="T9" fmla="*/ 1268 h 2180"/>
              <a:gd name="T10" fmla="*/ 0 w 1073"/>
              <a:gd name="T11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2180">
                <a:moveTo>
                  <a:pt x="0" y="0"/>
                </a:moveTo>
                <a:lnTo>
                  <a:pt x="1057" y="846"/>
                </a:lnTo>
                <a:lnTo>
                  <a:pt x="1073" y="839"/>
                </a:lnTo>
                <a:lnTo>
                  <a:pt x="1066" y="2180"/>
                </a:lnTo>
                <a:lnTo>
                  <a:pt x="23" y="126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Freeform 13">
            <a:extLst>
              <a:ext uri="{FF2B5EF4-FFF2-40B4-BE49-F238E27FC236}">
                <a16:creationId xmlns:a16="http://schemas.microsoft.com/office/drawing/2014/main" id="{14A77BF0-1AE2-41F0-A23E-CC1984CADAEF}"/>
              </a:ext>
            </a:extLst>
          </p:cNvPr>
          <p:cNvSpPr>
            <a:spLocks/>
          </p:cNvSpPr>
          <p:nvPr/>
        </p:nvSpPr>
        <p:spPr bwMode="auto">
          <a:xfrm>
            <a:off x="3172872" y="3080975"/>
            <a:ext cx="889801" cy="1357631"/>
          </a:xfrm>
          <a:custGeom>
            <a:avLst/>
            <a:gdLst>
              <a:gd name="T0" fmla="*/ 1449 w 1451"/>
              <a:gd name="T1" fmla="*/ 0 h 2150"/>
              <a:gd name="T2" fmla="*/ 1451 w 1451"/>
              <a:gd name="T3" fmla="*/ 2 h 2150"/>
              <a:gd name="T4" fmla="*/ 1355 w 1451"/>
              <a:gd name="T5" fmla="*/ 1513 h 2150"/>
              <a:gd name="T6" fmla="*/ 0 w 1451"/>
              <a:gd name="T7" fmla="*/ 2150 h 2150"/>
              <a:gd name="T8" fmla="*/ 7 w 1451"/>
              <a:gd name="T9" fmla="*/ 563 h 2150"/>
              <a:gd name="T10" fmla="*/ 1449 w 1451"/>
              <a:gd name="T11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2150">
                <a:moveTo>
                  <a:pt x="1449" y="0"/>
                </a:moveTo>
                <a:lnTo>
                  <a:pt x="1451" y="2"/>
                </a:lnTo>
                <a:lnTo>
                  <a:pt x="1355" y="1513"/>
                </a:lnTo>
                <a:lnTo>
                  <a:pt x="0" y="2150"/>
                </a:lnTo>
                <a:lnTo>
                  <a:pt x="7" y="563"/>
                </a:lnTo>
                <a:lnTo>
                  <a:pt x="1449" y="0"/>
                </a:lnTo>
                <a:close/>
              </a:path>
            </a:pathLst>
          </a:custGeom>
          <a:gradFill flip="none" rotWithShape="1">
            <a:gsLst>
              <a:gs pos="15000">
                <a:sysClr val="window" lastClr="FFFFFF">
                  <a:lumMod val="85000"/>
                </a:sysClr>
              </a:gs>
              <a:gs pos="100000">
                <a:sysClr val="window" lastClr="FFFFFF">
                  <a:lumMod val="78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Freeform 14">
            <a:extLst>
              <a:ext uri="{FF2B5EF4-FFF2-40B4-BE49-F238E27FC236}">
                <a16:creationId xmlns:a16="http://schemas.microsoft.com/office/drawing/2014/main" id="{4DCDF461-1E4E-4DB3-B230-CE546FFBAA4C}"/>
              </a:ext>
            </a:extLst>
          </p:cNvPr>
          <p:cNvSpPr>
            <a:spLocks/>
          </p:cNvSpPr>
          <p:nvPr/>
        </p:nvSpPr>
        <p:spPr bwMode="auto">
          <a:xfrm>
            <a:off x="4691235" y="3404912"/>
            <a:ext cx="788004" cy="1852692"/>
          </a:xfrm>
          <a:custGeom>
            <a:avLst/>
            <a:gdLst>
              <a:gd name="T0" fmla="*/ 1285 w 1285"/>
              <a:gd name="T1" fmla="*/ 0 h 2934"/>
              <a:gd name="T2" fmla="*/ 921 w 1285"/>
              <a:gd name="T3" fmla="*/ 2380 h 2934"/>
              <a:gd name="T4" fmla="*/ 0 w 1285"/>
              <a:gd name="T5" fmla="*/ 2934 h 2934"/>
              <a:gd name="T6" fmla="*/ 118 w 1285"/>
              <a:gd name="T7" fmla="*/ 1800 h 2934"/>
              <a:gd name="T8" fmla="*/ 118 w 1285"/>
              <a:gd name="T9" fmla="*/ 1800 h 2934"/>
              <a:gd name="T10" fmla="*/ 130 w 1285"/>
              <a:gd name="T11" fmla="*/ 1698 h 2934"/>
              <a:gd name="T12" fmla="*/ 130 w 1285"/>
              <a:gd name="T13" fmla="*/ 1700 h 2934"/>
              <a:gd name="T14" fmla="*/ 246 w 1285"/>
              <a:gd name="T15" fmla="*/ 480 h 2934"/>
              <a:gd name="T16" fmla="*/ 1285 w 1285"/>
              <a:gd name="T17" fmla="*/ 0 h 2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5" h="2934">
                <a:moveTo>
                  <a:pt x="1285" y="0"/>
                </a:moveTo>
                <a:lnTo>
                  <a:pt x="921" y="2380"/>
                </a:lnTo>
                <a:lnTo>
                  <a:pt x="0" y="2934"/>
                </a:lnTo>
                <a:lnTo>
                  <a:pt x="118" y="1800"/>
                </a:lnTo>
                <a:lnTo>
                  <a:pt x="118" y="1800"/>
                </a:lnTo>
                <a:lnTo>
                  <a:pt x="130" y="1698"/>
                </a:lnTo>
                <a:lnTo>
                  <a:pt x="130" y="1700"/>
                </a:lnTo>
                <a:lnTo>
                  <a:pt x="246" y="480"/>
                </a:lnTo>
                <a:lnTo>
                  <a:pt x="1285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61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Freeform 15">
            <a:extLst>
              <a:ext uri="{FF2B5EF4-FFF2-40B4-BE49-F238E27FC236}">
                <a16:creationId xmlns:a16="http://schemas.microsoft.com/office/drawing/2014/main" id="{6A874E39-B53F-40FD-A1E8-3F71F28008A8}"/>
              </a:ext>
            </a:extLst>
          </p:cNvPr>
          <p:cNvSpPr>
            <a:spLocks/>
          </p:cNvSpPr>
          <p:nvPr/>
        </p:nvSpPr>
        <p:spPr bwMode="auto">
          <a:xfrm>
            <a:off x="3168580" y="2452045"/>
            <a:ext cx="2452929" cy="2910381"/>
          </a:xfrm>
          <a:custGeom>
            <a:avLst/>
            <a:gdLst>
              <a:gd name="T0" fmla="*/ 4000 w 4000"/>
              <a:gd name="T1" fmla="*/ 0 h 4609"/>
              <a:gd name="T2" fmla="*/ 3788 w 4000"/>
              <a:gd name="T3" fmla="*/ 1382 h 4609"/>
              <a:gd name="T4" fmla="*/ 2629 w 4000"/>
              <a:gd name="T5" fmla="*/ 1918 h 4609"/>
              <a:gd name="T6" fmla="*/ 2499 w 4000"/>
              <a:gd name="T7" fmla="*/ 3271 h 4609"/>
              <a:gd name="T8" fmla="*/ 5 w 4000"/>
              <a:gd name="T9" fmla="*/ 4609 h 4609"/>
              <a:gd name="T10" fmla="*/ 0 w 4000"/>
              <a:gd name="T11" fmla="*/ 4605 h 4609"/>
              <a:gd name="T12" fmla="*/ 7 w 4000"/>
              <a:gd name="T13" fmla="*/ 3264 h 4609"/>
              <a:gd name="T14" fmla="*/ 1467 w 4000"/>
              <a:gd name="T15" fmla="*/ 2580 h 4609"/>
              <a:gd name="T16" fmla="*/ 1569 w 4000"/>
              <a:gd name="T17" fmla="*/ 950 h 4609"/>
              <a:gd name="T18" fmla="*/ 4000 w 4000"/>
              <a:gd name="T19" fmla="*/ 0 h 4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00" h="4609">
                <a:moveTo>
                  <a:pt x="4000" y="0"/>
                </a:moveTo>
                <a:lnTo>
                  <a:pt x="3788" y="1382"/>
                </a:lnTo>
                <a:lnTo>
                  <a:pt x="2629" y="1918"/>
                </a:lnTo>
                <a:lnTo>
                  <a:pt x="2499" y="3271"/>
                </a:lnTo>
                <a:lnTo>
                  <a:pt x="5" y="4609"/>
                </a:lnTo>
                <a:lnTo>
                  <a:pt x="0" y="4605"/>
                </a:lnTo>
                <a:lnTo>
                  <a:pt x="7" y="3264"/>
                </a:lnTo>
                <a:lnTo>
                  <a:pt x="1467" y="2580"/>
                </a:lnTo>
                <a:lnTo>
                  <a:pt x="1569" y="950"/>
                </a:lnTo>
                <a:lnTo>
                  <a:pt x="4000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70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Freeform 17">
            <a:extLst>
              <a:ext uri="{FF2B5EF4-FFF2-40B4-BE49-F238E27FC236}">
                <a16:creationId xmlns:a16="http://schemas.microsoft.com/office/drawing/2014/main" id="{03B50049-7E52-48ED-A926-6060382AF263}"/>
              </a:ext>
            </a:extLst>
          </p:cNvPr>
          <p:cNvSpPr>
            <a:spLocks/>
          </p:cNvSpPr>
          <p:nvPr/>
        </p:nvSpPr>
        <p:spPr bwMode="auto">
          <a:xfrm>
            <a:off x="3442081" y="2110427"/>
            <a:ext cx="2179427" cy="941501"/>
          </a:xfrm>
          <a:custGeom>
            <a:avLst/>
            <a:gdLst>
              <a:gd name="T0" fmla="*/ 2399 w 3554"/>
              <a:gd name="T1" fmla="*/ 0 h 1491"/>
              <a:gd name="T2" fmla="*/ 3554 w 3554"/>
              <a:gd name="T3" fmla="*/ 541 h 1491"/>
              <a:gd name="T4" fmla="*/ 1123 w 3554"/>
              <a:gd name="T5" fmla="*/ 1491 h 1491"/>
              <a:gd name="T6" fmla="*/ 1123 w 3554"/>
              <a:gd name="T7" fmla="*/ 1480 h 1491"/>
              <a:gd name="T8" fmla="*/ 0 w 3554"/>
              <a:gd name="T9" fmla="*/ 821 h 1491"/>
              <a:gd name="T10" fmla="*/ 2399 w 3554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4" h="1491">
                <a:moveTo>
                  <a:pt x="2399" y="0"/>
                </a:moveTo>
                <a:lnTo>
                  <a:pt x="3554" y="541"/>
                </a:lnTo>
                <a:lnTo>
                  <a:pt x="1123" y="1491"/>
                </a:lnTo>
                <a:lnTo>
                  <a:pt x="1123" y="1480"/>
                </a:lnTo>
                <a:lnTo>
                  <a:pt x="0" y="821"/>
                </a:lnTo>
                <a:lnTo>
                  <a:pt x="2399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</a:gradFill>
          <a:ln w="0">
            <a:solidFill>
              <a:sysClr val="window" lastClr="FFFFFF">
                <a:lumMod val="8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Freeform 18">
            <a:extLst>
              <a:ext uri="{FF2B5EF4-FFF2-40B4-BE49-F238E27FC236}">
                <a16:creationId xmlns:a16="http://schemas.microsoft.com/office/drawing/2014/main" id="{CC0B2229-5DED-4D8D-9276-07B60D290AB4}"/>
              </a:ext>
            </a:extLst>
          </p:cNvPr>
          <p:cNvSpPr>
            <a:spLocks/>
          </p:cNvSpPr>
          <p:nvPr/>
        </p:nvSpPr>
        <p:spPr bwMode="auto">
          <a:xfrm>
            <a:off x="1325817" y="1915307"/>
            <a:ext cx="2735629" cy="1521177"/>
          </a:xfrm>
          <a:custGeom>
            <a:avLst/>
            <a:gdLst>
              <a:gd name="T0" fmla="*/ 1309 w 4461"/>
              <a:gd name="T1" fmla="*/ 0 h 2409"/>
              <a:gd name="T2" fmla="*/ 4461 w 4461"/>
              <a:gd name="T3" fmla="*/ 1846 h 2409"/>
              <a:gd name="T4" fmla="*/ 3019 w 4461"/>
              <a:gd name="T5" fmla="*/ 2409 h 2409"/>
              <a:gd name="T6" fmla="*/ 0 w 4461"/>
              <a:gd name="T7" fmla="*/ 393 h 2409"/>
              <a:gd name="T8" fmla="*/ 1309 w 4461"/>
              <a:gd name="T9" fmla="*/ 0 h 2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1" h="2409">
                <a:moveTo>
                  <a:pt x="1309" y="0"/>
                </a:moveTo>
                <a:lnTo>
                  <a:pt x="4461" y="1846"/>
                </a:lnTo>
                <a:lnTo>
                  <a:pt x="3019" y="2409"/>
                </a:lnTo>
                <a:lnTo>
                  <a:pt x="0" y="393"/>
                </a:lnTo>
                <a:lnTo>
                  <a:pt x="1309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  <a:tileRect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reeform 19">
            <a:extLst>
              <a:ext uri="{FF2B5EF4-FFF2-40B4-BE49-F238E27FC236}">
                <a16:creationId xmlns:a16="http://schemas.microsoft.com/office/drawing/2014/main" id="{953B7156-8E01-4275-92C1-E9D79867E235}"/>
              </a:ext>
            </a:extLst>
          </p:cNvPr>
          <p:cNvSpPr>
            <a:spLocks/>
          </p:cNvSpPr>
          <p:nvPr/>
        </p:nvSpPr>
        <p:spPr bwMode="auto">
          <a:xfrm>
            <a:off x="2215003" y="1467605"/>
            <a:ext cx="2611756" cy="1116415"/>
          </a:xfrm>
          <a:custGeom>
            <a:avLst/>
            <a:gdLst>
              <a:gd name="T0" fmla="*/ 2222 w 4259"/>
              <a:gd name="T1" fmla="*/ 0 h 1768"/>
              <a:gd name="T2" fmla="*/ 4259 w 4259"/>
              <a:gd name="T3" fmla="*/ 952 h 1768"/>
              <a:gd name="T4" fmla="*/ 1878 w 4259"/>
              <a:gd name="T5" fmla="*/ 1768 h 1768"/>
              <a:gd name="T6" fmla="*/ 0 w 4259"/>
              <a:gd name="T7" fmla="*/ 666 h 1768"/>
              <a:gd name="T8" fmla="*/ 2222 w 4259"/>
              <a:gd name="T9" fmla="*/ 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59" h="1768">
                <a:moveTo>
                  <a:pt x="2222" y="0"/>
                </a:moveTo>
                <a:lnTo>
                  <a:pt x="4259" y="952"/>
                </a:lnTo>
                <a:lnTo>
                  <a:pt x="1878" y="1768"/>
                </a:lnTo>
                <a:lnTo>
                  <a:pt x="0" y="666"/>
                </a:lnTo>
                <a:lnTo>
                  <a:pt x="2222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</a:gradFill>
          <a:ln w="0">
            <a:solidFill>
              <a:sysClr val="window" lastClr="FFFFFF">
                <a:lumMod val="8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919ED89-DF2A-4C13-AC07-D024C235956D}"/>
              </a:ext>
            </a:extLst>
          </p:cNvPr>
          <p:cNvSpPr txBox="1"/>
          <p:nvPr/>
        </p:nvSpPr>
        <p:spPr>
          <a:xfrm>
            <a:off x="2350630" y="330122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68B22DB-3177-4F4D-B7CC-D749DCC1DF73}"/>
              </a:ext>
            </a:extLst>
          </p:cNvPr>
          <p:cNvSpPr txBox="1"/>
          <p:nvPr/>
        </p:nvSpPr>
        <p:spPr>
          <a:xfrm>
            <a:off x="1322173" y="3374995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51AC22-7DA5-4DA5-BF94-DA5DEA98C103}"/>
              </a:ext>
            </a:extLst>
          </p:cNvPr>
          <p:cNvSpPr txBox="1"/>
          <p:nvPr/>
        </p:nvSpPr>
        <p:spPr>
          <a:xfrm rot="198355">
            <a:off x="4739803" y="3623463"/>
            <a:ext cx="755335" cy="707886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D4D3E9-2998-44BA-9B07-340F615EE9B9}"/>
              </a:ext>
            </a:extLst>
          </p:cNvPr>
          <p:cNvSpPr txBox="1"/>
          <p:nvPr/>
        </p:nvSpPr>
        <p:spPr>
          <a:xfrm rot="198355">
            <a:off x="3145927" y="4379967"/>
            <a:ext cx="813043" cy="769441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04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D99CBF2-B423-441A-BDE3-A5B12298464C}"/>
              </a:ext>
            </a:extLst>
          </p:cNvPr>
          <p:cNvSpPr txBox="1"/>
          <p:nvPr/>
        </p:nvSpPr>
        <p:spPr>
          <a:xfrm rot="198355">
            <a:off x="3095996" y="1783123"/>
            <a:ext cx="755335" cy="707886"/>
          </a:xfrm>
          <a:prstGeom prst="rect">
            <a:avLst/>
          </a:prstGeom>
          <a:noFill/>
          <a:scene3d>
            <a:camera prst="isometricOffAxis1Top">
              <a:rot lat="19200000" lon="18600000" rev="3458552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06</a:t>
            </a:r>
          </a:p>
        </p:txBody>
      </p:sp>
      <p:sp>
        <p:nvSpPr>
          <p:cNvPr id="61" name="Freeform 11">
            <a:extLst>
              <a:ext uri="{FF2B5EF4-FFF2-40B4-BE49-F238E27FC236}">
                <a16:creationId xmlns:a16="http://schemas.microsoft.com/office/drawing/2014/main" id="{4E3BEC37-A3E8-4C50-9B30-8504FC058845}"/>
              </a:ext>
            </a:extLst>
          </p:cNvPr>
          <p:cNvSpPr>
            <a:spLocks/>
          </p:cNvSpPr>
          <p:nvPr/>
        </p:nvSpPr>
        <p:spPr bwMode="auto">
          <a:xfrm>
            <a:off x="1980749" y="4379248"/>
            <a:ext cx="1187830" cy="1824277"/>
          </a:xfrm>
          <a:custGeom>
            <a:avLst/>
            <a:gdLst>
              <a:gd name="T0" fmla="*/ 0 w 1937"/>
              <a:gd name="T1" fmla="*/ 0 h 2889"/>
              <a:gd name="T2" fmla="*/ 1926 w 1937"/>
              <a:gd name="T3" fmla="*/ 1687 h 2889"/>
              <a:gd name="T4" fmla="*/ 1937 w 1937"/>
              <a:gd name="T5" fmla="*/ 1682 h 2889"/>
              <a:gd name="T6" fmla="*/ 1931 w 1937"/>
              <a:gd name="T7" fmla="*/ 2889 h 2889"/>
              <a:gd name="T8" fmla="*/ 71 w 1937"/>
              <a:gd name="T9" fmla="*/ 1096 h 2889"/>
              <a:gd name="T10" fmla="*/ 0 w 1937"/>
              <a:gd name="T11" fmla="*/ 0 h 2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7" h="2889">
                <a:moveTo>
                  <a:pt x="0" y="0"/>
                </a:moveTo>
                <a:lnTo>
                  <a:pt x="1926" y="1687"/>
                </a:lnTo>
                <a:lnTo>
                  <a:pt x="1937" y="1682"/>
                </a:lnTo>
                <a:lnTo>
                  <a:pt x="1931" y="2889"/>
                </a:lnTo>
                <a:lnTo>
                  <a:pt x="71" y="109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DD3A59"/>
              </a:gs>
              <a:gs pos="100000">
                <a:srgbClr val="DD3A59">
                  <a:lumMod val="75000"/>
                </a:srgbClr>
              </a:gs>
            </a:gsLst>
            <a:lin ang="13500000" scaled="1"/>
            <a:tileRect/>
          </a:gradFill>
          <a:ln w="0">
            <a:solidFill>
              <a:srgbClr val="DD3A5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Freeform 16">
            <a:extLst>
              <a:ext uri="{FF2B5EF4-FFF2-40B4-BE49-F238E27FC236}">
                <a16:creationId xmlns:a16="http://schemas.microsoft.com/office/drawing/2014/main" id="{794DBF7C-0C9E-4643-A6E3-B4BAC26A6A90}"/>
              </a:ext>
            </a:extLst>
          </p:cNvPr>
          <p:cNvSpPr>
            <a:spLocks/>
          </p:cNvSpPr>
          <p:nvPr/>
        </p:nvSpPr>
        <p:spPr bwMode="auto">
          <a:xfrm>
            <a:off x="3164901" y="4597733"/>
            <a:ext cx="1528175" cy="1605792"/>
          </a:xfrm>
          <a:custGeom>
            <a:avLst/>
            <a:gdLst>
              <a:gd name="T0" fmla="*/ 2492 w 2492"/>
              <a:gd name="T1" fmla="*/ 0 h 2543"/>
              <a:gd name="T2" fmla="*/ 2373 w 2492"/>
              <a:gd name="T3" fmla="*/ 1116 h 2543"/>
              <a:gd name="T4" fmla="*/ 0 w 2492"/>
              <a:gd name="T5" fmla="*/ 2543 h 2543"/>
              <a:gd name="T6" fmla="*/ 6 w 2492"/>
              <a:gd name="T7" fmla="*/ 1336 h 2543"/>
              <a:gd name="T8" fmla="*/ 2492 w 2492"/>
              <a:gd name="T9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2" h="2543">
                <a:moveTo>
                  <a:pt x="2492" y="0"/>
                </a:moveTo>
                <a:lnTo>
                  <a:pt x="2373" y="1116"/>
                </a:lnTo>
                <a:lnTo>
                  <a:pt x="0" y="2543"/>
                </a:lnTo>
                <a:lnTo>
                  <a:pt x="6" y="1336"/>
                </a:lnTo>
                <a:lnTo>
                  <a:pt x="2492" y="0"/>
                </a:lnTo>
                <a:close/>
              </a:path>
            </a:pathLst>
          </a:custGeom>
          <a:gradFill flip="none" rotWithShape="1">
            <a:gsLst>
              <a:gs pos="0">
                <a:srgbClr val="DD3A59">
                  <a:lumMod val="75000"/>
                </a:srgbClr>
              </a:gs>
              <a:gs pos="100000">
                <a:srgbClr val="DD3A59">
                  <a:lumMod val="50000"/>
                </a:srgbClr>
              </a:gs>
            </a:gsLst>
            <a:lin ang="2700000" scaled="1"/>
            <a:tileRect/>
          </a:gradFill>
          <a:ln w="0">
            <a:solidFill>
              <a:srgbClr val="DD3A59">
                <a:lumMod val="75000"/>
              </a:srgb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73DAC7E-878F-44C6-A6BC-6A55CA518947}"/>
              </a:ext>
            </a:extLst>
          </p:cNvPr>
          <p:cNvSpPr txBox="1"/>
          <p:nvPr/>
        </p:nvSpPr>
        <p:spPr>
          <a:xfrm>
            <a:off x="1918756" y="4632636"/>
            <a:ext cx="825083" cy="773252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BE0E25-416E-4875-9646-32850E647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158" y="1865691"/>
            <a:ext cx="951105" cy="864333"/>
          </a:xfrm>
          <a:prstGeom prst="rect">
            <a:avLst/>
          </a:prstGeom>
        </p:spPr>
      </p:pic>
      <p:pic>
        <p:nvPicPr>
          <p:cNvPr id="76" name="Picture 75" descr="نتيجة بحث الصور عن ‪Power Supply 12V 96 watt‬‏">
            <a:extLst>
              <a:ext uri="{FF2B5EF4-FFF2-40B4-BE49-F238E27FC236}">
                <a16:creationId xmlns:a16="http://schemas.microsoft.com/office/drawing/2014/main" id="{C9AC1FA6-EF76-48C2-B29C-2EFB75F6D36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488" y="3907235"/>
            <a:ext cx="2857500" cy="1905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67" name="Rectangle 66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68" name="TextBox 67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70" name="TextBox 69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38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FCC27F-EF62-4EDC-84A0-060FA4B24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25" y="6374869"/>
            <a:ext cx="514479" cy="32428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5E1C45-83FC-41A8-9EEE-B65D8F7EEBBB}"/>
              </a:ext>
            </a:extLst>
          </p:cNvPr>
          <p:cNvSpPr txBox="1">
            <a:spLocks/>
          </p:cNvSpPr>
          <p:nvPr/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Free 3D Tetris Cube Diagram for PowerPoint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26C54-B21C-49EB-B4F5-FACCC1D01C5E}"/>
              </a:ext>
            </a:extLst>
          </p:cNvPr>
          <p:cNvSpPr/>
          <p:nvPr/>
        </p:nvSpPr>
        <p:spPr>
          <a:xfrm>
            <a:off x="7356358" y="1700136"/>
            <a:ext cx="3793760" cy="411930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glow rad="228600">
              <a:srgbClr val="FBCE12"/>
            </a:glow>
          </a:effectLst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982F17-F64B-43C5-AB1A-2002F6172EE8}"/>
              </a:ext>
            </a:extLst>
          </p:cNvPr>
          <p:cNvSpPr/>
          <p:nvPr/>
        </p:nvSpPr>
        <p:spPr>
          <a:xfrm>
            <a:off x="6293865" y="1780518"/>
            <a:ext cx="1043545" cy="1043545"/>
          </a:xfrm>
          <a:prstGeom prst="rect">
            <a:avLst/>
          </a:prstGeom>
          <a:solidFill>
            <a:srgbClr val="FBCE1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4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F5D418-F229-4FA8-93FE-9772B3FB921A}"/>
              </a:ext>
            </a:extLst>
          </p:cNvPr>
          <p:cNvSpPr/>
          <p:nvPr/>
        </p:nvSpPr>
        <p:spPr>
          <a:xfrm>
            <a:off x="7667377" y="1987005"/>
            <a:ext cx="3171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Stepper motor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A63909C-2C2A-4EB7-AE1A-077B65F12858}"/>
              </a:ext>
            </a:extLst>
          </p:cNvPr>
          <p:cNvGrpSpPr/>
          <p:nvPr/>
        </p:nvGrpSpPr>
        <p:grpSpPr>
          <a:xfrm>
            <a:off x="956040" y="4503146"/>
            <a:ext cx="4706324" cy="1657719"/>
            <a:chOff x="3524752" y="4580881"/>
            <a:chExt cx="4803600" cy="1691983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D2156E0-7772-4AB5-8984-47C5C50449DC}"/>
                </a:ext>
              </a:extLst>
            </p:cNvPr>
            <p:cNvSpPr/>
            <p:nvPr/>
          </p:nvSpPr>
          <p:spPr>
            <a:xfrm rot="19704127">
              <a:off x="4962272" y="4823885"/>
              <a:ext cx="3366080" cy="1448979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9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2F9ACC7-1CC8-49E8-BC53-FF43922B3EE0}"/>
                </a:ext>
              </a:extLst>
            </p:cNvPr>
            <p:cNvSpPr/>
            <p:nvPr/>
          </p:nvSpPr>
          <p:spPr>
            <a:xfrm rot="2437725">
              <a:off x="3524752" y="4580881"/>
              <a:ext cx="3438983" cy="166827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4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9708162-DA25-4B71-9EF1-EE5FE1495982}"/>
              </a:ext>
            </a:extLst>
          </p:cNvPr>
          <p:cNvGrpSpPr/>
          <p:nvPr/>
        </p:nvGrpSpPr>
        <p:grpSpPr>
          <a:xfrm>
            <a:off x="1329618" y="1471796"/>
            <a:ext cx="4288089" cy="4727537"/>
            <a:chOff x="3902172" y="1482598"/>
            <a:chExt cx="4384480" cy="483380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22A88F57-D83C-47E3-BA18-289C2F629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2192845"/>
              <a:ext cx="1889614" cy="4123561"/>
            </a:xfrm>
            <a:custGeom>
              <a:avLst/>
              <a:gdLst>
                <a:gd name="T0" fmla="*/ 0 w 3019"/>
                <a:gd name="T1" fmla="*/ 0 h 6398"/>
                <a:gd name="T2" fmla="*/ 3019 w 3019"/>
                <a:gd name="T3" fmla="*/ 2016 h 6398"/>
                <a:gd name="T4" fmla="*/ 2999 w 3019"/>
                <a:gd name="T5" fmla="*/ 6398 h 6398"/>
                <a:gd name="T6" fmla="*/ 323 w 3019"/>
                <a:gd name="T7" fmla="*/ 3818 h 6398"/>
                <a:gd name="T8" fmla="*/ 0 w 3019"/>
                <a:gd name="T9" fmla="*/ 0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9" h="6398">
                  <a:moveTo>
                    <a:pt x="0" y="0"/>
                  </a:moveTo>
                  <a:lnTo>
                    <a:pt x="3019" y="2016"/>
                  </a:lnTo>
                  <a:lnTo>
                    <a:pt x="2999" y="6398"/>
                  </a:lnTo>
                  <a:lnTo>
                    <a:pt x="323" y="38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3087B531-5EA8-4646-BC46-609FD3FD3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268" y="2487386"/>
              <a:ext cx="2507384" cy="3829020"/>
            </a:xfrm>
            <a:custGeom>
              <a:avLst/>
              <a:gdLst>
                <a:gd name="T0" fmla="*/ 4006 w 4006"/>
                <a:gd name="T1" fmla="*/ 0 h 5941"/>
                <a:gd name="T2" fmla="*/ 3410 w 4006"/>
                <a:gd name="T3" fmla="*/ 3889 h 5941"/>
                <a:gd name="T4" fmla="*/ 0 w 4006"/>
                <a:gd name="T5" fmla="*/ 5941 h 5941"/>
                <a:gd name="T6" fmla="*/ 20 w 4006"/>
                <a:gd name="T7" fmla="*/ 1559 h 5941"/>
                <a:gd name="T8" fmla="*/ 4006 w 4006"/>
                <a:gd name="T9" fmla="*/ 0 h 5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6" h="5941">
                  <a:moveTo>
                    <a:pt x="4006" y="0"/>
                  </a:moveTo>
                  <a:lnTo>
                    <a:pt x="3410" y="3889"/>
                  </a:lnTo>
                  <a:lnTo>
                    <a:pt x="0" y="5941"/>
                  </a:lnTo>
                  <a:lnTo>
                    <a:pt x="20" y="1559"/>
                  </a:lnTo>
                  <a:lnTo>
                    <a:pt x="4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EFF3E5C0-4C88-4EE4-9CD9-C9A0A1960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1482598"/>
              <a:ext cx="4384480" cy="2009575"/>
            </a:xfrm>
            <a:custGeom>
              <a:avLst/>
              <a:gdLst>
                <a:gd name="T0" fmla="*/ 3672 w 7005"/>
                <a:gd name="T1" fmla="*/ 0 h 3118"/>
                <a:gd name="T2" fmla="*/ 7005 w 7005"/>
                <a:gd name="T3" fmla="*/ 1559 h 3118"/>
                <a:gd name="T4" fmla="*/ 3019 w 7005"/>
                <a:gd name="T5" fmla="*/ 3118 h 3118"/>
                <a:gd name="T6" fmla="*/ 0 w 7005"/>
                <a:gd name="T7" fmla="*/ 1102 h 3118"/>
                <a:gd name="T8" fmla="*/ 3672 w 7005"/>
                <a:gd name="T9" fmla="*/ 0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5" h="3118">
                  <a:moveTo>
                    <a:pt x="3672" y="0"/>
                  </a:moveTo>
                  <a:lnTo>
                    <a:pt x="7005" y="1559"/>
                  </a:lnTo>
                  <a:lnTo>
                    <a:pt x="3019" y="3118"/>
                  </a:lnTo>
                  <a:lnTo>
                    <a:pt x="0" y="1102"/>
                  </a:lnTo>
                  <a:lnTo>
                    <a:pt x="36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Freeform 9">
            <a:extLst>
              <a:ext uri="{FF2B5EF4-FFF2-40B4-BE49-F238E27FC236}">
                <a16:creationId xmlns:a16="http://schemas.microsoft.com/office/drawing/2014/main" id="{9ABB51D0-8751-4B29-B954-2D2BC2136B23}"/>
              </a:ext>
            </a:extLst>
          </p:cNvPr>
          <p:cNvSpPr>
            <a:spLocks/>
          </p:cNvSpPr>
          <p:nvPr/>
        </p:nvSpPr>
        <p:spPr bwMode="auto">
          <a:xfrm>
            <a:off x="1402472" y="3086658"/>
            <a:ext cx="1059666" cy="1913943"/>
          </a:xfrm>
          <a:custGeom>
            <a:avLst/>
            <a:gdLst>
              <a:gd name="T0" fmla="*/ 0 w 1728"/>
              <a:gd name="T1" fmla="*/ 0 h 3031"/>
              <a:gd name="T2" fmla="*/ 1705 w 1728"/>
              <a:gd name="T3" fmla="*/ 1334 h 3031"/>
              <a:gd name="T4" fmla="*/ 1728 w 1728"/>
              <a:gd name="T5" fmla="*/ 2593 h 3031"/>
              <a:gd name="T6" fmla="*/ 818 w 1728"/>
              <a:gd name="T7" fmla="*/ 1795 h 3031"/>
              <a:gd name="T8" fmla="*/ 900 w 1728"/>
              <a:gd name="T9" fmla="*/ 3031 h 3031"/>
              <a:gd name="T10" fmla="*/ 198 w 1728"/>
              <a:gd name="T11" fmla="*/ 2356 h 3031"/>
              <a:gd name="T12" fmla="*/ 0 w 1728"/>
              <a:gd name="T13" fmla="*/ 0 h 3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031">
                <a:moveTo>
                  <a:pt x="0" y="0"/>
                </a:moveTo>
                <a:lnTo>
                  <a:pt x="1705" y="1334"/>
                </a:lnTo>
                <a:lnTo>
                  <a:pt x="1728" y="2593"/>
                </a:lnTo>
                <a:lnTo>
                  <a:pt x="818" y="1795"/>
                </a:lnTo>
                <a:lnTo>
                  <a:pt x="900" y="3031"/>
                </a:lnTo>
                <a:lnTo>
                  <a:pt x="198" y="235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9A68E202-386F-4F4C-B3E8-42F30C16C120}"/>
              </a:ext>
            </a:extLst>
          </p:cNvPr>
          <p:cNvSpPr>
            <a:spLocks/>
          </p:cNvSpPr>
          <p:nvPr/>
        </p:nvSpPr>
        <p:spPr bwMode="auto">
          <a:xfrm>
            <a:off x="1325817" y="2163469"/>
            <a:ext cx="1851348" cy="2275136"/>
          </a:xfrm>
          <a:custGeom>
            <a:avLst/>
            <a:gdLst>
              <a:gd name="T0" fmla="*/ 0 w 3019"/>
              <a:gd name="T1" fmla="*/ 0 h 3603"/>
              <a:gd name="T2" fmla="*/ 3019 w 3019"/>
              <a:gd name="T3" fmla="*/ 2016 h 3603"/>
              <a:gd name="T4" fmla="*/ 3012 w 3019"/>
              <a:gd name="T5" fmla="*/ 3603 h 3603"/>
              <a:gd name="T6" fmla="*/ 3010 w 3019"/>
              <a:gd name="T7" fmla="*/ 3603 h 3603"/>
              <a:gd name="T8" fmla="*/ 1937 w 3019"/>
              <a:gd name="T9" fmla="*/ 2743 h 3603"/>
              <a:gd name="T10" fmla="*/ 1937 w 3019"/>
              <a:gd name="T11" fmla="*/ 2743 h 3603"/>
              <a:gd name="T12" fmla="*/ 111 w 3019"/>
              <a:gd name="T13" fmla="*/ 1316 h 3603"/>
              <a:gd name="T14" fmla="*/ 0 w 3019"/>
              <a:gd name="T15" fmla="*/ 0 h 3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9" h="3603">
                <a:moveTo>
                  <a:pt x="0" y="0"/>
                </a:moveTo>
                <a:lnTo>
                  <a:pt x="3019" y="2016"/>
                </a:lnTo>
                <a:lnTo>
                  <a:pt x="3012" y="3603"/>
                </a:lnTo>
                <a:lnTo>
                  <a:pt x="3010" y="3603"/>
                </a:lnTo>
                <a:lnTo>
                  <a:pt x="1937" y="2743"/>
                </a:lnTo>
                <a:lnTo>
                  <a:pt x="1937" y="2743"/>
                </a:lnTo>
                <a:lnTo>
                  <a:pt x="111" y="131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14A0D139-1C5D-4DE6-9ED8-2F65CE18F7F1}"/>
              </a:ext>
            </a:extLst>
          </p:cNvPr>
          <p:cNvSpPr>
            <a:spLocks/>
          </p:cNvSpPr>
          <p:nvPr/>
        </p:nvSpPr>
        <p:spPr bwMode="auto">
          <a:xfrm>
            <a:off x="2514874" y="3983326"/>
            <a:ext cx="657999" cy="1376574"/>
          </a:xfrm>
          <a:custGeom>
            <a:avLst/>
            <a:gdLst>
              <a:gd name="T0" fmla="*/ 0 w 1073"/>
              <a:gd name="T1" fmla="*/ 0 h 2180"/>
              <a:gd name="T2" fmla="*/ 1057 w 1073"/>
              <a:gd name="T3" fmla="*/ 846 h 2180"/>
              <a:gd name="T4" fmla="*/ 1073 w 1073"/>
              <a:gd name="T5" fmla="*/ 839 h 2180"/>
              <a:gd name="T6" fmla="*/ 1066 w 1073"/>
              <a:gd name="T7" fmla="*/ 2180 h 2180"/>
              <a:gd name="T8" fmla="*/ 23 w 1073"/>
              <a:gd name="T9" fmla="*/ 1268 h 2180"/>
              <a:gd name="T10" fmla="*/ 0 w 1073"/>
              <a:gd name="T11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2180">
                <a:moveTo>
                  <a:pt x="0" y="0"/>
                </a:moveTo>
                <a:lnTo>
                  <a:pt x="1057" y="846"/>
                </a:lnTo>
                <a:lnTo>
                  <a:pt x="1073" y="839"/>
                </a:lnTo>
                <a:lnTo>
                  <a:pt x="1066" y="2180"/>
                </a:lnTo>
                <a:lnTo>
                  <a:pt x="23" y="1268"/>
                </a:lnTo>
                <a:lnTo>
                  <a:pt x="0" y="0"/>
                </a:lnTo>
                <a:close/>
              </a:path>
            </a:pathLst>
          </a:custGeom>
          <a:solidFill>
            <a:srgbClr val="F7D12C"/>
          </a:solidFill>
          <a:ln w="0">
            <a:solidFill>
              <a:srgbClr val="F7D12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 13">
            <a:extLst>
              <a:ext uri="{FF2B5EF4-FFF2-40B4-BE49-F238E27FC236}">
                <a16:creationId xmlns:a16="http://schemas.microsoft.com/office/drawing/2014/main" id="{3EA066E6-EBA5-4DE9-BC0F-E074201C019B}"/>
              </a:ext>
            </a:extLst>
          </p:cNvPr>
          <p:cNvSpPr>
            <a:spLocks/>
          </p:cNvSpPr>
          <p:nvPr/>
        </p:nvSpPr>
        <p:spPr bwMode="auto">
          <a:xfrm>
            <a:off x="3172872" y="3080975"/>
            <a:ext cx="889801" cy="1357631"/>
          </a:xfrm>
          <a:custGeom>
            <a:avLst/>
            <a:gdLst>
              <a:gd name="T0" fmla="*/ 1449 w 1451"/>
              <a:gd name="T1" fmla="*/ 0 h 2150"/>
              <a:gd name="T2" fmla="*/ 1451 w 1451"/>
              <a:gd name="T3" fmla="*/ 2 h 2150"/>
              <a:gd name="T4" fmla="*/ 1355 w 1451"/>
              <a:gd name="T5" fmla="*/ 1513 h 2150"/>
              <a:gd name="T6" fmla="*/ 0 w 1451"/>
              <a:gd name="T7" fmla="*/ 2150 h 2150"/>
              <a:gd name="T8" fmla="*/ 7 w 1451"/>
              <a:gd name="T9" fmla="*/ 563 h 2150"/>
              <a:gd name="T10" fmla="*/ 1449 w 1451"/>
              <a:gd name="T11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2150">
                <a:moveTo>
                  <a:pt x="1449" y="0"/>
                </a:moveTo>
                <a:lnTo>
                  <a:pt x="1451" y="2"/>
                </a:lnTo>
                <a:lnTo>
                  <a:pt x="1355" y="1513"/>
                </a:lnTo>
                <a:lnTo>
                  <a:pt x="0" y="2150"/>
                </a:lnTo>
                <a:lnTo>
                  <a:pt x="7" y="563"/>
                </a:lnTo>
                <a:lnTo>
                  <a:pt x="1449" y="0"/>
                </a:lnTo>
                <a:close/>
              </a:path>
            </a:pathLst>
          </a:custGeom>
          <a:gradFill flip="none" rotWithShape="1">
            <a:gsLst>
              <a:gs pos="15000">
                <a:sysClr val="window" lastClr="FFFFFF">
                  <a:lumMod val="85000"/>
                </a:sysClr>
              </a:gs>
              <a:gs pos="100000">
                <a:sysClr val="window" lastClr="FFFFFF">
                  <a:lumMod val="78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E03C1E7B-AE6A-4811-AAB4-D07F1D3D5439}"/>
              </a:ext>
            </a:extLst>
          </p:cNvPr>
          <p:cNvSpPr>
            <a:spLocks/>
          </p:cNvSpPr>
          <p:nvPr/>
        </p:nvSpPr>
        <p:spPr bwMode="auto">
          <a:xfrm>
            <a:off x="4691235" y="3404912"/>
            <a:ext cx="788004" cy="1852692"/>
          </a:xfrm>
          <a:custGeom>
            <a:avLst/>
            <a:gdLst>
              <a:gd name="T0" fmla="*/ 1285 w 1285"/>
              <a:gd name="T1" fmla="*/ 0 h 2934"/>
              <a:gd name="T2" fmla="*/ 921 w 1285"/>
              <a:gd name="T3" fmla="*/ 2380 h 2934"/>
              <a:gd name="T4" fmla="*/ 0 w 1285"/>
              <a:gd name="T5" fmla="*/ 2934 h 2934"/>
              <a:gd name="T6" fmla="*/ 118 w 1285"/>
              <a:gd name="T7" fmla="*/ 1800 h 2934"/>
              <a:gd name="T8" fmla="*/ 118 w 1285"/>
              <a:gd name="T9" fmla="*/ 1800 h 2934"/>
              <a:gd name="T10" fmla="*/ 130 w 1285"/>
              <a:gd name="T11" fmla="*/ 1698 h 2934"/>
              <a:gd name="T12" fmla="*/ 130 w 1285"/>
              <a:gd name="T13" fmla="*/ 1700 h 2934"/>
              <a:gd name="T14" fmla="*/ 246 w 1285"/>
              <a:gd name="T15" fmla="*/ 480 h 2934"/>
              <a:gd name="T16" fmla="*/ 1285 w 1285"/>
              <a:gd name="T17" fmla="*/ 0 h 2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5" h="2934">
                <a:moveTo>
                  <a:pt x="1285" y="0"/>
                </a:moveTo>
                <a:lnTo>
                  <a:pt x="921" y="2380"/>
                </a:lnTo>
                <a:lnTo>
                  <a:pt x="0" y="2934"/>
                </a:lnTo>
                <a:lnTo>
                  <a:pt x="118" y="1800"/>
                </a:lnTo>
                <a:lnTo>
                  <a:pt x="118" y="1800"/>
                </a:lnTo>
                <a:lnTo>
                  <a:pt x="130" y="1698"/>
                </a:lnTo>
                <a:lnTo>
                  <a:pt x="130" y="1700"/>
                </a:lnTo>
                <a:lnTo>
                  <a:pt x="246" y="480"/>
                </a:lnTo>
                <a:lnTo>
                  <a:pt x="1285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61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2F847D52-CE9A-41A8-8354-E80A545BA786}"/>
              </a:ext>
            </a:extLst>
          </p:cNvPr>
          <p:cNvSpPr>
            <a:spLocks/>
          </p:cNvSpPr>
          <p:nvPr/>
        </p:nvSpPr>
        <p:spPr bwMode="auto">
          <a:xfrm>
            <a:off x="3168580" y="2452045"/>
            <a:ext cx="2452929" cy="2910381"/>
          </a:xfrm>
          <a:custGeom>
            <a:avLst/>
            <a:gdLst>
              <a:gd name="T0" fmla="*/ 4000 w 4000"/>
              <a:gd name="T1" fmla="*/ 0 h 4609"/>
              <a:gd name="T2" fmla="*/ 3788 w 4000"/>
              <a:gd name="T3" fmla="*/ 1382 h 4609"/>
              <a:gd name="T4" fmla="*/ 2629 w 4000"/>
              <a:gd name="T5" fmla="*/ 1918 h 4609"/>
              <a:gd name="T6" fmla="*/ 2499 w 4000"/>
              <a:gd name="T7" fmla="*/ 3271 h 4609"/>
              <a:gd name="T8" fmla="*/ 5 w 4000"/>
              <a:gd name="T9" fmla="*/ 4609 h 4609"/>
              <a:gd name="T10" fmla="*/ 0 w 4000"/>
              <a:gd name="T11" fmla="*/ 4605 h 4609"/>
              <a:gd name="T12" fmla="*/ 7 w 4000"/>
              <a:gd name="T13" fmla="*/ 3264 h 4609"/>
              <a:gd name="T14" fmla="*/ 1467 w 4000"/>
              <a:gd name="T15" fmla="*/ 2580 h 4609"/>
              <a:gd name="T16" fmla="*/ 1569 w 4000"/>
              <a:gd name="T17" fmla="*/ 950 h 4609"/>
              <a:gd name="T18" fmla="*/ 4000 w 4000"/>
              <a:gd name="T19" fmla="*/ 0 h 4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00" h="4609">
                <a:moveTo>
                  <a:pt x="4000" y="0"/>
                </a:moveTo>
                <a:lnTo>
                  <a:pt x="3788" y="1382"/>
                </a:lnTo>
                <a:lnTo>
                  <a:pt x="2629" y="1918"/>
                </a:lnTo>
                <a:lnTo>
                  <a:pt x="2499" y="3271"/>
                </a:lnTo>
                <a:lnTo>
                  <a:pt x="5" y="4609"/>
                </a:lnTo>
                <a:lnTo>
                  <a:pt x="0" y="4605"/>
                </a:lnTo>
                <a:lnTo>
                  <a:pt x="7" y="3264"/>
                </a:lnTo>
                <a:lnTo>
                  <a:pt x="1467" y="2580"/>
                </a:lnTo>
                <a:lnTo>
                  <a:pt x="1569" y="950"/>
                </a:lnTo>
                <a:lnTo>
                  <a:pt x="4000" y="0"/>
                </a:lnTo>
                <a:close/>
              </a:path>
            </a:pathLst>
          </a:custGeom>
          <a:solidFill>
            <a:srgbClr val="BA9702"/>
          </a:solidFill>
          <a:ln w="0">
            <a:solidFill>
              <a:srgbClr val="BA970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 17">
            <a:extLst>
              <a:ext uri="{FF2B5EF4-FFF2-40B4-BE49-F238E27FC236}">
                <a16:creationId xmlns:a16="http://schemas.microsoft.com/office/drawing/2014/main" id="{14141761-34E9-4DA2-B5B5-DB11F202BF11}"/>
              </a:ext>
            </a:extLst>
          </p:cNvPr>
          <p:cNvSpPr>
            <a:spLocks/>
          </p:cNvSpPr>
          <p:nvPr/>
        </p:nvSpPr>
        <p:spPr bwMode="auto">
          <a:xfrm>
            <a:off x="3442081" y="2110427"/>
            <a:ext cx="2179427" cy="941501"/>
          </a:xfrm>
          <a:custGeom>
            <a:avLst/>
            <a:gdLst>
              <a:gd name="T0" fmla="*/ 2399 w 3554"/>
              <a:gd name="T1" fmla="*/ 0 h 1491"/>
              <a:gd name="T2" fmla="*/ 3554 w 3554"/>
              <a:gd name="T3" fmla="*/ 541 h 1491"/>
              <a:gd name="T4" fmla="*/ 1123 w 3554"/>
              <a:gd name="T5" fmla="*/ 1491 h 1491"/>
              <a:gd name="T6" fmla="*/ 1123 w 3554"/>
              <a:gd name="T7" fmla="*/ 1480 h 1491"/>
              <a:gd name="T8" fmla="*/ 0 w 3554"/>
              <a:gd name="T9" fmla="*/ 821 h 1491"/>
              <a:gd name="T10" fmla="*/ 2399 w 3554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4" h="1491">
                <a:moveTo>
                  <a:pt x="2399" y="0"/>
                </a:moveTo>
                <a:lnTo>
                  <a:pt x="3554" y="541"/>
                </a:lnTo>
                <a:lnTo>
                  <a:pt x="1123" y="1491"/>
                </a:lnTo>
                <a:lnTo>
                  <a:pt x="1123" y="1480"/>
                </a:lnTo>
                <a:lnTo>
                  <a:pt x="0" y="821"/>
                </a:lnTo>
                <a:lnTo>
                  <a:pt x="2399" y="0"/>
                </a:lnTo>
                <a:close/>
              </a:path>
            </a:pathLst>
          </a:custGeom>
          <a:solidFill>
            <a:srgbClr val="FBCE12"/>
          </a:solidFill>
          <a:ln w="0">
            <a:solidFill>
              <a:srgbClr val="FBCE1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 18">
            <a:extLst>
              <a:ext uri="{FF2B5EF4-FFF2-40B4-BE49-F238E27FC236}">
                <a16:creationId xmlns:a16="http://schemas.microsoft.com/office/drawing/2014/main" id="{601E0FE4-13B6-4586-89A8-36EFDB7F6736}"/>
              </a:ext>
            </a:extLst>
          </p:cNvPr>
          <p:cNvSpPr>
            <a:spLocks/>
          </p:cNvSpPr>
          <p:nvPr/>
        </p:nvSpPr>
        <p:spPr bwMode="auto">
          <a:xfrm>
            <a:off x="1325817" y="1915307"/>
            <a:ext cx="2735629" cy="1521177"/>
          </a:xfrm>
          <a:custGeom>
            <a:avLst/>
            <a:gdLst>
              <a:gd name="T0" fmla="*/ 1309 w 4461"/>
              <a:gd name="T1" fmla="*/ 0 h 2409"/>
              <a:gd name="T2" fmla="*/ 4461 w 4461"/>
              <a:gd name="T3" fmla="*/ 1846 h 2409"/>
              <a:gd name="T4" fmla="*/ 3019 w 4461"/>
              <a:gd name="T5" fmla="*/ 2409 h 2409"/>
              <a:gd name="T6" fmla="*/ 0 w 4461"/>
              <a:gd name="T7" fmla="*/ 393 h 2409"/>
              <a:gd name="T8" fmla="*/ 1309 w 4461"/>
              <a:gd name="T9" fmla="*/ 0 h 2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1" h="2409">
                <a:moveTo>
                  <a:pt x="1309" y="0"/>
                </a:moveTo>
                <a:lnTo>
                  <a:pt x="4461" y="1846"/>
                </a:lnTo>
                <a:lnTo>
                  <a:pt x="3019" y="2409"/>
                </a:lnTo>
                <a:lnTo>
                  <a:pt x="0" y="393"/>
                </a:lnTo>
                <a:lnTo>
                  <a:pt x="1309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  <a:tileRect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 19">
            <a:extLst>
              <a:ext uri="{FF2B5EF4-FFF2-40B4-BE49-F238E27FC236}">
                <a16:creationId xmlns:a16="http://schemas.microsoft.com/office/drawing/2014/main" id="{628E58C2-A23F-45C8-9B83-A28A3A8F81A1}"/>
              </a:ext>
            </a:extLst>
          </p:cNvPr>
          <p:cNvSpPr>
            <a:spLocks/>
          </p:cNvSpPr>
          <p:nvPr/>
        </p:nvSpPr>
        <p:spPr bwMode="auto">
          <a:xfrm>
            <a:off x="2215003" y="1467605"/>
            <a:ext cx="2611756" cy="1116415"/>
          </a:xfrm>
          <a:custGeom>
            <a:avLst/>
            <a:gdLst>
              <a:gd name="T0" fmla="*/ 2222 w 4259"/>
              <a:gd name="T1" fmla="*/ 0 h 1768"/>
              <a:gd name="T2" fmla="*/ 4259 w 4259"/>
              <a:gd name="T3" fmla="*/ 952 h 1768"/>
              <a:gd name="T4" fmla="*/ 1878 w 4259"/>
              <a:gd name="T5" fmla="*/ 1768 h 1768"/>
              <a:gd name="T6" fmla="*/ 0 w 4259"/>
              <a:gd name="T7" fmla="*/ 666 h 1768"/>
              <a:gd name="T8" fmla="*/ 2222 w 4259"/>
              <a:gd name="T9" fmla="*/ 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59" h="1768">
                <a:moveTo>
                  <a:pt x="2222" y="0"/>
                </a:moveTo>
                <a:lnTo>
                  <a:pt x="4259" y="952"/>
                </a:lnTo>
                <a:lnTo>
                  <a:pt x="1878" y="1768"/>
                </a:lnTo>
                <a:lnTo>
                  <a:pt x="0" y="666"/>
                </a:lnTo>
                <a:lnTo>
                  <a:pt x="2222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</a:gradFill>
          <a:ln w="0">
            <a:solidFill>
              <a:sysClr val="window" lastClr="FFFFFF">
                <a:lumMod val="8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445ECE-8768-4286-8C8B-12170BAB7648}"/>
              </a:ext>
            </a:extLst>
          </p:cNvPr>
          <p:cNvSpPr txBox="1"/>
          <p:nvPr/>
        </p:nvSpPr>
        <p:spPr>
          <a:xfrm>
            <a:off x="2350630" y="330122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3CCC0A-290E-43F1-A752-FBF4E474F77E}"/>
              </a:ext>
            </a:extLst>
          </p:cNvPr>
          <p:cNvSpPr txBox="1"/>
          <p:nvPr/>
        </p:nvSpPr>
        <p:spPr>
          <a:xfrm>
            <a:off x="1322173" y="3374995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1E658F-4FA8-4549-97B4-EAE3886ED991}"/>
              </a:ext>
            </a:extLst>
          </p:cNvPr>
          <p:cNvSpPr txBox="1"/>
          <p:nvPr/>
        </p:nvSpPr>
        <p:spPr>
          <a:xfrm rot="198355">
            <a:off x="4739803" y="3623463"/>
            <a:ext cx="755335" cy="707886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0F750B0-2612-43C2-A2CB-833B305CACE9}"/>
              </a:ext>
            </a:extLst>
          </p:cNvPr>
          <p:cNvSpPr txBox="1"/>
          <p:nvPr/>
        </p:nvSpPr>
        <p:spPr>
          <a:xfrm rot="198355">
            <a:off x="3145927" y="4379967"/>
            <a:ext cx="813043" cy="769441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16D452-EEF1-4655-A3DA-48A3C4866C16}"/>
              </a:ext>
            </a:extLst>
          </p:cNvPr>
          <p:cNvSpPr txBox="1"/>
          <p:nvPr/>
        </p:nvSpPr>
        <p:spPr>
          <a:xfrm rot="198355">
            <a:off x="3095996" y="1783123"/>
            <a:ext cx="755335" cy="707886"/>
          </a:xfrm>
          <a:prstGeom prst="rect">
            <a:avLst/>
          </a:prstGeom>
          <a:noFill/>
          <a:scene3d>
            <a:camera prst="isometricOffAxis1Top">
              <a:rot lat="19200000" lon="18600000" rev="3458552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06</a:t>
            </a:r>
          </a:p>
        </p:txBody>
      </p:sp>
      <p:sp>
        <p:nvSpPr>
          <p:cNvPr id="31" name="Freeform 11">
            <a:extLst>
              <a:ext uri="{FF2B5EF4-FFF2-40B4-BE49-F238E27FC236}">
                <a16:creationId xmlns:a16="http://schemas.microsoft.com/office/drawing/2014/main" id="{0BF992BB-51C2-43D2-BEA8-AF89AF9F681B}"/>
              </a:ext>
            </a:extLst>
          </p:cNvPr>
          <p:cNvSpPr>
            <a:spLocks/>
          </p:cNvSpPr>
          <p:nvPr/>
        </p:nvSpPr>
        <p:spPr bwMode="auto">
          <a:xfrm>
            <a:off x="1980749" y="4379248"/>
            <a:ext cx="1187830" cy="1824277"/>
          </a:xfrm>
          <a:custGeom>
            <a:avLst/>
            <a:gdLst>
              <a:gd name="T0" fmla="*/ 0 w 1937"/>
              <a:gd name="T1" fmla="*/ 0 h 2889"/>
              <a:gd name="T2" fmla="*/ 1926 w 1937"/>
              <a:gd name="T3" fmla="*/ 1687 h 2889"/>
              <a:gd name="T4" fmla="*/ 1937 w 1937"/>
              <a:gd name="T5" fmla="*/ 1682 h 2889"/>
              <a:gd name="T6" fmla="*/ 1931 w 1937"/>
              <a:gd name="T7" fmla="*/ 2889 h 2889"/>
              <a:gd name="T8" fmla="*/ 71 w 1937"/>
              <a:gd name="T9" fmla="*/ 1096 h 2889"/>
              <a:gd name="T10" fmla="*/ 0 w 1937"/>
              <a:gd name="T11" fmla="*/ 0 h 2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7" h="2889">
                <a:moveTo>
                  <a:pt x="0" y="0"/>
                </a:moveTo>
                <a:lnTo>
                  <a:pt x="1926" y="1687"/>
                </a:lnTo>
                <a:lnTo>
                  <a:pt x="1937" y="1682"/>
                </a:lnTo>
                <a:lnTo>
                  <a:pt x="1931" y="2889"/>
                </a:lnTo>
                <a:lnTo>
                  <a:pt x="71" y="1096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Freeform 16">
            <a:extLst>
              <a:ext uri="{FF2B5EF4-FFF2-40B4-BE49-F238E27FC236}">
                <a16:creationId xmlns:a16="http://schemas.microsoft.com/office/drawing/2014/main" id="{7CE93D83-BF5B-4D12-BEFD-58AE67A16DF3}"/>
              </a:ext>
            </a:extLst>
          </p:cNvPr>
          <p:cNvSpPr>
            <a:spLocks/>
          </p:cNvSpPr>
          <p:nvPr/>
        </p:nvSpPr>
        <p:spPr bwMode="auto">
          <a:xfrm>
            <a:off x="3164901" y="4597733"/>
            <a:ext cx="1528175" cy="1605792"/>
          </a:xfrm>
          <a:custGeom>
            <a:avLst/>
            <a:gdLst>
              <a:gd name="T0" fmla="*/ 2492 w 2492"/>
              <a:gd name="T1" fmla="*/ 0 h 2543"/>
              <a:gd name="T2" fmla="*/ 2373 w 2492"/>
              <a:gd name="T3" fmla="*/ 1116 h 2543"/>
              <a:gd name="T4" fmla="*/ 0 w 2492"/>
              <a:gd name="T5" fmla="*/ 2543 h 2543"/>
              <a:gd name="T6" fmla="*/ 6 w 2492"/>
              <a:gd name="T7" fmla="*/ 1336 h 2543"/>
              <a:gd name="T8" fmla="*/ 2492 w 2492"/>
              <a:gd name="T9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2" h="2543">
                <a:moveTo>
                  <a:pt x="2492" y="0"/>
                </a:moveTo>
                <a:lnTo>
                  <a:pt x="2373" y="1116"/>
                </a:lnTo>
                <a:lnTo>
                  <a:pt x="0" y="2543"/>
                </a:lnTo>
                <a:lnTo>
                  <a:pt x="6" y="1336"/>
                </a:lnTo>
                <a:lnTo>
                  <a:pt x="2492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F52EE9-0988-4444-99FD-C0958DF1BEDB}"/>
              </a:ext>
            </a:extLst>
          </p:cNvPr>
          <p:cNvSpPr txBox="1"/>
          <p:nvPr/>
        </p:nvSpPr>
        <p:spPr>
          <a:xfrm>
            <a:off x="1918756" y="463263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889" y="1964562"/>
            <a:ext cx="729217" cy="72921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7A89518-767F-428F-98B1-7522F7D87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4890" y="3135201"/>
            <a:ext cx="2216696" cy="2315846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49" name="Rectangle 48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50" name="TextBox 49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52" name="TextBox 51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298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B469D8-F4FA-45E8-B0FC-B878F8EDD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8520" y="6343098"/>
            <a:ext cx="54864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BEA7C93-03AC-499C-BBE3-EEF6D211E3DA}"/>
              </a:ext>
            </a:extLst>
          </p:cNvPr>
          <p:cNvSpPr txBox="1">
            <a:spLocks/>
          </p:cNvSpPr>
          <p:nvPr/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Free 3D Tetris Cube Diagram for PowerPoint</a:t>
            </a:r>
            <a:endParaRPr kumimoji="0" lang="en-IN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9E3B7C-D485-4BCF-A634-E204C6ACA8C8}"/>
              </a:ext>
            </a:extLst>
          </p:cNvPr>
          <p:cNvSpPr/>
          <p:nvPr/>
        </p:nvSpPr>
        <p:spPr>
          <a:xfrm>
            <a:off x="7341212" y="1779883"/>
            <a:ext cx="3793760" cy="411930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glow rad="228600">
              <a:srgbClr val="2690B0"/>
            </a:glow>
          </a:effectLst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4E6E13-4D2C-4611-B5C8-323F7A0B8BFA}"/>
              </a:ext>
            </a:extLst>
          </p:cNvPr>
          <p:cNvSpPr/>
          <p:nvPr/>
        </p:nvSpPr>
        <p:spPr>
          <a:xfrm>
            <a:off x="6293865" y="1780518"/>
            <a:ext cx="1043545" cy="1043545"/>
          </a:xfrm>
          <a:prstGeom prst="rect">
            <a:avLst/>
          </a:prstGeom>
          <a:solidFill>
            <a:srgbClr val="2690B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4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4A8AF7-A83B-4A4E-8059-C91C20FDB522}"/>
              </a:ext>
            </a:extLst>
          </p:cNvPr>
          <p:cNvSpPr/>
          <p:nvPr/>
        </p:nvSpPr>
        <p:spPr>
          <a:xfrm>
            <a:off x="7667377" y="2501294"/>
            <a:ext cx="31717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Determine the boundaries of the </a:t>
            </a:r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itchFamily="34" charset="0"/>
                <a:cs typeface="Arial" pitchFamily="34" charset="0"/>
              </a:rPr>
              <a:t>Axis.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2C8F7C-A571-4CC1-9A8D-315CBD888FC8}"/>
              </a:ext>
            </a:extLst>
          </p:cNvPr>
          <p:cNvSpPr/>
          <p:nvPr/>
        </p:nvSpPr>
        <p:spPr>
          <a:xfrm>
            <a:off x="7667377" y="1987005"/>
            <a:ext cx="31717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Limit Switch</a:t>
            </a:r>
          </a:p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D3A87B8-02FD-449A-A3E4-19284246B592}"/>
              </a:ext>
            </a:extLst>
          </p:cNvPr>
          <p:cNvGrpSpPr/>
          <p:nvPr/>
        </p:nvGrpSpPr>
        <p:grpSpPr>
          <a:xfrm>
            <a:off x="956040" y="4503146"/>
            <a:ext cx="4706324" cy="1657719"/>
            <a:chOff x="3524752" y="4580881"/>
            <a:chExt cx="4803600" cy="1691983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7EDA6A2-C745-4A27-85BE-1650173D8A46}"/>
                </a:ext>
              </a:extLst>
            </p:cNvPr>
            <p:cNvSpPr/>
            <p:nvPr/>
          </p:nvSpPr>
          <p:spPr>
            <a:xfrm rot="19704127">
              <a:off x="4962272" y="4823885"/>
              <a:ext cx="3366080" cy="1448979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9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315CAD7-A030-49CD-B0A9-5B00B095F2B2}"/>
                </a:ext>
              </a:extLst>
            </p:cNvPr>
            <p:cNvSpPr/>
            <p:nvPr/>
          </p:nvSpPr>
          <p:spPr>
            <a:xfrm rot="2437725">
              <a:off x="3524752" y="4580881"/>
              <a:ext cx="3438983" cy="166827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4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6D0223C-EEB5-49F2-960F-663253672AD8}"/>
              </a:ext>
            </a:extLst>
          </p:cNvPr>
          <p:cNvGrpSpPr/>
          <p:nvPr/>
        </p:nvGrpSpPr>
        <p:grpSpPr>
          <a:xfrm>
            <a:off x="1329618" y="1471796"/>
            <a:ext cx="4288089" cy="4727537"/>
            <a:chOff x="3902172" y="1482598"/>
            <a:chExt cx="4384480" cy="483380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CC457B0F-5597-448B-B4BC-35B06FE34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2192845"/>
              <a:ext cx="1889614" cy="4123561"/>
            </a:xfrm>
            <a:custGeom>
              <a:avLst/>
              <a:gdLst>
                <a:gd name="T0" fmla="*/ 0 w 3019"/>
                <a:gd name="T1" fmla="*/ 0 h 6398"/>
                <a:gd name="T2" fmla="*/ 3019 w 3019"/>
                <a:gd name="T3" fmla="*/ 2016 h 6398"/>
                <a:gd name="T4" fmla="*/ 2999 w 3019"/>
                <a:gd name="T5" fmla="*/ 6398 h 6398"/>
                <a:gd name="T6" fmla="*/ 323 w 3019"/>
                <a:gd name="T7" fmla="*/ 3818 h 6398"/>
                <a:gd name="T8" fmla="*/ 0 w 3019"/>
                <a:gd name="T9" fmla="*/ 0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9" h="6398">
                  <a:moveTo>
                    <a:pt x="0" y="0"/>
                  </a:moveTo>
                  <a:lnTo>
                    <a:pt x="3019" y="2016"/>
                  </a:lnTo>
                  <a:lnTo>
                    <a:pt x="2999" y="6398"/>
                  </a:lnTo>
                  <a:lnTo>
                    <a:pt x="323" y="38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F203F5AF-D9AC-4F29-8FBC-78EDE8431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268" y="2487386"/>
              <a:ext cx="2507384" cy="3829020"/>
            </a:xfrm>
            <a:custGeom>
              <a:avLst/>
              <a:gdLst>
                <a:gd name="T0" fmla="*/ 4006 w 4006"/>
                <a:gd name="T1" fmla="*/ 0 h 5941"/>
                <a:gd name="T2" fmla="*/ 3410 w 4006"/>
                <a:gd name="T3" fmla="*/ 3889 h 5941"/>
                <a:gd name="T4" fmla="*/ 0 w 4006"/>
                <a:gd name="T5" fmla="*/ 5941 h 5941"/>
                <a:gd name="T6" fmla="*/ 20 w 4006"/>
                <a:gd name="T7" fmla="*/ 1559 h 5941"/>
                <a:gd name="T8" fmla="*/ 4006 w 4006"/>
                <a:gd name="T9" fmla="*/ 0 h 5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6" h="5941">
                  <a:moveTo>
                    <a:pt x="4006" y="0"/>
                  </a:moveTo>
                  <a:lnTo>
                    <a:pt x="3410" y="3889"/>
                  </a:lnTo>
                  <a:lnTo>
                    <a:pt x="0" y="5941"/>
                  </a:lnTo>
                  <a:lnTo>
                    <a:pt x="20" y="1559"/>
                  </a:lnTo>
                  <a:lnTo>
                    <a:pt x="4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6673DEE-13C7-4A91-BB41-8BF2E9156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1482598"/>
              <a:ext cx="4384480" cy="2009575"/>
            </a:xfrm>
            <a:custGeom>
              <a:avLst/>
              <a:gdLst>
                <a:gd name="T0" fmla="*/ 3672 w 7005"/>
                <a:gd name="T1" fmla="*/ 0 h 3118"/>
                <a:gd name="T2" fmla="*/ 7005 w 7005"/>
                <a:gd name="T3" fmla="*/ 1559 h 3118"/>
                <a:gd name="T4" fmla="*/ 3019 w 7005"/>
                <a:gd name="T5" fmla="*/ 3118 h 3118"/>
                <a:gd name="T6" fmla="*/ 0 w 7005"/>
                <a:gd name="T7" fmla="*/ 1102 h 3118"/>
                <a:gd name="T8" fmla="*/ 3672 w 7005"/>
                <a:gd name="T9" fmla="*/ 0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5" h="3118">
                  <a:moveTo>
                    <a:pt x="3672" y="0"/>
                  </a:moveTo>
                  <a:lnTo>
                    <a:pt x="7005" y="1559"/>
                  </a:lnTo>
                  <a:lnTo>
                    <a:pt x="3019" y="3118"/>
                  </a:lnTo>
                  <a:lnTo>
                    <a:pt x="0" y="1102"/>
                  </a:lnTo>
                  <a:lnTo>
                    <a:pt x="36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Freeform 9">
            <a:extLst>
              <a:ext uri="{FF2B5EF4-FFF2-40B4-BE49-F238E27FC236}">
                <a16:creationId xmlns:a16="http://schemas.microsoft.com/office/drawing/2014/main" id="{38737055-84A4-4592-8B63-AE02301C59C5}"/>
              </a:ext>
            </a:extLst>
          </p:cNvPr>
          <p:cNvSpPr>
            <a:spLocks/>
          </p:cNvSpPr>
          <p:nvPr/>
        </p:nvSpPr>
        <p:spPr bwMode="auto">
          <a:xfrm>
            <a:off x="1402472" y="3086658"/>
            <a:ext cx="1059666" cy="1913943"/>
          </a:xfrm>
          <a:custGeom>
            <a:avLst/>
            <a:gdLst>
              <a:gd name="T0" fmla="*/ 0 w 1728"/>
              <a:gd name="T1" fmla="*/ 0 h 3031"/>
              <a:gd name="T2" fmla="*/ 1705 w 1728"/>
              <a:gd name="T3" fmla="*/ 1334 h 3031"/>
              <a:gd name="T4" fmla="*/ 1728 w 1728"/>
              <a:gd name="T5" fmla="*/ 2593 h 3031"/>
              <a:gd name="T6" fmla="*/ 818 w 1728"/>
              <a:gd name="T7" fmla="*/ 1795 h 3031"/>
              <a:gd name="T8" fmla="*/ 900 w 1728"/>
              <a:gd name="T9" fmla="*/ 3031 h 3031"/>
              <a:gd name="T10" fmla="*/ 198 w 1728"/>
              <a:gd name="T11" fmla="*/ 2356 h 3031"/>
              <a:gd name="T12" fmla="*/ 0 w 1728"/>
              <a:gd name="T13" fmla="*/ 0 h 3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031">
                <a:moveTo>
                  <a:pt x="0" y="0"/>
                </a:moveTo>
                <a:lnTo>
                  <a:pt x="1705" y="1334"/>
                </a:lnTo>
                <a:lnTo>
                  <a:pt x="1728" y="2593"/>
                </a:lnTo>
                <a:lnTo>
                  <a:pt x="818" y="1795"/>
                </a:lnTo>
                <a:lnTo>
                  <a:pt x="900" y="3031"/>
                </a:lnTo>
                <a:lnTo>
                  <a:pt x="198" y="235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90305224-209F-48B3-9DC3-B664181310EA}"/>
              </a:ext>
            </a:extLst>
          </p:cNvPr>
          <p:cNvSpPr>
            <a:spLocks/>
          </p:cNvSpPr>
          <p:nvPr/>
        </p:nvSpPr>
        <p:spPr bwMode="auto">
          <a:xfrm>
            <a:off x="1325817" y="2163469"/>
            <a:ext cx="1851348" cy="2275136"/>
          </a:xfrm>
          <a:custGeom>
            <a:avLst/>
            <a:gdLst>
              <a:gd name="T0" fmla="*/ 0 w 3019"/>
              <a:gd name="T1" fmla="*/ 0 h 3603"/>
              <a:gd name="T2" fmla="*/ 3019 w 3019"/>
              <a:gd name="T3" fmla="*/ 2016 h 3603"/>
              <a:gd name="T4" fmla="*/ 3012 w 3019"/>
              <a:gd name="T5" fmla="*/ 3603 h 3603"/>
              <a:gd name="T6" fmla="*/ 3010 w 3019"/>
              <a:gd name="T7" fmla="*/ 3603 h 3603"/>
              <a:gd name="T8" fmla="*/ 1937 w 3019"/>
              <a:gd name="T9" fmla="*/ 2743 h 3603"/>
              <a:gd name="T10" fmla="*/ 1937 w 3019"/>
              <a:gd name="T11" fmla="*/ 2743 h 3603"/>
              <a:gd name="T12" fmla="*/ 111 w 3019"/>
              <a:gd name="T13" fmla="*/ 1316 h 3603"/>
              <a:gd name="T14" fmla="*/ 0 w 3019"/>
              <a:gd name="T15" fmla="*/ 0 h 3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9" h="3603">
                <a:moveTo>
                  <a:pt x="0" y="0"/>
                </a:moveTo>
                <a:lnTo>
                  <a:pt x="3019" y="2016"/>
                </a:lnTo>
                <a:lnTo>
                  <a:pt x="3012" y="3603"/>
                </a:lnTo>
                <a:lnTo>
                  <a:pt x="3010" y="3603"/>
                </a:lnTo>
                <a:lnTo>
                  <a:pt x="1937" y="2743"/>
                </a:lnTo>
                <a:lnTo>
                  <a:pt x="1937" y="2743"/>
                </a:lnTo>
                <a:lnTo>
                  <a:pt x="111" y="131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D07580BC-FF9C-42A1-991A-B9F05EBDA1AD}"/>
              </a:ext>
            </a:extLst>
          </p:cNvPr>
          <p:cNvSpPr>
            <a:spLocks/>
          </p:cNvSpPr>
          <p:nvPr/>
        </p:nvSpPr>
        <p:spPr bwMode="auto">
          <a:xfrm>
            <a:off x="2514874" y="3983326"/>
            <a:ext cx="657999" cy="1376574"/>
          </a:xfrm>
          <a:custGeom>
            <a:avLst/>
            <a:gdLst>
              <a:gd name="T0" fmla="*/ 0 w 1073"/>
              <a:gd name="T1" fmla="*/ 0 h 2180"/>
              <a:gd name="T2" fmla="*/ 1057 w 1073"/>
              <a:gd name="T3" fmla="*/ 846 h 2180"/>
              <a:gd name="T4" fmla="*/ 1073 w 1073"/>
              <a:gd name="T5" fmla="*/ 839 h 2180"/>
              <a:gd name="T6" fmla="*/ 1066 w 1073"/>
              <a:gd name="T7" fmla="*/ 2180 h 2180"/>
              <a:gd name="T8" fmla="*/ 23 w 1073"/>
              <a:gd name="T9" fmla="*/ 1268 h 2180"/>
              <a:gd name="T10" fmla="*/ 0 w 1073"/>
              <a:gd name="T11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2180">
                <a:moveTo>
                  <a:pt x="0" y="0"/>
                </a:moveTo>
                <a:lnTo>
                  <a:pt x="1057" y="846"/>
                </a:lnTo>
                <a:lnTo>
                  <a:pt x="1073" y="839"/>
                </a:lnTo>
                <a:lnTo>
                  <a:pt x="1066" y="2180"/>
                </a:lnTo>
                <a:lnTo>
                  <a:pt x="23" y="126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 13">
            <a:extLst>
              <a:ext uri="{FF2B5EF4-FFF2-40B4-BE49-F238E27FC236}">
                <a16:creationId xmlns:a16="http://schemas.microsoft.com/office/drawing/2014/main" id="{177AE1D2-8176-4107-8FCC-4E308621FDFE}"/>
              </a:ext>
            </a:extLst>
          </p:cNvPr>
          <p:cNvSpPr>
            <a:spLocks/>
          </p:cNvSpPr>
          <p:nvPr/>
        </p:nvSpPr>
        <p:spPr bwMode="auto">
          <a:xfrm>
            <a:off x="3172872" y="3080975"/>
            <a:ext cx="889801" cy="1357631"/>
          </a:xfrm>
          <a:custGeom>
            <a:avLst/>
            <a:gdLst>
              <a:gd name="T0" fmla="*/ 1449 w 1451"/>
              <a:gd name="T1" fmla="*/ 0 h 2150"/>
              <a:gd name="T2" fmla="*/ 1451 w 1451"/>
              <a:gd name="T3" fmla="*/ 2 h 2150"/>
              <a:gd name="T4" fmla="*/ 1355 w 1451"/>
              <a:gd name="T5" fmla="*/ 1513 h 2150"/>
              <a:gd name="T6" fmla="*/ 0 w 1451"/>
              <a:gd name="T7" fmla="*/ 2150 h 2150"/>
              <a:gd name="T8" fmla="*/ 7 w 1451"/>
              <a:gd name="T9" fmla="*/ 563 h 2150"/>
              <a:gd name="T10" fmla="*/ 1449 w 1451"/>
              <a:gd name="T11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2150">
                <a:moveTo>
                  <a:pt x="1449" y="0"/>
                </a:moveTo>
                <a:lnTo>
                  <a:pt x="1451" y="2"/>
                </a:lnTo>
                <a:lnTo>
                  <a:pt x="1355" y="1513"/>
                </a:lnTo>
                <a:lnTo>
                  <a:pt x="0" y="2150"/>
                </a:lnTo>
                <a:lnTo>
                  <a:pt x="7" y="563"/>
                </a:lnTo>
                <a:lnTo>
                  <a:pt x="1449" y="0"/>
                </a:lnTo>
                <a:close/>
              </a:path>
            </a:pathLst>
          </a:custGeom>
          <a:gradFill flip="none" rotWithShape="1">
            <a:gsLst>
              <a:gs pos="15000">
                <a:sysClr val="window" lastClr="FFFFFF">
                  <a:lumMod val="85000"/>
                </a:sysClr>
              </a:gs>
              <a:gs pos="100000">
                <a:sysClr val="window" lastClr="FFFFFF">
                  <a:lumMod val="78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54626130-6EEA-4A1A-8300-5481FF5B2913}"/>
              </a:ext>
            </a:extLst>
          </p:cNvPr>
          <p:cNvSpPr>
            <a:spLocks/>
          </p:cNvSpPr>
          <p:nvPr/>
        </p:nvSpPr>
        <p:spPr bwMode="auto">
          <a:xfrm>
            <a:off x="4691235" y="3404912"/>
            <a:ext cx="788004" cy="1852692"/>
          </a:xfrm>
          <a:custGeom>
            <a:avLst/>
            <a:gdLst>
              <a:gd name="T0" fmla="*/ 1285 w 1285"/>
              <a:gd name="T1" fmla="*/ 0 h 2934"/>
              <a:gd name="T2" fmla="*/ 921 w 1285"/>
              <a:gd name="T3" fmla="*/ 2380 h 2934"/>
              <a:gd name="T4" fmla="*/ 0 w 1285"/>
              <a:gd name="T5" fmla="*/ 2934 h 2934"/>
              <a:gd name="T6" fmla="*/ 118 w 1285"/>
              <a:gd name="T7" fmla="*/ 1800 h 2934"/>
              <a:gd name="T8" fmla="*/ 118 w 1285"/>
              <a:gd name="T9" fmla="*/ 1800 h 2934"/>
              <a:gd name="T10" fmla="*/ 130 w 1285"/>
              <a:gd name="T11" fmla="*/ 1698 h 2934"/>
              <a:gd name="T12" fmla="*/ 130 w 1285"/>
              <a:gd name="T13" fmla="*/ 1700 h 2934"/>
              <a:gd name="T14" fmla="*/ 246 w 1285"/>
              <a:gd name="T15" fmla="*/ 480 h 2934"/>
              <a:gd name="T16" fmla="*/ 1285 w 1285"/>
              <a:gd name="T17" fmla="*/ 0 h 2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5" h="2934">
                <a:moveTo>
                  <a:pt x="1285" y="0"/>
                </a:moveTo>
                <a:lnTo>
                  <a:pt x="921" y="2380"/>
                </a:lnTo>
                <a:lnTo>
                  <a:pt x="0" y="2934"/>
                </a:lnTo>
                <a:lnTo>
                  <a:pt x="118" y="1800"/>
                </a:lnTo>
                <a:lnTo>
                  <a:pt x="118" y="1800"/>
                </a:lnTo>
                <a:lnTo>
                  <a:pt x="130" y="1698"/>
                </a:lnTo>
                <a:lnTo>
                  <a:pt x="130" y="1700"/>
                </a:lnTo>
                <a:lnTo>
                  <a:pt x="246" y="480"/>
                </a:lnTo>
                <a:lnTo>
                  <a:pt x="1285" y="0"/>
                </a:lnTo>
                <a:close/>
              </a:path>
            </a:pathLst>
          </a:custGeom>
          <a:gradFill flip="none" rotWithShape="1">
            <a:gsLst>
              <a:gs pos="0">
                <a:srgbClr val="2AB2DB">
                  <a:lumMod val="67000"/>
                </a:srgbClr>
              </a:gs>
              <a:gs pos="48000">
                <a:srgbClr val="2AB2DB">
                  <a:lumMod val="97000"/>
                  <a:lumOff val="3000"/>
                </a:srgbClr>
              </a:gs>
              <a:gs pos="100000">
                <a:srgbClr val="2AB2DB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solidFill>
              <a:srgbClr val="2690B0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82DB2845-C720-4ECE-91D6-D89A9D01EFEE}"/>
              </a:ext>
            </a:extLst>
          </p:cNvPr>
          <p:cNvSpPr>
            <a:spLocks/>
          </p:cNvSpPr>
          <p:nvPr/>
        </p:nvSpPr>
        <p:spPr bwMode="auto">
          <a:xfrm>
            <a:off x="3168580" y="2452045"/>
            <a:ext cx="2452929" cy="2910381"/>
          </a:xfrm>
          <a:custGeom>
            <a:avLst/>
            <a:gdLst>
              <a:gd name="T0" fmla="*/ 4000 w 4000"/>
              <a:gd name="T1" fmla="*/ 0 h 4609"/>
              <a:gd name="T2" fmla="*/ 3788 w 4000"/>
              <a:gd name="T3" fmla="*/ 1382 h 4609"/>
              <a:gd name="T4" fmla="*/ 2629 w 4000"/>
              <a:gd name="T5" fmla="*/ 1918 h 4609"/>
              <a:gd name="T6" fmla="*/ 2499 w 4000"/>
              <a:gd name="T7" fmla="*/ 3271 h 4609"/>
              <a:gd name="T8" fmla="*/ 5 w 4000"/>
              <a:gd name="T9" fmla="*/ 4609 h 4609"/>
              <a:gd name="T10" fmla="*/ 0 w 4000"/>
              <a:gd name="T11" fmla="*/ 4605 h 4609"/>
              <a:gd name="T12" fmla="*/ 7 w 4000"/>
              <a:gd name="T13" fmla="*/ 3264 h 4609"/>
              <a:gd name="T14" fmla="*/ 1467 w 4000"/>
              <a:gd name="T15" fmla="*/ 2580 h 4609"/>
              <a:gd name="T16" fmla="*/ 1569 w 4000"/>
              <a:gd name="T17" fmla="*/ 950 h 4609"/>
              <a:gd name="T18" fmla="*/ 4000 w 4000"/>
              <a:gd name="T19" fmla="*/ 0 h 4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00" h="4609">
                <a:moveTo>
                  <a:pt x="4000" y="0"/>
                </a:moveTo>
                <a:lnTo>
                  <a:pt x="3788" y="1382"/>
                </a:lnTo>
                <a:lnTo>
                  <a:pt x="2629" y="1918"/>
                </a:lnTo>
                <a:lnTo>
                  <a:pt x="2499" y="3271"/>
                </a:lnTo>
                <a:lnTo>
                  <a:pt x="5" y="4609"/>
                </a:lnTo>
                <a:lnTo>
                  <a:pt x="0" y="4605"/>
                </a:lnTo>
                <a:lnTo>
                  <a:pt x="7" y="3264"/>
                </a:lnTo>
                <a:lnTo>
                  <a:pt x="1467" y="2580"/>
                </a:lnTo>
                <a:lnTo>
                  <a:pt x="1569" y="950"/>
                </a:lnTo>
                <a:lnTo>
                  <a:pt x="4000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70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 17">
            <a:extLst>
              <a:ext uri="{FF2B5EF4-FFF2-40B4-BE49-F238E27FC236}">
                <a16:creationId xmlns:a16="http://schemas.microsoft.com/office/drawing/2014/main" id="{FC73AB5B-0816-4C12-AE6A-B90AF3ADFCA6}"/>
              </a:ext>
            </a:extLst>
          </p:cNvPr>
          <p:cNvSpPr>
            <a:spLocks/>
          </p:cNvSpPr>
          <p:nvPr/>
        </p:nvSpPr>
        <p:spPr bwMode="auto">
          <a:xfrm>
            <a:off x="3442081" y="2110427"/>
            <a:ext cx="2179427" cy="941501"/>
          </a:xfrm>
          <a:custGeom>
            <a:avLst/>
            <a:gdLst>
              <a:gd name="T0" fmla="*/ 2399 w 3554"/>
              <a:gd name="T1" fmla="*/ 0 h 1491"/>
              <a:gd name="T2" fmla="*/ 3554 w 3554"/>
              <a:gd name="T3" fmla="*/ 541 h 1491"/>
              <a:gd name="T4" fmla="*/ 1123 w 3554"/>
              <a:gd name="T5" fmla="*/ 1491 h 1491"/>
              <a:gd name="T6" fmla="*/ 1123 w 3554"/>
              <a:gd name="T7" fmla="*/ 1480 h 1491"/>
              <a:gd name="T8" fmla="*/ 0 w 3554"/>
              <a:gd name="T9" fmla="*/ 821 h 1491"/>
              <a:gd name="T10" fmla="*/ 2399 w 3554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4" h="1491">
                <a:moveTo>
                  <a:pt x="2399" y="0"/>
                </a:moveTo>
                <a:lnTo>
                  <a:pt x="3554" y="541"/>
                </a:lnTo>
                <a:lnTo>
                  <a:pt x="1123" y="1491"/>
                </a:lnTo>
                <a:lnTo>
                  <a:pt x="1123" y="1480"/>
                </a:lnTo>
                <a:lnTo>
                  <a:pt x="0" y="821"/>
                </a:lnTo>
                <a:lnTo>
                  <a:pt x="2399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</a:gradFill>
          <a:ln w="0">
            <a:solidFill>
              <a:sysClr val="window" lastClr="FFFFFF">
                <a:lumMod val="8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 18">
            <a:extLst>
              <a:ext uri="{FF2B5EF4-FFF2-40B4-BE49-F238E27FC236}">
                <a16:creationId xmlns:a16="http://schemas.microsoft.com/office/drawing/2014/main" id="{DDDA9D79-36D8-471C-9990-E7A026DB9A5C}"/>
              </a:ext>
            </a:extLst>
          </p:cNvPr>
          <p:cNvSpPr>
            <a:spLocks/>
          </p:cNvSpPr>
          <p:nvPr/>
        </p:nvSpPr>
        <p:spPr bwMode="auto">
          <a:xfrm>
            <a:off x="1325817" y="1915307"/>
            <a:ext cx="2735629" cy="1521177"/>
          </a:xfrm>
          <a:custGeom>
            <a:avLst/>
            <a:gdLst>
              <a:gd name="T0" fmla="*/ 1309 w 4461"/>
              <a:gd name="T1" fmla="*/ 0 h 2409"/>
              <a:gd name="T2" fmla="*/ 4461 w 4461"/>
              <a:gd name="T3" fmla="*/ 1846 h 2409"/>
              <a:gd name="T4" fmla="*/ 3019 w 4461"/>
              <a:gd name="T5" fmla="*/ 2409 h 2409"/>
              <a:gd name="T6" fmla="*/ 0 w 4461"/>
              <a:gd name="T7" fmla="*/ 393 h 2409"/>
              <a:gd name="T8" fmla="*/ 1309 w 4461"/>
              <a:gd name="T9" fmla="*/ 0 h 2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1" h="2409">
                <a:moveTo>
                  <a:pt x="1309" y="0"/>
                </a:moveTo>
                <a:lnTo>
                  <a:pt x="4461" y="1846"/>
                </a:lnTo>
                <a:lnTo>
                  <a:pt x="3019" y="2409"/>
                </a:lnTo>
                <a:lnTo>
                  <a:pt x="0" y="393"/>
                </a:lnTo>
                <a:lnTo>
                  <a:pt x="1309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  <a:tileRect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 19">
            <a:extLst>
              <a:ext uri="{FF2B5EF4-FFF2-40B4-BE49-F238E27FC236}">
                <a16:creationId xmlns:a16="http://schemas.microsoft.com/office/drawing/2014/main" id="{5D9462B8-2E51-4676-8B6D-C4511E6AB3D9}"/>
              </a:ext>
            </a:extLst>
          </p:cNvPr>
          <p:cNvSpPr>
            <a:spLocks/>
          </p:cNvSpPr>
          <p:nvPr/>
        </p:nvSpPr>
        <p:spPr bwMode="auto">
          <a:xfrm>
            <a:off x="2215003" y="1467605"/>
            <a:ext cx="2611756" cy="1116415"/>
          </a:xfrm>
          <a:custGeom>
            <a:avLst/>
            <a:gdLst>
              <a:gd name="T0" fmla="*/ 2222 w 4259"/>
              <a:gd name="T1" fmla="*/ 0 h 1768"/>
              <a:gd name="T2" fmla="*/ 4259 w 4259"/>
              <a:gd name="T3" fmla="*/ 952 h 1768"/>
              <a:gd name="T4" fmla="*/ 1878 w 4259"/>
              <a:gd name="T5" fmla="*/ 1768 h 1768"/>
              <a:gd name="T6" fmla="*/ 0 w 4259"/>
              <a:gd name="T7" fmla="*/ 666 h 1768"/>
              <a:gd name="T8" fmla="*/ 2222 w 4259"/>
              <a:gd name="T9" fmla="*/ 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59" h="1768">
                <a:moveTo>
                  <a:pt x="2222" y="0"/>
                </a:moveTo>
                <a:lnTo>
                  <a:pt x="4259" y="952"/>
                </a:lnTo>
                <a:lnTo>
                  <a:pt x="1878" y="1768"/>
                </a:lnTo>
                <a:lnTo>
                  <a:pt x="0" y="666"/>
                </a:lnTo>
                <a:lnTo>
                  <a:pt x="2222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</a:gradFill>
          <a:ln w="0">
            <a:solidFill>
              <a:sysClr val="window" lastClr="FFFFFF">
                <a:lumMod val="8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71DE72F-4FCB-44DA-B88A-9B719DEC09FC}"/>
              </a:ext>
            </a:extLst>
          </p:cNvPr>
          <p:cNvSpPr txBox="1"/>
          <p:nvPr/>
        </p:nvSpPr>
        <p:spPr>
          <a:xfrm>
            <a:off x="2350630" y="330122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C4FDF5-E8D1-47F7-A966-B713B967A13C}"/>
              </a:ext>
            </a:extLst>
          </p:cNvPr>
          <p:cNvSpPr txBox="1"/>
          <p:nvPr/>
        </p:nvSpPr>
        <p:spPr>
          <a:xfrm>
            <a:off x="1322173" y="3374995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0BFAB6-9A00-4F1E-B5B8-1E7380E43563}"/>
              </a:ext>
            </a:extLst>
          </p:cNvPr>
          <p:cNvSpPr txBox="1"/>
          <p:nvPr/>
        </p:nvSpPr>
        <p:spPr>
          <a:xfrm rot="198355">
            <a:off x="4739803" y="3623463"/>
            <a:ext cx="755335" cy="707886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9933A7-8533-40A5-A1E3-132C4DC62603}"/>
              </a:ext>
            </a:extLst>
          </p:cNvPr>
          <p:cNvSpPr txBox="1"/>
          <p:nvPr/>
        </p:nvSpPr>
        <p:spPr>
          <a:xfrm rot="198355">
            <a:off x="3145927" y="4379967"/>
            <a:ext cx="813043" cy="769441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D4116A-3B25-4914-9E0E-378F6170F5A6}"/>
              </a:ext>
            </a:extLst>
          </p:cNvPr>
          <p:cNvSpPr txBox="1"/>
          <p:nvPr/>
        </p:nvSpPr>
        <p:spPr>
          <a:xfrm rot="198355">
            <a:off x="3095996" y="1783123"/>
            <a:ext cx="755335" cy="707886"/>
          </a:xfrm>
          <a:prstGeom prst="rect">
            <a:avLst/>
          </a:prstGeom>
          <a:noFill/>
          <a:scene3d>
            <a:camera prst="isometricOffAxis1Top">
              <a:rot lat="19200000" lon="18600000" rev="3458552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06</a:t>
            </a:r>
          </a:p>
        </p:txBody>
      </p:sp>
      <p:sp>
        <p:nvSpPr>
          <p:cNvPr id="31" name="Freeform 11">
            <a:extLst>
              <a:ext uri="{FF2B5EF4-FFF2-40B4-BE49-F238E27FC236}">
                <a16:creationId xmlns:a16="http://schemas.microsoft.com/office/drawing/2014/main" id="{F4082715-5404-49FC-9B62-3A3820A5E508}"/>
              </a:ext>
            </a:extLst>
          </p:cNvPr>
          <p:cNvSpPr>
            <a:spLocks/>
          </p:cNvSpPr>
          <p:nvPr/>
        </p:nvSpPr>
        <p:spPr bwMode="auto">
          <a:xfrm>
            <a:off x="1980749" y="4379248"/>
            <a:ext cx="1187830" cy="1824277"/>
          </a:xfrm>
          <a:custGeom>
            <a:avLst/>
            <a:gdLst>
              <a:gd name="T0" fmla="*/ 0 w 1937"/>
              <a:gd name="T1" fmla="*/ 0 h 2889"/>
              <a:gd name="T2" fmla="*/ 1926 w 1937"/>
              <a:gd name="T3" fmla="*/ 1687 h 2889"/>
              <a:gd name="T4" fmla="*/ 1937 w 1937"/>
              <a:gd name="T5" fmla="*/ 1682 h 2889"/>
              <a:gd name="T6" fmla="*/ 1931 w 1937"/>
              <a:gd name="T7" fmla="*/ 2889 h 2889"/>
              <a:gd name="T8" fmla="*/ 71 w 1937"/>
              <a:gd name="T9" fmla="*/ 1096 h 2889"/>
              <a:gd name="T10" fmla="*/ 0 w 1937"/>
              <a:gd name="T11" fmla="*/ 0 h 2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7" h="2889">
                <a:moveTo>
                  <a:pt x="0" y="0"/>
                </a:moveTo>
                <a:lnTo>
                  <a:pt x="1926" y="1687"/>
                </a:lnTo>
                <a:lnTo>
                  <a:pt x="1937" y="1682"/>
                </a:lnTo>
                <a:lnTo>
                  <a:pt x="1931" y="2889"/>
                </a:lnTo>
                <a:lnTo>
                  <a:pt x="71" y="1096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  <a:ln w="0">
            <a:solidFill>
              <a:srgbClr val="F1F1F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Freeform 16">
            <a:extLst>
              <a:ext uri="{FF2B5EF4-FFF2-40B4-BE49-F238E27FC236}">
                <a16:creationId xmlns:a16="http://schemas.microsoft.com/office/drawing/2014/main" id="{2A347A94-1220-4607-8E9F-5E5EDC471675}"/>
              </a:ext>
            </a:extLst>
          </p:cNvPr>
          <p:cNvSpPr>
            <a:spLocks/>
          </p:cNvSpPr>
          <p:nvPr/>
        </p:nvSpPr>
        <p:spPr bwMode="auto">
          <a:xfrm>
            <a:off x="3164901" y="4597733"/>
            <a:ext cx="1528175" cy="1605792"/>
          </a:xfrm>
          <a:custGeom>
            <a:avLst/>
            <a:gdLst>
              <a:gd name="T0" fmla="*/ 2492 w 2492"/>
              <a:gd name="T1" fmla="*/ 0 h 2543"/>
              <a:gd name="T2" fmla="*/ 2373 w 2492"/>
              <a:gd name="T3" fmla="*/ 1116 h 2543"/>
              <a:gd name="T4" fmla="*/ 0 w 2492"/>
              <a:gd name="T5" fmla="*/ 2543 h 2543"/>
              <a:gd name="T6" fmla="*/ 6 w 2492"/>
              <a:gd name="T7" fmla="*/ 1336 h 2543"/>
              <a:gd name="T8" fmla="*/ 2492 w 2492"/>
              <a:gd name="T9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2" h="2543">
                <a:moveTo>
                  <a:pt x="2492" y="0"/>
                </a:moveTo>
                <a:lnTo>
                  <a:pt x="2373" y="1116"/>
                </a:lnTo>
                <a:lnTo>
                  <a:pt x="0" y="2543"/>
                </a:lnTo>
                <a:lnTo>
                  <a:pt x="6" y="1336"/>
                </a:lnTo>
                <a:lnTo>
                  <a:pt x="2492" y="0"/>
                </a:lnTo>
                <a:close/>
              </a:path>
            </a:pathLst>
          </a:custGeom>
          <a:solidFill>
            <a:srgbClr val="CACACA"/>
          </a:solidFill>
          <a:ln w="0">
            <a:solidFill>
              <a:srgbClr val="CACAC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46B8EE-0A61-43AF-9AA0-F76AFD86907D}"/>
              </a:ext>
            </a:extLst>
          </p:cNvPr>
          <p:cNvSpPr txBox="1"/>
          <p:nvPr/>
        </p:nvSpPr>
        <p:spPr>
          <a:xfrm>
            <a:off x="1918756" y="463263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060" y="1852553"/>
            <a:ext cx="743046" cy="7569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6" y="3655169"/>
            <a:ext cx="3247861" cy="2166323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48" name="Rectangle 47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49" name="TextBox 48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51" name="TextBox 50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077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DD17F7-48F5-4E61-9D39-4A21DC95D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36668" y="6328228"/>
            <a:ext cx="54271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A89049-5856-484E-9573-CFC9C2CC56CE}"/>
              </a:ext>
            </a:extLst>
          </p:cNvPr>
          <p:cNvSpPr txBox="1">
            <a:spLocks/>
          </p:cNvSpPr>
          <p:nvPr/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Free 3D Tetris Cube Diagram for PowerPoint</a:t>
            </a:r>
            <a:endParaRPr kumimoji="0" lang="en-IN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C0B844-C843-4046-BD31-C6863515EB15}"/>
              </a:ext>
            </a:extLst>
          </p:cNvPr>
          <p:cNvSpPr/>
          <p:nvPr/>
        </p:nvSpPr>
        <p:spPr>
          <a:xfrm>
            <a:off x="7341212" y="1779883"/>
            <a:ext cx="3793760" cy="411930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glow rad="228600">
              <a:srgbClr val="11BC9F"/>
            </a:glow>
          </a:effectLst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D78D5D-6E39-4FD5-8C42-CE111292DA7B}"/>
              </a:ext>
            </a:extLst>
          </p:cNvPr>
          <p:cNvSpPr/>
          <p:nvPr/>
        </p:nvSpPr>
        <p:spPr>
          <a:xfrm>
            <a:off x="6293865" y="1780518"/>
            <a:ext cx="1043545" cy="1043545"/>
          </a:xfrm>
          <a:prstGeom prst="rect">
            <a:avLst/>
          </a:prstGeom>
          <a:solidFill>
            <a:srgbClr val="11BC9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4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E1B22B-794C-4F18-AFB8-B07EC9AE5DAC}"/>
              </a:ext>
            </a:extLst>
          </p:cNvPr>
          <p:cNvSpPr/>
          <p:nvPr/>
        </p:nvSpPr>
        <p:spPr>
          <a:xfrm>
            <a:off x="7667377" y="1987005"/>
            <a:ext cx="31717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spindle</a:t>
            </a:r>
          </a:p>
          <a:p>
            <a:pPr lvl="0" defTabSz="1218987"/>
            <a:r>
              <a:rPr 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itchFamily="34" charset="0"/>
                <a:cs typeface="Arial" pitchFamily="34" charset="0"/>
              </a:rPr>
              <a:t>A brushless DC electric motor 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610F1C9-CA56-42CC-A93A-4AF246601C41}"/>
              </a:ext>
            </a:extLst>
          </p:cNvPr>
          <p:cNvGrpSpPr/>
          <p:nvPr/>
        </p:nvGrpSpPr>
        <p:grpSpPr>
          <a:xfrm>
            <a:off x="956040" y="4503146"/>
            <a:ext cx="4706324" cy="1657719"/>
            <a:chOff x="3524752" y="4580881"/>
            <a:chExt cx="4803600" cy="1691983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9C606AD-F5FA-4C7D-92D9-1FEDEB0A7799}"/>
                </a:ext>
              </a:extLst>
            </p:cNvPr>
            <p:cNvSpPr/>
            <p:nvPr/>
          </p:nvSpPr>
          <p:spPr>
            <a:xfrm rot="19704127">
              <a:off x="4962272" y="4823885"/>
              <a:ext cx="3366080" cy="1448979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9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28BA28-BEEF-489F-95DF-6766F5BAAC9D}"/>
                </a:ext>
              </a:extLst>
            </p:cNvPr>
            <p:cNvSpPr/>
            <p:nvPr/>
          </p:nvSpPr>
          <p:spPr>
            <a:xfrm rot="2437725">
              <a:off x="3524752" y="4580881"/>
              <a:ext cx="3438983" cy="166827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16000"/>
                    <a:alpha val="44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2083C4E-A169-4B62-809F-22D0450540F7}"/>
              </a:ext>
            </a:extLst>
          </p:cNvPr>
          <p:cNvGrpSpPr/>
          <p:nvPr/>
        </p:nvGrpSpPr>
        <p:grpSpPr>
          <a:xfrm>
            <a:off x="1329618" y="1471796"/>
            <a:ext cx="4288089" cy="4727537"/>
            <a:chOff x="3902172" y="1482598"/>
            <a:chExt cx="4384480" cy="483380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93390026-670C-44D0-A240-3E1CE5279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2192845"/>
              <a:ext cx="1889614" cy="4123561"/>
            </a:xfrm>
            <a:custGeom>
              <a:avLst/>
              <a:gdLst>
                <a:gd name="T0" fmla="*/ 0 w 3019"/>
                <a:gd name="T1" fmla="*/ 0 h 6398"/>
                <a:gd name="T2" fmla="*/ 3019 w 3019"/>
                <a:gd name="T3" fmla="*/ 2016 h 6398"/>
                <a:gd name="T4" fmla="*/ 2999 w 3019"/>
                <a:gd name="T5" fmla="*/ 6398 h 6398"/>
                <a:gd name="T6" fmla="*/ 323 w 3019"/>
                <a:gd name="T7" fmla="*/ 3818 h 6398"/>
                <a:gd name="T8" fmla="*/ 0 w 3019"/>
                <a:gd name="T9" fmla="*/ 0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9" h="6398">
                  <a:moveTo>
                    <a:pt x="0" y="0"/>
                  </a:moveTo>
                  <a:lnTo>
                    <a:pt x="3019" y="2016"/>
                  </a:lnTo>
                  <a:lnTo>
                    <a:pt x="2999" y="6398"/>
                  </a:lnTo>
                  <a:lnTo>
                    <a:pt x="323" y="38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25D6A9A6-D350-4C99-8FDC-AD2F67E1C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268" y="2487386"/>
              <a:ext cx="2507384" cy="3829020"/>
            </a:xfrm>
            <a:custGeom>
              <a:avLst/>
              <a:gdLst>
                <a:gd name="T0" fmla="*/ 4006 w 4006"/>
                <a:gd name="T1" fmla="*/ 0 h 5941"/>
                <a:gd name="T2" fmla="*/ 3410 w 4006"/>
                <a:gd name="T3" fmla="*/ 3889 h 5941"/>
                <a:gd name="T4" fmla="*/ 0 w 4006"/>
                <a:gd name="T5" fmla="*/ 5941 h 5941"/>
                <a:gd name="T6" fmla="*/ 20 w 4006"/>
                <a:gd name="T7" fmla="*/ 1559 h 5941"/>
                <a:gd name="T8" fmla="*/ 4006 w 4006"/>
                <a:gd name="T9" fmla="*/ 0 h 5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6" h="5941">
                  <a:moveTo>
                    <a:pt x="4006" y="0"/>
                  </a:moveTo>
                  <a:lnTo>
                    <a:pt x="3410" y="3889"/>
                  </a:lnTo>
                  <a:lnTo>
                    <a:pt x="0" y="5941"/>
                  </a:lnTo>
                  <a:lnTo>
                    <a:pt x="20" y="1559"/>
                  </a:lnTo>
                  <a:lnTo>
                    <a:pt x="4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E35F870-D677-4634-9B1B-8A5100ED2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172" y="1482598"/>
              <a:ext cx="4384480" cy="2009575"/>
            </a:xfrm>
            <a:custGeom>
              <a:avLst/>
              <a:gdLst>
                <a:gd name="T0" fmla="*/ 3672 w 7005"/>
                <a:gd name="T1" fmla="*/ 0 h 3118"/>
                <a:gd name="T2" fmla="*/ 7005 w 7005"/>
                <a:gd name="T3" fmla="*/ 1559 h 3118"/>
                <a:gd name="T4" fmla="*/ 3019 w 7005"/>
                <a:gd name="T5" fmla="*/ 3118 h 3118"/>
                <a:gd name="T6" fmla="*/ 0 w 7005"/>
                <a:gd name="T7" fmla="*/ 1102 h 3118"/>
                <a:gd name="T8" fmla="*/ 3672 w 7005"/>
                <a:gd name="T9" fmla="*/ 0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5" h="3118">
                  <a:moveTo>
                    <a:pt x="3672" y="0"/>
                  </a:moveTo>
                  <a:lnTo>
                    <a:pt x="7005" y="1559"/>
                  </a:lnTo>
                  <a:lnTo>
                    <a:pt x="3019" y="3118"/>
                  </a:lnTo>
                  <a:lnTo>
                    <a:pt x="0" y="1102"/>
                  </a:lnTo>
                  <a:lnTo>
                    <a:pt x="36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Freeform 9">
            <a:extLst>
              <a:ext uri="{FF2B5EF4-FFF2-40B4-BE49-F238E27FC236}">
                <a16:creationId xmlns:a16="http://schemas.microsoft.com/office/drawing/2014/main" id="{9EB5A748-EB6D-418B-B082-184FAAFD7209}"/>
              </a:ext>
            </a:extLst>
          </p:cNvPr>
          <p:cNvSpPr>
            <a:spLocks/>
          </p:cNvSpPr>
          <p:nvPr/>
        </p:nvSpPr>
        <p:spPr bwMode="auto">
          <a:xfrm>
            <a:off x="1402472" y="3086658"/>
            <a:ext cx="1059666" cy="1913943"/>
          </a:xfrm>
          <a:custGeom>
            <a:avLst/>
            <a:gdLst>
              <a:gd name="T0" fmla="*/ 0 w 1728"/>
              <a:gd name="T1" fmla="*/ 0 h 3031"/>
              <a:gd name="T2" fmla="*/ 1705 w 1728"/>
              <a:gd name="T3" fmla="*/ 1334 h 3031"/>
              <a:gd name="T4" fmla="*/ 1728 w 1728"/>
              <a:gd name="T5" fmla="*/ 2593 h 3031"/>
              <a:gd name="T6" fmla="*/ 818 w 1728"/>
              <a:gd name="T7" fmla="*/ 1795 h 3031"/>
              <a:gd name="T8" fmla="*/ 900 w 1728"/>
              <a:gd name="T9" fmla="*/ 3031 h 3031"/>
              <a:gd name="T10" fmla="*/ 198 w 1728"/>
              <a:gd name="T11" fmla="*/ 2356 h 3031"/>
              <a:gd name="T12" fmla="*/ 0 w 1728"/>
              <a:gd name="T13" fmla="*/ 0 h 3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031">
                <a:moveTo>
                  <a:pt x="0" y="0"/>
                </a:moveTo>
                <a:lnTo>
                  <a:pt x="1705" y="1334"/>
                </a:lnTo>
                <a:lnTo>
                  <a:pt x="1728" y="2593"/>
                </a:lnTo>
                <a:lnTo>
                  <a:pt x="818" y="1795"/>
                </a:lnTo>
                <a:lnTo>
                  <a:pt x="900" y="3031"/>
                </a:lnTo>
                <a:lnTo>
                  <a:pt x="198" y="235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296AF7E3-6A04-4B3D-AF8E-DCA95431331E}"/>
              </a:ext>
            </a:extLst>
          </p:cNvPr>
          <p:cNvSpPr>
            <a:spLocks/>
          </p:cNvSpPr>
          <p:nvPr/>
        </p:nvSpPr>
        <p:spPr bwMode="auto">
          <a:xfrm>
            <a:off x="1325817" y="2163469"/>
            <a:ext cx="1851348" cy="2275136"/>
          </a:xfrm>
          <a:custGeom>
            <a:avLst/>
            <a:gdLst>
              <a:gd name="T0" fmla="*/ 0 w 3019"/>
              <a:gd name="T1" fmla="*/ 0 h 3603"/>
              <a:gd name="T2" fmla="*/ 3019 w 3019"/>
              <a:gd name="T3" fmla="*/ 2016 h 3603"/>
              <a:gd name="T4" fmla="*/ 3012 w 3019"/>
              <a:gd name="T5" fmla="*/ 3603 h 3603"/>
              <a:gd name="T6" fmla="*/ 3010 w 3019"/>
              <a:gd name="T7" fmla="*/ 3603 h 3603"/>
              <a:gd name="T8" fmla="*/ 1937 w 3019"/>
              <a:gd name="T9" fmla="*/ 2743 h 3603"/>
              <a:gd name="T10" fmla="*/ 1937 w 3019"/>
              <a:gd name="T11" fmla="*/ 2743 h 3603"/>
              <a:gd name="T12" fmla="*/ 111 w 3019"/>
              <a:gd name="T13" fmla="*/ 1316 h 3603"/>
              <a:gd name="T14" fmla="*/ 0 w 3019"/>
              <a:gd name="T15" fmla="*/ 0 h 3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9" h="3603">
                <a:moveTo>
                  <a:pt x="0" y="0"/>
                </a:moveTo>
                <a:lnTo>
                  <a:pt x="3019" y="2016"/>
                </a:lnTo>
                <a:lnTo>
                  <a:pt x="3012" y="3603"/>
                </a:lnTo>
                <a:lnTo>
                  <a:pt x="3010" y="3603"/>
                </a:lnTo>
                <a:lnTo>
                  <a:pt x="1937" y="2743"/>
                </a:lnTo>
                <a:lnTo>
                  <a:pt x="1937" y="2743"/>
                </a:lnTo>
                <a:lnTo>
                  <a:pt x="111" y="131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A54274DD-E56B-4BAC-AA8B-CFF5B47786B0}"/>
              </a:ext>
            </a:extLst>
          </p:cNvPr>
          <p:cNvSpPr>
            <a:spLocks/>
          </p:cNvSpPr>
          <p:nvPr/>
        </p:nvSpPr>
        <p:spPr bwMode="auto">
          <a:xfrm>
            <a:off x="2514874" y="3983326"/>
            <a:ext cx="657999" cy="1376574"/>
          </a:xfrm>
          <a:custGeom>
            <a:avLst/>
            <a:gdLst>
              <a:gd name="T0" fmla="*/ 0 w 1073"/>
              <a:gd name="T1" fmla="*/ 0 h 2180"/>
              <a:gd name="T2" fmla="*/ 1057 w 1073"/>
              <a:gd name="T3" fmla="*/ 846 h 2180"/>
              <a:gd name="T4" fmla="*/ 1073 w 1073"/>
              <a:gd name="T5" fmla="*/ 839 h 2180"/>
              <a:gd name="T6" fmla="*/ 1066 w 1073"/>
              <a:gd name="T7" fmla="*/ 2180 h 2180"/>
              <a:gd name="T8" fmla="*/ 23 w 1073"/>
              <a:gd name="T9" fmla="*/ 1268 h 2180"/>
              <a:gd name="T10" fmla="*/ 0 w 1073"/>
              <a:gd name="T11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2180">
                <a:moveTo>
                  <a:pt x="0" y="0"/>
                </a:moveTo>
                <a:lnTo>
                  <a:pt x="1057" y="846"/>
                </a:lnTo>
                <a:lnTo>
                  <a:pt x="1073" y="839"/>
                </a:lnTo>
                <a:lnTo>
                  <a:pt x="1066" y="2180"/>
                </a:lnTo>
                <a:lnTo>
                  <a:pt x="23" y="126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7000"/>
                  <a:lumOff val="3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9000000" scaled="0"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 13">
            <a:extLst>
              <a:ext uri="{FF2B5EF4-FFF2-40B4-BE49-F238E27FC236}">
                <a16:creationId xmlns:a16="http://schemas.microsoft.com/office/drawing/2014/main" id="{7082223C-72B3-4793-A88D-C69035818A8E}"/>
              </a:ext>
            </a:extLst>
          </p:cNvPr>
          <p:cNvSpPr>
            <a:spLocks/>
          </p:cNvSpPr>
          <p:nvPr/>
        </p:nvSpPr>
        <p:spPr bwMode="auto">
          <a:xfrm>
            <a:off x="3172872" y="3080975"/>
            <a:ext cx="889801" cy="1357631"/>
          </a:xfrm>
          <a:custGeom>
            <a:avLst/>
            <a:gdLst>
              <a:gd name="T0" fmla="*/ 1449 w 1451"/>
              <a:gd name="T1" fmla="*/ 0 h 2150"/>
              <a:gd name="T2" fmla="*/ 1451 w 1451"/>
              <a:gd name="T3" fmla="*/ 2 h 2150"/>
              <a:gd name="T4" fmla="*/ 1355 w 1451"/>
              <a:gd name="T5" fmla="*/ 1513 h 2150"/>
              <a:gd name="T6" fmla="*/ 0 w 1451"/>
              <a:gd name="T7" fmla="*/ 2150 h 2150"/>
              <a:gd name="T8" fmla="*/ 7 w 1451"/>
              <a:gd name="T9" fmla="*/ 563 h 2150"/>
              <a:gd name="T10" fmla="*/ 1449 w 1451"/>
              <a:gd name="T11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2150">
                <a:moveTo>
                  <a:pt x="1449" y="0"/>
                </a:moveTo>
                <a:lnTo>
                  <a:pt x="1451" y="2"/>
                </a:lnTo>
                <a:lnTo>
                  <a:pt x="1355" y="1513"/>
                </a:lnTo>
                <a:lnTo>
                  <a:pt x="0" y="2150"/>
                </a:lnTo>
                <a:lnTo>
                  <a:pt x="7" y="563"/>
                </a:lnTo>
                <a:lnTo>
                  <a:pt x="1449" y="0"/>
                </a:lnTo>
                <a:close/>
              </a:path>
            </a:pathLst>
          </a:custGeom>
          <a:gradFill flip="none" rotWithShape="1">
            <a:gsLst>
              <a:gs pos="15000">
                <a:sysClr val="window" lastClr="FFFFFF">
                  <a:lumMod val="85000"/>
                </a:sysClr>
              </a:gs>
              <a:gs pos="100000">
                <a:sysClr val="window" lastClr="FFFFFF">
                  <a:lumMod val="78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F06CFDE-1222-42EA-91A2-5967DD980B0E}"/>
              </a:ext>
            </a:extLst>
          </p:cNvPr>
          <p:cNvSpPr>
            <a:spLocks/>
          </p:cNvSpPr>
          <p:nvPr/>
        </p:nvSpPr>
        <p:spPr bwMode="auto">
          <a:xfrm>
            <a:off x="4691235" y="3404912"/>
            <a:ext cx="788004" cy="1852692"/>
          </a:xfrm>
          <a:custGeom>
            <a:avLst/>
            <a:gdLst>
              <a:gd name="T0" fmla="*/ 1285 w 1285"/>
              <a:gd name="T1" fmla="*/ 0 h 2934"/>
              <a:gd name="T2" fmla="*/ 921 w 1285"/>
              <a:gd name="T3" fmla="*/ 2380 h 2934"/>
              <a:gd name="T4" fmla="*/ 0 w 1285"/>
              <a:gd name="T5" fmla="*/ 2934 h 2934"/>
              <a:gd name="T6" fmla="*/ 118 w 1285"/>
              <a:gd name="T7" fmla="*/ 1800 h 2934"/>
              <a:gd name="T8" fmla="*/ 118 w 1285"/>
              <a:gd name="T9" fmla="*/ 1800 h 2934"/>
              <a:gd name="T10" fmla="*/ 130 w 1285"/>
              <a:gd name="T11" fmla="*/ 1698 h 2934"/>
              <a:gd name="T12" fmla="*/ 130 w 1285"/>
              <a:gd name="T13" fmla="*/ 1700 h 2934"/>
              <a:gd name="T14" fmla="*/ 246 w 1285"/>
              <a:gd name="T15" fmla="*/ 480 h 2934"/>
              <a:gd name="T16" fmla="*/ 1285 w 1285"/>
              <a:gd name="T17" fmla="*/ 0 h 2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5" h="2934">
                <a:moveTo>
                  <a:pt x="1285" y="0"/>
                </a:moveTo>
                <a:lnTo>
                  <a:pt x="921" y="2380"/>
                </a:lnTo>
                <a:lnTo>
                  <a:pt x="0" y="2934"/>
                </a:lnTo>
                <a:lnTo>
                  <a:pt x="118" y="1800"/>
                </a:lnTo>
                <a:lnTo>
                  <a:pt x="118" y="1800"/>
                </a:lnTo>
                <a:lnTo>
                  <a:pt x="130" y="1698"/>
                </a:lnTo>
                <a:lnTo>
                  <a:pt x="130" y="1700"/>
                </a:lnTo>
                <a:lnTo>
                  <a:pt x="246" y="480"/>
                </a:lnTo>
                <a:lnTo>
                  <a:pt x="1285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61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2919C6EA-1151-4A5B-B48F-2E67647A3EF7}"/>
              </a:ext>
            </a:extLst>
          </p:cNvPr>
          <p:cNvSpPr>
            <a:spLocks/>
          </p:cNvSpPr>
          <p:nvPr/>
        </p:nvSpPr>
        <p:spPr bwMode="auto">
          <a:xfrm>
            <a:off x="3168580" y="2452045"/>
            <a:ext cx="2452929" cy="2910381"/>
          </a:xfrm>
          <a:custGeom>
            <a:avLst/>
            <a:gdLst>
              <a:gd name="T0" fmla="*/ 4000 w 4000"/>
              <a:gd name="T1" fmla="*/ 0 h 4609"/>
              <a:gd name="T2" fmla="*/ 3788 w 4000"/>
              <a:gd name="T3" fmla="*/ 1382 h 4609"/>
              <a:gd name="T4" fmla="*/ 2629 w 4000"/>
              <a:gd name="T5" fmla="*/ 1918 h 4609"/>
              <a:gd name="T6" fmla="*/ 2499 w 4000"/>
              <a:gd name="T7" fmla="*/ 3271 h 4609"/>
              <a:gd name="T8" fmla="*/ 5 w 4000"/>
              <a:gd name="T9" fmla="*/ 4609 h 4609"/>
              <a:gd name="T10" fmla="*/ 0 w 4000"/>
              <a:gd name="T11" fmla="*/ 4605 h 4609"/>
              <a:gd name="T12" fmla="*/ 7 w 4000"/>
              <a:gd name="T13" fmla="*/ 3264 h 4609"/>
              <a:gd name="T14" fmla="*/ 1467 w 4000"/>
              <a:gd name="T15" fmla="*/ 2580 h 4609"/>
              <a:gd name="T16" fmla="*/ 1569 w 4000"/>
              <a:gd name="T17" fmla="*/ 950 h 4609"/>
              <a:gd name="T18" fmla="*/ 4000 w 4000"/>
              <a:gd name="T19" fmla="*/ 0 h 4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00" h="4609">
                <a:moveTo>
                  <a:pt x="4000" y="0"/>
                </a:moveTo>
                <a:lnTo>
                  <a:pt x="3788" y="1382"/>
                </a:lnTo>
                <a:lnTo>
                  <a:pt x="2629" y="1918"/>
                </a:lnTo>
                <a:lnTo>
                  <a:pt x="2499" y="3271"/>
                </a:lnTo>
                <a:lnTo>
                  <a:pt x="5" y="4609"/>
                </a:lnTo>
                <a:lnTo>
                  <a:pt x="0" y="4605"/>
                </a:lnTo>
                <a:lnTo>
                  <a:pt x="7" y="3264"/>
                </a:lnTo>
                <a:lnTo>
                  <a:pt x="1467" y="2580"/>
                </a:lnTo>
                <a:lnTo>
                  <a:pt x="1569" y="950"/>
                </a:lnTo>
                <a:lnTo>
                  <a:pt x="4000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70000"/>
                </a:sysClr>
              </a:gs>
            </a:gsLst>
            <a:lin ang="2700000" scaled="1"/>
            <a:tileRect/>
          </a:gradFill>
          <a:ln w="0">
            <a:solidFill>
              <a:sysClr val="window" lastClr="FFFFFF">
                <a:lumMod val="7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 17">
            <a:extLst>
              <a:ext uri="{FF2B5EF4-FFF2-40B4-BE49-F238E27FC236}">
                <a16:creationId xmlns:a16="http://schemas.microsoft.com/office/drawing/2014/main" id="{6CA1065B-DCC0-49D1-ADCC-A92EA78013A1}"/>
              </a:ext>
            </a:extLst>
          </p:cNvPr>
          <p:cNvSpPr>
            <a:spLocks/>
          </p:cNvSpPr>
          <p:nvPr/>
        </p:nvSpPr>
        <p:spPr bwMode="auto">
          <a:xfrm>
            <a:off x="3442081" y="2110427"/>
            <a:ext cx="2179427" cy="941501"/>
          </a:xfrm>
          <a:custGeom>
            <a:avLst/>
            <a:gdLst>
              <a:gd name="T0" fmla="*/ 2399 w 3554"/>
              <a:gd name="T1" fmla="*/ 0 h 1491"/>
              <a:gd name="T2" fmla="*/ 3554 w 3554"/>
              <a:gd name="T3" fmla="*/ 541 h 1491"/>
              <a:gd name="T4" fmla="*/ 1123 w 3554"/>
              <a:gd name="T5" fmla="*/ 1491 h 1491"/>
              <a:gd name="T6" fmla="*/ 1123 w 3554"/>
              <a:gd name="T7" fmla="*/ 1480 h 1491"/>
              <a:gd name="T8" fmla="*/ 0 w 3554"/>
              <a:gd name="T9" fmla="*/ 821 h 1491"/>
              <a:gd name="T10" fmla="*/ 2399 w 3554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4" h="1491">
                <a:moveTo>
                  <a:pt x="2399" y="0"/>
                </a:moveTo>
                <a:lnTo>
                  <a:pt x="3554" y="541"/>
                </a:lnTo>
                <a:lnTo>
                  <a:pt x="1123" y="1491"/>
                </a:lnTo>
                <a:lnTo>
                  <a:pt x="1123" y="1480"/>
                </a:lnTo>
                <a:lnTo>
                  <a:pt x="0" y="821"/>
                </a:lnTo>
                <a:lnTo>
                  <a:pt x="2399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</a:gradFill>
          <a:ln w="0">
            <a:solidFill>
              <a:sysClr val="window" lastClr="FFFFFF">
                <a:lumMod val="8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 18">
            <a:extLst>
              <a:ext uri="{FF2B5EF4-FFF2-40B4-BE49-F238E27FC236}">
                <a16:creationId xmlns:a16="http://schemas.microsoft.com/office/drawing/2014/main" id="{AC3E1E27-9E1F-420C-B60D-A89A149E2765}"/>
              </a:ext>
            </a:extLst>
          </p:cNvPr>
          <p:cNvSpPr>
            <a:spLocks/>
          </p:cNvSpPr>
          <p:nvPr/>
        </p:nvSpPr>
        <p:spPr bwMode="auto">
          <a:xfrm>
            <a:off x="1325817" y="1915307"/>
            <a:ext cx="2735629" cy="1521177"/>
          </a:xfrm>
          <a:custGeom>
            <a:avLst/>
            <a:gdLst>
              <a:gd name="T0" fmla="*/ 1309 w 4461"/>
              <a:gd name="T1" fmla="*/ 0 h 2409"/>
              <a:gd name="T2" fmla="*/ 4461 w 4461"/>
              <a:gd name="T3" fmla="*/ 1846 h 2409"/>
              <a:gd name="T4" fmla="*/ 3019 w 4461"/>
              <a:gd name="T5" fmla="*/ 2409 h 2409"/>
              <a:gd name="T6" fmla="*/ 0 w 4461"/>
              <a:gd name="T7" fmla="*/ 393 h 2409"/>
              <a:gd name="T8" fmla="*/ 1309 w 4461"/>
              <a:gd name="T9" fmla="*/ 0 h 2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1" h="2409">
                <a:moveTo>
                  <a:pt x="1309" y="0"/>
                </a:moveTo>
                <a:lnTo>
                  <a:pt x="4461" y="1846"/>
                </a:lnTo>
                <a:lnTo>
                  <a:pt x="3019" y="2409"/>
                </a:lnTo>
                <a:lnTo>
                  <a:pt x="0" y="393"/>
                </a:lnTo>
                <a:lnTo>
                  <a:pt x="1309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  <a:tileRect/>
          </a:gradFill>
          <a:ln w="0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 19">
            <a:extLst>
              <a:ext uri="{FF2B5EF4-FFF2-40B4-BE49-F238E27FC236}">
                <a16:creationId xmlns:a16="http://schemas.microsoft.com/office/drawing/2014/main" id="{2B2067BE-B184-470A-8002-30DCFF92559E}"/>
              </a:ext>
            </a:extLst>
          </p:cNvPr>
          <p:cNvSpPr>
            <a:spLocks/>
          </p:cNvSpPr>
          <p:nvPr/>
        </p:nvSpPr>
        <p:spPr bwMode="auto">
          <a:xfrm>
            <a:off x="2215003" y="1467605"/>
            <a:ext cx="2611756" cy="1116415"/>
          </a:xfrm>
          <a:custGeom>
            <a:avLst/>
            <a:gdLst>
              <a:gd name="T0" fmla="*/ 2222 w 4259"/>
              <a:gd name="T1" fmla="*/ 0 h 1768"/>
              <a:gd name="T2" fmla="*/ 4259 w 4259"/>
              <a:gd name="T3" fmla="*/ 952 h 1768"/>
              <a:gd name="T4" fmla="*/ 1878 w 4259"/>
              <a:gd name="T5" fmla="*/ 1768 h 1768"/>
              <a:gd name="T6" fmla="*/ 0 w 4259"/>
              <a:gd name="T7" fmla="*/ 666 h 1768"/>
              <a:gd name="T8" fmla="*/ 2222 w 4259"/>
              <a:gd name="T9" fmla="*/ 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59" h="1768">
                <a:moveTo>
                  <a:pt x="2222" y="0"/>
                </a:moveTo>
                <a:lnTo>
                  <a:pt x="4259" y="952"/>
                </a:lnTo>
                <a:lnTo>
                  <a:pt x="1878" y="1768"/>
                </a:lnTo>
                <a:lnTo>
                  <a:pt x="0" y="666"/>
                </a:lnTo>
                <a:lnTo>
                  <a:pt x="2222" y="0"/>
                </a:lnTo>
                <a:close/>
              </a:path>
            </a:pathLst>
          </a:custGeom>
          <a:solidFill>
            <a:srgbClr val="11BC9F"/>
          </a:solidFill>
          <a:ln w="0">
            <a:solidFill>
              <a:srgbClr val="11BC9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A94604-5919-448F-83DD-690872BDD97B}"/>
              </a:ext>
            </a:extLst>
          </p:cNvPr>
          <p:cNvSpPr txBox="1"/>
          <p:nvPr/>
        </p:nvSpPr>
        <p:spPr>
          <a:xfrm>
            <a:off x="2350630" y="330122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F7B4E3-5B30-460A-A1EA-71003DF0A73E}"/>
              </a:ext>
            </a:extLst>
          </p:cNvPr>
          <p:cNvSpPr txBox="1"/>
          <p:nvPr/>
        </p:nvSpPr>
        <p:spPr>
          <a:xfrm>
            <a:off x="1322173" y="3374995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A23544-A770-49D7-88E2-C13F7D1322B4}"/>
              </a:ext>
            </a:extLst>
          </p:cNvPr>
          <p:cNvSpPr txBox="1"/>
          <p:nvPr/>
        </p:nvSpPr>
        <p:spPr>
          <a:xfrm rot="198355">
            <a:off x="4739803" y="3623463"/>
            <a:ext cx="755335" cy="707886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523AB4-A66D-491E-BE9B-8C6D6DA8FE73}"/>
              </a:ext>
            </a:extLst>
          </p:cNvPr>
          <p:cNvSpPr txBox="1"/>
          <p:nvPr/>
        </p:nvSpPr>
        <p:spPr>
          <a:xfrm rot="198355">
            <a:off x="3145927" y="4379967"/>
            <a:ext cx="813043" cy="769441"/>
          </a:xfrm>
          <a:prstGeom prst="rect">
            <a:avLst/>
          </a:prstGeom>
          <a:noFill/>
          <a:scene3d>
            <a:camera prst="perspectiveContrastingRightFacing" fov="0">
              <a:rot lat="1200000" lon="183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335822C-2626-483E-884B-89645C3D4AD6}"/>
              </a:ext>
            </a:extLst>
          </p:cNvPr>
          <p:cNvSpPr txBox="1"/>
          <p:nvPr/>
        </p:nvSpPr>
        <p:spPr>
          <a:xfrm rot="198355">
            <a:off x="3095996" y="1783123"/>
            <a:ext cx="755335" cy="707886"/>
          </a:xfrm>
          <a:prstGeom prst="rect">
            <a:avLst/>
          </a:prstGeom>
          <a:noFill/>
          <a:scene3d>
            <a:camera prst="isometricOffAxis1Top">
              <a:rot lat="19200000" lon="18600000" rev="3458552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06</a:t>
            </a:r>
          </a:p>
        </p:txBody>
      </p:sp>
      <p:sp>
        <p:nvSpPr>
          <p:cNvPr id="31" name="Freeform 11">
            <a:extLst>
              <a:ext uri="{FF2B5EF4-FFF2-40B4-BE49-F238E27FC236}">
                <a16:creationId xmlns:a16="http://schemas.microsoft.com/office/drawing/2014/main" id="{31768478-0CDD-466A-8221-31D66995B349}"/>
              </a:ext>
            </a:extLst>
          </p:cNvPr>
          <p:cNvSpPr>
            <a:spLocks/>
          </p:cNvSpPr>
          <p:nvPr/>
        </p:nvSpPr>
        <p:spPr bwMode="auto">
          <a:xfrm>
            <a:off x="1980749" y="4379248"/>
            <a:ext cx="1187830" cy="1824277"/>
          </a:xfrm>
          <a:custGeom>
            <a:avLst/>
            <a:gdLst>
              <a:gd name="T0" fmla="*/ 0 w 1937"/>
              <a:gd name="T1" fmla="*/ 0 h 2889"/>
              <a:gd name="T2" fmla="*/ 1926 w 1937"/>
              <a:gd name="T3" fmla="*/ 1687 h 2889"/>
              <a:gd name="T4" fmla="*/ 1937 w 1937"/>
              <a:gd name="T5" fmla="*/ 1682 h 2889"/>
              <a:gd name="T6" fmla="*/ 1931 w 1937"/>
              <a:gd name="T7" fmla="*/ 2889 h 2889"/>
              <a:gd name="T8" fmla="*/ 71 w 1937"/>
              <a:gd name="T9" fmla="*/ 1096 h 2889"/>
              <a:gd name="T10" fmla="*/ 0 w 1937"/>
              <a:gd name="T11" fmla="*/ 0 h 2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7" h="2889">
                <a:moveTo>
                  <a:pt x="0" y="0"/>
                </a:moveTo>
                <a:lnTo>
                  <a:pt x="1926" y="1687"/>
                </a:lnTo>
                <a:lnTo>
                  <a:pt x="1937" y="1682"/>
                </a:lnTo>
                <a:lnTo>
                  <a:pt x="1931" y="2889"/>
                </a:lnTo>
                <a:lnTo>
                  <a:pt x="71" y="1096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  <a:ln w="0">
            <a:solidFill>
              <a:srgbClr val="F1F1F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Freeform 16">
            <a:extLst>
              <a:ext uri="{FF2B5EF4-FFF2-40B4-BE49-F238E27FC236}">
                <a16:creationId xmlns:a16="http://schemas.microsoft.com/office/drawing/2014/main" id="{7E5BBAE6-0806-42CF-A789-95A4B2AF4785}"/>
              </a:ext>
            </a:extLst>
          </p:cNvPr>
          <p:cNvSpPr>
            <a:spLocks/>
          </p:cNvSpPr>
          <p:nvPr/>
        </p:nvSpPr>
        <p:spPr bwMode="auto">
          <a:xfrm>
            <a:off x="3164901" y="4597733"/>
            <a:ext cx="1528175" cy="1605792"/>
          </a:xfrm>
          <a:custGeom>
            <a:avLst/>
            <a:gdLst>
              <a:gd name="T0" fmla="*/ 2492 w 2492"/>
              <a:gd name="T1" fmla="*/ 0 h 2543"/>
              <a:gd name="T2" fmla="*/ 2373 w 2492"/>
              <a:gd name="T3" fmla="*/ 1116 h 2543"/>
              <a:gd name="T4" fmla="*/ 0 w 2492"/>
              <a:gd name="T5" fmla="*/ 2543 h 2543"/>
              <a:gd name="T6" fmla="*/ 6 w 2492"/>
              <a:gd name="T7" fmla="*/ 1336 h 2543"/>
              <a:gd name="T8" fmla="*/ 2492 w 2492"/>
              <a:gd name="T9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2" h="2543">
                <a:moveTo>
                  <a:pt x="2492" y="0"/>
                </a:moveTo>
                <a:lnTo>
                  <a:pt x="2373" y="1116"/>
                </a:lnTo>
                <a:lnTo>
                  <a:pt x="0" y="2543"/>
                </a:lnTo>
                <a:lnTo>
                  <a:pt x="6" y="1336"/>
                </a:lnTo>
                <a:lnTo>
                  <a:pt x="2492" y="0"/>
                </a:lnTo>
                <a:close/>
              </a:path>
            </a:pathLst>
          </a:custGeom>
          <a:solidFill>
            <a:srgbClr val="CACACA"/>
          </a:solidFill>
          <a:ln w="0">
            <a:solidFill>
              <a:srgbClr val="CACAC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0974F9-D4C2-4E69-96AE-0D4ADDEE082F}"/>
              </a:ext>
            </a:extLst>
          </p:cNvPr>
          <p:cNvSpPr txBox="1"/>
          <p:nvPr/>
        </p:nvSpPr>
        <p:spPr>
          <a:xfrm>
            <a:off x="1918756" y="4632636"/>
            <a:ext cx="755335" cy="707886"/>
          </a:xfrm>
          <a:prstGeom prst="rect">
            <a:avLst/>
          </a:prstGeom>
          <a:noFill/>
          <a:scene3d>
            <a:camera prst="perspectiveContrastingLeftFacing">
              <a:rot lat="2400000" lon="3000000" rev="2159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158" y="1868587"/>
            <a:ext cx="914400" cy="914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589" y="3025124"/>
            <a:ext cx="2702603" cy="2736130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48" name="Rectangle 47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49" name="TextBox 48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51" name="TextBox 50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346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09746" y="6343098"/>
            <a:ext cx="600364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4820530"/>
              </p:ext>
            </p:extLst>
          </p:nvPr>
        </p:nvGraphicFramePr>
        <p:xfrm>
          <a:off x="1166011" y="2152073"/>
          <a:ext cx="9194231" cy="3616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3" imgW="5940848" imgH="2336866" progId="Word.Document.12">
                  <p:embed/>
                </p:oleObj>
              </mc:Choice>
              <mc:Fallback>
                <p:oleObj name="Document" r:id="rId3" imgW="5940848" imgH="23368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6011" y="2152073"/>
                        <a:ext cx="9194231" cy="3616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661494" y="896049"/>
            <a:ext cx="4203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Spindle specifications</a:t>
            </a:r>
            <a:endParaRPr lang="en-US" sz="36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0" name="Rectangle 9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1" name="TextBox 10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13" name="TextBox 12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53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3FB08D-9EA4-4053-AA3D-9D05DAB7CDBE}"/>
              </a:ext>
            </a:extLst>
          </p:cNvPr>
          <p:cNvCxnSpPr>
            <a:cxnSpLocks/>
          </p:cNvCxnSpPr>
          <p:nvPr/>
        </p:nvCxnSpPr>
        <p:spPr>
          <a:xfrm flipH="1" flipV="1">
            <a:off x="668901" y="2472366"/>
            <a:ext cx="52775" cy="299814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DE33AA-EEF3-4B62-A20B-3364CCB8D9B4}"/>
              </a:ext>
            </a:extLst>
          </p:cNvPr>
          <p:cNvCxnSpPr>
            <a:cxnSpLocks/>
          </p:cNvCxnSpPr>
          <p:nvPr/>
        </p:nvCxnSpPr>
        <p:spPr>
          <a:xfrm flipV="1">
            <a:off x="9564771" y="2495711"/>
            <a:ext cx="0" cy="2184117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31A172F-CAB5-4B4B-8DE7-AF2B98FEA31D}"/>
              </a:ext>
            </a:extLst>
          </p:cNvPr>
          <p:cNvCxnSpPr>
            <a:cxnSpLocks/>
          </p:cNvCxnSpPr>
          <p:nvPr/>
        </p:nvCxnSpPr>
        <p:spPr>
          <a:xfrm flipV="1">
            <a:off x="7492876" y="1818174"/>
            <a:ext cx="0" cy="259894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E8B62294-1907-2A48-AF2E-77E57A42CA05}"/>
              </a:ext>
            </a:extLst>
          </p:cNvPr>
          <p:cNvGrpSpPr/>
          <p:nvPr/>
        </p:nvGrpSpPr>
        <p:grpSpPr>
          <a:xfrm>
            <a:off x="492351" y="1070443"/>
            <a:ext cx="10813127" cy="4491270"/>
            <a:chOff x="784799" y="1425364"/>
            <a:chExt cx="9701168" cy="428287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CCCBB80-35AC-2643-A9CC-206F7B90E1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3614" y="2778413"/>
              <a:ext cx="0" cy="1328780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38DD3EF-2F44-D842-BC0F-7C5BDEAF86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3778" y="2790172"/>
              <a:ext cx="0" cy="57471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6294D62-C6B5-A64E-BBFE-6C417A64CF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1643" y="2779527"/>
              <a:ext cx="0" cy="208277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F8097A0-09F5-0D45-9EFA-353BD4B548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20390" y="2790172"/>
              <a:ext cx="0" cy="57471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196DA2E-955B-B443-ADAB-341407818B1F}"/>
                </a:ext>
              </a:extLst>
            </p:cNvPr>
            <p:cNvCxnSpPr>
              <a:stCxn id="44" idx="0"/>
            </p:cNvCxnSpPr>
            <p:nvPr/>
          </p:nvCxnSpPr>
          <p:spPr>
            <a:xfrm flipV="1">
              <a:off x="1648800" y="2138400"/>
              <a:ext cx="0" cy="24783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FCAA338-8715-AD45-862E-5F7F30E05A87}"/>
                </a:ext>
              </a:extLst>
            </p:cNvPr>
            <p:cNvCxnSpPr/>
            <p:nvPr/>
          </p:nvCxnSpPr>
          <p:spPr>
            <a:xfrm flipV="1">
              <a:off x="3600000" y="2138400"/>
              <a:ext cx="0" cy="24783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EE544BD-569D-3E43-B771-5E45B20A4AEE}"/>
                </a:ext>
              </a:extLst>
            </p:cNvPr>
            <p:cNvCxnSpPr>
              <a:cxnSpLocks/>
              <a:endCxn id="54" idx="2"/>
            </p:cNvCxnSpPr>
            <p:nvPr/>
          </p:nvCxnSpPr>
          <p:spPr>
            <a:xfrm flipH="1" flipV="1">
              <a:off x="5615998" y="1979719"/>
              <a:ext cx="2" cy="17379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B9ACAEA-AA1E-904D-BBEB-D6221290BCD7}"/>
                </a:ext>
              </a:extLst>
            </p:cNvPr>
            <p:cNvCxnSpPr/>
            <p:nvPr/>
          </p:nvCxnSpPr>
          <p:spPr>
            <a:xfrm flipV="1">
              <a:off x="9619200" y="2138400"/>
              <a:ext cx="0" cy="247835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663CC63-1CF4-C849-A00F-115E1D522A9D}"/>
                </a:ext>
              </a:extLst>
            </p:cNvPr>
            <p:cNvCxnSpPr>
              <a:cxnSpLocks/>
            </p:cNvCxnSpPr>
            <p:nvPr/>
          </p:nvCxnSpPr>
          <p:spPr>
            <a:xfrm>
              <a:off x="1648800" y="2153514"/>
              <a:ext cx="7970400" cy="0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6ACDB8B-AF47-064A-9D77-936AB521B0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8045" y="4108305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1519946-CED0-014E-9789-9BE7F96551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797" y="3364887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0F4055C-38BB-B341-90F5-088E1AAB8E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34661" y="3354240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3031F98-375A-DB40-AD42-8714BA460B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34661" y="4108305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68BE3C7-5D51-F440-85CA-EEB9F51A40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34661" y="4862298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F77CD18-C605-E848-9621-5AE8866B9C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13409" y="3364887"/>
              <a:ext cx="237600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DCE2A82-069C-724D-BA63-AEDB7F68D7F7}"/>
                </a:ext>
              </a:extLst>
            </p:cNvPr>
            <p:cNvGrpSpPr/>
            <p:nvPr/>
          </p:nvGrpSpPr>
          <p:grpSpPr>
            <a:xfrm>
              <a:off x="4665598" y="1425364"/>
              <a:ext cx="1900799" cy="554355"/>
              <a:chOff x="4901950" y="1366347"/>
              <a:chExt cx="1428099" cy="670769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C66B1678-C6D8-D34F-80CB-8ED1946804AB}"/>
                  </a:ext>
                </a:extLst>
              </p:cNvPr>
              <p:cNvSpPr/>
              <p:nvPr/>
            </p:nvSpPr>
            <p:spPr>
              <a:xfrm>
                <a:off x="4901950" y="1392428"/>
                <a:ext cx="1428099" cy="64468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6000">
                    <a:schemeClr val="accent6"/>
                  </a:gs>
                  <a:gs pos="50000">
                    <a:schemeClr val="accent1"/>
                  </a:gs>
                  <a:gs pos="94000">
                    <a:schemeClr val="accent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B308281-C5BC-AB41-AA35-ADDB1CDFD46C}"/>
                  </a:ext>
                </a:extLst>
              </p:cNvPr>
              <p:cNvSpPr txBox="1"/>
              <p:nvPr/>
            </p:nvSpPr>
            <p:spPr>
              <a:xfrm>
                <a:off x="5085898" y="1366347"/>
                <a:ext cx="1060210" cy="586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Outline</a:t>
                </a:r>
                <a:endPara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ED7DFAE-5340-A84A-AC91-0B1C28FAC3D8}"/>
                </a:ext>
              </a:extLst>
            </p:cNvPr>
            <p:cNvGrpSpPr/>
            <p:nvPr/>
          </p:nvGrpSpPr>
          <p:grpSpPr>
            <a:xfrm>
              <a:off x="6168168" y="2388105"/>
              <a:ext cx="1728000" cy="440329"/>
              <a:chOff x="6168168" y="1442270"/>
              <a:chExt cx="1728000" cy="532800"/>
            </a:xfrm>
          </p:grpSpPr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4218C105-73EB-544B-B245-95545F042FD8}"/>
                  </a:ext>
                </a:extLst>
              </p:cNvPr>
              <p:cNvSpPr/>
              <p:nvPr/>
            </p:nvSpPr>
            <p:spPr>
              <a:xfrm>
                <a:off x="6168168" y="144227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1192A64-E0D8-9B4F-AA7C-A11ED9EEA343}"/>
                  </a:ext>
                </a:extLst>
              </p:cNvPr>
              <p:cNvSpPr txBox="1"/>
              <p:nvPr/>
            </p:nvSpPr>
            <p:spPr>
              <a:xfrm>
                <a:off x="6258157" y="1478352"/>
                <a:ext cx="1548019" cy="42674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Mechanical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DE589AD-338E-4848-8DF8-7CA499FE1C98}"/>
                </a:ext>
              </a:extLst>
            </p:cNvPr>
            <p:cNvGrpSpPr/>
            <p:nvPr/>
          </p:nvGrpSpPr>
          <p:grpSpPr>
            <a:xfrm>
              <a:off x="3182431" y="2374469"/>
              <a:ext cx="1728002" cy="440329"/>
              <a:chOff x="5184031" y="1425772"/>
              <a:chExt cx="1728002" cy="532800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6744DF9-01C7-5344-95C7-4F906B6C1F0D}"/>
                  </a:ext>
                </a:extLst>
              </p:cNvPr>
              <p:cNvSpPr/>
              <p:nvPr/>
            </p:nvSpPr>
            <p:spPr>
              <a:xfrm>
                <a:off x="5184032" y="1425772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CFEAAB-6410-D941-90F2-9CBCFD5417B0}"/>
                  </a:ext>
                </a:extLst>
              </p:cNvPr>
              <p:cNvSpPr txBox="1"/>
              <p:nvPr/>
            </p:nvSpPr>
            <p:spPr>
              <a:xfrm>
                <a:off x="5184031" y="1490348"/>
                <a:ext cx="1728002" cy="37288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ts val="1800"/>
                  </a:lnSpc>
                  <a:spcAft>
                    <a:spcPts val="80"/>
                  </a:spcAft>
                </a:pPr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Electrical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FC2B78-F897-5742-8400-01F6D8B06171}"/>
                </a:ext>
              </a:extLst>
            </p:cNvPr>
            <p:cNvGrpSpPr/>
            <p:nvPr/>
          </p:nvGrpSpPr>
          <p:grpSpPr>
            <a:xfrm>
              <a:off x="3582030" y="3896269"/>
              <a:ext cx="1356461" cy="440331"/>
              <a:chOff x="5312824" y="2352046"/>
              <a:chExt cx="1760834" cy="532800"/>
            </a:xfrm>
          </p:grpSpPr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5B9FBA39-47F8-C84C-BC98-CCCE960E87BB}"/>
                  </a:ext>
                </a:extLst>
              </p:cNvPr>
              <p:cNvSpPr/>
              <p:nvPr/>
            </p:nvSpPr>
            <p:spPr>
              <a:xfrm>
                <a:off x="5345658" y="2352046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DA43EA2-BD05-EE45-BA4C-55F0C09D94D5}"/>
                  </a:ext>
                </a:extLst>
              </p:cNvPr>
              <p:cNvSpPr txBox="1"/>
              <p:nvPr/>
            </p:nvSpPr>
            <p:spPr>
              <a:xfrm>
                <a:off x="5312824" y="2425631"/>
                <a:ext cx="1728002" cy="3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Electrical parts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16E4934F-4CF7-8342-AD0D-73E3DE33B33F}"/>
                </a:ext>
              </a:extLst>
            </p:cNvPr>
            <p:cNvSpPr/>
            <p:nvPr/>
          </p:nvSpPr>
          <p:spPr>
            <a:xfrm>
              <a:off x="6579242" y="3120145"/>
              <a:ext cx="1331167" cy="440331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/>
                <a:t>The frame</a:t>
              </a:r>
              <a:endParaRPr lang="en-US" sz="15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1294758-1051-9246-BFB4-FD5C5351AAB2}"/>
                </a:ext>
              </a:extLst>
            </p:cNvPr>
            <p:cNvSpPr txBox="1"/>
            <p:nvPr/>
          </p:nvSpPr>
          <p:spPr>
            <a:xfrm>
              <a:off x="2377816" y="5407771"/>
              <a:ext cx="1331169" cy="30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Example title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526EE3D8-8F97-1E40-9867-0DC0B818C997}"/>
                </a:ext>
              </a:extLst>
            </p:cNvPr>
            <p:cNvSpPr/>
            <p:nvPr/>
          </p:nvSpPr>
          <p:spPr>
            <a:xfrm>
              <a:off x="6565000" y="3888142"/>
              <a:ext cx="1331167" cy="440331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/>
                <a:t>Axis</a:t>
              </a:r>
              <a:endParaRPr lang="en-US" sz="1500" dirty="0"/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0287D8CF-369E-5C4B-9295-4D2292160310}"/>
                </a:ext>
              </a:extLst>
            </p:cNvPr>
            <p:cNvSpPr/>
            <p:nvPr/>
          </p:nvSpPr>
          <p:spPr>
            <a:xfrm>
              <a:off x="6565000" y="4644419"/>
              <a:ext cx="1331167" cy="440331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/>
                <a:t>Motion transition</a:t>
              </a:r>
              <a:endParaRPr lang="en-US" sz="1500" dirty="0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F0C684B-FBF6-674D-A73D-737D9CCC17CB}"/>
                </a:ext>
              </a:extLst>
            </p:cNvPr>
            <p:cNvGrpSpPr/>
            <p:nvPr/>
          </p:nvGrpSpPr>
          <p:grpSpPr>
            <a:xfrm>
              <a:off x="784799" y="2386228"/>
              <a:ext cx="1728002" cy="440329"/>
              <a:chOff x="4751999" y="1440000"/>
              <a:chExt cx="1728002" cy="532800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10381A8F-2321-4744-A2F2-6A58818FEF13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CB1227D-3491-FE40-B392-6A7289F1B4BF}"/>
                  </a:ext>
                </a:extLst>
              </p:cNvPr>
              <p:cNvSpPr txBox="1"/>
              <p:nvPr/>
            </p:nvSpPr>
            <p:spPr>
              <a:xfrm>
                <a:off x="4751999" y="1477646"/>
                <a:ext cx="1728002" cy="42674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Milling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1AE0E37-6F67-0540-B952-6CF8208F4BD3}"/>
                </a:ext>
              </a:extLst>
            </p:cNvPr>
            <p:cNvGrpSpPr/>
            <p:nvPr/>
          </p:nvGrpSpPr>
          <p:grpSpPr>
            <a:xfrm>
              <a:off x="1184399" y="3129918"/>
              <a:ext cx="1340689" cy="506708"/>
              <a:chOff x="4752000" y="1424761"/>
              <a:chExt cx="1740360" cy="613116"/>
            </a:xfrm>
          </p:grpSpPr>
          <p:sp>
            <p:nvSpPr>
              <p:cNvPr id="42" name="Rounded Rectangle 41">
                <a:extLst>
                  <a:ext uri="{FF2B5EF4-FFF2-40B4-BE49-F238E27FC236}">
                    <a16:creationId xmlns:a16="http://schemas.microsoft.com/office/drawing/2014/main" id="{DAE50450-837C-4F44-9CE5-6BA8BF7FE20B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BBD774E-DBB5-084B-83BF-A1ADD435DD4A}"/>
                  </a:ext>
                </a:extLst>
              </p:cNvPr>
              <p:cNvSpPr txBox="1"/>
              <p:nvPr/>
            </p:nvSpPr>
            <p:spPr>
              <a:xfrm>
                <a:off x="4764358" y="1424761"/>
                <a:ext cx="1728002" cy="613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Milling classifications 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515AA29-2686-F245-B8BB-FD0C0EEEB1EE}"/>
                </a:ext>
              </a:extLst>
            </p:cNvPr>
            <p:cNvGrpSpPr/>
            <p:nvPr/>
          </p:nvGrpSpPr>
          <p:grpSpPr>
            <a:xfrm>
              <a:off x="8755199" y="2386228"/>
              <a:ext cx="1728002" cy="440329"/>
              <a:chOff x="4751999" y="1440000"/>
              <a:chExt cx="1728002" cy="532800"/>
            </a:xfrm>
          </p:grpSpPr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F19D15E4-FB1B-DA4B-8EED-B787B02E20E5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27FAD25-72B0-D14A-9845-3CCF1C770F96}"/>
                  </a:ext>
                </a:extLst>
              </p:cNvPr>
              <p:cNvSpPr txBox="1"/>
              <p:nvPr/>
            </p:nvSpPr>
            <p:spPr>
              <a:xfrm>
                <a:off x="4751999" y="1477646"/>
                <a:ext cx="1728002" cy="42674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Milling process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9A1971E-C554-1E45-9CE6-9DF8383EDF1D}"/>
                </a:ext>
              </a:extLst>
            </p:cNvPr>
            <p:cNvGrpSpPr/>
            <p:nvPr/>
          </p:nvGrpSpPr>
          <p:grpSpPr>
            <a:xfrm>
              <a:off x="9154798" y="3142512"/>
              <a:ext cx="1331169" cy="440331"/>
              <a:chOff x="4751999" y="1440000"/>
              <a:chExt cx="1728002" cy="532800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FE2BC3D1-B8E4-1A4C-A6C0-B96FCCFC03B4}"/>
                  </a:ext>
                </a:extLst>
              </p:cNvPr>
              <p:cNvSpPr/>
              <p:nvPr/>
            </p:nvSpPr>
            <p:spPr>
              <a:xfrm>
                <a:off x="4752000" y="1440000"/>
                <a:ext cx="1728000" cy="532800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BD04EF6-AB60-404A-8361-177F2A089ACE}"/>
                  </a:ext>
                </a:extLst>
              </p:cNvPr>
              <p:cNvSpPr txBox="1"/>
              <p:nvPr/>
            </p:nvSpPr>
            <p:spPr>
              <a:xfrm>
                <a:off x="4751999" y="1523622"/>
                <a:ext cx="1728002" cy="3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Conceptualization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AD746F6-76AD-441E-AD3B-19CA2976BD23}"/>
              </a:ext>
            </a:extLst>
          </p:cNvPr>
          <p:cNvCxnSpPr>
            <a:cxnSpLocks/>
          </p:cNvCxnSpPr>
          <p:nvPr/>
        </p:nvCxnSpPr>
        <p:spPr>
          <a:xfrm flipH="1">
            <a:off x="9556990" y="3098390"/>
            <a:ext cx="264834" cy="1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9920B11-437C-44C7-B360-E187ECC18EB8}"/>
              </a:ext>
            </a:extLst>
          </p:cNvPr>
          <p:cNvCxnSpPr>
            <a:cxnSpLocks/>
          </p:cNvCxnSpPr>
          <p:nvPr/>
        </p:nvCxnSpPr>
        <p:spPr>
          <a:xfrm flipH="1">
            <a:off x="9556990" y="3889147"/>
            <a:ext cx="264834" cy="1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281AD1D-485D-46C5-89F1-8AA46D5C3F72}"/>
              </a:ext>
            </a:extLst>
          </p:cNvPr>
          <p:cNvCxnSpPr>
            <a:cxnSpLocks/>
          </p:cNvCxnSpPr>
          <p:nvPr/>
        </p:nvCxnSpPr>
        <p:spPr>
          <a:xfrm flipH="1">
            <a:off x="9556990" y="4679827"/>
            <a:ext cx="264834" cy="1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511D16E6-B814-487C-B61E-63527DB7A44A}"/>
              </a:ext>
            </a:extLst>
          </p:cNvPr>
          <p:cNvSpPr/>
          <p:nvPr/>
        </p:nvSpPr>
        <p:spPr>
          <a:xfrm>
            <a:off x="9813729" y="3658271"/>
            <a:ext cx="1483747" cy="461757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4">
            <a:extLst>
              <a:ext uri="{FF2B5EF4-FFF2-40B4-BE49-F238E27FC236}">
                <a16:creationId xmlns:a16="http://schemas.microsoft.com/office/drawing/2014/main" id="{AB89D8ED-BC46-412D-8AA3-A0D0C56DF67F}"/>
              </a:ext>
            </a:extLst>
          </p:cNvPr>
          <p:cNvSpPr/>
          <p:nvPr/>
        </p:nvSpPr>
        <p:spPr>
          <a:xfrm>
            <a:off x="9813729" y="4451347"/>
            <a:ext cx="1483747" cy="46175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GRBL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D5FC0E4-E407-485C-9BD0-480895748C04}"/>
              </a:ext>
            </a:extLst>
          </p:cNvPr>
          <p:cNvSpPr txBox="1"/>
          <p:nvPr/>
        </p:nvSpPr>
        <p:spPr>
          <a:xfrm>
            <a:off x="9829605" y="3714289"/>
            <a:ext cx="1483749" cy="335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G-code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B2CACA4-198D-4D35-9426-E1A42E0E0045}"/>
              </a:ext>
            </a:extLst>
          </p:cNvPr>
          <p:cNvCxnSpPr>
            <a:cxnSpLocks/>
          </p:cNvCxnSpPr>
          <p:nvPr/>
        </p:nvCxnSpPr>
        <p:spPr>
          <a:xfrm flipH="1">
            <a:off x="683530" y="3889147"/>
            <a:ext cx="264834" cy="1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8B21C08-1258-4033-A651-0BFA20C8CE28}"/>
              </a:ext>
            </a:extLst>
          </p:cNvPr>
          <p:cNvCxnSpPr>
            <a:cxnSpLocks/>
          </p:cNvCxnSpPr>
          <p:nvPr/>
        </p:nvCxnSpPr>
        <p:spPr>
          <a:xfrm flipH="1">
            <a:off x="683530" y="4679827"/>
            <a:ext cx="264834" cy="1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58">
            <a:extLst>
              <a:ext uri="{FF2B5EF4-FFF2-40B4-BE49-F238E27FC236}">
                <a16:creationId xmlns:a16="http://schemas.microsoft.com/office/drawing/2014/main" id="{8DECE621-4612-4FD4-8146-61AA52222F72}"/>
              </a:ext>
            </a:extLst>
          </p:cNvPr>
          <p:cNvSpPr/>
          <p:nvPr/>
        </p:nvSpPr>
        <p:spPr>
          <a:xfrm>
            <a:off x="940269" y="3658271"/>
            <a:ext cx="1483747" cy="461757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54">
            <a:extLst>
              <a:ext uri="{FF2B5EF4-FFF2-40B4-BE49-F238E27FC236}">
                <a16:creationId xmlns:a16="http://schemas.microsoft.com/office/drawing/2014/main" id="{F59772F5-19EC-4183-913D-4D7B4B39313B}"/>
              </a:ext>
            </a:extLst>
          </p:cNvPr>
          <p:cNvSpPr/>
          <p:nvPr/>
        </p:nvSpPr>
        <p:spPr>
          <a:xfrm>
            <a:off x="940269" y="4451347"/>
            <a:ext cx="1483747" cy="46175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 rate</a:t>
            </a:r>
            <a:endParaRPr lang="en-US" sz="12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CADD56F-E266-4CE8-A86A-9AE57982A748}"/>
              </a:ext>
            </a:extLst>
          </p:cNvPr>
          <p:cNvSpPr txBox="1"/>
          <p:nvPr/>
        </p:nvSpPr>
        <p:spPr>
          <a:xfrm>
            <a:off x="857518" y="3726586"/>
            <a:ext cx="1644215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Coordinate system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281AD1D-485D-46C5-89F1-8AA46D5C3F72}"/>
              </a:ext>
            </a:extLst>
          </p:cNvPr>
          <p:cNvCxnSpPr>
            <a:cxnSpLocks/>
          </p:cNvCxnSpPr>
          <p:nvPr/>
        </p:nvCxnSpPr>
        <p:spPr>
          <a:xfrm flipH="1">
            <a:off x="9572868" y="5315529"/>
            <a:ext cx="264834" cy="1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ounded Rectangle 54">
            <a:extLst>
              <a:ext uri="{FF2B5EF4-FFF2-40B4-BE49-F238E27FC236}">
                <a16:creationId xmlns:a16="http://schemas.microsoft.com/office/drawing/2014/main" id="{AB89D8ED-BC46-412D-8AA3-A0D0C56DF67F}"/>
              </a:ext>
            </a:extLst>
          </p:cNvPr>
          <p:cNvSpPr/>
          <p:nvPr/>
        </p:nvSpPr>
        <p:spPr>
          <a:xfrm>
            <a:off x="9829607" y="5087049"/>
            <a:ext cx="1483747" cy="46175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softwares</a:t>
            </a:r>
            <a:endParaRPr lang="en-US" dirty="0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1DE33AA-EEF3-4B62-A20B-3364CCB8D9B4}"/>
              </a:ext>
            </a:extLst>
          </p:cNvPr>
          <p:cNvCxnSpPr>
            <a:cxnSpLocks/>
          </p:cNvCxnSpPr>
          <p:nvPr/>
        </p:nvCxnSpPr>
        <p:spPr>
          <a:xfrm flipV="1">
            <a:off x="9564771" y="4488109"/>
            <a:ext cx="0" cy="849989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281AD1D-485D-46C5-89F1-8AA46D5C3F72}"/>
              </a:ext>
            </a:extLst>
          </p:cNvPr>
          <p:cNvCxnSpPr>
            <a:cxnSpLocks/>
          </p:cNvCxnSpPr>
          <p:nvPr/>
        </p:nvCxnSpPr>
        <p:spPr>
          <a:xfrm flipH="1">
            <a:off x="6694221" y="5315529"/>
            <a:ext cx="264834" cy="1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54">
            <a:extLst>
              <a:ext uri="{FF2B5EF4-FFF2-40B4-BE49-F238E27FC236}">
                <a16:creationId xmlns:a16="http://schemas.microsoft.com/office/drawing/2014/main" id="{AB89D8ED-BC46-412D-8AA3-A0D0C56DF67F}"/>
              </a:ext>
            </a:extLst>
          </p:cNvPr>
          <p:cNvSpPr/>
          <p:nvPr/>
        </p:nvSpPr>
        <p:spPr>
          <a:xfrm>
            <a:off x="6950960" y="5087049"/>
            <a:ext cx="1483747" cy="46175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parts</a:t>
            </a:r>
            <a:endParaRPr lang="en-US" sz="1400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1DE33AA-EEF3-4B62-A20B-3364CCB8D9B4}"/>
              </a:ext>
            </a:extLst>
          </p:cNvPr>
          <p:cNvCxnSpPr>
            <a:cxnSpLocks/>
          </p:cNvCxnSpPr>
          <p:nvPr/>
        </p:nvCxnSpPr>
        <p:spPr>
          <a:xfrm flipV="1">
            <a:off x="6697283" y="4488109"/>
            <a:ext cx="0" cy="849989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75" name="Rectangle 74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76" name="TextBox 75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78" name="TextBox 77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sp>
        <p:nvSpPr>
          <p:cNvPr id="79" name="Rounded Rectangle 54">
            <a:extLst>
              <a:ext uri="{FF2B5EF4-FFF2-40B4-BE49-F238E27FC236}">
                <a16:creationId xmlns:a16="http://schemas.microsoft.com/office/drawing/2014/main" id="{F59772F5-19EC-4183-913D-4D7B4B39313B}"/>
              </a:ext>
            </a:extLst>
          </p:cNvPr>
          <p:cNvSpPr/>
          <p:nvPr/>
        </p:nvSpPr>
        <p:spPr>
          <a:xfrm>
            <a:off x="909009" y="5239628"/>
            <a:ext cx="1483747" cy="46175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speed</a:t>
            </a:r>
            <a:endParaRPr lang="en-US" sz="1200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8B21C08-1258-4033-A651-0BFA20C8CE28}"/>
              </a:ext>
            </a:extLst>
          </p:cNvPr>
          <p:cNvCxnSpPr>
            <a:cxnSpLocks/>
          </p:cNvCxnSpPr>
          <p:nvPr/>
        </p:nvCxnSpPr>
        <p:spPr>
          <a:xfrm flipH="1">
            <a:off x="721676" y="5470506"/>
            <a:ext cx="238446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9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88078" y="6343098"/>
            <a:ext cx="574653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 rot="4500000">
            <a:off x="2309305" y="-702804"/>
            <a:ext cx="6179035" cy="7875300"/>
            <a:chOff x="6480775" y="1399377"/>
            <a:chExt cx="3797178" cy="4839577"/>
          </a:xfrm>
        </p:grpSpPr>
        <p:sp>
          <p:nvSpPr>
            <p:cNvPr id="9" name="Freeform 8"/>
            <p:cNvSpPr/>
            <p:nvPr/>
          </p:nvSpPr>
          <p:spPr>
            <a:xfrm>
              <a:off x="6480775" y="1399377"/>
              <a:ext cx="3797178" cy="4839577"/>
            </a:xfrm>
            <a:custGeom>
              <a:avLst/>
              <a:gdLst>
                <a:gd name="connsiteX0" fmla="*/ 3152498 w 3797178"/>
                <a:gd name="connsiteY0" fmla="*/ 0 h 4839577"/>
                <a:gd name="connsiteX1" fmla="*/ 3654853 w 3797178"/>
                <a:gd name="connsiteY1" fmla="*/ 502355 h 4839577"/>
                <a:gd name="connsiteX2" fmla="*/ 3507717 w 3797178"/>
                <a:gd name="connsiteY2" fmla="*/ 857574 h 4839577"/>
                <a:gd name="connsiteX3" fmla="*/ 3441700 w 3797178"/>
                <a:gd name="connsiteY3" fmla="*/ 912042 h 4839577"/>
                <a:gd name="connsiteX4" fmla="*/ 3375461 w 3797178"/>
                <a:gd name="connsiteY4" fmla="*/ 970265 h 4839577"/>
                <a:gd name="connsiteX5" fmla="*/ 3485077 w 3797178"/>
                <a:gd name="connsiteY5" fmla="*/ 1638448 h 4839577"/>
                <a:gd name="connsiteX6" fmla="*/ 3480650 w 3797178"/>
                <a:gd name="connsiteY6" fmla="*/ 1637990 h 4839577"/>
                <a:gd name="connsiteX7" fmla="*/ 3568135 w 3797178"/>
                <a:gd name="connsiteY7" fmla="*/ 1710171 h 4839577"/>
                <a:gd name="connsiteX8" fmla="*/ 3797178 w 3797178"/>
                <a:gd name="connsiteY8" fmla="*/ 2263130 h 4839577"/>
                <a:gd name="connsiteX9" fmla="*/ 3172777 w 3797178"/>
                <a:gd name="connsiteY9" fmla="*/ 3029245 h 4839577"/>
                <a:gd name="connsiteX10" fmla="*/ 3160774 w 3797178"/>
                <a:gd name="connsiteY10" fmla="*/ 3031077 h 4839577"/>
                <a:gd name="connsiteX11" fmla="*/ 3050716 w 3797178"/>
                <a:gd name="connsiteY11" fmla="*/ 3089584 h 4839577"/>
                <a:gd name="connsiteX12" fmla="*/ 3019939 w 3797178"/>
                <a:gd name="connsiteY12" fmla="*/ 3799829 h 4839577"/>
                <a:gd name="connsiteX13" fmla="*/ 3015386 w 3797178"/>
                <a:gd name="connsiteY13" fmla="*/ 3799109 h 4839577"/>
                <a:gd name="connsiteX14" fmla="*/ 3067857 w 3797178"/>
                <a:gd name="connsiteY14" fmla="*/ 3842402 h 4839577"/>
                <a:gd name="connsiteX15" fmla="*/ 3238945 w 3797178"/>
                <a:gd name="connsiteY15" fmla="*/ 4255445 h 4839577"/>
                <a:gd name="connsiteX16" fmla="*/ 2654813 w 3797178"/>
                <a:gd name="connsiteY16" fmla="*/ 4839577 h 4839577"/>
                <a:gd name="connsiteX17" fmla="*/ 2070681 w 3797178"/>
                <a:gd name="connsiteY17" fmla="*/ 4255445 h 4839577"/>
                <a:gd name="connsiteX18" fmla="*/ 2427443 w 3797178"/>
                <a:gd name="connsiteY18" fmla="*/ 3717217 h 4839577"/>
                <a:gd name="connsiteX19" fmla="*/ 2471404 w 3797178"/>
                <a:gd name="connsiteY19" fmla="*/ 3703571 h 4839577"/>
                <a:gd name="connsiteX20" fmla="*/ 2558516 w 3797178"/>
                <a:gd name="connsiteY20" fmla="*/ 3655875 h 4839577"/>
                <a:gd name="connsiteX21" fmla="*/ 2600839 w 3797178"/>
                <a:gd name="connsiteY21" fmla="*/ 2926704 h 4839577"/>
                <a:gd name="connsiteX22" fmla="*/ 2605827 w 3797178"/>
                <a:gd name="connsiteY22" fmla="*/ 2927601 h 4839577"/>
                <a:gd name="connsiteX23" fmla="*/ 2577951 w 3797178"/>
                <a:gd name="connsiteY23" fmla="*/ 2911579 h 4839577"/>
                <a:gd name="connsiteX24" fmla="*/ 2521257 w 3797178"/>
                <a:gd name="connsiteY24" fmla="*/ 2864802 h 4839577"/>
                <a:gd name="connsiteX25" fmla="*/ 2525433 w 3797178"/>
                <a:gd name="connsiteY25" fmla="*/ 2874317 h 4839577"/>
                <a:gd name="connsiteX26" fmla="*/ 1573602 w 3797178"/>
                <a:gd name="connsiteY26" fmla="*/ 3273231 h 4839577"/>
                <a:gd name="connsiteX27" fmla="*/ 1564266 w 3797178"/>
                <a:gd name="connsiteY27" fmla="*/ 3328933 h 4839577"/>
                <a:gd name="connsiteX28" fmla="*/ 1562257 w 3797178"/>
                <a:gd name="connsiteY28" fmla="*/ 3368727 h 4839577"/>
                <a:gd name="connsiteX29" fmla="*/ 783150 w 3797178"/>
                <a:gd name="connsiteY29" fmla="*/ 4071804 h 4839577"/>
                <a:gd name="connsiteX30" fmla="*/ 0 w 3797178"/>
                <a:gd name="connsiteY30" fmla="*/ 3288654 h 4839577"/>
                <a:gd name="connsiteX31" fmla="*/ 783150 w 3797178"/>
                <a:gd name="connsiteY31" fmla="*/ 2505504 h 4839577"/>
                <a:gd name="connsiteX32" fmla="*/ 1221017 w 3797178"/>
                <a:gd name="connsiteY32" fmla="*/ 2639254 h 4839577"/>
                <a:gd name="connsiteX33" fmla="*/ 1235975 w 3797178"/>
                <a:gd name="connsiteY33" fmla="*/ 2651596 h 4839577"/>
                <a:gd name="connsiteX34" fmla="*/ 1290702 w 3797178"/>
                <a:gd name="connsiteY34" fmla="*/ 2684225 h 4839577"/>
                <a:gd name="connsiteX35" fmla="*/ 2234920 w 3797178"/>
                <a:gd name="connsiteY35" fmla="*/ 2212329 h 4839577"/>
                <a:gd name="connsiteX36" fmla="*/ 2235655 w 3797178"/>
                <a:gd name="connsiteY36" fmla="*/ 2214003 h 4839577"/>
                <a:gd name="connsiteX37" fmla="*/ 2237212 w 3797178"/>
                <a:gd name="connsiteY37" fmla="*/ 2183175 h 4839577"/>
                <a:gd name="connsiteX38" fmla="*/ 2242263 w 3797178"/>
                <a:gd name="connsiteY38" fmla="*/ 2150078 h 4839577"/>
                <a:gd name="connsiteX39" fmla="*/ 2242064 w 3797178"/>
                <a:gd name="connsiteY39" fmla="*/ 2150417 h 4839577"/>
                <a:gd name="connsiteX40" fmla="*/ 1672918 w 3797178"/>
                <a:gd name="connsiteY40" fmla="*/ 1755901 h 4839577"/>
                <a:gd name="connsiteX41" fmla="*/ 1569419 w 3797178"/>
                <a:gd name="connsiteY41" fmla="*/ 1798709 h 4839577"/>
                <a:gd name="connsiteX42" fmla="*/ 1548685 w 3797178"/>
                <a:gd name="connsiteY42" fmla="*/ 1809963 h 4839577"/>
                <a:gd name="connsiteX43" fmla="*/ 1321315 w 3797178"/>
                <a:gd name="connsiteY43" fmla="*/ 1855867 h 4839577"/>
                <a:gd name="connsiteX44" fmla="*/ 737183 w 3797178"/>
                <a:gd name="connsiteY44" fmla="*/ 1271735 h 4839577"/>
                <a:gd name="connsiteX45" fmla="*/ 1321315 w 3797178"/>
                <a:gd name="connsiteY45" fmla="*/ 687603 h 4839577"/>
                <a:gd name="connsiteX46" fmla="*/ 1893580 w 3797178"/>
                <a:gd name="connsiteY46" fmla="*/ 1154012 h 4839577"/>
                <a:gd name="connsiteX47" fmla="*/ 1902756 w 3797178"/>
                <a:gd name="connsiteY47" fmla="*/ 1245040 h 4839577"/>
                <a:gd name="connsiteX48" fmla="*/ 1903927 w 3797178"/>
                <a:gd name="connsiteY48" fmla="*/ 1243160 h 4839577"/>
                <a:gd name="connsiteX49" fmla="*/ 2542102 w 3797178"/>
                <a:gd name="connsiteY49" fmla="*/ 1638448 h 4839577"/>
                <a:gd name="connsiteX50" fmla="*/ 2535507 w 3797178"/>
                <a:gd name="connsiteY50" fmla="*/ 1649701 h 4839577"/>
                <a:gd name="connsiteX51" fmla="*/ 2577951 w 3797178"/>
                <a:gd name="connsiteY51" fmla="*/ 1614682 h 4839577"/>
                <a:gd name="connsiteX52" fmla="*/ 2686513 w 3797178"/>
                <a:gd name="connsiteY52" fmla="*/ 1555756 h 4839577"/>
                <a:gd name="connsiteX53" fmla="*/ 2680214 w 3797178"/>
                <a:gd name="connsiteY53" fmla="*/ 1555104 h 4839577"/>
                <a:gd name="connsiteX54" fmla="*/ 2867901 w 3797178"/>
                <a:gd name="connsiteY54" fmla="*/ 951839 h 4839577"/>
                <a:gd name="connsiteX55" fmla="*/ 2802586 w 3797178"/>
                <a:gd name="connsiteY55" fmla="*/ 861952 h 4839577"/>
                <a:gd name="connsiteX56" fmla="*/ 2797280 w 3797178"/>
                <a:gd name="connsiteY56" fmla="*/ 857574 h 4839577"/>
                <a:gd name="connsiteX57" fmla="*/ 2650143 w 3797178"/>
                <a:gd name="connsiteY57" fmla="*/ 502355 h 4839577"/>
                <a:gd name="connsiteX58" fmla="*/ 3152498 w 3797178"/>
                <a:gd name="connsiteY58" fmla="*/ 0 h 4839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797178" h="4839577">
                  <a:moveTo>
                    <a:pt x="3152498" y="0"/>
                  </a:moveTo>
                  <a:cubicBezTo>
                    <a:pt x="3429941" y="0"/>
                    <a:pt x="3654853" y="224912"/>
                    <a:pt x="3654853" y="502355"/>
                  </a:cubicBezTo>
                  <a:cubicBezTo>
                    <a:pt x="3654853" y="641077"/>
                    <a:pt x="3598625" y="766666"/>
                    <a:pt x="3507717" y="857574"/>
                  </a:cubicBezTo>
                  <a:lnTo>
                    <a:pt x="3441700" y="912042"/>
                  </a:lnTo>
                  <a:lnTo>
                    <a:pt x="3375461" y="970265"/>
                  </a:lnTo>
                  <a:cubicBezTo>
                    <a:pt x="3225583" y="1136475"/>
                    <a:pt x="3203098" y="1429394"/>
                    <a:pt x="3485077" y="1638448"/>
                  </a:cubicBezTo>
                  <a:lnTo>
                    <a:pt x="3480650" y="1637990"/>
                  </a:lnTo>
                  <a:lnTo>
                    <a:pt x="3568135" y="1710171"/>
                  </a:lnTo>
                  <a:cubicBezTo>
                    <a:pt x="3709649" y="1851686"/>
                    <a:pt x="3797178" y="2047186"/>
                    <a:pt x="3797178" y="2263130"/>
                  </a:cubicBezTo>
                  <a:cubicBezTo>
                    <a:pt x="3797178" y="2641032"/>
                    <a:pt x="3529122" y="2956326"/>
                    <a:pt x="3172777" y="3029245"/>
                  </a:cubicBezTo>
                  <a:lnTo>
                    <a:pt x="3160774" y="3031077"/>
                  </a:lnTo>
                  <a:lnTo>
                    <a:pt x="3050716" y="3089584"/>
                  </a:lnTo>
                  <a:cubicBezTo>
                    <a:pt x="2813779" y="3257053"/>
                    <a:pt x="2801393" y="3583136"/>
                    <a:pt x="3019939" y="3799829"/>
                  </a:cubicBezTo>
                  <a:lnTo>
                    <a:pt x="3015386" y="3799109"/>
                  </a:lnTo>
                  <a:lnTo>
                    <a:pt x="3067857" y="3842402"/>
                  </a:lnTo>
                  <a:cubicBezTo>
                    <a:pt x="3173564" y="3948109"/>
                    <a:pt x="3238945" y="4094142"/>
                    <a:pt x="3238945" y="4255445"/>
                  </a:cubicBezTo>
                  <a:cubicBezTo>
                    <a:pt x="3238945" y="4578052"/>
                    <a:pt x="2977420" y="4839577"/>
                    <a:pt x="2654813" y="4839577"/>
                  </a:cubicBezTo>
                  <a:cubicBezTo>
                    <a:pt x="2332206" y="4839577"/>
                    <a:pt x="2070681" y="4578052"/>
                    <a:pt x="2070681" y="4255445"/>
                  </a:cubicBezTo>
                  <a:cubicBezTo>
                    <a:pt x="2070681" y="4013490"/>
                    <a:pt x="2217789" y="3805893"/>
                    <a:pt x="2427443" y="3717217"/>
                  </a:cubicBezTo>
                  <a:lnTo>
                    <a:pt x="2471404" y="3703571"/>
                  </a:lnTo>
                  <a:lnTo>
                    <a:pt x="2558516" y="3655875"/>
                  </a:lnTo>
                  <a:cubicBezTo>
                    <a:pt x="2776208" y="3499114"/>
                    <a:pt x="2864761" y="3158214"/>
                    <a:pt x="2600839" y="2926704"/>
                  </a:cubicBezTo>
                  <a:lnTo>
                    <a:pt x="2605827" y="2927601"/>
                  </a:lnTo>
                  <a:lnTo>
                    <a:pt x="2577951" y="2911579"/>
                  </a:lnTo>
                  <a:lnTo>
                    <a:pt x="2521257" y="2864802"/>
                  </a:lnTo>
                  <a:lnTo>
                    <a:pt x="2525433" y="2874317"/>
                  </a:lnTo>
                  <a:cubicBezTo>
                    <a:pt x="2160804" y="2636192"/>
                    <a:pt x="1674788" y="2841760"/>
                    <a:pt x="1573602" y="3273231"/>
                  </a:cubicBezTo>
                  <a:lnTo>
                    <a:pt x="1564266" y="3328933"/>
                  </a:lnTo>
                  <a:lnTo>
                    <a:pt x="1562257" y="3368727"/>
                  </a:lnTo>
                  <a:cubicBezTo>
                    <a:pt x="1522151" y="3763635"/>
                    <a:pt x="1188639" y="4071804"/>
                    <a:pt x="783150" y="4071804"/>
                  </a:cubicBezTo>
                  <a:cubicBezTo>
                    <a:pt x="350628" y="4071804"/>
                    <a:pt x="0" y="3721176"/>
                    <a:pt x="0" y="3288654"/>
                  </a:cubicBezTo>
                  <a:cubicBezTo>
                    <a:pt x="0" y="2856132"/>
                    <a:pt x="350628" y="2505504"/>
                    <a:pt x="783150" y="2505504"/>
                  </a:cubicBezTo>
                  <a:cubicBezTo>
                    <a:pt x="945346" y="2505504"/>
                    <a:pt x="1096025" y="2554811"/>
                    <a:pt x="1221017" y="2639254"/>
                  </a:cubicBezTo>
                  <a:lnTo>
                    <a:pt x="1235975" y="2651596"/>
                  </a:lnTo>
                  <a:lnTo>
                    <a:pt x="1290702" y="2684225"/>
                  </a:lnTo>
                  <a:cubicBezTo>
                    <a:pt x="1662211" y="2878011"/>
                    <a:pt x="2151577" y="2732484"/>
                    <a:pt x="2234920" y="2212329"/>
                  </a:cubicBezTo>
                  <a:lnTo>
                    <a:pt x="2235655" y="2214003"/>
                  </a:lnTo>
                  <a:lnTo>
                    <a:pt x="2237212" y="2183175"/>
                  </a:lnTo>
                  <a:lnTo>
                    <a:pt x="2242263" y="2150078"/>
                  </a:lnTo>
                  <a:lnTo>
                    <a:pt x="2242064" y="2150417"/>
                  </a:lnTo>
                  <a:cubicBezTo>
                    <a:pt x="2220534" y="1828849"/>
                    <a:pt x="1951057" y="1675011"/>
                    <a:pt x="1672918" y="1755901"/>
                  </a:cubicBezTo>
                  <a:lnTo>
                    <a:pt x="1569419" y="1798709"/>
                  </a:lnTo>
                  <a:lnTo>
                    <a:pt x="1548685" y="1809963"/>
                  </a:lnTo>
                  <a:cubicBezTo>
                    <a:pt x="1478801" y="1839522"/>
                    <a:pt x="1401967" y="1855867"/>
                    <a:pt x="1321315" y="1855867"/>
                  </a:cubicBezTo>
                  <a:cubicBezTo>
                    <a:pt x="998708" y="1855867"/>
                    <a:pt x="737183" y="1594342"/>
                    <a:pt x="737183" y="1271735"/>
                  </a:cubicBezTo>
                  <a:cubicBezTo>
                    <a:pt x="737183" y="949128"/>
                    <a:pt x="998708" y="687603"/>
                    <a:pt x="1321315" y="687603"/>
                  </a:cubicBezTo>
                  <a:cubicBezTo>
                    <a:pt x="1603596" y="687603"/>
                    <a:pt x="1839112" y="887833"/>
                    <a:pt x="1893580" y="1154012"/>
                  </a:cubicBezTo>
                  <a:lnTo>
                    <a:pt x="1902756" y="1245040"/>
                  </a:lnTo>
                  <a:lnTo>
                    <a:pt x="1903927" y="1243160"/>
                  </a:lnTo>
                  <a:cubicBezTo>
                    <a:pt x="1904720" y="1553517"/>
                    <a:pt x="2246034" y="1782910"/>
                    <a:pt x="2542102" y="1638448"/>
                  </a:cubicBezTo>
                  <a:lnTo>
                    <a:pt x="2535507" y="1649701"/>
                  </a:lnTo>
                  <a:lnTo>
                    <a:pt x="2577951" y="1614682"/>
                  </a:lnTo>
                  <a:lnTo>
                    <a:pt x="2686513" y="1555756"/>
                  </a:lnTo>
                  <a:lnTo>
                    <a:pt x="2680214" y="1555104"/>
                  </a:lnTo>
                  <a:cubicBezTo>
                    <a:pt x="2892047" y="1447451"/>
                    <a:pt x="2994489" y="1179363"/>
                    <a:pt x="2867901" y="951839"/>
                  </a:cubicBezTo>
                  <a:lnTo>
                    <a:pt x="2802586" y="861952"/>
                  </a:lnTo>
                  <a:lnTo>
                    <a:pt x="2797280" y="857574"/>
                  </a:lnTo>
                  <a:cubicBezTo>
                    <a:pt x="2706371" y="766666"/>
                    <a:pt x="2650143" y="641077"/>
                    <a:pt x="2650143" y="502355"/>
                  </a:cubicBezTo>
                  <a:cubicBezTo>
                    <a:pt x="2650143" y="224912"/>
                    <a:pt x="2875055" y="0"/>
                    <a:pt x="3152498" y="0"/>
                  </a:cubicBezTo>
                  <a:close/>
                </a:path>
              </a:pathLst>
            </a:custGeom>
            <a:solidFill>
              <a:srgbClr val="FF6E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7296835" y="2165856"/>
              <a:ext cx="1010511" cy="1010511"/>
            </a:xfrm>
            <a:prstGeom prst="ellipse">
              <a:avLst/>
            </a:prstGeom>
            <a:solidFill>
              <a:srgbClr val="F3F3F3"/>
            </a:solidFill>
            <a:ln>
              <a:noFill/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" rIns="18288" bIns="91440" rtlCol="0" anchor="ctr"/>
            <a:lstStyle/>
            <a:p>
              <a:pPr algn="ctr"/>
              <a:endParaRPr lang="en-US" sz="4400" b="1" dirty="0">
                <a:solidFill>
                  <a:srgbClr val="4A4A4A"/>
                </a:solidFill>
              </a:endParaRPr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8625280" y="5144513"/>
              <a:ext cx="1020616" cy="1020616"/>
            </a:xfrm>
            <a:prstGeom prst="ellipse">
              <a:avLst/>
            </a:prstGeom>
            <a:solidFill>
              <a:srgbClr val="F3F3F3"/>
            </a:solidFill>
            <a:ln>
              <a:noFill/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" rIns="18288" bIns="91440" rtlCol="0" anchor="ctr"/>
            <a:lstStyle/>
            <a:p>
              <a:pPr algn="ctr"/>
              <a:endParaRPr lang="en-US" sz="4400" b="1" dirty="0">
                <a:solidFill>
                  <a:srgbClr val="4A4A4A"/>
                </a:solidFill>
              </a:endParaRP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9198752" y="1467210"/>
              <a:ext cx="869042" cy="869042"/>
            </a:xfrm>
            <a:prstGeom prst="ellipse">
              <a:avLst/>
            </a:prstGeom>
            <a:solidFill>
              <a:srgbClr val="F3F3F3"/>
            </a:solidFill>
            <a:ln>
              <a:noFill/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" rIns="18288" bIns="91440" rtlCol="0" anchor="ctr"/>
            <a:lstStyle/>
            <a:p>
              <a:pPr algn="ctr"/>
              <a:endParaRPr lang="en-US" sz="4400" b="1" dirty="0">
                <a:solidFill>
                  <a:srgbClr val="4A4A4A"/>
                </a:solidFill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777932" y="2944487"/>
              <a:ext cx="1436039" cy="1436039"/>
            </a:xfrm>
            <a:prstGeom prst="ellipse">
              <a:avLst/>
            </a:prstGeom>
            <a:solidFill>
              <a:srgbClr val="F3F3F3"/>
            </a:solidFill>
            <a:ln>
              <a:noFill/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" rIns="18288" bIns="91440" rtlCol="0" anchor="ctr"/>
            <a:lstStyle/>
            <a:p>
              <a:pPr algn="ctr"/>
              <a:r>
                <a:rPr lang="en-US" sz="1200" b="1" dirty="0">
                  <a:solidFill>
                    <a:srgbClr val="4A4A4A"/>
                  </a:solidFill>
                </a:rPr>
                <a:t> </a:t>
              </a:r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6593233" y="4017338"/>
              <a:ext cx="1341387" cy="1341387"/>
            </a:xfrm>
            <a:prstGeom prst="ellipse">
              <a:avLst/>
            </a:prstGeom>
            <a:solidFill>
              <a:srgbClr val="F3F3F3"/>
            </a:solidFill>
            <a:ln>
              <a:noFill/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" rIns="18288" bIns="91440" rtlCol="0" anchor="ctr"/>
            <a:lstStyle/>
            <a:p>
              <a:pPr algn="ctr"/>
              <a:endParaRPr lang="en-US" sz="4400" b="1" dirty="0">
                <a:solidFill>
                  <a:srgbClr val="4A4A4A"/>
                </a:solidFill>
              </a:endParaRPr>
            </a:p>
          </p:txBody>
        </p:sp>
      </p:grpSp>
      <p:sp>
        <p:nvSpPr>
          <p:cNvPr id="27" name="Title 36"/>
          <p:cNvSpPr>
            <a:spLocks noGrp="1"/>
          </p:cNvSpPr>
          <p:nvPr>
            <p:ph type="title"/>
          </p:nvPr>
        </p:nvSpPr>
        <p:spPr>
          <a:xfrm>
            <a:off x="0" y="-41743"/>
            <a:ext cx="10969943" cy="711081"/>
          </a:xfrm>
        </p:spPr>
        <p:txBody>
          <a:bodyPr/>
          <a:lstStyle/>
          <a:p>
            <a:r>
              <a:rPr lang="en-US" dirty="0" smtClean="0"/>
              <a:t>Mechanical design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047191" y="4508445"/>
            <a:ext cx="213629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Mechanical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 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02961" y="4598653"/>
            <a:ext cx="14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</a:p>
          <a:p>
            <a:pPr algn="ctr"/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frame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36348" y="1202147"/>
            <a:ext cx="10219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</a:p>
          <a:p>
            <a:pPr algn="ctr"/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axis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352333" y="3890949"/>
            <a:ext cx="11769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parts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45965" y="1243785"/>
            <a:ext cx="18347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Motion 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transition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5" name="Rectangle 24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6" name="TextBox 25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35" name="TextBox 34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67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88078" y="6343098"/>
            <a:ext cx="669250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machine</a:t>
            </a:r>
            <a:endParaRPr lang="en-US" dirty="0"/>
          </a:p>
        </p:txBody>
      </p:sp>
      <p:pic>
        <p:nvPicPr>
          <p:cNvPr id="16" name="Picture 15"/>
          <p:cNvPicPr/>
          <p:nvPr/>
        </p:nvPicPr>
        <p:blipFill>
          <a:blip r:embed="rId2"/>
          <a:stretch>
            <a:fillRect/>
          </a:stretch>
        </p:blipFill>
        <p:spPr>
          <a:xfrm>
            <a:off x="1676401" y="902858"/>
            <a:ext cx="8695976" cy="514640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9" name="Rectangle 18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0" name="TextBox 19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2" name="TextBox 21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251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88078" y="6357166"/>
            <a:ext cx="683318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402" y="1234750"/>
            <a:ext cx="8544359" cy="4584001"/>
          </a:xfrm>
          <a:prstGeom prst="rect">
            <a:avLst/>
          </a:prstGeom>
          <a:noFill/>
        </p:spPr>
      </p:pic>
      <p:sp>
        <p:nvSpPr>
          <p:cNvPr id="16" name="Oval 15"/>
          <p:cNvSpPr/>
          <p:nvPr/>
        </p:nvSpPr>
        <p:spPr>
          <a:xfrm>
            <a:off x="152662" y="125841"/>
            <a:ext cx="2452255" cy="2398563"/>
          </a:xfrm>
          <a:prstGeom prst="ellipse">
            <a:avLst/>
          </a:prstGeom>
          <a:solidFill>
            <a:srgbClr val="FF6E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 rot="4500000">
            <a:off x="287391" y="233724"/>
            <a:ext cx="2182799" cy="218279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4400" b="1" dirty="0">
              <a:solidFill>
                <a:srgbClr val="4A4A4A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7571" y="786513"/>
            <a:ext cx="1482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frame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1" name="Rectangle 20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2" name="TextBox 21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4" name="TextBox 23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910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13402" y="6343098"/>
            <a:ext cx="643926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71913" y="454192"/>
            <a:ext cx="10919792" cy="776061"/>
          </a:xfrm>
        </p:spPr>
        <p:txBody>
          <a:bodyPr/>
          <a:lstStyle/>
          <a:p>
            <a:r>
              <a:rPr lang="en-US" dirty="0" smtClean="0"/>
              <a:t>X-axis</a:t>
            </a:r>
            <a:endParaRPr lang="en-US" dirty="0"/>
          </a:p>
        </p:txBody>
      </p:sp>
      <p:pic>
        <p:nvPicPr>
          <p:cNvPr id="12" name="Picture 11" descr="C:\Users\shehab\AppData\Local\Microsoft\Windows\INetCache\Content.Word\GRA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144" y="1194821"/>
            <a:ext cx="8572135" cy="487117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Oval 12"/>
          <p:cNvSpPr/>
          <p:nvPr/>
        </p:nvSpPr>
        <p:spPr>
          <a:xfrm>
            <a:off x="152662" y="125841"/>
            <a:ext cx="2452255" cy="2398563"/>
          </a:xfrm>
          <a:prstGeom prst="ellipse">
            <a:avLst/>
          </a:prstGeom>
          <a:solidFill>
            <a:srgbClr val="FF6E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 rot="4500000">
            <a:off x="287391" y="233724"/>
            <a:ext cx="2182799" cy="218279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4400" b="1" dirty="0">
              <a:solidFill>
                <a:srgbClr val="4A4A4A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3576" y="601847"/>
            <a:ext cx="12085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</a:p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axis 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8" name="Rectangle 17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9" name="TextBox 18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1" name="TextBox 20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644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13402" y="6343098"/>
            <a:ext cx="643926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04917" y="772459"/>
            <a:ext cx="10919792" cy="776061"/>
          </a:xfrm>
        </p:spPr>
        <p:txBody>
          <a:bodyPr/>
          <a:lstStyle/>
          <a:p>
            <a:r>
              <a:rPr lang="en-US" dirty="0" smtClean="0"/>
              <a:t>The Y-axis</a:t>
            </a:r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2758402" y="1617222"/>
            <a:ext cx="8358538" cy="4589456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52662" y="125841"/>
            <a:ext cx="2452255" cy="2398563"/>
          </a:xfrm>
          <a:prstGeom prst="ellipse">
            <a:avLst/>
          </a:prstGeom>
          <a:solidFill>
            <a:srgbClr val="FF6E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 rot="4500000">
            <a:off x="287391" y="233724"/>
            <a:ext cx="2182799" cy="218279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4400" b="1" dirty="0">
              <a:solidFill>
                <a:srgbClr val="4A4A4A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13576" y="601847"/>
            <a:ext cx="12085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</a:p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axis 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9" name="Rectangle 18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0" name="TextBox 19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2" name="TextBox 21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838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13402" y="6343098"/>
            <a:ext cx="643926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58402" y="801420"/>
            <a:ext cx="10919792" cy="776061"/>
          </a:xfrm>
        </p:spPr>
        <p:txBody>
          <a:bodyPr/>
          <a:lstStyle/>
          <a:p>
            <a:r>
              <a:rPr lang="en-US" dirty="0" smtClean="0"/>
              <a:t>The z-axis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4546295" y="1580934"/>
            <a:ext cx="3511111" cy="4221777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52662" y="125841"/>
            <a:ext cx="2452255" cy="2398563"/>
          </a:xfrm>
          <a:prstGeom prst="ellipse">
            <a:avLst/>
          </a:prstGeom>
          <a:solidFill>
            <a:srgbClr val="FF6E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 rot="4500000">
            <a:off x="287391" y="233724"/>
            <a:ext cx="2182799" cy="218279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4400" b="1" dirty="0">
              <a:solidFill>
                <a:srgbClr val="4A4A4A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13576" y="601847"/>
            <a:ext cx="12085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</a:p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axis 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9" name="Rectangle 18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0" name="TextBox 19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2" name="TextBox 21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02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88078" y="6343098"/>
            <a:ext cx="669250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52662" y="125841"/>
            <a:ext cx="2452255" cy="2398563"/>
          </a:xfrm>
          <a:prstGeom prst="ellipse">
            <a:avLst/>
          </a:prstGeom>
          <a:solidFill>
            <a:srgbClr val="FF6E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 rot="4500000">
            <a:off x="287391" y="233724"/>
            <a:ext cx="2182799" cy="218279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4400" b="1" dirty="0">
              <a:solidFill>
                <a:srgbClr val="4A4A4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6631" y="786513"/>
            <a:ext cx="18347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Motion 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transition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096" y="4177391"/>
            <a:ext cx="6727869" cy="171242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55096" y="1814579"/>
            <a:ext cx="61652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 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used with split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optimum efficiency of about 70%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28886" y="1260581"/>
            <a:ext cx="23099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power screw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0" name="Rectangle 19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1" name="TextBox 20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3" name="TextBox 22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867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88078" y="6343098"/>
            <a:ext cx="669250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52662" y="125841"/>
            <a:ext cx="2452255" cy="2398563"/>
          </a:xfrm>
          <a:prstGeom prst="ellipse">
            <a:avLst/>
          </a:prstGeom>
          <a:solidFill>
            <a:srgbClr val="FF6E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 rot="4500000">
            <a:off x="287391" y="233724"/>
            <a:ext cx="2182799" cy="218279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4400" b="1" dirty="0">
              <a:solidFill>
                <a:srgbClr val="4A4A4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6631" y="786513"/>
            <a:ext cx="18347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Motion 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transition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95008" y="1834563"/>
            <a:ext cx="6165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required motor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torque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28886" y="1260581"/>
            <a:ext cx="51993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Torque and efficiency equation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28730" y="2445676"/>
            <a:ext cx="5297828" cy="1399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Inertial </a:t>
            </a:r>
            <a:r>
              <a:rPr lang="en-US" sz="28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torque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static friction torque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torque to move the load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123049" y="4095802"/>
                <a:ext cx="21788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sz="32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sz="3200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sz="32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3200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r>
                        <a:rPr lang="en-US" sz="32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3049" y="4095802"/>
                <a:ext cx="2178802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123049" y="4897881"/>
                <a:ext cx="3423758" cy="6787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𝑻𝒐𝒓𝒒𝒖𝒆</m:t>
                    </m:r>
                    <m:r>
                      <a:rPr lang="en-US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𝒍𝒐𝒂𝒅</m:t>
                        </m:r>
                        <m: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𝒍𝒆𝒂𝒅</m:t>
                        </m:r>
                      </m:num>
                      <m:den>
                        <m: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𝝅</m:t>
                        </m:r>
                        <m: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𝒆𝒇𝒇𝒊𝒄𝒊𝒆𝒏𝒄𝒚</m:t>
                        </m:r>
                        <m: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3049" y="4897881"/>
                <a:ext cx="3423758" cy="67871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2" name="Rectangle 21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3" name="TextBox 22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5" name="TextBox 24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870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88078" y="6343098"/>
            <a:ext cx="669250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52662" y="125841"/>
            <a:ext cx="2452255" cy="2398563"/>
          </a:xfrm>
          <a:prstGeom prst="ellipse">
            <a:avLst/>
          </a:prstGeom>
          <a:solidFill>
            <a:srgbClr val="FF6E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 rot="4500000">
            <a:off x="287391" y="233724"/>
            <a:ext cx="2182799" cy="218279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4400" b="1" dirty="0">
              <a:solidFill>
                <a:srgbClr val="4A4A4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6631" y="786513"/>
            <a:ext cx="18347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Motion 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transition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39446" y="1169545"/>
            <a:ext cx="6165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Anti-backlash </a:t>
            </a:r>
            <a:endParaRPr lang="en-US" sz="2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95008" y="2038555"/>
            <a:ext cx="84623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static frictional torque of </a:t>
            </a:r>
            <a:r>
              <a:rPr lang="ar-KW" sz="2800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sz="2800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0.01 Nm</a:t>
            </a:r>
            <a:endParaRPr lang="en-US" sz="2800" b="1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/>
            <a:endParaRPr lang="en-US" sz="2800" b="1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Higher pre-load forces </a:t>
            </a:r>
            <a:r>
              <a:rPr lang="en-US" sz="2800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-- higher </a:t>
            </a:r>
            <a:r>
              <a:rPr lang="en-US" sz="28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frictional drag torques but better anti-backlash characteristics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8" name="Rectangle 17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9" name="TextBox 18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1" name="TextBox 20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257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88078" y="6343098"/>
            <a:ext cx="669250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52662" y="125841"/>
            <a:ext cx="2452255" cy="2398563"/>
          </a:xfrm>
          <a:prstGeom prst="ellipse">
            <a:avLst/>
          </a:prstGeom>
          <a:solidFill>
            <a:srgbClr val="FF6E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 rot="4500000">
            <a:off x="287391" y="233724"/>
            <a:ext cx="2182799" cy="218279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4400" b="1" dirty="0">
              <a:solidFill>
                <a:srgbClr val="4A4A4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0326" y="790780"/>
            <a:ext cx="11769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parts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772" y="138820"/>
            <a:ext cx="3191307" cy="3191307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3136747" y="3422359"/>
            <a:ext cx="3165311" cy="2238896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400" y="700418"/>
            <a:ext cx="3219018" cy="2629709"/>
          </a:xfrm>
          <a:prstGeom prst="rect">
            <a:avLst/>
          </a:prstGeom>
        </p:spPr>
      </p:pic>
      <p:pic>
        <p:nvPicPr>
          <p:cNvPr id="19" name="Picture 18" descr="Buy Machifit ER11 Chuck CNC 500W Spindle Motor with 52mm Clamps ...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999" y="3330127"/>
            <a:ext cx="2276475" cy="2276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1" name="Rectangle 20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2" name="TextBox 21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4" name="TextBox 23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145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13484" y="6340592"/>
            <a:ext cx="39415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3135AE-591C-4DB0-AF4E-B77155FC86BE}"/>
              </a:ext>
            </a:extLst>
          </p:cNvPr>
          <p:cNvSpPr/>
          <p:nvPr/>
        </p:nvSpPr>
        <p:spPr>
          <a:xfrm>
            <a:off x="5723022" y="5269"/>
            <a:ext cx="6473372" cy="1190171"/>
          </a:xfrm>
          <a:prstGeom prst="rect">
            <a:avLst/>
          </a:prstGeom>
          <a:solidFill>
            <a:srgbClr val="FE402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85566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23712" y="3575590"/>
            <a:ext cx="6473372" cy="1190171"/>
          </a:xfrm>
          <a:prstGeom prst="rect">
            <a:avLst/>
          </a:prstGeom>
          <a:solidFill>
            <a:srgbClr val="227D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217646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Feed Rate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23712" y="2385271"/>
            <a:ext cx="6473371" cy="1190171"/>
          </a:xfrm>
          <a:prstGeom prst="rect">
            <a:avLst/>
          </a:prstGeom>
          <a:solidFill>
            <a:srgbClr val="44398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177006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Speed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5723712" y="3563883"/>
            <a:ext cx="6473371" cy="2700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5723712" y="4760632"/>
            <a:ext cx="6473371" cy="27005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723712" y="1194907"/>
            <a:ext cx="6473371" cy="1190171"/>
          </a:xfrm>
          <a:prstGeom prst="rect">
            <a:avLst/>
          </a:prstGeom>
          <a:solidFill>
            <a:srgbClr val="9F00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126206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Coordinate system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5723712" y="2385952"/>
            <a:ext cx="6473371" cy="27005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5723712" y="1189203"/>
            <a:ext cx="6473371" cy="27005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8087" y="1414171"/>
            <a:ext cx="38172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-150" normalizeH="0" baseline="0" noProof="0" dirty="0">
                <a:ln>
                  <a:noFill/>
                </a:ln>
                <a:solidFill>
                  <a:srgbClr val="4439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Introduction</a:t>
            </a:r>
          </a:p>
        </p:txBody>
      </p:sp>
      <p:grpSp>
        <p:nvGrpSpPr>
          <p:cNvPr id="19" name="Group 2">
            <a:extLst>
              <a:ext uri="{FF2B5EF4-FFF2-40B4-BE49-F238E27FC236}">
                <a16:creationId xmlns:a16="http://schemas.microsoft.com/office/drawing/2014/main" id="{F86D9196-6681-4F3F-8CB8-4BA4515D8F8A}"/>
              </a:ext>
            </a:extLst>
          </p:cNvPr>
          <p:cNvGrpSpPr/>
          <p:nvPr/>
        </p:nvGrpSpPr>
        <p:grpSpPr>
          <a:xfrm>
            <a:off x="3616072" y="-1102512"/>
            <a:ext cx="4206240" cy="7315540"/>
            <a:chOff x="359788" y="-672352"/>
            <a:chExt cx="4206240" cy="731554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ACD106B-74C4-40DD-8B62-3AF03C176F00}"/>
                </a:ext>
              </a:extLst>
            </p:cNvPr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rgbClr val="443988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FB6534C-6FCC-415B-81DD-72BF507ECFEF}"/>
                </a:ext>
              </a:extLst>
            </p:cNvPr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rgbClr val="9F005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Oval 7">
              <a:extLst>
                <a:ext uri="{FF2B5EF4-FFF2-40B4-BE49-F238E27FC236}">
                  <a16:creationId xmlns:a16="http://schemas.microsoft.com/office/drawing/2014/main" id="{BF5BE2BD-1F1E-4956-B993-6D002A64DF3C}"/>
                </a:ext>
              </a:extLst>
            </p:cNvPr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rgbClr val="00A9FC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3" name="Oval 8">
              <a:extLst>
                <a:ext uri="{FF2B5EF4-FFF2-40B4-BE49-F238E27FC236}">
                  <a16:creationId xmlns:a16="http://schemas.microsoft.com/office/drawing/2014/main" id="{89C2C8B5-851F-45E0-B0D9-F51BE42E9985}"/>
                </a:ext>
              </a:extLst>
            </p:cNvPr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rgbClr val="443988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Oval 9">
              <a:extLst>
                <a:ext uri="{FF2B5EF4-FFF2-40B4-BE49-F238E27FC236}">
                  <a16:creationId xmlns:a16="http://schemas.microsoft.com/office/drawing/2014/main" id="{822849A6-0FD6-40A2-9F65-E6D291A64B17}"/>
                </a:ext>
              </a:extLst>
            </p:cNvPr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solidFill>
              <a:srgbClr val="9F005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Oval 10">
              <a:extLst>
                <a:ext uri="{FF2B5EF4-FFF2-40B4-BE49-F238E27FC236}">
                  <a16:creationId xmlns:a16="http://schemas.microsoft.com/office/drawing/2014/main" id="{9A9EDF6A-8480-45A5-80E9-B5CD1457D0A4}"/>
                </a:ext>
              </a:extLst>
            </p:cNvPr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gradFill flip="none" rotWithShape="1">
              <a:gsLst>
                <a:gs pos="0">
                  <a:srgbClr val="FE4020">
                    <a:lumMod val="40000"/>
                    <a:lumOff val="60000"/>
                  </a:srgbClr>
                </a:gs>
                <a:gs pos="46000">
                  <a:srgbClr val="FE4020">
                    <a:lumMod val="95000"/>
                    <a:lumOff val="5000"/>
                  </a:srgbClr>
                </a:gs>
                <a:gs pos="100000">
                  <a:srgbClr val="FE4020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21A4AC3-D7FA-4912-A028-20A6AD3BB177}"/>
              </a:ext>
            </a:extLst>
          </p:cNvPr>
          <p:cNvSpPr txBox="1"/>
          <p:nvPr/>
        </p:nvSpPr>
        <p:spPr>
          <a:xfrm>
            <a:off x="6537601" y="237851"/>
            <a:ext cx="2422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Milling classifications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35" name="Rectangle 34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36" name="TextBox 35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38" name="TextBox 37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92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8DB4AC-3522-9243-B914-66CB4F00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8078" y="6343098"/>
            <a:ext cx="601340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4EC2B4-86BA-DB42-A991-EE59D3AC7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Milling Process</a:t>
            </a:r>
            <a:endParaRPr lang="en-US" dirty="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48D4283-205C-0749-879F-EDFDF1594909}"/>
              </a:ext>
            </a:extLst>
          </p:cNvPr>
          <p:cNvSpPr/>
          <p:nvPr/>
        </p:nvSpPr>
        <p:spPr>
          <a:xfrm>
            <a:off x="672688" y="2791924"/>
            <a:ext cx="1823502" cy="182350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9B9CB61E-6C07-CE4A-882A-E20E91FA668D}"/>
              </a:ext>
            </a:extLst>
          </p:cNvPr>
          <p:cNvSpPr/>
          <p:nvPr/>
        </p:nvSpPr>
        <p:spPr>
          <a:xfrm>
            <a:off x="2945995" y="2791924"/>
            <a:ext cx="1823502" cy="18235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0B19E89-1771-6A45-B991-F1AFBFC85F0C}"/>
              </a:ext>
            </a:extLst>
          </p:cNvPr>
          <p:cNvSpPr/>
          <p:nvPr/>
        </p:nvSpPr>
        <p:spPr>
          <a:xfrm>
            <a:off x="5219302" y="2791924"/>
            <a:ext cx="1823502" cy="182350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CF0F583-C7C4-4D4C-80A7-1CA0D794ECF5}"/>
              </a:ext>
            </a:extLst>
          </p:cNvPr>
          <p:cNvSpPr/>
          <p:nvPr/>
        </p:nvSpPr>
        <p:spPr>
          <a:xfrm>
            <a:off x="7492609" y="2791924"/>
            <a:ext cx="1823502" cy="182350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6FD48FE-B18E-4E4E-8C86-12EFAD17564A}"/>
              </a:ext>
            </a:extLst>
          </p:cNvPr>
          <p:cNvSpPr/>
          <p:nvPr/>
        </p:nvSpPr>
        <p:spPr>
          <a:xfrm>
            <a:off x="9765916" y="2791924"/>
            <a:ext cx="1823502" cy="182350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496023DE-1184-E94B-9024-4C76009C59C4}"/>
              </a:ext>
            </a:extLst>
          </p:cNvPr>
          <p:cNvSpPr/>
          <p:nvPr/>
        </p:nvSpPr>
        <p:spPr>
          <a:xfrm>
            <a:off x="2544233" y="3623381"/>
            <a:ext cx="240755" cy="15666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E684F8A6-2521-074E-A223-B539550F8BDF}"/>
              </a:ext>
            </a:extLst>
          </p:cNvPr>
          <p:cNvSpPr/>
          <p:nvPr/>
        </p:nvSpPr>
        <p:spPr>
          <a:xfrm>
            <a:off x="4818740" y="3623381"/>
            <a:ext cx="240755" cy="15666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2C3087B5-051C-F145-8F88-DACDC3DE8164}"/>
              </a:ext>
            </a:extLst>
          </p:cNvPr>
          <p:cNvSpPr/>
          <p:nvPr/>
        </p:nvSpPr>
        <p:spPr>
          <a:xfrm>
            <a:off x="7093247" y="3623381"/>
            <a:ext cx="240755" cy="15666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8582E0CF-6F86-404A-A00D-57BE0F517E60}"/>
              </a:ext>
            </a:extLst>
          </p:cNvPr>
          <p:cNvSpPr/>
          <p:nvPr/>
        </p:nvSpPr>
        <p:spPr>
          <a:xfrm>
            <a:off x="9367754" y="3623381"/>
            <a:ext cx="240755" cy="15666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66E1B7E-0285-8A4E-9682-654C164A7DE3}"/>
              </a:ext>
            </a:extLst>
          </p:cNvPr>
          <p:cNvGrpSpPr/>
          <p:nvPr/>
        </p:nvGrpSpPr>
        <p:grpSpPr>
          <a:xfrm>
            <a:off x="582764" y="1438740"/>
            <a:ext cx="2024910" cy="1272158"/>
            <a:chOff x="582764" y="1438740"/>
            <a:chExt cx="2024910" cy="127215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5B04EBE-A16E-074F-9DE1-1B2F1778BED7}"/>
                </a:ext>
              </a:extLst>
            </p:cNvPr>
            <p:cNvSpPr txBox="1"/>
            <p:nvPr/>
          </p:nvSpPr>
          <p:spPr>
            <a:xfrm>
              <a:off x="582764" y="1438740"/>
              <a:ext cx="20249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000" dirty="0">
                  <a:solidFill>
                    <a:schemeClr val="accent1"/>
                  </a:solidFill>
                  <a:latin typeface="Arial" panose="020B0604020202020204" pitchFamily="34" charset="0"/>
                </a:rPr>
                <a:t>CAD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C699ADF-6932-5B47-B130-465AC4FD83D9}"/>
                </a:ext>
              </a:extLst>
            </p:cNvPr>
            <p:cNvCxnSpPr>
              <a:cxnSpLocks/>
            </p:cNvCxnSpPr>
            <p:nvPr/>
          </p:nvCxnSpPr>
          <p:spPr>
            <a:xfrm>
              <a:off x="1584435" y="2341179"/>
              <a:ext cx="0" cy="369719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488A625-C547-C948-AFDD-E6B17DB1ED52}"/>
              </a:ext>
            </a:extLst>
          </p:cNvPr>
          <p:cNvGrpSpPr/>
          <p:nvPr/>
        </p:nvGrpSpPr>
        <p:grpSpPr>
          <a:xfrm>
            <a:off x="5059495" y="1438740"/>
            <a:ext cx="2280731" cy="1272158"/>
            <a:chOff x="535975" y="1438740"/>
            <a:chExt cx="2280731" cy="127215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01921F5-D4DC-E343-8AE7-216ABD014F8F}"/>
                </a:ext>
              </a:extLst>
            </p:cNvPr>
            <p:cNvSpPr txBox="1"/>
            <p:nvPr/>
          </p:nvSpPr>
          <p:spPr>
            <a:xfrm>
              <a:off x="535975" y="1438740"/>
              <a:ext cx="2280731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dirty="0" smtClean="0">
                  <a:solidFill>
                    <a:schemeClr val="accent3"/>
                  </a:solidFill>
                  <a:latin typeface="Arial" panose="020B0604020202020204" pitchFamily="34" charset="0"/>
                </a:rPr>
                <a:t>GRBL</a:t>
              </a:r>
              <a:endParaRPr lang="en-US" sz="2800" dirty="0">
                <a:solidFill>
                  <a:schemeClr val="accent3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8B53196-8CC3-5D44-9640-6BE1CAAA594D}"/>
                </a:ext>
              </a:extLst>
            </p:cNvPr>
            <p:cNvCxnSpPr>
              <a:cxnSpLocks/>
            </p:cNvCxnSpPr>
            <p:nvPr/>
          </p:nvCxnSpPr>
          <p:spPr>
            <a:xfrm>
              <a:off x="1584435" y="2341179"/>
              <a:ext cx="0" cy="369719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05F01EE-991D-5F4B-896B-B063FA58FDC9}"/>
              </a:ext>
            </a:extLst>
          </p:cNvPr>
          <p:cNvGrpSpPr/>
          <p:nvPr/>
        </p:nvGrpSpPr>
        <p:grpSpPr>
          <a:xfrm>
            <a:off x="9665211" y="1438740"/>
            <a:ext cx="2198533" cy="1272158"/>
            <a:chOff x="582763" y="1438740"/>
            <a:chExt cx="2198533" cy="1272158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515E440-1ABA-7D46-B161-90149069D6F2}"/>
                </a:ext>
              </a:extLst>
            </p:cNvPr>
            <p:cNvSpPr txBox="1"/>
            <p:nvPr/>
          </p:nvSpPr>
          <p:spPr>
            <a:xfrm>
              <a:off x="582763" y="1438740"/>
              <a:ext cx="2198533" cy="781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dirty="0" smtClean="0">
                  <a:solidFill>
                    <a:schemeClr val="accent5"/>
                  </a:solidFill>
                  <a:latin typeface="Arial" panose="020B0604020202020204" pitchFamily="34" charset="0"/>
                </a:rPr>
                <a:t>GRBL controller</a:t>
              </a:r>
              <a:endParaRPr lang="en-US" sz="2800" dirty="0">
                <a:solidFill>
                  <a:schemeClr val="accent5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AE201226-B9E5-C14A-8B0C-D86AFF6C67D6}"/>
                </a:ext>
              </a:extLst>
            </p:cNvPr>
            <p:cNvCxnSpPr>
              <a:cxnSpLocks/>
            </p:cNvCxnSpPr>
            <p:nvPr/>
          </p:nvCxnSpPr>
          <p:spPr>
            <a:xfrm>
              <a:off x="1584435" y="2341179"/>
              <a:ext cx="0" cy="369719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3628873-C655-9444-830A-73F345DE9985}"/>
              </a:ext>
            </a:extLst>
          </p:cNvPr>
          <p:cNvCxnSpPr>
            <a:cxnSpLocks/>
          </p:cNvCxnSpPr>
          <p:nvPr/>
        </p:nvCxnSpPr>
        <p:spPr>
          <a:xfrm>
            <a:off x="8382696" y="4737540"/>
            <a:ext cx="0" cy="36971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1D060190-0FA0-B645-98CC-E0F16238483E}"/>
              </a:ext>
            </a:extLst>
          </p:cNvPr>
          <p:cNvSpPr/>
          <p:nvPr/>
        </p:nvSpPr>
        <p:spPr>
          <a:xfrm>
            <a:off x="571949" y="2737680"/>
            <a:ext cx="1823502" cy="182350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A2508F68-9F66-B544-B33E-AEF7E875B9DA}"/>
              </a:ext>
            </a:extLst>
          </p:cNvPr>
          <p:cNvSpPr/>
          <p:nvPr/>
        </p:nvSpPr>
        <p:spPr>
          <a:xfrm>
            <a:off x="2845256" y="2737680"/>
            <a:ext cx="1823502" cy="182350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C25447F0-A2F9-0640-B9D4-4ACA417BA419}"/>
              </a:ext>
            </a:extLst>
          </p:cNvPr>
          <p:cNvSpPr/>
          <p:nvPr/>
        </p:nvSpPr>
        <p:spPr>
          <a:xfrm>
            <a:off x="5118563" y="2737680"/>
            <a:ext cx="1823502" cy="182350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GRBL</a:t>
            </a:r>
            <a:endParaRPr lang="en-US" dirty="0"/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A292A81F-F894-4E4F-8793-7A9E5EF8AD39}"/>
              </a:ext>
            </a:extLst>
          </p:cNvPr>
          <p:cNvSpPr/>
          <p:nvPr/>
        </p:nvSpPr>
        <p:spPr>
          <a:xfrm>
            <a:off x="7391870" y="2737680"/>
            <a:ext cx="1823502" cy="182350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ECE8545-BD56-2740-ACE1-D6B2912A2EC0}"/>
              </a:ext>
            </a:extLst>
          </p:cNvPr>
          <p:cNvSpPr/>
          <p:nvPr/>
        </p:nvSpPr>
        <p:spPr>
          <a:xfrm>
            <a:off x="9665177" y="2737680"/>
            <a:ext cx="1823502" cy="1823502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9097FC-45CC-42B2-9494-EA49910C6786}"/>
              </a:ext>
            </a:extLst>
          </p:cNvPr>
          <p:cNvSpPr/>
          <p:nvPr/>
        </p:nvSpPr>
        <p:spPr>
          <a:xfrm>
            <a:off x="3228214" y="5159807"/>
            <a:ext cx="1364476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sz="2800" dirty="0" smtClean="0">
                <a:solidFill>
                  <a:srgbClr val="5EBD3E"/>
                </a:solidFill>
                <a:latin typeface="Arial" panose="020B0604020202020204" pitchFamily="34" charset="0"/>
              </a:rPr>
              <a:t>G-code</a:t>
            </a:r>
            <a:endParaRPr lang="en-US" sz="2800" dirty="0">
              <a:solidFill>
                <a:srgbClr val="5EBD3E"/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187108-35CA-4896-B1ED-90077918FE4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19353" y="4607663"/>
            <a:ext cx="30483" cy="39017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F98B5D8-2659-4D4B-8EAE-C016BFA406FF}"/>
              </a:ext>
            </a:extLst>
          </p:cNvPr>
          <p:cNvSpPr/>
          <p:nvPr/>
        </p:nvSpPr>
        <p:spPr>
          <a:xfrm>
            <a:off x="7615352" y="5325884"/>
            <a:ext cx="1683474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sz="2800" dirty="0" smtClean="0">
                <a:solidFill>
                  <a:srgbClr val="D200A2"/>
                </a:solidFill>
                <a:latin typeface="Arial" panose="020B0604020202020204" pitchFamily="34" charset="0"/>
              </a:rPr>
              <a:t>InkScape</a:t>
            </a:r>
            <a:endParaRPr lang="en-US" sz="2800" dirty="0">
              <a:solidFill>
                <a:srgbClr val="D200A2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21" y="3074372"/>
            <a:ext cx="1193048" cy="11930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33055" y="2541435"/>
            <a:ext cx="889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chemeClr val="bg1"/>
                </a:solidFill>
              </a:rPr>
              <a:t>G</a:t>
            </a:r>
            <a:endParaRPr lang="en-US" sz="13800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2" t="13363" r="25929" b="15535"/>
          <a:stretch/>
        </p:blipFill>
        <p:spPr>
          <a:xfrm>
            <a:off x="7628467" y="2954867"/>
            <a:ext cx="1422400" cy="14308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3725" y="2876611"/>
            <a:ext cx="1606315" cy="1606315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60" name="Rectangle 59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61" name="TextBox 60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65" name="TextBox 64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758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370C97-606C-406D-87B1-A27A85ACD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394" y="6343098"/>
            <a:ext cx="768934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C997D96-44B1-4B39-B3D9-A4D6C24FB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09" y="419142"/>
            <a:ext cx="10919794" cy="863028"/>
          </a:xfrm>
        </p:spPr>
        <p:txBody>
          <a:bodyPr/>
          <a:lstStyle/>
          <a:p>
            <a:r>
              <a:rPr lang="en-US" dirty="0"/>
              <a:t>1-Conceptualization and CAD</a:t>
            </a:r>
          </a:p>
        </p:txBody>
      </p:sp>
      <p:sp>
        <p:nvSpPr>
          <p:cNvPr id="5" name="Rounded Rectangle 46">
            <a:extLst>
              <a:ext uri="{FF2B5EF4-FFF2-40B4-BE49-F238E27FC236}">
                <a16:creationId xmlns:a16="http://schemas.microsoft.com/office/drawing/2014/main" id="{E126688D-5CB1-41AF-A6DA-A0A3252BC5F6}"/>
              </a:ext>
            </a:extLst>
          </p:cNvPr>
          <p:cNvSpPr/>
          <p:nvPr/>
        </p:nvSpPr>
        <p:spPr>
          <a:xfrm>
            <a:off x="582764" y="1406614"/>
            <a:ext cx="1823502" cy="182350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91" y="1721841"/>
            <a:ext cx="1193048" cy="119304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2" t="22385" r="18177" b="4575"/>
          <a:stretch/>
        </p:blipFill>
        <p:spPr>
          <a:xfrm>
            <a:off x="7346253" y="2474403"/>
            <a:ext cx="4697662" cy="29069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7" t="15389" r="13000" b="8237"/>
          <a:stretch/>
        </p:blipFill>
        <p:spPr>
          <a:xfrm>
            <a:off x="2721493" y="2483275"/>
            <a:ext cx="4309533" cy="290064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3" name="Rectangle 22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4" name="TextBox 23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6" name="TextBox 25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453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377D60-EB9A-4F5E-8CD5-B3096320C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3402" y="6343098"/>
            <a:ext cx="548928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5D4734-83CB-4BCF-BB5D-A5C50A40D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2-G-Code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193651-12CA-42B1-A7DC-3CA3009B45C5}"/>
              </a:ext>
            </a:extLst>
          </p:cNvPr>
          <p:cNvSpPr txBox="1"/>
          <p:nvPr/>
        </p:nvSpPr>
        <p:spPr>
          <a:xfrm>
            <a:off x="3450831" y="1059634"/>
            <a:ext cx="5378011" cy="181588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G-code is a programming </a:t>
            </a:r>
            <a:endParaRPr lang="ar-KW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language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CNC that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instructs</a:t>
            </a:r>
            <a:endParaRPr lang="ar-KW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machines where and how to move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ar-KW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9" name="Rectangle 18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0" name="TextBox 19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2" name="TextBox 21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2508F68-9F66-B544-B33E-AEF7E875B9DA}"/>
              </a:ext>
            </a:extLst>
          </p:cNvPr>
          <p:cNvSpPr/>
          <p:nvPr/>
        </p:nvSpPr>
        <p:spPr>
          <a:xfrm>
            <a:off x="582124" y="1250870"/>
            <a:ext cx="1823502" cy="182350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0122" y="1059634"/>
            <a:ext cx="889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chemeClr val="bg1"/>
                </a:solidFill>
              </a:rPr>
              <a:t>G</a:t>
            </a:r>
            <a:endParaRPr lang="en-US" sz="138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50831" y="3275625"/>
            <a:ext cx="5378011" cy="203132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666666"/>
                </a:solidFill>
                <a:latin typeface="Artifakt"/>
              </a:rPr>
              <a:t>It consists of a letter and 2 numbers which corresponds with a specific command to the CNC machine.</a:t>
            </a:r>
          </a:p>
          <a:p>
            <a:endParaRPr lang="en-US" b="1" dirty="0" smtClean="0">
              <a:solidFill>
                <a:srgbClr val="666666"/>
              </a:solidFill>
              <a:latin typeface="Artifakt"/>
            </a:endParaRPr>
          </a:p>
          <a:p>
            <a:pPr algn="ctr"/>
            <a:r>
              <a:rPr lang="en-US" b="1" dirty="0" smtClean="0">
                <a:solidFill>
                  <a:srgbClr val="666666"/>
                </a:solidFill>
                <a:latin typeface="Artifakt"/>
              </a:rPr>
              <a:t>N</a:t>
            </a:r>
            <a:r>
              <a:rPr lang="en-US" b="1" dirty="0">
                <a:solidFill>
                  <a:srgbClr val="666666"/>
                </a:solidFill>
                <a:latin typeface="Artifakt"/>
              </a:rPr>
              <a:t>## G## X## Y## Z## F## S## T## M</a:t>
            </a:r>
            <a:r>
              <a:rPr lang="en-US" b="1" dirty="0" smtClean="0">
                <a:solidFill>
                  <a:srgbClr val="666666"/>
                </a:solidFill>
                <a:latin typeface="Artifakt"/>
              </a:rPr>
              <a:t>##</a:t>
            </a:r>
          </a:p>
          <a:p>
            <a:pPr algn="ctr"/>
            <a:endParaRPr lang="en-US" b="1" dirty="0">
              <a:solidFill>
                <a:srgbClr val="666666"/>
              </a:solidFill>
              <a:latin typeface="Artifak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90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65501" y="6343098"/>
            <a:ext cx="529418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CE5D4734-83CB-4BCF-BB5D-A5C50A40D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/>
          <a:lstStyle/>
          <a:p>
            <a:r>
              <a:rPr lang="en-US" dirty="0" smtClean="0"/>
              <a:t>2-G-Code</a:t>
            </a:r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2508F68-9F66-B544-B33E-AEF7E875B9DA}"/>
              </a:ext>
            </a:extLst>
          </p:cNvPr>
          <p:cNvSpPr/>
          <p:nvPr/>
        </p:nvSpPr>
        <p:spPr>
          <a:xfrm>
            <a:off x="582124" y="1250870"/>
            <a:ext cx="1823502" cy="182350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0122" y="1059634"/>
            <a:ext cx="889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chemeClr val="bg1"/>
                </a:solidFill>
              </a:rPr>
              <a:t>G</a:t>
            </a:r>
            <a:endParaRPr lang="en-US" sz="13800" dirty="0">
              <a:solidFill>
                <a:schemeClr val="bg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0" name="Rectangle 9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1" name="TextBox 10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13" name="TextBox 12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624" y="999411"/>
            <a:ext cx="7324436" cy="504985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653624" y="5329382"/>
            <a:ext cx="7247758" cy="64654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465" y="2373745"/>
            <a:ext cx="7248772" cy="24938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691963" y="3519054"/>
            <a:ext cx="7247758" cy="220373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9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09745" y="6343098"/>
            <a:ext cx="563419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1" name="Rectangle 10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2" name="TextBox 11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14" name="TextBox 13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pic>
        <p:nvPicPr>
          <p:cNvPr id="1028" name="Picture 4" descr="ME 1355 CAD/CAM LABORATORY CNC MILLING PROGRAM. Study of G Codes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1" t="8224" r="129" b="12632"/>
          <a:stretch/>
        </p:blipFill>
        <p:spPr bwMode="auto">
          <a:xfrm>
            <a:off x="6947204" y="1150056"/>
            <a:ext cx="4922982" cy="459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ESIGN AND IMPLEMENTATION OF FPGA BASED G CODE COMPATIBLE CNC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4" t="59618" r="7341" b="-272"/>
          <a:stretch/>
        </p:blipFill>
        <p:spPr bwMode="auto">
          <a:xfrm>
            <a:off x="558800" y="1150056"/>
            <a:ext cx="6179127" cy="459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06764" y="433305"/>
            <a:ext cx="4130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Commonly used G and M codes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127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C05867-F553-400B-A55F-9C92E4291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3629" y="6343098"/>
            <a:ext cx="708487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7AF15B-1637-4D50-AF1C-9CE3052C5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309322"/>
            <a:ext cx="10919792" cy="776061"/>
          </a:xfrm>
        </p:spPr>
        <p:txBody>
          <a:bodyPr/>
          <a:lstStyle/>
          <a:p>
            <a:r>
              <a:rPr lang="en-US" dirty="0" smtClean="0"/>
              <a:t>3-GRBL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91EC04-841C-4280-B6A9-5ED3D0B04C9F}"/>
              </a:ext>
            </a:extLst>
          </p:cNvPr>
          <p:cNvSpPr txBox="1"/>
          <p:nvPr/>
        </p:nvSpPr>
        <p:spPr>
          <a:xfrm>
            <a:off x="163955" y="3686316"/>
            <a:ext cx="2903872" cy="646331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3600" dirty="0" smtClean="0"/>
              <a:t>What is GRBL?</a:t>
            </a:r>
            <a:endParaRPr lang="en-US" sz="36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2" name="Rectangle 21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3" name="TextBox 22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5" name="TextBox 24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0B19E89-1771-6A45-B991-F1AFBFC85F0C}"/>
              </a:ext>
            </a:extLst>
          </p:cNvPr>
          <p:cNvSpPr/>
          <p:nvPr/>
        </p:nvSpPr>
        <p:spPr>
          <a:xfrm>
            <a:off x="683503" y="1341814"/>
            <a:ext cx="1823502" cy="182350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25447F0-A2F9-0640-B9D4-4ACA417BA419}"/>
              </a:ext>
            </a:extLst>
          </p:cNvPr>
          <p:cNvSpPr/>
          <p:nvPr/>
        </p:nvSpPr>
        <p:spPr>
          <a:xfrm>
            <a:off x="582764" y="1287570"/>
            <a:ext cx="1823502" cy="182350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GRBL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592225" y="1963387"/>
            <a:ext cx="7715647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KW" dirty="0"/>
              <a:t>-</a:t>
            </a:r>
            <a:r>
              <a:rPr lang="en-US" sz="2000" dirty="0" smtClean="0"/>
              <a:t>GRBL </a:t>
            </a:r>
            <a:r>
              <a:rPr lang="en-US" sz="2000" dirty="0"/>
              <a:t>is a firmware for </a:t>
            </a:r>
            <a:r>
              <a:rPr lang="en-US" sz="2000" dirty="0" smtClean="0"/>
              <a:t>Arduino boards </a:t>
            </a:r>
            <a:r>
              <a:rPr lang="en-US" sz="2000" dirty="0"/>
              <a:t>that controls stepper motors and </a:t>
            </a:r>
            <a:r>
              <a:rPr lang="en-US" sz="2000" dirty="0" smtClean="0"/>
              <a:t>spindles. </a:t>
            </a:r>
            <a:r>
              <a:rPr lang="en-US" sz="2000" dirty="0"/>
              <a:t>GRBL uses </a:t>
            </a:r>
            <a:r>
              <a:rPr lang="en-US" sz="2000" dirty="0" smtClean="0"/>
              <a:t>G-Code </a:t>
            </a:r>
            <a:r>
              <a:rPr lang="en-US" sz="2000" dirty="0"/>
              <a:t>as input and outputs signals via the </a:t>
            </a:r>
            <a:r>
              <a:rPr lang="en-US" sz="2000" dirty="0" smtClean="0"/>
              <a:t>Arduino </a:t>
            </a:r>
            <a:r>
              <a:rPr lang="en-US" sz="2000" dirty="0"/>
              <a:t>pins</a:t>
            </a:r>
            <a:r>
              <a:rPr lang="en-US" sz="2000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000" dirty="0" smtClean="0"/>
              <a:t>-Firmware </a:t>
            </a:r>
            <a:r>
              <a:rPr lang="en-US" sz="2000" dirty="0"/>
              <a:t>is a software program or set of instructions programmed on a hardware device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-It </a:t>
            </a:r>
            <a:r>
              <a:rPr lang="en-US" sz="2000" dirty="0"/>
              <a:t>provides the necessary instructions for how the device communicates with the other computer hardware</a:t>
            </a:r>
            <a:r>
              <a:rPr lang="en-US" sz="2000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07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EC4AC5-5465-4EAA-838E-B66B05B7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4384" y="6343098"/>
            <a:ext cx="764003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080C4C4A-A85D-42E6-8BA6-29EEDA1E2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613" y="257175"/>
            <a:ext cx="10920412" cy="776288"/>
          </a:xfrm>
        </p:spPr>
        <p:txBody>
          <a:bodyPr/>
          <a:lstStyle/>
          <a:p>
            <a:r>
              <a:rPr lang="en-US" dirty="0"/>
              <a:t>3-Transfer to Machine and File Manipulation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63EC1E-0165-4B70-9F73-34F10CE8B100}"/>
              </a:ext>
            </a:extLst>
          </p:cNvPr>
          <p:cNvSpPr txBox="1"/>
          <p:nvPr/>
        </p:nvSpPr>
        <p:spPr>
          <a:xfrm>
            <a:off x="248445" y="3899128"/>
            <a:ext cx="3910238" cy="646331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Why do we need it?</a:t>
            </a:r>
            <a:endParaRPr lang="en-US" sz="36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2" name="Rectangle 21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3" name="TextBox 22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5" name="TextBox 24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25447F0-A2F9-0640-B9D4-4ACA417BA419}"/>
              </a:ext>
            </a:extLst>
          </p:cNvPr>
          <p:cNvSpPr/>
          <p:nvPr/>
        </p:nvSpPr>
        <p:spPr>
          <a:xfrm>
            <a:off x="582764" y="1287570"/>
            <a:ext cx="1823502" cy="182350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GRBL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297228" y="173765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-Most industrial CNC machines uses parallel port controller that requires Those big purple </a:t>
            </a:r>
            <a:r>
              <a:rPr lang="en-US" dirty="0" smtClean="0"/>
              <a:t>connectors!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97228" y="275257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Thanks to GRBL firmware Arduino can translate G-Codes now!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858384" y="394529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To Install </a:t>
            </a:r>
            <a:r>
              <a:rPr lang="en-US" dirty="0" smtClean="0"/>
              <a:t>GRBL </a:t>
            </a:r>
            <a:r>
              <a:rPr lang="en-US" dirty="0"/>
              <a:t>you need two things:</a:t>
            </a:r>
          </a:p>
          <a:p>
            <a:endParaRPr lang="en-US" dirty="0"/>
          </a:p>
          <a:p>
            <a:r>
              <a:rPr lang="en-US" dirty="0" smtClean="0"/>
              <a:t>1-Arduino IDE</a:t>
            </a:r>
          </a:p>
          <a:p>
            <a:endParaRPr lang="en-US" dirty="0" smtClean="0"/>
          </a:p>
          <a:p>
            <a:r>
              <a:rPr lang="en-US" dirty="0" smtClean="0"/>
              <a:t>2-latest GRBL </a:t>
            </a:r>
            <a:r>
              <a:rPr lang="en-US" dirty="0"/>
              <a:t>release</a:t>
            </a:r>
          </a:p>
        </p:txBody>
      </p:sp>
    </p:spTree>
    <p:extLst>
      <p:ext uri="{BB962C8B-B14F-4D97-AF65-F5344CB8AC3E}">
        <p14:creationId xmlns:p14="http://schemas.microsoft.com/office/powerpoint/2010/main" val="89248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28218" y="6343098"/>
            <a:ext cx="554182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sum up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964" y="934316"/>
            <a:ext cx="9807863" cy="497398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8" name="Rectangle 7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9" name="TextBox 8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11" name="TextBox 10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755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68DCD3-374B-4CF5-B423-260008B1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8078" y="6343098"/>
            <a:ext cx="688107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845932-651E-4026-9E63-02E710736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InkScape</a:t>
            </a:r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B36DB35-D763-4603-9A54-CE9601BB7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69" y="1635110"/>
            <a:ext cx="1399789" cy="13686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69" y="1635110"/>
            <a:ext cx="1276831" cy="127683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42" name="Rectangle 41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49" name="TextBox 48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51" name="TextBox 50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281" y="971686"/>
            <a:ext cx="6000237" cy="504260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8393049" y="1819776"/>
            <a:ext cx="3690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1-convert any PNG or JPEG to G-Code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393049" y="2652562"/>
            <a:ext cx="3438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2-draw simple shapes  and convert</a:t>
            </a:r>
          </a:p>
          <a:p>
            <a:r>
              <a:rPr lang="en-US" dirty="0" smtClean="0"/>
              <a:t> it to G-code 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412486" y="3644788"/>
            <a:ext cx="2919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3- controlling the dimensions</a:t>
            </a:r>
          </a:p>
          <a:p>
            <a:r>
              <a:rPr lang="en-US" dirty="0" smtClean="0"/>
              <a:t> of workspace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07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A89B79-909B-4D63-BC89-D4C6F482C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8078" y="6343098"/>
            <a:ext cx="669935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FE534D-5ED2-4988-98F7-23B7ACFCE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GRBL controller</a:t>
            </a:r>
            <a:endParaRPr lang="en-US" dirty="0"/>
          </a:p>
        </p:txBody>
      </p:sp>
      <p:sp>
        <p:nvSpPr>
          <p:cNvPr id="11" name="Rounded Rectangle 26">
            <a:extLst>
              <a:ext uri="{FF2B5EF4-FFF2-40B4-BE49-F238E27FC236}">
                <a16:creationId xmlns:a16="http://schemas.microsoft.com/office/drawing/2014/main" id="{1600FEB7-C3CB-4E98-99A7-5A399DD745CF}"/>
              </a:ext>
            </a:extLst>
          </p:cNvPr>
          <p:cNvSpPr/>
          <p:nvPr/>
        </p:nvSpPr>
        <p:spPr>
          <a:xfrm>
            <a:off x="523443" y="1513545"/>
            <a:ext cx="1823502" cy="182350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56">
            <a:extLst>
              <a:ext uri="{FF2B5EF4-FFF2-40B4-BE49-F238E27FC236}">
                <a16:creationId xmlns:a16="http://schemas.microsoft.com/office/drawing/2014/main" id="{62FDE4C2-E56C-4A2C-98C2-BD58FC16FB47}"/>
              </a:ext>
            </a:extLst>
          </p:cNvPr>
          <p:cNvSpPr/>
          <p:nvPr/>
        </p:nvSpPr>
        <p:spPr>
          <a:xfrm>
            <a:off x="422704" y="1459301"/>
            <a:ext cx="1823502" cy="1823502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43" y="1569358"/>
            <a:ext cx="1609483" cy="160338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4" name="Rectangle 23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5" name="TextBox 24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7" name="TextBox 26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641" y="874664"/>
            <a:ext cx="7384420" cy="537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50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3040523" y="5181831"/>
            <a:ext cx="9151477" cy="38178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166092" y="0"/>
            <a:ext cx="9036068" cy="5220072"/>
          </a:xfrm>
          <a:prstGeom prst="rect">
            <a:avLst/>
          </a:prstGeom>
          <a:solidFill>
            <a:srgbClr val="FE402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85566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EB8654F1-A42F-4C0F-8E3C-FDBF45D181F1}"/>
              </a:ext>
            </a:extLst>
          </p:cNvPr>
          <p:cNvGrpSpPr/>
          <p:nvPr/>
        </p:nvGrpSpPr>
        <p:grpSpPr>
          <a:xfrm>
            <a:off x="1081838" y="-1116235"/>
            <a:ext cx="4206240" cy="7315540"/>
            <a:chOff x="359788" y="-672352"/>
            <a:chExt cx="4206240" cy="7315540"/>
          </a:xfrm>
        </p:grpSpPr>
        <p:sp>
          <p:nvSpPr>
            <p:cNvPr id="19" name="Oval 18"/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rgbClr val="443988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rgbClr val="9F005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7"/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2" name="Oval 8"/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Oval 9"/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Oval 10"/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gradFill flip="none" rotWithShape="1">
              <a:gsLst>
                <a:gs pos="0">
                  <a:srgbClr val="FE4020">
                    <a:lumMod val="40000"/>
                    <a:lumOff val="60000"/>
                  </a:srgbClr>
                </a:gs>
                <a:gs pos="46000">
                  <a:srgbClr val="FE4020">
                    <a:lumMod val="95000"/>
                    <a:lumOff val="5000"/>
                  </a:srgbClr>
                </a:gs>
                <a:gs pos="100000">
                  <a:srgbClr val="FE4020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C9ABDC1-F308-4203-B76B-CFA73F93DD02}"/>
              </a:ext>
            </a:extLst>
          </p:cNvPr>
          <p:cNvSpPr txBox="1"/>
          <p:nvPr/>
        </p:nvSpPr>
        <p:spPr>
          <a:xfrm>
            <a:off x="4830878" y="145397"/>
            <a:ext cx="70874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Milling classifications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9" name="Rectangle 28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30" name="TextBox 29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38" name="TextBox 37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pic>
        <p:nvPicPr>
          <p:cNvPr id="39" name="Picture 3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902" y="902566"/>
            <a:ext cx="3462655" cy="42792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48295" y="1573874"/>
            <a:ext cx="182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Peripheral milling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85365" y="3744407"/>
            <a:ext cx="128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Face milling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8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00510" y="6343098"/>
            <a:ext cx="609600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0318" y="1571027"/>
            <a:ext cx="10919792" cy="776061"/>
          </a:xfrm>
        </p:spPr>
        <p:txBody>
          <a:bodyPr/>
          <a:lstStyle/>
          <a:p>
            <a:pPr algn="ctr"/>
            <a:r>
              <a:rPr lang="en-US" sz="8000" dirty="0" smtClean="0"/>
              <a:t>Thank you !!</a:t>
            </a:r>
            <a:endParaRPr lang="en-US" sz="8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7" name="Rectangle 6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8" name="TextBox 7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10" name="TextBox 9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792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91274" y="6343098"/>
            <a:ext cx="628072" cy="365125"/>
          </a:xfrm>
        </p:spPr>
        <p:txBody>
          <a:bodyPr/>
          <a:lstStyle/>
          <a:p>
            <a:fld id="{5F3C510B-E792-5D44-9CF8-854D189F7C6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2765" y="2436893"/>
            <a:ext cx="10919792" cy="776061"/>
          </a:xfrm>
        </p:spPr>
        <p:txBody>
          <a:bodyPr/>
          <a:lstStyle/>
          <a:p>
            <a:pPr algn="ctr"/>
            <a:r>
              <a:rPr lang="en-US" sz="6600" dirty="0" smtClean="0"/>
              <a:t>Any questions?</a:t>
            </a:r>
            <a:endParaRPr lang="en-US" sz="6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916" y="4167373"/>
            <a:ext cx="932338" cy="9323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062" y="4167373"/>
            <a:ext cx="932338" cy="9323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656" y="4167373"/>
            <a:ext cx="932338" cy="93233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2" name="Rectangle 11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3" name="TextBox 12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15" name="TextBox 14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322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3068859" y="5120871"/>
            <a:ext cx="9151477" cy="3817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94428" y="0"/>
            <a:ext cx="9036068" cy="5220072"/>
          </a:xfrm>
          <a:prstGeom prst="rect">
            <a:avLst/>
          </a:prstGeom>
          <a:solidFill>
            <a:srgbClr val="9F0052"/>
          </a:solidFill>
          <a:ln>
            <a:noFill/>
          </a:ln>
          <a:effectLst/>
        </p:spPr>
        <p:txBody>
          <a:bodyPr rtlCol="0" anchor="ctr"/>
          <a:lstStyle/>
          <a:p>
            <a:pPr marL="85566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05F371-8C4B-4854-B46D-99C1B3B5EBA5}"/>
              </a:ext>
            </a:extLst>
          </p:cNvPr>
          <p:cNvGrpSpPr/>
          <p:nvPr/>
        </p:nvGrpSpPr>
        <p:grpSpPr>
          <a:xfrm>
            <a:off x="1110174" y="-1116235"/>
            <a:ext cx="4206240" cy="7315540"/>
            <a:chOff x="359788" y="-672352"/>
            <a:chExt cx="4206240" cy="7315540"/>
          </a:xfrm>
        </p:grpSpPr>
        <p:sp>
          <p:nvSpPr>
            <p:cNvPr id="8" name="Oval 7"/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rgbClr val="443988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rgbClr val="9F005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Oval 7"/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" name="Oval 8"/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9"/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gradFill flip="none" rotWithShape="1">
              <a:gsLst>
                <a:gs pos="0">
                  <a:srgbClr val="9F0052">
                    <a:lumMod val="40000"/>
                    <a:lumOff val="60000"/>
                  </a:srgbClr>
                </a:gs>
                <a:gs pos="46000">
                  <a:srgbClr val="9F0052">
                    <a:lumMod val="95000"/>
                    <a:lumOff val="5000"/>
                  </a:srgbClr>
                </a:gs>
                <a:gs pos="100000">
                  <a:srgbClr val="9F0052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Oval 10"/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C9ABDC1-F308-4203-B76B-CFA73F93DD02}"/>
              </a:ext>
            </a:extLst>
          </p:cNvPr>
          <p:cNvSpPr txBox="1"/>
          <p:nvPr/>
        </p:nvSpPr>
        <p:spPr>
          <a:xfrm>
            <a:off x="5535746" y="145397"/>
            <a:ext cx="577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Coordinate system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7E75B5-476A-46B6-86BD-CC080AE5C53A}"/>
              </a:ext>
            </a:extLst>
          </p:cNvPr>
          <p:cNvSpPr txBox="1"/>
          <p:nvPr/>
        </p:nvSpPr>
        <p:spPr>
          <a:xfrm>
            <a:off x="5535746" y="1252837"/>
            <a:ext cx="641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8" name="Rectangle 27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9" name="TextBox 28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31" name="TextBox 30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pic>
        <p:nvPicPr>
          <p:cNvPr id="32" name="Picture 3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4" t="3627" r="35124" b="25714"/>
          <a:stretch/>
        </p:blipFill>
        <p:spPr bwMode="auto">
          <a:xfrm>
            <a:off x="5363095" y="1181922"/>
            <a:ext cx="2833223" cy="18919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64602" t="-34" r="14589" b="1"/>
          <a:stretch/>
        </p:blipFill>
        <p:spPr>
          <a:xfrm>
            <a:off x="9238445" y="1003616"/>
            <a:ext cx="1597619" cy="22485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58493" y="3543359"/>
            <a:ext cx="1853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Flat and prismatic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547179" y="3622203"/>
            <a:ext cx="114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Rotational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8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3068859" y="5120871"/>
            <a:ext cx="9151477" cy="3817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92218" y="0"/>
            <a:ext cx="9838278" cy="5220072"/>
          </a:xfrm>
          <a:prstGeom prst="rect">
            <a:avLst/>
          </a:prstGeom>
          <a:solidFill>
            <a:srgbClr val="9F0052"/>
          </a:solidFill>
          <a:ln>
            <a:noFill/>
          </a:ln>
          <a:effectLst/>
        </p:spPr>
        <p:txBody>
          <a:bodyPr rtlCol="0" anchor="ctr"/>
          <a:lstStyle/>
          <a:p>
            <a:pPr marL="85566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05F371-8C4B-4854-B46D-99C1B3B5EBA5}"/>
              </a:ext>
            </a:extLst>
          </p:cNvPr>
          <p:cNvGrpSpPr/>
          <p:nvPr/>
        </p:nvGrpSpPr>
        <p:grpSpPr>
          <a:xfrm>
            <a:off x="289098" y="-1113311"/>
            <a:ext cx="4206240" cy="7315540"/>
            <a:chOff x="359788" y="-672352"/>
            <a:chExt cx="4206240" cy="7315540"/>
          </a:xfrm>
        </p:grpSpPr>
        <p:sp>
          <p:nvSpPr>
            <p:cNvPr id="8" name="Oval 7"/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rgbClr val="443988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rgbClr val="9F005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Oval 7"/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" name="Oval 8"/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9"/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gradFill flip="none" rotWithShape="1">
              <a:gsLst>
                <a:gs pos="0">
                  <a:srgbClr val="9F0052">
                    <a:lumMod val="40000"/>
                    <a:lumOff val="60000"/>
                  </a:srgbClr>
                </a:gs>
                <a:gs pos="46000">
                  <a:srgbClr val="9F0052">
                    <a:lumMod val="95000"/>
                    <a:lumOff val="5000"/>
                  </a:srgbClr>
                </a:gs>
                <a:gs pos="100000">
                  <a:srgbClr val="9F0052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Oval 10"/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C9ABDC1-F308-4203-B76B-CFA73F93DD02}"/>
              </a:ext>
            </a:extLst>
          </p:cNvPr>
          <p:cNvSpPr txBox="1"/>
          <p:nvPr/>
        </p:nvSpPr>
        <p:spPr>
          <a:xfrm>
            <a:off x="5535746" y="145397"/>
            <a:ext cx="577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Frame of Reference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7E75B5-476A-46B6-86BD-CC080AE5C53A}"/>
              </a:ext>
            </a:extLst>
          </p:cNvPr>
          <p:cNvSpPr txBox="1"/>
          <p:nvPr/>
        </p:nvSpPr>
        <p:spPr>
          <a:xfrm>
            <a:off x="5535746" y="1252837"/>
            <a:ext cx="641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8" name="Rectangle 27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 useBgFill="1">
          <p:nvSpPr>
            <p:cNvPr id="29" name="TextBox 28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 useBgFill="1">
          <p:nvSpPr>
            <p:cNvPr id="31" name="TextBox 30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 w="0"/>
                  <a:gradFill flip="none" rotWithShape="1">
                    <a:gsLst>
                      <a:gs pos="0">
                        <a:srgbClr val="6E00FF">
                          <a:lumMod val="50000"/>
                        </a:srgbClr>
                      </a:gs>
                      <a:gs pos="50000">
                        <a:srgbClr val="6E00FF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3-Axis Milling Machine</a:t>
              </a:r>
              <a:endParaRPr kumimoji="0" lang="en-US" sz="1800" b="0" i="0" u="none" strike="noStrike" kern="1200" cap="none" spc="0" normalizeH="0" baseline="0" noProof="0" dirty="0">
                <a:ln w="0"/>
                <a:gradFill flip="none" rotWithShape="1">
                  <a:gsLst>
                    <a:gs pos="0">
                      <a:srgbClr val="6E00FF">
                        <a:lumMod val="50000"/>
                      </a:srgbClr>
                    </a:gs>
                    <a:gs pos="53000">
                      <a:srgbClr val="6E00FF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7703" t="7503" r="7789"/>
          <a:stretch/>
        </p:blipFill>
        <p:spPr>
          <a:xfrm>
            <a:off x="4566028" y="1327249"/>
            <a:ext cx="7488304" cy="380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80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C510B-E792-5D44-9CF8-854D189F7C65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3068859" y="5120871"/>
            <a:ext cx="9151477" cy="38178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24" name="Rectangle 23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5" name="TextBox 24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7" name="TextBox 26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3155932" y="-30656"/>
            <a:ext cx="9036068" cy="5220072"/>
          </a:xfrm>
          <a:prstGeom prst="rect">
            <a:avLst/>
          </a:prstGeom>
          <a:solidFill>
            <a:srgbClr val="443988"/>
          </a:solidFill>
          <a:ln>
            <a:noFill/>
          </a:ln>
          <a:effectLst/>
        </p:spPr>
        <p:txBody>
          <a:bodyPr rtlCol="0" anchor="ctr"/>
          <a:lstStyle/>
          <a:p>
            <a:pPr marL="85566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905F371-8C4B-4854-B46D-99C1B3B5EBA5}"/>
              </a:ext>
            </a:extLst>
          </p:cNvPr>
          <p:cNvGrpSpPr/>
          <p:nvPr/>
        </p:nvGrpSpPr>
        <p:grpSpPr>
          <a:xfrm>
            <a:off x="1052812" y="-1113311"/>
            <a:ext cx="4206240" cy="7315540"/>
            <a:chOff x="359788" y="-672352"/>
            <a:chExt cx="4206240" cy="7315540"/>
          </a:xfrm>
        </p:grpSpPr>
        <p:sp>
          <p:nvSpPr>
            <p:cNvPr id="31" name="Oval 30"/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rgbClr val="443988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rgbClr val="9F005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Oval 7"/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4" name="Oval 8"/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rgbClr val="443988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Oval 9"/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Oval 10"/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C9ABDC1-F308-4203-B76B-CFA73F93DD02}"/>
              </a:ext>
            </a:extLst>
          </p:cNvPr>
          <p:cNvSpPr txBox="1"/>
          <p:nvPr/>
        </p:nvSpPr>
        <p:spPr>
          <a:xfrm>
            <a:off x="5144752" y="138046"/>
            <a:ext cx="577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5990572" y="2178529"/>
                <a:ext cx="2751150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𝑠𝑝𝑒𝑒𝑑</m:t>
                      </m:r>
                      <m:r>
                        <a:rPr lang="en-US" sz="2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𝐶𝑆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0572" y="2178529"/>
                <a:ext cx="2751150" cy="7838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5102532" y="1386834"/>
            <a:ext cx="5855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Speed: is the spindle speed in revolutions per minute (rpm).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532" y="3657859"/>
            <a:ext cx="6151397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69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94428" y="0"/>
            <a:ext cx="9036068" cy="5220072"/>
          </a:xfrm>
          <a:prstGeom prst="rect">
            <a:avLst/>
          </a:prstGeom>
          <a:solidFill>
            <a:srgbClr val="00A9FC"/>
          </a:solidFill>
          <a:ln>
            <a:noFill/>
          </a:ln>
          <a:effectLst/>
        </p:spPr>
        <p:txBody>
          <a:bodyPr rtlCol="0" anchor="ctr"/>
          <a:lstStyle/>
          <a:p>
            <a:pPr marL="855663" lvl="0">
              <a:defRPr/>
            </a:pPr>
            <a:endParaRPr lang="en-US" kern="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905F371-8C4B-4854-B46D-99C1B3B5EBA5}"/>
              </a:ext>
            </a:extLst>
          </p:cNvPr>
          <p:cNvGrpSpPr/>
          <p:nvPr/>
        </p:nvGrpSpPr>
        <p:grpSpPr>
          <a:xfrm>
            <a:off x="1110174" y="-1116235"/>
            <a:ext cx="4206240" cy="7315540"/>
            <a:chOff x="359788" y="-672352"/>
            <a:chExt cx="4206240" cy="7315540"/>
          </a:xfrm>
        </p:grpSpPr>
        <p:sp>
          <p:nvSpPr>
            <p:cNvPr id="7" name="Oval 6"/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rgbClr val="443988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rgbClr val="9F005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7"/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rgbClr val="00A9FC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" name="Oval 8"/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9"/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0"/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C9ABDC1-F308-4203-B76B-CFA73F93DD02}"/>
              </a:ext>
            </a:extLst>
          </p:cNvPr>
          <p:cNvSpPr txBox="1"/>
          <p:nvPr/>
        </p:nvSpPr>
        <p:spPr>
          <a:xfrm>
            <a:off x="5535746" y="145397"/>
            <a:ext cx="577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 rate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773614" y="1612984"/>
                <a:ext cx="459908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36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36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sz="3600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𝑠𝑝𝑒𝑒𝑑</m:t>
                      </m:r>
                      <m:r>
                        <a:rPr lang="en-US" sz="3600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×</m:t>
                      </m:r>
                      <m:r>
                        <a:rPr lang="en-US" sz="3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3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3600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3614" y="1612984"/>
                <a:ext cx="4599080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5406557" y="247593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fr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feed </a:t>
            </a:r>
            <a:r>
              <a:rPr lang="en-US" dirty="0">
                <a:solidFill>
                  <a:schemeClr val="bg1"/>
                </a:solidFill>
              </a:rPr>
              <a:t>rate in mm per minute (mm/min). </a:t>
            </a:r>
          </a:p>
          <a:p>
            <a:r>
              <a:rPr lang="en-US" dirty="0">
                <a:solidFill>
                  <a:schemeClr val="bg1"/>
                </a:solidFill>
              </a:rPr>
              <a:t>f: is the amount of material that each flute (tooth) will remove on each revolution. Each material/operation has a suggested value. It is measured in mm, sometimes written mm per tooth (mm/t). </a:t>
            </a:r>
          </a:p>
          <a:p>
            <a:r>
              <a:rPr lang="en-US" dirty="0">
                <a:solidFill>
                  <a:schemeClr val="bg1"/>
                </a:solidFill>
              </a:rPr>
              <a:t>n: is the number of flutes on the tool. </a:t>
            </a:r>
          </a:p>
          <a:p>
            <a:r>
              <a:rPr lang="en-US" dirty="0">
                <a:solidFill>
                  <a:schemeClr val="bg1"/>
                </a:solidFill>
              </a:rPr>
              <a:t>Speed: is the spindle speed in revolutions per minute (rpm).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8" name="Rectangle 17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9" name="TextBox 18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1" name="TextBox 20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779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510B-E792-5D44-9CF8-854D189F7C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94428" y="0"/>
            <a:ext cx="9036068" cy="5220072"/>
          </a:xfrm>
          <a:prstGeom prst="rect">
            <a:avLst/>
          </a:prstGeom>
          <a:solidFill>
            <a:srgbClr val="00A9FC"/>
          </a:solidFill>
          <a:ln>
            <a:noFill/>
          </a:ln>
          <a:effectLst/>
        </p:spPr>
        <p:txBody>
          <a:bodyPr rtlCol="0" anchor="ctr"/>
          <a:lstStyle/>
          <a:p>
            <a:pPr marL="855663" lvl="0">
              <a:defRPr/>
            </a:pPr>
            <a:endParaRPr lang="en-US" kern="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905F371-8C4B-4854-B46D-99C1B3B5EBA5}"/>
              </a:ext>
            </a:extLst>
          </p:cNvPr>
          <p:cNvGrpSpPr/>
          <p:nvPr/>
        </p:nvGrpSpPr>
        <p:grpSpPr>
          <a:xfrm>
            <a:off x="1110174" y="-1116235"/>
            <a:ext cx="4206240" cy="7315540"/>
            <a:chOff x="359788" y="-672352"/>
            <a:chExt cx="4206240" cy="7315540"/>
          </a:xfrm>
        </p:grpSpPr>
        <p:sp>
          <p:nvSpPr>
            <p:cNvPr id="7" name="Oval 6"/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rgbClr val="443988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rgbClr val="9F005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7"/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rgbClr val="00A9FC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" name="Oval 8"/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9"/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0"/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C9ABDC1-F308-4203-B76B-CFA73F93DD02}"/>
              </a:ext>
            </a:extLst>
          </p:cNvPr>
          <p:cNvSpPr txBox="1"/>
          <p:nvPr/>
        </p:nvSpPr>
        <p:spPr>
          <a:xfrm>
            <a:off x="5535746" y="145397"/>
            <a:ext cx="5770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feed rate is important?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51956" y="2004206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-Feed rate,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directly related to safety, productivity, tool life, surface finish, part quality and so 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>
              <a:solidFill>
                <a:schemeClr val="bg1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Calibri" panose="020F0502020204030204"/>
              </a:rPr>
              <a:t>-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too aggressively may distort the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 and creates residual stress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such a way that it diminishes overall quality.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D604106-B5B0-440E-AC03-7F15207E8C40}"/>
              </a:ext>
            </a:extLst>
          </p:cNvPr>
          <p:cNvGrpSpPr/>
          <p:nvPr/>
        </p:nvGrpSpPr>
        <p:grpSpPr>
          <a:xfrm>
            <a:off x="629269" y="6299903"/>
            <a:ext cx="8779426" cy="399247"/>
            <a:chOff x="629269" y="6299903"/>
            <a:chExt cx="8779426" cy="39924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589A861-6D74-44C4-97DE-63490FABAC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913" y="6418597"/>
              <a:ext cx="264834" cy="1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17" name="Rectangle 16">
              <a:extLst>
                <a:ext uri="{FF2B5EF4-FFF2-40B4-BE49-F238E27FC236}">
                  <a16:creationId xmlns:a16="http://schemas.microsoft.com/office/drawing/2014/main" id="{8E73BE04-72DE-4E3B-8C66-05AC70C5103A}"/>
                </a:ext>
              </a:extLst>
            </p:cNvPr>
            <p:cNvSpPr/>
            <p:nvPr/>
          </p:nvSpPr>
          <p:spPr>
            <a:xfrm>
              <a:off x="3195008" y="6393130"/>
              <a:ext cx="6213687" cy="2805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8" name="TextBox 17">
              <a:extLst>
                <a:ext uri="{FF2B5EF4-FFF2-40B4-BE49-F238E27FC236}">
                  <a16:creationId xmlns:a16="http://schemas.microsoft.com/office/drawing/2014/main" id="{B1F24A1D-3C1F-49E7-918B-FFAAFD4F1205}"/>
                </a:ext>
              </a:extLst>
            </p:cNvPr>
            <p:cNvSpPr txBox="1"/>
            <p:nvPr/>
          </p:nvSpPr>
          <p:spPr>
            <a:xfrm>
              <a:off x="629269" y="6299903"/>
              <a:ext cx="548928" cy="399247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23A0D4C-32AD-4989-AFC3-41B5EC815955}"/>
                </a:ext>
              </a:extLst>
            </p:cNvPr>
            <p:cNvSpPr txBox="1"/>
            <p:nvPr/>
          </p:nvSpPr>
          <p:spPr>
            <a:xfrm>
              <a:off x="1203922" y="6393130"/>
              <a:ext cx="1554480" cy="182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 useBgFill="1">
          <p:nvSpPr>
            <p:cNvPr id="20" name="TextBox 19">
              <a:extLst>
                <a:ext uri="{FF2B5EF4-FFF2-40B4-BE49-F238E27FC236}">
                  <a16:creationId xmlns:a16="http://schemas.microsoft.com/office/drawing/2014/main" id="{64BFD0D6-0252-4F96-96AB-020E1B937994}"/>
                </a:ext>
              </a:extLst>
            </p:cNvPr>
            <p:cNvSpPr txBox="1"/>
            <p:nvPr/>
          </p:nvSpPr>
          <p:spPr>
            <a:xfrm>
              <a:off x="1178598" y="6304352"/>
              <a:ext cx="246976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n w="0"/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rgbClr val="0070C0"/>
                      </a:gs>
                    </a:gsLst>
                    <a:lin ang="0" scaled="1"/>
                    <a:tileRect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3-Axis Milling Machine</a:t>
              </a:r>
              <a:endParaRPr lang="en-US" dirty="0">
                <a:ln w="0"/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3000">
                      <a:schemeClr val="accent5"/>
                    </a:gs>
                    <a:gs pos="100000">
                      <a:srgbClr val="0070C0"/>
                    </a:gs>
                  </a:gsLst>
                  <a:lin ang="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037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30014-01-legendary-powerpoint-templat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9CDF"/>
      </a:accent1>
      <a:accent2>
        <a:srgbClr val="5EBD3E"/>
      </a:accent2>
      <a:accent3>
        <a:srgbClr val="FF7400"/>
      </a:accent3>
      <a:accent4>
        <a:srgbClr val="D200A2"/>
      </a:accent4>
      <a:accent5>
        <a:srgbClr val="6E00FF"/>
      </a:accent5>
      <a:accent6>
        <a:srgbClr val="0000A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3627</TotalTime>
  <Words>938</Words>
  <Application>Microsoft Office PowerPoint</Application>
  <PresentationFormat>Widescreen</PresentationFormat>
  <Paragraphs>309</Paragraphs>
  <Slides>41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Arial</vt:lpstr>
      <vt:lpstr>Artifakt</vt:lpstr>
      <vt:lpstr>Calibri</vt:lpstr>
      <vt:lpstr>Calibri Light</vt:lpstr>
      <vt:lpstr>Cambria Math</vt:lpstr>
      <vt:lpstr>Open Sans</vt:lpstr>
      <vt:lpstr>Times New Roman</vt:lpstr>
      <vt:lpstr>Office Theme</vt:lpstr>
      <vt:lpstr>1_Office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Hardware and Specifications</vt:lpstr>
      <vt:lpstr>PowerPoint Presentation</vt:lpstr>
      <vt:lpstr>Hardware connection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</vt:lpstr>
      <vt:lpstr>Overview of the machine</vt:lpstr>
      <vt:lpstr>PowerPoint Presentation</vt:lpstr>
      <vt:lpstr>X-axis</vt:lpstr>
      <vt:lpstr>The Y-axis</vt:lpstr>
      <vt:lpstr>The z-axis</vt:lpstr>
      <vt:lpstr>PowerPoint Presentation</vt:lpstr>
      <vt:lpstr>PowerPoint Presentation</vt:lpstr>
      <vt:lpstr>PowerPoint Presentation</vt:lpstr>
      <vt:lpstr>PowerPoint Presentation</vt:lpstr>
      <vt:lpstr>The Milling Process</vt:lpstr>
      <vt:lpstr>1-Conceptualization and CAD</vt:lpstr>
      <vt:lpstr>2-G-Code</vt:lpstr>
      <vt:lpstr>2-G-Code</vt:lpstr>
      <vt:lpstr>PowerPoint Presentation</vt:lpstr>
      <vt:lpstr>3-GRBL</vt:lpstr>
      <vt:lpstr>3-Transfer to Machine and File Manipulation</vt:lpstr>
      <vt:lpstr>To sum up</vt:lpstr>
      <vt:lpstr>4- InkScape</vt:lpstr>
      <vt:lpstr>GRBL controller</vt:lpstr>
      <vt:lpstr>Thank you !!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Rezaul Karim</dc:creator>
  <cp:lastModifiedBy>Hp</cp:lastModifiedBy>
  <cp:revision>276</cp:revision>
  <dcterms:created xsi:type="dcterms:W3CDTF">2019-11-06T16:04:22Z</dcterms:created>
  <dcterms:modified xsi:type="dcterms:W3CDTF">2020-07-06T11:43:22Z</dcterms:modified>
</cp:coreProperties>
</file>