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8288000" cy="10287000"/>
  <p:notesSz cx="6858000" cy="9144000"/>
  <p:embeddedFontLst>
    <p:embeddedFont>
      <p:font typeface="Alta" panose="020B0604020202020204" charset="0"/>
      <p:regular r:id="rId15"/>
    </p:embeddedFont>
    <p:embeddedFont>
      <p:font typeface="Calibri" panose="020F0502020204030204" pitchFamily="34" charset="0"/>
      <p:regular r:id="rId16"/>
      <p:bold r:id="rId17"/>
      <p:italic r:id="rId18"/>
      <p:boldItalic r:id="rId19"/>
    </p:embeddedFont>
    <p:embeddedFont>
      <p:font typeface="Canva Sans" panose="020B0604020202020204" charset="0"/>
      <p:regular r:id="rId20"/>
    </p:embeddedFont>
    <p:embeddedFont>
      <p:font typeface="Canva Sans Bold" panose="020B0604020202020204" charset="0"/>
      <p:regular r:id="rId21"/>
    </p:embeddedFont>
    <p:embeddedFont>
      <p:font typeface="DM Serif Display" panose="020B0604020202020204" charset="0"/>
      <p:regular r:id="rId22"/>
    </p:embeddedFont>
    <p:embeddedFont>
      <p:font typeface="Georgia Pro" panose="020B0604020202020204" pitchFamily="18" charset="0"/>
      <p:regular r:id="rId23"/>
    </p:embeddedFont>
    <p:embeddedFont>
      <p:font typeface="Nourd" panose="020B0604020202020204" charset="0"/>
      <p:regular r:id="rId24"/>
    </p:embeddedFont>
    <p:embeddedFont>
      <p:font typeface="Open Sans" panose="020B0604020202020204" pitchFamily="34" charset="0"/>
      <p:regular r:id="rId25"/>
      <p:bold r:id="rId26"/>
    </p:embeddedFont>
    <p:embeddedFont>
      <p:font typeface="Open Sans Bold" panose="020B0806030504020204" charset="0"/>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2" d="100"/>
          <a:sy n="72" d="100"/>
        </p:scale>
        <p:origin x="654"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D55F74-664B-40C6-974B-61C510EF3DA8}" type="datetimeFigureOut">
              <a:rPr lang="en-US" smtClean="0"/>
              <a:t>7/9/2024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79600C-F6C1-43A2-B157-3DADAB9A732E}" type="slidenum">
              <a:rPr lang="en-US" smtClean="0"/>
              <a:t>‹#›</a:t>
            </a:fld>
            <a:endParaRPr lang="en-US"/>
          </a:p>
        </p:txBody>
      </p:sp>
    </p:spTree>
    <p:extLst>
      <p:ext uri="{BB962C8B-B14F-4D97-AF65-F5344CB8AC3E}">
        <p14:creationId xmlns:p14="http://schemas.microsoft.com/office/powerpoint/2010/main" val="6015001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279600C-F6C1-43A2-B157-3DADAB9A732E}" type="slidenum">
              <a:rPr lang="en-US" smtClean="0"/>
              <a:t>1</a:t>
            </a:fld>
            <a:endParaRPr lang="en-US"/>
          </a:p>
        </p:txBody>
      </p:sp>
    </p:spTree>
    <p:extLst>
      <p:ext uri="{BB962C8B-B14F-4D97-AF65-F5344CB8AC3E}">
        <p14:creationId xmlns:p14="http://schemas.microsoft.com/office/powerpoint/2010/main" val="39923789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3" Type="http://schemas.openxmlformats.org/officeDocument/2006/relationships/image" Target="../media/image9.sv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2.png"/><Relationship Id="rId9" Type="http://schemas.openxmlformats.org/officeDocument/2006/relationships/image" Target="../media/image20.svg"/><Relationship Id="rId1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63612" b="-102721"/>
            </a:stretch>
          </a:blipFill>
        </p:spPr>
      </p:sp>
      <p:sp>
        <p:nvSpPr>
          <p:cNvPr id="3" name="TextBox 3"/>
          <p:cNvSpPr txBox="1"/>
          <p:nvPr/>
        </p:nvSpPr>
        <p:spPr>
          <a:xfrm>
            <a:off x="2128176" y="2710852"/>
            <a:ext cx="14031649" cy="4055819"/>
          </a:xfrm>
          <a:prstGeom prst="rect">
            <a:avLst/>
          </a:prstGeom>
        </p:spPr>
        <p:txBody>
          <a:bodyPr lIns="0" tIns="0" rIns="0" bIns="0" rtlCol="0" anchor="t">
            <a:spAutoFit/>
          </a:bodyPr>
          <a:lstStyle/>
          <a:p>
            <a:pPr algn="ctr">
              <a:lnSpc>
                <a:spcPts val="33175"/>
              </a:lnSpc>
              <a:spcBef>
                <a:spcPct val="0"/>
              </a:spcBef>
            </a:pPr>
            <a:r>
              <a:rPr lang="en-US" sz="23697">
                <a:solidFill>
                  <a:srgbClr val="FFFFFF"/>
                </a:solidFill>
                <a:latin typeface="DM Serif Display"/>
                <a:ea typeface="DM Serif Display"/>
                <a:cs typeface="DM Serif Display"/>
                <a:sym typeface="DM Serif Display"/>
              </a:rPr>
              <a:t>ADEL</a:t>
            </a:r>
          </a:p>
        </p:txBody>
      </p:sp>
      <p:grpSp>
        <p:nvGrpSpPr>
          <p:cNvPr id="4" name="Group 4"/>
          <p:cNvGrpSpPr/>
          <p:nvPr/>
        </p:nvGrpSpPr>
        <p:grpSpPr>
          <a:xfrm>
            <a:off x="17293116" y="565634"/>
            <a:ext cx="397367" cy="28996"/>
            <a:chOff x="0" y="0"/>
            <a:chExt cx="128243" cy="9358"/>
          </a:xfrm>
        </p:grpSpPr>
        <p:sp>
          <p:nvSpPr>
            <p:cNvPr id="5" name="Freeform 5"/>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BBA088"/>
            </a:solidFill>
          </p:spPr>
        </p:sp>
        <p:sp>
          <p:nvSpPr>
            <p:cNvPr id="6" name="TextBox 6"/>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7" name="Group 7"/>
          <p:cNvGrpSpPr/>
          <p:nvPr/>
        </p:nvGrpSpPr>
        <p:grpSpPr>
          <a:xfrm>
            <a:off x="17293116" y="657737"/>
            <a:ext cx="397367" cy="28996"/>
            <a:chOff x="0" y="0"/>
            <a:chExt cx="128243" cy="9358"/>
          </a:xfrm>
        </p:grpSpPr>
        <p:sp>
          <p:nvSpPr>
            <p:cNvPr id="8" name="Freeform 8"/>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BBA088"/>
            </a:solidFill>
          </p:spPr>
        </p:sp>
        <p:sp>
          <p:nvSpPr>
            <p:cNvPr id="9" name="TextBox 9"/>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10" name="Group 10"/>
          <p:cNvGrpSpPr/>
          <p:nvPr/>
        </p:nvGrpSpPr>
        <p:grpSpPr>
          <a:xfrm>
            <a:off x="6149858" y="6635405"/>
            <a:ext cx="5988283" cy="624186"/>
            <a:chOff x="0" y="0"/>
            <a:chExt cx="1577161" cy="164395"/>
          </a:xfrm>
        </p:grpSpPr>
        <p:sp>
          <p:nvSpPr>
            <p:cNvPr id="11" name="Freeform 11"/>
            <p:cNvSpPr/>
            <p:nvPr/>
          </p:nvSpPr>
          <p:spPr>
            <a:xfrm>
              <a:off x="0" y="0"/>
              <a:ext cx="1577161" cy="164395"/>
            </a:xfrm>
            <a:custGeom>
              <a:avLst/>
              <a:gdLst/>
              <a:ahLst/>
              <a:cxnLst/>
              <a:rect l="l" t="t" r="r" b="b"/>
              <a:pathLst>
                <a:path w="1577161" h="164395">
                  <a:moveTo>
                    <a:pt x="0" y="0"/>
                  </a:moveTo>
                  <a:lnTo>
                    <a:pt x="1577161" y="0"/>
                  </a:lnTo>
                  <a:lnTo>
                    <a:pt x="1577161" y="164395"/>
                  </a:lnTo>
                  <a:lnTo>
                    <a:pt x="0" y="164395"/>
                  </a:lnTo>
                  <a:close/>
                </a:path>
              </a:pathLst>
            </a:custGeom>
            <a:solidFill>
              <a:srgbClr val="BBA088"/>
            </a:solidFill>
          </p:spPr>
        </p:sp>
        <p:sp>
          <p:nvSpPr>
            <p:cNvPr id="12" name="TextBox 12"/>
            <p:cNvSpPr txBox="1"/>
            <p:nvPr/>
          </p:nvSpPr>
          <p:spPr>
            <a:xfrm>
              <a:off x="0" y="-38100"/>
              <a:ext cx="1577161" cy="202495"/>
            </a:xfrm>
            <a:prstGeom prst="rect">
              <a:avLst/>
            </a:prstGeom>
          </p:spPr>
          <p:txBody>
            <a:bodyPr lIns="50800" tIns="50800" rIns="50800" bIns="50800" rtlCol="0" anchor="ctr"/>
            <a:lstStyle/>
            <a:p>
              <a:pPr algn="ctr">
                <a:lnSpc>
                  <a:spcPts val="2659"/>
                </a:lnSpc>
              </a:pPr>
              <a:endParaRPr/>
            </a:p>
          </p:txBody>
        </p:sp>
      </p:grpSp>
      <p:sp>
        <p:nvSpPr>
          <p:cNvPr id="13" name="Freeform 13"/>
          <p:cNvSpPr/>
          <p:nvPr/>
        </p:nvSpPr>
        <p:spPr>
          <a:xfrm>
            <a:off x="228137" y="203532"/>
            <a:ext cx="1900039" cy="1900039"/>
          </a:xfrm>
          <a:custGeom>
            <a:avLst/>
            <a:gdLst/>
            <a:ahLst/>
            <a:cxnLst/>
            <a:rect l="l" t="t" r="r" b="b"/>
            <a:pathLst>
              <a:path w="1900039" h="1900039">
                <a:moveTo>
                  <a:pt x="0" y="0"/>
                </a:moveTo>
                <a:lnTo>
                  <a:pt x="1900039" y="0"/>
                </a:lnTo>
                <a:lnTo>
                  <a:pt x="1900039" y="1900038"/>
                </a:lnTo>
                <a:lnTo>
                  <a:pt x="0" y="1900038"/>
                </a:lnTo>
                <a:lnTo>
                  <a:pt x="0" y="0"/>
                </a:lnTo>
                <a:close/>
              </a:path>
            </a:pathLst>
          </a:custGeom>
          <a:blipFill>
            <a:blip r:embed="rId4"/>
            <a:stretch>
              <a:fillRect/>
            </a:stretch>
          </a:blipFill>
        </p:spPr>
      </p:sp>
      <p:sp>
        <p:nvSpPr>
          <p:cNvPr id="14" name="TextBox 14"/>
          <p:cNvSpPr txBox="1"/>
          <p:nvPr/>
        </p:nvSpPr>
        <p:spPr>
          <a:xfrm>
            <a:off x="15940842" y="517674"/>
            <a:ext cx="978460" cy="198120"/>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Bold"/>
                <a:ea typeface="Open Sans Bold"/>
                <a:cs typeface="Open Sans Bold"/>
                <a:sym typeface="Open Sans Bold"/>
              </a:rPr>
              <a:t>Contact</a:t>
            </a:r>
          </a:p>
        </p:txBody>
      </p:sp>
      <p:sp>
        <p:nvSpPr>
          <p:cNvPr id="15" name="TextBox 15"/>
          <p:cNvSpPr txBox="1"/>
          <p:nvPr/>
        </p:nvSpPr>
        <p:spPr>
          <a:xfrm>
            <a:off x="14385046" y="517674"/>
            <a:ext cx="1060497" cy="198120"/>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Bold"/>
                <a:ea typeface="Open Sans Bold"/>
                <a:cs typeface="Open Sans Bold"/>
                <a:sym typeface="Open Sans Bold"/>
              </a:rPr>
              <a:t>About Us</a:t>
            </a:r>
          </a:p>
        </p:txBody>
      </p:sp>
      <p:sp>
        <p:nvSpPr>
          <p:cNvPr id="16" name="TextBox 16"/>
          <p:cNvSpPr txBox="1"/>
          <p:nvPr/>
        </p:nvSpPr>
        <p:spPr>
          <a:xfrm>
            <a:off x="13154289" y="517674"/>
            <a:ext cx="735456" cy="198120"/>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Bold"/>
                <a:ea typeface="Open Sans Bold"/>
                <a:cs typeface="Open Sans Bold"/>
                <a:sym typeface="Open Sans Bold"/>
              </a:rPr>
              <a:t>Service</a:t>
            </a:r>
          </a:p>
        </p:txBody>
      </p:sp>
      <p:sp>
        <p:nvSpPr>
          <p:cNvPr id="17" name="TextBox 17"/>
          <p:cNvSpPr txBox="1"/>
          <p:nvPr/>
        </p:nvSpPr>
        <p:spPr>
          <a:xfrm>
            <a:off x="11898530" y="517674"/>
            <a:ext cx="809760" cy="198120"/>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Bold"/>
                <a:ea typeface="Open Sans Bold"/>
                <a:cs typeface="Open Sans Bold"/>
                <a:sym typeface="Open Sans Bold"/>
              </a:rPr>
              <a:t>Home</a:t>
            </a:r>
          </a:p>
        </p:txBody>
      </p:sp>
      <p:sp>
        <p:nvSpPr>
          <p:cNvPr id="18" name="TextBox 18"/>
          <p:cNvSpPr txBox="1"/>
          <p:nvPr/>
        </p:nvSpPr>
        <p:spPr>
          <a:xfrm>
            <a:off x="6149858" y="6801107"/>
            <a:ext cx="5988283" cy="280790"/>
          </a:xfrm>
          <a:prstGeom prst="rect">
            <a:avLst/>
          </a:prstGeom>
        </p:spPr>
        <p:txBody>
          <a:bodyPr lIns="0" tIns="0" rIns="0" bIns="0" rtlCol="0" anchor="t">
            <a:spAutoFit/>
          </a:bodyPr>
          <a:lstStyle/>
          <a:p>
            <a:pPr algn="ctr">
              <a:lnSpc>
                <a:spcPts val="2373"/>
              </a:lnSpc>
              <a:spcBef>
                <a:spcPct val="0"/>
              </a:spcBef>
            </a:pPr>
            <a:r>
              <a:rPr lang="en-US" sz="1695" spc="878">
                <a:solidFill>
                  <a:srgbClr val="FFFFFF"/>
                </a:solidFill>
                <a:latin typeface="Open Sans Bold"/>
                <a:ea typeface="Open Sans Bold"/>
                <a:cs typeface="Open Sans Bold"/>
                <a:sym typeface="Open Sans Bold"/>
              </a:rPr>
              <a:t>SAAS WEBSITE FOR LAWYERS</a:t>
            </a:r>
          </a:p>
        </p:txBody>
      </p:sp>
      <p:sp>
        <p:nvSpPr>
          <p:cNvPr id="19" name="TextBox 19"/>
          <p:cNvSpPr txBox="1"/>
          <p:nvPr/>
        </p:nvSpPr>
        <p:spPr>
          <a:xfrm>
            <a:off x="6112222" y="9086869"/>
            <a:ext cx="6063555" cy="396240"/>
          </a:xfrm>
          <a:prstGeom prst="rect">
            <a:avLst/>
          </a:prstGeom>
        </p:spPr>
        <p:txBody>
          <a:bodyPr lIns="0" tIns="0" rIns="0" bIns="0" rtlCol="0" anchor="t">
            <a:spAutoFit/>
          </a:bodyPr>
          <a:lstStyle/>
          <a:p>
            <a:pPr algn="ctr">
              <a:lnSpc>
                <a:spcPts val="3360"/>
              </a:lnSpc>
            </a:pPr>
            <a:r>
              <a:rPr lang="en-US" sz="2400">
                <a:solidFill>
                  <a:srgbClr val="FFFFFF"/>
                </a:solidFill>
                <a:latin typeface="Canva Sans Bold"/>
                <a:ea typeface="Canva Sans Bold"/>
                <a:cs typeface="Canva Sans Bold"/>
                <a:sym typeface="Canva Sans Bold"/>
              </a:rPr>
              <a:t>An-Najah National University - Palestine </a:t>
            </a:r>
          </a:p>
        </p:txBody>
      </p:sp>
      <p:sp>
        <p:nvSpPr>
          <p:cNvPr id="20" name="TextBox 20"/>
          <p:cNvSpPr txBox="1"/>
          <p:nvPr/>
        </p:nvSpPr>
        <p:spPr>
          <a:xfrm>
            <a:off x="8444657" y="9511684"/>
            <a:ext cx="1537543" cy="322589"/>
          </a:xfrm>
          <a:prstGeom prst="rect">
            <a:avLst/>
          </a:prstGeom>
        </p:spPr>
        <p:txBody>
          <a:bodyPr wrap="square" lIns="0" tIns="0" rIns="0" bIns="0" rtlCol="0" anchor="t">
            <a:spAutoFit/>
          </a:bodyPr>
          <a:lstStyle/>
          <a:p>
            <a:pPr algn="ctr">
              <a:lnSpc>
                <a:spcPts val="2660"/>
              </a:lnSpc>
            </a:pPr>
            <a:r>
              <a:rPr lang="en-US" sz="1900" dirty="0">
                <a:solidFill>
                  <a:srgbClr val="FFFFFF"/>
                </a:solidFill>
                <a:latin typeface="Canva Sans Bold"/>
                <a:ea typeface="Canva Sans Bold"/>
                <a:cs typeface="Canva Sans Bold"/>
                <a:sym typeface="Canva Sans Bold"/>
              </a:rPr>
              <a:t>04/07/2024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7293116" y="565634"/>
            <a:ext cx="397367" cy="28996"/>
            <a:chOff x="0" y="0"/>
            <a:chExt cx="128243" cy="9358"/>
          </a:xfrm>
        </p:grpSpPr>
        <p:sp>
          <p:nvSpPr>
            <p:cNvPr id="3" name="Freeform 3"/>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BBA088"/>
            </a:solidFill>
          </p:spPr>
        </p:sp>
        <p:sp>
          <p:nvSpPr>
            <p:cNvPr id="4" name="TextBox 4"/>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5"/>
          <p:cNvGrpSpPr/>
          <p:nvPr/>
        </p:nvGrpSpPr>
        <p:grpSpPr>
          <a:xfrm>
            <a:off x="17293116" y="657737"/>
            <a:ext cx="397367" cy="28996"/>
            <a:chOff x="0" y="0"/>
            <a:chExt cx="128243" cy="9358"/>
          </a:xfrm>
        </p:grpSpPr>
        <p:sp>
          <p:nvSpPr>
            <p:cNvPr id="6" name="Freeform 6"/>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BBA088"/>
            </a:solidFill>
          </p:spPr>
        </p:sp>
        <p:sp>
          <p:nvSpPr>
            <p:cNvPr id="7" name="TextBox 7"/>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sp>
        <p:nvSpPr>
          <p:cNvPr id="8" name="Freeform 8"/>
          <p:cNvSpPr/>
          <p:nvPr/>
        </p:nvSpPr>
        <p:spPr>
          <a:xfrm>
            <a:off x="614530" y="504330"/>
            <a:ext cx="388985" cy="373912"/>
          </a:xfrm>
          <a:custGeom>
            <a:avLst/>
            <a:gdLst/>
            <a:ahLst/>
            <a:cxnLst/>
            <a:rect l="l" t="t" r="r" b="b"/>
            <a:pathLst>
              <a:path w="388985" h="373912">
                <a:moveTo>
                  <a:pt x="0" y="0"/>
                </a:moveTo>
                <a:lnTo>
                  <a:pt x="388984" y="0"/>
                </a:lnTo>
                <a:lnTo>
                  <a:pt x="388984" y="373912"/>
                </a:lnTo>
                <a:lnTo>
                  <a:pt x="0" y="37391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9" name="TextBox 9"/>
          <p:cNvSpPr txBox="1"/>
          <p:nvPr/>
        </p:nvSpPr>
        <p:spPr>
          <a:xfrm>
            <a:off x="1166959" y="563612"/>
            <a:ext cx="2076565" cy="226772"/>
          </a:xfrm>
          <a:prstGeom prst="rect">
            <a:avLst/>
          </a:prstGeom>
        </p:spPr>
        <p:txBody>
          <a:bodyPr lIns="0" tIns="0" rIns="0" bIns="0" rtlCol="0" anchor="t">
            <a:spAutoFit/>
          </a:bodyPr>
          <a:lstStyle/>
          <a:p>
            <a:pPr algn="l">
              <a:lnSpc>
                <a:spcPts val="1861"/>
              </a:lnSpc>
              <a:spcBef>
                <a:spcPct val="0"/>
              </a:spcBef>
            </a:pPr>
            <a:r>
              <a:rPr lang="en-US" sz="1329">
                <a:solidFill>
                  <a:srgbClr val="FFFFFF"/>
                </a:solidFill>
                <a:latin typeface="Open Sans"/>
                <a:ea typeface="Open Sans"/>
                <a:cs typeface="Open Sans"/>
                <a:sym typeface="Open Sans"/>
              </a:rPr>
              <a:t>Aldenaire &amp; Partners</a:t>
            </a:r>
          </a:p>
        </p:txBody>
      </p:sp>
      <p:grpSp>
        <p:nvGrpSpPr>
          <p:cNvPr id="10" name="Group 10"/>
          <p:cNvGrpSpPr/>
          <p:nvPr/>
        </p:nvGrpSpPr>
        <p:grpSpPr>
          <a:xfrm>
            <a:off x="3960536" y="1912100"/>
            <a:ext cx="1485967" cy="47625"/>
            <a:chOff x="0" y="0"/>
            <a:chExt cx="479570" cy="15370"/>
          </a:xfrm>
        </p:grpSpPr>
        <p:sp>
          <p:nvSpPr>
            <p:cNvPr id="11" name="Freeform 11"/>
            <p:cNvSpPr/>
            <p:nvPr/>
          </p:nvSpPr>
          <p:spPr>
            <a:xfrm>
              <a:off x="0" y="0"/>
              <a:ext cx="479570" cy="15370"/>
            </a:xfrm>
            <a:custGeom>
              <a:avLst/>
              <a:gdLst/>
              <a:ahLst/>
              <a:cxnLst/>
              <a:rect l="l" t="t" r="r" b="b"/>
              <a:pathLst>
                <a:path w="479570" h="15370">
                  <a:moveTo>
                    <a:pt x="0" y="0"/>
                  </a:moveTo>
                  <a:lnTo>
                    <a:pt x="479570" y="0"/>
                  </a:lnTo>
                  <a:lnTo>
                    <a:pt x="479570" y="15370"/>
                  </a:lnTo>
                  <a:lnTo>
                    <a:pt x="0" y="15370"/>
                  </a:lnTo>
                  <a:close/>
                </a:path>
              </a:pathLst>
            </a:custGeom>
            <a:solidFill>
              <a:srgbClr val="B28C32"/>
            </a:solidFill>
          </p:spPr>
        </p:sp>
        <p:sp>
          <p:nvSpPr>
            <p:cNvPr id="12" name="TextBox 12"/>
            <p:cNvSpPr txBox="1"/>
            <p:nvPr/>
          </p:nvSpPr>
          <p:spPr>
            <a:xfrm>
              <a:off x="0" y="-38100"/>
              <a:ext cx="479570" cy="53470"/>
            </a:xfrm>
            <a:prstGeom prst="rect">
              <a:avLst/>
            </a:prstGeom>
          </p:spPr>
          <p:txBody>
            <a:bodyPr lIns="50800" tIns="50800" rIns="50800" bIns="50800" rtlCol="0" anchor="ctr"/>
            <a:lstStyle/>
            <a:p>
              <a:pPr algn="ctr">
                <a:lnSpc>
                  <a:spcPts val="2659"/>
                </a:lnSpc>
                <a:spcBef>
                  <a:spcPct val="0"/>
                </a:spcBef>
              </a:pPr>
              <a:endParaRPr/>
            </a:p>
          </p:txBody>
        </p:sp>
      </p:grpSp>
      <p:sp>
        <p:nvSpPr>
          <p:cNvPr id="13" name="Freeform 13"/>
          <p:cNvSpPr/>
          <p:nvPr/>
        </p:nvSpPr>
        <p:spPr>
          <a:xfrm>
            <a:off x="1256826" y="167515"/>
            <a:ext cx="930893" cy="894821"/>
          </a:xfrm>
          <a:custGeom>
            <a:avLst/>
            <a:gdLst/>
            <a:ahLst/>
            <a:cxnLst/>
            <a:rect l="l" t="t" r="r" b="b"/>
            <a:pathLst>
              <a:path w="930893" h="894821">
                <a:moveTo>
                  <a:pt x="0" y="0"/>
                </a:moveTo>
                <a:lnTo>
                  <a:pt x="930893" y="0"/>
                </a:lnTo>
                <a:lnTo>
                  <a:pt x="930893" y="894821"/>
                </a:lnTo>
                <a:lnTo>
                  <a:pt x="0" y="89482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4" name="Freeform 14"/>
          <p:cNvSpPr/>
          <p:nvPr/>
        </p:nvSpPr>
        <p:spPr>
          <a:xfrm>
            <a:off x="146200" y="119845"/>
            <a:ext cx="990160" cy="990160"/>
          </a:xfrm>
          <a:custGeom>
            <a:avLst/>
            <a:gdLst/>
            <a:ahLst/>
            <a:cxnLst/>
            <a:rect l="l" t="t" r="r" b="b"/>
            <a:pathLst>
              <a:path w="990160" h="990160">
                <a:moveTo>
                  <a:pt x="0" y="0"/>
                </a:moveTo>
                <a:lnTo>
                  <a:pt x="990160" y="0"/>
                </a:lnTo>
                <a:lnTo>
                  <a:pt x="990160" y="990160"/>
                </a:lnTo>
                <a:lnTo>
                  <a:pt x="0" y="990160"/>
                </a:lnTo>
                <a:lnTo>
                  <a:pt x="0" y="0"/>
                </a:lnTo>
                <a:close/>
              </a:path>
            </a:pathLst>
          </a:custGeom>
          <a:blipFill>
            <a:blip r:embed="rId4"/>
            <a:stretch>
              <a:fillRect/>
            </a:stretch>
          </a:blipFill>
        </p:spPr>
      </p:sp>
      <p:sp>
        <p:nvSpPr>
          <p:cNvPr id="15" name="Freeform 15"/>
          <p:cNvSpPr/>
          <p:nvPr/>
        </p:nvSpPr>
        <p:spPr>
          <a:xfrm>
            <a:off x="2838768" y="2880484"/>
            <a:ext cx="5215469" cy="2838936"/>
          </a:xfrm>
          <a:custGeom>
            <a:avLst/>
            <a:gdLst/>
            <a:ahLst/>
            <a:cxnLst/>
            <a:rect l="l" t="t" r="r" b="b"/>
            <a:pathLst>
              <a:path w="5215469" h="2838936">
                <a:moveTo>
                  <a:pt x="0" y="0"/>
                </a:moveTo>
                <a:lnTo>
                  <a:pt x="5215469" y="0"/>
                </a:lnTo>
                <a:lnTo>
                  <a:pt x="5215469" y="2838935"/>
                </a:lnTo>
                <a:lnTo>
                  <a:pt x="0" y="2838935"/>
                </a:lnTo>
                <a:lnTo>
                  <a:pt x="0" y="0"/>
                </a:lnTo>
                <a:close/>
              </a:path>
            </a:pathLst>
          </a:custGeom>
          <a:blipFill>
            <a:blip r:embed="rId5"/>
            <a:stretch>
              <a:fillRect/>
            </a:stretch>
          </a:blipFill>
        </p:spPr>
      </p:sp>
      <p:sp>
        <p:nvSpPr>
          <p:cNvPr id="16" name="Freeform 16"/>
          <p:cNvSpPr/>
          <p:nvPr/>
        </p:nvSpPr>
        <p:spPr>
          <a:xfrm>
            <a:off x="7477487" y="2880484"/>
            <a:ext cx="2916579" cy="2838936"/>
          </a:xfrm>
          <a:custGeom>
            <a:avLst/>
            <a:gdLst/>
            <a:ahLst/>
            <a:cxnLst/>
            <a:rect l="l" t="t" r="r" b="b"/>
            <a:pathLst>
              <a:path w="2916579" h="2838936">
                <a:moveTo>
                  <a:pt x="0" y="0"/>
                </a:moveTo>
                <a:lnTo>
                  <a:pt x="2916580" y="0"/>
                </a:lnTo>
                <a:lnTo>
                  <a:pt x="2916580" y="2838935"/>
                </a:lnTo>
                <a:lnTo>
                  <a:pt x="0" y="2838935"/>
                </a:lnTo>
                <a:lnTo>
                  <a:pt x="0" y="0"/>
                </a:lnTo>
                <a:close/>
              </a:path>
            </a:pathLst>
          </a:custGeom>
          <a:blipFill>
            <a:blip r:embed="rId6"/>
            <a:stretch>
              <a:fillRect b="-2734"/>
            </a:stretch>
          </a:blipFill>
        </p:spPr>
      </p:sp>
      <p:sp>
        <p:nvSpPr>
          <p:cNvPr id="17" name="Freeform 17"/>
          <p:cNvSpPr/>
          <p:nvPr/>
        </p:nvSpPr>
        <p:spPr>
          <a:xfrm>
            <a:off x="10592576" y="2711966"/>
            <a:ext cx="3792470" cy="3361133"/>
          </a:xfrm>
          <a:custGeom>
            <a:avLst/>
            <a:gdLst/>
            <a:ahLst/>
            <a:cxnLst/>
            <a:rect l="l" t="t" r="r" b="b"/>
            <a:pathLst>
              <a:path w="3792470" h="3361133">
                <a:moveTo>
                  <a:pt x="0" y="0"/>
                </a:moveTo>
                <a:lnTo>
                  <a:pt x="3792470" y="0"/>
                </a:lnTo>
                <a:lnTo>
                  <a:pt x="3792470" y="3361133"/>
                </a:lnTo>
                <a:lnTo>
                  <a:pt x="0" y="3361133"/>
                </a:lnTo>
                <a:lnTo>
                  <a:pt x="0" y="0"/>
                </a:lnTo>
                <a:close/>
              </a:path>
            </a:pathLst>
          </a:custGeom>
          <a:blipFill>
            <a:blip r:embed="rId7"/>
            <a:stretch>
              <a:fillRect t="-7576" b="-5256"/>
            </a:stretch>
          </a:blipFill>
        </p:spPr>
      </p:sp>
      <p:sp>
        <p:nvSpPr>
          <p:cNvPr id="18" name="Freeform 18"/>
          <p:cNvSpPr/>
          <p:nvPr/>
        </p:nvSpPr>
        <p:spPr>
          <a:xfrm>
            <a:off x="14641590" y="2868087"/>
            <a:ext cx="3048893" cy="3048893"/>
          </a:xfrm>
          <a:custGeom>
            <a:avLst/>
            <a:gdLst/>
            <a:ahLst/>
            <a:cxnLst/>
            <a:rect l="l" t="t" r="r" b="b"/>
            <a:pathLst>
              <a:path w="3048893" h="3048893">
                <a:moveTo>
                  <a:pt x="0" y="0"/>
                </a:moveTo>
                <a:lnTo>
                  <a:pt x="3048892" y="0"/>
                </a:lnTo>
                <a:lnTo>
                  <a:pt x="3048892" y="3048892"/>
                </a:lnTo>
                <a:lnTo>
                  <a:pt x="0" y="3048892"/>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9" name="Freeform 19"/>
          <p:cNvSpPr/>
          <p:nvPr/>
        </p:nvSpPr>
        <p:spPr>
          <a:xfrm>
            <a:off x="9180550" y="6978852"/>
            <a:ext cx="4235663" cy="2589380"/>
          </a:xfrm>
          <a:custGeom>
            <a:avLst/>
            <a:gdLst/>
            <a:ahLst/>
            <a:cxnLst/>
            <a:rect l="l" t="t" r="r" b="b"/>
            <a:pathLst>
              <a:path w="4235663" h="2589380">
                <a:moveTo>
                  <a:pt x="0" y="0"/>
                </a:moveTo>
                <a:lnTo>
                  <a:pt x="4235664" y="0"/>
                </a:lnTo>
                <a:lnTo>
                  <a:pt x="4235664" y="2589380"/>
                </a:lnTo>
                <a:lnTo>
                  <a:pt x="0" y="2589380"/>
                </a:lnTo>
                <a:lnTo>
                  <a:pt x="0" y="0"/>
                </a:lnTo>
                <a:close/>
              </a:path>
            </a:pathLst>
          </a:custGeom>
          <a:blipFill>
            <a:blip r:embed="rId10"/>
            <a:stretch>
              <a:fillRect/>
            </a:stretch>
          </a:blipFill>
        </p:spPr>
      </p:sp>
      <p:sp>
        <p:nvSpPr>
          <p:cNvPr id="20" name="Freeform 20"/>
          <p:cNvSpPr/>
          <p:nvPr/>
        </p:nvSpPr>
        <p:spPr>
          <a:xfrm>
            <a:off x="14189115" y="6465187"/>
            <a:ext cx="3302684" cy="3415098"/>
          </a:xfrm>
          <a:custGeom>
            <a:avLst/>
            <a:gdLst/>
            <a:ahLst/>
            <a:cxnLst/>
            <a:rect l="l" t="t" r="r" b="b"/>
            <a:pathLst>
              <a:path w="3302684" h="3415098">
                <a:moveTo>
                  <a:pt x="0" y="0"/>
                </a:moveTo>
                <a:lnTo>
                  <a:pt x="3302684" y="0"/>
                </a:lnTo>
                <a:lnTo>
                  <a:pt x="3302684" y="3415098"/>
                </a:lnTo>
                <a:lnTo>
                  <a:pt x="0" y="3415098"/>
                </a:lnTo>
                <a:lnTo>
                  <a:pt x="0" y="0"/>
                </a:lnTo>
                <a:close/>
              </a:path>
            </a:pathLst>
          </a:custGeom>
          <a:blipFill>
            <a:blip r:embed="rId11"/>
            <a:stretch>
              <a:fillRect/>
            </a:stretch>
          </a:blipFill>
        </p:spPr>
      </p:sp>
      <p:sp>
        <p:nvSpPr>
          <p:cNvPr id="21" name="Freeform 21"/>
          <p:cNvSpPr/>
          <p:nvPr/>
        </p:nvSpPr>
        <p:spPr>
          <a:xfrm>
            <a:off x="480753" y="6670959"/>
            <a:ext cx="3413932" cy="3413932"/>
          </a:xfrm>
          <a:custGeom>
            <a:avLst/>
            <a:gdLst/>
            <a:ahLst/>
            <a:cxnLst/>
            <a:rect l="l" t="t" r="r" b="b"/>
            <a:pathLst>
              <a:path w="3413932" h="3413932">
                <a:moveTo>
                  <a:pt x="0" y="0"/>
                </a:moveTo>
                <a:lnTo>
                  <a:pt x="3413932" y="0"/>
                </a:lnTo>
                <a:lnTo>
                  <a:pt x="3413932" y="3413932"/>
                </a:lnTo>
                <a:lnTo>
                  <a:pt x="0" y="3413932"/>
                </a:lnTo>
                <a:lnTo>
                  <a:pt x="0" y="0"/>
                </a:lnTo>
                <a:close/>
              </a:path>
            </a:pathLst>
          </a:custGeom>
          <a:blipFill>
            <a:blip r:embed="rId12"/>
            <a:stretch>
              <a:fillRect/>
            </a:stretch>
          </a:blipFill>
        </p:spPr>
      </p:sp>
      <p:sp>
        <p:nvSpPr>
          <p:cNvPr id="22" name="Freeform 22"/>
          <p:cNvSpPr/>
          <p:nvPr/>
        </p:nvSpPr>
        <p:spPr>
          <a:xfrm>
            <a:off x="4035992" y="6260581"/>
            <a:ext cx="3824309" cy="3824309"/>
          </a:xfrm>
          <a:custGeom>
            <a:avLst/>
            <a:gdLst/>
            <a:ahLst/>
            <a:cxnLst/>
            <a:rect l="l" t="t" r="r" b="b"/>
            <a:pathLst>
              <a:path w="3824309" h="3824309">
                <a:moveTo>
                  <a:pt x="0" y="0"/>
                </a:moveTo>
                <a:lnTo>
                  <a:pt x="3824309" y="0"/>
                </a:lnTo>
                <a:lnTo>
                  <a:pt x="3824309" y="3824310"/>
                </a:lnTo>
                <a:lnTo>
                  <a:pt x="0" y="3824310"/>
                </a:lnTo>
                <a:lnTo>
                  <a:pt x="0" y="0"/>
                </a:lnTo>
                <a:close/>
              </a:path>
            </a:pathLst>
          </a:custGeom>
          <a:blipFill>
            <a:blip r:embed="rId13"/>
            <a:stretch>
              <a:fillRect/>
            </a:stretch>
          </a:blipFill>
        </p:spPr>
      </p:sp>
      <p:sp>
        <p:nvSpPr>
          <p:cNvPr id="23" name="Freeform 23"/>
          <p:cNvSpPr/>
          <p:nvPr/>
        </p:nvSpPr>
        <p:spPr>
          <a:xfrm>
            <a:off x="277511" y="2816945"/>
            <a:ext cx="2966013" cy="2966013"/>
          </a:xfrm>
          <a:custGeom>
            <a:avLst/>
            <a:gdLst/>
            <a:ahLst/>
            <a:cxnLst/>
            <a:rect l="l" t="t" r="r" b="b"/>
            <a:pathLst>
              <a:path w="2966013" h="2966013">
                <a:moveTo>
                  <a:pt x="0" y="0"/>
                </a:moveTo>
                <a:lnTo>
                  <a:pt x="2966013" y="0"/>
                </a:lnTo>
                <a:lnTo>
                  <a:pt x="2966013" y="2966013"/>
                </a:lnTo>
                <a:lnTo>
                  <a:pt x="0" y="2966013"/>
                </a:lnTo>
                <a:lnTo>
                  <a:pt x="0" y="0"/>
                </a:lnTo>
                <a:close/>
              </a:path>
            </a:pathLst>
          </a:custGeom>
          <a:blipFill>
            <a:blip r:embed="rId14"/>
            <a:stretch>
              <a:fillRect/>
            </a:stretch>
          </a:blipFill>
        </p:spPr>
      </p:sp>
      <p:sp>
        <p:nvSpPr>
          <p:cNvPr id="24" name="TextBox 24"/>
          <p:cNvSpPr txBox="1"/>
          <p:nvPr/>
        </p:nvSpPr>
        <p:spPr>
          <a:xfrm>
            <a:off x="15940842" y="517674"/>
            <a:ext cx="978460" cy="198120"/>
          </a:xfrm>
          <a:prstGeom prst="rect">
            <a:avLst/>
          </a:prstGeom>
        </p:spPr>
        <p:txBody>
          <a:bodyPr lIns="0" tIns="0" rIns="0" bIns="0" rtlCol="0" anchor="t">
            <a:spAutoFit/>
          </a:bodyPr>
          <a:lstStyle/>
          <a:p>
            <a:pPr algn="l">
              <a:lnSpc>
                <a:spcPts val="1680"/>
              </a:lnSpc>
              <a:spcBef>
                <a:spcPct val="0"/>
              </a:spcBef>
            </a:pPr>
            <a:r>
              <a:rPr lang="en-US" sz="1200">
                <a:solidFill>
                  <a:srgbClr val="000000"/>
                </a:solidFill>
                <a:latin typeface="Open Sans Bold"/>
                <a:ea typeface="Open Sans Bold"/>
                <a:cs typeface="Open Sans Bold"/>
                <a:sym typeface="Open Sans Bold"/>
              </a:rPr>
              <a:t>Contact</a:t>
            </a:r>
          </a:p>
        </p:txBody>
      </p:sp>
      <p:sp>
        <p:nvSpPr>
          <p:cNvPr id="25" name="TextBox 25"/>
          <p:cNvSpPr txBox="1"/>
          <p:nvPr/>
        </p:nvSpPr>
        <p:spPr>
          <a:xfrm>
            <a:off x="14385046" y="517674"/>
            <a:ext cx="1060497" cy="198120"/>
          </a:xfrm>
          <a:prstGeom prst="rect">
            <a:avLst/>
          </a:prstGeom>
        </p:spPr>
        <p:txBody>
          <a:bodyPr lIns="0" tIns="0" rIns="0" bIns="0" rtlCol="0" anchor="t">
            <a:spAutoFit/>
          </a:bodyPr>
          <a:lstStyle/>
          <a:p>
            <a:pPr algn="l">
              <a:lnSpc>
                <a:spcPts val="1680"/>
              </a:lnSpc>
              <a:spcBef>
                <a:spcPct val="0"/>
              </a:spcBef>
            </a:pPr>
            <a:r>
              <a:rPr lang="en-US" sz="1200">
                <a:solidFill>
                  <a:srgbClr val="000000"/>
                </a:solidFill>
                <a:latin typeface="Open Sans Bold"/>
                <a:ea typeface="Open Sans Bold"/>
                <a:cs typeface="Open Sans Bold"/>
                <a:sym typeface="Open Sans Bold"/>
              </a:rPr>
              <a:t>About Us</a:t>
            </a:r>
          </a:p>
        </p:txBody>
      </p:sp>
      <p:sp>
        <p:nvSpPr>
          <p:cNvPr id="26" name="TextBox 26"/>
          <p:cNvSpPr txBox="1"/>
          <p:nvPr/>
        </p:nvSpPr>
        <p:spPr>
          <a:xfrm>
            <a:off x="13154289" y="517674"/>
            <a:ext cx="735456" cy="198120"/>
          </a:xfrm>
          <a:prstGeom prst="rect">
            <a:avLst/>
          </a:prstGeom>
        </p:spPr>
        <p:txBody>
          <a:bodyPr lIns="0" tIns="0" rIns="0" bIns="0" rtlCol="0" anchor="t">
            <a:spAutoFit/>
          </a:bodyPr>
          <a:lstStyle/>
          <a:p>
            <a:pPr algn="l">
              <a:lnSpc>
                <a:spcPts val="1680"/>
              </a:lnSpc>
              <a:spcBef>
                <a:spcPct val="0"/>
              </a:spcBef>
            </a:pPr>
            <a:r>
              <a:rPr lang="en-US" sz="1200">
                <a:solidFill>
                  <a:srgbClr val="000000"/>
                </a:solidFill>
                <a:latin typeface="Open Sans Bold"/>
                <a:ea typeface="Open Sans Bold"/>
                <a:cs typeface="Open Sans Bold"/>
                <a:sym typeface="Open Sans Bold"/>
              </a:rPr>
              <a:t>Service</a:t>
            </a:r>
          </a:p>
        </p:txBody>
      </p:sp>
      <p:sp>
        <p:nvSpPr>
          <p:cNvPr id="27" name="TextBox 27"/>
          <p:cNvSpPr txBox="1"/>
          <p:nvPr/>
        </p:nvSpPr>
        <p:spPr>
          <a:xfrm>
            <a:off x="11898530" y="517674"/>
            <a:ext cx="809760" cy="198120"/>
          </a:xfrm>
          <a:prstGeom prst="rect">
            <a:avLst/>
          </a:prstGeom>
        </p:spPr>
        <p:txBody>
          <a:bodyPr lIns="0" tIns="0" rIns="0" bIns="0" rtlCol="0" anchor="t">
            <a:spAutoFit/>
          </a:bodyPr>
          <a:lstStyle/>
          <a:p>
            <a:pPr algn="l">
              <a:lnSpc>
                <a:spcPts val="1680"/>
              </a:lnSpc>
              <a:spcBef>
                <a:spcPct val="0"/>
              </a:spcBef>
            </a:pPr>
            <a:r>
              <a:rPr lang="en-US" sz="1200">
                <a:solidFill>
                  <a:srgbClr val="B28C32"/>
                </a:solidFill>
                <a:latin typeface="Open Sans Bold"/>
                <a:ea typeface="Open Sans Bold"/>
                <a:cs typeface="Open Sans Bold"/>
                <a:sym typeface="Open Sans Bold"/>
              </a:rPr>
              <a:t>Home</a:t>
            </a:r>
          </a:p>
        </p:txBody>
      </p:sp>
      <p:sp>
        <p:nvSpPr>
          <p:cNvPr id="28" name="TextBox 28"/>
          <p:cNvSpPr txBox="1"/>
          <p:nvPr/>
        </p:nvSpPr>
        <p:spPr>
          <a:xfrm>
            <a:off x="3960536" y="846846"/>
            <a:ext cx="3899765" cy="946149"/>
          </a:xfrm>
          <a:prstGeom prst="rect">
            <a:avLst/>
          </a:prstGeom>
        </p:spPr>
        <p:txBody>
          <a:bodyPr lIns="0" tIns="0" rIns="0" bIns="0" rtlCol="0" anchor="t">
            <a:spAutoFit/>
          </a:bodyPr>
          <a:lstStyle/>
          <a:p>
            <a:pPr algn="l">
              <a:lnSpc>
                <a:spcPts val="7700"/>
              </a:lnSpc>
              <a:spcBef>
                <a:spcPct val="0"/>
              </a:spcBef>
            </a:pPr>
            <a:r>
              <a:rPr lang="en-US" sz="5500">
                <a:solidFill>
                  <a:srgbClr val="120F0C"/>
                </a:solidFill>
                <a:latin typeface="DM Serif Display"/>
                <a:ea typeface="DM Serif Display"/>
                <a:cs typeface="DM Serif Display"/>
                <a:sym typeface="DM Serif Display"/>
              </a:rPr>
              <a:t>&lt;TOOLS/&gt;</a:t>
            </a:r>
          </a:p>
        </p:txBody>
      </p:sp>
      <p:sp>
        <p:nvSpPr>
          <p:cNvPr id="29" name="TextBox 29"/>
          <p:cNvSpPr txBox="1"/>
          <p:nvPr/>
        </p:nvSpPr>
        <p:spPr>
          <a:xfrm>
            <a:off x="1478957" y="1088623"/>
            <a:ext cx="472301" cy="244010"/>
          </a:xfrm>
          <a:prstGeom prst="rect">
            <a:avLst/>
          </a:prstGeom>
        </p:spPr>
        <p:txBody>
          <a:bodyPr lIns="0" tIns="0" rIns="0" bIns="0" rtlCol="0" anchor="t">
            <a:spAutoFit/>
          </a:bodyPr>
          <a:lstStyle/>
          <a:p>
            <a:pPr algn="l">
              <a:lnSpc>
                <a:spcPts val="2021"/>
              </a:lnSpc>
              <a:spcBef>
                <a:spcPct val="0"/>
              </a:spcBef>
            </a:pPr>
            <a:r>
              <a:rPr lang="en-US" sz="1443">
                <a:solidFill>
                  <a:srgbClr val="000000"/>
                </a:solidFill>
                <a:latin typeface="Open Sans Bold"/>
                <a:ea typeface="Open Sans Bold"/>
                <a:cs typeface="Open Sans Bold"/>
                <a:sym typeface="Open Sans Bold"/>
              </a:rPr>
              <a:t>ADEL</a:t>
            </a:r>
          </a:p>
        </p:txBody>
      </p:sp>
    </p:spTree>
  </p:cSld>
  <p:clrMapOvr>
    <a:masterClrMapping/>
  </p:clrMapOvr>
  <p:transition spd="slow">
    <p:cover/>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120F0C"/>
        </a:solidFill>
        <a:effectLst/>
      </p:bgPr>
    </p:bg>
    <p:spTree>
      <p:nvGrpSpPr>
        <p:cNvPr id="1" name=""/>
        <p:cNvGrpSpPr/>
        <p:nvPr/>
      </p:nvGrpSpPr>
      <p:grpSpPr>
        <a:xfrm>
          <a:off x="0" y="0"/>
          <a:ext cx="0" cy="0"/>
          <a:chOff x="0" y="0"/>
          <a:chExt cx="0" cy="0"/>
        </a:xfrm>
      </p:grpSpPr>
      <p:grpSp>
        <p:nvGrpSpPr>
          <p:cNvPr id="2" name="Group 2"/>
          <p:cNvGrpSpPr/>
          <p:nvPr/>
        </p:nvGrpSpPr>
        <p:grpSpPr>
          <a:xfrm>
            <a:off x="17293116" y="565634"/>
            <a:ext cx="397367" cy="28996"/>
            <a:chOff x="0" y="0"/>
            <a:chExt cx="128243" cy="9358"/>
          </a:xfrm>
        </p:grpSpPr>
        <p:sp>
          <p:nvSpPr>
            <p:cNvPr id="3" name="Freeform 3"/>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BBA088"/>
            </a:solidFill>
          </p:spPr>
        </p:sp>
        <p:sp>
          <p:nvSpPr>
            <p:cNvPr id="4" name="TextBox 4"/>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5"/>
          <p:cNvGrpSpPr/>
          <p:nvPr/>
        </p:nvGrpSpPr>
        <p:grpSpPr>
          <a:xfrm>
            <a:off x="17293116" y="657737"/>
            <a:ext cx="397367" cy="28996"/>
            <a:chOff x="0" y="0"/>
            <a:chExt cx="128243" cy="9358"/>
          </a:xfrm>
        </p:grpSpPr>
        <p:sp>
          <p:nvSpPr>
            <p:cNvPr id="6" name="Freeform 6"/>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BBA088"/>
            </a:solidFill>
          </p:spPr>
        </p:sp>
        <p:sp>
          <p:nvSpPr>
            <p:cNvPr id="7" name="TextBox 7"/>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8" name="Group 8"/>
          <p:cNvGrpSpPr/>
          <p:nvPr/>
        </p:nvGrpSpPr>
        <p:grpSpPr>
          <a:xfrm>
            <a:off x="3022472" y="3393986"/>
            <a:ext cx="1388034" cy="47625"/>
            <a:chOff x="0" y="0"/>
            <a:chExt cx="447964" cy="15370"/>
          </a:xfrm>
        </p:grpSpPr>
        <p:sp>
          <p:nvSpPr>
            <p:cNvPr id="9" name="Freeform 9"/>
            <p:cNvSpPr/>
            <p:nvPr/>
          </p:nvSpPr>
          <p:spPr>
            <a:xfrm>
              <a:off x="0" y="0"/>
              <a:ext cx="447964" cy="15370"/>
            </a:xfrm>
            <a:custGeom>
              <a:avLst/>
              <a:gdLst/>
              <a:ahLst/>
              <a:cxnLst/>
              <a:rect l="l" t="t" r="r" b="b"/>
              <a:pathLst>
                <a:path w="447964" h="15370">
                  <a:moveTo>
                    <a:pt x="0" y="0"/>
                  </a:moveTo>
                  <a:lnTo>
                    <a:pt x="447964" y="0"/>
                  </a:lnTo>
                  <a:lnTo>
                    <a:pt x="447964" y="15370"/>
                  </a:lnTo>
                  <a:lnTo>
                    <a:pt x="0" y="15370"/>
                  </a:lnTo>
                  <a:close/>
                </a:path>
              </a:pathLst>
            </a:custGeom>
            <a:solidFill>
              <a:srgbClr val="BBA088"/>
            </a:solidFill>
          </p:spPr>
        </p:sp>
        <p:sp>
          <p:nvSpPr>
            <p:cNvPr id="10" name="TextBox 10"/>
            <p:cNvSpPr txBox="1"/>
            <p:nvPr/>
          </p:nvSpPr>
          <p:spPr>
            <a:xfrm>
              <a:off x="0" y="-38100"/>
              <a:ext cx="447964" cy="53470"/>
            </a:xfrm>
            <a:prstGeom prst="rect">
              <a:avLst/>
            </a:prstGeom>
          </p:spPr>
          <p:txBody>
            <a:bodyPr lIns="50800" tIns="50800" rIns="50800" bIns="50800" rtlCol="0" anchor="ctr"/>
            <a:lstStyle/>
            <a:p>
              <a:pPr algn="ctr">
                <a:lnSpc>
                  <a:spcPts val="2659"/>
                </a:lnSpc>
                <a:spcBef>
                  <a:spcPct val="0"/>
                </a:spcBef>
              </a:pPr>
              <a:endParaRPr/>
            </a:p>
          </p:txBody>
        </p:sp>
      </p:grpSp>
      <p:sp>
        <p:nvSpPr>
          <p:cNvPr id="11" name="TextBox 11"/>
          <p:cNvSpPr txBox="1"/>
          <p:nvPr/>
        </p:nvSpPr>
        <p:spPr>
          <a:xfrm>
            <a:off x="15940842" y="517674"/>
            <a:ext cx="978460" cy="197971"/>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a:ea typeface="Open Sans"/>
                <a:cs typeface="Open Sans"/>
                <a:sym typeface="Open Sans"/>
              </a:rPr>
              <a:t>Contact</a:t>
            </a:r>
          </a:p>
        </p:txBody>
      </p:sp>
      <p:sp>
        <p:nvSpPr>
          <p:cNvPr id="12" name="TextBox 12"/>
          <p:cNvSpPr txBox="1"/>
          <p:nvPr/>
        </p:nvSpPr>
        <p:spPr>
          <a:xfrm>
            <a:off x="14385046" y="517674"/>
            <a:ext cx="1060497" cy="197971"/>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a:ea typeface="Open Sans"/>
                <a:cs typeface="Open Sans"/>
                <a:sym typeface="Open Sans"/>
              </a:rPr>
              <a:t>About Us</a:t>
            </a:r>
          </a:p>
        </p:txBody>
      </p:sp>
      <p:sp>
        <p:nvSpPr>
          <p:cNvPr id="13" name="TextBox 13"/>
          <p:cNvSpPr txBox="1"/>
          <p:nvPr/>
        </p:nvSpPr>
        <p:spPr>
          <a:xfrm>
            <a:off x="13154289" y="517674"/>
            <a:ext cx="735456" cy="197971"/>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a:ea typeface="Open Sans"/>
                <a:cs typeface="Open Sans"/>
                <a:sym typeface="Open Sans"/>
              </a:rPr>
              <a:t>Service</a:t>
            </a:r>
          </a:p>
        </p:txBody>
      </p:sp>
      <p:sp>
        <p:nvSpPr>
          <p:cNvPr id="14" name="TextBox 14"/>
          <p:cNvSpPr txBox="1"/>
          <p:nvPr/>
        </p:nvSpPr>
        <p:spPr>
          <a:xfrm>
            <a:off x="11898530" y="517674"/>
            <a:ext cx="809760" cy="197971"/>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a:ea typeface="Open Sans"/>
                <a:cs typeface="Open Sans"/>
                <a:sym typeface="Open Sans"/>
              </a:rPr>
              <a:t>Home</a:t>
            </a:r>
          </a:p>
        </p:txBody>
      </p:sp>
      <p:sp>
        <p:nvSpPr>
          <p:cNvPr id="15" name="TextBox 15"/>
          <p:cNvSpPr txBox="1"/>
          <p:nvPr/>
        </p:nvSpPr>
        <p:spPr>
          <a:xfrm>
            <a:off x="3022472" y="2252563"/>
            <a:ext cx="6344896" cy="946149"/>
          </a:xfrm>
          <a:prstGeom prst="rect">
            <a:avLst/>
          </a:prstGeom>
        </p:spPr>
        <p:txBody>
          <a:bodyPr lIns="0" tIns="0" rIns="0" bIns="0" rtlCol="0" anchor="t">
            <a:spAutoFit/>
          </a:bodyPr>
          <a:lstStyle/>
          <a:p>
            <a:pPr algn="l">
              <a:lnSpc>
                <a:spcPts val="7700"/>
              </a:lnSpc>
              <a:spcBef>
                <a:spcPct val="0"/>
              </a:spcBef>
            </a:pPr>
            <a:r>
              <a:rPr lang="en-US" sz="5500">
                <a:solidFill>
                  <a:srgbClr val="FFFFFF"/>
                </a:solidFill>
                <a:latin typeface="DM Serif Display"/>
                <a:ea typeface="DM Serif Display"/>
                <a:cs typeface="DM Serif Display"/>
                <a:sym typeface="DM Serif Display"/>
              </a:rPr>
              <a:t>FUTURE VISION...</a:t>
            </a:r>
          </a:p>
        </p:txBody>
      </p:sp>
      <p:sp>
        <p:nvSpPr>
          <p:cNvPr id="16" name="Freeform 16"/>
          <p:cNvSpPr/>
          <p:nvPr/>
        </p:nvSpPr>
        <p:spPr>
          <a:xfrm>
            <a:off x="1506728" y="234103"/>
            <a:ext cx="1049420" cy="1008755"/>
          </a:xfrm>
          <a:custGeom>
            <a:avLst/>
            <a:gdLst/>
            <a:ahLst/>
            <a:cxnLst/>
            <a:rect l="l" t="t" r="r" b="b"/>
            <a:pathLst>
              <a:path w="1049420" h="1008755">
                <a:moveTo>
                  <a:pt x="0" y="0"/>
                </a:moveTo>
                <a:lnTo>
                  <a:pt x="1049420" y="0"/>
                </a:lnTo>
                <a:lnTo>
                  <a:pt x="1049420" y="1008754"/>
                </a:lnTo>
                <a:lnTo>
                  <a:pt x="0" y="1008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7" name="Freeform 17"/>
          <p:cNvSpPr/>
          <p:nvPr/>
        </p:nvSpPr>
        <p:spPr>
          <a:xfrm>
            <a:off x="254691" y="188472"/>
            <a:ext cx="1116233" cy="1116233"/>
          </a:xfrm>
          <a:custGeom>
            <a:avLst/>
            <a:gdLst/>
            <a:ahLst/>
            <a:cxnLst/>
            <a:rect l="l" t="t" r="r" b="b"/>
            <a:pathLst>
              <a:path w="1116233" h="1116233">
                <a:moveTo>
                  <a:pt x="0" y="0"/>
                </a:moveTo>
                <a:lnTo>
                  <a:pt x="1116233" y="0"/>
                </a:lnTo>
                <a:lnTo>
                  <a:pt x="1116233" y="1116233"/>
                </a:lnTo>
                <a:lnTo>
                  <a:pt x="0" y="1116233"/>
                </a:lnTo>
                <a:lnTo>
                  <a:pt x="0" y="0"/>
                </a:lnTo>
                <a:close/>
              </a:path>
            </a:pathLst>
          </a:custGeom>
          <a:blipFill>
            <a:blip r:embed="rId4"/>
            <a:stretch>
              <a:fillRect/>
            </a:stretch>
          </a:blipFill>
        </p:spPr>
      </p:sp>
      <p:sp>
        <p:nvSpPr>
          <p:cNvPr id="18" name="TextBox 18"/>
          <p:cNvSpPr txBox="1"/>
          <p:nvPr/>
        </p:nvSpPr>
        <p:spPr>
          <a:xfrm>
            <a:off x="1757143" y="1276130"/>
            <a:ext cx="532437" cy="271440"/>
          </a:xfrm>
          <a:prstGeom prst="rect">
            <a:avLst/>
          </a:prstGeom>
        </p:spPr>
        <p:txBody>
          <a:bodyPr lIns="0" tIns="0" rIns="0" bIns="0" rtlCol="0" anchor="t">
            <a:spAutoFit/>
          </a:bodyPr>
          <a:lstStyle/>
          <a:p>
            <a:pPr algn="l">
              <a:lnSpc>
                <a:spcPts val="2278"/>
              </a:lnSpc>
              <a:spcBef>
                <a:spcPct val="0"/>
              </a:spcBef>
            </a:pPr>
            <a:r>
              <a:rPr lang="en-US" sz="1627">
                <a:solidFill>
                  <a:srgbClr val="FFFFFF"/>
                </a:solidFill>
                <a:latin typeface="Open Sans Bold"/>
                <a:ea typeface="Open Sans Bold"/>
                <a:cs typeface="Open Sans Bold"/>
                <a:sym typeface="Open Sans Bold"/>
              </a:rPr>
              <a:t>ADEL</a:t>
            </a:r>
          </a:p>
        </p:txBody>
      </p:sp>
      <p:sp>
        <p:nvSpPr>
          <p:cNvPr id="19" name="TextBox 19"/>
          <p:cNvSpPr txBox="1"/>
          <p:nvPr/>
        </p:nvSpPr>
        <p:spPr>
          <a:xfrm>
            <a:off x="2002028" y="4146461"/>
            <a:ext cx="12383017" cy="2399009"/>
          </a:xfrm>
          <a:prstGeom prst="rect">
            <a:avLst/>
          </a:prstGeom>
        </p:spPr>
        <p:txBody>
          <a:bodyPr lIns="0" tIns="0" rIns="0" bIns="0" rtlCol="0" anchor="t">
            <a:spAutoFit/>
          </a:bodyPr>
          <a:lstStyle/>
          <a:p>
            <a:pPr marL="653186" lvl="1" indent="-326593" algn="l">
              <a:lnSpc>
                <a:spcPts val="4840"/>
              </a:lnSpc>
              <a:buFont typeface="Arial"/>
              <a:buChar char="•"/>
            </a:pPr>
            <a:r>
              <a:rPr lang="en-US" sz="3025">
                <a:solidFill>
                  <a:srgbClr val="FFFFFF"/>
                </a:solidFill>
                <a:latin typeface="Canva Sans Bold"/>
                <a:ea typeface="Canva Sans Bold"/>
                <a:cs typeface="Canva Sans Bold"/>
                <a:sym typeface="Canva Sans Bold"/>
              </a:rPr>
              <a:t>Mobile Application Development.</a:t>
            </a:r>
          </a:p>
          <a:p>
            <a:pPr algn="l">
              <a:lnSpc>
                <a:spcPts val="4840"/>
              </a:lnSpc>
            </a:pPr>
            <a:endParaRPr lang="en-US" sz="3025">
              <a:solidFill>
                <a:srgbClr val="FFFFFF"/>
              </a:solidFill>
              <a:latin typeface="Canva Sans Bold"/>
              <a:ea typeface="Canva Sans Bold"/>
              <a:cs typeface="Canva Sans Bold"/>
              <a:sym typeface="Canva Sans Bold"/>
            </a:endParaRPr>
          </a:p>
          <a:p>
            <a:pPr marL="653186" lvl="1" indent="-326593" algn="l">
              <a:lnSpc>
                <a:spcPts val="4840"/>
              </a:lnSpc>
              <a:buFont typeface="Arial"/>
              <a:buChar char="•"/>
            </a:pPr>
            <a:r>
              <a:rPr lang="en-US" sz="3025">
                <a:solidFill>
                  <a:srgbClr val="FFFFFF"/>
                </a:solidFill>
                <a:latin typeface="Canva Sans Bold"/>
                <a:ea typeface="Canva Sans Bold"/>
                <a:cs typeface="Canva Sans Bold"/>
                <a:sym typeface="Canva Sans Bold"/>
              </a:rPr>
              <a:t>Recommender system the guiding clients to the right lawyer based on their specific problem and location.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120F0C"/>
        </a:solidFill>
        <a:effectLst/>
      </p:bgPr>
    </p:bg>
    <p:spTree>
      <p:nvGrpSpPr>
        <p:cNvPr id="1" name=""/>
        <p:cNvGrpSpPr/>
        <p:nvPr/>
      </p:nvGrpSpPr>
      <p:grpSpPr>
        <a:xfrm>
          <a:off x="0" y="0"/>
          <a:ext cx="0" cy="0"/>
          <a:chOff x="0" y="0"/>
          <a:chExt cx="0" cy="0"/>
        </a:xfrm>
      </p:grpSpPr>
      <p:sp>
        <p:nvSpPr>
          <p:cNvPr id="2" name="TextBox 2"/>
          <p:cNvSpPr txBox="1"/>
          <p:nvPr/>
        </p:nvSpPr>
        <p:spPr>
          <a:xfrm>
            <a:off x="5185972" y="3143735"/>
            <a:ext cx="7916056" cy="1591147"/>
          </a:xfrm>
          <a:prstGeom prst="rect">
            <a:avLst/>
          </a:prstGeom>
        </p:spPr>
        <p:txBody>
          <a:bodyPr lIns="0" tIns="0" rIns="0" bIns="0" rtlCol="0" anchor="t">
            <a:spAutoFit/>
          </a:bodyPr>
          <a:lstStyle/>
          <a:p>
            <a:pPr algn="l">
              <a:lnSpc>
                <a:spcPts val="13098"/>
              </a:lnSpc>
              <a:spcBef>
                <a:spcPct val="0"/>
              </a:spcBef>
            </a:pPr>
            <a:r>
              <a:rPr lang="en-US" sz="9356">
                <a:solidFill>
                  <a:srgbClr val="FFFFFF"/>
                </a:solidFill>
                <a:latin typeface="DM Serif Display"/>
                <a:ea typeface="DM Serif Display"/>
                <a:cs typeface="DM Serif Display"/>
                <a:sym typeface="DM Serif Display"/>
              </a:rPr>
              <a:t>THANK YOU </a:t>
            </a:r>
            <a:r>
              <a:rPr lang="en-US" sz="9356">
                <a:solidFill>
                  <a:srgbClr val="BBA088"/>
                </a:solidFill>
                <a:latin typeface="DM Serif Display"/>
                <a:ea typeface="DM Serif Display"/>
                <a:cs typeface="DM Serif Display"/>
                <a:sym typeface="DM Serif Display"/>
              </a:rPr>
              <a:t>!!</a:t>
            </a:r>
          </a:p>
        </p:txBody>
      </p:sp>
      <p:grpSp>
        <p:nvGrpSpPr>
          <p:cNvPr id="3" name="Group 3"/>
          <p:cNvGrpSpPr/>
          <p:nvPr/>
        </p:nvGrpSpPr>
        <p:grpSpPr>
          <a:xfrm>
            <a:off x="5488054" y="4653865"/>
            <a:ext cx="2361262" cy="81018"/>
            <a:chOff x="0" y="0"/>
            <a:chExt cx="447964" cy="15370"/>
          </a:xfrm>
        </p:grpSpPr>
        <p:sp>
          <p:nvSpPr>
            <p:cNvPr id="4" name="Freeform 4"/>
            <p:cNvSpPr/>
            <p:nvPr/>
          </p:nvSpPr>
          <p:spPr>
            <a:xfrm>
              <a:off x="0" y="0"/>
              <a:ext cx="447964" cy="15370"/>
            </a:xfrm>
            <a:custGeom>
              <a:avLst/>
              <a:gdLst/>
              <a:ahLst/>
              <a:cxnLst/>
              <a:rect l="l" t="t" r="r" b="b"/>
              <a:pathLst>
                <a:path w="447964" h="15370">
                  <a:moveTo>
                    <a:pt x="0" y="0"/>
                  </a:moveTo>
                  <a:lnTo>
                    <a:pt x="447964" y="0"/>
                  </a:lnTo>
                  <a:lnTo>
                    <a:pt x="447964" y="15370"/>
                  </a:lnTo>
                  <a:lnTo>
                    <a:pt x="0" y="15370"/>
                  </a:lnTo>
                  <a:close/>
                </a:path>
              </a:pathLst>
            </a:custGeom>
            <a:solidFill>
              <a:srgbClr val="BBA088"/>
            </a:solidFill>
          </p:spPr>
        </p:sp>
        <p:sp>
          <p:nvSpPr>
            <p:cNvPr id="5" name="TextBox 5"/>
            <p:cNvSpPr txBox="1"/>
            <p:nvPr/>
          </p:nvSpPr>
          <p:spPr>
            <a:xfrm>
              <a:off x="0" y="-38100"/>
              <a:ext cx="447964" cy="53470"/>
            </a:xfrm>
            <a:prstGeom prst="rect">
              <a:avLst/>
            </a:prstGeom>
          </p:spPr>
          <p:txBody>
            <a:bodyPr lIns="50800" tIns="50800" rIns="50800" bIns="50800" rtlCol="0" anchor="ctr"/>
            <a:lstStyle/>
            <a:p>
              <a:pPr algn="ctr">
                <a:lnSpc>
                  <a:spcPts val="2659"/>
                </a:lnSpc>
                <a:spcBef>
                  <a:spcPct val="0"/>
                </a:spcBef>
              </a:pPr>
              <a:endParaRPr/>
            </a:p>
          </p:txBody>
        </p:sp>
      </p:grpSp>
      <p:sp>
        <p:nvSpPr>
          <p:cNvPr id="6" name="Freeform 6"/>
          <p:cNvSpPr/>
          <p:nvPr/>
        </p:nvSpPr>
        <p:spPr>
          <a:xfrm>
            <a:off x="8915400" y="6515100"/>
            <a:ext cx="2292676" cy="2203834"/>
          </a:xfrm>
          <a:custGeom>
            <a:avLst/>
            <a:gdLst/>
            <a:ahLst/>
            <a:cxnLst/>
            <a:rect l="l" t="t" r="r" b="b"/>
            <a:pathLst>
              <a:path w="2292676" h="2203834">
                <a:moveTo>
                  <a:pt x="0" y="0"/>
                </a:moveTo>
                <a:lnTo>
                  <a:pt x="2292675" y="0"/>
                </a:lnTo>
                <a:lnTo>
                  <a:pt x="2292675" y="2203835"/>
                </a:lnTo>
                <a:lnTo>
                  <a:pt x="0" y="220383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Freeform 7"/>
          <p:cNvSpPr/>
          <p:nvPr/>
        </p:nvSpPr>
        <p:spPr>
          <a:xfrm>
            <a:off x="6180063" y="6415409"/>
            <a:ext cx="2438645" cy="2438645"/>
          </a:xfrm>
          <a:custGeom>
            <a:avLst/>
            <a:gdLst/>
            <a:ahLst/>
            <a:cxnLst/>
            <a:rect l="l" t="t" r="r" b="b"/>
            <a:pathLst>
              <a:path w="2438645" h="2438645">
                <a:moveTo>
                  <a:pt x="0" y="0"/>
                </a:moveTo>
                <a:lnTo>
                  <a:pt x="2438644" y="0"/>
                </a:lnTo>
                <a:lnTo>
                  <a:pt x="2438644" y="2438645"/>
                </a:lnTo>
                <a:lnTo>
                  <a:pt x="0" y="2438645"/>
                </a:lnTo>
                <a:lnTo>
                  <a:pt x="0" y="0"/>
                </a:lnTo>
                <a:close/>
              </a:path>
            </a:pathLst>
          </a:custGeom>
          <a:blipFill>
            <a:blip r:embed="rId4"/>
            <a:stretch>
              <a:fillRect/>
            </a:stretch>
          </a:blipFill>
        </p:spPr>
      </p:sp>
      <p:sp>
        <p:nvSpPr>
          <p:cNvPr id="9" name="TextBox 9"/>
          <p:cNvSpPr txBox="1"/>
          <p:nvPr/>
        </p:nvSpPr>
        <p:spPr>
          <a:xfrm>
            <a:off x="9587961" y="8749279"/>
            <a:ext cx="1163219" cy="643111"/>
          </a:xfrm>
          <a:prstGeom prst="rect">
            <a:avLst/>
          </a:prstGeom>
        </p:spPr>
        <p:txBody>
          <a:bodyPr lIns="0" tIns="0" rIns="0" bIns="0" rtlCol="0" anchor="t">
            <a:spAutoFit/>
          </a:bodyPr>
          <a:lstStyle/>
          <a:p>
            <a:pPr algn="l">
              <a:lnSpc>
                <a:spcPts val="4977"/>
              </a:lnSpc>
              <a:spcBef>
                <a:spcPct val="0"/>
              </a:spcBef>
            </a:pPr>
            <a:r>
              <a:rPr lang="en-US" sz="3555">
                <a:solidFill>
                  <a:srgbClr val="FFFFFF"/>
                </a:solidFill>
                <a:latin typeface="Alta"/>
                <a:ea typeface="Alta"/>
                <a:cs typeface="Alta"/>
                <a:sym typeface="Alta"/>
              </a:rPr>
              <a:t>ADEL</a:t>
            </a:r>
          </a:p>
        </p:txBody>
      </p:sp>
    </p:spTree>
  </p:cSld>
  <p:clrMapOvr>
    <a:masterClrMapping/>
  </p:clrMapOvr>
  <p:transition>
    <p:cover dir="d"/>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20F0C"/>
        </a:solidFill>
        <a:effectLst/>
      </p:bgPr>
    </p:bg>
    <p:spTree>
      <p:nvGrpSpPr>
        <p:cNvPr id="1" name=""/>
        <p:cNvGrpSpPr/>
        <p:nvPr/>
      </p:nvGrpSpPr>
      <p:grpSpPr>
        <a:xfrm>
          <a:off x="0" y="0"/>
          <a:ext cx="0" cy="0"/>
          <a:chOff x="0" y="0"/>
          <a:chExt cx="0" cy="0"/>
        </a:xfrm>
      </p:grpSpPr>
      <p:grpSp>
        <p:nvGrpSpPr>
          <p:cNvPr id="2" name="Group 2"/>
          <p:cNvGrpSpPr/>
          <p:nvPr/>
        </p:nvGrpSpPr>
        <p:grpSpPr>
          <a:xfrm>
            <a:off x="17293116" y="565634"/>
            <a:ext cx="397367" cy="28996"/>
            <a:chOff x="0" y="0"/>
            <a:chExt cx="128243" cy="9358"/>
          </a:xfrm>
        </p:grpSpPr>
        <p:sp>
          <p:nvSpPr>
            <p:cNvPr id="3" name="Freeform 3"/>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BBA088"/>
            </a:solidFill>
          </p:spPr>
        </p:sp>
        <p:sp>
          <p:nvSpPr>
            <p:cNvPr id="4" name="TextBox 4"/>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5"/>
          <p:cNvGrpSpPr/>
          <p:nvPr/>
        </p:nvGrpSpPr>
        <p:grpSpPr>
          <a:xfrm>
            <a:off x="17293116" y="657737"/>
            <a:ext cx="397367" cy="28996"/>
            <a:chOff x="0" y="0"/>
            <a:chExt cx="128243" cy="9358"/>
          </a:xfrm>
        </p:grpSpPr>
        <p:sp>
          <p:nvSpPr>
            <p:cNvPr id="6" name="Freeform 6"/>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BBA088"/>
            </a:solidFill>
          </p:spPr>
        </p:sp>
        <p:sp>
          <p:nvSpPr>
            <p:cNvPr id="7" name="TextBox 7"/>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8" name="Group 8"/>
          <p:cNvGrpSpPr/>
          <p:nvPr/>
        </p:nvGrpSpPr>
        <p:grpSpPr>
          <a:xfrm>
            <a:off x="17345025" y="9258300"/>
            <a:ext cx="1028700" cy="1028700"/>
            <a:chOff x="0" y="0"/>
            <a:chExt cx="812800" cy="812800"/>
          </a:xfrm>
        </p:grpSpPr>
        <p:sp>
          <p:nvSpPr>
            <p:cNvPr id="9" name="Freeform 9"/>
            <p:cNvSpPr/>
            <p:nvPr/>
          </p:nvSpPr>
          <p:spPr>
            <a:xfrm>
              <a:off x="0" y="0"/>
              <a:ext cx="812800" cy="812800"/>
            </a:xfrm>
            <a:custGeom>
              <a:avLst/>
              <a:gdLst/>
              <a:ahLst/>
              <a:cxnLst/>
              <a:rect l="l" t="t" r="r" b="b"/>
              <a:pathLst>
                <a:path w="812800" h="812800">
                  <a:moveTo>
                    <a:pt x="0" y="0"/>
                  </a:moveTo>
                  <a:lnTo>
                    <a:pt x="812800" y="0"/>
                  </a:lnTo>
                  <a:lnTo>
                    <a:pt x="812800" y="812800"/>
                  </a:lnTo>
                  <a:lnTo>
                    <a:pt x="0" y="812800"/>
                  </a:lnTo>
                  <a:close/>
                </a:path>
              </a:pathLst>
            </a:custGeom>
            <a:solidFill>
              <a:srgbClr val="BBA088"/>
            </a:solidFill>
          </p:spPr>
        </p:sp>
        <p:sp>
          <p:nvSpPr>
            <p:cNvPr id="10" name="TextBox 10"/>
            <p:cNvSpPr txBox="1"/>
            <p:nvPr/>
          </p:nvSpPr>
          <p:spPr>
            <a:xfrm>
              <a:off x="0" y="-47625"/>
              <a:ext cx="812800" cy="860425"/>
            </a:xfrm>
            <a:prstGeom prst="rect">
              <a:avLst/>
            </a:prstGeom>
          </p:spPr>
          <p:txBody>
            <a:bodyPr lIns="50800" tIns="50800" rIns="50800" bIns="50800" rtlCol="0" anchor="ctr"/>
            <a:lstStyle/>
            <a:p>
              <a:pPr algn="ctr">
                <a:lnSpc>
                  <a:spcPts val="2239"/>
                </a:lnSpc>
              </a:pPr>
              <a:endParaRPr/>
            </a:p>
          </p:txBody>
        </p:sp>
      </p:grpSp>
      <p:grpSp>
        <p:nvGrpSpPr>
          <p:cNvPr id="11" name="Group 11"/>
          <p:cNvGrpSpPr/>
          <p:nvPr/>
        </p:nvGrpSpPr>
        <p:grpSpPr>
          <a:xfrm>
            <a:off x="614003" y="1113685"/>
            <a:ext cx="1388034" cy="47625"/>
            <a:chOff x="0" y="0"/>
            <a:chExt cx="447964" cy="15370"/>
          </a:xfrm>
        </p:grpSpPr>
        <p:sp>
          <p:nvSpPr>
            <p:cNvPr id="12" name="Freeform 12"/>
            <p:cNvSpPr/>
            <p:nvPr/>
          </p:nvSpPr>
          <p:spPr>
            <a:xfrm>
              <a:off x="0" y="0"/>
              <a:ext cx="447964" cy="15370"/>
            </a:xfrm>
            <a:custGeom>
              <a:avLst/>
              <a:gdLst/>
              <a:ahLst/>
              <a:cxnLst/>
              <a:rect l="l" t="t" r="r" b="b"/>
              <a:pathLst>
                <a:path w="447964" h="15370">
                  <a:moveTo>
                    <a:pt x="0" y="0"/>
                  </a:moveTo>
                  <a:lnTo>
                    <a:pt x="447964" y="0"/>
                  </a:lnTo>
                  <a:lnTo>
                    <a:pt x="447964" y="15370"/>
                  </a:lnTo>
                  <a:lnTo>
                    <a:pt x="0" y="15370"/>
                  </a:lnTo>
                  <a:close/>
                </a:path>
              </a:pathLst>
            </a:custGeom>
            <a:solidFill>
              <a:srgbClr val="BBA088"/>
            </a:solidFill>
          </p:spPr>
        </p:sp>
        <p:sp>
          <p:nvSpPr>
            <p:cNvPr id="13" name="TextBox 13"/>
            <p:cNvSpPr txBox="1"/>
            <p:nvPr/>
          </p:nvSpPr>
          <p:spPr>
            <a:xfrm>
              <a:off x="0" y="-38100"/>
              <a:ext cx="447964" cy="53470"/>
            </a:xfrm>
            <a:prstGeom prst="rect">
              <a:avLst/>
            </a:prstGeom>
          </p:spPr>
          <p:txBody>
            <a:bodyPr lIns="50800" tIns="50800" rIns="50800" bIns="50800" rtlCol="0" anchor="ctr"/>
            <a:lstStyle/>
            <a:p>
              <a:pPr algn="ctr">
                <a:lnSpc>
                  <a:spcPts val="2659"/>
                </a:lnSpc>
                <a:spcBef>
                  <a:spcPct val="0"/>
                </a:spcBef>
              </a:pPr>
              <a:endParaRPr/>
            </a:p>
          </p:txBody>
        </p:sp>
      </p:grpSp>
      <p:grpSp>
        <p:nvGrpSpPr>
          <p:cNvPr id="14" name="Group 14"/>
          <p:cNvGrpSpPr/>
          <p:nvPr/>
        </p:nvGrpSpPr>
        <p:grpSpPr>
          <a:xfrm>
            <a:off x="9451012" y="2013639"/>
            <a:ext cx="5939946" cy="3401789"/>
            <a:chOff x="0" y="0"/>
            <a:chExt cx="2288540" cy="1310640"/>
          </a:xfrm>
        </p:grpSpPr>
        <p:sp>
          <p:nvSpPr>
            <p:cNvPr id="15" name="Freeform 15"/>
            <p:cNvSpPr/>
            <p:nvPr/>
          </p:nvSpPr>
          <p:spPr>
            <a:xfrm>
              <a:off x="3810" y="0"/>
              <a:ext cx="2287270" cy="1313180"/>
            </a:xfrm>
            <a:custGeom>
              <a:avLst/>
              <a:gdLst/>
              <a:ahLst/>
              <a:cxnLst/>
              <a:rect l="l" t="t" r="r" b="b"/>
              <a:pathLst>
                <a:path w="2287270" h="1313180">
                  <a:moveTo>
                    <a:pt x="864870" y="1216660"/>
                  </a:moveTo>
                  <a:cubicBezTo>
                    <a:pt x="858520" y="1219200"/>
                    <a:pt x="849630" y="1224280"/>
                    <a:pt x="842010" y="1225550"/>
                  </a:cubicBezTo>
                  <a:cubicBezTo>
                    <a:pt x="824230" y="1228090"/>
                    <a:pt x="805180" y="1226820"/>
                    <a:pt x="787400" y="1229360"/>
                  </a:cubicBezTo>
                  <a:cubicBezTo>
                    <a:pt x="774700" y="1230630"/>
                    <a:pt x="763270" y="1235710"/>
                    <a:pt x="751840" y="1236980"/>
                  </a:cubicBezTo>
                  <a:cubicBezTo>
                    <a:pt x="711200" y="1243330"/>
                    <a:pt x="670560" y="1248410"/>
                    <a:pt x="628650" y="1254760"/>
                  </a:cubicBezTo>
                  <a:cubicBezTo>
                    <a:pt x="613410" y="1257300"/>
                    <a:pt x="598170" y="1257300"/>
                    <a:pt x="582930" y="1257300"/>
                  </a:cubicBezTo>
                  <a:cubicBezTo>
                    <a:pt x="582930" y="1256030"/>
                    <a:pt x="581660" y="1253490"/>
                    <a:pt x="581660" y="1252220"/>
                  </a:cubicBezTo>
                  <a:cubicBezTo>
                    <a:pt x="571500" y="1257300"/>
                    <a:pt x="563880" y="1264920"/>
                    <a:pt x="556260" y="1263650"/>
                  </a:cubicBezTo>
                  <a:cubicBezTo>
                    <a:pt x="528320" y="1261110"/>
                    <a:pt x="506730" y="1281430"/>
                    <a:pt x="480060" y="1280160"/>
                  </a:cubicBezTo>
                  <a:lnTo>
                    <a:pt x="462280" y="1280160"/>
                  </a:lnTo>
                  <a:cubicBezTo>
                    <a:pt x="450850" y="1280160"/>
                    <a:pt x="439420" y="1280160"/>
                    <a:pt x="426720" y="1283970"/>
                  </a:cubicBezTo>
                  <a:cubicBezTo>
                    <a:pt x="422910" y="1280160"/>
                    <a:pt x="417830" y="1276350"/>
                    <a:pt x="416560" y="1273810"/>
                  </a:cubicBezTo>
                  <a:cubicBezTo>
                    <a:pt x="408940" y="1277620"/>
                    <a:pt x="402590" y="1281430"/>
                    <a:pt x="397510" y="1283970"/>
                  </a:cubicBezTo>
                  <a:cubicBezTo>
                    <a:pt x="384810" y="1289050"/>
                    <a:pt x="372110" y="1295400"/>
                    <a:pt x="359410" y="1300480"/>
                  </a:cubicBezTo>
                  <a:cubicBezTo>
                    <a:pt x="349250" y="1304290"/>
                    <a:pt x="339090" y="1306830"/>
                    <a:pt x="328930" y="1309370"/>
                  </a:cubicBezTo>
                  <a:cubicBezTo>
                    <a:pt x="312420" y="1313180"/>
                    <a:pt x="279400" y="1287780"/>
                    <a:pt x="280670" y="1271270"/>
                  </a:cubicBezTo>
                  <a:cubicBezTo>
                    <a:pt x="280670" y="1268730"/>
                    <a:pt x="284480" y="1266190"/>
                    <a:pt x="285750" y="1264920"/>
                  </a:cubicBezTo>
                  <a:cubicBezTo>
                    <a:pt x="270510" y="1259840"/>
                    <a:pt x="259080" y="1249680"/>
                    <a:pt x="251460" y="1235710"/>
                  </a:cubicBezTo>
                  <a:cubicBezTo>
                    <a:pt x="245110" y="1223010"/>
                    <a:pt x="237490" y="1210310"/>
                    <a:pt x="229870" y="1195070"/>
                  </a:cubicBezTo>
                  <a:cubicBezTo>
                    <a:pt x="238760" y="1187450"/>
                    <a:pt x="250190" y="1178560"/>
                    <a:pt x="261620" y="1169670"/>
                  </a:cubicBezTo>
                  <a:cubicBezTo>
                    <a:pt x="270510" y="1163320"/>
                    <a:pt x="273050" y="1158240"/>
                    <a:pt x="264160" y="1149350"/>
                  </a:cubicBezTo>
                  <a:cubicBezTo>
                    <a:pt x="252730" y="1137920"/>
                    <a:pt x="241300" y="1126490"/>
                    <a:pt x="231140" y="1112520"/>
                  </a:cubicBezTo>
                  <a:cubicBezTo>
                    <a:pt x="224790" y="1104900"/>
                    <a:pt x="224790" y="1093470"/>
                    <a:pt x="219710" y="1084580"/>
                  </a:cubicBezTo>
                  <a:cubicBezTo>
                    <a:pt x="209550" y="1070610"/>
                    <a:pt x="196850" y="1062990"/>
                    <a:pt x="177800" y="1066800"/>
                  </a:cubicBezTo>
                  <a:cubicBezTo>
                    <a:pt x="165100" y="1069340"/>
                    <a:pt x="149860" y="1065530"/>
                    <a:pt x="137160" y="1065530"/>
                  </a:cubicBezTo>
                  <a:cubicBezTo>
                    <a:pt x="130810" y="1059180"/>
                    <a:pt x="121920" y="1052830"/>
                    <a:pt x="116840" y="1043940"/>
                  </a:cubicBezTo>
                  <a:cubicBezTo>
                    <a:pt x="104140" y="1023620"/>
                    <a:pt x="92710" y="1002030"/>
                    <a:pt x="81280" y="981710"/>
                  </a:cubicBezTo>
                  <a:cubicBezTo>
                    <a:pt x="73660" y="969010"/>
                    <a:pt x="64770" y="957580"/>
                    <a:pt x="57150" y="944880"/>
                  </a:cubicBezTo>
                  <a:cubicBezTo>
                    <a:pt x="53340" y="938530"/>
                    <a:pt x="53340" y="929640"/>
                    <a:pt x="53340" y="923290"/>
                  </a:cubicBezTo>
                  <a:cubicBezTo>
                    <a:pt x="54610" y="908050"/>
                    <a:pt x="45720" y="899160"/>
                    <a:pt x="34290" y="890270"/>
                  </a:cubicBezTo>
                  <a:cubicBezTo>
                    <a:pt x="22860" y="881380"/>
                    <a:pt x="19050" y="857250"/>
                    <a:pt x="25400" y="845820"/>
                  </a:cubicBezTo>
                  <a:cubicBezTo>
                    <a:pt x="17780" y="839470"/>
                    <a:pt x="10160" y="833120"/>
                    <a:pt x="0" y="825500"/>
                  </a:cubicBezTo>
                  <a:cubicBezTo>
                    <a:pt x="17780" y="815340"/>
                    <a:pt x="31750" y="807720"/>
                    <a:pt x="45720" y="798830"/>
                  </a:cubicBezTo>
                  <a:cubicBezTo>
                    <a:pt x="60960" y="791210"/>
                    <a:pt x="74930" y="782320"/>
                    <a:pt x="93980" y="773430"/>
                  </a:cubicBezTo>
                  <a:cubicBezTo>
                    <a:pt x="81280" y="739140"/>
                    <a:pt x="67310" y="702310"/>
                    <a:pt x="52070" y="665480"/>
                  </a:cubicBezTo>
                  <a:cubicBezTo>
                    <a:pt x="58420" y="660400"/>
                    <a:pt x="64770" y="655320"/>
                    <a:pt x="69850" y="650240"/>
                  </a:cubicBezTo>
                  <a:cubicBezTo>
                    <a:pt x="55880" y="635000"/>
                    <a:pt x="45720" y="618490"/>
                    <a:pt x="34290" y="600710"/>
                  </a:cubicBezTo>
                  <a:cubicBezTo>
                    <a:pt x="33020" y="599440"/>
                    <a:pt x="36830" y="595630"/>
                    <a:pt x="35560" y="593090"/>
                  </a:cubicBezTo>
                  <a:cubicBezTo>
                    <a:pt x="34290" y="584200"/>
                    <a:pt x="31750" y="575310"/>
                    <a:pt x="29210" y="566420"/>
                  </a:cubicBezTo>
                  <a:cubicBezTo>
                    <a:pt x="25400" y="556260"/>
                    <a:pt x="20320" y="544830"/>
                    <a:pt x="17780" y="534670"/>
                  </a:cubicBezTo>
                  <a:cubicBezTo>
                    <a:pt x="13970" y="523240"/>
                    <a:pt x="10160" y="511810"/>
                    <a:pt x="6350" y="496570"/>
                  </a:cubicBezTo>
                  <a:cubicBezTo>
                    <a:pt x="27940" y="485140"/>
                    <a:pt x="48260" y="468630"/>
                    <a:pt x="77470" y="466090"/>
                  </a:cubicBezTo>
                  <a:cubicBezTo>
                    <a:pt x="102870" y="463550"/>
                    <a:pt x="127000" y="455930"/>
                    <a:pt x="151130" y="450850"/>
                  </a:cubicBezTo>
                  <a:cubicBezTo>
                    <a:pt x="152400" y="450850"/>
                    <a:pt x="154940" y="449580"/>
                    <a:pt x="156210" y="449580"/>
                  </a:cubicBezTo>
                  <a:cubicBezTo>
                    <a:pt x="200660" y="441960"/>
                    <a:pt x="200660" y="440690"/>
                    <a:pt x="182880" y="400050"/>
                  </a:cubicBezTo>
                  <a:cubicBezTo>
                    <a:pt x="175260" y="382270"/>
                    <a:pt x="171450" y="363220"/>
                    <a:pt x="168910" y="345440"/>
                  </a:cubicBezTo>
                  <a:cubicBezTo>
                    <a:pt x="167640" y="337820"/>
                    <a:pt x="175260" y="330200"/>
                    <a:pt x="179070" y="321310"/>
                  </a:cubicBezTo>
                  <a:cubicBezTo>
                    <a:pt x="177800" y="321310"/>
                    <a:pt x="176530" y="318770"/>
                    <a:pt x="173990" y="317500"/>
                  </a:cubicBezTo>
                  <a:cubicBezTo>
                    <a:pt x="162560" y="316230"/>
                    <a:pt x="146050" y="318770"/>
                    <a:pt x="139700" y="312420"/>
                  </a:cubicBezTo>
                  <a:cubicBezTo>
                    <a:pt x="127000" y="299720"/>
                    <a:pt x="114300" y="283210"/>
                    <a:pt x="110490" y="265430"/>
                  </a:cubicBezTo>
                  <a:cubicBezTo>
                    <a:pt x="100330" y="228600"/>
                    <a:pt x="95250" y="190500"/>
                    <a:pt x="88900" y="152400"/>
                  </a:cubicBezTo>
                  <a:cubicBezTo>
                    <a:pt x="127000" y="120650"/>
                    <a:pt x="175260" y="118110"/>
                    <a:pt x="219710" y="107950"/>
                  </a:cubicBezTo>
                  <a:cubicBezTo>
                    <a:pt x="243840" y="101600"/>
                    <a:pt x="267970" y="93980"/>
                    <a:pt x="293370" y="87630"/>
                  </a:cubicBezTo>
                  <a:cubicBezTo>
                    <a:pt x="320040" y="81280"/>
                    <a:pt x="346710" y="73660"/>
                    <a:pt x="373380" y="69850"/>
                  </a:cubicBezTo>
                  <a:cubicBezTo>
                    <a:pt x="420370" y="62230"/>
                    <a:pt x="468630" y="55880"/>
                    <a:pt x="516890" y="49530"/>
                  </a:cubicBezTo>
                  <a:cubicBezTo>
                    <a:pt x="553720" y="44450"/>
                    <a:pt x="590550" y="41910"/>
                    <a:pt x="626110" y="38100"/>
                  </a:cubicBezTo>
                  <a:cubicBezTo>
                    <a:pt x="673100" y="33020"/>
                    <a:pt x="718820" y="26670"/>
                    <a:pt x="765810" y="22860"/>
                  </a:cubicBezTo>
                  <a:cubicBezTo>
                    <a:pt x="800100" y="20320"/>
                    <a:pt x="834390" y="25400"/>
                    <a:pt x="867410" y="19050"/>
                  </a:cubicBezTo>
                  <a:cubicBezTo>
                    <a:pt x="924560" y="6350"/>
                    <a:pt x="982980" y="8890"/>
                    <a:pt x="1040130" y="3810"/>
                  </a:cubicBezTo>
                  <a:cubicBezTo>
                    <a:pt x="1090930" y="0"/>
                    <a:pt x="1141730" y="1270"/>
                    <a:pt x="1192530" y="1270"/>
                  </a:cubicBezTo>
                  <a:cubicBezTo>
                    <a:pt x="1242060" y="1270"/>
                    <a:pt x="1290320" y="0"/>
                    <a:pt x="1339850" y="2540"/>
                  </a:cubicBezTo>
                  <a:cubicBezTo>
                    <a:pt x="1408430" y="5080"/>
                    <a:pt x="1478280" y="8890"/>
                    <a:pt x="1546860" y="12700"/>
                  </a:cubicBezTo>
                  <a:cubicBezTo>
                    <a:pt x="1593850" y="15240"/>
                    <a:pt x="1639570" y="16510"/>
                    <a:pt x="1686560" y="20320"/>
                  </a:cubicBezTo>
                  <a:cubicBezTo>
                    <a:pt x="1719580" y="22860"/>
                    <a:pt x="1753870" y="26670"/>
                    <a:pt x="1786890" y="31750"/>
                  </a:cubicBezTo>
                  <a:cubicBezTo>
                    <a:pt x="1830070" y="38100"/>
                    <a:pt x="1874520" y="44450"/>
                    <a:pt x="1917700" y="52070"/>
                  </a:cubicBezTo>
                  <a:cubicBezTo>
                    <a:pt x="1955800" y="58420"/>
                    <a:pt x="1992630" y="67310"/>
                    <a:pt x="2029460" y="76200"/>
                  </a:cubicBezTo>
                  <a:cubicBezTo>
                    <a:pt x="2040890" y="78740"/>
                    <a:pt x="2048510" y="96520"/>
                    <a:pt x="2045970" y="110490"/>
                  </a:cubicBezTo>
                  <a:cubicBezTo>
                    <a:pt x="2044700" y="121920"/>
                    <a:pt x="2043430" y="134620"/>
                    <a:pt x="2043430" y="146050"/>
                  </a:cubicBezTo>
                  <a:cubicBezTo>
                    <a:pt x="2043430" y="163830"/>
                    <a:pt x="2034540" y="172720"/>
                    <a:pt x="2016760" y="175260"/>
                  </a:cubicBezTo>
                  <a:cubicBezTo>
                    <a:pt x="2021840" y="179070"/>
                    <a:pt x="2025650" y="181610"/>
                    <a:pt x="2030730" y="185420"/>
                  </a:cubicBezTo>
                  <a:cubicBezTo>
                    <a:pt x="2021840" y="190500"/>
                    <a:pt x="2012950" y="194310"/>
                    <a:pt x="2004060" y="198120"/>
                  </a:cubicBezTo>
                  <a:cubicBezTo>
                    <a:pt x="2005330" y="201930"/>
                    <a:pt x="2007870" y="205740"/>
                    <a:pt x="2010410" y="212090"/>
                  </a:cubicBezTo>
                  <a:lnTo>
                    <a:pt x="1998980" y="215900"/>
                  </a:lnTo>
                  <a:cubicBezTo>
                    <a:pt x="2001520" y="218440"/>
                    <a:pt x="2002790" y="222250"/>
                    <a:pt x="2004060" y="222250"/>
                  </a:cubicBezTo>
                  <a:cubicBezTo>
                    <a:pt x="2039620" y="224790"/>
                    <a:pt x="2039620" y="251460"/>
                    <a:pt x="2040890" y="275590"/>
                  </a:cubicBezTo>
                  <a:cubicBezTo>
                    <a:pt x="2042160" y="297180"/>
                    <a:pt x="2040890" y="318770"/>
                    <a:pt x="2039620" y="340360"/>
                  </a:cubicBezTo>
                  <a:cubicBezTo>
                    <a:pt x="2039620" y="346710"/>
                    <a:pt x="2034540" y="351790"/>
                    <a:pt x="2034540" y="354330"/>
                  </a:cubicBezTo>
                  <a:cubicBezTo>
                    <a:pt x="2025650" y="355600"/>
                    <a:pt x="2019300" y="355600"/>
                    <a:pt x="2014220" y="356870"/>
                  </a:cubicBezTo>
                  <a:cubicBezTo>
                    <a:pt x="2018030" y="363220"/>
                    <a:pt x="2020570" y="373380"/>
                    <a:pt x="2026920" y="374650"/>
                  </a:cubicBezTo>
                  <a:cubicBezTo>
                    <a:pt x="2053590" y="383540"/>
                    <a:pt x="2081530" y="391160"/>
                    <a:pt x="2109470" y="397510"/>
                  </a:cubicBezTo>
                  <a:cubicBezTo>
                    <a:pt x="2132330" y="402590"/>
                    <a:pt x="2152650" y="407670"/>
                    <a:pt x="2151380" y="438150"/>
                  </a:cubicBezTo>
                  <a:cubicBezTo>
                    <a:pt x="2150110" y="461010"/>
                    <a:pt x="2152650" y="485140"/>
                    <a:pt x="2155190" y="509270"/>
                  </a:cubicBezTo>
                  <a:cubicBezTo>
                    <a:pt x="2156460" y="524510"/>
                    <a:pt x="2150110" y="534670"/>
                    <a:pt x="2133600" y="538480"/>
                  </a:cubicBezTo>
                  <a:cubicBezTo>
                    <a:pt x="2136140" y="539750"/>
                    <a:pt x="2138680" y="539750"/>
                    <a:pt x="2146300" y="542290"/>
                  </a:cubicBezTo>
                  <a:cubicBezTo>
                    <a:pt x="2134870" y="542290"/>
                    <a:pt x="2129790" y="543560"/>
                    <a:pt x="2124710" y="543560"/>
                  </a:cubicBezTo>
                  <a:cubicBezTo>
                    <a:pt x="2120900" y="553720"/>
                    <a:pt x="2117090" y="562610"/>
                    <a:pt x="2115820" y="571500"/>
                  </a:cubicBezTo>
                  <a:cubicBezTo>
                    <a:pt x="2114550" y="582930"/>
                    <a:pt x="2106930" y="585470"/>
                    <a:pt x="2099310" y="586740"/>
                  </a:cubicBezTo>
                  <a:cubicBezTo>
                    <a:pt x="2075180" y="589280"/>
                    <a:pt x="2051050" y="598170"/>
                    <a:pt x="2032000" y="586740"/>
                  </a:cubicBezTo>
                  <a:cubicBezTo>
                    <a:pt x="2014220" y="589280"/>
                    <a:pt x="2000250" y="590550"/>
                    <a:pt x="1987550" y="593090"/>
                  </a:cubicBezTo>
                  <a:lnTo>
                    <a:pt x="1987550" y="594360"/>
                  </a:lnTo>
                  <a:cubicBezTo>
                    <a:pt x="2002790" y="596900"/>
                    <a:pt x="2018030" y="599440"/>
                    <a:pt x="2032000" y="603250"/>
                  </a:cubicBezTo>
                  <a:cubicBezTo>
                    <a:pt x="2067560" y="609600"/>
                    <a:pt x="2104390" y="617220"/>
                    <a:pt x="2139950" y="623570"/>
                  </a:cubicBezTo>
                  <a:cubicBezTo>
                    <a:pt x="2174240" y="629920"/>
                    <a:pt x="2207260" y="636270"/>
                    <a:pt x="2241550" y="643890"/>
                  </a:cubicBezTo>
                  <a:cubicBezTo>
                    <a:pt x="2256790" y="647700"/>
                    <a:pt x="2273300" y="650240"/>
                    <a:pt x="2279650" y="666750"/>
                  </a:cubicBezTo>
                  <a:cubicBezTo>
                    <a:pt x="2283460" y="675640"/>
                    <a:pt x="2283460" y="687070"/>
                    <a:pt x="2284730" y="697230"/>
                  </a:cubicBezTo>
                  <a:cubicBezTo>
                    <a:pt x="2286000" y="713740"/>
                    <a:pt x="2287270" y="731520"/>
                    <a:pt x="2287270" y="748030"/>
                  </a:cubicBezTo>
                  <a:cubicBezTo>
                    <a:pt x="2287270" y="769620"/>
                    <a:pt x="2279650" y="777240"/>
                    <a:pt x="2259330" y="781050"/>
                  </a:cubicBezTo>
                  <a:cubicBezTo>
                    <a:pt x="2247900" y="784860"/>
                    <a:pt x="2268220" y="817880"/>
                    <a:pt x="2235200" y="803910"/>
                  </a:cubicBezTo>
                  <a:cubicBezTo>
                    <a:pt x="2236470" y="811530"/>
                    <a:pt x="2239010" y="819150"/>
                    <a:pt x="2241550" y="829310"/>
                  </a:cubicBezTo>
                  <a:lnTo>
                    <a:pt x="2155190" y="829310"/>
                  </a:lnTo>
                  <a:cubicBezTo>
                    <a:pt x="2155190" y="847090"/>
                    <a:pt x="2156460" y="862330"/>
                    <a:pt x="2153920" y="876300"/>
                  </a:cubicBezTo>
                  <a:cubicBezTo>
                    <a:pt x="2152650" y="881380"/>
                    <a:pt x="2142490" y="886460"/>
                    <a:pt x="2136140" y="889000"/>
                  </a:cubicBezTo>
                  <a:cubicBezTo>
                    <a:pt x="2132330" y="890270"/>
                    <a:pt x="2125980" y="887730"/>
                    <a:pt x="2122170" y="887730"/>
                  </a:cubicBezTo>
                  <a:cubicBezTo>
                    <a:pt x="2123440" y="901700"/>
                    <a:pt x="2134870" y="914400"/>
                    <a:pt x="2120900" y="928370"/>
                  </a:cubicBezTo>
                  <a:cubicBezTo>
                    <a:pt x="2119630" y="929640"/>
                    <a:pt x="2120900" y="934720"/>
                    <a:pt x="2120900" y="937260"/>
                  </a:cubicBezTo>
                  <a:cubicBezTo>
                    <a:pt x="2120900" y="952500"/>
                    <a:pt x="2113280" y="958850"/>
                    <a:pt x="2095500" y="955040"/>
                  </a:cubicBezTo>
                  <a:cubicBezTo>
                    <a:pt x="2099310" y="963930"/>
                    <a:pt x="2084070" y="970280"/>
                    <a:pt x="2096770" y="979170"/>
                  </a:cubicBezTo>
                  <a:cubicBezTo>
                    <a:pt x="2094230" y="981710"/>
                    <a:pt x="2091690" y="984250"/>
                    <a:pt x="2089150" y="985520"/>
                  </a:cubicBezTo>
                  <a:cubicBezTo>
                    <a:pt x="2086610" y="986790"/>
                    <a:pt x="2082800" y="984250"/>
                    <a:pt x="2080260" y="984250"/>
                  </a:cubicBezTo>
                  <a:cubicBezTo>
                    <a:pt x="2080260" y="988060"/>
                    <a:pt x="2081530" y="991870"/>
                    <a:pt x="2081530" y="996950"/>
                  </a:cubicBezTo>
                  <a:cubicBezTo>
                    <a:pt x="2081530" y="1002030"/>
                    <a:pt x="2080260" y="1007110"/>
                    <a:pt x="2078990" y="1012190"/>
                  </a:cubicBezTo>
                  <a:cubicBezTo>
                    <a:pt x="2077720" y="1014730"/>
                    <a:pt x="2071370" y="1014730"/>
                    <a:pt x="2067560" y="1014730"/>
                  </a:cubicBezTo>
                  <a:cubicBezTo>
                    <a:pt x="2061210" y="1013460"/>
                    <a:pt x="2053590" y="1010920"/>
                    <a:pt x="2047240" y="1009650"/>
                  </a:cubicBezTo>
                  <a:cubicBezTo>
                    <a:pt x="2024380" y="1007110"/>
                    <a:pt x="2015490" y="1016000"/>
                    <a:pt x="2018030" y="1040130"/>
                  </a:cubicBezTo>
                  <a:cubicBezTo>
                    <a:pt x="2012950" y="1042670"/>
                    <a:pt x="2007870" y="1043940"/>
                    <a:pt x="2001520" y="1046480"/>
                  </a:cubicBezTo>
                  <a:cubicBezTo>
                    <a:pt x="2004060" y="1056640"/>
                    <a:pt x="2018030" y="1068070"/>
                    <a:pt x="1997710" y="1078230"/>
                  </a:cubicBezTo>
                  <a:cubicBezTo>
                    <a:pt x="2011680" y="1090930"/>
                    <a:pt x="2006600" y="1097280"/>
                    <a:pt x="1991360" y="1098550"/>
                  </a:cubicBezTo>
                  <a:cubicBezTo>
                    <a:pt x="1967230" y="1099820"/>
                    <a:pt x="1943100" y="1098550"/>
                    <a:pt x="1920240" y="1098550"/>
                  </a:cubicBezTo>
                  <a:cubicBezTo>
                    <a:pt x="1916430" y="1103630"/>
                    <a:pt x="1913890" y="1109980"/>
                    <a:pt x="1910080" y="1111250"/>
                  </a:cubicBezTo>
                  <a:cubicBezTo>
                    <a:pt x="1897380" y="1115060"/>
                    <a:pt x="1887220" y="1115060"/>
                    <a:pt x="1894840" y="1134110"/>
                  </a:cubicBezTo>
                  <a:cubicBezTo>
                    <a:pt x="1897380" y="1141730"/>
                    <a:pt x="1891030" y="1153160"/>
                    <a:pt x="1887220" y="1167130"/>
                  </a:cubicBezTo>
                  <a:cubicBezTo>
                    <a:pt x="1875790" y="1169670"/>
                    <a:pt x="1861820" y="1173480"/>
                    <a:pt x="1847850" y="1173480"/>
                  </a:cubicBezTo>
                  <a:cubicBezTo>
                    <a:pt x="1816100" y="1176020"/>
                    <a:pt x="1784350" y="1178560"/>
                    <a:pt x="1752600" y="1178560"/>
                  </a:cubicBezTo>
                  <a:cubicBezTo>
                    <a:pt x="1743710" y="1178560"/>
                    <a:pt x="1734820" y="1170940"/>
                    <a:pt x="1725930" y="1170940"/>
                  </a:cubicBezTo>
                  <a:cubicBezTo>
                    <a:pt x="1714500" y="1170940"/>
                    <a:pt x="1700530" y="1173480"/>
                    <a:pt x="1690370" y="1178560"/>
                  </a:cubicBezTo>
                  <a:cubicBezTo>
                    <a:pt x="1670050" y="1189990"/>
                    <a:pt x="1651000" y="1197610"/>
                    <a:pt x="1626870" y="1192530"/>
                  </a:cubicBezTo>
                  <a:cubicBezTo>
                    <a:pt x="1611630" y="1189990"/>
                    <a:pt x="1595120" y="1195070"/>
                    <a:pt x="1579880" y="1191260"/>
                  </a:cubicBezTo>
                  <a:cubicBezTo>
                    <a:pt x="1555750" y="1186180"/>
                    <a:pt x="1531620" y="1192530"/>
                    <a:pt x="1507490" y="1192530"/>
                  </a:cubicBezTo>
                  <a:cubicBezTo>
                    <a:pt x="1482090" y="1192530"/>
                    <a:pt x="1455420" y="1192530"/>
                    <a:pt x="1430020" y="1193800"/>
                  </a:cubicBezTo>
                  <a:cubicBezTo>
                    <a:pt x="1397000" y="1193800"/>
                    <a:pt x="1363980" y="1198880"/>
                    <a:pt x="1332230" y="1193800"/>
                  </a:cubicBezTo>
                  <a:cubicBezTo>
                    <a:pt x="1310640" y="1191260"/>
                    <a:pt x="1289050" y="1200150"/>
                    <a:pt x="1270000" y="1195070"/>
                  </a:cubicBezTo>
                  <a:cubicBezTo>
                    <a:pt x="1236980" y="1188720"/>
                    <a:pt x="1206500" y="1202690"/>
                    <a:pt x="1174750" y="1197610"/>
                  </a:cubicBezTo>
                  <a:cubicBezTo>
                    <a:pt x="1155700" y="1195070"/>
                    <a:pt x="1131570" y="1191260"/>
                    <a:pt x="1116330" y="1198880"/>
                  </a:cubicBezTo>
                  <a:cubicBezTo>
                    <a:pt x="1106170" y="1203960"/>
                    <a:pt x="1102360" y="1198880"/>
                    <a:pt x="1094740" y="1198880"/>
                  </a:cubicBezTo>
                  <a:cubicBezTo>
                    <a:pt x="1092200" y="1198880"/>
                    <a:pt x="1090930" y="1200150"/>
                    <a:pt x="1088390" y="1201420"/>
                  </a:cubicBezTo>
                  <a:cubicBezTo>
                    <a:pt x="1080770" y="1202690"/>
                    <a:pt x="1078230" y="1206500"/>
                    <a:pt x="1075690" y="1206500"/>
                  </a:cubicBezTo>
                  <a:cubicBezTo>
                    <a:pt x="1046480" y="1206500"/>
                    <a:pt x="1018540" y="1203960"/>
                    <a:pt x="989330" y="1203960"/>
                  </a:cubicBezTo>
                  <a:cubicBezTo>
                    <a:pt x="976630" y="1203960"/>
                    <a:pt x="963930" y="1209040"/>
                    <a:pt x="951230" y="1211580"/>
                  </a:cubicBezTo>
                  <a:cubicBezTo>
                    <a:pt x="927100" y="1215390"/>
                    <a:pt x="901700" y="1219200"/>
                    <a:pt x="876300" y="1221740"/>
                  </a:cubicBezTo>
                  <a:cubicBezTo>
                    <a:pt x="873760" y="1223010"/>
                    <a:pt x="869950" y="1219200"/>
                    <a:pt x="864870" y="1216660"/>
                  </a:cubicBezTo>
                  <a:close/>
                </a:path>
              </a:pathLst>
            </a:custGeom>
            <a:blipFill>
              <a:blip r:embed="rId2"/>
              <a:stretch>
                <a:fillRect t="-11793" b="-133406"/>
              </a:stretch>
            </a:blipFill>
          </p:spPr>
        </p:sp>
      </p:grpSp>
      <p:grpSp>
        <p:nvGrpSpPr>
          <p:cNvPr id="16" name="Group 16"/>
          <p:cNvGrpSpPr/>
          <p:nvPr/>
        </p:nvGrpSpPr>
        <p:grpSpPr>
          <a:xfrm>
            <a:off x="2913711" y="2013639"/>
            <a:ext cx="5939946" cy="3401789"/>
            <a:chOff x="0" y="0"/>
            <a:chExt cx="2288540" cy="1310640"/>
          </a:xfrm>
        </p:grpSpPr>
        <p:sp>
          <p:nvSpPr>
            <p:cNvPr id="17" name="Freeform 17"/>
            <p:cNvSpPr/>
            <p:nvPr/>
          </p:nvSpPr>
          <p:spPr>
            <a:xfrm>
              <a:off x="3810" y="0"/>
              <a:ext cx="2287270" cy="1313180"/>
            </a:xfrm>
            <a:custGeom>
              <a:avLst/>
              <a:gdLst/>
              <a:ahLst/>
              <a:cxnLst/>
              <a:rect l="l" t="t" r="r" b="b"/>
              <a:pathLst>
                <a:path w="2287270" h="1313180">
                  <a:moveTo>
                    <a:pt x="864870" y="1216660"/>
                  </a:moveTo>
                  <a:cubicBezTo>
                    <a:pt x="858520" y="1219200"/>
                    <a:pt x="849630" y="1224280"/>
                    <a:pt x="842010" y="1225550"/>
                  </a:cubicBezTo>
                  <a:cubicBezTo>
                    <a:pt x="824230" y="1228090"/>
                    <a:pt x="805180" y="1226820"/>
                    <a:pt x="787400" y="1229360"/>
                  </a:cubicBezTo>
                  <a:cubicBezTo>
                    <a:pt x="774700" y="1230630"/>
                    <a:pt x="763270" y="1235710"/>
                    <a:pt x="751840" y="1236980"/>
                  </a:cubicBezTo>
                  <a:cubicBezTo>
                    <a:pt x="711200" y="1243330"/>
                    <a:pt x="670560" y="1248410"/>
                    <a:pt x="628650" y="1254760"/>
                  </a:cubicBezTo>
                  <a:cubicBezTo>
                    <a:pt x="613410" y="1257300"/>
                    <a:pt x="598170" y="1257300"/>
                    <a:pt x="582930" y="1257300"/>
                  </a:cubicBezTo>
                  <a:cubicBezTo>
                    <a:pt x="582930" y="1256030"/>
                    <a:pt x="581660" y="1253490"/>
                    <a:pt x="581660" y="1252220"/>
                  </a:cubicBezTo>
                  <a:cubicBezTo>
                    <a:pt x="571500" y="1257300"/>
                    <a:pt x="563880" y="1264920"/>
                    <a:pt x="556260" y="1263650"/>
                  </a:cubicBezTo>
                  <a:cubicBezTo>
                    <a:pt x="528320" y="1261110"/>
                    <a:pt x="506730" y="1281430"/>
                    <a:pt x="480060" y="1280160"/>
                  </a:cubicBezTo>
                  <a:lnTo>
                    <a:pt x="462280" y="1280160"/>
                  </a:lnTo>
                  <a:cubicBezTo>
                    <a:pt x="450850" y="1280160"/>
                    <a:pt x="439420" y="1280160"/>
                    <a:pt x="426720" y="1283970"/>
                  </a:cubicBezTo>
                  <a:cubicBezTo>
                    <a:pt x="422910" y="1280160"/>
                    <a:pt x="417830" y="1276350"/>
                    <a:pt x="416560" y="1273810"/>
                  </a:cubicBezTo>
                  <a:cubicBezTo>
                    <a:pt x="408940" y="1277620"/>
                    <a:pt x="402590" y="1281430"/>
                    <a:pt x="397510" y="1283970"/>
                  </a:cubicBezTo>
                  <a:cubicBezTo>
                    <a:pt x="384810" y="1289050"/>
                    <a:pt x="372110" y="1295400"/>
                    <a:pt x="359410" y="1300480"/>
                  </a:cubicBezTo>
                  <a:cubicBezTo>
                    <a:pt x="349250" y="1304290"/>
                    <a:pt x="339090" y="1306830"/>
                    <a:pt x="328930" y="1309370"/>
                  </a:cubicBezTo>
                  <a:cubicBezTo>
                    <a:pt x="312420" y="1313180"/>
                    <a:pt x="279400" y="1287780"/>
                    <a:pt x="280670" y="1271270"/>
                  </a:cubicBezTo>
                  <a:cubicBezTo>
                    <a:pt x="280670" y="1268730"/>
                    <a:pt x="284480" y="1266190"/>
                    <a:pt x="285750" y="1264920"/>
                  </a:cubicBezTo>
                  <a:cubicBezTo>
                    <a:pt x="270510" y="1259840"/>
                    <a:pt x="259080" y="1249680"/>
                    <a:pt x="251460" y="1235710"/>
                  </a:cubicBezTo>
                  <a:cubicBezTo>
                    <a:pt x="245110" y="1223010"/>
                    <a:pt x="237490" y="1210310"/>
                    <a:pt x="229870" y="1195070"/>
                  </a:cubicBezTo>
                  <a:cubicBezTo>
                    <a:pt x="238760" y="1187450"/>
                    <a:pt x="250190" y="1178560"/>
                    <a:pt x="261620" y="1169670"/>
                  </a:cubicBezTo>
                  <a:cubicBezTo>
                    <a:pt x="270510" y="1163320"/>
                    <a:pt x="273050" y="1158240"/>
                    <a:pt x="264160" y="1149350"/>
                  </a:cubicBezTo>
                  <a:cubicBezTo>
                    <a:pt x="252730" y="1137920"/>
                    <a:pt x="241300" y="1126490"/>
                    <a:pt x="231140" y="1112520"/>
                  </a:cubicBezTo>
                  <a:cubicBezTo>
                    <a:pt x="224790" y="1104900"/>
                    <a:pt x="224790" y="1093470"/>
                    <a:pt x="219710" y="1084580"/>
                  </a:cubicBezTo>
                  <a:cubicBezTo>
                    <a:pt x="209550" y="1070610"/>
                    <a:pt x="196850" y="1062990"/>
                    <a:pt x="177800" y="1066800"/>
                  </a:cubicBezTo>
                  <a:cubicBezTo>
                    <a:pt x="165100" y="1069340"/>
                    <a:pt x="149860" y="1065530"/>
                    <a:pt x="137160" y="1065530"/>
                  </a:cubicBezTo>
                  <a:cubicBezTo>
                    <a:pt x="130810" y="1059180"/>
                    <a:pt x="121920" y="1052830"/>
                    <a:pt x="116840" y="1043940"/>
                  </a:cubicBezTo>
                  <a:cubicBezTo>
                    <a:pt x="104140" y="1023620"/>
                    <a:pt x="92710" y="1002030"/>
                    <a:pt x="81280" y="981710"/>
                  </a:cubicBezTo>
                  <a:cubicBezTo>
                    <a:pt x="73660" y="969010"/>
                    <a:pt x="64770" y="957580"/>
                    <a:pt x="57150" y="944880"/>
                  </a:cubicBezTo>
                  <a:cubicBezTo>
                    <a:pt x="53340" y="938530"/>
                    <a:pt x="53340" y="929640"/>
                    <a:pt x="53340" y="923290"/>
                  </a:cubicBezTo>
                  <a:cubicBezTo>
                    <a:pt x="54610" y="908050"/>
                    <a:pt x="45720" y="899160"/>
                    <a:pt x="34290" y="890270"/>
                  </a:cubicBezTo>
                  <a:cubicBezTo>
                    <a:pt x="22860" y="881380"/>
                    <a:pt x="19050" y="857250"/>
                    <a:pt x="25400" y="845820"/>
                  </a:cubicBezTo>
                  <a:cubicBezTo>
                    <a:pt x="17780" y="839470"/>
                    <a:pt x="10160" y="833120"/>
                    <a:pt x="0" y="825500"/>
                  </a:cubicBezTo>
                  <a:cubicBezTo>
                    <a:pt x="17780" y="815340"/>
                    <a:pt x="31750" y="807720"/>
                    <a:pt x="45720" y="798830"/>
                  </a:cubicBezTo>
                  <a:cubicBezTo>
                    <a:pt x="60960" y="791210"/>
                    <a:pt x="74930" y="782320"/>
                    <a:pt x="93980" y="773430"/>
                  </a:cubicBezTo>
                  <a:cubicBezTo>
                    <a:pt x="81280" y="739140"/>
                    <a:pt x="67310" y="702310"/>
                    <a:pt x="52070" y="665480"/>
                  </a:cubicBezTo>
                  <a:cubicBezTo>
                    <a:pt x="58420" y="660400"/>
                    <a:pt x="64770" y="655320"/>
                    <a:pt x="69850" y="650240"/>
                  </a:cubicBezTo>
                  <a:cubicBezTo>
                    <a:pt x="55880" y="635000"/>
                    <a:pt x="45720" y="618490"/>
                    <a:pt x="34290" y="600710"/>
                  </a:cubicBezTo>
                  <a:cubicBezTo>
                    <a:pt x="33020" y="599440"/>
                    <a:pt x="36830" y="595630"/>
                    <a:pt x="35560" y="593090"/>
                  </a:cubicBezTo>
                  <a:cubicBezTo>
                    <a:pt x="34290" y="584200"/>
                    <a:pt x="31750" y="575310"/>
                    <a:pt x="29210" y="566420"/>
                  </a:cubicBezTo>
                  <a:cubicBezTo>
                    <a:pt x="25400" y="556260"/>
                    <a:pt x="20320" y="544830"/>
                    <a:pt x="17780" y="534670"/>
                  </a:cubicBezTo>
                  <a:cubicBezTo>
                    <a:pt x="13970" y="523240"/>
                    <a:pt x="10160" y="511810"/>
                    <a:pt x="6350" y="496570"/>
                  </a:cubicBezTo>
                  <a:cubicBezTo>
                    <a:pt x="27940" y="485140"/>
                    <a:pt x="48260" y="468630"/>
                    <a:pt x="77470" y="466090"/>
                  </a:cubicBezTo>
                  <a:cubicBezTo>
                    <a:pt x="102870" y="463550"/>
                    <a:pt x="127000" y="455930"/>
                    <a:pt x="151130" y="450850"/>
                  </a:cubicBezTo>
                  <a:cubicBezTo>
                    <a:pt x="152400" y="450850"/>
                    <a:pt x="154940" y="449580"/>
                    <a:pt x="156210" y="449580"/>
                  </a:cubicBezTo>
                  <a:cubicBezTo>
                    <a:pt x="200660" y="441960"/>
                    <a:pt x="200660" y="440690"/>
                    <a:pt x="182880" y="400050"/>
                  </a:cubicBezTo>
                  <a:cubicBezTo>
                    <a:pt x="175260" y="382270"/>
                    <a:pt x="171450" y="363220"/>
                    <a:pt x="168910" y="345440"/>
                  </a:cubicBezTo>
                  <a:cubicBezTo>
                    <a:pt x="167640" y="337820"/>
                    <a:pt x="175260" y="330200"/>
                    <a:pt x="179070" y="321310"/>
                  </a:cubicBezTo>
                  <a:cubicBezTo>
                    <a:pt x="177800" y="321310"/>
                    <a:pt x="176530" y="318770"/>
                    <a:pt x="173990" y="317500"/>
                  </a:cubicBezTo>
                  <a:cubicBezTo>
                    <a:pt x="162560" y="316230"/>
                    <a:pt x="146050" y="318770"/>
                    <a:pt x="139700" y="312420"/>
                  </a:cubicBezTo>
                  <a:cubicBezTo>
                    <a:pt x="127000" y="299720"/>
                    <a:pt x="114300" y="283210"/>
                    <a:pt x="110490" y="265430"/>
                  </a:cubicBezTo>
                  <a:cubicBezTo>
                    <a:pt x="100330" y="228600"/>
                    <a:pt x="95250" y="190500"/>
                    <a:pt x="88900" y="152400"/>
                  </a:cubicBezTo>
                  <a:cubicBezTo>
                    <a:pt x="127000" y="120650"/>
                    <a:pt x="175260" y="118110"/>
                    <a:pt x="219710" y="107950"/>
                  </a:cubicBezTo>
                  <a:cubicBezTo>
                    <a:pt x="243840" y="101600"/>
                    <a:pt x="267970" y="93980"/>
                    <a:pt x="293370" y="87630"/>
                  </a:cubicBezTo>
                  <a:cubicBezTo>
                    <a:pt x="320040" y="81280"/>
                    <a:pt x="346710" y="73660"/>
                    <a:pt x="373380" y="69850"/>
                  </a:cubicBezTo>
                  <a:cubicBezTo>
                    <a:pt x="420370" y="62230"/>
                    <a:pt x="468630" y="55880"/>
                    <a:pt x="516890" y="49530"/>
                  </a:cubicBezTo>
                  <a:cubicBezTo>
                    <a:pt x="553720" y="44450"/>
                    <a:pt x="590550" y="41910"/>
                    <a:pt x="626110" y="38100"/>
                  </a:cubicBezTo>
                  <a:cubicBezTo>
                    <a:pt x="673100" y="33020"/>
                    <a:pt x="718820" y="26670"/>
                    <a:pt x="765810" y="22860"/>
                  </a:cubicBezTo>
                  <a:cubicBezTo>
                    <a:pt x="800100" y="20320"/>
                    <a:pt x="834390" y="25400"/>
                    <a:pt x="867410" y="19050"/>
                  </a:cubicBezTo>
                  <a:cubicBezTo>
                    <a:pt x="924560" y="6350"/>
                    <a:pt x="982980" y="8890"/>
                    <a:pt x="1040130" y="3810"/>
                  </a:cubicBezTo>
                  <a:cubicBezTo>
                    <a:pt x="1090930" y="0"/>
                    <a:pt x="1141730" y="1270"/>
                    <a:pt x="1192530" y="1270"/>
                  </a:cubicBezTo>
                  <a:cubicBezTo>
                    <a:pt x="1242060" y="1270"/>
                    <a:pt x="1290320" y="0"/>
                    <a:pt x="1339850" y="2540"/>
                  </a:cubicBezTo>
                  <a:cubicBezTo>
                    <a:pt x="1408430" y="5080"/>
                    <a:pt x="1478280" y="8890"/>
                    <a:pt x="1546860" y="12700"/>
                  </a:cubicBezTo>
                  <a:cubicBezTo>
                    <a:pt x="1593850" y="15240"/>
                    <a:pt x="1639570" y="16510"/>
                    <a:pt x="1686560" y="20320"/>
                  </a:cubicBezTo>
                  <a:cubicBezTo>
                    <a:pt x="1719580" y="22860"/>
                    <a:pt x="1753870" y="26670"/>
                    <a:pt x="1786890" y="31750"/>
                  </a:cubicBezTo>
                  <a:cubicBezTo>
                    <a:pt x="1830070" y="38100"/>
                    <a:pt x="1874520" y="44450"/>
                    <a:pt x="1917700" y="52070"/>
                  </a:cubicBezTo>
                  <a:cubicBezTo>
                    <a:pt x="1955800" y="58420"/>
                    <a:pt x="1992630" y="67310"/>
                    <a:pt x="2029460" y="76200"/>
                  </a:cubicBezTo>
                  <a:cubicBezTo>
                    <a:pt x="2040890" y="78740"/>
                    <a:pt x="2048510" y="96520"/>
                    <a:pt x="2045970" y="110490"/>
                  </a:cubicBezTo>
                  <a:cubicBezTo>
                    <a:pt x="2044700" y="121920"/>
                    <a:pt x="2043430" y="134620"/>
                    <a:pt x="2043430" y="146050"/>
                  </a:cubicBezTo>
                  <a:cubicBezTo>
                    <a:pt x="2043430" y="163830"/>
                    <a:pt x="2034540" y="172720"/>
                    <a:pt x="2016760" y="175260"/>
                  </a:cubicBezTo>
                  <a:cubicBezTo>
                    <a:pt x="2021840" y="179070"/>
                    <a:pt x="2025650" y="181610"/>
                    <a:pt x="2030730" y="185420"/>
                  </a:cubicBezTo>
                  <a:cubicBezTo>
                    <a:pt x="2021840" y="190500"/>
                    <a:pt x="2012950" y="194310"/>
                    <a:pt x="2004060" y="198120"/>
                  </a:cubicBezTo>
                  <a:cubicBezTo>
                    <a:pt x="2005330" y="201930"/>
                    <a:pt x="2007870" y="205740"/>
                    <a:pt x="2010410" y="212090"/>
                  </a:cubicBezTo>
                  <a:lnTo>
                    <a:pt x="1998980" y="215900"/>
                  </a:lnTo>
                  <a:cubicBezTo>
                    <a:pt x="2001520" y="218440"/>
                    <a:pt x="2002790" y="222250"/>
                    <a:pt x="2004060" y="222250"/>
                  </a:cubicBezTo>
                  <a:cubicBezTo>
                    <a:pt x="2039620" y="224790"/>
                    <a:pt x="2039620" y="251460"/>
                    <a:pt x="2040890" y="275590"/>
                  </a:cubicBezTo>
                  <a:cubicBezTo>
                    <a:pt x="2042160" y="297180"/>
                    <a:pt x="2040890" y="318770"/>
                    <a:pt x="2039620" y="340360"/>
                  </a:cubicBezTo>
                  <a:cubicBezTo>
                    <a:pt x="2039620" y="346710"/>
                    <a:pt x="2034540" y="351790"/>
                    <a:pt x="2034540" y="354330"/>
                  </a:cubicBezTo>
                  <a:cubicBezTo>
                    <a:pt x="2025650" y="355600"/>
                    <a:pt x="2019300" y="355600"/>
                    <a:pt x="2014220" y="356870"/>
                  </a:cubicBezTo>
                  <a:cubicBezTo>
                    <a:pt x="2018030" y="363220"/>
                    <a:pt x="2020570" y="373380"/>
                    <a:pt x="2026920" y="374650"/>
                  </a:cubicBezTo>
                  <a:cubicBezTo>
                    <a:pt x="2053590" y="383540"/>
                    <a:pt x="2081530" y="391160"/>
                    <a:pt x="2109470" y="397510"/>
                  </a:cubicBezTo>
                  <a:cubicBezTo>
                    <a:pt x="2132330" y="402590"/>
                    <a:pt x="2152650" y="407670"/>
                    <a:pt x="2151380" y="438150"/>
                  </a:cubicBezTo>
                  <a:cubicBezTo>
                    <a:pt x="2150110" y="461010"/>
                    <a:pt x="2152650" y="485140"/>
                    <a:pt x="2155190" y="509270"/>
                  </a:cubicBezTo>
                  <a:cubicBezTo>
                    <a:pt x="2156460" y="524510"/>
                    <a:pt x="2150110" y="534670"/>
                    <a:pt x="2133600" y="538480"/>
                  </a:cubicBezTo>
                  <a:cubicBezTo>
                    <a:pt x="2136140" y="539750"/>
                    <a:pt x="2138680" y="539750"/>
                    <a:pt x="2146300" y="542290"/>
                  </a:cubicBezTo>
                  <a:cubicBezTo>
                    <a:pt x="2134870" y="542290"/>
                    <a:pt x="2129790" y="543560"/>
                    <a:pt x="2124710" y="543560"/>
                  </a:cubicBezTo>
                  <a:cubicBezTo>
                    <a:pt x="2120900" y="553720"/>
                    <a:pt x="2117090" y="562610"/>
                    <a:pt x="2115820" y="571500"/>
                  </a:cubicBezTo>
                  <a:cubicBezTo>
                    <a:pt x="2114550" y="582930"/>
                    <a:pt x="2106930" y="585470"/>
                    <a:pt x="2099310" y="586740"/>
                  </a:cubicBezTo>
                  <a:cubicBezTo>
                    <a:pt x="2075180" y="589280"/>
                    <a:pt x="2051050" y="598170"/>
                    <a:pt x="2032000" y="586740"/>
                  </a:cubicBezTo>
                  <a:cubicBezTo>
                    <a:pt x="2014220" y="589280"/>
                    <a:pt x="2000250" y="590550"/>
                    <a:pt x="1987550" y="593090"/>
                  </a:cubicBezTo>
                  <a:lnTo>
                    <a:pt x="1987550" y="594360"/>
                  </a:lnTo>
                  <a:cubicBezTo>
                    <a:pt x="2002790" y="596900"/>
                    <a:pt x="2018030" y="599440"/>
                    <a:pt x="2032000" y="603250"/>
                  </a:cubicBezTo>
                  <a:cubicBezTo>
                    <a:pt x="2067560" y="609600"/>
                    <a:pt x="2104390" y="617220"/>
                    <a:pt x="2139950" y="623570"/>
                  </a:cubicBezTo>
                  <a:cubicBezTo>
                    <a:pt x="2174240" y="629920"/>
                    <a:pt x="2207260" y="636270"/>
                    <a:pt x="2241550" y="643890"/>
                  </a:cubicBezTo>
                  <a:cubicBezTo>
                    <a:pt x="2256790" y="647700"/>
                    <a:pt x="2273300" y="650240"/>
                    <a:pt x="2279650" y="666750"/>
                  </a:cubicBezTo>
                  <a:cubicBezTo>
                    <a:pt x="2283460" y="675640"/>
                    <a:pt x="2283460" y="687070"/>
                    <a:pt x="2284730" y="697230"/>
                  </a:cubicBezTo>
                  <a:cubicBezTo>
                    <a:pt x="2286000" y="713740"/>
                    <a:pt x="2287270" y="731520"/>
                    <a:pt x="2287270" y="748030"/>
                  </a:cubicBezTo>
                  <a:cubicBezTo>
                    <a:pt x="2287270" y="769620"/>
                    <a:pt x="2279650" y="777240"/>
                    <a:pt x="2259330" y="781050"/>
                  </a:cubicBezTo>
                  <a:cubicBezTo>
                    <a:pt x="2247900" y="784860"/>
                    <a:pt x="2268220" y="817880"/>
                    <a:pt x="2235200" y="803910"/>
                  </a:cubicBezTo>
                  <a:cubicBezTo>
                    <a:pt x="2236470" y="811530"/>
                    <a:pt x="2239010" y="819150"/>
                    <a:pt x="2241550" y="829310"/>
                  </a:cubicBezTo>
                  <a:lnTo>
                    <a:pt x="2155190" y="829310"/>
                  </a:lnTo>
                  <a:cubicBezTo>
                    <a:pt x="2155190" y="847090"/>
                    <a:pt x="2156460" y="862330"/>
                    <a:pt x="2153920" y="876300"/>
                  </a:cubicBezTo>
                  <a:cubicBezTo>
                    <a:pt x="2152650" y="881380"/>
                    <a:pt x="2142490" y="886460"/>
                    <a:pt x="2136140" y="889000"/>
                  </a:cubicBezTo>
                  <a:cubicBezTo>
                    <a:pt x="2132330" y="890270"/>
                    <a:pt x="2125980" y="887730"/>
                    <a:pt x="2122170" y="887730"/>
                  </a:cubicBezTo>
                  <a:cubicBezTo>
                    <a:pt x="2123440" y="901700"/>
                    <a:pt x="2134870" y="914400"/>
                    <a:pt x="2120900" y="928370"/>
                  </a:cubicBezTo>
                  <a:cubicBezTo>
                    <a:pt x="2119630" y="929640"/>
                    <a:pt x="2120900" y="934720"/>
                    <a:pt x="2120900" y="937260"/>
                  </a:cubicBezTo>
                  <a:cubicBezTo>
                    <a:pt x="2120900" y="952500"/>
                    <a:pt x="2113280" y="958850"/>
                    <a:pt x="2095500" y="955040"/>
                  </a:cubicBezTo>
                  <a:cubicBezTo>
                    <a:pt x="2099310" y="963930"/>
                    <a:pt x="2084070" y="970280"/>
                    <a:pt x="2096770" y="979170"/>
                  </a:cubicBezTo>
                  <a:cubicBezTo>
                    <a:pt x="2094230" y="981710"/>
                    <a:pt x="2091690" y="984250"/>
                    <a:pt x="2089150" y="985520"/>
                  </a:cubicBezTo>
                  <a:cubicBezTo>
                    <a:pt x="2086610" y="986790"/>
                    <a:pt x="2082800" y="984250"/>
                    <a:pt x="2080260" y="984250"/>
                  </a:cubicBezTo>
                  <a:cubicBezTo>
                    <a:pt x="2080260" y="988060"/>
                    <a:pt x="2081530" y="991870"/>
                    <a:pt x="2081530" y="996950"/>
                  </a:cubicBezTo>
                  <a:cubicBezTo>
                    <a:pt x="2081530" y="1002030"/>
                    <a:pt x="2080260" y="1007110"/>
                    <a:pt x="2078990" y="1012190"/>
                  </a:cubicBezTo>
                  <a:cubicBezTo>
                    <a:pt x="2077720" y="1014730"/>
                    <a:pt x="2071370" y="1014730"/>
                    <a:pt x="2067560" y="1014730"/>
                  </a:cubicBezTo>
                  <a:cubicBezTo>
                    <a:pt x="2061210" y="1013460"/>
                    <a:pt x="2053590" y="1010920"/>
                    <a:pt x="2047240" y="1009650"/>
                  </a:cubicBezTo>
                  <a:cubicBezTo>
                    <a:pt x="2024380" y="1007110"/>
                    <a:pt x="2015490" y="1016000"/>
                    <a:pt x="2018030" y="1040130"/>
                  </a:cubicBezTo>
                  <a:cubicBezTo>
                    <a:pt x="2012950" y="1042670"/>
                    <a:pt x="2007870" y="1043940"/>
                    <a:pt x="2001520" y="1046480"/>
                  </a:cubicBezTo>
                  <a:cubicBezTo>
                    <a:pt x="2004060" y="1056640"/>
                    <a:pt x="2018030" y="1068070"/>
                    <a:pt x="1997710" y="1078230"/>
                  </a:cubicBezTo>
                  <a:cubicBezTo>
                    <a:pt x="2011680" y="1090930"/>
                    <a:pt x="2006600" y="1097280"/>
                    <a:pt x="1991360" y="1098550"/>
                  </a:cubicBezTo>
                  <a:cubicBezTo>
                    <a:pt x="1967230" y="1099820"/>
                    <a:pt x="1943100" y="1098550"/>
                    <a:pt x="1920240" y="1098550"/>
                  </a:cubicBezTo>
                  <a:cubicBezTo>
                    <a:pt x="1916430" y="1103630"/>
                    <a:pt x="1913890" y="1109980"/>
                    <a:pt x="1910080" y="1111250"/>
                  </a:cubicBezTo>
                  <a:cubicBezTo>
                    <a:pt x="1897380" y="1115060"/>
                    <a:pt x="1887220" y="1115060"/>
                    <a:pt x="1894840" y="1134110"/>
                  </a:cubicBezTo>
                  <a:cubicBezTo>
                    <a:pt x="1897380" y="1141730"/>
                    <a:pt x="1891030" y="1153160"/>
                    <a:pt x="1887220" y="1167130"/>
                  </a:cubicBezTo>
                  <a:cubicBezTo>
                    <a:pt x="1875790" y="1169670"/>
                    <a:pt x="1861820" y="1173480"/>
                    <a:pt x="1847850" y="1173480"/>
                  </a:cubicBezTo>
                  <a:cubicBezTo>
                    <a:pt x="1816100" y="1176020"/>
                    <a:pt x="1784350" y="1178560"/>
                    <a:pt x="1752600" y="1178560"/>
                  </a:cubicBezTo>
                  <a:cubicBezTo>
                    <a:pt x="1743710" y="1178560"/>
                    <a:pt x="1734820" y="1170940"/>
                    <a:pt x="1725930" y="1170940"/>
                  </a:cubicBezTo>
                  <a:cubicBezTo>
                    <a:pt x="1714500" y="1170940"/>
                    <a:pt x="1700530" y="1173480"/>
                    <a:pt x="1690370" y="1178560"/>
                  </a:cubicBezTo>
                  <a:cubicBezTo>
                    <a:pt x="1670050" y="1189990"/>
                    <a:pt x="1651000" y="1197610"/>
                    <a:pt x="1626870" y="1192530"/>
                  </a:cubicBezTo>
                  <a:cubicBezTo>
                    <a:pt x="1611630" y="1189990"/>
                    <a:pt x="1595120" y="1195070"/>
                    <a:pt x="1579880" y="1191260"/>
                  </a:cubicBezTo>
                  <a:cubicBezTo>
                    <a:pt x="1555750" y="1186180"/>
                    <a:pt x="1531620" y="1192530"/>
                    <a:pt x="1507490" y="1192530"/>
                  </a:cubicBezTo>
                  <a:cubicBezTo>
                    <a:pt x="1482090" y="1192530"/>
                    <a:pt x="1455420" y="1192530"/>
                    <a:pt x="1430020" y="1193800"/>
                  </a:cubicBezTo>
                  <a:cubicBezTo>
                    <a:pt x="1397000" y="1193800"/>
                    <a:pt x="1363980" y="1198880"/>
                    <a:pt x="1332230" y="1193800"/>
                  </a:cubicBezTo>
                  <a:cubicBezTo>
                    <a:pt x="1310640" y="1191260"/>
                    <a:pt x="1289050" y="1200150"/>
                    <a:pt x="1270000" y="1195070"/>
                  </a:cubicBezTo>
                  <a:cubicBezTo>
                    <a:pt x="1236980" y="1188720"/>
                    <a:pt x="1206500" y="1202690"/>
                    <a:pt x="1174750" y="1197610"/>
                  </a:cubicBezTo>
                  <a:cubicBezTo>
                    <a:pt x="1155700" y="1195070"/>
                    <a:pt x="1131570" y="1191260"/>
                    <a:pt x="1116330" y="1198880"/>
                  </a:cubicBezTo>
                  <a:cubicBezTo>
                    <a:pt x="1106170" y="1203960"/>
                    <a:pt x="1102360" y="1198880"/>
                    <a:pt x="1094740" y="1198880"/>
                  </a:cubicBezTo>
                  <a:cubicBezTo>
                    <a:pt x="1092200" y="1198880"/>
                    <a:pt x="1090930" y="1200150"/>
                    <a:pt x="1088390" y="1201420"/>
                  </a:cubicBezTo>
                  <a:cubicBezTo>
                    <a:pt x="1080770" y="1202690"/>
                    <a:pt x="1078230" y="1206500"/>
                    <a:pt x="1075690" y="1206500"/>
                  </a:cubicBezTo>
                  <a:cubicBezTo>
                    <a:pt x="1046480" y="1206500"/>
                    <a:pt x="1018540" y="1203960"/>
                    <a:pt x="989330" y="1203960"/>
                  </a:cubicBezTo>
                  <a:cubicBezTo>
                    <a:pt x="976630" y="1203960"/>
                    <a:pt x="963930" y="1209040"/>
                    <a:pt x="951230" y="1211580"/>
                  </a:cubicBezTo>
                  <a:cubicBezTo>
                    <a:pt x="927100" y="1215390"/>
                    <a:pt x="901700" y="1219200"/>
                    <a:pt x="876300" y="1221740"/>
                  </a:cubicBezTo>
                  <a:cubicBezTo>
                    <a:pt x="873760" y="1223010"/>
                    <a:pt x="869950" y="1219200"/>
                    <a:pt x="864870" y="1216660"/>
                  </a:cubicBezTo>
                  <a:close/>
                </a:path>
              </a:pathLst>
            </a:custGeom>
            <a:blipFill>
              <a:blip r:embed="rId3"/>
              <a:stretch>
                <a:fillRect t="-32487" b="-42273"/>
              </a:stretch>
            </a:blipFill>
          </p:spPr>
        </p:sp>
      </p:grpSp>
      <p:sp>
        <p:nvSpPr>
          <p:cNvPr id="18" name="TextBox 18"/>
          <p:cNvSpPr txBox="1"/>
          <p:nvPr/>
        </p:nvSpPr>
        <p:spPr>
          <a:xfrm>
            <a:off x="15940842" y="517674"/>
            <a:ext cx="978460" cy="198120"/>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Bold"/>
                <a:ea typeface="Open Sans Bold"/>
                <a:cs typeface="Open Sans Bold"/>
                <a:sym typeface="Open Sans Bold"/>
              </a:rPr>
              <a:t>Contact</a:t>
            </a:r>
          </a:p>
        </p:txBody>
      </p:sp>
      <p:sp>
        <p:nvSpPr>
          <p:cNvPr id="19" name="TextBox 19"/>
          <p:cNvSpPr txBox="1"/>
          <p:nvPr/>
        </p:nvSpPr>
        <p:spPr>
          <a:xfrm>
            <a:off x="14385046" y="517674"/>
            <a:ext cx="1060497" cy="198120"/>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Bold"/>
                <a:ea typeface="Open Sans Bold"/>
                <a:cs typeface="Open Sans Bold"/>
                <a:sym typeface="Open Sans Bold"/>
              </a:rPr>
              <a:t>About Us</a:t>
            </a:r>
          </a:p>
        </p:txBody>
      </p:sp>
      <p:sp>
        <p:nvSpPr>
          <p:cNvPr id="20" name="TextBox 20"/>
          <p:cNvSpPr txBox="1"/>
          <p:nvPr/>
        </p:nvSpPr>
        <p:spPr>
          <a:xfrm>
            <a:off x="13154289" y="517674"/>
            <a:ext cx="735456" cy="198120"/>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Bold"/>
                <a:ea typeface="Open Sans Bold"/>
                <a:cs typeface="Open Sans Bold"/>
                <a:sym typeface="Open Sans Bold"/>
              </a:rPr>
              <a:t>Service</a:t>
            </a:r>
          </a:p>
        </p:txBody>
      </p:sp>
      <p:sp>
        <p:nvSpPr>
          <p:cNvPr id="21" name="TextBox 21"/>
          <p:cNvSpPr txBox="1"/>
          <p:nvPr/>
        </p:nvSpPr>
        <p:spPr>
          <a:xfrm>
            <a:off x="11898530" y="517674"/>
            <a:ext cx="809760" cy="198120"/>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Bold"/>
                <a:ea typeface="Open Sans Bold"/>
                <a:cs typeface="Open Sans Bold"/>
                <a:sym typeface="Open Sans Bold"/>
              </a:rPr>
              <a:t>Home</a:t>
            </a:r>
          </a:p>
        </p:txBody>
      </p:sp>
      <p:sp>
        <p:nvSpPr>
          <p:cNvPr id="22" name="TextBox 22"/>
          <p:cNvSpPr txBox="1"/>
          <p:nvPr/>
        </p:nvSpPr>
        <p:spPr>
          <a:xfrm>
            <a:off x="17436248" y="9574287"/>
            <a:ext cx="674803" cy="349101"/>
          </a:xfrm>
          <a:prstGeom prst="rect">
            <a:avLst/>
          </a:prstGeom>
        </p:spPr>
        <p:txBody>
          <a:bodyPr lIns="0" tIns="0" rIns="0" bIns="0" rtlCol="0" anchor="t">
            <a:spAutoFit/>
          </a:bodyPr>
          <a:lstStyle/>
          <a:p>
            <a:pPr algn="ctr">
              <a:lnSpc>
                <a:spcPts val="2800"/>
              </a:lnSpc>
              <a:spcBef>
                <a:spcPct val="0"/>
              </a:spcBef>
            </a:pPr>
            <a:r>
              <a:rPr lang="en-US" sz="2000">
                <a:solidFill>
                  <a:srgbClr val="FFFFFF"/>
                </a:solidFill>
                <a:latin typeface="Open Sans Bold"/>
                <a:ea typeface="Open Sans Bold"/>
                <a:cs typeface="Open Sans Bold"/>
                <a:sym typeface="Open Sans Bold"/>
              </a:rPr>
              <a:t>02</a:t>
            </a:r>
          </a:p>
        </p:txBody>
      </p:sp>
      <p:sp>
        <p:nvSpPr>
          <p:cNvPr id="23" name="TextBox 23"/>
          <p:cNvSpPr txBox="1"/>
          <p:nvPr/>
        </p:nvSpPr>
        <p:spPr>
          <a:xfrm>
            <a:off x="260273" y="155977"/>
            <a:ext cx="6699710" cy="946149"/>
          </a:xfrm>
          <a:prstGeom prst="rect">
            <a:avLst/>
          </a:prstGeom>
        </p:spPr>
        <p:txBody>
          <a:bodyPr lIns="0" tIns="0" rIns="0" bIns="0" rtlCol="0" anchor="t">
            <a:spAutoFit/>
          </a:bodyPr>
          <a:lstStyle/>
          <a:p>
            <a:pPr algn="l">
              <a:lnSpc>
                <a:spcPts val="7700"/>
              </a:lnSpc>
              <a:spcBef>
                <a:spcPct val="0"/>
              </a:spcBef>
            </a:pPr>
            <a:r>
              <a:rPr lang="en-US" sz="5500">
                <a:solidFill>
                  <a:srgbClr val="FFFFFF"/>
                </a:solidFill>
                <a:latin typeface="DM Serif Display"/>
                <a:ea typeface="DM Serif Display"/>
                <a:cs typeface="DM Serif Display"/>
                <a:sym typeface="DM Serif Display"/>
              </a:rPr>
              <a:t>&lt;MEET OUR TEAM/&gt;</a:t>
            </a:r>
          </a:p>
        </p:txBody>
      </p:sp>
      <p:sp>
        <p:nvSpPr>
          <p:cNvPr id="24" name="TextBox 24"/>
          <p:cNvSpPr txBox="1"/>
          <p:nvPr/>
        </p:nvSpPr>
        <p:spPr>
          <a:xfrm>
            <a:off x="3043358" y="5593033"/>
            <a:ext cx="13386715" cy="946149"/>
          </a:xfrm>
          <a:prstGeom prst="rect">
            <a:avLst/>
          </a:prstGeom>
        </p:spPr>
        <p:txBody>
          <a:bodyPr lIns="0" tIns="0" rIns="0" bIns="0" rtlCol="0" anchor="t">
            <a:spAutoFit/>
          </a:bodyPr>
          <a:lstStyle/>
          <a:p>
            <a:pPr algn="l">
              <a:lnSpc>
                <a:spcPts val="7700"/>
              </a:lnSpc>
              <a:spcBef>
                <a:spcPct val="0"/>
              </a:spcBef>
            </a:pPr>
            <a:r>
              <a:rPr lang="en-US" sz="5500">
                <a:solidFill>
                  <a:srgbClr val="BBA088"/>
                </a:solidFill>
                <a:latin typeface="DM Serif Display"/>
                <a:ea typeface="DM Serif Display"/>
                <a:cs typeface="DM Serif Display"/>
                <a:sym typeface="DM Serif Display"/>
              </a:rPr>
              <a:t>&lt;h1&gt;</a:t>
            </a:r>
            <a:r>
              <a:rPr lang="en-US" sz="5500">
                <a:solidFill>
                  <a:srgbClr val="FFFFFF"/>
                </a:solidFill>
                <a:latin typeface="DM Serif Display"/>
                <a:ea typeface="DM Serif Display"/>
                <a:cs typeface="DM Serif Display"/>
                <a:sym typeface="DM Serif Display"/>
              </a:rPr>
              <a:t> Amr Qabaha </a:t>
            </a:r>
            <a:r>
              <a:rPr lang="en-US" sz="5500">
                <a:solidFill>
                  <a:srgbClr val="BBA088"/>
                </a:solidFill>
                <a:latin typeface="DM Serif Display"/>
                <a:ea typeface="DM Serif Display"/>
                <a:cs typeface="DM Serif Display"/>
                <a:sym typeface="DM Serif Display"/>
              </a:rPr>
              <a:t>&amp;</a:t>
            </a:r>
            <a:r>
              <a:rPr lang="en-US" sz="5500">
                <a:solidFill>
                  <a:srgbClr val="FFFFFF"/>
                </a:solidFill>
                <a:latin typeface="DM Serif Display"/>
                <a:ea typeface="DM Serif Display"/>
                <a:cs typeface="DM Serif Display"/>
                <a:sym typeface="DM Serif Display"/>
              </a:rPr>
              <a:t> Zuhair Madmouj </a:t>
            </a:r>
            <a:r>
              <a:rPr lang="en-US" sz="5500">
                <a:solidFill>
                  <a:srgbClr val="BBA088"/>
                </a:solidFill>
                <a:latin typeface="DM Serif Display"/>
                <a:ea typeface="DM Serif Display"/>
                <a:cs typeface="DM Serif Display"/>
                <a:sym typeface="DM Serif Display"/>
              </a:rPr>
              <a:t>&lt;/h1&gt;</a:t>
            </a:r>
          </a:p>
        </p:txBody>
      </p:sp>
      <p:sp>
        <p:nvSpPr>
          <p:cNvPr id="25" name="TextBox 25"/>
          <p:cNvSpPr txBox="1"/>
          <p:nvPr/>
        </p:nvSpPr>
        <p:spPr>
          <a:xfrm>
            <a:off x="6959983" y="6773938"/>
            <a:ext cx="4066400" cy="1642638"/>
          </a:xfrm>
          <a:prstGeom prst="rect">
            <a:avLst/>
          </a:prstGeom>
        </p:spPr>
        <p:txBody>
          <a:bodyPr lIns="0" tIns="0" rIns="0" bIns="0" rtlCol="0" anchor="t">
            <a:spAutoFit/>
          </a:bodyPr>
          <a:lstStyle/>
          <a:p>
            <a:pPr algn="l">
              <a:lnSpc>
                <a:spcPts val="4625"/>
              </a:lnSpc>
            </a:pPr>
            <a:endParaRPr/>
          </a:p>
          <a:p>
            <a:pPr algn="l">
              <a:lnSpc>
                <a:spcPts val="4345"/>
              </a:lnSpc>
            </a:pPr>
            <a:r>
              <a:rPr lang="en-US" sz="3104">
                <a:solidFill>
                  <a:srgbClr val="BBA088"/>
                </a:solidFill>
                <a:latin typeface="Nourd"/>
                <a:ea typeface="Nourd"/>
                <a:cs typeface="Nourd"/>
                <a:sym typeface="Nourd"/>
              </a:rPr>
              <a:t>&lt;!--</a:t>
            </a:r>
            <a:r>
              <a:rPr lang="en-US" sz="3104">
                <a:solidFill>
                  <a:srgbClr val="FFFFFF"/>
                </a:solidFill>
                <a:latin typeface="Nourd"/>
                <a:ea typeface="Nourd"/>
                <a:cs typeface="Nourd"/>
                <a:sym typeface="Nourd"/>
              </a:rPr>
              <a:t> Supervised by</a:t>
            </a:r>
            <a:r>
              <a:rPr lang="en-US" sz="3104">
                <a:solidFill>
                  <a:srgbClr val="BBA088"/>
                </a:solidFill>
                <a:latin typeface="Nourd"/>
                <a:ea typeface="Nourd"/>
                <a:cs typeface="Nourd"/>
                <a:sym typeface="Nourd"/>
              </a:rPr>
              <a:t>--&gt;</a:t>
            </a:r>
          </a:p>
          <a:p>
            <a:pPr algn="l">
              <a:lnSpc>
                <a:spcPts val="4345"/>
              </a:lnSpc>
              <a:spcBef>
                <a:spcPct val="0"/>
              </a:spcBef>
            </a:pPr>
            <a:endParaRPr lang="en-US" sz="3104">
              <a:solidFill>
                <a:srgbClr val="BBA088"/>
              </a:solidFill>
              <a:latin typeface="Nourd"/>
              <a:ea typeface="Nourd"/>
              <a:cs typeface="Nourd"/>
              <a:sym typeface="Nourd"/>
            </a:endParaRPr>
          </a:p>
        </p:txBody>
      </p:sp>
      <p:sp>
        <p:nvSpPr>
          <p:cNvPr id="26" name="TextBox 26"/>
          <p:cNvSpPr txBox="1"/>
          <p:nvPr/>
        </p:nvSpPr>
        <p:spPr>
          <a:xfrm>
            <a:off x="5867015" y="8193217"/>
            <a:ext cx="6553971" cy="1135273"/>
          </a:xfrm>
          <a:prstGeom prst="rect">
            <a:avLst/>
          </a:prstGeom>
        </p:spPr>
        <p:txBody>
          <a:bodyPr lIns="0" tIns="0" rIns="0" bIns="0" rtlCol="0" anchor="t">
            <a:spAutoFit/>
          </a:bodyPr>
          <a:lstStyle/>
          <a:p>
            <a:pPr algn="l">
              <a:lnSpc>
                <a:spcPts val="4625"/>
              </a:lnSpc>
            </a:pPr>
            <a:r>
              <a:rPr lang="en-US" sz="3304">
                <a:solidFill>
                  <a:srgbClr val="BBA088"/>
                </a:solidFill>
                <a:latin typeface="DM Serif Display"/>
                <a:ea typeface="DM Serif Display"/>
                <a:cs typeface="DM Serif Display"/>
                <a:sym typeface="DM Serif Display"/>
              </a:rPr>
              <a:t>&lt;b&gt;</a:t>
            </a:r>
            <a:r>
              <a:rPr lang="en-US" sz="3304">
                <a:solidFill>
                  <a:srgbClr val="FFFFFF"/>
                </a:solidFill>
                <a:latin typeface="DM Serif Display"/>
                <a:ea typeface="DM Serif Display"/>
                <a:cs typeface="DM Serif Display"/>
                <a:sym typeface="DM Serif Display"/>
              </a:rPr>
              <a:t>  Dr. Mohammad  Sharaf </a:t>
            </a:r>
            <a:r>
              <a:rPr lang="en-US" sz="3304">
                <a:solidFill>
                  <a:srgbClr val="BBA088"/>
                </a:solidFill>
                <a:latin typeface="DM Serif Display"/>
                <a:ea typeface="DM Serif Display"/>
                <a:cs typeface="DM Serif Display"/>
                <a:sym typeface="DM Serif Display"/>
              </a:rPr>
              <a:t>&lt;/b&gt; </a:t>
            </a:r>
          </a:p>
          <a:p>
            <a:pPr algn="l">
              <a:lnSpc>
                <a:spcPts val="4625"/>
              </a:lnSpc>
              <a:spcBef>
                <a:spcPct val="0"/>
              </a:spcBef>
            </a:pPr>
            <a:endParaRPr lang="en-US" sz="3304">
              <a:solidFill>
                <a:srgbClr val="BBA088"/>
              </a:solidFill>
              <a:latin typeface="DM Serif Display"/>
              <a:ea typeface="DM Serif Display"/>
              <a:cs typeface="DM Serif Display"/>
              <a:sym typeface="DM Serif Display"/>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6745025" y="597188"/>
            <a:ext cx="397367" cy="28996"/>
            <a:chOff x="0" y="0"/>
            <a:chExt cx="128243" cy="9358"/>
          </a:xfrm>
        </p:grpSpPr>
        <p:sp>
          <p:nvSpPr>
            <p:cNvPr id="3" name="Freeform 3"/>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120F0C"/>
            </a:solidFill>
          </p:spPr>
        </p:sp>
        <p:sp>
          <p:nvSpPr>
            <p:cNvPr id="4" name="TextBox 4"/>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5"/>
          <p:cNvGrpSpPr/>
          <p:nvPr/>
        </p:nvGrpSpPr>
        <p:grpSpPr>
          <a:xfrm>
            <a:off x="16745025" y="689291"/>
            <a:ext cx="397367" cy="28996"/>
            <a:chOff x="0" y="0"/>
            <a:chExt cx="128243" cy="9358"/>
          </a:xfrm>
        </p:grpSpPr>
        <p:sp>
          <p:nvSpPr>
            <p:cNvPr id="6" name="Freeform 6"/>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120F0C"/>
            </a:solidFill>
          </p:spPr>
        </p:sp>
        <p:sp>
          <p:nvSpPr>
            <p:cNvPr id="7" name="TextBox 7"/>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sp>
        <p:nvSpPr>
          <p:cNvPr id="8" name="Freeform 8"/>
          <p:cNvSpPr/>
          <p:nvPr/>
        </p:nvSpPr>
        <p:spPr>
          <a:xfrm>
            <a:off x="1039108" y="88017"/>
            <a:ext cx="854414" cy="821305"/>
          </a:xfrm>
          <a:custGeom>
            <a:avLst/>
            <a:gdLst/>
            <a:ahLst/>
            <a:cxnLst/>
            <a:rect l="l" t="t" r="r" b="b"/>
            <a:pathLst>
              <a:path w="854414" h="821305">
                <a:moveTo>
                  <a:pt x="0" y="0"/>
                </a:moveTo>
                <a:lnTo>
                  <a:pt x="854414" y="0"/>
                </a:lnTo>
                <a:lnTo>
                  <a:pt x="854414" y="821305"/>
                </a:lnTo>
                <a:lnTo>
                  <a:pt x="0" y="821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9" name="Group 9"/>
          <p:cNvGrpSpPr/>
          <p:nvPr/>
        </p:nvGrpSpPr>
        <p:grpSpPr>
          <a:xfrm>
            <a:off x="17259300" y="9258300"/>
            <a:ext cx="1028700" cy="1028700"/>
            <a:chOff x="0" y="0"/>
            <a:chExt cx="812800" cy="812800"/>
          </a:xfrm>
        </p:grpSpPr>
        <p:sp>
          <p:nvSpPr>
            <p:cNvPr id="10" name="Freeform 10"/>
            <p:cNvSpPr/>
            <p:nvPr/>
          </p:nvSpPr>
          <p:spPr>
            <a:xfrm>
              <a:off x="0" y="0"/>
              <a:ext cx="812800" cy="812800"/>
            </a:xfrm>
            <a:custGeom>
              <a:avLst/>
              <a:gdLst/>
              <a:ahLst/>
              <a:cxnLst/>
              <a:rect l="l" t="t" r="r" b="b"/>
              <a:pathLst>
                <a:path w="812800" h="812800">
                  <a:moveTo>
                    <a:pt x="0" y="0"/>
                  </a:moveTo>
                  <a:lnTo>
                    <a:pt x="812800" y="0"/>
                  </a:lnTo>
                  <a:lnTo>
                    <a:pt x="812800" y="812800"/>
                  </a:lnTo>
                  <a:lnTo>
                    <a:pt x="0" y="812800"/>
                  </a:lnTo>
                  <a:close/>
                </a:path>
              </a:pathLst>
            </a:custGeom>
            <a:solidFill>
              <a:srgbClr val="715C50"/>
            </a:solidFill>
          </p:spPr>
        </p:sp>
        <p:sp>
          <p:nvSpPr>
            <p:cNvPr id="11" name="TextBox 11"/>
            <p:cNvSpPr txBox="1"/>
            <p:nvPr/>
          </p:nvSpPr>
          <p:spPr>
            <a:xfrm>
              <a:off x="0" y="-47625"/>
              <a:ext cx="812800" cy="860425"/>
            </a:xfrm>
            <a:prstGeom prst="rect">
              <a:avLst/>
            </a:prstGeom>
          </p:spPr>
          <p:txBody>
            <a:bodyPr lIns="50800" tIns="50800" rIns="50800" bIns="50800" rtlCol="0" anchor="ctr"/>
            <a:lstStyle/>
            <a:p>
              <a:pPr algn="ctr">
                <a:lnSpc>
                  <a:spcPts val="2239"/>
                </a:lnSpc>
              </a:pPr>
              <a:endParaRPr/>
            </a:p>
          </p:txBody>
        </p:sp>
      </p:grpSp>
      <p:grpSp>
        <p:nvGrpSpPr>
          <p:cNvPr id="12" name="Group 12"/>
          <p:cNvGrpSpPr/>
          <p:nvPr/>
        </p:nvGrpSpPr>
        <p:grpSpPr>
          <a:xfrm>
            <a:off x="2214038" y="2400815"/>
            <a:ext cx="1388034" cy="47625"/>
            <a:chOff x="0" y="0"/>
            <a:chExt cx="447964" cy="15370"/>
          </a:xfrm>
        </p:grpSpPr>
        <p:sp>
          <p:nvSpPr>
            <p:cNvPr id="13" name="Freeform 13"/>
            <p:cNvSpPr/>
            <p:nvPr/>
          </p:nvSpPr>
          <p:spPr>
            <a:xfrm>
              <a:off x="0" y="0"/>
              <a:ext cx="447964" cy="15370"/>
            </a:xfrm>
            <a:custGeom>
              <a:avLst/>
              <a:gdLst/>
              <a:ahLst/>
              <a:cxnLst/>
              <a:rect l="l" t="t" r="r" b="b"/>
              <a:pathLst>
                <a:path w="447964" h="15370">
                  <a:moveTo>
                    <a:pt x="0" y="0"/>
                  </a:moveTo>
                  <a:lnTo>
                    <a:pt x="447964" y="0"/>
                  </a:lnTo>
                  <a:lnTo>
                    <a:pt x="447964" y="15370"/>
                  </a:lnTo>
                  <a:lnTo>
                    <a:pt x="0" y="15370"/>
                  </a:lnTo>
                  <a:close/>
                </a:path>
              </a:pathLst>
            </a:custGeom>
            <a:solidFill>
              <a:srgbClr val="AD4524"/>
            </a:solidFill>
          </p:spPr>
        </p:sp>
        <p:sp>
          <p:nvSpPr>
            <p:cNvPr id="14" name="TextBox 14"/>
            <p:cNvSpPr txBox="1"/>
            <p:nvPr/>
          </p:nvSpPr>
          <p:spPr>
            <a:xfrm>
              <a:off x="0" y="-38100"/>
              <a:ext cx="447964" cy="53470"/>
            </a:xfrm>
            <a:prstGeom prst="rect">
              <a:avLst/>
            </a:prstGeom>
          </p:spPr>
          <p:txBody>
            <a:bodyPr lIns="50800" tIns="50800" rIns="50800" bIns="50800" rtlCol="0" anchor="ctr"/>
            <a:lstStyle/>
            <a:p>
              <a:pPr algn="ctr">
                <a:lnSpc>
                  <a:spcPts val="2659"/>
                </a:lnSpc>
                <a:spcBef>
                  <a:spcPct val="0"/>
                </a:spcBef>
              </a:pPr>
              <a:endParaRPr/>
            </a:p>
          </p:txBody>
        </p:sp>
      </p:grpSp>
      <p:sp>
        <p:nvSpPr>
          <p:cNvPr id="15" name="Freeform 15"/>
          <p:cNvSpPr/>
          <p:nvPr/>
        </p:nvSpPr>
        <p:spPr>
          <a:xfrm rot="1973564">
            <a:off x="14292731" y="1235467"/>
            <a:ext cx="8508858" cy="12416273"/>
          </a:xfrm>
          <a:custGeom>
            <a:avLst/>
            <a:gdLst/>
            <a:ahLst/>
            <a:cxnLst/>
            <a:rect l="l" t="t" r="r" b="b"/>
            <a:pathLst>
              <a:path w="8508858" h="12416273">
                <a:moveTo>
                  <a:pt x="0" y="0"/>
                </a:moveTo>
                <a:lnTo>
                  <a:pt x="8508858" y="0"/>
                </a:lnTo>
                <a:lnTo>
                  <a:pt x="8508858" y="12416273"/>
                </a:lnTo>
                <a:lnTo>
                  <a:pt x="0" y="12416273"/>
                </a:lnTo>
                <a:lnTo>
                  <a:pt x="0" y="0"/>
                </a:lnTo>
                <a:close/>
              </a:path>
            </a:pathLst>
          </a:custGeom>
          <a:blipFill>
            <a:blip r:embed="rId4"/>
            <a:stretch>
              <a:fillRect l="-77937" t="-7456" r="-87267"/>
            </a:stretch>
          </a:blipFill>
        </p:spPr>
      </p:sp>
      <p:sp>
        <p:nvSpPr>
          <p:cNvPr id="16" name="TextBox 16"/>
          <p:cNvSpPr txBox="1"/>
          <p:nvPr/>
        </p:nvSpPr>
        <p:spPr>
          <a:xfrm>
            <a:off x="1214900" y="888461"/>
            <a:ext cx="499084" cy="251902"/>
          </a:xfrm>
          <a:prstGeom prst="rect">
            <a:avLst/>
          </a:prstGeom>
        </p:spPr>
        <p:txBody>
          <a:bodyPr lIns="0" tIns="0" rIns="0" bIns="0" rtlCol="0" anchor="t">
            <a:spAutoFit/>
          </a:bodyPr>
          <a:lstStyle/>
          <a:p>
            <a:pPr algn="l">
              <a:lnSpc>
                <a:spcPts val="2095"/>
              </a:lnSpc>
              <a:spcBef>
                <a:spcPct val="0"/>
              </a:spcBef>
            </a:pPr>
            <a:r>
              <a:rPr lang="en-US" sz="1496">
                <a:solidFill>
                  <a:srgbClr val="000000"/>
                </a:solidFill>
                <a:latin typeface="Open Sans Bold"/>
                <a:ea typeface="Open Sans Bold"/>
                <a:cs typeface="Open Sans Bold"/>
                <a:sym typeface="Open Sans Bold"/>
              </a:rPr>
              <a:t>ADEL</a:t>
            </a:r>
          </a:p>
        </p:txBody>
      </p:sp>
      <p:sp>
        <p:nvSpPr>
          <p:cNvPr id="17" name="TextBox 17"/>
          <p:cNvSpPr txBox="1"/>
          <p:nvPr/>
        </p:nvSpPr>
        <p:spPr>
          <a:xfrm>
            <a:off x="15645636" y="521847"/>
            <a:ext cx="978460" cy="233680"/>
          </a:xfrm>
          <a:prstGeom prst="rect">
            <a:avLst/>
          </a:prstGeom>
        </p:spPr>
        <p:txBody>
          <a:bodyPr lIns="0" tIns="0" rIns="0" bIns="0" rtlCol="0" anchor="t">
            <a:spAutoFit/>
          </a:bodyPr>
          <a:lstStyle/>
          <a:p>
            <a:pPr algn="l">
              <a:lnSpc>
                <a:spcPts val="1820"/>
              </a:lnSpc>
              <a:spcBef>
                <a:spcPct val="0"/>
              </a:spcBef>
            </a:pPr>
            <a:r>
              <a:rPr lang="en-US" sz="1300">
                <a:solidFill>
                  <a:srgbClr val="B28C32"/>
                </a:solidFill>
                <a:latin typeface="Open Sans Bold"/>
                <a:ea typeface="Open Sans Bold"/>
                <a:cs typeface="Open Sans Bold"/>
                <a:sym typeface="Open Sans Bold"/>
              </a:rPr>
              <a:t>Contact</a:t>
            </a:r>
          </a:p>
        </p:txBody>
      </p:sp>
      <p:sp>
        <p:nvSpPr>
          <p:cNvPr id="18" name="TextBox 18"/>
          <p:cNvSpPr txBox="1"/>
          <p:nvPr/>
        </p:nvSpPr>
        <p:spPr>
          <a:xfrm>
            <a:off x="14089839" y="521847"/>
            <a:ext cx="1060497" cy="233680"/>
          </a:xfrm>
          <a:prstGeom prst="rect">
            <a:avLst/>
          </a:prstGeom>
        </p:spPr>
        <p:txBody>
          <a:bodyPr lIns="0" tIns="0" rIns="0" bIns="0" rtlCol="0" anchor="t">
            <a:spAutoFit/>
          </a:bodyPr>
          <a:lstStyle/>
          <a:p>
            <a:pPr algn="l">
              <a:lnSpc>
                <a:spcPts val="1820"/>
              </a:lnSpc>
              <a:spcBef>
                <a:spcPct val="0"/>
              </a:spcBef>
            </a:pPr>
            <a:r>
              <a:rPr lang="en-US" sz="1300">
                <a:solidFill>
                  <a:srgbClr val="B28C32"/>
                </a:solidFill>
                <a:latin typeface="Open Sans Bold"/>
                <a:ea typeface="Open Sans Bold"/>
                <a:cs typeface="Open Sans Bold"/>
                <a:sym typeface="Open Sans Bold"/>
              </a:rPr>
              <a:t>About Us</a:t>
            </a:r>
          </a:p>
        </p:txBody>
      </p:sp>
      <p:sp>
        <p:nvSpPr>
          <p:cNvPr id="19" name="TextBox 19"/>
          <p:cNvSpPr txBox="1"/>
          <p:nvPr/>
        </p:nvSpPr>
        <p:spPr>
          <a:xfrm>
            <a:off x="12859083" y="521847"/>
            <a:ext cx="735456" cy="233680"/>
          </a:xfrm>
          <a:prstGeom prst="rect">
            <a:avLst/>
          </a:prstGeom>
        </p:spPr>
        <p:txBody>
          <a:bodyPr lIns="0" tIns="0" rIns="0" bIns="0" rtlCol="0" anchor="t">
            <a:spAutoFit/>
          </a:bodyPr>
          <a:lstStyle/>
          <a:p>
            <a:pPr algn="l">
              <a:lnSpc>
                <a:spcPts val="1820"/>
              </a:lnSpc>
              <a:spcBef>
                <a:spcPct val="0"/>
              </a:spcBef>
            </a:pPr>
            <a:r>
              <a:rPr lang="en-US" sz="1300">
                <a:solidFill>
                  <a:srgbClr val="B28C32"/>
                </a:solidFill>
                <a:latin typeface="Open Sans Bold"/>
                <a:ea typeface="Open Sans Bold"/>
                <a:cs typeface="Open Sans Bold"/>
                <a:sym typeface="Open Sans Bold"/>
              </a:rPr>
              <a:t>Service</a:t>
            </a:r>
          </a:p>
        </p:txBody>
      </p:sp>
      <p:sp>
        <p:nvSpPr>
          <p:cNvPr id="20" name="TextBox 20"/>
          <p:cNvSpPr txBox="1"/>
          <p:nvPr/>
        </p:nvSpPr>
        <p:spPr>
          <a:xfrm>
            <a:off x="11603324" y="521847"/>
            <a:ext cx="809760" cy="233680"/>
          </a:xfrm>
          <a:prstGeom prst="rect">
            <a:avLst/>
          </a:prstGeom>
        </p:spPr>
        <p:txBody>
          <a:bodyPr lIns="0" tIns="0" rIns="0" bIns="0" rtlCol="0" anchor="t">
            <a:spAutoFit/>
          </a:bodyPr>
          <a:lstStyle/>
          <a:p>
            <a:pPr algn="l">
              <a:lnSpc>
                <a:spcPts val="1820"/>
              </a:lnSpc>
              <a:spcBef>
                <a:spcPct val="0"/>
              </a:spcBef>
            </a:pPr>
            <a:r>
              <a:rPr lang="en-US" sz="1300">
                <a:solidFill>
                  <a:srgbClr val="AD4524"/>
                </a:solidFill>
                <a:latin typeface="Open Sans Bold"/>
                <a:ea typeface="Open Sans Bold"/>
                <a:cs typeface="Open Sans Bold"/>
                <a:sym typeface="Open Sans Bold"/>
              </a:rPr>
              <a:t>Home</a:t>
            </a:r>
          </a:p>
        </p:txBody>
      </p:sp>
      <p:sp>
        <p:nvSpPr>
          <p:cNvPr id="21" name="TextBox 21"/>
          <p:cNvSpPr txBox="1"/>
          <p:nvPr/>
        </p:nvSpPr>
        <p:spPr>
          <a:xfrm>
            <a:off x="2214038" y="1259391"/>
            <a:ext cx="2880750" cy="946149"/>
          </a:xfrm>
          <a:prstGeom prst="rect">
            <a:avLst/>
          </a:prstGeom>
        </p:spPr>
        <p:txBody>
          <a:bodyPr lIns="0" tIns="0" rIns="0" bIns="0" rtlCol="0" anchor="t">
            <a:spAutoFit/>
          </a:bodyPr>
          <a:lstStyle/>
          <a:p>
            <a:pPr algn="l">
              <a:lnSpc>
                <a:spcPts val="7700"/>
              </a:lnSpc>
              <a:spcBef>
                <a:spcPct val="0"/>
              </a:spcBef>
            </a:pPr>
            <a:r>
              <a:rPr lang="en-US" sz="5500">
                <a:solidFill>
                  <a:srgbClr val="120F0C"/>
                </a:solidFill>
                <a:latin typeface="DM Serif Display"/>
                <a:ea typeface="DM Serif Display"/>
                <a:cs typeface="DM Serif Display"/>
                <a:sym typeface="DM Serif Display"/>
              </a:rPr>
              <a:t>Outline</a:t>
            </a:r>
          </a:p>
        </p:txBody>
      </p:sp>
      <p:sp>
        <p:nvSpPr>
          <p:cNvPr id="22" name="TextBox 22"/>
          <p:cNvSpPr txBox="1"/>
          <p:nvPr/>
        </p:nvSpPr>
        <p:spPr>
          <a:xfrm>
            <a:off x="613774" y="2928622"/>
            <a:ext cx="850668" cy="596900"/>
          </a:xfrm>
          <a:prstGeom prst="rect">
            <a:avLst/>
          </a:prstGeom>
        </p:spPr>
        <p:txBody>
          <a:bodyPr lIns="0" tIns="0" rIns="0" bIns="0" rtlCol="0" anchor="t">
            <a:spAutoFit/>
          </a:bodyPr>
          <a:lstStyle/>
          <a:p>
            <a:pPr algn="ctr">
              <a:lnSpc>
                <a:spcPts val="4900"/>
              </a:lnSpc>
              <a:spcBef>
                <a:spcPct val="0"/>
              </a:spcBef>
            </a:pPr>
            <a:r>
              <a:rPr lang="en-US" sz="3500">
                <a:solidFill>
                  <a:srgbClr val="AD4524"/>
                </a:solidFill>
                <a:latin typeface="Open Sans Bold"/>
                <a:ea typeface="Open Sans Bold"/>
                <a:cs typeface="Open Sans Bold"/>
                <a:sym typeface="Open Sans Bold"/>
              </a:rPr>
              <a:t>01</a:t>
            </a:r>
          </a:p>
        </p:txBody>
      </p:sp>
      <p:sp>
        <p:nvSpPr>
          <p:cNvPr id="23" name="TextBox 23"/>
          <p:cNvSpPr txBox="1"/>
          <p:nvPr/>
        </p:nvSpPr>
        <p:spPr>
          <a:xfrm>
            <a:off x="1630602" y="3090547"/>
            <a:ext cx="7309405" cy="433706"/>
          </a:xfrm>
          <a:prstGeom prst="rect">
            <a:avLst/>
          </a:prstGeom>
        </p:spPr>
        <p:txBody>
          <a:bodyPr lIns="0" tIns="0" rIns="0" bIns="0" rtlCol="0" anchor="t">
            <a:spAutoFit/>
          </a:bodyPr>
          <a:lstStyle/>
          <a:p>
            <a:pPr algn="l">
              <a:lnSpc>
                <a:spcPts val="3185"/>
              </a:lnSpc>
            </a:pPr>
            <a:r>
              <a:rPr lang="en-US" sz="3500">
                <a:solidFill>
                  <a:srgbClr val="120F0C"/>
                </a:solidFill>
                <a:latin typeface="Georgia Pro"/>
                <a:ea typeface="Georgia Pro"/>
                <a:cs typeface="Georgia Pro"/>
                <a:sym typeface="Georgia Pro"/>
              </a:rPr>
              <a:t>What is ADEL? &amp; Objectives.</a:t>
            </a:r>
          </a:p>
        </p:txBody>
      </p:sp>
      <p:sp>
        <p:nvSpPr>
          <p:cNvPr id="24" name="TextBox 24"/>
          <p:cNvSpPr txBox="1"/>
          <p:nvPr/>
        </p:nvSpPr>
        <p:spPr>
          <a:xfrm>
            <a:off x="613774" y="3582291"/>
            <a:ext cx="850668" cy="596900"/>
          </a:xfrm>
          <a:prstGeom prst="rect">
            <a:avLst/>
          </a:prstGeom>
        </p:spPr>
        <p:txBody>
          <a:bodyPr lIns="0" tIns="0" rIns="0" bIns="0" rtlCol="0" anchor="t">
            <a:spAutoFit/>
          </a:bodyPr>
          <a:lstStyle/>
          <a:p>
            <a:pPr algn="ctr">
              <a:lnSpc>
                <a:spcPts val="4900"/>
              </a:lnSpc>
              <a:spcBef>
                <a:spcPct val="0"/>
              </a:spcBef>
            </a:pPr>
            <a:r>
              <a:rPr lang="en-US" sz="3500">
                <a:solidFill>
                  <a:srgbClr val="B28C32"/>
                </a:solidFill>
                <a:latin typeface="Open Sans Bold"/>
                <a:ea typeface="Open Sans Bold"/>
                <a:cs typeface="Open Sans Bold"/>
                <a:sym typeface="Open Sans Bold"/>
              </a:rPr>
              <a:t>02</a:t>
            </a:r>
          </a:p>
        </p:txBody>
      </p:sp>
      <p:sp>
        <p:nvSpPr>
          <p:cNvPr id="25" name="TextBox 25"/>
          <p:cNvSpPr txBox="1"/>
          <p:nvPr/>
        </p:nvSpPr>
        <p:spPr>
          <a:xfrm>
            <a:off x="1630602" y="3744216"/>
            <a:ext cx="8289750" cy="433705"/>
          </a:xfrm>
          <a:prstGeom prst="rect">
            <a:avLst/>
          </a:prstGeom>
        </p:spPr>
        <p:txBody>
          <a:bodyPr lIns="0" tIns="0" rIns="0" bIns="0" rtlCol="0" anchor="t">
            <a:spAutoFit/>
          </a:bodyPr>
          <a:lstStyle/>
          <a:p>
            <a:pPr algn="l">
              <a:lnSpc>
                <a:spcPts val="3185"/>
              </a:lnSpc>
            </a:pPr>
            <a:r>
              <a:rPr lang="en-US" sz="3500">
                <a:solidFill>
                  <a:srgbClr val="120F0C"/>
                </a:solidFill>
                <a:latin typeface="Georgia Pro"/>
                <a:ea typeface="Georgia Pro"/>
                <a:cs typeface="Georgia Pro"/>
                <a:sym typeface="Georgia Pro"/>
              </a:rPr>
              <a:t>Problem Statement &amp; solution.</a:t>
            </a:r>
          </a:p>
        </p:txBody>
      </p:sp>
      <p:sp>
        <p:nvSpPr>
          <p:cNvPr id="26" name="TextBox 26"/>
          <p:cNvSpPr txBox="1"/>
          <p:nvPr/>
        </p:nvSpPr>
        <p:spPr>
          <a:xfrm>
            <a:off x="613774" y="4235960"/>
            <a:ext cx="850668" cy="596900"/>
          </a:xfrm>
          <a:prstGeom prst="rect">
            <a:avLst/>
          </a:prstGeom>
        </p:spPr>
        <p:txBody>
          <a:bodyPr lIns="0" tIns="0" rIns="0" bIns="0" rtlCol="0" anchor="t">
            <a:spAutoFit/>
          </a:bodyPr>
          <a:lstStyle/>
          <a:p>
            <a:pPr algn="ctr">
              <a:lnSpc>
                <a:spcPts val="4900"/>
              </a:lnSpc>
              <a:spcBef>
                <a:spcPct val="0"/>
              </a:spcBef>
            </a:pPr>
            <a:r>
              <a:rPr lang="en-US" sz="3500">
                <a:solidFill>
                  <a:srgbClr val="AD4524"/>
                </a:solidFill>
                <a:latin typeface="Open Sans Bold"/>
                <a:ea typeface="Open Sans Bold"/>
                <a:cs typeface="Open Sans Bold"/>
                <a:sym typeface="Open Sans Bold"/>
              </a:rPr>
              <a:t>03</a:t>
            </a:r>
          </a:p>
        </p:txBody>
      </p:sp>
      <p:sp>
        <p:nvSpPr>
          <p:cNvPr id="27" name="TextBox 27"/>
          <p:cNvSpPr txBox="1"/>
          <p:nvPr/>
        </p:nvSpPr>
        <p:spPr>
          <a:xfrm>
            <a:off x="1630602" y="4397885"/>
            <a:ext cx="8655302" cy="433705"/>
          </a:xfrm>
          <a:prstGeom prst="rect">
            <a:avLst/>
          </a:prstGeom>
        </p:spPr>
        <p:txBody>
          <a:bodyPr lIns="0" tIns="0" rIns="0" bIns="0" rtlCol="0" anchor="t">
            <a:spAutoFit/>
          </a:bodyPr>
          <a:lstStyle/>
          <a:p>
            <a:pPr algn="l">
              <a:lnSpc>
                <a:spcPts val="3185"/>
              </a:lnSpc>
            </a:pPr>
            <a:r>
              <a:rPr lang="en-US" sz="3500">
                <a:solidFill>
                  <a:srgbClr val="120F0C"/>
                </a:solidFill>
                <a:latin typeface="Georgia Pro"/>
                <a:ea typeface="Georgia Pro"/>
                <a:cs typeface="Georgia Pro"/>
                <a:sym typeface="Georgia Pro"/>
              </a:rPr>
              <a:t>Similar platform &amp; stand out.</a:t>
            </a:r>
          </a:p>
        </p:txBody>
      </p:sp>
      <p:sp>
        <p:nvSpPr>
          <p:cNvPr id="28" name="TextBox 28"/>
          <p:cNvSpPr txBox="1"/>
          <p:nvPr/>
        </p:nvSpPr>
        <p:spPr>
          <a:xfrm>
            <a:off x="613774" y="5544060"/>
            <a:ext cx="850668" cy="596900"/>
          </a:xfrm>
          <a:prstGeom prst="rect">
            <a:avLst/>
          </a:prstGeom>
        </p:spPr>
        <p:txBody>
          <a:bodyPr lIns="0" tIns="0" rIns="0" bIns="0" rtlCol="0" anchor="t">
            <a:spAutoFit/>
          </a:bodyPr>
          <a:lstStyle/>
          <a:p>
            <a:pPr algn="ctr">
              <a:lnSpc>
                <a:spcPts val="4900"/>
              </a:lnSpc>
              <a:spcBef>
                <a:spcPct val="0"/>
              </a:spcBef>
            </a:pPr>
            <a:r>
              <a:rPr lang="en-US" sz="3500">
                <a:solidFill>
                  <a:srgbClr val="AD4524"/>
                </a:solidFill>
                <a:latin typeface="Open Sans Bold"/>
                <a:ea typeface="Open Sans Bold"/>
                <a:cs typeface="Open Sans Bold"/>
                <a:sym typeface="Open Sans Bold"/>
              </a:rPr>
              <a:t>05</a:t>
            </a:r>
          </a:p>
        </p:txBody>
      </p:sp>
      <p:sp>
        <p:nvSpPr>
          <p:cNvPr id="29" name="TextBox 29"/>
          <p:cNvSpPr txBox="1"/>
          <p:nvPr/>
        </p:nvSpPr>
        <p:spPr>
          <a:xfrm>
            <a:off x="1630602" y="5705985"/>
            <a:ext cx="11689847" cy="433705"/>
          </a:xfrm>
          <a:prstGeom prst="rect">
            <a:avLst/>
          </a:prstGeom>
        </p:spPr>
        <p:txBody>
          <a:bodyPr lIns="0" tIns="0" rIns="0" bIns="0" rtlCol="0" anchor="t">
            <a:spAutoFit/>
          </a:bodyPr>
          <a:lstStyle/>
          <a:p>
            <a:pPr algn="l">
              <a:lnSpc>
                <a:spcPts val="3185"/>
              </a:lnSpc>
            </a:pPr>
            <a:r>
              <a:rPr lang="en-US" sz="3500">
                <a:solidFill>
                  <a:srgbClr val="120F0C"/>
                </a:solidFill>
                <a:latin typeface="Georgia Pro"/>
                <a:ea typeface="Georgia Pro"/>
                <a:cs typeface="Georgia Pro"/>
                <a:sym typeface="Georgia Pro"/>
              </a:rPr>
              <a:t>ERD</a:t>
            </a:r>
          </a:p>
        </p:txBody>
      </p:sp>
      <p:sp>
        <p:nvSpPr>
          <p:cNvPr id="30" name="TextBox 30"/>
          <p:cNvSpPr txBox="1"/>
          <p:nvPr/>
        </p:nvSpPr>
        <p:spPr>
          <a:xfrm>
            <a:off x="613774" y="4890010"/>
            <a:ext cx="850668" cy="596900"/>
          </a:xfrm>
          <a:prstGeom prst="rect">
            <a:avLst/>
          </a:prstGeom>
        </p:spPr>
        <p:txBody>
          <a:bodyPr lIns="0" tIns="0" rIns="0" bIns="0" rtlCol="0" anchor="t">
            <a:spAutoFit/>
          </a:bodyPr>
          <a:lstStyle/>
          <a:p>
            <a:pPr algn="ctr">
              <a:lnSpc>
                <a:spcPts val="4900"/>
              </a:lnSpc>
              <a:spcBef>
                <a:spcPct val="0"/>
              </a:spcBef>
            </a:pPr>
            <a:r>
              <a:rPr lang="en-US" sz="3500">
                <a:solidFill>
                  <a:srgbClr val="B28C32"/>
                </a:solidFill>
                <a:latin typeface="Open Sans Bold"/>
                <a:ea typeface="Open Sans Bold"/>
                <a:cs typeface="Open Sans Bold"/>
                <a:sym typeface="Open Sans Bold"/>
              </a:rPr>
              <a:t>04</a:t>
            </a:r>
          </a:p>
        </p:txBody>
      </p:sp>
      <p:sp>
        <p:nvSpPr>
          <p:cNvPr id="31" name="TextBox 31"/>
          <p:cNvSpPr txBox="1"/>
          <p:nvPr/>
        </p:nvSpPr>
        <p:spPr>
          <a:xfrm>
            <a:off x="1630602" y="5051935"/>
            <a:ext cx="9220246" cy="433705"/>
          </a:xfrm>
          <a:prstGeom prst="rect">
            <a:avLst/>
          </a:prstGeom>
        </p:spPr>
        <p:txBody>
          <a:bodyPr lIns="0" tIns="0" rIns="0" bIns="0" rtlCol="0" anchor="t">
            <a:spAutoFit/>
          </a:bodyPr>
          <a:lstStyle/>
          <a:p>
            <a:pPr algn="l">
              <a:lnSpc>
                <a:spcPts val="3185"/>
              </a:lnSpc>
            </a:pPr>
            <a:r>
              <a:rPr lang="en-US" sz="3500">
                <a:solidFill>
                  <a:srgbClr val="120F0C"/>
                </a:solidFill>
                <a:latin typeface="Georgia Pro"/>
                <a:ea typeface="Georgia Pro"/>
                <a:cs typeface="Georgia Pro"/>
                <a:sym typeface="Georgia Pro"/>
              </a:rPr>
              <a:t> Use case For Adel</a:t>
            </a:r>
          </a:p>
        </p:txBody>
      </p:sp>
      <p:sp>
        <p:nvSpPr>
          <p:cNvPr id="32" name="TextBox 32"/>
          <p:cNvSpPr txBox="1"/>
          <p:nvPr/>
        </p:nvSpPr>
        <p:spPr>
          <a:xfrm>
            <a:off x="617691" y="6800598"/>
            <a:ext cx="850668" cy="596900"/>
          </a:xfrm>
          <a:prstGeom prst="rect">
            <a:avLst/>
          </a:prstGeom>
        </p:spPr>
        <p:txBody>
          <a:bodyPr lIns="0" tIns="0" rIns="0" bIns="0" rtlCol="0" anchor="t">
            <a:spAutoFit/>
          </a:bodyPr>
          <a:lstStyle/>
          <a:p>
            <a:pPr algn="ctr">
              <a:lnSpc>
                <a:spcPts val="4900"/>
              </a:lnSpc>
              <a:spcBef>
                <a:spcPct val="0"/>
              </a:spcBef>
            </a:pPr>
            <a:r>
              <a:rPr lang="en-US" sz="3500">
                <a:solidFill>
                  <a:srgbClr val="AD4524"/>
                </a:solidFill>
                <a:latin typeface="Open Sans Bold"/>
                <a:ea typeface="Open Sans Bold"/>
                <a:cs typeface="Open Sans Bold"/>
                <a:sym typeface="Open Sans Bold"/>
              </a:rPr>
              <a:t>07</a:t>
            </a:r>
          </a:p>
        </p:txBody>
      </p:sp>
      <p:sp>
        <p:nvSpPr>
          <p:cNvPr id="33" name="TextBox 33"/>
          <p:cNvSpPr txBox="1"/>
          <p:nvPr/>
        </p:nvSpPr>
        <p:spPr>
          <a:xfrm>
            <a:off x="1644927" y="6933698"/>
            <a:ext cx="3549956" cy="433705"/>
          </a:xfrm>
          <a:prstGeom prst="rect">
            <a:avLst/>
          </a:prstGeom>
        </p:spPr>
        <p:txBody>
          <a:bodyPr lIns="0" tIns="0" rIns="0" bIns="0" rtlCol="0" anchor="t">
            <a:spAutoFit/>
          </a:bodyPr>
          <a:lstStyle/>
          <a:p>
            <a:pPr algn="l">
              <a:lnSpc>
                <a:spcPts val="3185"/>
              </a:lnSpc>
            </a:pPr>
            <a:r>
              <a:rPr lang="en-US" sz="3500">
                <a:solidFill>
                  <a:srgbClr val="120F0C"/>
                </a:solidFill>
                <a:latin typeface="Georgia Pro"/>
                <a:ea typeface="Georgia Pro"/>
                <a:cs typeface="Georgia Pro"/>
                <a:sym typeface="Georgia Pro"/>
              </a:rPr>
              <a:t>Look to Website.</a:t>
            </a:r>
          </a:p>
        </p:txBody>
      </p:sp>
      <p:sp>
        <p:nvSpPr>
          <p:cNvPr id="34" name="TextBox 34"/>
          <p:cNvSpPr txBox="1"/>
          <p:nvPr/>
        </p:nvSpPr>
        <p:spPr>
          <a:xfrm>
            <a:off x="617691" y="6179060"/>
            <a:ext cx="850668" cy="596900"/>
          </a:xfrm>
          <a:prstGeom prst="rect">
            <a:avLst/>
          </a:prstGeom>
        </p:spPr>
        <p:txBody>
          <a:bodyPr lIns="0" tIns="0" rIns="0" bIns="0" rtlCol="0" anchor="t">
            <a:spAutoFit/>
          </a:bodyPr>
          <a:lstStyle/>
          <a:p>
            <a:pPr algn="ctr">
              <a:lnSpc>
                <a:spcPts val="4900"/>
              </a:lnSpc>
              <a:spcBef>
                <a:spcPct val="0"/>
              </a:spcBef>
            </a:pPr>
            <a:r>
              <a:rPr lang="en-US" sz="3500">
                <a:solidFill>
                  <a:srgbClr val="B28C32"/>
                </a:solidFill>
                <a:latin typeface="Open Sans Bold"/>
                <a:ea typeface="Open Sans Bold"/>
                <a:cs typeface="Open Sans Bold"/>
                <a:sym typeface="Open Sans Bold"/>
              </a:rPr>
              <a:t>06</a:t>
            </a:r>
          </a:p>
        </p:txBody>
      </p:sp>
      <p:sp>
        <p:nvSpPr>
          <p:cNvPr id="35" name="TextBox 35"/>
          <p:cNvSpPr txBox="1"/>
          <p:nvPr/>
        </p:nvSpPr>
        <p:spPr>
          <a:xfrm>
            <a:off x="1644927" y="6340985"/>
            <a:ext cx="7309405" cy="433705"/>
          </a:xfrm>
          <a:prstGeom prst="rect">
            <a:avLst/>
          </a:prstGeom>
        </p:spPr>
        <p:txBody>
          <a:bodyPr lIns="0" tIns="0" rIns="0" bIns="0" rtlCol="0" anchor="t">
            <a:spAutoFit/>
          </a:bodyPr>
          <a:lstStyle/>
          <a:p>
            <a:pPr algn="l">
              <a:lnSpc>
                <a:spcPts val="3185"/>
              </a:lnSpc>
            </a:pPr>
            <a:r>
              <a:rPr lang="en-US" sz="3500">
                <a:solidFill>
                  <a:srgbClr val="120F0C"/>
                </a:solidFill>
                <a:latin typeface="Georgia Pro"/>
                <a:ea typeface="Georgia Pro"/>
                <a:cs typeface="Georgia Pro"/>
                <a:sym typeface="Georgia Pro"/>
              </a:rPr>
              <a:t>Features of ADEL.</a:t>
            </a:r>
          </a:p>
        </p:txBody>
      </p:sp>
      <p:sp>
        <p:nvSpPr>
          <p:cNvPr id="36" name="TextBox 36"/>
          <p:cNvSpPr txBox="1"/>
          <p:nvPr/>
        </p:nvSpPr>
        <p:spPr>
          <a:xfrm>
            <a:off x="646340" y="7980936"/>
            <a:ext cx="850668" cy="596900"/>
          </a:xfrm>
          <a:prstGeom prst="rect">
            <a:avLst/>
          </a:prstGeom>
        </p:spPr>
        <p:txBody>
          <a:bodyPr lIns="0" tIns="0" rIns="0" bIns="0" rtlCol="0" anchor="t">
            <a:spAutoFit/>
          </a:bodyPr>
          <a:lstStyle/>
          <a:p>
            <a:pPr algn="ctr">
              <a:lnSpc>
                <a:spcPts val="4900"/>
              </a:lnSpc>
              <a:spcBef>
                <a:spcPct val="0"/>
              </a:spcBef>
            </a:pPr>
            <a:r>
              <a:rPr lang="en-US" sz="3500">
                <a:solidFill>
                  <a:srgbClr val="AD4524"/>
                </a:solidFill>
                <a:latin typeface="Open Sans Bold"/>
                <a:ea typeface="Open Sans Bold"/>
                <a:cs typeface="Open Sans Bold"/>
                <a:sym typeface="Open Sans Bold"/>
              </a:rPr>
              <a:t>09</a:t>
            </a:r>
          </a:p>
        </p:txBody>
      </p:sp>
      <p:sp>
        <p:nvSpPr>
          <p:cNvPr id="37" name="TextBox 37"/>
          <p:cNvSpPr txBox="1"/>
          <p:nvPr/>
        </p:nvSpPr>
        <p:spPr>
          <a:xfrm>
            <a:off x="1663169" y="8142861"/>
            <a:ext cx="7309405" cy="433705"/>
          </a:xfrm>
          <a:prstGeom prst="rect">
            <a:avLst/>
          </a:prstGeom>
        </p:spPr>
        <p:txBody>
          <a:bodyPr lIns="0" tIns="0" rIns="0" bIns="0" rtlCol="0" anchor="t">
            <a:spAutoFit/>
          </a:bodyPr>
          <a:lstStyle/>
          <a:p>
            <a:pPr algn="l">
              <a:lnSpc>
                <a:spcPts val="3185"/>
              </a:lnSpc>
            </a:pPr>
            <a:r>
              <a:rPr lang="en-US" sz="3500">
                <a:solidFill>
                  <a:srgbClr val="120F0C"/>
                </a:solidFill>
                <a:latin typeface="Georgia Pro"/>
                <a:ea typeface="Georgia Pro"/>
                <a:cs typeface="Georgia Pro"/>
                <a:sym typeface="Georgia Pro"/>
              </a:rPr>
              <a:t>Future vision for ADEL.</a:t>
            </a:r>
          </a:p>
        </p:txBody>
      </p:sp>
      <p:sp>
        <p:nvSpPr>
          <p:cNvPr id="38" name="TextBox 38"/>
          <p:cNvSpPr txBox="1"/>
          <p:nvPr/>
        </p:nvSpPr>
        <p:spPr>
          <a:xfrm>
            <a:off x="646340" y="7403086"/>
            <a:ext cx="850668" cy="596900"/>
          </a:xfrm>
          <a:prstGeom prst="rect">
            <a:avLst/>
          </a:prstGeom>
        </p:spPr>
        <p:txBody>
          <a:bodyPr lIns="0" tIns="0" rIns="0" bIns="0" rtlCol="0" anchor="t">
            <a:spAutoFit/>
          </a:bodyPr>
          <a:lstStyle/>
          <a:p>
            <a:pPr algn="ctr">
              <a:lnSpc>
                <a:spcPts val="4900"/>
              </a:lnSpc>
              <a:spcBef>
                <a:spcPct val="0"/>
              </a:spcBef>
            </a:pPr>
            <a:r>
              <a:rPr lang="en-US" sz="3500">
                <a:solidFill>
                  <a:srgbClr val="B28C32"/>
                </a:solidFill>
                <a:latin typeface="Open Sans Bold"/>
                <a:ea typeface="Open Sans Bold"/>
                <a:cs typeface="Open Sans Bold"/>
                <a:sym typeface="Open Sans Bold"/>
              </a:rPr>
              <a:t>08</a:t>
            </a:r>
          </a:p>
        </p:txBody>
      </p:sp>
      <p:sp>
        <p:nvSpPr>
          <p:cNvPr id="39" name="TextBox 39"/>
          <p:cNvSpPr txBox="1"/>
          <p:nvPr/>
        </p:nvSpPr>
        <p:spPr>
          <a:xfrm>
            <a:off x="1663169" y="7565011"/>
            <a:ext cx="8289750" cy="433705"/>
          </a:xfrm>
          <a:prstGeom prst="rect">
            <a:avLst/>
          </a:prstGeom>
        </p:spPr>
        <p:txBody>
          <a:bodyPr lIns="0" tIns="0" rIns="0" bIns="0" rtlCol="0" anchor="t">
            <a:spAutoFit/>
          </a:bodyPr>
          <a:lstStyle/>
          <a:p>
            <a:pPr algn="l">
              <a:lnSpc>
                <a:spcPts val="3185"/>
              </a:lnSpc>
            </a:pPr>
            <a:r>
              <a:rPr lang="en-US" sz="3500">
                <a:solidFill>
                  <a:srgbClr val="120F0C"/>
                </a:solidFill>
                <a:latin typeface="Georgia Pro"/>
                <a:ea typeface="Georgia Pro"/>
                <a:cs typeface="Georgia Pro"/>
                <a:sym typeface="Georgia Pro"/>
              </a:rPr>
              <a:t>Main technologies and tools were used.</a:t>
            </a:r>
          </a:p>
        </p:txBody>
      </p:sp>
      <p:sp>
        <p:nvSpPr>
          <p:cNvPr id="40" name="Freeform 40"/>
          <p:cNvSpPr/>
          <p:nvPr/>
        </p:nvSpPr>
        <p:spPr>
          <a:xfrm>
            <a:off x="82966" y="48202"/>
            <a:ext cx="861120" cy="861120"/>
          </a:xfrm>
          <a:custGeom>
            <a:avLst/>
            <a:gdLst/>
            <a:ahLst/>
            <a:cxnLst/>
            <a:rect l="l" t="t" r="r" b="b"/>
            <a:pathLst>
              <a:path w="861120" h="861120">
                <a:moveTo>
                  <a:pt x="0" y="0"/>
                </a:moveTo>
                <a:lnTo>
                  <a:pt x="861120" y="0"/>
                </a:lnTo>
                <a:lnTo>
                  <a:pt x="861120" y="861120"/>
                </a:lnTo>
                <a:lnTo>
                  <a:pt x="0" y="861120"/>
                </a:lnTo>
                <a:lnTo>
                  <a:pt x="0" y="0"/>
                </a:lnTo>
                <a:close/>
              </a:path>
            </a:pathLst>
          </a:custGeom>
          <a:blipFill>
            <a:blip r:embed="rId5"/>
            <a:stretch>
              <a:fillRect/>
            </a:stretch>
          </a:blipFill>
        </p:spPr>
      </p:sp>
    </p:spTree>
  </p:cSld>
  <p:clrMapOvr>
    <a:masterClrMapping/>
  </p:clrMapOvr>
  <p:transition>
    <p:cover dir="d"/>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20F0C"/>
        </a:solidFill>
        <a:effectLst/>
      </p:bgPr>
    </p:bg>
    <p:spTree>
      <p:nvGrpSpPr>
        <p:cNvPr id="1" name=""/>
        <p:cNvGrpSpPr/>
        <p:nvPr/>
      </p:nvGrpSpPr>
      <p:grpSpPr>
        <a:xfrm>
          <a:off x="0" y="0"/>
          <a:ext cx="0" cy="0"/>
          <a:chOff x="0" y="0"/>
          <a:chExt cx="0" cy="0"/>
        </a:xfrm>
      </p:grpSpPr>
      <p:grpSp>
        <p:nvGrpSpPr>
          <p:cNvPr id="2" name="Group 2"/>
          <p:cNvGrpSpPr/>
          <p:nvPr/>
        </p:nvGrpSpPr>
        <p:grpSpPr>
          <a:xfrm>
            <a:off x="17293116" y="565634"/>
            <a:ext cx="397367" cy="28996"/>
            <a:chOff x="0" y="0"/>
            <a:chExt cx="128243" cy="9358"/>
          </a:xfrm>
        </p:grpSpPr>
        <p:sp>
          <p:nvSpPr>
            <p:cNvPr id="3" name="Freeform 3"/>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BBA088"/>
            </a:solidFill>
          </p:spPr>
        </p:sp>
        <p:sp>
          <p:nvSpPr>
            <p:cNvPr id="4" name="TextBox 4"/>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5"/>
          <p:cNvGrpSpPr/>
          <p:nvPr/>
        </p:nvGrpSpPr>
        <p:grpSpPr>
          <a:xfrm>
            <a:off x="17293116" y="657737"/>
            <a:ext cx="397367" cy="28996"/>
            <a:chOff x="0" y="0"/>
            <a:chExt cx="128243" cy="9358"/>
          </a:xfrm>
        </p:grpSpPr>
        <p:sp>
          <p:nvSpPr>
            <p:cNvPr id="6" name="Freeform 6"/>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BBA088"/>
            </a:solidFill>
          </p:spPr>
        </p:sp>
        <p:sp>
          <p:nvSpPr>
            <p:cNvPr id="7" name="TextBox 7"/>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sp>
        <p:nvSpPr>
          <p:cNvPr id="8" name="Freeform 8"/>
          <p:cNvSpPr/>
          <p:nvPr/>
        </p:nvSpPr>
        <p:spPr>
          <a:xfrm>
            <a:off x="1169931" y="95640"/>
            <a:ext cx="942764" cy="906232"/>
          </a:xfrm>
          <a:custGeom>
            <a:avLst/>
            <a:gdLst/>
            <a:ahLst/>
            <a:cxnLst/>
            <a:rect l="l" t="t" r="r" b="b"/>
            <a:pathLst>
              <a:path w="942764" h="906232">
                <a:moveTo>
                  <a:pt x="0" y="0"/>
                </a:moveTo>
                <a:lnTo>
                  <a:pt x="942764" y="0"/>
                </a:lnTo>
                <a:lnTo>
                  <a:pt x="942764" y="906232"/>
                </a:lnTo>
                <a:lnTo>
                  <a:pt x="0" y="9062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9" name="Group 9"/>
          <p:cNvGrpSpPr/>
          <p:nvPr/>
        </p:nvGrpSpPr>
        <p:grpSpPr>
          <a:xfrm>
            <a:off x="2421609" y="2501536"/>
            <a:ext cx="1388034" cy="47625"/>
            <a:chOff x="0" y="0"/>
            <a:chExt cx="447964" cy="15370"/>
          </a:xfrm>
        </p:grpSpPr>
        <p:sp>
          <p:nvSpPr>
            <p:cNvPr id="10" name="Freeform 10"/>
            <p:cNvSpPr/>
            <p:nvPr/>
          </p:nvSpPr>
          <p:spPr>
            <a:xfrm>
              <a:off x="0" y="0"/>
              <a:ext cx="447964" cy="15370"/>
            </a:xfrm>
            <a:custGeom>
              <a:avLst/>
              <a:gdLst/>
              <a:ahLst/>
              <a:cxnLst/>
              <a:rect l="l" t="t" r="r" b="b"/>
              <a:pathLst>
                <a:path w="447964" h="15370">
                  <a:moveTo>
                    <a:pt x="0" y="0"/>
                  </a:moveTo>
                  <a:lnTo>
                    <a:pt x="447964" y="0"/>
                  </a:lnTo>
                  <a:lnTo>
                    <a:pt x="447964" y="15370"/>
                  </a:lnTo>
                  <a:lnTo>
                    <a:pt x="0" y="15370"/>
                  </a:lnTo>
                  <a:close/>
                </a:path>
              </a:pathLst>
            </a:custGeom>
            <a:solidFill>
              <a:srgbClr val="BBA088"/>
            </a:solidFill>
          </p:spPr>
        </p:sp>
        <p:sp>
          <p:nvSpPr>
            <p:cNvPr id="11" name="TextBox 11"/>
            <p:cNvSpPr txBox="1"/>
            <p:nvPr/>
          </p:nvSpPr>
          <p:spPr>
            <a:xfrm>
              <a:off x="0" y="-38100"/>
              <a:ext cx="447964" cy="53470"/>
            </a:xfrm>
            <a:prstGeom prst="rect">
              <a:avLst/>
            </a:prstGeom>
          </p:spPr>
          <p:txBody>
            <a:bodyPr lIns="50800" tIns="50800" rIns="50800" bIns="50800" rtlCol="0" anchor="ctr"/>
            <a:lstStyle/>
            <a:p>
              <a:pPr algn="ctr">
                <a:lnSpc>
                  <a:spcPts val="2659"/>
                </a:lnSpc>
                <a:spcBef>
                  <a:spcPct val="0"/>
                </a:spcBef>
              </a:pPr>
              <a:endParaRPr/>
            </a:p>
          </p:txBody>
        </p:sp>
      </p:grpSp>
      <p:sp>
        <p:nvSpPr>
          <p:cNvPr id="12" name="Freeform 12"/>
          <p:cNvSpPr/>
          <p:nvPr/>
        </p:nvSpPr>
        <p:spPr>
          <a:xfrm>
            <a:off x="45141" y="54646"/>
            <a:ext cx="1002788" cy="1002788"/>
          </a:xfrm>
          <a:custGeom>
            <a:avLst/>
            <a:gdLst/>
            <a:ahLst/>
            <a:cxnLst/>
            <a:rect l="l" t="t" r="r" b="b"/>
            <a:pathLst>
              <a:path w="1002788" h="1002788">
                <a:moveTo>
                  <a:pt x="0" y="0"/>
                </a:moveTo>
                <a:lnTo>
                  <a:pt x="1002788" y="0"/>
                </a:lnTo>
                <a:lnTo>
                  <a:pt x="1002788" y="1002788"/>
                </a:lnTo>
                <a:lnTo>
                  <a:pt x="0" y="1002788"/>
                </a:lnTo>
                <a:lnTo>
                  <a:pt x="0" y="0"/>
                </a:lnTo>
                <a:close/>
              </a:path>
            </a:pathLst>
          </a:custGeom>
          <a:blipFill>
            <a:blip r:embed="rId4"/>
            <a:stretch>
              <a:fillRect/>
            </a:stretch>
          </a:blipFill>
        </p:spPr>
      </p:sp>
      <p:grpSp>
        <p:nvGrpSpPr>
          <p:cNvPr id="13" name="Group 13"/>
          <p:cNvGrpSpPr/>
          <p:nvPr/>
        </p:nvGrpSpPr>
        <p:grpSpPr>
          <a:xfrm>
            <a:off x="2514281" y="5332814"/>
            <a:ext cx="1388034" cy="47625"/>
            <a:chOff x="0" y="0"/>
            <a:chExt cx="447964" cy="15370"/>
          </a:xfrm>
        </p:grpSpPr>
        <p:sp>
          <p:nvSpPr>
            <p:cNvPr id="14" name="Freeform 14"/>
            <p:cNvSpPr/>
            <p:nvPr/>
          </p:nvSpPr>
          <p:spPr>
            <a:xfrm>
              <a:off x="0" y="0"/>
              <a:ext cx="447964" cy="15370"/>
            </a:xfrm>
            <a:custGeom>
              <a:avLst/>
              <a:gdLst/>
              <a:ahLst/>
              <a:cxnLst/>
              <a:rect l="l" t="t" r="r" b="b"/>
              <a:pathLst>
                <a:path w="447964" h="15370">
                  <a:moveTo>
                    <a:pt x="0" y="0"/>
                  </a:moveTo>
                  <a:lnTo>
                    <a:pt x="447964" y="0"/>
                  </a:lnTo>
                  <a:lnTo>
                    <a:pt x="447964" y="15370"/>
                  </a:lnTo>
                  <a:lnTo>
                    <a:pt x="0" y="15370"/>
                  </a:lnTo>
                  <a:close/>
                </a:path>
              </a:pathLst>
            </a:custGeom>
            <a:solidFill>
              <a:srgbClr val="BBA088"/>
            </a:solidFill>
          </p:spPr>
        </p:sp>
        <p:sp>
          <p:nvSpPr>
            <p:cNvPr id="15" name="TextBox 15"/>
            <p:cNvSpPr txBox="1"/>
            <p:nvPr/>
          </p:nvSpPr>
          <p:spPr>
            <a:xfrm>
              <a:off x="0" y="-38100"/>
              <a:ext cx="447964" cy="53470"/>
            </a:xfrm>
            <a:prstGeom prst="rect">
              <a:avLst/>
            </a:prstGeom>
          </p:spPr>
          <p:txBody>
            <a:bodyPr lIns="50800" tIns="50800" rIns="50800" bIns="50800" rtlCol="0" anchor="ctr"/>
            <a:lstStyle/>
            <a:p>
              <a:pPr algn="ctr">
                <a:lnSpc>
                  <a:spcPts val="2659"/>
                </a:lnSpc>
                <a:spcBef>
                  <a:spcPct val="0"/>
                </a:spcBef>
              </a:pPr>
              <a:endParaRPr/>
            </a:p>
          </p:txBody>
        </p:sp>
      </p:grpSp>
      <p:sp>
        <p:nvSpPr>
          <p:cNvPr id="16" name="TextBox 16"/>
          <p:cNvSpPr txBox="1"/>
          <p:nvPr/>
        </p:nvSpPr>
        <p:spPr>
          <a:xfrm>
            <a:off x="1394895" y="1028859"/>
            <a:ext cx="478324" cy="246757"/>
          </a:xfrm>
          <a:prstGeom prst="rect">
            <a:avLst/>
          </a:prstGeom>
        </p:spPr>
        <p:txBody>
          <a:bodyPr lIns="0" tIns="0" rIns="0" bIns="0" rtlCol="0" anchor="t">
            <a:spAutoFit/>
          </a:bodyPr>
          <a:lstStyle/>
          <a:p>
            <a:pPr algn="l">
              <a:lnSpc>
                <a:spcPts val="2046"/>
              </a:lnSpc>
              <a:spcBef>
                <a:spcPct val="0"/>
              </a:spcBef>
            </a:pPr>
            <a:r>
              <a:rPr lang="en-US" sz="1462">
                <a:solidFill>
                  <a:srgbClr val="FFFFFF"/>
                </a:solidFill>
                <a:latin typeface="Open Sans Bold"/>
                <a:ea typeface="Open Sans Bold"/>
                <a:cs typeface="Open Sans Bold"/>
                <a:sym typeface="Open Sans Bold"/>
              </a:rPr>
              <a:t>ADEL</a:t>
            </a:r>
          </a:p>
        </p:txBody>
      </p:sp>
      <p:sp>
        <p:nvSpPr>
          <p:cNvPr id="17" name="TextBox 17"/>
          <p:cNvSpPr txBox="1"/>
          <p:nvPr/>
        </p:nvSpPr>
        <p:spPr>
          <a:xfrm>
            <a:off x="15940842" y="517674"/>
            <a:ext cx="978460" cy="197971"/>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a:ea typeface="Open Sans"/>
                <a:cs typeface="Open Sans"/>
                <a:sym typeface="Open Sans"/>
              </a:rPr>
              <a:t>Contact</a:t>
            </a:r>
          </a:p>
        </p:txBody>
      </p:sp>
      <p:sp>
        <p:nvSpPr>
          <p:cNvPr id="18" name="TextBox 18"/>
          <p:cNvSpPr txBox="1"/>
          <p:nvPr/>
        </p:nvSpPr>
        <p:spPr>
          <a:xfrm>
            <a:off x="14385046" y="517674"/>
            <a:ext cx="1060497" cy="197971"/>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a:ea typeface="Open Sans"/>
                <a:cs typeface="Open Sans"/>
                <a:sym typeface="Open Sans"/>
              </a:rPr>
              <a:t>About Us</a:t>
            </a:r>
          </a:p>
        </p:txBody>
      </p:sp>
      <p:sp>
        <p:nvSpPr>
          <p:cNvPr id="19" name="TextBox 19"/>
          <p:cNvSpPr txBox="1"/>
          <p:nvPr/>
        </p:nvSpPr>
        <p:spPr>
          <a:xfrm>
            <a:off x="13154289" y="517674"/>
            <a:ext cx="735456" cy="197971"/>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a:ea typeface="Open Sans"/>
                <a:cs typeface="Open Sans"/>
                <a:sym typeface="Open Sans"/>
              </a:rPr>
              <a:t>Service</a:t>
            </a:r>
          </a:p>
        </p:txBody>
      </p:sp>
      <p:sp>
        <p:nvSpPr>
          <p:cNvPr id="20" name="TextBox 20"/>
          <p:cNvSpPr txBox="1"/>
          <p:nvPr/>
        </p:nvSpPr>
        <p:spPr>
          <a:xfrm>
            <a:off x="11898530" y="517674"/>
            <a:ext cx="809760" cy="197971"/>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a:ea typeface="Open Sans"/>
                <a:cs typeface="Open Sans"/>
                <a:sym typeface="Open Sans"/>
              </a:rPr>
              <a:t>Home</a:t>
            </a:r>
          </a:p>
        </p:txBody>
      </p:sp>
      <p:sp>
        <p:nvSpPr>
          <p:cNvPr id="21" name="TextBox 21"/>
          <p:cNvSpPr txBox="1"/>
          <p:nvPr/>
        </p:nvSpPr>
        <p:spPr>
          <a:xfrm>
            <a:off x="2112695" y="1666602"/>
            <a:ext cx="16821948" cy="646428"/>
          </a:xfrm>
          <a:prstGeom prst="rect">
            <a:avLst/>
          </a:prstGeom>
        </p:spPr>
        <p:txBody>
          <a:bodyPr lIns="0" tIns="0" rIns="0" bIns="0" rtlCol="0" anchor="t">
            <a:spAutoFit/>
          </a:bodyPr>
          <a:lstStyle/>
          <a:p>
            <a:pPr algn="l">
              <a:lnSpc>
                <a:spcPts val="5320"/>
              </a:lnSpc>
              <a:spcBef>
                <a:spcPct val="0"/>
              </a:spcBef>
            </a:pPr>
            <a:r>
              <a:rPr lang="en-US" sz="3800">
                <a:solidFill>
                  <a:srgbClr val="FFFFFF"/>
                </a:solidFill>
                <a:latin typeface="DM Serif Display"/>
                <a:ea typeface="DM Serif Display"/>
                <a:cs typeface="DM Serif Display"/>
                <a:sym typeface="DM Serif Display"/>
              </a:rPr>
              <a:t>ADEL: Simplifying Legal Workflows, Empowering Lawyers.</a:t>
            </a:r>
          </a:p>
        </p:txBody>
      </p:sp>
      <p:sp>
        <p:nvSpPr>
          <p:cNvPr id="22" name="TextBox 22"/>
          <p:cNvSpPr txBox="1"/>
          <p:nvPr/>
        </p:nvSpPr>
        <p:spPr>
          <a:xfrm>
            <a:off x="546535" y="2882536"/>
            <a:ext cx="17491799" cy="1071169"/>
          </a:xfrm>
          <a:prstGeom prst="rect">
            <a:avLst/>
          </a:prstGeom>
        </p:spPr>
        <p:txBody>
          <a:bodyPr lIns="0" tIns="0" rIns="0" bIns="0" rtlCol="0" anchor="t">
            <a:spAutoFit/>
          </a:bodyPr>
          <a:lstStyle/>
          <a:p>
            <a:pPr algn="ctr">
              <a:lnSpc>
                <a:spcPts val="2909"/>
              </a:lnSpc>
            </a:pPr>
            <a:r>
              <a:rPr lang="en-US" sz="2077">
                <a:solidFill>
                  <a:srgbClr val="BBA088"/>
                </a:solidFill>
                <a:latin typeface="Canva Sans Bold"/>
                <a:ea typeface="Canva Sans Bold"/>
                <a:cs typeface="Canva Sans Bold"/>
                <a:sym typeface="Canva Sans Bold"/>
              </a:rPr>
              <a:t>ADEL</a:t>
            </a:r>
            <a:r>
              <a:rPr lang="en-US" sz="2077">
                <a:solidFill>
                  <a:srgbClr val="FFFFFF"/>
                </a:solidFill>
                <a:latin typeface="Canva Sans Bold"/>
                <a:ea typeface="Canva Sans Bold"/>
                <a:cs typeface="Canva Sans Bold"/>
                <a:sym typeface="Canva Sans Bold"/>
              </a:rPr>
              <a:t> (Advanced Digital Environment for Lawyers): </a:t>
            </a:r>
            <a:r>
              <a:rPr lang="en-US" sz="2077">
                <a:solidFill>
                  <a:srgbClr val="FFFFFF"/>
                </a:solidFill>
                <a:latin typeface="Canva Sans"/>
                <a:ea typeface="Canva Sans"/>
                <a:cs typeface="Canva Sans"/>
                <a:sym typeface="Canva Sans"/>
              </a:rPr>
              <a:t>is a SaaS web application designed to digitize legal document management, enhance communication, and streamline scheduling and financial processes for law firms. It provides secure, efficient tools for clients, lawyers, and managers to improve their workflow and productivity.</a:t>
            </a:r>
          </a:p>
        </p:txBody>
      </p:sp>
      <p:sp>
        <p:nvSpPr>
          <p:cNvPr id="23" name="TextBox 23"/>
          <p:cNvSpPr txBox="1"/>
          <p:nvPr/>
        </p:nvSpPr>
        <p:spPr>
          <a:xfrm>
            <a:off x="2421609" y="4554193"/>
            <a:ext cx="3963915" cy="588122"/>
          </a:xfrm>
          <a:prstGeom prst="rect">
            <a:avLst/>
          </a:prstGeom>
        </p:spPr>
        <p:txBody>
          <a:bodyPr lIns="0" tIns="0" rIns="0" bIns="0" rtlCol="0" anchor="t">
            <a:spAutoFit/>
          </a:bodyPr>
          <a:lstStyle/>
          <a:p>
            <a:pPr algn="ctr">
              <a:lnSpc>
                <a:spcPts val="4706"/>
              </a:lnSpc>
            </a:pPr>
            <a:r>
              <a:rPr lang="en-US" sz="3361">
                <a:solidFill>
                  <a:srgbClr val="FFFFFF"/>
                </a:solidFill>
                <a:latin typeface="Canva Sans Bold"/>
                <a:ea typeface="Canva Sans Bold"/>
                <a:cs typeface="Canva Sans Bold"/>
                <a:sym typeface="Canva Sans Bold"/>
              </a:rPr>
              <a:t>Project Objectives:</a:t>
            </a:r>
          </a:p>
        </p:txBody>
      </p:sp>
      <p:sp>
        <p:nvSpPr>
          <p:cNvPr id="24" name="TextBox 24"/>
          <p:cNvSpPr txBox="1"/>
          <p:nvPr/>
        </p:nvSpPr>
        <p:spPr>
          <a:xfrm>
            <a:off x="434459" y="5445900"/>
            <a:ext cx="17603875" cy="4841100"/>
          </a:xfrm>
          <a:prstGeom prst="rect">
            <a:avLst/>
          </a:prstGeom>
        </p:spPr>
        <p:txBody>
          <a:bodyPr lIns="0" tIns="0" rIns="0" bIns="0" rtlCol="0" anchor="t">
            <a:spAutoFit/>
          </a:bodyPr>
          <a:lstStyle/>
          <a:p>
            <a:pPr marL="515759" lvl="1" indent="-257879" algn="l">
              <a:lnSpc>
                <a:spcPts val="4347"/>
              </a:lnSpc>
              <a:buAutoNum type="arabicPeriod"/>
            </a:pPr>
            <a:r>
              <a:rPr lang="en-US" sz="2388">
                <a:solidFill>
                  <a:srgbClr val="FFFFFF"/>
                </a:solidFill>
                <a:latin typeface="Canva Sans Bold"/>
                <a:ea typeface="Canva Sans Bold"/>
                <a:cs typeface="Canva Sans Bold"/>
                <a:sym typeface="Canva Sans Bold"/>
              </a:rPr>
              <a:t>Digitize Legal Document Management</a:t>
            </a:r>
            <a:r>
              <a:rPr lang="en-US" sz="2388">
                <a:solidFill>
                  <a:srgbClr val="FFFFFF"/>
                </a:solidFill>
                <a:latin typeface="Canva Sans"/>
                <a:ea typeface="Canva Sans"/>
                <a:cs typeface="Canva Sans"/>
                <a:sym typeface="Canva Sans"/>
              </a:rPr>
              <a:t>: Streamline the handling, storage, and retrieval of legal documents to improve efficiency and reduce paper usage.</a:t>
            </a:r>
          </a:p>
          <a:p>
            <a:pPr marL="515759" lvl="1" indent="-257879" algn="l">
              <a:lnSpc>
                <a:spcPts val="4347"/>
              </a:lnSpc>
              <a:buAutoNum type="arabicPeriod"/>
            </a:pPr>
            <a:r>
              <a:rPr lang="en-US" sz="2388">
                <a:solidFill>
                  <a:srgbClr val="FFFFFF"/>
                </a:solidFill>
                <a:latin typeface="Canva Sans Bold"/>
                <a:ea typeface="Canva Sans Bold"/>
                <a:cs typeface="Canva Sans Bold"/>
                <a:sym typeface="Canva Sans Bold"/>
              </a:rPr>
              <a:t>Enhance Communication</a:t>
            </a:r>
            <a:r>
              <a:rPr lang="en-US" sz="2388">
                <a:solidFill>
                  <a:srgbClr val="FFFFFF"/>
                </a:solidFill>
                <a:latin typeface="Canva Sans"/>
                <a:ea typeface="Canva Sans"/>
                <a:cs typeface="Canva Sans"/>
                <a:sym typeface="Canva Sans"/>
              </a:rPr>
              <a:t>: Facilitate real-time communication between clients and lawyers, ensuring timely and effective interactions.</a:t>
            </a:r>
          </a:p>
          <a:p>
            <a:pPr marL="515759" lvl="1" indent="-257879" algn="l">
              <a:lnSpc>
                <a:spcPts val="4347"/>
              </a:lnSpc>
              <a:buAutoNum type="arabicPeriod"/>
            </a:pPr>
            <a:r>
              <a:rPr lang="en-US" sz="2388">
                <a:solidFill>
                  <a:srgbClr val="FFFFFF"/>
                </a:solidFill>
                <a:latin typeface="Canva Sans Bold"/>
                <a:ea typeface="Canva Sans Bold"/>
                <a:cs typeface="Canva Sans Bold"/>
                <a:sym typeface="Canva Sans Bold"/>
              </a:rPr>
              <a:t>Streamline Scheduling and Task Management</a:t>
            </a:r>
            <a:r>
              <a:rPr lang="en-US" sz="2388">
                <a:solidFill>
                  <a:srgbClr val="FFFFFF"/>
                </a:solidFill>
                <a:latin typeface="Canva Sans"/>
                <a:ea typeface="Canva Sans"/>
                <a:cs typeface="Canva Sans"/>
                <a:sym typeface="Canva Sans"/>
              </a:rPr>
              <a:t>: Provide robust calendar and task management features to help lawyers and clients manage their appointments and deadlines effectively.</a:t>
            </a:r>
          </a:p>
          <a:p>
            <a:pPr marL="515759" lvl="1" indent="-257879" algn="l">
              <a:lnSpc>
                <a:spcPts val="4347"/>
              </a:lnSpc>
              <a:buAutoNum type="arabicPeriod"/>
            </a:pPr>
            <a:r>
              <a:rPr lang="en-US" sz="2388">
                <a:solidFill>
                  <a:srgbClr val="FFFFFF"/>
                </a:solidFill>
                <a:latin typeface="Canva Sans Bold"/>
                <a:ea typeface="Canva Sans Bold"/>
                <a:cs typeface="Canva Sans Bold"/>
                <a:sym typeface="Canva Sans Bold"/>
              </a:rPr>
              <a:t>Simplify Financial Processes</a:t>
            </a:r>
            <a:r>
              <a:rPr lang="en-US" sz="2388">
                <a:solidFill>
                  <a:srgbClr val="FFFFFF"/>
                </a:solidFill>
                <a:latin typeface="Canva Sans"/>
                <a:ea typeface="Canva Sans"/>
                <a:cs typeface="Canva Sans"/>
                <a:sym typeface="Canva Sans"/>
              </a:rPr>
              <a:t>: Implement comprehensive billing, invoicing, and expense tracking systems to manage and track financial transactions seamlessly.</a:t>
            </a:r>
          </a:p>
          <a:p>
            <a:pPr algn="l">
              <a:lnSpc>
                <a:spcPts val="4347"/>
              </a:lnSpc>
            </a:pPr>
            <a:endParaRPr lang="en-US" sz="2388">
              <a:solidFill>
                <a:srgbClr val="FFFFFF"/>
              </a:solidFill>
              <a:latin typeface="Canva Sans"/>
              <a:ea typeface="Canva Sans"/>
              <a:cs typeface="Canva Sans"/>
              <a:sym typeface="Canva Sans"/>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7432924" y="510988"/>
            <a:ext cx="397367" cy="28996"/>
            <a:chOff x="0" y="0"/>
            <a:chExt cx="128243" cy="9358"/>
          </a:xfrm>
        </p:grpSpPr>
        <p:sp>
          <p:nvSpPr>
            <p:cNvPr id="3" name="Freeform 3"/>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000000"/>
            </a:solidFill>
          </p:spPr>
        </p:sp>
        <p:sp>
          <p:nvSpPr>
            <p:cNvPr id="4" name="TextBox 4"/>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5"/>
          <p:cNvGrpSpPr/>
          <p:nvPr/>
        </p:nvGrpSpPr>
        <p:grpSpPr>
          <a:xfrm>
            <a:off x="17432924" y="603091"/>
            <a:ext cx="397367" cy="28996"/>
            <a:chOff x="0" y="0"/>
            <a:chExt cx="128243" cy="9358"/>
          </a:xfrm>
        </p:grpSpPr>
        <p:sp>
          <p:nvSpPr>
            <p:cNvPr id="6" name="Freeform 6"/>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000000"/>
            </a:solidFill>
          </p:spPr>
        </p:sp>
        <p:sp>
          <p:nvSpPr>
            <p:cNvPr id="7" name="TextBox 7"/>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8" name="Group 8"/>
          <p:cNvGrpSpPr/>
          <p:nvPr/>
        </p:nvGrpSpPr>
        <p:grpSpPr>
          <a:xfrm>
            <a:off x="1534703" y="2481983"/>
            <a:ext cx="1388034" cy="47625"/>
            <a:chOff x="0" y="0"/>
            <a:chExt cx="447964" cy="15370"/>
          </a:xfrm>
        </p:grpSpPr>
        <p:sp>
          <p:nvSpPr>
            <p:cNvPr id="9" name="Freeform 9"/>
            <p:cNvSpPr/>
            <p:nvPr/>
          </p:nvSpPr>
          <p:spPr>
            <a:xfrm>
              <a:off x="0" y="0"/>
              <a:ext cx="447964" cy="15370"/>
            </a:xfrm>
            <a:custGeom>
              <a:avLst/>
              <a:gdLst/>
              <a:ahLst/>
              <a:cxnLst/>
              <a:rect l="l" t="t" r="r" b="b"/>
              <a:pathLst>
                <a:path w="447964" h="15370">
                  <a:moveTo>
                    <a:pt x="0" y="0"/>
                  </a:moveTo>
                  <a:lnTo>
                    <a:pt x="447964" y="0"/>
                  </a:lnTo>
                  <a:lnTo>
                    <a:pt x="447964" y="15370"/>
                  </a:lnTo>
                  <a:lnTo>
                    <a:pt x="0" y="15370"/>
                  </a:lnTo>
                  <a:close/>
                </a:path>
              </a:pathLst>
            </a:custGeom>
            <a:solidFill>
              <a:srgbClr val="BBA088"/>
            </a:solidFill>
          </p:spPr>
        </p:sp>
        <p:sp>
          <p:nvSpPr>
            <p:cNvPr id="10" name="TextBox 10"/>
            <p:cNvSpPr txBox="1"/>
            <p:nvPr/>
          </p:nvSpPr>
          <p:spPr>
            <a:xfrm>
              <a:off x="0" y="-38100"/>
              <a:ext cx="447964" cy="53470"/>
            </a:xfrm>
            <a:prstGeom prst="rect">
              <a:avLst/>
            </a:prstGeom>
          </p:spPr>
          <p:txBody>
            <a:bodyPr lIns="50800" tIns="50800" rIns="50800" bIns="50800" rtlCol="0" anchor="ctr"/>
            <a:lstStyle/>
            <a:p>
              <a:pPr algn="ctr">
                <a:lnSpc>
                  <a:spcPts val="2659"/>
                </a:lnSpc>
                <a:spcBef>
                  <a:spcPct val="0"/>
                </a:spcBef>
              </a:pPr>
              <a:endParaRPr/>
            </a:p>
          </p:txBody>
        </p:sp>
      </p:grpSp>
      <p:sp>
        <p:nvSpPr>
          <p:cNvPr id="11" name="Freeform 11"/>
          <p:cNvSpPr/>
          <p:nvPr/>
        </p:nvSpPr>
        <p:spPr>
          <a:xfrm>
            <a:off x="85936" y="71159"/>
            <a:ext cx="942764" cy="906232"/>
          </a:xfrm>
          <a:custGeom>
            <a:avLst/>
            <a:gdLst/>
            <a:ahLst/>
            <a:cxnLst/>
            <a:rect l="l" t="t" r="r" b="b"/>
            <a:pathLst>
              <a:path w="942764" h="906232">
                <a:moveTo>
                  <a:pt x="0" y="0"/>
                </a:moveTo>
                <a:lnTo>
                  <a:pt x="942764" y="0"/>
                </a:lnTo>
                <a:lnTo>
                  <a:pt x="942764" y="906233"/>
                </a:lnTo>
                <a:lnTo>
                  <a:pt x="0" y="9062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2" name="Freeform 12"/>
          <p:cNvSpPr/>
          <p:nvPr/>
        </p:nvSpPr>
        <p:spPr>
          <a:xfrm>
            <a:off x="1131652" y="54949"/>
            <a:ext cx="1033326" cy="1033326"/>
          </a:xfrm>
          <a:custGeom>
            <a:avLst/>
            <a:gdLst/>
            <a:ahLst/>
            <a:cxnLst/>
            <a:rect l="l" t="t" r="r" b="b"/>
            <a:pathLst>
              <a:path w="1033326" h="1033326">
                <a:moveTo>
                  <a:pt x="0" y="0"/>
                </a:moveTo>
                <a:lnTo>
                  <a:pt x="1033326" y="0"/>
                </a:lnTo>
                <a:lnTo>
                  <a:pt x="1033326" y="1033327"/>
                </a:lnTo>
                <a:lnTo>
                  <a:pt x="0" y="1033327"/>
                </a:lnTo>
                <a:lnTo>
                  <a:pt x="0" y="0"/>
                </a:lnTo>
                <a:close/>
              </a:path>
            </a:pathLst>
          </a:custGeom>
          <a:blipFill>
            <a:blip r:embed="rId4"/>
            <a:stretch>
              <a:fillRect/>
            </a:stretch>
          </a:blipFill>
        </p:spPr>
      </p:sp>
      <p:grpSp>
        <p:nvGrpSpPr>
          <p:cNvPr id="13" name="Group 13"/>
          <p:cNvGrpSpPr/>
          <p:nvPr/>
        </p:nvGrpSpPr>
        <p:grpSpPr>
          <a:xfrm rot="-5400000">
            <a:off x="7134973" y="4434728"/>
            <a:ext cx="3248264" cy="47625"/>
            <a:chOff x="0" y="0"/>
            <a:chExt cx="1048321" cy="15370"/>
          </a:xfrm>
        </p:grpSpPr>
        <p:sp>
          <p:nvSpPr>
            <p:cNvPr id="14" name="Freeform 14"/>
            <p:cNvSpPr/>
            <p:nvPr/>
          </p:nvSpPr>
          <p:spPr>
            <a:xfrm>
              <a:off x="0" y="0"/>
              <a:ext cx="1048321" cy="15370"/>
            </a:xfrm>
            <a:custGeom>
              <a:avLst/>
              <a:gdLst/>
              <a:ahLst/>
              <a:cxnLst/>
              <a:rect l="l" t="t" r="r" b="b"/>
              <a:pathLst>
                <a:path w="1048321" h="15370">
                  <a:moveTo>
                    <a:pt x="0" y="0"/>
                  </a:moveTo>
                  <a:lnTo>
                    <a:pt x="1048321" y="0"/>
                  </a:lnTo>
                  <a:lnTo>
                    <a:pt x="1048321" y="15370"/>
                  </a:lnTo>
                  <a:lnTo>
                    <a:pt x="0" y="15370"/>
                  </a:lnTo>
                  <a:close/>
                </a:path>
              </a:pathLst>
            </a:custGeom>
            <a:solidFill>
              <a:srgbClr val="BBA088"/>
            </a:solidFill>
          </p:spPr>
        </p:sp>
        <p:sp>
          <p:nvSpPr>
            <p:cNvPr id="15" name="TextBox 15"/>
            <p:cNvSpPr txBox="1"/>
            <p:nvPr/>
          </p:nvSpPr>
          <p:spPr>
            <a:xfrm>
              <a:off x="0" y="-38100"/>
              <a:ext cx="1048321" cy="53470"/>
            </a:xfrm>
            <a:prstGeom prst="rect">
              <a:avLst/>
            </a:prstGeom>
          </p:spPr>
          <p:txBody>
            <a:bodyPr lIns="50800" tIns="50800" rIns="50800" bIns="50800" rtlCol="0" anchor="ctr"/>
            <a:lstStyle/>
            <a:p>
              <a:pPr algn="ctr">
                <a:lnSpc>
                  <a:spcPts val="2659"/>
                </a:lnSpc>
                <a:spcBef>
                  <a:spcPct val="0"/>
                </a:spcBef>
              </a:pPr>
              <a:endParaRPr/>
            </a:p>
          </p:txBody>
        </p:sp>
      </p:grpSp>
      <p:sp>
        <p:nvSpPr>
          <p:cNvPr id="16" name="Freeform 16"/>
          <p:cNvSpPr/>
          <p:nvPr/>
        </p:nvSpPr>
        <p:spPr>
          <a:xfrm>
            <a:off x="263123" y="6430327"/>
            <a:ext cx="478518" cy="443195"/>
          </a:xfrm>
          <a:custGeom>
            <a:avLst/>
            <a:gdLst/>
            <a:ahLst/>
            <a:cxnLst/>
            <a:rect l="l" t="t" r="r" b="b"/>
            <a:pathLst>
              <a:path w="478518" h="443195">
                <a:moveTo>
                  <a:pt x="0" y="0"/>
                </a:moveTo>
                <a:lnTo>
                  <a:pt x="478518" y="0"/>
                </a:lnTo>
                <a:lnTo>
                  <a:pt x="478518" y="443195"/>
                </a:lnTo>
                <a:lnTo>
                  <a:pt x="0" y="44319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7" name="TextBox 17"/>
          <p:cNvSpPr txBox="1"/>
          <p:nvPr/>
        </p:nvSpPr>
        <p:spPr>
          <a:xfrm>
            <a:off x="16080650" y="463028"/>
            <a:ext cx="978460" cy="198120"/>
          </a:xfrm>
          <a:prstGeom prst="rect">
            <a:avLst/>
          </a:prstGeom>
        </p:spPr>
        <p:txBody>
          <a:bodyPr lIns="0" tIns="0" rIns="0" bIns="0" rtlCol="0" anchor="t">
            <a:spAutoFit/>
          </a:bodyPr>
          <a:lstStyle/>
          <a:p>
            <a:pPr algn="l">
              <a:lnSpc>
                <a:spcPts val="1680"/>
              </a:lnSpc>
              <a:spcBef>
                <a:spcPct val="0"/>
              </a:spcBef>
            </a:pPr>
            <a:r>
              <a:rPr lang="en-US" sz="1200">
                <a:solidFill>
                  <a:srgbClr val="000000"/>
                </a:solidFill>
                <a:latin typeface="Open Sans Bold"/>
                <a:ea typeface="Open Sans Bold"/>
                <a:cs typeface="Open Sans Bold"/>
                <a:sym typeface="Open Sans Bold"/>
              </a:rPr>
              <a:t>Contact</a:t>
            </a:r>
          </a:p>
        </p:txBody>
      </p:sp>
      <p:sp>
        <p:nvSpPr>
          <p:cNvPr id="18" name="TextBox 18"/>
          <p:cNvSpPr txBox="1"/>
          <p:nvPr/>
        </p:nvSpPr>
        <p:spPr>
          <a:xfrm>
            <a:off x="14524854" y="463028"/>
            <a:ext cx="1060497" cy="198120"/>
          </a:xfrm>
          <a:prstGeom prst="rect">
            <a:avLst/>
          </a:prstGeom>
        </p:spPr>
        <p:txBody>
          <a:bodyPr lIns="0" tIns="0" rIns="0" bIns="0" rtlCol="0" anchor="t">
            <a:spAutoFit/>
          </a:bodyPr>
          <a:lstStyle/>
          <a:p>
            <a:pPr algn="l">
              <a:lnSpc>
                <a:spcPts val="1680"/>
              </a:lnSpc>
              <a:spcBef>
                <a:spcPct val="0"/>
              </a:spcBef>
            </a:pPr>
            <a:r>
              <a:rPr lang="en-US" sz="1200">
                <a:solidFill>
                  <a:srgbClr val="000000"/>
                </a:solidFill>
                <a:latin typeface="Open Sans Bold"/>
                <a:ea typeface="Open Sans Bold"/>
                <a:cs typeface="Open Sans Bold"/>
                <a:sym typeface="Open Sans Bold"/>
              </a:rPr>
              <a:t>About Us</a:t>
            </a:r>
          </a:p>
        </p:txBody>
      </p:sp>
      <p:sp>
        <p:nvSpPr>
          <p:cNvPr id="19" name="TextBox 19"/>
          <p:cNvSpPr txBox="1"/>
          <p:nvPr/>
        </p:nvSpPr>
        <p:spPr>
          <a:xfrm>
            <a:off x="13294097" y="463028"/>
            <a:ext cx="735456" cy="198120"/>
          </a:xfrm>
          <a:prstGeom prst="rect">
            <a:avLst/>
          </a:prstGeom>
        </p:spPr>
        <p:txBody>
          <a:bodyPr lIns="0" tIns="0" rIns="0" bIns="0" rtlCol="0" anchor="t">
            <a:spAutoFit/>
          </a:bodyPr>
          <a:lstStyle/>
          <a:p>
            <a:pPr algn="l">
              <a:lnSpc>
                <a:spcPts val="1680"/>
              </a:lnSpc>
              <a:spcBef>
                <a:spcPct val="0"/>
              </a:spcBef>
            </a:pPr>
            <a:r>
              <a:rPr lang="en-US" sz="1200">
                <a:solidFill>
                  <a:srgbClr val="000000"/>
                </a:solidFill>
                <a:latin typeface="Open Sans Bold"/>
                <a:ea typeface="Open Sans Bold"/>
                <a:cs typeface="Open Sans Bold"/>
                <a:sym typeface="Open Sans Bold"/>
              </a:rPr>
              <a:t>Service</a:t>
            </a:r>
          </a:p>
        </p:txBody>
      </p:sp>
      <p:sp>
        <p:nvSpPr>
          <p:cNvPr id="20" name="TextBox 20"/>
          <p:cNvSpPr txBox="1"/>
          <p:nvPr/>
        </p:nvSpPr>
        <p:spPr>
          <a:xfrm>
            <a:off x="12038338" y="463028"/>
            <a:ext cx="809760" cy="198120"/>
          </a:xfrm>
          <a:prstGeom prst="rect">
            <a:avLst/>
          </a:prstGeom>
        </p:spPr>
        <p:txBody>
          <a:bodyPr lIns="0" tIns="0" rIns="0" bIns="0" rtlCol="0" anchor="t">
            <a:spAutoFit/>
          </a:bodyPr>
          <a:lstStyle/>
          <a:p>
            <a:pPr algn="l">
              <a:lnSpc>
                <a:spcPts val="1680"/>
              </a:lnSpc>
              <a:spcBef>
                <a:spcPct val="0"/>
              </a:spcBef>
            </a:pPr>
            <a:r>
              <a:rPr lang="en-US" sz="1200">
                <a:solidFill>
                  <a:srgbClr val="B28C32"/>
                </a:solidFill>
                <a:latin typeface="Open Sans Bold"/>
                <a:ea typeface="Open Sans Bold"/>
                <a:cs typeface="Open Sans Bold"/>
                <a:sym typeface="Open Sans Bold"/>
              </a:rPr>
              <a:t>Home</a:t>
            </a:r>
          </a:p>
        </p:txBody>
      </p:sp>
      <p:sp>
        <p:nvSpPr>
          <p:cNvPr id="21" name="TextBox 21"/>
          <p:cNvSpPr txBox="1"/>
          <p:nvPr/>
        </p:nvSpPr>
        <p:spPr>
          <a:xfrm>
            <a:off x="1534703" y="1420995"/>
            <a:ext cx="14636429" cy="863599"/>
          </a:xfrm>
          <a:prstGeom prst="rect">
            <a:avLst/>
          </a:prstGeom>
        </p:spPr>
        <p:txBody>
          <a:bodyPr lIns="0" tIns="0" rIns="0" bIns="0" rtlCol="0" anchor="t">
            <a:spAutoFit/>
          </a:bodyPr>
          <a:lstStyle/>
          <a:p>
            <a:pPr algn="l">
              <a:lnSpc>
                <a:spcPts val="7000"/>
              </a:lnSpc>
              <a:spcBef>
                <a:spcPct val="0"/>
              </a:spcBef>
            </a:pPr>
            <a:r>
              <a:rPr lang="en-US" sz="5000">
                <a:solidFill>
                  <a:srgbClr val="000000"/>
                </a:solidFill>
                <a:latin typeface="DM Serif Display"/>
                <a:ea typeface="DM Serif Display"/>
                <a:cs typeface="DM Serif Display"/>
                <a:sym typeface="DM Serif Display"/>
              </a:rPr>
              <a:t>Challenges Faced by lawyers and law firms : </a:t>
            </a:r>
          </a:p>
        </p:txBody>
      </p:sp>
      <p:sp>
        <p:nvSpPr>
          <p:cNvPr id="22" name="TextBox 22"/>
          <p:cNvSpPr txBox="1"/>
          <p:nvPr/>
        </p:nvSpPr>
        <p:spPr>
          <a:xfrm>
            <a:off x="2228720" y="2995072"/>
            <a:ext cx="3279354" cy="396241"/>
          </a:xfrm>
          <a:prstGeom prst="rect">
            <a:avLst/>
          </a:prstGeom>
        </p:spPr>
        <p:txBody>
          <a:bodyPr lIns="0" tIns="0" rIns="0" bIns="0" rtlCol="0" anchor="t">
            <a:spAutoFit/>
          </a:bodyPr>
          <a:lstStyle/>
          <a:p>
            <a:pPr algn="l">
              <a:lnSpc>
                <a:spcPts val="3359"/>
              </a:lnSpc>
            </a:pPr>
            <a:r>
              <a:rPr lang="en-US" sz="2399">
                <a:solidFill>
                  <a:srgbClr val="000000"/>
                </a:solidFill>
                <a:latin typeface="Open Sans Bold"/>
                <a:ea typeface="Open Sans Bold"/>
                <a:cs typeface="Open Sans Bold"/>
                <a:sym typeface="Open Sans Bold"/>
              </a:rPr>
              <a:t>Lawyers Problems:</a:t>
            </a:r>
          </a:p>
        </p:txBody>
      </p:sp>
      <p:sp>
        <p:nvSpPr>
          <p:cNvPr id="23" name="TextBox 23"/>
          <p:cNvSpPr txBox="1"/>
          <p:nvPr/>
        </p:nvSpPr>
        <p:spPr>
          <a:xfrm>
            <a:off x="10067464" y="2995072"/>
            <a:ext cx="3156823" cy="396241"/>
          </a:xfrm>
          <a:prstGeom prst="rect">
            <a:avLst/>
          </a:prstGeom>
        </p:spPr>
        <p:txBody>
          <a:bodyPr lIns="0" tIns="0" rIns="0" bIns="0" rtlCol="0" anchor="t">
            <a:spAutoFit/>
          </a:bodyPr>
          <a:lstStyle/>
          <a:p>
            <a:pPr algn="l">
              <a:lnSpc>
                <a:spcPts val="3359"/>
              </a:lnSpc>
              <a:spcBef>
                <a:spcPct val="0"/>
              </a:spcBef>
            </a:pPr>
            <a:r>
              <a:rPr lang="en-US" sz="2399">
                <a:solidFill>
                  <a:srgbClr val="000000"/>
                </a:solidFill>
                <a:latin typeface="Open Sans Bold"/>
                <a:ea typeface="Open Sans Bold"/>
                <a:cs typeface="Open Sans Bold"/>
                <a:sym typeface="Open Sans Bold"/>
              </a:rPr>
              <a:t>Law Firms Problems:</a:t>
            </a:r>
          </a:p>
        </p:txBody>
      </p:sp>
      <p:sp>
        <p:nvSpPr>
          <p:cNvPr id="24" name="TextBox 24"/>
          <p:cNvSpPr txBox="1"/>
          <p:nvPr/>
        </p:nvSpPr>
        <p:spPr>
          <a:xfrm>
            <a:off x="310900" y="1004378"/>
            <a:ext cx="478324" cy="246757"/>
          </a:xfrm>
          <a:prstGeom prst="rect">
            <a:avLst/>
          </a:prstGeom>
        </p:spPr>
        <p:txBody>
          <a:bodyPr lIns="0" tIns="0" rIns="0" bIns="0" rtlCol="0" anchor="t">
            <a:spAutoFit/>
          </a:bodyPr>
          <a:lstStyle/>
          <a:p>
            <a:pPr algn="l">
              <a:lnSpc>
                <a:spcPts val="2046"/>
              </a:lnSpc>
              <a:spcBef>
                <a:spcPct val="0"/>
              </a:spcBef>
            </a:pPr>
            <a:r>
              <a:rPr lang="en-US" sz="1462">
                <a:solidFill>
                  <a:srgbClr val="000000"/>
                </a:solidFill>
                <a:latin typeface="Open Sans Bold"/>
                <a:ea typeface="Open Sans Bold"/>
                <a:cs typeface="Open Sans Bold"/>
                <a:sym typeface="Open Sans Bold"/>
              </a:rPr>
              <a:t>ADEL</a:t>
            </a:r>
          </a:p>
        </p:txBody>
      </p:sp>
      <p:sp>
        <p:nvSpPr>
          <p:cNvPr id="25" name="TextBox 25"/>
          <p:cNvSpPr txBox="1"/>
          <p:nvPr/>
        </p:nvSpPr>
        <p:spPr>
          <a:xfrm>
            <a:off x="616532" y="3534727"/>
            <a:ext cx="7961033" cy="2571750"/>
          </a:xfrm>
          <a:prstGeom prst="rect">
            <a:avLst/>
          </a:prstGeom>
        </p:spPr>
        <p:txBody>
          <a:bodyPr lIns="0" tIns="0" rIns="0" bIns="0" rtlCol="0" anchor="t">
            <a:spAutoFit/>
          </a:bodyPr>
          <a:lstStyle/>
          <a:p>
            <a:pPr marL="410208" lvl="1" indent="-205104" algn="l">
              <a:lnSpc>
                <a:spcPts val="2279"/>
              </a:lnSpc>
              <a:buFont typeface="Arial"/>
              <a:buChar char="•"/>
            </a:pPr>
            <a:r>
              <a:rPr lang="en-US" sz="1899">
                <a:solidFill>
                  <a:srgbClr val="000000"/>
                </a:solidFill>
                <a:latin typeface="Open Sans Bold"/>
                <a:ea typeface="Open Sans Bold"/>
                <a:cs typeface="Open Sans Bold"/>
                <a:sym typeface="Open Sans Bold"/>
              </a:rPr>
              <a:t>Wasting Time in Manual Document Searches: Lawyers spent excessive time searching through paper archives.</a:t>
            </a:r>
          </a:p>
          <a:p>
            <a:pPr algn="l">
              <a:lnSpc>
                <a:spcPts val="2279"/>
              </a:lnSpc>
            </a:pPr>
            <a:endParaRPr lang="en-US" sz="1899">
              <a:solidFill>
                <a:srgbClr val="000000"/>
              </a:solidFill>
              <a:latin typeface="Open Sans Bold"/>
              <a:ea typeface="Open Sans Bold"/>
              <a:cs typeface="Open Sans Bold"/>
              <a:sym typeface="Open Sans Bold"/>
            </a:endParaRPr>
          </a:p>
          <a:p>
            <a:pPr marL="410208" lvl="1" indent="-205104" algn="l">
              <a:lnSpc>
                <a:spcPts val="2279"/>
              </a:lnSpc>
              <a:buFont typeface="Arial"/>
              <a:buChar char="•"/>
            </a:pPr>
            <a:r>
              <a:rPr lang="en-US" sz="1899">
                <a:solidFill>
                  <a:srgbClr val="000000"/>
                </a:solidFill>
                <a:latin typeface="Open Sans Bold"/>
                <a:ea typeface="Open Sans Bold"/>
                <a:cs typeface="Open Sans Bold"/>
                <a:sym typeface="Open Sans Bold"/>
              </a:rPr>
              <a:t>Risk of Losing Legal Documents: Paper documents were prone to damage, loss, or accidental destruction.</a:t>
            </a:r>
          </a:p>
          <a:p>
            <a:pPr algn="l">
              <a:lnSpc>
                <a:spcPts val="2279"/>
              </a:lnSpc>
            </a:pPr>
            <a:endParaRPr lang="en-US" sz="1899">
              <a:solidFill>
                <a:srgbClr val="000000"/>
              </a:solidFill>
              <a:latin typeface="Open Sans Bold"/>
              <a:ea typeface="Open Sans Bold"/>
              <a:cs typeface="Open Sans Bold"/>
              <a:sym typeface="Open Sans Bold"/>
            </a:endParaRPr>
          </a:p>
          <a:p>
            <a:pPr marL="410208" lvl="1" indent="-205104" algn="l">
              <a:lnSpc>
                <a:spcPts val="2279"/>
              </a:lnSpc>
              <a:buFont typeface="Arial"/>
              <a:buChar char="•"/>
            </a:pPr>
            <a:r>
              <a:rPr lang="en-US" sz="1899">
                <a:solidFill>
                  <a:srgbClr val="000000"/>
                </a:solidFill>
                <a:latin typeface="Open Sans Bold"/>
                <a:ea typeface="Open Sans Bold"/>
                <a:cs typeface="Open Sans Bold"/>
                <a:sym typeface="Open Sans Bold"/>
              </a:rPr>
              <a:t>Inconvenient Timing: Lawyers often complain about clients contacting them at inconvenient and frequent times.</a:t>
            </a:r>
          </a:p>
          <a:p>
            <a:pPr algn="l">
              <a:lnSpc>
                <a:spcPts val="2279"/>
              </a:lnSpc>
            </a:pPr>
            <a:endParaRPr lang="en-US" sz="1899">
              <a:solidFill>
                <a:srgbClr val="000000"/>
              </a:solidFill>
              <a:latin typeface="Open Sans Bold"/>
              <a:ea typeface="Open Sans Bold"/>
              <a:cs typeface="Open Sans Bold"/>
              <a:sym typeface="Open Sans Bold"/>
            </a:endParaRPr>
          </a:p>
        </p:txBody>
      </p:sp>
      <p:sp>
        <p:nvSpPr>
          <p:cNvPr id="26" name="TextBox 26"/>
          <p:cNvSpPr txBox="1"/>
          <p:nvPr/>
        </p:nvSpPr>
        <p:spPr>
          <a:xfrm>
            <a:off x="8940646" y="3565207"/>
            <a:ext cx="7961033" cy="1990090"/>
          </a:xfrm>
          <a:prstGeom prst="rect">
            <a:avLst/>
          </a:prstGeom>
        </p:spPr>
        <p:txBody>
          <a:bodyPr lIns="0" tIns="0" rIns="0" bIns="0" rtlCol="0" anchor="t">
            <a:spAutoFit/>
          </a:bodyPr>
          <a:lstStyle/>
          <a:p>
            <a:pPr marL="410208" lvl="1" indent="-205104" algn="l">
              <a:lnSpc>
                <a:spcPts val="2659"/>
              </a:lnSpc>
              <a:buFont typeface="Arial"/>
              <a:buChar char="•"/>
            </a:pPr>
            <a:r>
              <a:rPr lang="en-US" sz="1899">
                <a:solidFill>
                  <a:srgbClr val="000000"/>
                </a:solidFill>
                <a:latin typeface="Open Sans Bold"/>
                <a:ea typeface="Open Sans Bold"/>
                <a:cs typeface="Open Sans Bold"/>
                <a:sym typeface="Open Sans Bold"/>
              </a:rPr>
              <a:t>Inefficient Task and Schedule Management: Law firms struggled to manage appointments and deadlines effectively.</a:t>
            </a:r>
          </a:p>
          <a:p>
            <a:pPr algn="l">
              <a:lnSpc>
                <a:spcPts val="2659"/>
              </a:lnSpc>
            </a:pPr>
            <a:endParaRPr lang="en-US" sz="1899">
              <a:solidFill>
                <a:srgbClr val="000000"/>
              </a:solidFill>
              <a:latin typeface="Open Sans Bold"/>
              <a:ea typeface="Open Sans Bold"/>
              <a:cs typeface="Open Sans Bold"/>
              <a:sym typeface="Open Sans Bold"/>
            </a:endParaRPr>
          </a:p>
          <a:p>
            <a:pPr marL="410208" lvl="1" indent="-205104" algn="l">
              <a:lnSpc>
                <a:spcPts val="2659"/>
              </a:lnSpc>
              <a:buFont typeface="Arial"/>
              <a:buChar char="•"/>
            </a:pPr>
            <a:r>
              <a:rPr lang="en-US" sz="1899">
                <a:solidFill>
                  <a:srgbClr val="000000"/>
                </a:solidFill>
                <a:latin typeface="Open Sans Bold"/>
                <a:ea typeface="Open Sans Bold"/>
                <a:cs typeface="Open Sans Bold"/>
                <a:sym typeface="Open Sans Bold"/>
              </a:rPr>
              <a:t>Complex Financial Tracking and Billing: Tracking billing, invoicing, and expenses was error-prone and time-consuming.</a:t>
            </a:r>
          </a:p>
          <a:p>
            <a:pPr algn="l">
              <a:lnSpc>
                <a:spcPts val="2659"/>
              </a:lnSpc>
              <a:spcBef>
                <a:spcPct val="0"/>
              </a:spcBef>
            </a:pPr>
            <a:endParaRPr lang="en-US" sz="1899">
              <a:solidFill>
                <a:srgbClr val="000000"/>
              </a:solidFill>
              <a:latin typeface="Open Sans Bold"/>
              <a:ea typeface="Open Sans Bold"/>
              <a:cs typeface="Open Sans Bold"/>
              <a:sym typeface="Open Sans Bold"/>
            </a:endParaRPr>
          </a:p>
        </p:txBody>
      </p:sp>
      <p:sp>
        <p:nvSpPr>
          <p:cNvPr id="27" name="TextBox 27"/>
          <p:cNvSpPr txBox="1"/>
          <p:nvPr/>
        </p:nvSpPr>
        <p:spPr>
          <a:xfrm>
            <a:off x="914550" y="6416974"/>
            <a:ext cx="6164891" cy="422276"/>
          </a:xfrm>
          <a:prstGeom prst="rect">
            <a:avLst/>
          </a:prstGeom>
        </p:spPr>
        <p:txBody>
          <a:bodyPr lIns="0" tIns="0" rIns="0" bIns="0" rtlCol="0" anchor="t">
            <a:spAutoFit/>
          </a:bodyPr>
          <a:lstStyle/>
          <a:p>
            <a:pPr algn="l">
              <a:lnSpc>
                <a:spcPts val="3499"/>
              </a:lnSpc>
            </a:pPr>
            <a:r>
              <a:rPr lang="en-US" sz="2499">
                <a:solidFill>
                  <a:srgbClr val="000000"/>
                </a:solidFill>
                <a:latin typeface="Open Sans Bold"/>
                <a:ea typeface="Open Sans Bold"/>
                <a:cs typeface="Open Sans Bold"/>
                <a:sym typeface="Open Sans Bold"/>
              </a:rPr>
              <a:t>How ADEL Addresses These Problems:</a:t>
            </a:r>
          </a:p>
        </p:txBody>
      </p:sp>
      <p:sp>
        <p:nvSpPr>
          <p:cNvPr id="28" name="TextBox 28"/>
          <p:cNvSpPr txBox="1"/>
          <p:nvPr/>
        </p:nvSpPr>
        <p:spPr>
          <a:xfrm>
            <a:off x="469148" y="7011250"/>
            <a:ext cx="16764936" cy="3150655"/>
          </a:xfrm>
          <a:prstGeom prst="rect">
            <a:avLst/>
          </a:prstGeom>
        </p:spPr>
        <p:txBody>
          <a:bodyPr lIns="0" tIns="0" rIns="0" bIns="0" rtlCol="0" anchor="t">
            <a:spAutoFit/>
          </a:bodyPr>
          <a:lstStyle/>
          <a:p>
            <a:pPr marL="341871" lvl="1" indent="-170935" algn="l">
              <a:lnSpc>
                <a:spcPts val="2216"/>
              </a:lnSpc>
              <a:buFont typeface="Arial"/>
              <a:buChar char="•"/>
            </a:pPr>
            <a:r>
              <a:rPr lang="en-US" sz="1583">
                <a:solidFill>
                  <a:srgbClr val="000000"/>
                </a:solidFill>
                <a:latin typeface="Open Sans Bold"/>
                <a:ea typeface="Open Sans Bold"/>
                <a:cs typeface="Open Sans Bold"/>
                <a:sym typeface="Open Sans Bold"/>
              </a:rPr>
              <a:t>ADEL addresses the </a:t>
            </a:r>
            <a:r>
              <a:rPr lang="en-US" sz="1583">
                <a:solidFill>
                  <a:srgbClr val="B28C32"/>
                </a:solidFill>
                <a:latin typeface="Open Sans Bold"/>
                <a:ea typeface="Open Sans Bold"/>
                <a:cs typeface="Open Sans Bold"/>
                <a:sym typeface="Open Sans Bold"/>
              </a:rPr>
              <a:t>Inconvenient Timing</a:t>
            </a:r>
            <a:r>
              <a:rPr lang="en-US" sz="1583">
                <a:solidFill>
                  <a:srgbClr val="000000"/>
                </a:solidFill>
                <a:latin typeface="Open Sans Bold"/>
                <a:ea typeface="Open Sans Bold"/>
                <a:cs typeface="Open Sans Bold"/>
                <a:sym typeface="Open Sans Bold"/>
              </a:rPr>
              <a:t> issue by organizing appointments and communication through its messaging feature, allowing lawyers to respond to all requests at times that are convenient for them.</a:t>
            </a:r>
          </a:p>
          <a:p>
            <a:pPr algn="l">
              <a:lnSpc>
                <a:spcPts val="2216"/>
              </a:lnSpc>
            </a:pPr>
            <a:endParaRPr lang="en-US" sz="1583">
              <a:solidFill>
                <a:srgbClr val="000000"/>
              </a:solidFill>
              <a:latin typeface="Open Sans Bold"/>
              <a:ea typeface="Open Sans Bold"/>
              <a:cs typeface="Open Sans Bold"/>
              <a:sym typeface="Open Sans Bold"/>
            </a:endParaRPr>
          </a:p>
          <a:p>
            <a:pPr marL="341871" lvl="1" indent="-170935" algn="l">
              <a:lnSpc>
                <a:spcPts val="2549"/>
              </a:lnSpc>
              <a:buFont typeface="Arial"/>
              <a:buChar char="•"/>
            </a:pPr>
            <a:r>
              <a:rPr lang="en-US" sz="1583">
                <a:solidFill>
                  <a:srgbClr val="000000"/>
                </a:solidFill>
                <a:latin typeface="Open Sans Bold"/>
                <a:ea typeface="Open Sans Bold"/>
                <a:cs typeface="Open Sans Bold"/>
                <a:sym typeface="Open Sans Bold"/>
              </a:rPr>
              <a:t>Efficient Document Management: ADEL digitizes legal documents, enabling quick searches and secure storage, reducing time spent on manual handling and mitigating the risk of document loss or damage.</a:t>
            </a:r>
          </a:p>
          <a:p>
            <a:pPr algn="l">
              <a:lnSpc>
                <a:spcPts val="2549"/>
              </a:lnSpc>
            </a:pPr>
            <a:endParaRPr lang="en-US" sz="1583">
              <a:solidFill>
                <a:srgbClr val="000000"/>
              </a:solidFill>
              <a:latin typeface="Open Sans Bold"/>
              <a:ea typeface="Open Sans Bold"/>
              <a:cs typeface="Open Sans Bold"/>
              <a:sym typeface="Open Sans Bold"/>
            </a:endParaRPr>
          </a:p>
          <a:p>
            <a:pPr marL="341871" lvl="1" indent="-170935" algn="l">
              <a:lnSpc>
                <a:spcPts val="2216"/>
              </a:lnSpc>
              <a:buFont typeface="Arial"/>
              <a:buChar char="•"/>
            </a:pPr>
            <a:r>
              <a:rPr lang="en-US" sz="1583">
                <a:solidFill>
                  <a:srgbClr val="000000"/>
                </a:solidFill>
                <a:latin typeface="Open Sans Bold"/>
                <a:ea typeface="Open Sans Bold"/>
                <a:cs typeface="Open Sans Bold"/>
                <a:sym typeface="Open Sans Bold"/>
              </a:rPr>
              <a:t>Enhanced Communication and Scheduling: ADEL provides robust calendar and task management systems, ensuring effective appointment scheduling, deadline management, and streamlined communication between clients and lawyers.</a:t>
            </a:r>
          </a:p>
          <a:p>
            <a:pPr algn="l">
              <a:lnSpc>
                <a:spcPts val="2216"/>
              </a:lnSpc>
            </a:pPr>
            <a:endParaRPr lang="en-US" sz="1583">
              <a:solidFill>
                <a:srgbClr val="000000"/>
              </a:solidFill>
              <a:latin typeface="Open Sans Bold"/>
              <a:ea typeface="Open Sans Bold"/>
              <a:cs typeface="Open Sans Bold"/>
              <a:sym typeface="Open Sans Bold"/>
            </a:endParaRPr>
          </a:p>
          <a:p>
            <a:pPr marL="341871" lvl="1" indent="-170935" algn="l">
              <a:lnSpc>
                <a:spcPts val="2216"/>
              </a:lnSpc>
              <a:spcBef>
                <a:spcPct val="0"/>
              </a:spcBef>
              <a:buFont typeface="Arial"/>
              <a:buChar char="•"/>
            </a:pPr>
            <a:r>
              <a:rPr lang="en-US" sz="1583">
                <a:solidFill>
                  <a:srgbClr val="000000"/>
                </a:solidFill>
                <a:latin typeface="Open Sans Bold"/>
                <a:ea typeface="Open Sans Bold"/>
                <a:cs typeface="Open Sans Bold"/>
                <a:sym typeface="Open Sans Bold"/>
              </a:rPr>
              <a:t>Simplified Financial Processes: ADEL offers comprehensive tools for billing, invoicing, and expense tracking, ensuring accurate and efficient financial management for law firms.</a:t>
            </a:r>
          </a:p>
        </p:txBody>
      </p:sp>
    </p:spTree>
  </p:cSld>
  <p:clrMapOvr>
    <a:masterClrMapping/>
  </p:clrMapOvr>
  <p:transition>
    <p:cover dir="d"/>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120F0C"/>
        </a:solidFill>
        <a:effectLst/>
      </p:bgPr>
    </p:bg>
    <p:spTree>
      <p:nvGrpSpPr>
        <p:cNvPr id="1" name=""/>
        <p:cNvGrpSpPr/>
        <p:nvPr/>
      </p:nvGrpSpPr>
      <p:grpSpPr>
        <a:xfrm>
          <a:off x="0" y="0"/>
          <a:ext cx="0" cy="0"/>
          <a:chOff x="0" y="0"/>
          <a:chExt cx="0" cy="0"/>
        </a:xfrm>
      </p:grpSpPr>
      <p:grpSp>
        <p:nvGrpSpPr>
          <p:cNvPr id="2" name="Group 2"/>
          <p:cNvGrpSpPr/>
          <p:nvPr/>
        </p:nvGrpSpPr>
        <p:grpSpPr>
          <a:xfrm>
            <a:off x="17293116" y="565634"/>
            <a:ext cx="397367" cy="28996"/>
            <a:chOff x="0" y="0"/>
            <a:chExt cx="128243" cy="9358"/>
          </a:xfrm>
        </p:grpSpPr>
        <p:sp>
          <p:nvSpPr>
            <p:cNvPr id="3" name="Freeform 3"/>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BBA088"/>
            </a:solidFill>
          </p:spPr>
        </p:sp>
        <p:sp>
          <p:nvSpPr>
            <p:cNvPr id="4" name="TextBox 4"/>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5"/>
          <p:cNvGrpSpPr/>
          <p:nvPr/>
        </p:nvGrpSpPr>
        <p:grpSpPr>
          <a:xfrm>
            <a:off x="17293116" y="657737"/>
            <a:ext cx="397367" cy="28996"/>
            <a:chOff x="0" y="0"/>
            <a:chExt cx="128243" cy="9358"/>
          </a:xfrm>
        </p:grpSpPr>
        <p:sp>
          <p:nvSpPr>
            <p:cNvPr id="6" name="Freeform 6"/>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BBA088"/>
            </a:solidFill>
          </p:spPr>
        </p:sp>
        <p:sp>
          <p:nvSpPr>
            <p:cNvPr id="7" name="TextBox 7"/>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8" name="Group 8"/>
          <p:cNvGrpSpPr/>
          <p:nvPr/>
        </p:nvGrpSpPr>
        <p:grpSpPr>
          <a:xfrm>
            <a:off x="5819040" y="1963495"/>
            <a:ext cx="5275706" cy="47625"/>
            <a:chOff x="0" y="0"/>
            <a:chExt cx="1702643" cy="15370"/>
          </a:xfrm>
        </p:grpSpPr>
        <p:sp>
          <p:nvSpPr>
            <p:cNvPr id="9" name="Freeform 9"/>
            <p:cNvSpPr/>
            <p:nvPr/>
          </p:nvSpPr>
          <p:spPr>
            <a:xfrm>
              <a:off x="0" y="0"/>
              <a:ext cx="1702643" cy="15370"/>
            </a:xfrm>
            <a:custGeom>
              <a:avLst/>
              <a:gdLst/>
              <a:ahLst/>
              <a:cxnLst/>
              <a:rect l="l" t="t" r="r" b="b"/>
              <a:pathLst>
                <a:path w="1702643" h="15370">
                  <a:moveTo>
                    <a:pt x="0" y="0"/>
                  </a:moveTo>
                  <a:lnTo>
                    <a:pt x="1702643" y="0"/>
                  </a:lnTo>
                  <a:lnTo>
                    <a:pt x="1702643" y="15370"/>
                  </a:lnTo>
                  <a:lnTo>
                    <a:pt x="0" y="15370"/>
                  </a:lnTo>
                  <a:close/>
                </a:path>
              </a:pathLst>
            </a:custGeom>
            <a:solidFill>
              <a:srgbClr val="BBA088"/>
            </a:solidFill>
          </p:spPr>
        </p:sp>
        <p:sp>
          <p:nvSpPr>
            <p:cNvPr id="10" name="TextBox 10"/>
            <p:cNvSpPr txBox="1"/>
            <p:nvPr/>
          </p:nvSpPr>
          <p:spPr>
            <a:xfrm>
              <a:off x="0" y="-38100"/>
              <a:ext cx="1702643" cy="53470"/>
            </a:xfrm>
            <a:prstGeom prst="rect">
              <a:avLst/>
            </a:prstGeom>
          </p:spPr>
          <p:txBody>
            <a:bodyPr lIns="50800" tIns="50800" rIns="50800" bIns="50800" rtlCol="0" anchor="ctr"/>
            <a:lstStyle/>
            <a:p>
              <a:pPr algn="ctr">
                <a:lnSpc>
                  <a:spcPts val="2659"/>
                </a:lnSpc>
                <a:spcBef>
                  <a:spcPct val="0"/>
                </a:spcBef>
              </a:pPr>
              <a:endParaRPr/>
            </a:p>
          </p:txBody>
        </p:sp>
      </p:grpSp>
      <p:sp>
        <p:nvSpPr>
          <p:cNvPr id="11" name="Freeform 11"/>
          <p:cNvSpPr/>
          <p:nvPr/>
        </p:nvSpPr>
        <p:spPr>
          <a:xfrm>
            <a:off x="1506728" y="234103"/>
            <a:ext cx="1049420" cy="1008755"/>
          </a:xfrm>
          <a:custGeom>
            <a:avLst/>
            <a:gdLst/>
            <a:ahLst/>
            <a:cxnLst/>
            <a:rect l="l" t="t" r="r" b="b"/>
            <a:pathLst>
              <a:path w="1049420" h="1008755">
                <a:moveTo>
                  <a:pt x="0" y="0"/>
                </a:moveTo>
                <a:lnTo>
                  <a:pt x="1049420" y="0"/>
                </a:lnTo>
                <a:lnTo>
                  <a:pt x="1049420" y="1008754"/>
                </a:lnTo>
                <a:lnTo>
                  <a:pt x="0" y="1008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2" name="Freeform 12"/>
          <p:cNvSpPr/>
          <p:nvPr/>
        </p:nvSpPr>
        <p:spPr>
          <a:xfrm>
            <a:off x="254691" y="188472"/>
            <a:ext cx="1116233" cy="1116233"/>
          </a:xfrm>
          <a:custGeom>
            <a:avLst/>
            <a:gdLst/>
            <a:ahLst/>
            <a:cxnLst/>
            <a:rect l="l" t="t" r="r" b="b"/>
            <a:pathLst>
              <a:path w="1116233" h="1116233">
                <a:moveTo>
                  <a:pt x="0" y="0"/>
                </a:moveTo>
                <a:lnTo>
                  <a:pt x="1116233" y="0"/>
                </a:lnTo>
                <a:lnTo>
                  <a:pt x="1116233" y="1116233"/>
                </a:lnTo>
                <a:lnTo>
                  <a:pt x="0" y="1116233"/>
                </a:lnTo>
                <a:lnTo>
                  <a:pt x="0" y="0"/>
                </a:lnTo>
                <a:close/>
              </a:path>
            </a:pathLst>
          </a:custGeom>
          <a:blipFill>
            <a:blip r:embed="rId4"/>
            <a:stretch>
              <a:fillRect/>
            </a:stretch>
          </a:blipFill>
        </p:spPr>
      </p:sp>
      <p:sp>
        <p:nvSpPr>
          <p:cNvPr id="13" name="Freeform 13"/>
          <p:cNvSpPr/>
          <p:nvPr/>
        </p:nvSpPr>
        <p:spPr>
          <a:xfrm>
            <a:off x="15445542" y="1353667"/>
            <a:ext cx="2470260" cy="3109023"/>
          </a:xfrm>
          <a:custGeom>
            <a:avLst/>
            <a:gdLst/>
            <a:ahLst/>
            <a:cxnLst/>
            <a:rect l="l" t="t" r="r" b="b"/>
            <a:pathLst>
              <a:path w="2470260" h="3109023">
                <a:moveTo>
                  <a:pt x="0" y="0"/>
                </a:moveTo>
                <a:lnTo>
                  <a:pt x="2470261" y="0"/>
                </a:lnTo>
                <a:lnTo>
                  <a:pt x="2470261" y="3109023"/>
                </a:lnTo>
                <a:lnTo>
                  <a:pt x="0" y="3109023"/>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4" name="TextBox 14"/>
          <p:cNvSpPr txBox="1"/>
          <p:nvPr/>
        </p:nvSpPr>
        <p:spPr>
          <a:xfrm>
            <a:off x="15940842" y="517674"/>
            <a:ext cx="978460" cy="197971"/>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a:ea typeface="Open Sans"/>
                <a:cs typeface="Open Sans"/>
                <a:sym typeface="Open Sans"/>
              </a:rPr>
              <a:t>Contact</a:t>
            </a:r>
          </a:p>
        </p:txBody>
      </p:sp>
      <p:sp>
        <p:nvSpPr>
          <p:cNvPr id="15" name="TextBox 15"/>
          <p:cNvSpPr txBox="1"/>
          <p:nvPr/>
        </p:nvSpPr>
        <p:spPr>
          <a:xfrm>
            <a:off x="14385046" y="517674"/>
            <a:ext cx="1060497" cy="197971"/>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a:ea typeface="Open Sans"/>
                <a:cs typeface="Open Sans"/>
                <a:sym typeface="Open Sans"/>
              </a:rPr>
              <a:t>About Us</a:t>
            </a:r>
          </a:p>
        </p:txBody>
      </p:sp>
      <p:sp>
        <p:nvSpPr>
          <p:cNvPr id="16" name="TextBox 16"/>
          <p:cNvSpPr txBox="1"/>
          <p:nvPr/>
        </p:nvSpPr>
        <p:spPr>
          <a:xfrm>
            <a:off x="13154289" y="517674"/>
            <a:ext cx="735456" cy="198120"/>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a:ea typeface="Open Sans"/>
                <a:cs typeface="Open Sans"/>
                <a:sym typeface="Open Sans"/>
              </a:rPr>
              <a:t>Service</a:t>
            </a:r>
          </a:p>
        </p:txBody>
      </p:sp>
      <p:sp>
        <p:nvSpPr>
          <p:cNvPr id="17" name="TextBox 17"/>
          <p:cNvSpPr txBox="1"/>
          <p:nvPr/>
        </p:nvSpPr>
        <p:spPr>
          <a:xfrm>
            <a:off x="11898530" y="517674"/>
            <a:ext cx="809760" cy="198120"/>
          </a:xfrm>
          <a:prstGeom prst="rect">
            <a:avLst/>
          </a:prstGeom>
        </p:spPr>
        <p:txBody>
          <a:bodyPr lIns="0" tIns="0" rIns="0" bIns="0" rtlCol="0" anchor="t">
            <a:spAutoFit/>
          </a:bodyPr>
          <a:lstStyle/>
          <a:p>
            <a:pPr algn="l">
              <a:lnSpc>
                <a:spcPts val="1680"/>
              </a:lnSpc>
              <a:spcBef>
                <a:spcPct val="0"/>
              </a:spcBef>
            </a:pPr>
            <a:r>
              <a:rPr lang="en-US" sz="1200">
                <a:solidFill>
                  <a:srgbClr val="BBA088"/>
                </a:solidFill>
                <a:latin typeface="Open Sans Bold"/>
                <a:ea typeface="Open Sans Bold"/>
                <a:cs typeface="Open Sans Bold"/>
                <a:sym typeface="Open Sans Bold"/>
              </a:rPr>
              <a:t>Home</a:t>
            </a:r>
          </a:p>
        </p:txBody>
      </p:sp>
      <p:sp>
        <p:nvSpPr>
          <p:cNvPr id="18" name="TextBox 18"/>
          <p:cNvSpPr txBox="1"/>
          <p:nvPr/>
        </p:nvSpPr>
        <p:spPr>
          <a:xfrm>
            <a:off x="5956573" y="1017346"/>
            <a:ext cx="6374854" cy="946149"/>
          </a:xfrm>
          <a:prstGeom prst="rect">
            <a:avLst/>
          </a:prstGeom>
        </p:spPr>
        <p:txBody>
          <a:bodyPr lIns="0" tIns="0" rIns="0" bIns="0" rtlCol="0" anchor="t">
            <a:spAutoFit/>
          </a:bodyPr>
          <a:lstStyle/>
          <a:p>
            <a:pPr algn="l">
              <a:lnSpc>
                <a:spcPts val="7700"/>
              </a:lnSpc>
              <a:spcBef>
                <a:spcPct val="0"/>
              </a:spcBef>
            </a:pPr>
            <a:r>
              <a:rPr lang="en-US" sz="5500">
                <a:solidFill>
                  <a:srgbClr val="FFFFFF"/>
                </a:solidFill>
                <a:latin typeface="DM Serif Display"/>
                <a:ea typeface="DM Serif Display"/>
                <a:cs typeface="DM Serif Display"/>
                <a:sym typeface="DM Serif Display"/>
              </a:rPr>
              <a:t>Similar Platform</a:t>
            </a:r>
          </a:p>
        </p:txBody>
      </p:sp>
      <p:sp>
        <p:nvSpPr>
          <p:cNvPr id="19" name="TextBox 19"/>
          <p:cNvSpPr txBox="1"/>
          <p:nvPr/>
        </p:nvSpPr>
        <p:spPr>
          <a:xfrm>
            <a:off x="1757143" y="1276130"/>
            <a:ext cx="532437" cy="271440"/>
          </a:xfrm>
          <a:prstGeom prst="rect">
            <a:avLst/>
          </a:prstGeom>
        </p:spPr>
        <p:txBody>
          <a:bodyPr lIns="0" tIns="0" rIns="0" bIns="0" rtlCol="0" anchor="t">
            <a:spAutoFit/>
          </a:bodyPr>
          <a:lstStyle/>
          <a:p>
            <a:pPr algn="l">
              <a:lnSpc>
                <a:spcPts val="2278"/>
              </a:lnSpc>
              <a:spcBef>
                <a:spcPct val="0"/>
              </a:spcBef>
            </a:pPr>
            <a:r>
              <a:rPr lang="en-US" sz="1627">
                <a:solidFill>
                  <a:srgbClr val="FFFFFF"/>
                </a:solidFill>
                <a:latin typeface="Open Sans Bold"/>
                <a:ea typeface="Open Sans Bold"/>
                <a:cs typeface="Open Sans Bold"/>
                <a:sym typeface="Open Sans Bold"/>
              </a:rPr>
              <a:t>ADEL</a:t>
            </a:r>
          </a:p>
        </p:txBody>
      </p:sp>
      <p:sp>
        <p:nvSpPr>
          <p:cNvPr id="20" name="TextBox 20"/>
          <p:cNvSpPr txBox="1"/>
          <p:nvPr/>
        </p:nvSpPr>
        <p:spPr>
          <a:xfrm>
            <a:off x="6171388" y="2911232"/>
            <a:ext cx="950714" cy="580390"/>
          </a:xfrm>
          <a:prstGeom prst="rect">
            <a:avLst/>
          </a:prstGeom>
        </p:spPr>
        <p:txBody>
          <a:bodyPr lIns="0" tIns="0" rIns="0" bIns="0" rtlCol="0" anchor="t">
            <a:spAutoFit/>
          </a:bodyPr>
          <a:lstStyle/>
          <a:p>
            <a:pPr algn="ctr">
              <a:lnSpc>
                <a:spcPts val="4760"/>
              </a:lnSpc>
            </a:pPr>
            <a:r>
              <a:rPr lang="en-US" sz="3400">
                <a:solidFill>
                  <a:srgbClr val="FFFFFF"/>
                </a:solidFill>
                <a:latin typeface="Canva Sans Bold"/>
                <a:ea typeface="Canva Sans Bold"/>
                <a:cs typeface="Canva Sans Bold"/>
                <a:sym typeface="Canva Sans Bold"/>
              </a:rPr>
              <a:t>Clio.</a:t>
            </a:r>
          </a:p>
        </p:txBody>
      </p:sp>
      <p:sp>
        <p:nvSpPr>
          <p:cNvPr id="21" name="TextBox 21"/>
          <p:cNvSpPr txBox="1"/>
          <p:nvPr/>
        </p:nvSpPr>
        <p:spPr>
          <a:xfrm>
            <a:off x="10522086" y="2911233"/>
            <a:ext cx="1781324" cy="580389"/>
          </a:xfrm>
          <a:prstGeom prst="rect">
            <a:avLst/>
          </a:prstGeom>
        </p:spPr>
        <p:txBody>
          <a:bodyPr lIns="0" tIns="0" rIns="0" bIns="0" rtlCol="0" anchor="t">
            <a:spAutoFit/>
          </a:bodyPr>
          <a:lstStyle/>
          <a:p>
            <a:pPr algn="ctr">
              <a:lnSpc>
                <a:spcPts val="4760"/>
              </a:lnSpc>
            </a:pPr>
            <a:r>
              <a:rPr lang="en-US" sz="3400">
                <a:solidFill>
                  <a:srgbClr val="FFFFFF"/>
                </a:solidFill>
                <a:latin typeface="Canva Sans Bold"/>
                <a:ea typeface="Canva Sans Bold"/>
                <a:cs typeface="Canva Sans Bold"/>
                <a:sym typeface="Canva Sans Bold"/>
              </a:rPr>
              <a:t>MyCase.</a:t>
            </a:r>
          </a:p>
        </p:txBody>
      </p:sp>
      <p:sp>
        <p:nvSpPr>
          <p:cNvPr id="22" name="TextBox 22"/>
          <p:cNvSpPr txBox="1"/>
          <p:nvPr/>
        </p:nvSpPr>
        <p:spPr>
          <a:xfrm>
            <a:off x="699175" y="4148848"/>
            <a:ext cx="12708290" cy="580389"/>
          </a:xfrm>
          <a:prstGeom prst="rect">
            <a:avLst/>
          </a:prstGeom>
        </p:spPr>
        <p:txBody>
          <a:bodyPr lIns="0" tIns="0" rIns="0" bIns="0" rtlCol="0" anchor="t">
            <a:spAutoFit/>
          </a:bodyPr>
          <a:lstStyle/>
          <a:p>
            <a:pPr algn="ctr">
              <a:lnSpc>
                <a:spcPts val="4760"/>
              </a:lnSpc>
            </a:pPr>
            <a:r>
              <a:rPr lang="en-US" sz="3400">
                <a:solidFill>
                  <a:srgbClr val="FFFFFF"/>
                </a:solidFill>
                <a:latin typeface="Canva Sans Bold"/>
                <a:ea typeface="Canva Sans Bold"/>
                <a:cs typeface="Canva Sans Bold"/>
                <a:sym typeface="Canva Sans Bold"/>
              </a:rPr>
              <a:t> How Does ByteMentor Stand Out From Other Platforms ?!</a:t>
            </a:r>
          </a:p>
        </p:txBody>
      </p:sp>
      <p:sp>
        <p:nvSpPr>
          <p:cNvPr id="23" name="TextBox 23"/>
          <p:cNvSpPr txBox="1"/>
          <p:nvPr/>
        </p:nvSpPr>
        <p:spPr>
          <a:xfrm>
            <a:off x="5404614" y="2911232"/>
            <a:ext cx="528786" cy="580390"/>
          </a:xfrm>
          <a:prstGeom prst="rect">
            <a:avLst/>
          </a:prstGeom>
        </p:spPr>
        <p:txBody>
          <a:bodyPr lIns="0" tIns="0" rIns="0" bIns="0" rtlCol="0" anchor="t">
            <a:spAutoFit/>
          </a:bodyPr>
          <a:lstStyle/>
          <a:p>
            <a:pPr algn="ctr">
              <a:lnSpc>
                <a:spcPts val="4760"/>
              </a:lnSpc>
            </a:pPr>
            <a:r>
              <a:rPr lang="en-US" sz="3400">
                <a:solidFill>
                  <a:srgbClr val="BBA088"/>
                </a:solidFill>
                <a:latin typeface="Canva Sans Bold"/>
                <a:ea typeface="Canva Sans Bold"/>
                <a:cs typeface="Canva Sans Bold"/>
                <a:sym typeface="Canva Sans Bold"/>
              </a:rPr>
              <a:t>01</a:t>
            </a:r>
          </a:p>
        </p:txBody>
      </p:sp>
      <p:sp>
        <p:nvSpPr>
          <p:cNvPr id="24" name="TextBox 24"/>
          <p:cNvSpPr txBox="1"/>
          <p:nvPr/>
        </p:nvSpPr>
        <p:spPr>
          <a:xfrm>
            <a:off x="9525000" y="2911233"/>
            <a:ext cx="817037" cy="574196"/>
          </a:xfrm>
          <a:prstGeom prst="rect">
            <a:avLst/>
          </a:prstGeom>
        </p:spPr>
        <p:txBody>
          <a:bodyPr wrap="square" lIns="0" tIns="0" rIns="0" bIns="0" rtlCol="0" anchor="t">
            <a:spAutoFit/>
          </a:bodyPr>
          <a:lstStyle/>
          <a:p>
            <a:pPr algn="ctr">
              <a:lnSpc>
                <a:spcPts val="4760"/>
              </a:lnSpc>
            </a:pPr>
            <a:r>
              <a:rPr lang="en-US" sz="3400" dirty="0">
                <a:solidFill>
                  <a:srgbClr val="BBA088"/>
                </a:solidFill>
                <a:latin typeface="Canva Sans Bold"/>
                <a:ea typeface="Canva Sans Bold"/>
                <a:cs typeface="Canva Sans Bold"/>
                <a:sym typeface="Canva Sans Bold"/>
              </a:rPr>
              <a:t>02</a:t>
            </a:r>
          </a:p>
        </p:txBody>
      </p:sp>
      <p:sp>
        <p:nvSpPr>
          <p:cNvPr id="25" name="TextBox 25"/>
          <p:cNvSpPr txBox="1"/>
          <p:nvPr/>
        </p:nvSpPr>
        <p:spPr>
          <a:xfrm>
            <a:off x="1055378" y="5043562"/>
            <a:ext cx="16089369" cy="4660516"/>
          </a:xfrm>
          <a:prstGeom prst="rect">
            <a:avLst/>
          </a:prstGeom>
        </p:spPr>
        <p:txBody>
          <a:bodyPr lIns="0" tIns="0" rIns="0" bIns="0" rtlCol="0" anchor="t">
            <a:spAutoFit/>
          </a:bodyPr>
          <a:lstStyle/>
          <a:p>
            <a:pPr marL="561585" lvl="1" indent="-280793" algn="l">
              <a:lnSpc>
                <a:spcPts val="3641"/>
              </a:lnSpc>
              <a:buFont typeface="Arial"/>
              <a:buChar char="•"/>
            </a:pPr>
            <a:r>
              <a:rPr lang="en-US" sz="2601">
                <a:solidFill>
                  <a:srgbClr val="BBA088"/>
                </a:solidFill>
                <a:latin typeface="Canva Sans"/>
                <a:ea typeface="Canva Sans"/>
                <a:cs typeface="Canva Sans"/>
                <a:sym typeface="Canva Sans"/>
              </a:rPr>
              <a:t>Multilingual Support</a:t>
            </a:r>
            <a:r>
              <a:rPr lang="en-US" sz="2601">
                <a:solidFill>
                  <a:srgbClr val="FFFFFF"/>
                </a:solidFill>
                <a:latin typeface="Canva Sans"/>
                <a:ea typeface="Canva Sans"/>
                <a:cs typeface="Canva Sans"/>
                <a:sym typeface="Canva Sans"/>
              </a:rPr>
              <a:t>: Unlike other platforms that support only one language, ADEL supports multiple languages, catering to a diverse user base.</a:t>
            </a:r>
          </a:p>
          <a:p>
            <a:pPr algn="l">
              <a:lnSpc>
                <a:spcPts val="3641"/>
              </a:lnSpc>
            </a:pPr>
            <a:endParaRPr lang="en-US" sz="2601">
              <a:solidFill>
                <a:srgbClr val="FFFFFF"/>
              </a:solidFill>
              <a:latin typeface="Canva Sans"/>
              <a:ea typeface="Canva Sans"/>
              <a:cs typeface="Canva Sans"/>
              <a:sym typeface="Canva Sans"/>
            </a:endParaRPr>
          </a:p>
          <a:p>
            <a:pPr marL="561585" lvl="1" indent="-280793" algn="l">
              <a:lnSpc>
                <a:spcPts val="3641"/>
              </a:lnSpc>
              <a:buFont typeface="Arial"/>
              <a:buChar char="•"/>
            </a:pPr>
            <a:r>
              <a:rPr lang="en-US" sz="2601">
                <a:solidFill>
                  <a:srgbClr val="BBA088"/>
                </a:solidFill>
                <a:latin typeface="Canva Sans"/>
                <a:ea typeface="Canva Sans"/>
                <a:cs typeface="Canva Sans"/>
                <a:sym typeface="Canva Sans"/>
              </a:rPr>
              <a:t>Unique User Experience(</a:t>
            </a:r>
            <a:r>
              <a:rPr lang="en-US" sz="2601">
                <a:solidFill>
                  <a:srgbClr val="FFFFFF"/>
                </a:solidFill>
                <a:latin typeface="Canva Sans"/>
                <a:ea typeface="Canva Sans"/>
                <a:cs typeface="Canva Sans"/>
                <a:sym typeface="Canva Sans"/>
              </a:rPr>
              <a:t>User-Friendly Application Tracking </a:t>
            </a:r>
            <a:r>
              <a:rPr lang="en-US" sz="2601">
                <a:solidFill>
                  <a:srgbClr val="BBA088"/>
                </a:solidFill>
                <a:latin typeface="Canva Sans"/>
                <a:ea typeface="Canva Sans"/>
                <a:cs typeface="Canva Sans"/>
                <a:sym typeface="Canva Sans"/>
              </a:rPr>
              <a:t>)</a:t>
            </a:r>
            <a:r>
              <a:rPr lang="en-US" sz="2601">
                <a:solidFill>
                  <a:srgbClr val="FFFFFF"/>
                </a:solidFill>
                <a:latin typeface="Canva Sans"/>
                <a:ea typeface="Canva Sans"/>
                <a:cs typeface="Canva Sans"/>
                <a:sym typeface="Canva Sans"/>
              </a:rPr>
              <a:t>: ADEL's architecture is designed to provide a unique user experience by creating a robust foundation that is ready for mobile app deployment without starting from scratch.</a:t>
            </a:r>
          </a:p>
          <a:p>
            <a:pPr algn="l">
              <a:lnSpc>
                <a:spcPts val="3641"/>
              </a:lnSpc>
            </a:pPr>
            <a:endParaRPr lang="en-US" sz="2601">
              <a:solidFill>
                <a:srgbClr val="FFFFFF"/>
              </a:solidFill>
              <a:latin typeface="Canva Sans"/>
              <a:ea typeface="Canva Sans"/>
              <a:cs typeface="Canva Sans"/>
              <a:sym typeface="Canva Sans"/>
            </a:endParaRPr>
          </a:p>
          <a:p>
            <a:pPr marL="561585" lvl="1" indent="-280793" algn="l">
              <a:lnSpc>
                <a:spcPts val="3641"/>
              </a:lnSpc>
              <a:buFont typeface="Arial"/>
              <a:buChar char="•"/>
            </a:pPr>
            <a:r>
              <a:rPr lang="en-US" sz="2601">
                <a:solidFill>
                  <a:srgbClr val="BBA088"/>
                </a:solidFill>
                <a:latin typeface="Canva Sans"/>
                <a:ea typeface="Canva Sans"/>
                <a:cs typeface="Canva Sans"/>
                <a:sym typeface="Canva Sans"/>
              </a:rPr>
              <a:t>AI Integration</a:t>
            </a:r>
            <a:r>
              <a:rPr lang="en-US" sz="2601">
                <a:solidFill>
                  <a:srgbClr val="FFFFFF"/>
                </a:solidFill>
                <a:latin typeface="Canva Sans"/>
                <a:ea typeface="Canva Sans"/>
                <a:cs typeface="Canva Sans"/>
                <a:sym typeface="Canva Sans"/>
              </a:rPr>
              <a:t>: ADEL leverages artificial intelligence to simplify form filling and document writing through its OCR feature, which scans and processes legal documents efficiently.</a:t>
            </a:r>
          </a:p>
          <a:p>
            <a:pPr algn="ctr">
              <a:lnSpc>
                <a:spcPts val="4450"/>
              </a:lnSpc>
            </a:pPr>
            <a:r>
              <a:rPr lang="en-US" sz="3179">
                <a:solidFill>
                  <a:srgbClr val="FFFFFF"/>
                </a:solidFill>
                <a:latin typeface="Canva Sans"/>
                <a:ea typeface="Canva Sans"/>
                <a:cs typeface="Canva Sans"/>
                <a:sym typeface="Canva Sans"/>
              </a:rPr>
              <a:t> </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7432924" y="510988"/>
            <a:ext cx="397367" cy="28996"/>
            <a:chOff x="0" y="0"/>
            <a:chExt cx="128243" cy="9358"/>
          </a:xfrm>
        </p:grpSpPr>
        <p:sp>
          <p:nvSpPr>
            <p:cNvPr id="3" name="Freeform 3"/>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000000"/>
            </a:solidFill>
          </p:spPr>
        </p:sp>
        <p:sp>
          <p:nvSpPr>
            <p:cNvPr id="4" name="TextBox 4"/>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5"/>
          <p:cNvGrpSpPr/>
          <p:nvPr/>
        </p:nvGrpSpPr>
        <p:grpSpPr>
          <a:xfrm>
            <a:off x="17432924" y="603091"/>
            <a:ext cx="397367" cy="28996"/>
            <a:chOff x="0" y="0"/>
            <a:chExt cx="128243" cy="9358"/>
          </a:xfrm>
        </p:grpSpPr>
        <p:sp>
          <p:nvSpPr>
            <p:cNvPr id="6" name="Freeform 6"/>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000000"/>
            </a:solidFill>
          </p:spPr>
        </p:sp>
        <p:sp>
          <p:nvSpPr>
            <p:cNvPr id="7" name="TextBox 7"/>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sp>
        <p:nvSpPr>
          <p:cNvPr id="8" name="Freeform 8"/>
          <p:cNvSpPr/>
          <p:nvPr/>
        </p:nvSpPr>
        <p:spPr>
          <a:xfrm>
            <a:off x="85936" y="72486"/>
            <a:ext cx="1019947" cy="980424"/>
          </a:xfrm>
          <a:custGeom>
            <a:avLst/>
            <a:gdLst/>
            <a:ahLst/>
            <a:cxnLst/>
            <a:rect l="l" t="t" r="r" b="b"/>
            <a:pathLst>
              <a:path w="1019947" h="980424">
                <a:moveTo>
                  <a:pt x="0" y="0"/>
                </a:moveTo>
                <a:lnTo>
                  <a:pt x="1019947" y="0"/>
                </a:lnTo>
                <a:lnTo>
                  <a:pt x="1019947" y="980424"/>
                </a:lnTo>
                <a:lnTo>
                  <a:pt x="0" y="98042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9" name="Freeform 9"/>
          <p:cNvSpPr/>
          <p:nvPr/>
        </p:nvSpPr>
        <p:spPr>
          <a:xfrm>
            <a:off x="1217263" y="54949"/>
            <a:ext cx="1117923" cy="1117923"/>
          </a:xfrm>
          <a:custGeom>
            <a:avLst/>
            <a:gdLst/>
            <a:ahLst/>
            <a:cxnLst/>
            <a:rect l="l" t="t" r="r" b="b"/>
            <a:pathLst>
              <a:path w="1117923" h="1117923">
                <a:moveTo>
                  <a:pt x="0" y="0"/>
                </a:moveTo>
                <a:lnTo>
                  <a:pt x="1117923" y="0"/>
                </a:lnTo>
                <a:lnTo>
                  <a:pt x="1117923" y="1117923"/>
                </a:lnTo>
                <a:lnTo>
                  <a:pt x="0" y="1117923"/>
                </a:lnTo>
                <a:lnTo>
                  <a:pt x="0" y="0"/>
                </a:lnTo>
                <a:close/>
              </a:path>
            </a:pathLst>
          </a:custGeom>
          <a:blipFill>
            <a:blip r:embed="rId4"/>
            <a:stretch>
              <a:fillRect/>
            </a:stretch>
          </a:blipFill>
        </p:spPr>
      </p:sp>
      <p:sp>
        <p:nvSpPr>
          <p:cNvPr id="10" name="Freeform 10"/>
          <p:cNvSpPr/>
          <p:nvPr/>
        </p:nvSpPr>
        <p:spPr>
          <a:xfrm>
            <a:off x="5093125" y="225737"/>
            <a:ext cx="9581860" cy="9835526"/>
          </a:xfrm>
          <a:custGeom>
            <a:avLst/>
            <a:gdLst/>
            <a:ahLst/>
            <a:cxnLst/>
            <a:rect l="l" t="t" r="r" b="b"/>
            <a:pathLst>
              <a:path w="9581860" h="9835526">
                <a:moveTo>
                  <a:pt x="0" y="0"/>
                </a:moveTo>
                <a:lnTo>
                  <a:pt x="9581860" y="0"/>
                </a:lnTo>
                <a:lnTo>
                  <a:pt x="9581860" y="9835526"/>
                </a:lnTo>
                <a:lnTo>
                  <a:pt x="0" y="9835526"/>
                </a:lnTo>
                <a:lnTo>
                  <a:pt x="0" y="0"/>
                </a:lnTo>
                <a:close/>
              </a:path>
            </a:pathLst>
          </a:custGeom>
          <a:blipFill>
            <a:blip r:embed="rId5"/>
            <a:stretch>
              <a:fillRect/>
            </a:stretch>
          </a:blipFill>
        </p:spPr>
      </p:sp>
      <p:sp>
        <p:nvSpPr>
          <p:cNvPr id="11" name="TextBox 11"/>
          <p:cNvSpPr txBox="1"/>
          <p:nvPr/>
        </p:nvSpPr>
        <p:spPr>
          <a:xfrm>
            <a:off x="329317" y="8917389"/>
            <a:ext cx="4810793" cy="615147"/>
          </a:xfrm>
          <a:prstGeom prst="rect">
            <a:avLst/>
          </a:prstGeom>
        </p:spPr>
        <p:txBody>
          <a:bodyPr lIns="0" tIns="0" rIns="0" bIns="0" rtlCol="0" anchor="t">
            <a:spAutoFit/>
          </a:bodyPr>
          <a:lstStyle/>
          <a:p>
            <a:pPr algn="just">
              <a:lnSpc>
                <a:spcPts val="5073"/>
              </a:lnSpc>
              <a:spcBef>
                <a:spcPct val="0"/>
              </a:spcBef>
            </a:pPr>
            <a:r>
              <a:rPr lang="en-US" sz="3623">
                <a:solidFill>
                  <a:srgbClr val="000000"/>
                </a:solidFill>
                <a:latin typeface="DM Serif Display"/>
                <a:ea typeface="DM Serif Display"/>
                <a:cs typeface="DM Serif Display"/>
                <a:sym typeface="DM Serif Display"/>
              </a:rPr>
              <a:t>Adel Use Case Diagram: </a:t>
            </a:r>
          </a:p>
        </p:txBody>
      </p:sp>
      <p:sp>
        <p:nvSpPr>
          <p:cNvPr id="12" name="TextBox 12"/>
          <p:cNvSpPr txBox="1"/>
          <p:nvPr/>
        </p:nvSpPr>
        <p:spPr>
          <a:xfrm>
            <a:off x="329317" y="1074921"/>
            <a:ext cx="517483" cy="274144"/>
          </a:xfrm>
          <a:prstGeom prst="rect">
            <a:avLst/>
          </a:prstGeom>
        </p:spPr>
        <p:txBody>
          <a:bodyPr lIns="0" tIns="0" rIns="0" bIns="0" rtlCol="0" anchor="t">
            <a:spAutoFit/>
          </a:bodyPr>
          <a:lstStyle/>
          <a:p>
            <a:pPr algn="l">
              <a:lnSpc>
                <a:spcPts val="2214"/>
              </a:lnSpc>
              <a:spcBef>
                <a:spcPct val="0"/>
              </a:spcBef>
            </a:pPr>
            <a:r>
              <a:rPr lang="en-US" sz="1581">
                <a:solidFill>
                  <a:srgbClr val="000000"/>
                </a:solidFill>
                <a:latin typeface="Open Sans Bold"/>
                <a:ea typeface="Open Sans Bold"/>
                <a:cs typeface="Open Sans Bold"/>
                <a:sym typeface="Open Sans Bold"/>
              </a:rPr>
              <a:t>ADEL</a:t>
            </a: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7432924" y="510988"/>
            <a:ext cx="397367" cy="28996"/>
            <a:chOff x="0" y="0"/>
            <a:chExt cx="128243" cy="9358"/>
          </a:xfrm>
        </p:grpSpPr>
        <p:sp>
          <p:nvSpPr>
            <p:cNvPr id="3" name="Freeform 3"/>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000000"/>
            </a:solidFill>
          </p:spPr>
        </p:sp>
        <p:sp>
          <p:nvSpPr>
            <p:cNvPr id="4" name="TextBox 4"/>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5"/>
          <p:cNvGrpSpPr/>
          <p:nvPr/>
        </p:nvGrpSpPr>
        <p:grpSpPr>
          <a:xfrm>
            <a:off x="17432924" y="603091"/>
            <a:ext cx="397367" cy="28996"/>
            <a:chOff x="0" y="0"/>
            <a:chExt cx="128243" cy="9358"/>
          </a:xfrm>
        </p:grpSpPr>
        <p:sp>
          <p:nvSpPr>
            <p:cNvPr id="6" name="Freeform 6"/>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000000"/>
            </a:solidFill>
          </p:spPr>
        </p:sp>
        <p:sp>
          <p:nvSpPr>
            <p:cNvPr id="7" name="TextBox 7"/>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sp>
        <p:nvSpPr>
          <p:cNvPr id="8" name="Freeform 8"/>
          <p:cNvSpPr/>
          <p:nvPr/>
        </p:nvSpPr>
        <p:spPr>
          <a:xfrm>
            <a:off x="85936" y="71159"/>
            <a:ext cx="942764" cy="906232"/>
          </a:xfrm>
          <a:custGeom>
            <a:avLst/>
            <a:gdLst/>
            <a:ahLst/>
            <a:cxnLst/>
            <a:rect l="l" t="t" r="r" b="b"/>
            <a:pathLst>
              <a:path w="942764" h="906232">
                <a:moveTo>
                  <a:pt x="0" y="0"/>
                </a:moveTo>
                <a:lnTo>
                  <a:pt x="942764" y="0"/>
                </a:lnTo>
                <a:lnTo>
                  <a:pt x="942764" y="906233"/>
                </a:lnTo>
                <a:lnTo>
                  <a:pt x="0" y="9062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9" name="Freeform 9"/>
          <p:cNvSpPr/>
          <p:nvPr/>
        </p:nvSpPr>
        <p:spPr>
          <a:xfrm>
            <a:off x="1131652" y="54949"/>
            <a:ext cx="1033326" cy="1033326"/>
          </a:xfrm>
          <a:custGeom>
            <a:avLst/>
            <a:gdLst/>
            <a:ahLst/>
            <a:cxnLst/>
            <a:rect l="l" t="t" r="r" b="b"/>
            <a:pathLst>
              <a:path w="1033326" h="1033326">
                <a:moveTo>
                  <a:pt x="0" y="0"/>
                </a:moveTo>
                <a:lnTo>
                  <a:pt x="1033326" y="0"/>
                </a:lnTo>
                <a:lnTo>
                  <a:pt x="1033326" y="1033327"/>
                </a:lnTo>
                <a:lnTo>
                  <a:pt x="0" y="1033327"/>
                </a:lnTo>
                <a:lnTo>
                  <a:pt x="0" y="0"/>
                </a:lnTo>
                <a:close/>
              </a:path>
            </a:pathLst>
          </a:custGeom>
          <a:blipFill>
            <a:blip r:embed="rId4"/>
            <a:stretch>
              <a:fillRect/>
            </a:stretch>
          </a:blipFill>
        </p:spPr>
      </p:sp>
      <p:sp>
        <p:nvSpPr>
          <p:cNvPr id="10" name="Freeform 10"/>
          <p:cNvSpPr/>
          <p:nvPr/>
        </p:nvSpPr>
        <p:spPr>
          <a:xfrm>
            <a:off x="2507878" y="-228938"/>
            <a:ext cx="12757328" cy="10515938"/>
          </a:xfrm>
          <a:custGeom>
            <a:avLst/>
            <a:gdLst/>
            <a:ahLst/>
            <a:cxnLst/>
            <a:rect l="l" t="t" r="r" b="b"/>
            <a:pathLst>
              <a:path w="12757328" h="10515938">
                <a:moveTo>
                  <a:pt x="0" y="0"/>
                </a:moveTo>
                <a:lnTo>
                  <a:pt x="12757328" y="0"/>
                </a:lnTo>
                <a:lnTo>
                  <a:pt x="12757328" y="10515938"/>
                </a:lnTo>
                <a:lnTo>
                  <a:pt x="0" y="10515938"/>
                </a:lnTo>
                <a:lnTo>
                  <a:pt x="0" y="0"/>
                </a:lnTo>
                <a:close/>
              </a:path>
            </a:pathLst>
          </a:custGeom>
          <a:blipFill>
            <a:blip r:embed="rId5"/>
            <a:stretch>
              <a:fillRect t="-18988" r="-15543"/>
            </a:stretch>
          </a:blipFill>
        </p:spPr>
      </p:sp>
      <p:sp>
        <p:nvSpPr>
          <p:cNvPr id="11" name="TextBox 11"/>
          <p:cNvSpPr txBox="1"/>
          <p:nvPr/>
        </p:nvSpPr>
        <p:spPr>
          <a:xfrm>
            <a:off x="16080650" y="463028"/>
            <a:ext cx="978460" cy="198120"/>
          </a:xfrm>
          <a:prstGeom prst="rect">
            <a:avLst/>
          </a:prstGeom>
        </p:spPr>
        <p:txBody>
          <a:bodyPr lIns="0" tIns="0" rIns="0" bIns="0" rtlCol="0" anchor="t">
            <a:spAutoFit/>
          </a:bodyPr>
          <a:lstStyle/>
          <a:p>
            <a:pPr algn="l">
              <a:lnSpc>
                <a:spcPts val="1680"/>
              </a:lnSpc>
              <a:spcBef>
                <a:spcPct val="0"/>
              </a:spcBef>
            </a:pPr>
            <a:r>
              <a:rPr lang="en-US" sz="1200">
                <a:solidFill>
                  <a:srgbClr val="000000"/>
                </a:solidFill>
                <a:latin typeface="Open Sans Bold"/>
                <a:ea typeface="Open Sans Bold"/>
                <a:cs typeface="Open Sans Bold"/>
                <a:sym typeface="Open Sans Bold"/>
              </a:rPr>
              <a:t>Contact</a:t>
            </a:r>
          </a:p>
        </p:txBody>
      </p:sp>
      <p:sp>
        <p:nvSpPr>
          <p:cNvPr id="12" name="TextBox 12"/>
          <p:cNvSpPr txBox="1"/>
          <p:nvPr/>
        </p:nvSpPr>
        <p:spPr>
          <a:xfrm>
            <a:off x="14524854" y="463028"/>
            <a:ext cx="1060497" cy="198120"/>
          </a:xfrm>
          <a:prstGeom prst="rect">
            <a:avLst/>
          </a:prstGeom>
        </p:spPr>
        <p:txBody>
          <a:bodyPr lIns="0" tIns="0" rIns="0" bIns="0" rtlCol="0" anchor="t">
            <a:spAutoFit/>
          </a:bodyPr>
          <a:lstStyle/>
          <a:p>
            <a:pPr algn="l">
              <a:lnSpc>
                <a:spcPts val="1680"/>
              </a:lnSpc>
              <a:spcBef>
                <a:spcPct val="0"/>
              </a:spcBef>
            </a:pPr>
            <a:r>
              <a:rPr lang="en-US" sz="1200">
                <a:solidFill>
                  <a:srgbClr val="000000"/>
                </a:solidFill>
                <a:latin typeface="Open Sans Bold"/>
                <a:ea typeface="Open Sans Bold"/>
                <a:cs typeface="Open Sans Bold"/>
                <a:sym typeface="Open Sans Bold"/>
              </a:rPr>
              <a:t>About Us</a:t>
            </a:r>
          </a:p>
        </p:txBody>
      </p:sp>
      <p:sp>
        <p:nvSpPr>
          <p:cNvPr id="13" name="TextBox 13"/>
          <p:cNvSpPr txBox="1"/>
          <p:nvPr/>
        </p:nvSpPr>
        <p:spPr>
          <a:xfrm>
            <a:off x="13294097" y="463028"/>
            <a:ext cx="735456" cy="198120"/>
          </a:xfrm>
          <a:prstGeom prst="rect">
            <a:avLst/>
          </a:prstGeom>
        </p:spPr>
        <p:txBody>
          <a:bodyPr lIns="0" tIns="0" rIns="0" bIns="0" rtlCol="0" anchor="t">
            <a:spAutoFit/>
          </a:bodyPr>
          <a:lstStyle/>
          <a:p>
            <a:pPr algn="l">
              <a:lnSpc>
                <a:spcPts val="1680"/>
              </a:lnSpc>
              <a:spcBef>
                <a:spcPct val="0"/>
              </a:spcBef>
            </a:pPr>
            <a:r>
              <a:rPr lang="en-US" sz="1200">
                <a:solidFill>
                  <a:srgbClr val="000000"/>
                </a:solidFill>
                <a:latin typeface="Open Sans Bold"/>
                <a:ea typeface="Open Sans Bold"/>
                <a:cs typeface="Open Sans Bold"/>
                <a:sym typeface="Open Sans Bold"/>
              </a:rPr>
              <a:t>Service</a:t>
            </a:r>
          </a:p>
        </p:txBody>
      </p:sp>
      <p:sp>
        <p:nvSpPr>
          <p:cNvPr id="14" name="TextBox 14"/>
          <p:cNvSpPr txBox="1"/>
          <p:nvPr/>
        </p:nvSpPr>
        <p:spPr>
          <a:xfrm>
            <a:off x="12038338" y="463028"/>
            <a:ext cx="809760" cy="198120"/>
          </a:xfrm>
          <a:prstGeom prst="rect">
            <a:avLst/>
          </a:prstGeom>
        </p:spPr>
        <p:txBody>
          <a:bodyPr lIns="0" tIns="0" rIns="0" bIns="0" rtlCol="0" anchor="t">
            <a:spAutoFit/>
          </a:bodyPr>
          <a:lstStyle/>
          <a:p>
            <a:pPr algn="l">
              <a:lnSpc>
                <a:spcPts val="1680"/>
              </a:lnSpc>
              <a:spcBef>
                <a:spcPct val="0"/>
              </a:spcBef>
            </a:pPr>
            <a:r>
              <a:rPr lang="en-US" sz="1200">
                <a:solidFill>
                  <a:srgbClr val="AD4524"/>
                </a:solidFill>
                <a:latin typeface="Open Sans Bold"/>
                <a:ea typeface="Open Sans Bold"/>
                <a:cs typeface="Open Sans Bold"/>
                <a:sym typeface="Open Sans Bold"/>
              </a:rPr>
              <a:t>Home</a:t>
            </a:r>
          </a:p>
        </p:txBody>
      </p:sp>
      <p:sp>
        <p:nvSpPr>
          <p:cNvPr id="15" name="TextBox 15"/>
          <p:cNvSpPr txBox="1"/>
          <p:nvPr/>
        </p:nvSpPr>
        <p:spPr>
          <a:xfrm>
            <a:off x="-1377057" y="9937750"/>
            <a:ext cx="5017417" cy="349250"/>
          </a:xfrm>
          <a:prstGeom prst="rect">
            <a:avLst/>
          </a:prstGeom>
        </p:spPr>
        <p:txBody>
          <a:bodyPr lIns="0" tIns="0" rIns="0" bIns="0" rtlCol="0" anchor="t">
            <a:spAutoFit/>
          </a:bodyPr>
          <a:lstStyle/>
          <a:p>
            <a:pPr algn="ctr">
              <a:lnSpc>
                <a:spcPts val="2800"/>
              </a:lnSpc>
              <a:spcBef>
                <a:spcPct val="0"/>
              </a:spcBef>
            </a:pPr>
            <a:r>
              <a:rPr lang="en-US" sz="2000">
                <a:solidFill>
                  <a:srgbClr val="000000"/>
                </a:solidFill>
                <a:latin typeface="DM Serif Display"/>
                <a:ea typeface="DM Serif Display"/>
                <a:cs typeface="DM Serif Display"/>
                <a:sym typeface="DM Serif Display"/>
              </a:rPr>
              <a:t>ADEL ERD | 2024</a:t>
            </a:r>
          </a:p>
        </p:txBody>
      </p:sp>
      <p:sp>
        <p:nvSpPr>
          <p:cNvPr id="16" name="TextBox 16"/>
          <p:cNvSpPr txBox="1"/>
          <p:nvPr/>
        </p:nvSpPr>
        <p:spPr>
          <a:xfrm>
            <a:off x="310900" y="1004378"/>
            <a:ext cx="478324" cy="246757"/>
          </a:xfrm>
          <a:prstGeom prst="rect">
            <a:avLst/>
          </a:prstGeom>
        </p:spPr>
        <p:txBody>
          <a:bodyPr lIns="0" tIns="0" rIns="0" bIns="0" rtlCol="0" anchor="t">
            <a:spAutoFit/>
          </a:bodyPr>
          <a:lstStyle/>
          <a:p>
            <a:pPr algn="l">
              <a:lnSpc>
                <a:spcPts val="2046"/>
              </a:lnSpc>
              <a:spcBef>
                <a:spcPct val="0"/>
              </a:spcBef>
            </a:pPr>
            <a:r>
              <a:rPr lang="en-US" sz="1462">
                <a:solidFill>
                  <a:srgbClr val="000000"/>
                </a:solidFill>
                <a:latin typeface="Open Sans Bold"/>
                <a:ea typeface="Open Sans Bold"/>
                <a:cs typeface="Open Sans Bold"/>
                <a:sym typeface="Open Sans Bold"/>
              </a:rPr>
              <a:t>ADEL</a:t>
            </a:r>
          </a:p>
        </p:txBody>
      </p:sp>
    </p:spTree>
  </p:cSld>
  <p:clrMapOvr>
    <a:masterClrMapping/>
  </p:clrMapOvr>
  <p:transition>
    <p:cover dir="rd"/>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120F0C"/>
        </a:solidFill>
        <a:effectLst/>
      </p:bgPr>
    </p:bg>
    <p:spTree>
      <p:nvGrpSpPr>
        <p:cNvPr id="1" name=""/>
        <p:cNvGrpSpPr/>
        <p:nvPr/>
      </p:nvGrpSpPr>
      <p:grpSpPr>
        <a:xfrm>
          <a:off x="0" y="0"/>
          <a:ext cx="0" cy="0"/>
          <a:chOff x="0" y="0"/>
          <a:chExt cx="0" cy="0"/>
        </a:xfrm>
      </p:grpSpPr>
      <p:grpSp>
        <p:nvGrpSpPr>
          <p:cNvPr id="2" name="Group 2"/>
          <p:cNvGrpSpPr/>
          <p:nvPr/>
        </p:nvGrpSpPr>
        <p:grpSpPr>
          <a:xfrm>
            <a:off x="17293116" y="565634"/>
            <a:ext cx="397367" cy="28996"/>
            <a:chOff x="0" y="0"/>
            <a:chExt cx="128243" cy="9358"/>
          </a:xfrm>
        </p:grpSpPr>
        <p:sp>
          <p:nvSpPr>
            <p:cNvPr id="3" name="Freeform 3"/>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BBA088"/>
            </a:solidFill>
          </p:spPr>
        </p:sp>
        <p:sp>
          <p:nvSpPr>
            <p:cNvPr id="4" name="TextBox 4"/>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5"/>
          <p:cNvGrpSpPr/>
          <p:nvPr/>
        </p:nvGrpSpPr>
        <p:grpSpPr>
          <a:xfrm>
            <a:off x="17293116" y="657737"/>
            <a:ext cx="397367" cy="28996"/>
            <a:chOff x="0" y="0"/>
            <a:chExt cx="128243" cy="9358"/>
          </a:xfrm>
        </p:grpSpPr>
        <p:sp>
          <p:nvSpPr>
            <p:cNvPr id="6" name="Freeform 6"/>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BBA088"/>
            </a:solidFill>
          </p:spPr>
        </p:sp>
        <p:sp>
          <p:nvSpPr>
            <p:cNvPr id="7" name="TextBox 7"/>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8" name="Group 8"/>
          <p:cNvGrpSpPr/>
          <p:nvPr/>
        </p:nvGrpSpPr>
        <p:grpSpPr>
          <a:xfrm>
            <a:off x="4423923" y="5633249"/>
            <a:ext cx="1388034" cy="47625"/>
            <a:chOff x="0" y="0"/>
            <a:chExt cx="447964" cy="15370"/>
          </a:xfrm>
        </p:grpSpPr>
        <p:sp>
          <p:nvSpPr>
            <p:cNvPr id="9" name="Freeform 9"/>
            <p:cNvSpPr/>
            <p:nvPr/>
          </p:nvSpPr>
          <p:spPr>
            <a:xfrm>
              <a:off x="0" y="0"/>
              <a:ext cx="447964" cy="15370"/>
            </a:xfrm>
            <a:custGeom>
              <a:avLst/>
              <a:gdLst/>
              <a:ahLst/>
              <a:cxnLst/>
              <a:rect l="l" t="t" r="r" b="b"/>
              <a:pathLst>
                <a:path w="447964" h="15370">
                  <a:moveTo>
                    <a:pt x="0" y="0"/>
                  </a:moveTo>
                  <a:lnTo>
                    <a:pt x="447964" y="0"/>
                  </a:lnTo>
                  <a:lnTo>
                    <a:pt x="447964" y="15370"/>
                  </a:lnTo>
                  <a:lnTo>
                    <a:pt x="0" y="15370"/>
                  </a:lnTo>
                  <a:close/>
                </a:path>
              </a:pathLst>
            </a:custGeom>
            <a:solidFill>
              <a:srgbClr val="BBA088"/>
            </a:solidFill>
          </p:spPr>
        </p:sp>
        <p:sp>
          <p:nvSpPr>
            <p:cNvPr id="10" name="TextBox 10"/>
            <p:cNvSpPr txBox="1"/>
            <p:nvPr/>
          </p:nvSpPr>
          <p:spPr>
            <a:xfrm>
              <a:off x="0" y="-38100"/>
              <a:ext cx="447964" cy="53470"/>
            </a:xfrm>
            <a:prstGeom prst="rect">
              <a:avLst/>
            </a:prstGeom>
          </p:spPr>
          <p:txBody>
            <a:bodyPr lIns="50800" tIns="50800" rIns="50800" bIns="50800" rtlCol="0" anchor="ctr"/>
            <a:lstStyle/>
            <a:p>
              <a:pPr algn="ctr">
                <a:lnSpc>
                  <a:spcPts val="2659"/>
                </a:lnSpc>
                <a:spcBef>
                  <a:spcPct val="0"/>
                </a:spcBef>
              </a:pPr>
              <a:endParaRPr/>
            </a:p>
          </p:txBody>
        </p:sp>
      </p:grpSp>
      <p:sp>
        <p:nvSpPr>
          <p:cNvPr id="11" name="TextBox 11"/>
          <p:cNvSpPr txBox="1"/>
          <p:nvPr/>
        </p:nvSpPr>
        <p:spPr>
          <a:xfrm>
            <a:off x="15940842" y="517674"/>
            <a:ext cx="978460" cy="197971"/>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a:ea typeface="Open Sans"/>
                <a:cs typeface="Open Sans"/>
                <a:sym typeface="Open Sans"/>
              </a:rPr>
              <a:t>Contact</a:t>
            </a:r>
          </a:p>
        </p:txBody>
      </p:sp>
      <p:sp>
        <p:nvSpPr>
          <p:cNvPr id="12" name="TextBox 12"/>
          <p:cNvSpPr txBox="1"/>
          <p:nvPr/>
        </p:nvSpPr>
        <p:spPr>
          <a:xfrm>
            <a:off x="14385046" y="517674"/>
            <a:ext cx="1060497" cy="197971"/>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a:ea typeface="Open Sans"/>
                <a:cs typeface="Open Sans"/>
                <a:sym typeface="Open Sans"/>
              </a:rPr>
              <a:t>About Us</a:t>
            </a:r>
          </a:p>
        </p:txBody>
      </p:sp>
      <p:sp>
        <p:nvSpPr>
          <p:cNvPr id="13" name="TextBox 13"/>
          <p:cNvSpPr txBox="1"/>
          <p:nvPr/>
        </p:nvSpPr>
        <p:spPr>
          <a:xfrm>
            <a:off x="13154289" y="517674"/>
            <a:ext cx="735456" cy="197971"/>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a:ea typeface="Open Sans"/>
                <a:cs typeface="Open Sans"/>
                <a:sym typeface="Open Sans"/>
              </a:rPr>
              <a:t>Service</a:t>
            </a:r>
          </a:p>
        </p:txBody>
      </p:sp>
      <p:sp>
        <p:nvSpPr>
          <p:cNvPr id="14" name="TextBox 14"/>
          <p:cNvSpPr txBox="1"/>
          <p:nvPr/>
        </p:nvSpPr>
        <p:spPr>
          <a:xfrm>
            <a:off x="11898530" y="517674"/>
            <a:ext cx="809760" cy="197971"/>
          </a:xfrm>
          <a:prstGeom prst="rect">
            <a:avLst/>
          </a:prstGeom>
        </p:spPr>
        <p:txBody>
          <a:bodyPr lIns="0" tIns="0" rIns="0" bIns="0" rtlCol="0" anchor="t">
            <a:spAutoFit/>
          </a:bodyPr>
          <a:lstStyle/>
          <a:p>
            <a:pPr algn="l">
              <a:lnSpc>
                <a:spcPts val="1680"/>
              </a:lnSpc>
              <a:spcBef>
                <a:spcPct val="0"/>
              </a:spcBef>
            </a:pPr>
            <a:r>
              <a:rPr lang="en-US" sz="1200">
                <a:solidFill>
                  <a:srgbClr val="FFFFFF"/>
                </a:solidFill>
                <a:latin typeface="Open Sans"/>
                <a:ea typeface="Open Sans"/>
                <a:cs typeface="Open Sans"/>
                <a:sym typeface="Open Sans"/>
              </a:rPr>
              <a:t>Home</a:t>
            </a:r>
          </a:p>
        </p:txBody>
      </p:sp>
      <p:sp>
        <p:nvSpPr>
          <p:cNvPr id="15" name="TextBox 15"/>
          <p:cNvSpPr txBox="1"/>
          <p:nvPr/>
        </p:nvSpPr>
        <p:spPr>
          <a:xfrm>
            <a:off x="4423923" y="4491826"/>
            <a:ext cx="9699604" cy="946149"/>
          </a:xfrm>
          <a:prstGeom prst="rect">
            <a:avLst/>
          </a:prstGeom>
        </p:spPr>
        <p:txBody>
          <a:bodyPr lIns="0" tIns="0" rIns="0" bIns="0" rtlCol="0" anchor="t">
            <a:spAutoFit/>
          </a:bodyPr>
          <a:lstStyle/>
          <a:p>
            <a:pPr algn="l">
              <a:lnSpc>
                <a:spcPts val="7700"/>
              </a:lnSpc>
              <a:spcBef>
                <a:spcPct val="0"/>
              </a:spcBef>
            </a:pPr>
            <a:r>
              <a:rPr lang="en-US" sz="5500">
                <a:solidFill>
                  <a:srgbClr val="FFFFFF"/>
                </a:solidFill>
                <a:latin typeface="DM Serif Display"/>
                <a:ea typeface="DM Serif Display"/>
                <a:cs typeface="DM Serif Display"/>
                <a:sym typeface="DM Serif Display"/>
              </a:rPr>
              <a:t>WATCH THE VIDO TIME </a:t>
            </a:r>
            <a:r>
              <a:rPr lang="en-US" sz="5500">
                <a:solidFill>
                  <a:srgbClr val="BBA088"/>
                </a:solidFill>
                <a:latin typeface="DM Serif Display"/>
                <a:ea typeface="DM Serif Display"/>
                <a:cs typeface="DM Serif Display"/>
                <a:sym typeface="DM Serif Display"/>
              </a:rPr>
              <a:t>!</a:t>
            </a:r>
          </a:p>
        </p:txBody>
      </p:sp>
      <p:sp>
        <p:nvSpPr>
          <p:cNvPr id="16" name="Freeform 16"/>
          <p:cNvSpPr/>
          <p:nvPr/>
        </p:nvSpPr>
        <p:spPr>
          <a:xfrm>
            <a:off x="1506728" y="234103"/>
            <a:ext cx="1049420" cy="1008755"/>
          </a:xfrm>
          <a:custGeom>
            <a:avLst/>
            <a:gdLst/>
            <a:ahLst/>
            <a:cxnLst/>
            <a:rect l="l" t="t" r="r" b="b"/>
            <a:pathLst>
              <a:path w="1049420" h="1008755">
                <a:moveTo>
                  <a:pt x="0" y="0"/>
                </a:moveTo>
                <a:lnTo>
                  <a:pt x="1049420" y="0"/>
                </a:lnTo>
                <a:lnTo>
                  <a:pt x="1049420" y="1008754"/>
                </a:lnTo>
                <a:lnTo>
                  <a:pt x="0" y="1008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7" name="Freeform 17"/>
          <p:cNvSpPr/>
          <p:nvPr/>
        </p:nvSpPr>
        <p:spPr>
          <a:xfrm>
            <a:off x="254691" y="188472"/>
            <a:ext cx="1116233" cy="1116233"/>
          </a:xfrm>
          <a:custGeom>
            <a:avLst/>
            <a:gdLst/>
            <a:ahLst/>
            <a:cxnLst/>
            <a:rect l="l" t="t" r="r" b="b"/>
            <a:pathLst>
              <a:path w="1116233" h="1116233">
                <a:moveTo>
                  <a:pt x="0" y="0"/>
                </a:moveTo>
                <a:lnTo>
                  <a:pt x="1116233" y="0"/>
                </a:lnTo>
                <a:lnTo>
                  <a:pt x="1116233" y="1116233"/>
                </a:lnTo>
                <a:lnTo>
                  <a:pt x="0" y="1116233"/>
                </a:lnTo>
                <a:lnTo>
                  <a:pt x="0" y="0"/>
                </a:lnTo>
                <a:close/>
              </a:path>
            </a:pathLst>
          </a:custGeom>
          <a:blipFill>
            <a:blip r:embed="rId4"/>
            <a:stretch>
              <a:fillRect/>
            </a:stretch>
          </a:blipFill>
        </p:spPr>
      </p:sp>
      <p:sp>
        <p:nvSpPr>
          <p:cNvPr id="18" name="TextBox 18"/>
          <p:cNvSpPr txBox="1"/>
          <p:nvPr/>
        </p:nvSpPr>
        <p:spPr>
          <a:xfrm>
            <a:off x="1757143" y="1276130"/>
            <a:ext cx="532437" cy="271440"/>
          </a:xfrm>
          <a:prstGeom prst="rect">
            <a:avLst/>
          </a:prstGeom>
        </p:spPr>
        <p:txBody>
          <a:bodyPr lIns="0" tIns="0" rIns="0" bIns="0" rtlCol="0" anchor="t">
            <a:spAutoFit/>
          </a:bodyPr>
          <a:lstStyle/>
          <a:p>
            <a:pPr algn="l">
              <a:lnSpc>
                <a:spcPts val="2278"/>
              </a:lnSpc>
              <a:spcBef>
                <a:spcPct val="0"/>
              </a:spcBef>
            </a:pPr>
            <a:r>
              <a:rPr lang="en-US" sz="1627">
                <a:solidFill>
                  <a:srgbClr val="FFFFFF"/>
                </a:solidFill>
                <a:latin typeface="Open Sans Bold"/>
                <a:ea typeface="Open Sans Bold"/>
                <a:cs typeface="Open Sans Bold"/>
                <a:sym typeface="Open Sans Bold"/>
              </a:rPr>
              <a:t>ADEL</a:t>
            </a:r>
          </a:p>
        </p:txBody>
      </p:sp>
    </p:spTree>
  </p:cSld>
  <p:clrMapOvr>
    <a:masterClrMapping/>
  </p:clrMapOvr>
  <p:transition>
    <p:push/>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688</Words>
  <Application>Microsoft Office PowerPoint</Application>
  <PresentationFormat>Custom</PresentationFormat>
  <Paragraphs>128</Paragraphs>
  <Slides>12</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12</vt:i4>
      </vt:variant>
    </vt:vector>
  </HeadingPairs>
  <TitlesOfParts>
    <vt:vector size="23" baseType="lpstr">
      <vt:lpstr>DM Serif Display</vt:lpstr>
      <vt:lpstr>Alta</vt:lpstr>
      <vt:lpstr>Canva Sans Bold</vt:lpstr>
      <vt:lpstr>Canva Sans</vt:lpstr>
      <vt:lpstr>Open Sans</vt:lpstr>
      <vt:lpstr>Calibri</vt:lpstr>
      <vt:lpstr>Open Sans Bold</vt:lpstr>
      <vt:lpstr>Arial</vt:lpstr>
      <vt:lpstr>Nourd</vt:lpstr>
      <vt:lpstr>Georgia 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Black Brown Elegant Lawyer Presentation</dc:title>
  <cp:lastModifiedBy>Zuahir Madmouj</cp:lastModifiedBy>
  <cp:revision>3</cp:revision>
  <dcterms:created xsi:type="dcterms:W3CDTF">2006-08-16T00:00:00Z</dcterms:created>
  <dcterms:modified xsi:type="dcterms:W3CDTF">2024-07-09T12:52:19Z</dcterms:modified>
  <dc:identifier>DAGJoh7sx5c</dc:identifier>
</cp:coreProperties>
</file>