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48" r:id="rId1"/>
  </p:sldMasterIdLst>
  <p:sldIdLst>
    <p:sldId id="256" r:id="rId2"/>
    <p:sldId id="269" r:id="rId3"/>
    <p:sldId id="273" r:id="rId4"/>
    <p:sldId id="274" r:id="rId5"/>
    <p:sldId id="258" r:id="rId6"/>
    <p:sldId id="275" r:id="rId7"/>
    <p:sldId id="260" r:id="rId8"/>
    <p:sldId id="261" r:id="rId9"/>
    <p:sldId id="262" r:id="rId10"/>
    <p:sldId id="263" r:id="rId11"/>
    <p:sldId id="270" r:id="rId12"/>
    <p:sldId id="271" r:id="rId13"/>
    <p:sldId id="264" r:id="rId14"/>
    <p:sldId id="276" r:id="rId15"/>
    <p:sldId id="277" r:id="rId16"/>
    <p:sldId id="278" r:id="rId17"/>
    <p:sldId id="279" r:id="rId18"/>
    <p:sldId id="280" r:id="rId19"/>
    <p:sldId id="281" r:id="rId20"/>
    <p:sldId id="282" r:id="rId21"/>
    <p:sldId id="283" r:id="rId22"/>
    <p:sldId id="284" r:id="rId23"/>
    <p:sldId id="285" r:id="rId24"/>
    <p:sldId id="286" r:id="rId25"/>
    <p:sldId id="287" r:id="rId26"/>
    <p:sldId id="288" r:id="rId27"/>
    <p:sldId id="289" r:id="rId28"/>
    <p:sldId id="290" r:id="rId29"/>
    <p:sldId id="291" r:id="rId30"/>
    <p:sldId id="292" r:id="rId31"/>
    <p:sldId id="293" r:id="rId32"/>
  </p:sldIdLst>
  <p:sldSz cx="12192000" cy="6858000"/>
  <p:notesSz cx="6858000" cy="9144000"/>
  <p:defaultTextStyle>
    <a:defPPr>
      <a:defRPr lang="en-US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نمط متوسط 2 - تميي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79706" autoAdjust="0"/>
    <p:restoredTop sz="94374" autoAdjust="0"/>
  </p:normalViewPr>
  <p:slideViewPr>
    <p:cSldViewPr snapToGrid="0">
      <p:cViewPr varScale="1">
        <p:scale>
          <a:sx n="69" d="100"/>
          <a:sy n="69" d="100"/>
        </p:scale>
        <p:origin x="564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شريحة عنو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ar-SA" smtClean="0"/>
              <a:t>انقر لتحرير نمط العنوان الرئيسي</a:t>
            </a:r>
            <a:endParaRPr lang="en-US"/>
          </a:p>
        </p:txBody>
      </p:sp>
      <p:sp>
        <p:nvSpPr>
          <p:cNvPr id="3" name="عنوان فرعي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ar-SA" smtClean="0"/>
              <a:t>انقر لتحرير نمط العنوان الثانوي الرئيسي</a:t>
            </a:r>
            <a:endParaRPr lang="en-US"/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286F6-4A7F-4EB0-8BBB-55A752F47D27}" type="datetimeFigureOut">
              <a:rPr lang="en-US" smtClean="0"/>
              <a:t>6/4/2021</a:t>
            </a:fld>
            <a:endParaRPr lang="en-US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15242C-06B7-4339-9D88-5A681E06A5C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92814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عنوان ومحتو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en-US"/>
          </a:p>
        </p:txBody>
      </p:sp>
      <p:sp>
        <p:nvSpPr>
          <p:cNvPr id="3" name="عنصر نائب للمحتوى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 smtClean="0"/>
              <a:t>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en-US"/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286F6-4A7F-4EB0-8BBB-55A752F47D27}" type="datetimeFigureOut">
              <a:rPr lang="en-US" smtClean="0"/>
              <a:t>6/4/2021</a:t>
            </a:fld>
            <a:endParaRPr lang="en-US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15242C-06B7-4339-9D88-5A681E06A5C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698927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عنوان المقط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ar-SA" smtClean="0"/>
              <a:t>انقر لتحرير نمط العنوان الرئيسي</a:t>
            </a:r>
            <a:endParaRPr lang="en-US"/>
          </a:p>
        </p:txBody>
      </p:sp>
      <p:sp>
        <p:nvSpPr>
          <p:cNvPr id="3" name="عنصر نائب للنص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ar-SA" smtClean="0"/>
              <a:t>تحرير أنماط النص الرئيسي</a:t>
            </a:r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286F6-4A7F-4EB0-8BBB-55A752F47D27}" type="datetimeFigureOut">
              <a:rPr lang="en-US" smtClean="0"/>
              <a:t>6/4/2021</a:t>
            </a:fld>
            <a:endParaRPr lang="en-US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15242C-06B7-4339-9D88-5A681E06A5C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78087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محتويي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en-US"/>
          </a:p>
        </p:txBody>
      </p:sp>
      <p:sp>
        <p:nvSpPr>
          <p:cNvPr id="3" name="عنصر نائب للمحتوى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ar-SA" smtClean="0"/>
              <a:t>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en-US"/>
          </a:p>
        </p:txBody>
      </p:sp>
      <p:sp>
        <p:nvSpPr>
          <p:cNvPr id="4" name="عنصر نائب للمحتوى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ar-SA" smtClean="0"/>
              <a:t>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en-US"/>
          </a:p>
        </p:txBody>
      </p:sp>
      <p:sp>
        <p:nvSpPr>
          <p:cNvPr id="5" name="عنصر نائب للتاريخ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286F6-4A7F-4EB0-8BBB-55A752F47D27}" type="datetimeFigureOut">
              <a:rPr lang="en-US" smtClean="0"/>
              <a:t>6/4/2021</a:t>
            </a:fld>
            <a:endParaRPr lang="en-US"/>
          </a:p>
        </p:txBody>
      </p:sp>
      <p:sp>
        <p:nvSpPr>
          <p:cNvPr id="6" name="عنصر نائب للتذييل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عنصر نائب لرقم الشريحة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15242C-06B7-4339-9D88-5A681E06A5C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44348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مقارن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en-US"/>
          </a:p>
        </p:txBody>
      </p:sp>
      <p:sp>
        <p:nvSpPr>
          <p:cNvPr id="3" name="عنصر نائب للنص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ar-SA" smtClean="0"/>
              <a:t>تحرير أنماط النص الرئيسي</a:t>
            </a:r>
          </a:p>
        </p:txBody>
      </p:sp>
      <p:sp>
        <p:nvSpPr>
          <p:cNvPr id="4" name="عنصر نائب للمحتوى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ar-SA" smtClean="0"/>
              <a:t>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en-US"/>
          </a:p>
        </p:txBody>
      </p:sp>
      <p:sp>
        <p:nvSpPr>
          <p:cNvPr id="5" name="عنصر نائب للنص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ar-SA" smtClean="0"/>
              <a:t>تحرير أنماط النص الرئيسي</a:t>
            </a:r>
          </a:p>
        </p:txBody>
      </p:sp>
      <p:sp>
        <p:nvSpPr>
          <p:cNvPr id="6" name="عنصر نائب للمحتوى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ar-SA" smtClean="0"/>
              <a:t>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en-US"/>
          </a:p>
        </p:txBody>
      </p:sp>
      <p:sp>
        <p:nvSpPr>
          <p:cNvPr id="7" name="عنصر نائب للتاريخ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286F6-4A7F-4EB0-8BBB-55A752F47D27}" type="datetimeFigureOut">
              <a:rPr lang="en-US" smtClean="0"/>
              <a:t>6/4/2021</a:t>
            </a:fld>
            <a:endParaRPr lang="en-US"/>
          </a:p>
        </p:txBody>
      </p:sp>
      <p:sp>
        <p:nvSpPr>
          <p:cNvPr id="8" name="عنصر نائب للتذييل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عنصر نائب لرقم الشريحة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15242C-06B7-4339-9D88-5A681E06A5C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50205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عنوان فقط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en-US"/>
          </a:p>
        </p:txBody>
      </p:sp>
      <p:sp>
        <p:nvSpPr>
          <p:cNvPr id="3" name="عنصر نائب للتاريخ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286F6-4A7F-4EB0-8BBB-55A752F47D27}" type="datetimeFigureOut">
              <a:rPr lang="en-US" smtClean="0"/>
              <a:t>6/4/2021</a:t>
            </a:fld>
            <a:endParaRPr lang="en-US"/>
          </a:p>
        </p:txBody>
      </p:sp>
      <p:sp>
        <p:nvSpPr>
          <p:cNvPr id="4" name="عنصر نائب للتذييل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عنصر نائب لرقم الشريحة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15242C-06B7-4339-9D88-5A681E06A5C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66323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فار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تاريخ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286F6-4A7F-4EB0-8BBB-55A752F47D27}" type="datetimeFigureOut">
              <a:rPr lang="en-US" smtClean="0"/>
              <a:t>6/4/2021</a:t>
            </a:fld>
            <a:endParaRPr lang="en-US"/>
          </a:p>
        </p:txBody>
      </p:sp>
      <p:sp>
        <p:nvSpPr>
          <p:cNvPr id="3" name="عنصر نائب للتذييل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15242C-06B7-4339-9D88-5A681E06A5C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50713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محتوى ذو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ar-SA" smtClean="0"/>
              <a:t>انقر لتحرير نمط العنوان الرئيسي</a:t>
            </a:r>
            <a:endParaRPr lang="en-US"/>
          </a:p>
        </p:txBody>
      </p:sp>
      <p:sp>
        <p:nvSpPr>
          <p:cNvPr id="3" name="عنصر نائب للمحتوى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ar-SA" smtClean="0"/>
              <a:t>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en-US"/>
          </a:p>
        </p:txBody>
      </p:sp>
      <p:sp>
        <p:nvSpPr>
          <p:cNvPr id="4" name="عنصر نائب للنص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ar-SA" smtClean="0"/>
              <a:t>تحرير أنماط النص الرئيسي</a:t>
            </a:r>
          </a:p>
        </p:txBody>
      </p:sp>
      <p:sp>
        <p:nvSpPr>
          <p:cNvPr id="5" name="عنصر نائب للتاريخ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286F6-4A7F-4EB0-8BBB-55A752F47D27}" type="datetimeFigureOut">
              <a:rPr lang="en-US" smtClean="0"/>
              <a:t>6/4/2021</a:t>
            </a:fld>
            <a:endParaRPr lang="en-US"/>
          </a:p>
        </p:txBody>
      </p:sp>
      <p:sp>
        <p:nvSpPr>
          <p:cNvPr id="6" name="عنصر نائب للتذييل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عنصر نائب لرقم الشريحة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15242C-06B7-4339-9D88-5A681E06A5C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79471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صورة مع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ar-SA" smtClean="0"/>
              <a:t>انقر لتحرير نمط العنوان الرئيسي</a:t>
            </a:r>
            <a:endParaRPr lang="en-US"/>
          </a:p>
        </p:txBody>
      </p:sp>
      <p:sp>
        <p:nvSpPr>
          <p:cNvPr id="3" name="عنصر نائب للصورة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عنصر نائب للنص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ar-SA" smtClean="0"/>
              <a:t>تحرير أنماط النص الرئيسي</a:t>
            </a:r>
          </a:p>
        </p:txBody>
      </p:sp>
      <p:sp>
        <p:nvSpPr>
          <p:cNvPr id="5" name="عنصر نائب للتاريخ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286F6-4A7F-4EB0-8BBB-55A752F47D27}" type="datetimeFigureOut">
              <a:rPr lang="en-US" smtClean="0"/>
              <a:t>6/4/2021</a:t>
            </a:fld>
            <a:endParaRPr lang="en-US"/>
          </a:p>
        </p:txBody>
      </p:sp>
      <p:sp>
        <p:nvSpPr>
          <p:cNvPr id="6" name="عنصر نائب للتذييل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عنصر نائب لرقم الشريحة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15242C-06B7-4339-9D88-5A681E06A5C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29936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عنوان ونص عمودي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en-US"/>
          </a:p>
        </p:txBody>
      </p:sp>
      <p:sp>
        <p:nvSpPr>
          <p:cNvPr id="3" name="عنصر نائب للعنوان العمودي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ar-SA" smtClean="0"/>
              <a:t>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en-US"/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286F6-4A7F-4EB0-8BBB-55A752F47D27}" type="datetimeFigureOut">
              <a:rPr lang="en-US" smtClean="0"/>
              <a:t>6/4/2021</a:t>
            </a:fld>
            <a:endParaRPr lang="en-US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15242C-06B7-4339-9D88-5A681E06A5C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47876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عنوان ونص عمودي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عمودي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ar-SA" smtClean="0"/>
              <a:t>انقر لتحرير نمط العنوان الرئيسي</a:t>
            </a:r>
            <a:endParaRPr lang="en-US"/>
          </a:p>
        </p:txBody>
      </p:sp>
      <p:sp>
        <p:nvSpPr>
          <p:cNvPr id="3" name="عنصر نائب للعنوان العمودي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ar-SA" smtClean="0"/>
              <a:t>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en-US"/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286F6-4A7F-4EB0-8BBB-55A752F47D27}" type="datetimeFigureOut">
              <a:rPr lang="en-US" smtClean="0"/>
              <a:t>6/4/2021</a:t>
            </a:fld>
            <a:endParaRPr lang="en-US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15242C-06B7-4339-9D88-5A681E06A5C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9755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عنوان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ar-SA" smtClean="0"/>
              <a:t>انقر لتحرير نمط العنوان الرئيسي</a:t>
            </a:r>
            <a:endParaRPr lang="en-US"/>
          </a:p>
        </p:txBody>
      </p:sp>
      <p:sp>
        <p:nvSpPr>
          <p:cNvPr id="3" name="عنصر نائب للنص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ar-SA" smtClean="0"/>
              <a:t>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en-US"/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4286F6-4A7F-4EB0-8BBB-55A752F47D27}" type="datetimeFigureOut">
              <a:rPr lang="en-US" smtClean="0"/>
              <a:t>6/4/2021</a:t>
            </a:fld>
            <a:endParaRPr lang="en-US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4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15242C-06B7-4339-9D88-5A681E06A5C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440385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r" defTabSz="914400" rtl="1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r" defTabSz="914400" rtl="1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ctrTitle"/>
          </p:nvPr>
        </p:nvSpPr>
        <p:spPr>
          <a:xfrm>
            <a:off x="1765119" y="936597"/>
            <a:ext cx="9144000" cy="2387600"/>
          </a:xfrm>
        </p:spPr>
        <p:txBody>
          <a:bodyPr>
            <a:normAutofit/>
          </a:bodyPr>
          <a:lstStyle/>
          <a:p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An-Najah National University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Faculty of Engineering and Information Technology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Civil Engineering Department</a:t>
            </a:r>
            <a:r>
              <a:rPr lang="en-US" dirty="0"/>
              <a:t/>
            </a:r>
            <a:br>
              <a:rPr lang="en-US" dirty="0"/>
            </a:br>
            <a:endParaRPr lang="en-US" dirty="0"/>
          </a:p>
        </p:txBody>
      </p:sp>
      <p:sp>
        <p:nvSpPr>
          <p:cNvPr id="3" name="عنوان فرعي 2"/>
          <p:cNvSpPr>
            <a:spLocks noGrp="1"/>
          </p:cNvSpPr>
          <p:nvPr>
            <p:ph type="subTitle" idx="1"/>
          </p:nvPr>
        </p:nvSpPr>
        <p:spPr>
          <a:xfrm>
            <a:off x="2010250" y="2769567"/>
            <a:ext cx="9558295" cy="3949888"/>
          </a:xfrm>
        </p:spPr>
        <p:txBody>
          <a:bodyPr>
            <a:normAutofit fontScale="85000" lnSpcReduction="20000"/>
          </a:bodyPr>
          <a:lstStyle/>
          <a:p>
            <a:pPr rtl="0"/>
            <a:r>
              <a:rPr lang="en-US" sz="28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Design of the Foundation of a multi-story Building in </a:t>
            </a:r>
            <a:r>
              <a:rPr lang="en-US" sz="2800" b="1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Al-Basateen </a:t>
            </a:r>
            <a:r>
              <a:rPr lang="en-US" sz="28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Area in Nablus </a:t>
            </a:r>
            <a:endParaRPr lang="en-US" sz="2800" b="1" dirty="0" smtClean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rtl="0"/>
            <a:endParaRPr lang="en-US" sz="2800" b="1" dirty="0" smtClean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rtl="0"/>
            <a:r>
              <a:rPr lang="en-U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Under 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supervision of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rtl="0"/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Dr. </a:t>
            </a:r>
            <a:r>
              <a:rPr lang="en-U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Mohammad Ghazal</a:t>
            </a:r>
          </a:p>
          <a:p>
            <a:pPr rtl="0"/>
            <a:endParaRPr lang="en-US" sz="20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rtl="0"/>
            <a:r>
              <a:rPr lang="en-U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Prepared 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by: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rtl="0"/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Ahmad Aqqad: 11541340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rtl="0"/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Ahmad Husni: 11823084 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rtl="0"/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Tala Musmar: </a:t>
            </a:r>
            <a:r>
              <a:rPr lang="en-U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11612069</a:t>
            </a:r>
          </a:p>
          <a:p>
            <a:pPr rtl="0"/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rtl="0"/>
            <a:r>
              <a:rPr lang="en-US" sz="2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June-2021</a:t>
            </a:r>
          </a:p>
          <a:p>
            <a:pPr rtl="0"/>
            <a:endParaRPr lang="en-US" dirty="0"/>
          </a:p>
          <a:p>
            <a:endParaRPr lang="en-US" dirty="0"/>
          </a:p>
        </p:txBody>
      </p:sp>
      <p:pic>
        <p:nvPicPr>
          <p:cNvPr id="4" name="صورة 3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14005" y="229417"/>
            <a:ext cx="1572701" cy="14143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242629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ctrTitle"/>
          </p:nvPr>
        </p:nvSpPr>
        <p:spPr>
          <a:xfrm>
            <a:off x="2437181" y="1071258"/>
            <a:ext cx="5290356" cy="901365"/>
          </a:xfrm>
        </p:spPr>
        <p:txBody>
          <a:bodyPr>
            <a:normAutofit/>
          </a:bodyPr>
          <a:lstStyle/>
          <a:p>
            <a:r>
              <a:rPr lang="en-US" sz="3600" b="1" dirty="0" smtClean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Project Description:</a:t>
            </a:r>
            <a:endParaRPr lang="en-US" sz="3600" b="1" dirty="0">
              <a:solidFill>
                <a:schemeClr val="accent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عنوان فرعي 2"/>
          <p:cNvSpPr>
            <a:spLocks noGrp="1"/>
          </p:cNvSpPr>
          <p:nvPr>
            <p:ph type="subTitle" idx="1"/>
          </p:nvPr>
        </p:nvSpPr>
        <p:spPr>
          <a:xfrm>
            <a:off x="3048000" y="2485623"/>
            <a:ext cx="8142514" cy="2217006"/>
          </a:xfrm>
        </p:spPr>
        <p:txBody>
          <a:bodyPr>
            <a:normAutofit/>
          </a:bodyPr>
          <a:lstStyle/>
          <a:p>
            <a:pPr algn="l"/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This project is to design the foundation of a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multi-story building, the total plan area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9092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m</a:t>
            </a:r>
            <a:r>
              <a:rPr lang="en-US" sz="2800" baseline="30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the building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consists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11 floors,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three floors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are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underground and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eight floors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are above ground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level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with different floors areas for each one.</a:t>
            </a:r>
          </a:p>
          <a:p>
            <a:endParaRPr lang="ar-SA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0219181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ctrTitle"/>
          </p:nvPr>
        </p:nvSpPr>
        <p:spPr>
          <a:xfrm>
            <a:off x="2657555" y="766458"/>
            <a:ext cx="5752153" cy="901365"/>
          </a:xfrm>
        </p:spPr>
        <p:txBody>
          <a:bodyPr>
            <a:noAutofit/>
          </a:bodyPr>
          <a:lstStyle/>
          <a:p>
            <a:r>
              <a:rPr lang="en-US" sz="3600" b="1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Brief problem definition </a:t>
            </a:r>
          </a:p>
        </p:txBody>
      </p:sp>
      <p:sp>
        <p:nvSpPr>
          <p:cNvPr id="3" name="عنوان فرعي 2"/>
          <p:cNvSpPr>
            <a:spLocks noGrp="1"/>
          </p:cNvSpPr>
          <p:nvPr>
            <p:ph type="subTitle" idx="1"/>
          </p:nvPr>
        </p:nvSpPr>
        <p:spPr>
          <a:xfrm>
            <a:off x="2895600" y="2064327"/>
            <a:ext cx="8894618" cy="3505200"/>
          </a:xfrm>
        </p:spPr>
        <p:txBody>
          <a:bodyPr>
            <a:normAutofit fontScale="55000" lnSpcReduction="20000"/>
          </a:bodyPr>
          <a:lstStyle/>
          <a:p>
            <a:pPr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</a:pPr>
            <a:r>
              <a:rPr lang="en-US" sz="5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main problem in the project is the water level is close to street level and low bearing capacity of the soil is about 180 KN/m2 (1.8 kg/cm2).</a:t>
            </a:r>
          </a:p>
          <a:p>
            <a:pPr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</a:pPr>
            <a:r>
              <a:rPr lang="en-US" sz="5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This will be taken into consideration when analyzing and designing the appropriate type of foundation in order to avoid the occurrence of any foundations settlement problem.</a:t>
            </a:r>
          </a:p>
          <a:p>
            <a:endParaRPr lang="ar-SA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6655887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ctrTitle"/>
          </p:nvPr>
        </p:nvSpPr>
        <p:spPr>
          <a:xfrm>
            <a:off x="1770862" y="1001985"/>
            <a:ext cx="5752153" cy="901365"/>
          </a:xfrm>
        </p:spPr>
        <p:txBody>
          <a:bodyPr>
            <a:noAutofit/>
          </a:bodyPr>
          <a:lstStyle/>
          <a:p>
            <a:r>
              <a:rPr lang="en-US" sz="3600" b="1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Matt Foundation </a:t>
            </a:r>
          </a:p>
        </p:txBody>
      </p:sp>
      <p:sp>
        <p:nvSpPr>
          <p:cNvPr id="3" name="عنوان فرعي 2"/>
          <p:cNvSpPr>
            <a:spLocks noGrp="1"/>
          </p:cNvSpPr>
          <p:nvPr>
            <p:ph type="subTitle" idx="1"/>
          </p:nvPr>
        </p:nvSpPr>
        <p:spPr>
          <a:xfrm>
            <a:off x="2906936" y="2291658"/>
            <a:ext cx="8755291" cy="2889941"/>
          </a:xfrm>
        </p:spPr>
        <p:txBody>
          <a:bodyPr>
            <a:normAutofit/>
          </a:bodyPr>
          <a:lstStyle/>
          <a:p>
            <a:pPr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Mat foundation is the first option because the allowable soil capacity is low compared with the high loads and to reduce differential settlement of soils.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427330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3158140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صورة 1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5669" y="458676"/>
            <a:ext cx="5439103" cy="6131309"/>
          </a:xfrm>
          <a:prstGeom prst="rect">
            <a:avLst/>
          </a:prstGeom>
        </p:spPr>
      </p:pic>
      <p:pic>
        <p:nvPicPr>
          <p:cNvPr id="3" name="صورة 2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58227" y="762327"/>
            <a:ext cx="5419069" cy="55281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087060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عنوان فرعي 2"/>
          <p:cNvSpPr>
            <a:spLocks noGrp="1"/>
          </p:cNvSpPr>
          <p:nvPr>
            <p:ph type="subTitle" idx="1"/>
          </p:nvPr>
        </p:nvSpPr>
        <p:spPr>
          <a:xfrm>
            <a:off x="1136073" y="556233"/>
            <a:ext cx="10770222" cy="3876541"/>
          </a:xfrm>
        </p:spPr>
        <p:txBody>
          <a:bodyPr>
            <a:noAutofit/>
          </a:bodyPr>
          <a:lstStyle/>
          <a:p>
            <a:pPr algn="l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thickness was assumed 1.2 meters as an initial value and then the analysis was performed to check the settlement and shear.</a:t>
            </a:r>
          </a:p>
        </p:txBody>
      </p:sp>
      <p:pic>
        <p:nvPicPr>
          <p:cNvPr id="5" name="صورة 4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8760" y="1667308"/>
            <a:ext cx="4723967" cy="48720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287260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عنوان فرعي 2"/>
          <p:cNvSpPr>
            <a:spLocks noGrp="1"/>
          </p:cNvSpPr>
          <p:nvPr>
            <p:ph type="subTitle" idx="1"/>
          </p:nvPr>
        </p:nvSpPr>
        <p:spPr>
          <a:xfrm>
            <a:off x="2715491" y="1507506"/>
            <a:ext cx="9601200" cy="4781550"/>
          </a:xfrm>
        </p:spPr>
        <p:txBody>
          <a:bodyPr>
            <a:normAutofit/>
          </a:bodyPr>
          <a:lstStyle/>
          <a:p>
            <a:pPr algn="l"/>
            <a:endParaRPr lang="en-US" sz="33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/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Check of Settlement</a:t>
            </a:r>
          </a:p>
          <a:p>
            <a:pPr algn="l"/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max. limit of settlement in Mat foundation = 50 mm</a:t>
            </a:r>
          </a:p>
          <a:p>
            <a:pPr algn="l"/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max. limit from deformed shape = 11 mm &lt; 50 mm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2269707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11654534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عنوان 3"/>
          <p:cNvSpPr>
            <a:spLocks noGrp="1"/>
          </p:cNvSpPr>
          <p:nvPr>
            <p:ph type="subTitle" idx="1"/>
          </p:nvPr>
        </p:nvSpPr>
        <p:spPr>
          <a:xfrm>
            <a:off x="2563092" y="1496292"/>
            <a:ext cx="7910944" cy="4378035"/>
          </a:xfrm>
        </p:spPr>
        <p:txBody>
          <a:bodyPr>
            <a:normAutofit/>
          </a:bodyPr>
          <a:lstStyle/>
          <a:p>
            <a:pPr algn="l"/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Check of shear</a:t>
            </a:r>
          </a:p>
          <a:p>
            <a:pPr algn="l"/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one-way shear capacity of foundation</a:t>
            </a:r>
          </a:p>
          <a:p>
            <a:pPr algn="l"/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ØVc = 0.75 * 1/6∗ 1∗ √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fꞌc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* b*d / 1000 </a:t>
            </a:r>
          </a:p>
          <a:p>
            <a:pPr algn="l"/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= 0.75 * 1/6∗ 1∗ √32* 1200*1000 / 1000 </a:t>
            </a:r>
          </a:p>
          <a:p>
            <a:pPr algn="l"/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= 848.5 KN.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5977496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2463205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1372940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عنوان فرعي 2"/>
          <p:cNvSpPr>
            <a:spLocks noGrp="1"/>
          </p:cNvSpPr>
          <p:nvPr>
            <p:ph type="subTitle" idx="1"/>
          </p:nvPr>
        </p:nvSpPr>
        <p:spPr>
          <a:xfrm>
            <a:off x="2881744" y="1193325"/>
            <a:ext cx="8963891" cy="4611730"/>
          </a:xfrm>
        </p:spPr>
        <p:txBody>
          <a:bodyPr>
            <a:normAutofit/>
          </a:bodyPr>
          <a:lstStyle/>
          <a:p>
            <a:pPr algn="l"/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shear force at critical surface of columns is less than the shear capacity.</a:t>
            </a:r>
          </a:p>
          <a:p>
            <a:pPr algn="l"/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Note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the blue areas in the figure indicates that the shear stress is more than the limits </a:t>
            </a:r>
          </a:p>
          <a:p>
            <a:pPr algn="l"/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but the shear force can be read at distance d from column’s face which gives values </a:t>
            </a:r>
          </a:p>
          <a:p>
            <a:pPr algn="l"/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less than the maximum capacity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/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Our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assumption of foundation thickness is just safe so it will be confirmed.</a:t>
            </a:r>
          </a:p>
          <a:p>
            <a:pPr algn="l"/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5247995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ctrTitle"/>
          </p:nvPr>
        </p:nvSpPr>
        <p:spPr>
          <a:xfrm>
            <a:off x="2050472" y="540471"/>
            <a:ext cx="4641273" cy="1537710"/>
          </a:xfrm>
        </p:spPr>
        <p:txBody>
          <a:bodyPr/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Reinforcement</a:t>
            </a:r>
            <a:r>
              <a:rPr lang="en-US" sz="4000" b="1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4000" b="1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US" sz="4000" b="1" dirty="0">
              <a:solidFill>
                <a:schemeClr val="accent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عنوان فرعي 2"/>
          <p:cNvSpPr>
            <a:spLocks noGrp="1"/>
          </p:cNvSpPr>
          <p:nvPr>
            <p:ph type="subTitle" idx="1"/>
          </p:nvPr>
        </p:nvSpPr>
        <p:spPr>
          <a:xfrm>
            <a:off x="3241965" y="1759527"/>
            <a:ext cx="7827818" cy="4322619"/>
          </a:xfrm>
        </p:spPr>
        <p:txBody>
          <a:bodyPr>
            <a:normAutofit fontScale="85000" lnSpcReduction="20000"/>
          </a:bodyPr>
          <a:lstStyle/>
          <a:p>
            <a:pPr algn="l"/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logic of design the foundation using Finite Elements </a:t>
            </a:r>
            <a:endParaRPr lang="en-US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/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Method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 SAFE.</a:t>
            </a:r>
          </a:p>
          <a:p>
            <a:pPr algn="l"/>
            <a:endParaRPr lang="en-US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/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Asmin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=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2160 mm2/m</a:t>
            </a:r>
          </a:p>
          <a:p>
            <a:pPr algn="l"/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(let take Ø 20)</a:t>
            </a:r>
          </a:p>
          <a:p>
            <a:pPr algn="l"/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/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No. of Bars = 2160/ 314</a:t>
            </a:r>
          </a:p>
          <a:p>
            <a:pPr algn="l"/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= 6.8 bars</a:t>
            </a:r>
          </a:p>
          <a:p>
            <a:pPr algn="l"/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/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Spacing = 100/7</a:t>
            </a:r>
          </a:p>
          <a:p>
            <a:pPr algn="l"/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= 14.2 cm (take it 12 cm)</a:t>
            </a:r>
          </a:p>
          <a:p>
            <a:pPr algn="l"/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2047641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مستطيل 1"/>
          <p:cNvSpPr/>
          <p:nvPr/>
        </p:nvSpPr>
        <p:spPr>
          <a:xfrm>
            <a:off x="4075497" y="667389"/>
            <a:ext cx="325666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Top Rebar X Direction </a:t>
            </a:r>
            <a:endParaRPr lang="en-US" sz="2400" b="1" dirty="0"/>
          </a:p>
        </p:txBody>
      </p:sp>
      <p:pic>
        <p:nvPicPr>
          <p:cNvPr id="3" name="صورة 2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239"/>
          <a:stretch/>
        </p:blipFill>
        <p:spPr bwMode="auto">
          <a:xfrm>
            <a:off x="2291225" y="1267633"/>
            <a:ext cx="8446048" cy="5271712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57272904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مستطيل 1"/>
          <p:cNvSpPr/>
          <p:nvPr/>
        </p:nvSpPr>
        <p:spPr>
          <a:xfrm>
            <a:off x="3619135" y="695098"/>
            <a:ext cx="372897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Bottom Rebar X Direction </a:t>
            </a:r>
            <a:endParaRPr lang="en-US" sz="2400" b="1" dirty="0"/>
          </a:p>
        </p:txBody>
      </p:sp>
      <p:pic>
        <p:nvPicPr>
          <p:cNvPr id="3" name="صورة 2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2003" y="1156763"/>
            <a:ext cx="8518178" cy="51091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739351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مستطيل 1"/>
          <p:cNvSpPr/>
          <p:nvPr/>
        </p:nvSpPr>
        <p:spPr>
          <a:xfrm>
            <a:off x="4207096" y="750515"/>
            <a:ext cx="315689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Top Rebar Y Direction</a:t>
            </a:r>
            <a:endParaRPr lang="en-US" sz="2400" b="1" dirty="0"/>
          </a:p>
        </p:txBody>
      </p:sp>
      <p:pic>
        <p:nvPicPr>
          <p:cNvPr id="3" name="صورة 2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765"/>
          <a:stretch/>
        </p:blipFill>
        <p:spPr bwMode="auto">
          <a:xfrm>
            <a:off x="2215688" y="1461562"/>
            <a:ext cx="8424602" cy="503622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11258771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مستطيل 1"/>
          <p:cNvSpPr/>
          <p:nvPr/>
        </p:nvSpPr>
        <p:spPr>
          <a:xfrm>
            <a:off x="4013969" y="722807"/>
            <a:ext cx="362919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Bottom Rebar Y Direction</a:t>
            </a:r>
            <a:endParaRPr lang="en-US" sz="2400" b="1" dirty="0"/>
          </a:p>
        </p:txBody>
      </p:sp>
      <p:pic>
        <p:nvPicPr>
          <p:cNvPr id="3" name="صورة 2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626"/>
          <a:stretch/>
        </p:blipFill>
        <p:spPr bwMode="auto">
          <a:xfrm>
            <a:off x="1997074" y="1351540"/>
            <a:ext cx="8684781" cy="5243224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401810521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عنوان فرعي 2"/>
          <p:cNvSpPr>
            <a:spLocks noGrp="1"/>
          </p:cNvSpPr>
          <p:nvPr>
            <p:ph type="subTitle" idx="1"/>
          </p:nvPr>
        </p:nvSpPr>
        <p:spPr>
          <a:xfrm>
            <a:off x="2618510" y="1094509"/>
            <a:ext cx="9185563" cy="4322619"/>
          </a:xfrm>
        </p:spPr>
        <p:txBody>
          <a:bodyPr>
            <a:normAutofit/>
          </a:bodyPr>
          <a:lstStyle/>
          <a:p>
            <a:pPr algn="l"/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/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he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minimum reinforcement could be enough for foundation except in columns area (bottom side).</a:t>
            </a:r>
          </a:p>
          <a:p>
            <a:pPr algn="l"/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Use additional bars per meter at bottom in X&amp;Y direction in columns areas.</a:t>
            </a:r>
          </a:p>
          <a:p>
            <a:pPr algn="l"/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6381376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ctrTitle"/>
          </p:nvPr>
        </p:nvSpPr>
        <p:spPr>
          <a:xfrm>
            <a:off x="2514601" y="568180"/>
            <a:ext cx="4641273" cy="1537710"/>
          </a:xfrm>
        </p:spPr>
        <p:txBody>
          <a:bodyPr/>
          <a:lstStyle/>
          <a:p>
            <a:r>
              <a:rPr lang="en-US" sz="3600" b="1" dirty="0" smtClean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Pile Foundation</a:t>
            </a:r>
            <a:r>
              <a:rPr lang="en-US" sz="4000" b="1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4000" b="1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US" sz="4000" b="1" dirty="0">
              <a:solidFill>
                <a:schemeClr val="accent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عنوان فرعي 2"/>
          <p:cNvSpPr>
            <a:spLocks noGrp="1"/>
          </p:cNvSpPr>
          <p:nvPr>
            <p:ph type="subTitle" idx="1"/>
          </p:nvPr>
        </p:nvSpPr>
        <p:spPr>
          <a:xfrm>
            <a:off x="3241965" y="1759527"/>
            <a:ext cx="7827818" cy="4322619"/>
          </a:xfrm>
        </p:spPr>
        <p:txBody>
          <a:bodyPr>
            <a:normAutofit/>
          </a:bodyPr>
          <a:lstStyle/>
          <a:p>
            <a:pPr algn="l"/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pile foundation is the second option for the footing.</a:t>
            </a:r>
          </a:p>
          <a:p>
            <a:pPr algn="l"/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Pile foundation was designed manually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l"/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/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We design all piles in max load which equal 7800 kN</a:t>
            </a:r>
          </a:p>
          <a:p>
            <a:pPr algn="l"/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Using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factor of safety = 3 </a:t>
            </a:r>
          </a:p>
          <a:p>
            <a:pPr algn="l"/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8521278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عنوان فرعي 2"/>
          <p:cNvSpPr>
            <a:spLocks noGrp="1"/>
          </p:cNvSpPr>
          <p:nvPr>
            <p:ph type="subTitle" idx="1"/>
          </p:nvPr>
        </p:nvSpPr>
        <p:spPr>
          <a:xfrm>
            <a:off x="2161310" y="1233054"/>
            <a:ext cx="7827818" cy="4322619"/>
          </a:xfrm>
        </p:spPr>
        <p:txBody>
          <a:bodyPr>
            <a:normAutofit/>
          </a:bodyPr>
          <a:lstStyle/>
          <a:p>
            <a:pPr algn="l"/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Assumption:</a:t>
            </a:r>
          </a:p>
          <a:p>
            <a:pPr algn="l"/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circular shape has been selected.</a:t>
            </a:r>
          </a:p>
          <a:p>
            <a:pPr algn="l"/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Width was assumed = 60 cm</a:t>
            </a:r>
          </a:p>
          <a:p>
            <a:pPr algn="l"/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Depth was assumed = 10 m</a:t>
            </a:r>
          </a:p>
          <a:p>
            <a:pPr algn="l"/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صورة 5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79673" y="2571750"/>
            <a:ext cx="4738082" cy="4286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576752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عنوان فرعي 2"/>
              <p:cNvSpPr>
                <a:spLocks noGrp="1"/>
              </p:cNvSpPr>
              <p:nvPr>
                <p:ph type="subTitle" idx="1"/>
              </p:nvPr>
            </p:nvSpPr>
            <p:spPr>
              <a:xfrm>
                <a:off x="3325091" y="900544"/>
                <a:ext cx="8451273" cy="5084619"/>
              </a:xfrm>
            </p:spPr>
            <p:txBody>
              <a:bodyPr>
                <a:noAutofit/>
              </a:bodyPr>
              <a:lstStyle/>
              <a:p>
                <a:pPr algn="l" rtl="0"/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d = 5*D*10 = 3 *103 mm</a:t>
                </a:r>
              </a:p>
              <a:p>
                <a:pPr algn="l" rtl="0"/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Ap  = </a:t>
                </a:r>
                <a14:m>
                  <m:oMath xmlns:m="http://schemas.openxmlformats.org/officeDocument/2006/math">
                    <m:r>
                      <a:rPr lang="en-US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 </m:t>
                    </m:r>
                    <m:f>
                      <m:fPr>
                        <m:ctrlPr>
                          <a:rPr lang="en-US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3</m:t>
                        </m:r>
                        <m:r>
                          <a:rPr lang="en-US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.</m:t>
                        </m:r>
                        <m:r>
                          <a:rPr lang="en-US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14</m:t>
                        </m:r>
                        <m:r>
                          <a:rPr lang="en-US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∗</m:t>
                        </m:r>
                        <m:d>
                          <m:dPr>
                            <m:ctrlPr>
                              <a:rPr lang="en-US" i="1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dPr>
                          <m:e>
                            <m:f>
                              <m:fPr>
                                <m:ctrlPr>
                                  <a:rPr lang="en-US" i="1">
                                    <a:latin typeface="Cambria Math" panose="02040503050406030204" pitchFamily="18" charset="0"/>
                                    <a:cs typeface="Times New Roman" panose="02020603050405020304" pitchFamily="18" charset="0"/>
                                  </a:rPr>
                                </m:ctrlPr>
                              </m:fPr>
                              <m:num>
                                <m:r>
                                  <a:rPr lang="en-US">
                                    <a:latin typeface="Cambria Math" panose="02040503050406030204" pitchFamily="18" charset="0"/>
                                    <a:cs typeface="Times New Roman" panose="02020603050405020304" pitchFamily="18" charset="0"/>
                                  </a:rPr>
                                  <m:t>𝐷</m:t>
                                </m:r>
                              </m:num>
                              <m:den>
                                <m:r>
                                  <a:rPr lang="en-US">
                                    <a:latin typeface="Cambria Math" panose="02040503050406030204" pitchFamily="18" charset="0"/>
                                    <a:cs typeface="Times New Roman" panose="02020603050405020304" pitchFamily="18" charset="0"/>
                                  </a:rPr>
                                  <m:t>100</m:t>
                                </m:r>
                              </m:den>
                            </m:f>
                          </m:e>
                        </m:d>
                        <m:r>
                          <a:rPr lang="en-US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num>
                      <m:den>
                        <m:r>
                          <a:rPr lang="en-US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4</m:t>
                        </m:r>
                      </m:den>
                    </m:f>
                  </m:oMath>
                </a14:m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=  0.283 m2</a:t>
                </a:r>
              </a:p>
              <a:p>
                <a:pPr algn="l" rtl="0"/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P = 3.14 (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𝐷</m:t>
                        </m:r>
                      </m:num>
                      <m:den>
                        <m:r>
                          <a:rPr lang="en-US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100</m:t>
                        </m:r>
                      </m:den>
                    </m:f>
                  </m:oMath>
                </a14:m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)= 1.884 m</a:t>
                </a:r>
              </a:p>
              <a:p>
                <a:pPr algn="l" rtl="0"/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Soil Properties</a:t>
                </a:r>
              </a:p>
              <a:p>
                <a:pPr algn="l" rtl="0"/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γ = 20 kN/m3</a:t>
                </a:r>
              </a:p>
              <a:p>
                <a:pPr algn="l" rtl="0"/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 = 35 KN/m2</a:t>
                </a:r>
              </a:p>
              <a:p>
                <a:pPr algn="l" rtl="0"/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Qp = 9 * C * γ = 6.3 * 103 KN</a:t>
                </a:r>
              </a:p>
              <a:p>
                <a:pPr algn="l" rtl="0"/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τ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𝑙𝑒𝑛𝑔</m:t>
                        </m:r>
                        <m:r>
                          <a:rPr lang="en-US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h</m:t>
                        </m:r>
                        <m:r>
                          <a:rPr lang="en-US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𝑡</m:t>
                        </m:r>
                        <m:r>
                          <a:rPr lang="en-US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∗ </m:t>
                        </m:r>
                        <m:r>
                          <m:rPr>
                            <m:sty m:val="p"/>
                          </m:rPr>
                          <a:rPr lang="en-US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γ</m:t>
                        </m:r>
                        <m:r>
                          <a:rPr lang="en-US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 </m:t>
                        </m:r>
                      </m:num>
                      <m:den>
                        <m:r>
                          <a:rPr lang="en-US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  <m:r>
                          <a:rPr lang="en-US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 </m:t>
                        </m:r>
                      </m:den>
                    </m:f>
                  </m:oMath>
                </a14:m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= 100 KN/m2                                       </a:t>
                </a:r>
              </a:p>
              <a:p>
                <a:pPr algn="l" rtl="0"/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𝐶</m:t>
                        </m:r>
                      </m:num>
                      <m:den>
                        <m:r>
                          <m:rPr>
                            <m:sty m:val="p"/>
                          </m:rPr>
                          <a:rPr lang="en-US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τ</m:t>
                        </m:r>
                      </m:den>
                    </m:f>
                  </m:oMath>
                </a14:m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= 0.35                  	α = 0.85      </a:t>
                </a:r>
              </a:p>
            </p:txBody>
          </p:sp>
        </mc:Choice>
        <mc:Fallback xmlns="">
          <p:sp>
            <p:nvSpPr>
              <p:cNvPr id="3" name="عنوان فرعي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type="subTitle" idx="1"/>
              </p:nvPr>
            </p:nvSpPr>
            <p:spPr>
              <a:xfrm>
                <a:off x="3325091" y="900544"/>
                <a:ext cx="8451273" cy="5084619"/>
              </a:xfrm>
              <a:blipFill>
                <a:blip r:embed="rId3"/>
                <a:stretch>
                  <a:fillRect l="-1081" t="-1679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55384342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عنوان فرعي 2"/>
          <p:cNvSpPr>
            <a:spLocks noGrp="1"/>
          </p:cNvSpPr>
          <p:nvPr>
            <p:ph type="subTitle" idx="1"/>
          </p:nvPr>
        </p:nvSpPr>
        <p:spPr>
          <a:xfrm>
            <a:off x="2881745" y="845126"/>
            <a:ext cx="9033166" cy="4544292"/>
          </a:xfrm>
        </p:spPr>
        <p:txBody>
          <a:bodyPr>
            <a:noAutofit/>
          </a:bodyPr>
          <a:lstStyle/>
          <a:p>
            <a:pPr algn="l" rtl="0"/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 rtl="0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l"/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Qu = (7*6) (Qp+ α*p*length) = 2.653 * 105 KN  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….(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1) </a:t>
            </a:r>
            <a:endParaRPr lang="en-US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 rtl="0"/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X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= 7              Y=6</a:t>
            </a:r>
          </a:p>
          <a:p>
            <a:pPr algn="l" rtl="0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Lg= (y-1) (D/100  + d/1000 ) = 18 m</a:t>
            </a:r>
          </a:p>
          <a:p>
            <a:pPr algn="l" rtl="0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Bg = (X-1) (d/1000 + D/100 ) = 21.6 m                        </a:t>
            </a:r>
          </a:p>
          <a:p>
            <a:pPr algn="l" rtl="0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Lg/Bg = 0.833       Nc= 8.8</a:t>
            </a:r>
          </a:p>
          <a:p>
            <a:pPr algn="l" rtl="0"/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Qg = Lg*Bg*9*C + 2*(Lg + Bg) *length*C = 1.502 * 105 KN 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…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(2)</a:t>
            </a:r>
          </a:p>
          <a:p>
            <a:pPr algn="l" rtl="0"/>
            <a:endParaRPr lang="en-US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 rtl="0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all = Qg/3 = 5.006 * 104  KN</a:t>
            </a:r>
          </a:p>
        </p:txBody>
      </p:sp>
    </p:spTree>
    <p:extLst>
      <p:ext uri="{BB962C8B-B14F-4D97-AF65-F5344CB8AC3E}">
        <p14:creationId xmlns:p14="http://schemas.microsoft.com/office/powerpoint/2010/main" val="131844164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ctrTitle"/>
          </p:nvPr>
        </p:nvSpPr>
        <p:spPr>
          <a:xfrm>
            <a:off x="678874" y="414411"/>
            <a:ext cx="5140037" cy="1816172"/>
          </a:xfrm>
        </p:spPr>
        <p:txBody>
          <a:bodyPr>
            <a:normAutofit/>
          </a:bodyPr>
          <a:lstStyle/>
          <a:p>
            <a:r>
              <a:rPr lang="en-US" sz="3600" b="1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Shear Wall</a:t>
            </a:r>
            <a:r>
              <a:rPr lang="en-US" sz="4400" b="1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4400" b="1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US" sz="4400" b="1" dirty="0">
              <a:solidFill>
                <a:schemeClr val="accent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عنوان فرعي 2"/>
          <p:cNvSpPr>
            <a:spLocks noGrp="1"/>
          </p:cNvSpPr>
          <p:nvPr>
            <p:ph type="subTitle" idx="1"/>
          </p:nvPr>
        </p:nvSpPr>
        <p:spPr>
          <a:xfrm>
            <a:off x="1939636" y="1924410"/>
            <a:ext cx="7204364" cy="4322619"/>
          </a:xfrm>
        </p:spPr>
        <p:txBody>
          <a:bodyPr>
            <a:normAutofit/>
          </a:bodyPr>
          <a:lstStyle/>
          <a:p>
            <a:pPr algn="l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Shear wall was designed using 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Etabs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thickness was assumed 20 cm </a:t>
            </a:r>
          </a:p>
          <a:p>
            <a:pPr algn="l"/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صورة2"/>
          <p:cNvPicPr/>
          <p:nvPr/>
        </p:nvPicPr>
        <p:blipFill>
          <a:blip r:embed="rId3">
            <a:lum/>
            <a:alphaModFix/>
          </a:blip>
          <a:srcRect/>
          <a:stretch>
            <a:fillRect/>
          </a:stretch>
        </p:blipFill>
        <p:spPr>
          <a:xfrm>
            <a:off x="7398327" y="1108364"/>
            <a:ext cx="4738255" cy="55141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80363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عنوان فرعي 2"/>
          <p:cNvSpPr>
            <a:spLocks noGrp="1"/>
          </p:cNvSpPr>
          <p:nvPr>
            <p:ph type="subTitle" idx="1"/>
          </p:nvPr>
        </p:nvSpPr>
        <p:spPr>
          <a:xfrm>
            <a:off x="3311237" y="1163782"/>
            <a:ext cx="8257308" cy="5153891"/>
          </a:xfrm>
        </p:spPr>
        <p:txBody>
          <a:bodyPr>
            <a:normAutofit fontScale="92500" lnSpcReduction="20000"/>
          </a:bodyPr>
          <a:lstStyle/>
          <a:p>
            <a:pPr algn="l"/>
            <a:r>
              <a:rPr lang="en-US" i="1" dirty="0"/>
              <a:t> </a:t>
            </a:r>
            <a:r>
              <a:rPr lang="en-US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Reinforcement</a:t>
            </a:r>
            <a:r>
              <a:rPr lang="en-US" sz="3000" i="1" dirty="0"/>
              <a:t> </a:t>
            </a:r>
            <a:endParaRPr lang="en-US" sz="3000" i="1" dirty="0" smtClean="0"/>
          </a:p>
          <a:p>
            <a:pPr algn="l"/>
            <a:endParaRPr lang="en-US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/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/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/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Moment from analysis = 0.212</a:t>
            </a:r>
          </a:p>
          <a:p>
            <a:pPr algn="l"/>
            <a:endParaRPr lang="en-US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/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We have minimum moment in this shear wall so we use minimum reinforcement in this shear wall</a:t>
            </a:r>
          </a:p>
          <a:p>
            <a:pPr algn="l"/>
            <a:endParaRPr lang="en-US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/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AS min = 0.0033*200*1000 = 600 mm2</a:t>
            </a:r>
          </a:p>
          <a:p>
            <a:pPr algn="l"/>
            <a:endParaRPr lang="en-US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/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use 6Ø12/m or use 1Ø12/200 mm in longitudinal and normal direction.</a:t>
            </a:r>
          </a:p>
          <a:p>
            <a:pPr algn="l"/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صورة3"/>
          <p:cNvPicPr/>
          <p:nvPr/>
        </p:nvPicPr>
        <p:blipFill>
          <a:blip r:embed="rId3">
            <a:lum/>
            <a:alphaModFix/>
          </a:blip>
          <a:srcRect/>
          <a:stretch>
            <a:fillRect/>
          </a:stretch>
        </p:blipFill>
        <p:spPr>
          <a:xfrm>
            <a:off x="8044988" y="579408"/>
            <a:ext cx="2613660" cy="27343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432702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صورة4"/>
          <p:cNvPicPr/>
          <p:nvPr/>
        </p:nvPicPr>
        <p:blipFill>
          <a:blip r:embed="rId2">
            <a:lum/>
            <a:alphaModFix/>
          </a:blip>
          <a:srcRect/>
          <a:stretch>
            <a:fillRect/>
          </a:stretch>
        </p:blipFill>
        <p:spPr>
          <a:xfrm>
            <a:off x="5076332" y="387928"/>
            <a:ext cx="5633231" cy="6317672"/>
          </a:xfrm>
          <a:prstGeom prst="rect">
            <a:avLst/>
          </a:prstGeom>
        </p:spPr>
      </p:pic>
      <p:sp>
        <p:nvSpPr>
          <p:cNvPr id="3" name="مستطيل 2"/>
          <p:cNvSpPr/>
          <p:nvPr/>
        </p:nvSpPr>
        <p:spPr>
          <a:xfrm>
            <a:off x="1517388" y="708952"/>
            <a:ext cx="302236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Shear wall Reinforcement</a:t>
            </a:r>
            <a:endParaRPr lang="en-US" sz="2000" b="1" dirty="0"/>
          </a:p>
        </p:txBody>
      </p:sp>
    </p:spTree>
    <p:extLst>
      <p:ext uri="{BB962C8B-B14F-4D97-AF65-F5344CB8AC3E}">
        <p14:creationId xmlns:p14="http://schemas.microsoft.com/office/powerpoint/2010/main" val="146999436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ctrTitle"/>
          </p:nvPr>
        </p:nvSpPr>
        <p:spPr>
          <a:xfrm>
            <a:off x="1371600" y="358392"/>
            <a:ext cx="5140037" cy="1816172"/>
          </a:xfrm>
        </p:spPr>
        <p:txBody>
          <a:bodyPr>
            <a:normAutofit/>
          </a:bodyPr>
          <a:lstStyle/>
          <a:p>
            <a:r>
              <a:rPr lang="en-US" sz="3600" b="1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Retaining Wall</a:t>
            </a:r>
            <a:r>
              <a:rPr lang="en-US" sz="4400" b="1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4400" b="1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US" sz="4400" b="1" dirty="0">
              <a:solidFill>
                <a:schemeClr val="accent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عنوان فرعي 2"/>
          <p:cNvSpPr>
            <a:spLocks noGrp="1"/>
          </p:cNvSpPr>
          <p:nvPr>
            <p:ph type="subTitle" idx="1"/>
          </p:nvPr>
        </p:nvSpPr>
        <p:spPr>
          <a:xfrm>
            <a:off x="2320637" y="1827428"/>
            <a:ext cx="7827818" cy="4322619"/>
          </a:xfrm>
        </p:spPr>
        <p:txBody>
          <a:bodyPr>
            <a:normAutofit/>
          </a:bodyPr>
          <a:lstStyle/>
          <a:p>
            <a:pPr algn="l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Retaining wall was designed using Etabs software </a:t>
            </a:r>
          </a:p>
          <a:p>
            <a:pPr algn="l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Height below was assumed 2.5 m </a:t>
            </a:r>
          </a:p>
          <a:p>
            <a:pPr algn="l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Thickness was assumed 0.2 m </a:t>
            </a:r>
          </a:p>
          <a:p>
            <a:pPr algn="l"/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صورة10"/>
          <p:cNvPicPr/>
          <p:nvPr/>
        </p:nvPicPr>
        <p:blipFill>
          <a:blip r:embed="rId3">
            <a:lum/>
            <a:alphaModFix/>
          </a:blip>
          <a:srcRect/>
          <a:stretch>
            <a:fillRect/>
          </a:stretch>
        </p:blipFill>
        <p:spPr>
          <a:xfrm>
            <a:off x="3590433" y="3643600"/>
            <a:ext cx="8296767" cy="30673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2556551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عنوان فرعي 2"/>
          <p:cNvSpPr>
            <a:spLocks noGrp="1"/>
          </p:cNvSpPr>
          <p:nvPr>
            <p:ph type="subTitle" idx="1"/>
          </p:nvPr>
        </p:nvSpPr>
        <p:spPr>
          <a:xfrm>
            <a:off x="2486892" y="386555"/>
            <a:ext cx="8776854" cy="4322619"/>
          </a:xfrm>
        </p:spPr>
        <p:txBody>
          <a:bodyPr>
            <a:normAutofit/>
          </a:bodyPr>
          <a:lstStyle/>
          <a:p>
            <a:pPr algn="l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concrete of the wall was assumed that b300 (f’c =30 Mpa).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صورة9"/>
          <p:cNvPicPr/>
          <p:nvPr/>
        </p:nvPicPr>
        <p:blipFill>
          <a:blip r:embed="rId3">
            <a:lum/>
            <a:alphaModFix/>
          </a:blip>
          <a:srcRect/>
          <a:stretch>
            <a:fillRect/>
          </a:stretch>
        </p:blipFill>
        <p:spPr>
          <a:xfrm>
            <a:off x="4369693" y="1011382"/>
            <a:ext cx="4995979" cy="57357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2881413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عنوان فرعي 2"/>
          <p:cNvSpPr>
            <a:spLocks noGrp="1"/>
          </p:cNvSpPr>
          <p:nvPr>
            <p:ph type="subTitle" idx="1"/>
          </p:nvPr>
        </p:nvSpPr>
        <p:spPr>
          <a:xfrm>
            <a:off x="2570019" y="789709"/>
            <a:ext cx="9137071" cy="4556775"/>
          </a:xfrm>
        </p:spPr>
        <p:txBody>
          <a:bodyPr>
            <a:normAutofit/>
          </a:bodyPr>
          <a:lstStyle/>
          <a:p>
            <a:pPr algn="l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most critical condition of the soil was assumed (γ = 16.2 kN/m3)</a:t>
            </a:r>
          </a:p>
          <a:p>
            <a:pPr algn="l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pressure below = 6.4 * 2.5 = 16 kN/m2</a:t>
            </a:r>
          </a:p>
          <a:p>
            <a:pPr algn="l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 convert pressure to point load = 0.5 * 2.5 * 16 = 20 kN/m2</a:t>
            </a:r>
          </a:p>
          <a:p>
            <a:pPr algn="l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point load on the wall area, it was assumed as uniform load (per square meter)</a:t>
            </a:r>
          </a:p>
          <a:p>
            <a:pPr algn="l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 take critical case and to increase factor of safety.</a:t>
            </a:r>
          </a:p>
        </p:txBody>
      </p:sp>
      <p:pic>
        <p:nvPicPr>
          <p:cNvPr id="4" name="صورة15"/>
          <p:cNvPicPr/>
          <p:nvPr/>
        </p:nvPicPr>
        <p:blipFill>
          <a:blip r:embed="rId3">
            <a:lum/>
            <a:alphaModFix/>
          </a:blip>
          <a:srcRect/>
          <a:stretch>
            <a:fillRect/>
          </a:stretch>
        </p:blipFill>
        <p:spPr>
          <a:xfrm>
            <a:off x="4323223" y="3581498"/>
            <a:ext cx="5859868" cy="30271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954869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عنوان فرعي 2"/>
          <p:cNvSpPr>
            <a:spLocks noGrp="1"/>
          </p:cNvSpPr>
          <p:nvPr>
            <p:ph type="subTitle" idx="1"/>
          </p:nvPr>
        </p:nvSpPr>
        <p:spPr>
          <a:xfrm>
            <a:off x="1600201" y="701630"/>
            <a:ext cx="9137071" cy="4556775"/>
          </a:xfrm>
        </p:spPr>
        <p:txBody>
          <a:bodyPr>
            <a:normAutofit/>
          </a:bodyPr>
          <a:lstStyle/>
          <a:p>
            <a:pPr algn="l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Moment from analysis = 0.9 KN.m/m</a:t>
            </a:r>
          </a:p>
          <a:p>
            <a:pPr algn="l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use AS min = 0.0033 * 1000* 200 = 600 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mm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use 6Ø12/m or use 1Ø12/200 mm in longitudinal and normal direction.</a:t>
            </a:r>
          </a:p>
        </p:txBody>
      </p:sp>
      <p:pic>
        <p:nvPicPr>
          <p:cNvPr id="5" name="صورة16"/>
          <p:cNvPicPr/>
          <p:nvPr/>
        </p:nvPicPr>
        <p:blipFill>
          <a:blip r:embed="rId2">
            <a:lum/>
            <a:alphaModFix/>
          </a:blip>
          <a:srcRect/>
          <a:stretch>
            <a:fillRect/>
          </a:stretch>
        </p:blipFill>
        <p:spPr>
          <a:xfrm>
            <a:off x="1468582" y="2119745"/>
            <a:ext cx="9060873" cy="45997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2916150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صورة17"/>
          <p:cNvPicPr/>
          <p:nvPr/>
        </p:nvPicPr>
        <p:blipFill>
          <a:blip r:embed="rId2">
            <a:lum/>
            <a:alphaModFix/>
          </a:blip>
          <a:srcRect/>
          <a:stretch>
            <a:fillRect/>
          </a:stretch>
        </p:blipFill>
        <p:spPr>
          <a:xfrm>
            <a:off x="4740304" y="145413"/>
            <a:ext cx="6135514" cy="6546332"/>
          </a:xfrm>
          <a:prstGeom prst="rect">
            <a:avLst/>
          </a:prstGeom>
        </p:spPr>
      </p:pic>
      <p:sp>
        <p:nvSpPr>
          <p:cNvPr id="3" name="مستطيل 2"/>
          <p:cNvSpPr/>
          <p:nvPr/>
        </p:nvSpPr>
        <p:spPr>
          <a:xfrm>
            <a:off x="842423" y="1055317"/>
            <a:ext cx="350512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Retaining Wall </a:t>
            </a:r>
            <a:r>
              <a:rPr lang="en-US" sz="20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Reinforcement</a:t>
            </a:r>
            <a:endParaRPr lang="en-US" sz="2000" b="1" dirty="0"/>
          </a:p>
        </p:txBody>
      </p:sp>
    </p:spTree>
    <p:extLst>
      <p:ext uri="{BB962C8B-B14F-4D97-AF65-F5344CB8AC3E}">
        <p14:creationId xmlns:p14="http://schemas.microsoft.com/office/powerpoint/2010/main" val="2588589574"/>
      </p:ext>
    </p:extLst>
  </p:cSld>
  <p:clrMapOvr>
    <a:masterClrMapping/>
  </p:clrMapOvr>
</p:sld>
</file>

<file path=ppt/theme/theme1.xml><?xml version="1.0" encoding="utf-8"?>
<a:theme xmlns:a="http://schemas.openxmlformats.org/drawingml/2006/main" name="نسق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515</TotalTime>
  <Words>795</Words>
  <Application>Microsoft Office PowerPoint</Application>
  <PresentationFormat>شاشة عريضة</PresentationFormat>
  <Paragraphs>111</Paragraphs>
  <Slides>31</Slides>
  <Notes>0</Notes>
  <HiddenSlides>0</HiddenSlides>
  <MMClips>0</MMClips>
  <ScaleCrop>false</ScaleCrop>
  <HeadingPairs>
    <vt:vector size="6" baseType="variant">
      <vt:variant>
        <vt:lpstr>الخطوط المستخدمة</vt:lpstr>
      </vt:variant>
      <vt:variant>
        <vt:i4>5</vt:i4>
      </vt:variant>
      <vt:variant>
        <vt:lpstr>نسق</vt:lpstr>
      </vt:variant>
      <vt:variant>
        <vt:i4>1</vt:i4>
      </vt:variant>
      <vt:variant>
        <vt:lpstr>عناوين الشرائح</vt:lpstr>
      </vt:variant>
      <vt:variant>
        <vt:i4>31</vt:i4>
      </vt:variant>
    </vt:vector>
  </HeadingPairs>
  <TitlesOfParts>
    <vt:vector size="37" baseType="lpstr">
      <vt:lpstr>Arial</vt:lpstr>
      <vt:lpstr>Calibri</vt:lpstr>
      <vt:lpstr>Calibri Light</vt:lpstr>
      <vt:lpstr>Cambria Math</vt:lpstr>
      <vt:lpstr>Times New Roman</vt:lpstr>
      <vt:lpstr>نسق Office</vt:lpstr>
      <vt:lpstr>An-Najah National University Faculty of Engineering and Information Technology Civil Engineering Department </vt:lpstr>
      <vt:lpstr>Project Description:</vt:lpstr>
      <vt:lpstr>Brief problem definition </vt:lpstr>
      <vt:lpstr>Matt Foundation 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Reinforcement 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Pile Foundation </vt:lpstr>
      <vt:lpstr>عرض تقديمي في PowerPoint</vt:lpstr>
      <vt:lpstr>عرض تقديمي في PowerPoint</vt:lpstr>
      <vt:lpstr>عرض تقديمي في PowerPoint</vt:lpstr>
      <vt:lpstr>Shear Wall </vt:lpstr>
      <vt:lpstr>عرض تقديمي في PowerPoint</vt:lpstr>
      <vt:lpstr>عرض تقديمي في PowerPoint</vt:lpstr>
      <vt:lpstr>Retaining Wall </vt:lpstr>
      <vt:lpstr>عرض تقديمي في PowerPoint</vt:lpstr>
      <vt:lpstr>عرض تقديمي في PowerPoint</vt:lpstr>
      <vt:lpstr>عرض تقديمي في PowerPoint</vt:lpstr>
      <vt:lpstr>عرض تقديمي في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An-Najah National University Faculty of Engineering and Information Technology Civil Engineering Department</dc:title>
  <dc:creator>hp</dc:creator>
  <cp:lastModifiedBy>hp</cp:lastModifiedBy>
  <cp:revision>40</cp:revision>
  <dcterms:created xsi:type="dcterms:W3CDTF">2020-12-30T19:55:40Z</dcterms:created>
  <dcterms:modified xsi:type="dcterms:W3CDTF">2021-06-03T22:01:49Z</dcterms:modified>
</cp:coreProperties>
</file>