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88"/>
  </p:notesMasterIdLst>
  <p:handoutMasterIdLst>
    <p:handoutMasterId r:id="rId89"/>
  </p:handoutMasterIdLst>
  <p:sldIdLst>
    <p:sldId id="352" r:id="rId2"/>
    <p:sldId id="286" r:id="rId3"/>
    <p:sldId id="335" r:id="rId4"/>
    <p:sldId id="353" r:id="rId5"/>
    <p:sldId id="337" r:id="rId6"/>
    <p:sldId id="336" r:id="rId7"/>
    <p:sldId id="338" r:id="rId8"/>
    <p:sldId id="293" r:id="rId9"/>
    <p:sldId id="294" r:id="rId10"/>
    <p:sldId id="295" r:id="rId11"/>
    <p:sldId id="296" r:id="rId12"/>
    <p:sldId id="297" r:id="rId13"/>
    <p:sldId id="298" r:id="rId14"/>
    <p:sldId id="303" r:id="rId15"/>
    <p:sldId id="304" r:id="rId16"/>
    <p:sldId id="275" r:id="rId17"/>
    <p:sldId id="276" r:id="rId18"/>
    <p:sldId id="349" r:id="rId19"/>
    <p:sldId id="279" r:id="rId20"/>
    <p:sldId id="351" r:id="rId21"/>
    <p:sldId id="348" r:id="rId22"/>
    <p:sldId id="277" r:id="rId23"/>
    <p:sldId id="350" r:id="rId24"/>
    <p:sldId id="355" r:id="rId25"/>
    <p:sldId id="256" r:id="rId26"/>
    <p:sldId id="257" r:id="rId27"/>
    <p:sldId id="258" r:id="rId28"/>
    <p:sldId id="377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387" r:id="rId38"/>
    <p:sldId id="388" r:id="rId39"/>
    <p:sldId id="389" r:id="rId40"/>
    <p:sldId id="390" r:id="rId41"/>
    <p:sldId id="391" r:id="rId42"/>
    <p:sldId id="392" r:id="rId43"/>
    <p:sldId id="394" r:id="rId44"/>
    <p:sldId id="395" r:id="rId45"/>
    <p:sldId id="396" r:id="rId46"/>
    <p:sldId id="397" r:id="rId47"/>
    <p:sldId id="398" r:id="rId48"/>
    <p:sldId id="399" r:id="rId49"/>
    <p:sldId id="400" r:id="rId50"/>
    <p:sldId id="401" r:id="rId51"/>
    <p:sldId id="402" r:id="rId52"/>
    <p:sldId id="403" r:id="rId53"/>
    <p:sldId id="404" r:id="rId54"/>
    <p:sldId id="405" r:id="rId55"/>
    <p:sldId id="406" r:id="rId56"/>
    <p:sldId id="407" r:id="rId57"/>
    <p:sldId id="408" r:id="rId58"/>
    <p:sldId id="409" r:id="rId59"/>
    <p:sldId id="410" r:id="rId60"/>
    <p:sldId id="411" r:id="rId61"/>
    <p:sldId id="412" r:id="rId62"/>
    <p:sldId id="413" r:id="rId63"/>
    <p:sldId id="414" r:id="rId64"/>
    <p:sldId id="416" r:id="rId65"/>
    <p:sldId id="417" r:id="rId66"/>
    <p:sldId id="418" r:id="rId67"/>
    <p:sldId id="419" r:id="rId68"/>
    <p:sldId id="420" r:id="rId69"/>
    <p:sldId id="421" r:id="rId70"/>
    <p:sldId id="422" r:id="rId71"/>
    <p:sldId id="423" r:id="rId72"/>
    <p:sldId id="424" r:id="rId73"/>
    <p:sldId id="425" r:id="rId74"/>
    <p:sldId id="426" r:id="rId75"/>
    <p:sldId id="428" r:id="rId76"/>
    <p:sldId id="430" r:id="rId77"/>
    <p:sldId id="431" r:id="rId78"/>
    <p:sldId id="432" r:id="rId79"/>
    <p:sldId id="433" r:id="rId80"/>
    <p:sldId id="434" r:id="rId81"/>
    <p:sldId id="435" r:id="rId82"/>
    <p:sldId id="436" r:id="rId83"/>
    <p:sldId id="437" r:id="rId84"/>
    <p:sldId id="438" r:id="rId85"/>
    <p:sldId id="439" r:id="rId86"/>
    <p:sldId id="429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0" autoAdjust="0"/>
    <p:restoredTop sz="94660"/>
  </p:normalViewPr>
  <p:slideViewPr>
    <p:cSldViewPr>
      <p:cViewPr>
        <p:scale>
          <a:sx n="70" d="100"/>
          <a:sy n="70" d="100"/>
        </p:scale>
        <p:origin x="-74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0T01:08:52.908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C6AF4-009D-46AF-B57B-29EF158E1016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0544E-A5E4-453F-8894-F23B912E879E}">
      <dgm:prSet phldrT="[Text]" custT="1"/>
      <dgm:spPr/>
      <dgm:t>
        <a:bodyPr/>
        <a:lstStyle/>
        <a:p>
          <a:r>
            <a:rPr lang="en-US" sz="3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3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8D2D2D2-53B5-4F38-8322-5BDE5FFFD019}" type="parTrans" cxnId="{A9FFB7D6-B90C-4FE7-9716-6A319E48ED67}">
      <dgm:prSet/>
      <dgm:spPr/>
      <dgm:t>
        <a:bodyPr/>
        <a:lstStyle/>
        <a:p>
          <a:endParaRPr lang="en-US"/>
        </a:p>
      </dgm:t>
    </dgm:pt>
    <dgm:pt modelId="{BDFB8160-DE30-451D-A8A6-E6D0E2780417}" type="sibTrans" cxnId="{A9FFB7D6-B90C-4FE7-9716-6A319E48ED67}">
      <dgm:prSet/>
      <dgm:spPr/>
      <dgm:t>
        <a:bodyPr/>
        <a:lstStyle/>
        <a:p>
          <a:endParaRPr lang="en-US"/>
        </a:p>
      </dgm:t>
    </dgm:pt>
    <dgm:pt modelId="{ADB4A235-7542-4F93-9730-01D207A3F7C2}">
      <dgm:prSet phldrT="[Text]" custT="1"/>
      <dgm:spPr/>
      <dgm:t>
        <a:bodyPr/>
        <a:lstStyle/>
        <a:p>
          <a:r>
            <a:rPr lang="en-US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Model check </a:t>
          </a:r>
          <a:endParaRPr lang="en-US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5DE9864-0022-4231-A700-3F33CC9F1B07}" type="parTrans" cxnId="{6F356C40-B462-47D5-85A8-CB4A06476E8C}">
      <dgm:prSet/>
      <dgm:spPr/>
      <dgm:t>
        <a:bodyPr/>
        <a:lstStyle/>
        <a:p>
          <a:endParaRPr lang="en-US"/>
        </a:p>
      </dgm:t>
    </dgm:pt>
    <dgm:pt modelId="{4075A0F8-7799-44A0-8C5B-3B6A65F36160}" type="sibTrans" cxnId="{6F356C40-B462-47D5-85A8-CB4A06476E8C}">
      <dgm:prSet/>
      <dgm:spPr/>
      <dgm:t>
        <a:bodyPr/>
        <a:lstStyle/>
        <a:p>
          <a:endParaRPr lang="en-US"/>
        </a:p>
      </dgm:t>
    </dgm:pt>
    <dgm:pt modelId="{4F064F46-9F56-4B19-8772-14614641BA4A}">
      <dgm:prSet phldrT="[Text]" custT="1"/>
      <dgm:spPr/>
      <dgm:t>
        <a:bodyPr/>
        <a:lstStyle/>
        <a:p>
          <a:r>
            <a:rPr lang="en-US" sz="15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 check </a:t>
          </a:r>
          <a:endParaRPr lang="en-US" sz="15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1E3F24E1-BE3E-4AD2-A32A-4F8D812055DE}" type="parTrans" cxnId="{45105FFD-3C83-4C04-80B5-3A55228C449C}">
      <dgm:prSet/>
      <dgm:spPr/>
      <dgm:t>
        <a:bodyPr/>
        <a:lstStyle/>
        <a:p>
          <a:endParaRPr lang="en-US"/>
        </a:p>
      </dgm:t>
    </dgm:pt>
    <dgm:pt modelId="{DCAFD009-0C61-47AC-957C-9B94270DB3A8}" type="sibTrans" cxnId="{45105FFD-3C83-4C04-80B5-3A55228C449C}">
      <dgm:prSet/>
      <dgm:spPr/>
      <dgm:t>
        <a:bodyPr/>
        <a:lstStyle/>
        <a:p>
          <a:endParaRPr lang="en-US"/>
        </a:p>
      </dgm:t>
    </dgm:pt>
    <dgm:pt modelId="{7AF94EAF-D1A3-413F-A9D6-3733BB6F309D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Structural period T check </a:t>
          </a:r>
          <a:endParaRPr lang="en-US" sz="16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A8C346FE-5C85-474D-A3D7-501071464212}" type="parTrans" cxnId="{3FA9F96E-C3F7-44D0-AD96-935C6A5957EE}">
      <dgm:prSet/>
      <dgm:spPr/>
      <dgm:t>
        <a:bodyPr/>
        <a:lstStyle/>
        <a:p>
          <a:endParaRPr lang="en-US"/>
        </a:p>
      </dgm:t>
    </dgm:pt>
    <dgm:pt modelId="{C15227DB-11F4-4304-B35E-F59376828027}" type="sibTrans" cxnId="{3FA9F96E-C3F7-44D0-AD96-935C6A5957EE}">
      <dgm:prSet/>
      <dgm:spPr/>
      <dgm:t>
        <a:bodyPr/>
        <a:lstStyle/>
        <a:p>
          <a:endParaRPr lang="en-US"/>
        </a:p>
      </dgm:t>
    </dgm:pt>
    <dgm:pt modelId="{2225DE70-7350-4FA9-87D7-D055AAB72431}">
      <dgm:prSet phldrT="[Text]" custT="1"/>
      <dgm:spPr/>
      <dgm:t>
        <a:bodyPr/>
        <a:lstStyle/>
        <a:p>
          <a:r>
            <a:rPr lang="en-US" sz="15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Stress strain check </a:t>
          </a:r>
          <a:endParaRPr lang="en-US" sz="15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8D06933D-03CC-4CEC-8900-9D6108BF0338}" type="parTrans" cxnId="{F5086ADB-D5A9-4E9F-97A8-1E3C491084F3}">
      <dgm:prSet/>
      <dgm:spPr/>
      <dgm:t>
        <a:bodyPr/>
        <a:lstStyle/>
        <a:p>
          <a:endParaRPr lang="en-US"/>
        </a:p>
      </dgm:t>
    </dgm:pt>
    <dgm:pt modelId="{3703562E-C961-4D17-B7DF-0F1BD17B3CCD}" type="sibTrans" cxnId="{F5086ADB-D5A9-4E9F-97A8-1E3C491084F3}">
      <dgm:prSet/>
      <dgm:spPr/>
      <dgm:t>
        <a:bodyPr/>
        <a:lstStyle/>
        <a:p>
          <a:endParaRPr lang="en-US"/>
        </a:p>
      </dgm:t>
    </dgm:pt>
    <dgm:pt modelId="{092944C8-6B31-4CC4-A683-A038FFA2E7D7}">
      <dgm:prSet custT="1"/>
      <dgm:spPr/>
      <dgm:t>
        <a:bodyPr/>
        <a:lstStyle/>
        <a:p>
          <a:r>
            <a:rPr lang="en-US" sz="15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Equilibrium check   </a:t>
          </a:r>
          <a:endParaRPr lang="en-US" sz="15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gm:t>
    </dgm:pt>
    <dgm:pt modelId="{F0678A88-79BF-41D1-9090-7D5F53F60B9D}" type="parTrans" cxnId="{99B5511D-A1D6-4898-BBAC-04041729EC37}">
      <dgm:prSet/>
      <dgm:spPr/>
      <dgm:t>
        <a:bodyPr/>
        <a:lstStyle/>
        <a:p>
          <a:endParaRPr lang="en-US"/>
        </a:p>
      </dgm:t>
    </dgm:pt>
    <dgm:pt modelId="{E16A9719-0033-43AC-9C0F-982F61E18B54}" type="sibTrans" cxnId="{99B5511D-A1D6-4898-BBAC-04041729EC37}">
      <dgm:prSet/>
      <dgm:spPr/>
      <dgm:t>
        <a:bodyPr/>
        <a:lstStyle/>
        <a:p>
          <a:endParaRPr lang="en-US"/>
        </a:p>
      </dgm:t>
    </dgm:pt>
    <dgm:pt modelId="{E47C8314-AE39-4DCA-ACC6-4A77C6C0DD93}" type="pres">
      <dgm:prSet presAssocID="{48DC6AF4-009D-46AF-B57B-29EF158E101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E0274F-F3FC-4C10-9418-0A047D443D63}" type="pres">
      <dgm:prSet presAssocID="{1AE0544E-A5E4-453F-8894-F23B912E879E}" presName="centerShape" presStyleLbl="node0" presStyleIdx="0" presStyleCnt="1" custLinFactNeighborX="-226" custLinFactNeighborY="-213"/>
      <dgm:spPr/>
      <dgm:t>
        <a:bodyPr/>
        <a:lstStyle/>
        <a:p>
          <a:endParaRPr lang="en-US"/>
        </a:p>
      </dgm:t>
    </dgm:pt>
    <dgm:pt modelId="{F7CA304D-171E-4AD4-95D6-315F0E687262}" type="pres">
      <dgm:prSet presAssocID="{ADB4A235-7542-4F93-9730-01D207A3F7C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41EB9C-11F2-46C7-B697-40299A0068E3}" type="pres">
      <dgm:prSet presAssocID="{ADB4A235-7542-4F93-9730-01D207A3F7C2}" presName="dummy" presStyleCnt="0"/>
      <dgm:spPr/>
    </dgm:pt>
    <dgm:pt modelId="{057A6616-E2CB-4971-BDD9-B4E0D52DD14D}" type="pres">
      <dgm:prSet presAssocID="{4075A0F8-7799-44A0-8C5B-3B6A65F36160}" presName="sibTrans" presStyleLbl="sibTrans2D1" presStyleIdx="0" presStyleCnt="5"/>
      <dgm:spPr/>
      <dgm:t>
        <a:bodyPr/>
        <a:lstStyle/>
        <a:p>
          <a:endParaRPr lang="en-US"/>
        </a:p>
      </dgm:t>
    </dgm:pt>
    <dgm:pt modelId="{996D6B9D-EF5A-4ED8-9C11-76FD1B0CBA6D}" type="pres">
      <dgm:prSet presAssocID="{092944C8-6B31-4CC4-A683-A038FFA2E7D7}" presName="node" presStyleLbl="node1" presStyleIdx="1" presStyleCnt="5" custScaleX="117774" custScaleY="1163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8BFA3F-3AC4-4BB6-8F77-D746671F87DE}" type="pres">
      <dgm:prSet presAssocID="{092944C8-6B31-4CC4-A683-A038FFA2E7D7}" presName="dummy" presStyleCnt="0"/>
      <dgm:spPr/>
    </dgm:pt>
    <dgm:pt modelId="{BCD19A7C-2B14-4487-B523-2E1D3A3A9CE9}" type="pres">
      <dgm:prSet presAssocID="{E16A9719-0033-43AC-9C0F-982F61E18B5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D094DC46-CF14-48AC-A6D5-B258F723FA8A}" type="pres">
      <dgm:prSet presAssocID="{4F064F46-9F56-4B19-8772-14614641BA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5AAE8-3663-4F0F-A724-4C8173B0782B}" type="pres">
      <dgm:prSet presAssocID="{4F064F46-9F56-4B19-8772-14614641BA4A}" presName="dummy" presStyleCnt="0"/>
      <dgm:spPr/>
    </dgm:pt>
    <dgm:pt modelId="{8E6D57E0-EED9-46EA-930C-58128CFB939E}" type="pres">
      <dgm:prSet presAssocID="{DCAFD009-0C61-47AC-957C-9B94270DB3A8}" presName="sibTrans" presStyleLbl="sibTrans2D1" presStyleIdx="2" presStyleCnt="5"/>
      <dgm:spPr/>
      <dgm:t>
        <a:bodyPr/>
        <a:lstStyle/>
        <a:p>
          <a:endParaRPr lang="en-US"/>
        </a:p>
      </dgm:t>
    </dgm:pt>
    <dgm:pt modelId="{E73C1328-4C19-4C74-97B3-63E6D43CABDE}" type="pres">
      <dgm:prSet presAssocID="{7AF94EAF-D1A3-413F-A9D6-3733BB6F309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2F8EF-A08D-406D-A88C-EA2F0C816075}" type="pres">
      <dgm:prSet presAssocID="{7AF94EAF-D1A3-413F-A9D6-3733BB6F309D}" presName="dummy" presStyleCnt="0"/>
      <dgm:spPr/>
    </dgm:pt>
    <dgm:pt modelId="{AB11C61E-A103-460E-BD47-D5176E598152}" type="pres">
      <dgm:prSet presAssocID="{C15227DB-11F4-4304-B35E-F59376828027}" presName="sibTrans" presStyleLbl="sibTrans2D1" presStyleIdx="3" presStyleCnt="5"/>
      <dgm:spPr/>
      <dgm:t>
        <a:bodyPr/>
        <a:lstStyle/>
        <a:p>
          <a:endParaRPr lang="en-US"/>
        </a:p>
      </dgm:t>
    </dgm:pt>
    <dgm:pt modelId="{D3F6A0D6-6D4E-425D-8ECA-2DD9671782F3}" type="pres">
      <dgm:prSet presAssocID="{2225DE70-7350-4FA9-87D7-D055AAB7243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BB5FF3-F79F-4A0F-BDBC-AD2E189668D7}" type="pres">
      <dgm:prSet presAssocID="{2225DE70-7350-4FA9-87D7-D055AAB72431}" presName="dummy" presStyleCnt="0"/>
      <dgm:spPr/>
    </dgm:pt>
    <dgm:pt modelId="{B74D0AFE-3C37-4F7F-B0B0-CC726B7FF10F}" type="pres">
      <dgm:prSet presAssocID="{3703562E-C961-4D17-B7DF-0F1BD17B3CCD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AE9E605F-AA08-4120-90C7-77E0DFF83BEE}" type="presOf" srcId="{3703562E-C961-4D17-B7DF-0F1BD17B3CCD}" destId="{B74D0AFE-3C37-4F7F-B0B0-CC726B7FF10F}" srcOrd="0" destOrd="0" presId="urn:microsoft.com/office/officeart/2005/8/layout/radial6"/>
    <dgm:cxn modelId="{45105FFD-3C83-4C04-80B5-3A55228C449C}" srcId="{1AE0544E-A5E4-453F-8894-F23B912E879E}" destId="{4F064F46-9F56-4B19-8772-14614641BA4A}" srcOrd="2" destOrd="0" parTransId="{1E3F24E1-BE3E-4AD2-A32A-4F8D812055DE}" sibTransId="{DCAFD009-0C61-47AC-957C-9B94270DB3A8}"/>
    <dgm:cxn modelId="{BE304A95-401A-4CD2-91DE-288BEFCB8B5A}" type="presOf" srcId="{48DC6AF4-009D-46AF-B57B-29EF158E1016}" destId="{E47C8314-AE39-4DCA-ACC6-4A77C6C0DD93}" srcOrd="0" destOrd="0" presId="urn:microsoft.com/office/officeart/2005/8/layout/radial6"/>
    <dgm:cxn modelId="{DA37E45F-EF55-4586-8BDB-55AA02DC7D6F}" type="presOf" srcId="{DCAFD009-0C61-47AC-957C-9B94270DB3A8}" destId="{8E6D57E0-EED9-46EA-930C-58128CFB939E}" srcOrd="0" destOrd="0" presId="urn:microsoft.com/office/officeart/2005/8/layout/radial6"/>
    <dgm:cxn modelId="{99B5511D-A1D6-4898-BBAC-04041729EC37}" srcId="{1AE0544E-A5E4-453F-8894-F23B912E879E}" destId="{092944C8-6B31-4CC4-A683-A038FFA2E7D7}" srcOrd="1" destOrd="0" parTransId="{F0678A88-79BF-41D1-9090-7D5F53F60B9D}" sibTransId="{E16A9719-0033-43AC-9C0F-982F61E18B54}"/>
    <dgm:cxn modelId="{CA284769-2D9F-4B10-801F-F205884B5744}" type="presOf" srcId="{7AF94EAF-D1A3-413F-A9D6-3733BB6F309D}" destId="{E73C1328-4C19-4C74-97B3-63E6D43CABDE}" srcOrd="0" destOrd="0" presId="urn:microsoft.com/office/officeart/2005/8/layout/radial6"/>
    <dgm:cxn modelId="{C0B16D46-87CA-4857-B502-905527CED03B}" type="presOf" srcId="{E16A9719-0033-43AC-9C0F-982F61E18B54}" destId="{BCD19A7C-2B14-4487-B523-2E1D3A3A9CE9}" srcOrd="0" destOrd="0" presId="urn:microsoft.com/office/officeart/2005/8/layout/radial6"/>
    <dgm:cxn modelId="{F5086ADB-D5A9-4E9F-97A8-1E3C491084F3}" srcId="{1AE0544E-A5E4-453F-8894-F23B912E879E}" destId="{2225DE70-7350-4FA9-87D7-D055AAB72431}" srcOrd="4" destOrd="0" parTransId="{8D06933D-03CC-4CEC-8900-9D6108BF0338}" sibTransId="{3703562E-C961-4D17-B7DF-0F1BD17B3CCD}"/>
    <dgm:cxn modelId="{30CB1F27-92CC-43DD-8A40-6168BCDB0CB4}" type="presOf" srcId="{1AE0544E-A5E4-453F-8894-F23B912E879E}" destId="{81E0274F-F3FC-4C10-9418-0A047D443D63}" srcOrd="0" destOrd="0" presId="urn:microsoft.com/office/officeart/2005/8/layout/radial6"/>
    <dgm:cxn modelId="{8852219E-B82F-468E-860E-7B5DBD6821ED}" type="presOf" srcId="{2225DE70-7350-4FA9-87D7-D055AAB72431}" destId="{D3F6A0D6-6D4E-425D-8ECA-2DD9671782F3}" srcOrd="0" destOrd="0" presId="urn:microsoft.com/office/officeart/2005/8/layout/radial6"/>
    <dgm:cxn modelId="{A774C629-1720-447D-AEAE-D6C61724F0FA}" type="presOf" srcId="{4F064F46-9F56-4B19-8772-14614641BA4A}" destId="{D094DC46-CF14-48AC-A6D5-B258F723FA8A}" srcOrd="0" destOrd="0" presId="urn:microsoft.com/office/officeart/2005/8/layout/radial6"/>
    <dgm:cxn modelId="{C9A15A31-0D5F-4BBC-A1E2-938051FAC39F}" type="presOf" srcId="{4075A0F8-7799-44A0-8C5B-3B6A65F36160}" destId="{057A6616-E2CB-4971-BDD9-B4E0D52DD14D}" srcOrd="0" destOrd="0" presId="urn:microsoft.com/office/officeart/2005/8/layout/radial6"/>
    <dgm:cxn modelId="{A9FFB7D6-B90C-4FE7-9716-6A319E48ED67}" srcId="{48DC6AF4-009D-46AF-B57B-29EF158E1016}" destId="{1AE0544E-A5E4-453F-8894-F23B912E879E}" srcOrd="0" destOrd="0" parTransId="{A8D2D2D2-53B5-4F38-8322-5BDE5FFFD019}" sibTransId="{BDFB8160-DE30-451D-A8A6-E6D0E2780417}"/>
    <dgm:cxn modelId="{6F356C40-B462-47D5-85A8-CB4A06476E8C}" srcId="{1AE0544E-A5E4-453F-8894-F23B912E879E}" destId="{ADB4A235-7542-4F93-9730-01D207A3F7C2}" srcOrd="0" destOrd="0" parTransId="{A5DE9864-0022-4231-A700-3F33CC9F1B07}" sibTransId="{4075A0F8-7799-44A0-8C5B-3B6A65F36160}"/>
    <dgm:cxn modelId="{F3FF36F7-C96A-4927-A769-9A9E596CA30E}" type="presOf" srcId="{092944C8-6B31-4CC4-A683-A038FFA2E7D7}" destId="{996D6B9D-EF5A-4ED8-9C11-76FD1B0CBA6D}" srcOrd="0" destOrd="0" presId="urn:microsoft.com/office/officeart/2005/8/layout/radial6"/>
    <dgm:cxn modelId="{D01CCB8D-95BA-4D0E-9B29-F57AB0EFDE5E}" type="presOf" srcId="{ADB4A235-7542-4F93-9730-01D207A3F7C2}" destId="{F7CA304D-171E-4AD4-95D6-315F0E687262}" srcOrd="0" destOrd="0" presId="urn:microsoft.com/office/officeart/2005/8/layout/radial6"/>
    <dgm:cxn modelId="{E8738A9E-95D4-48D2-9110-B1F7625E2A3B}" type="presOf" srcId="{C15227DB-11F4-4304-B35E-F59376828027}" destId="{AB11C61E-A103-460E-BD47-D5176E598152}" srcOrd="0" destOrd="0" presId="urn:microsoft.com/office/officeart/2005/8/layout/radial6"/>
    <dgm:cxn modelId="{3FA9F96E-C3F7-44D0-AD96-935C6A5957EE}" srcId="{1AE0544E-A5E4-453F-8894-F23B912E879E}" destId="{7AF94EAF-D1A3-413F-A9D6-3733BB6F309D}" srcOrd="3" destOrd="0" parTransId="{A8C346FE-5C85-474D-A3D7-501071464212}" sibTransId="{C15227DB-11F4-4304-B35E-F59376828027}"/>
    <dgm:cxn modelId="{1C4EB0A7-C9FE-47A9-8010-68A58D5E613A}" type="presParOf" srcId="{E47C8314-AE39-4DCA-ACC6-4A77C6C0DD93}" destId="{81E0274F-F3FC-4C10-9418-0A047D443D63}" srcOrd="0" destOrd="0" presId="urn:microsoft.com/office/officeart/2005/8/layout/radial6"/>
    <dgm:cxn modelId="{285B14A5-48D2-4777-B1B0-ABE60B1F0835}" type="presParOf" srcId="{E47C8314-AE39-4DCA-ACC6-4A77C6C0DD93}" destId="{F7CA304D-171E-4AD4-95D6-315F0E687262}" srcOrd="1" destOrd="0" presId="urn:microsoft.com/office/officeart/2005/8/layout/radial6"/>
    <dgm:cxn modelId="{EFA813F0-68FB-499D-A3CD-71034A3A96B1}" type="presParOf" srcId="{E47C8314-AE39-4DCA-ACC6-4A77C6C0DD93}" destId="{4541EB9C-11F2-46C7-B697-40299A0068E3}" srcOrd="2" destOrd="0" presId="urn:microsoft.com/office/officeart/2005/8/layout/radial6"/>
    <dgm:cxn modelId="{EA5FBBC2-17C9-49C5-AAB6-CC9ACCE20A2E}" type="presParOf" srcId="{E47C8314-AE39-4DCA-ACC6-4A77C6C0DD93}" destId="{057A6616-E2CB-4971-BDD9-B4E0D52DD14D}" srcOrd="3" destOrd="0" presId="urn:microsoft.com/office/officeart/2005/8/layout/radial6"/>
    <dgm:cxn modelId="{5261B858-CF76-4CA9-81A9-6F1995CEB890}" type="presParOf" srcId="{E47C8314-AE39-4DCA-ACC6-4A77C6C0DD93}" destId="{996D6B9D-EF5A-4ED8-9C11-76FD1B0CBA6D}" srcOrd="4" destOrd="0" presId="urn:microsoft.com/office/officeart/2005/8/layout/radial6"/>
    <dgm:cxn modelId="{6537BDE1-88E8-4669-A340-F28B09ADBFE4}" type="presParOf" srcId="{E47C8314-AE39-4DCA-ACC6-4A77C6C0DD93}" destId="{958BFA3F-3AC4-4BB6-8F77-D746671F87DE}" srcOrd="5" destOrd="0" presId="urn:microsoft.com/office/officeart/2005/8/layout/radial6"/>
    <dgm:cxn modelId="{19EFF914-C5FC-4762-A791-43DFF0AA01BB}" type="presParOf" srcId="{E47C8314-AE39-4DCA-ACC6-4A77C6C0DD93}" destId="{BCD19A7C-2B14-4487-B523-2E1D3A3A9CE9}" srcOrd="6" destOrd="0" presId="urn:microsoft.com/office/officeart/2005/8/layout/radial6"/>
    <dgm:cxn modelId="{567A9BC2-6938-4A26-AA98-31DC522CA0F4}" type="presParOf" srcId="{E47C8314-AE39-4DCA-ACC6-4A77C6C0DD93}" destId="{D094DC46-CF14-48AC-A6D5-B258F723FA8A}" srcOrd="7" destOrd="0" presId="urn:microsoft.com/office/officeart/2005/8/layout/radial6"/>
    <dgm:cxn modelId="{723BFF54-0391-4191-BE39-AC6031F4E18F}" type="presParOf" srcId="{E47C8314-AE39-4DCA-ACC6-4A77C6C0DD93}" destId="{19D5AAE8-3663-4F0F-A724-4C8173B0782B}" srcOrd="8" destOrd="0" presId="urn:microsoft.com/office/officeart/2005/8/layout/radial6"/>
    <dgm:cxn modelId="{09C240E5-8687-4808-BDE4-3359C063C018}" type="presParOf" srcId="{E47C8314-AE39-4DCA-ACC6-4A77C6C0DD93}" destId="{8E6D57E0-EED9-46EA-930C-58128CFB939E}" srcOrd="9" destOrd="0" presId="urn:microsoft.com/office/officeart/2005/8/layout/radial6"/>
    <dgm:cxn modelId="{1C54BDD3-9226-4328-B0DD-579235086B99}" type="presParOf" srcId="{E47C8314-AE39-4DCA-ACC6-4A77C6C0DD93}" destId="{E73C1328-4C19-4C74-97B3-63E6D43CABDE}" srcOrd="10" destOrd="0" presId="urn:microsoft.com/office/officeart/2005/8/layout/radial6"/>
    <dgm:cxn modelId="{825D159C-AD36-42BF-A53F-2461C1D9C351}" type="presParOf" srcId="{E47C8314-AE39-4DCA-ACC6-4A77C6C0DD93}" destId="{1282F8EF-A08D-406D-A88C-EA2F0C816075}" srcOrd="11" destOrd="0" presId="urn:microsoft.com/office/officeart/2005/8/layout/radial6"/>
    <dgm:cxn modelId="{1AA5E486-D735-4D68-ABF7-A2AE4071EA43}" type="presParOf" srcId="{E47C8314-AE39-4DCA-ACC6-4A77C6C0DD93}" destId="{AB11C61E-A103-460E-BD47-D5176E598152}" srcOrd="12" destOrd="0" presId="urn:microsoft.com/office/officeart/2005/8/layout/radial6"/>
    <dgm:cxn modelId="{FCECF69E-31AB-41C0-AC98-5642334C908B}" type="presParOf" srcId="{E47C8314-AE39-4DCA-ACC6-4A77C6C0DD93}" destId="{D3F6A0D6-6D4E-425D-8ECA-2DD9671782F3}" srcOrd="13" destOrd="0" presId="urn:microsoft.com/office/officeart/2005/8/layout/radial6"/>
    <dgm:cxn modelId="{7F6207FE-4A51-45B0-B896-DD6EF81C45B7}" type="presParOf" srcId="{E47C8314-AE39-4DCA-ACC6-4A77C6C0DD93}" destId="{6CBB5FF3-F79F-4A0F-BDBC-AD2E189668D7}" srcOrd="14" destOrd="0" presId="urn:microsoft.com/office/officeart/2005/8/layout/radial6"/>
    <dgm:cxn modelId="{628B60C6-4C98-4B59-92B3-7B63AB953012}" type="presParOf" srcId="{E47C8314-AE39-4DCA-ACC6-4A77C6C0DD93}" destId="{B74D0AFE-3C37-4F7F-B0B0-CC726B7FF10F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4D0AFE-3C37-4F7F-B0B0-CC726B7FF10F}">
      <dsp:nvSpPr>
        <dsp:cNvPr id="0" name=""/>
        <dsp:cNvSpPr/>
      </dsp:nvSpPr>
      <dsp:spPr>
        <a:xfrm>
          <a:off x="2608878" y="601162"/>
          <a:ext cx="4014452" cy="4014452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1C61E-A103-460E-BD47-D5176E598152}">
      <dsp:nvSpPr>
        <dsp:cNvPr id="0" name=""/>
        <dsp:cNvSpPr/>
      </dsp:nvSpPr>
      <dsp:spPr>
        <a:xfrm>
          <a:off x="2608878" y="601162"/>
          <a:ext cx="4014452" cy="4014452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D57E0-EED9-46EA-930C-58128CFB939E}">
      <dsp:nvSpPr>
        <dsp:cNvPr id="0" name=""/>
        <dsp:cNvSpPr/>
      </dsp:nvSpPr>
      <dsp:spPr>
        <a:xfrm>
          <a:off x="2608878" y="601162"/>
          <a:ext cx="4014452" cy="4014452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19A7C-2B14-4487-B523-2E1D3A3A9CE9}">
      <dsp:nvSpPr>
        <dsp:cNvPr id="0" name=""/>
        <dsp:cNvSpPr/>
      </dsp:nvSpPr>
      <dsp:spPr>
        <a:xfrm>
          <a:off x="2608878" y="601162"/>
          <a:ext cx="4014452" cy="4014452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A6616-E2CB-4971-BDD9-B4E0D52DD14D}">
      <dsp:nvSpPr>
        <dsp:cNvPr id="0" name=""/>
        <dsp:cNvSpPr/>
      </dsp:nvSpPr>
      <dsp:spPr>
        <a:xfrm>
          <a:off x="2608878" y="601162"/>
          <a:ext cx="4014452" cy="4014452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0274F-F3FC-4C10-9418-0A047D443D63}">
      <dsp:nvSpPr>
        <dsp:cNvPr id="0" name=""/>
        <dsp:cNvSpPr/>
      </dsp:nvSpPr>
      <dsp:spPr>
        <a:xfrm>
          <a:off x="3683020" y="1675813"/>
          <a:ext cx="1848445" cy="18484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Checks</a:t>
          </a:r>
          <a:endParaRPr lang="en-US" sz="3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3953719" y="1946512"/>
        <a:ext cx="1307047" cy="1307047"/>
      </dsp:txXfrm>
    </dsp:sp>
    <dsp:sp modelId="{F7CA304D-171E-4AD4-95D6-315F0E687262}">
      <dsp:nvSpPr>
        <dsp:cNvPr id="0" name=""/>
        <dsp:cNvSpPr/>
      </dsp:nvSpPr>
      <dsp:spPr>
        <a:xfrm>
          <a:off x="3969149" y="787"/>
          <a:ext cx="1293911" cy="1293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Model check </a:t>
          </a:r>
          <a:endParaRPr lang="en-US" sz="18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4158638" y="190276"/>
        <a:ext cx="914933" cy="914933"/>
      </dsp:txXfrm>
    </dsp:sp>
    <dsp:sp modelId="{996D6B9D-EF5A-4ED8-9C11-76FD1B0CBA6D}">
      <dsp:nvSpPr>
        <dsp:cNvPr id="0" name=""/>
        <dsp:cNvSpPr/>
      </dsp:nvSpPr>
      <dsp:spPr>
        <a:xfrm>
          <a:off x="5718843" y="1249704"/>
          <a:ext cx="1523891" cy="15056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Equilibrium check   </a:t>
          </a:r>
          <a:endParaRPr lang="en-US" sz="1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942012" y="1470197"/>
        <a:ext cx="1077553" cy="1064635"/>
      </dsp:txXfrm>
    </dsp:sp>
    <dsp:sp modelId="{D094DC46-CF14-48AC-A6D5-B258F723FA8A}">
      <dsp:nvSpPr>
        <dsp:cNvPr id="0" name=""/>
        <dsp:cNvSpPr/>
      </dsp:nvSpPr>
      <dsp:spPr>
        <a:xfrm>
          <a:off x="5121587" y="3547627"/>
          <a:ext cx="1293911" cy="1293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Deflection check </a:t>
          </a:r>
          <a:endParaRPr lang="en-US" sz="1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5311076" y="3737116"/>
        <a:ext cx="914933" cy="914933"/>
      </dsp:txXfrm>
    </dsp:sp>
    <dsp:sp modelId="{E73C1328-4C19-4C74-97B3-63E6D43CABDE}">
      <dsp:nvSpPr>
        <dsp:cNvPr id="0" name=""/>
        <dsp:cNvSpPr/>
      </dsp:nvSpPr>
      <dsp:spPr>
        <a:xfrm>
          <a:off x="2816710" y="3547627"/>
          <a:ext cx="1293911" cy="1293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Structural period T check </a:t>
          </a:r>
          <a:endParaRPr lang="en-US" sz="16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3006199" y="3737116"/>
        <a:ext cx="914933" cy="914933"/>
      </dsp:txXfrm>
    </dsp:sp>
    <dsp:sp modelId="{D3F6A0D6-6D4E-425D-8ECA-2DD9671782F3}">
      <dsp:nvSpPr>
        <dsp:cNvPr id="0" name=""/>
        <dsp:cNvSpPr/>
      </dsp:nvSpPr>
      <dsp:spPr>
        <a:xfrm>
          <a:off x="2104464" y="1355559"/>
          <a:ext cx="1293911" cy="1293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</a:rPr>
            <a:t>Stress strain check </a:t>
          </a:r>
          <a:endParaRPr lang="en-US" sz="15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Cambria" panose="02040503050406030204" pitchFamily="18" charset="0"/>
          </a:endParaRPr>
        </a:p>
      </dsp:txBody>
      <dsp:txXfrm>
        <a:off x="2293953" y="1545048"/>
        <a:ext cx="914933" cy="914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89900-DC57-4650-ACA4-25E20FDADB3B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161F5-7BFD-4199-B05B-1AFEE17BE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7534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70612-ABFA-4405-B628-A0F07AFF9A37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5FCE-ECFC-4B2E-8A14-53F2792CEF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380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95FCE-ECFC-4B2E-8A14-53F2792CEF4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4139FC6-3A13-43BB-BA9A-932FB460BC79}" type="datetime1">
              <a:rPr lang="en-US" smtClean="0"/>
              <a:pPr/>
              <a:t>5/15/2018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8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2EB23-BE3D-41DD-ACA5-8DD37D4EF65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16F25D7-D572-43FA-B712-D76366C49BCF}" type="datetime1">
              <a:rPr lang="en-US" smtClean="0"/>
              <a:pPr/>
              <a:t>5/15/2018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4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895FCE-ECFC-4B2E-8A14-53F2792CEF4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56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FD3788D-B6FC-490F-B5DC-5049F4F552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03512" y="378885"/>
            <a:ext cx="871296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dirty="0">
                <a:latin typeface="Lucida Sans Unicode" pitchFamily="34" charset="0"/>
              </a:rPr>
              <a:t> </a:t>
            </a:r>
            <a:r>
              <a:rPr lang="en-US" altLang="en-US" sz="2800" b="1" dirty="0">
                <a:latin typeface="Lucida Sans Unicode" pitchFamily="34" charset="0"/>
              </a:rPr>
              <a:t>An-</a:t>
            </a:r>
            <a:r>
              <a:rPr lang="en-US" altLang="en-US" sz="2800" b="1" dirty="0" err="1">
                <a:latin typeface="Lucida Sans Unicode" pitchFamily="34" charset="0"/>
              </a:rPr>
              <a:t>Najah</a:t>
            </a:r>
            <a:r>
              <a:rPr lang="en-US" altLang="en-US" sz="2800" b="1" dirty="0">
                <a:latin typeface="Lucida Sans Unicode" pitchFamily="34" charset="0"/>
              </a:rPr>
              <a:t> National </a:t>
            </a:r>
            <a:r>
              <a:rPr lang="en-US" altLang="en-US" sz="2800" b="1" dirty="0" smtClean="0">
                <a:latin typeface="Lucida Sans Unicode" pitchFamily="34" charset="0"/>
              </a:rPr>
              <a:t>University</a:t>
            </a:r>
          </a:p>
          <a:p>
            <a:pPr algn="ctr"/>
            <a:r>
              <a:rPr lang="en-US" altLang="en-US" sz="2800" b="1" dirty="0" smtClean="0">
                <a:latin typeface="Lucida Sans Unicode" pitchFamily="34" charset="0"/>
              </a:rPr>
              <a:t>  </a:t>
            </a:r>
            <a:r>
              <a:rPr lang="en-US" altLang="en-US" sz="2400" b="1" dirty="0" smtClean="0">
                <a:latin typeface="Lucida Sans Unicode" pitchFamily="34" charset="0"/>
              </a:rPr>
              <a:t>Faculty of Engineering</a:t>
            </a:r>
          </a:p>
          <a:p>
            <a:pPr algn="ctr"/>
            <a:r>
              <a:rPr lang="en-US" altLang="en-US" sz="2000" b="1" dirty="0" smtClean="0">
                <a:latin typeface="Lucida Sans Unicode" pitchFamily="34" charset="0"/>
              </a:rPr>
              <a:t>    </a:t>
            </a:r>
            <a:r>
              <a:rPr lang="en-US" altLang="en-US" sz="1600" b="1" dirty="0" smtClean="0">
                <a:latin typeface="Lucida Sans Unicode" pitchFamily="34" charset="0"/>
              </a:rPr>
              <a:t>Civil </a:t>
            </a:r>
            <a:r>
              <a:rPr lang="en-US" altLang="en-US" sz="1600" b="1" dirty="0">
                <a:latin typeface="Lucida Sans Unicode" pitchFamily="34" charset="0"/>
              </a:rPr>
              <a:t>Engineering Department </a:t>
            </a:r>
            <a:endParaRPr lang="en-US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1514681" y="3068958"/>
            <a:ext cx="9090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sz="2400" b="1" dirty="0"/>
              <a:t>Structural </a:t>
            </a:r>
            <a:r>
              <a:rPr lang="en-US" sz="2400" b="1" dirty="0" smtClean="0"/>
              <a:t>analysis and design  </a:t>
            </a:r>
            <a:r>
              <a:rPr lang="en-US" sz="2400" b="1" dirty="0"/>
              <a:t>of  </a:t>
            </a:r>
            <a:r>
              <a:rPr lang="en-US" sz="2400" b="1" dirty="0" err="1" smtClean="0"/>
              <a:t>Tareq</a:t>
            </a:r>
            <a:r>
              <a:rPr lang="en-US" sz="2400" b="1" dirty="0" smtClean="0"/>
              <a:t>  Al-</a:t>
            </a:r>
            <a:r>
              <a:rPr lang="en-US" sz="2400" b="1" dirty="0" err="1" smtClean="0"/>
              <a:t>Alool</a:t>
            </a:r>
            <a:r>
              <a:rPr lang="en-US" sz="2400" b="1" dirty="0" smtClean="0"/>
              <a:t> building - Nablus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3477662" y="3645025"/>
            <a:ext cx="46622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 </a:t>
            </a:r>
            <a:r>
              <a:rPr lang="en-US" altLang="en-US" b="1" dirty="0"/>
              <a:t>Prepared By</a:t>
            </a:r>
            <a:r>
              <a:rPr lang="en-US" altLang="en-US" dirty="0"/>
              <a:t>:</a:t>
            </a:r>
          </a:p>
          <a:p>
            <a:pPr algn="ctr" rtl="1"/>
            <a:r>
              <a:rPr lang="en-US" sz="2400" b="1" dirty="0"/>
              <a:t>               </a:t>
            </a:r>
            <a:r>
              <a:rPr lang="en-US" sz="2400" b="1" dirty="0" err="1" smtClean="0"/>
              <a:t>Yazan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saif</a:t>
            </a:r>
            <a:r>
              <a:rPr lang="en-US" sz="2400" b="1" dirty="0" smtClean="0"/>
              <a:t> </a:t>
            </a:r>
            <a:endParaRPr lang="en-US" sz="2400" dirty="0"/>
          </a:p>
          <a:p>
            <a:pPr algn="ctr" rtl="1"/>
            <a:r>
              <a:rPr lang="en-US" sz="2400" b="1" dirty="0"/>
              <a:t>               </a:t>
            </a:r>
            <a:r>
              <a:rPr lang="en-US" sz="2400" b="1" dirty="0" err="1" smtClean="0"/>
              <a:t>Motaz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othman</a:t>
            </a:r>
            <a:r>
              <a:rPr lang="en-US" sz="2400" b="1" dirty="0" smtClean="0"/>
              <a:t> </a:t>
            </a:r>
            <a:endParaRPr lang="en-US" sz="2400" dirty="0"/>
          </a:p>
          <a:p>
            <a:pPr algn="ctr" rtl="1"/>
            <a:r>
              <a:rPr lang="en-US" sz="2400" b="1" dirty="0" smtClean="0"/>
              <a:t>                Mohammad </a:t>
            </a:r>
            <a:r>
              <a:rPr lang="en-US" sz="2400" b="1" dirty="0" err="1" smtClean="0"/>
              <a:t>masalha</a:t>
            </a:r>
            <a:r>
              <a:rPr lang="en-US" sz="2400" b="1" dirty="0" smtClean="0"/>
              <a:t> </a:t>
            </a:r>
            <a:endParaRPr lang="en-US" sz="24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76037" y="5589240"/>
            <a:ext cx="39899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rtl="1"/>
            <a:r>
              <a:rPr lang="en-US" altLang="en-US" b="1" dirty="0">
                <a:latin typeface="Lucida Sans Unicode" pitchFamily="34" charset="0"/>
              </a:rPr>
              <a:t>Supervisor: </a:t>
            </a:r>
            <a:r>
              <a:rPr lang="en-US" b="1" dirty="0"/>
              <a:t>:  Dr. </a:t>
            </a:r>
            <a:r>
              <a:rPr lang="en-US" b="1" dirty="0" err="1" smtClean="0"/>
              <a:t>Riyad</a:t>
            </a:r>
            <a:r>
              <a:rPr lang="en-US" b="1" dirty="0" smtClean="0"/>
              <a:t> </a:t>
            </a:r>
            <a:r>
              <a:rPr lang="en-US" b="1" dirty="0" err="1" smtClean="0"/>
              <a:t>Abd</a:t>
            </a:r>
            <a:r>
              <a:rPr lang="en-US" b="1" dirty="0" smtClean="0"/>
              <a:t> </a:t>
            </a:r>
            <a:r>
              <a:rPr lang="en-US" b="1" dirty="0" err="1" smtClean="0"/>
              <a:t>Alkareem</a:t>
            </a:r>
            <a:r>
              <a:rPr lang="en-US" b="1" dirty="0" smtClean="0"/>
              <a:t> </a:t>
            </a:r>
            <a:endParaRPr lang="ar-SA" altLang="en-US" b="1" dirty="0">
              <a:latin typeface="Lucida Sans Unicode" pitchFamily="34" charset="0"/>
            </a:endParaRPr>
          </a:p>
        </p:txBody>
      </p:sp>
      <p:pic>
        <p:nvPicPr>
          <p:cNvPr id="6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260648"/>
            <a:ext cx="1574074" cy="157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I:\university files\graduation\dddd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406" y="260648"/>
            <a:ext cx="1574074" cy="157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6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13693" y="152781"/>
            <a:ext cx="9858412" cy="3214710"/>
          </a:xfrm>
          <a:prstGeom prst="rect">
            <a:avLst/>
          </a:prstGeom>
        </p:spPr>
        <p:txBody>
          <a:bodyPr/>
          <a:lstStyle/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lvl="2">
              <a:buFont typeface="Wingdings" pitchFamily="2" charset="2"/>
              <a:buChar char="Ø"/>
            </a:pPr>
            <a:r>
              <a:rPr lang="en-US" b="1" dirty="0"/>
              <a:t>      </a:t>
            </a:r>
            <a:r>
              <a:rPr lang="en-US" sz="2800" b="1" dirty="0"/>
              <a:t>Concrete</a:t>
            </a:r>
            <a:r>
              <a:rPr lang="en-US" b="1" dirty="0"/>
              <a:t>:</a:t>
            </a:r>
          </a:p>
          <a:p>
            <a:r>
              <a:rPr lang="en-US" sz="2000" dirty="0"/>
              <a:t>                 Unit weight of reinforced concrete = 25 </a:t>
            </a:r>
            <a:r>
              <a:rPr lang="en-US" sz="2000" dirty="0" err="1"/>
              <a:t>kN</a:t>
            </a:r>
            <a:r>
              <a:rPr lang="en-US" sz="2000" dirty="0"/>
              <a:t>/m³</a:t>
            </a:r>
            <a:endParaRPr lang="en-US" sz="20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2400" dirty="0">
              <a:solidFill>
                <a:srgbClr val="A80000"/>
              </a:solidFill>
              <a:ea typeface="+mj-ea"/>
              <a:cs typeface="+mj-cs"/>
            </a:endParaRPr>
          </a:p>
          <a:p>
            <a:pPr marL="1257300" lvl="2" indent="-342900">
              <a:buFont typeface="Wingdings" pitchFamily="2" charset="2"/>
              <a:buChar char="Ø"/>
              <a:defRPr/>
            </a:pPr>
            <a:endParaRPr lang="en-US" sz="3300" dirty="0">
              <a:solidFill>
                <a:srgbClr val="A80000"/>
              </a:solidFill>
              <a:ea typeface="+mj-ea"/>
              <a:cs typeface="+mj-cs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0888"/>
              </p:ext>
            </p:extLst>
          </p:nvPr>
        </p:nvGraphicFramePr>
        <p:xfrm>
          <a:off x="119337" y="1785926"/>
          <a:ext cx="11953328" cy="21471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095754"/>
                <a:gridCol w="1330234"/>
                <a:gridCol w="2415631"/>
                <a:gridCol w="4111709"/>
              </a:tblGrid>
              <a:tr h="9362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Structural element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err="1"/>
                        <a:t>Fc</a:t>
                      </a:r>
                      <a:r>
                        <a:rPr lang="en-US" sz="2000" dirty="0"/>
                        <a:t>` (MPs)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Concrete type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/>
                        <a:t>Modulus of elasticity(MPs)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</a:tr>
              <a:tr h="605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Beams, slabs , stairs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24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/>
                        <a:t>B300</a:t>
                      </a:r>
                      <a:endParaRPr lang="en-US" sz="2000" b="1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/>
                        <a:t>23000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44" marR="65444" marT="0" marB="0"/>
                </a:tc>
              </a:tr>
              <a:tr h="605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/>
                        <a:t>Mat, </a:t>
                      </a:r>
                      <a:r>
                        <a:rPr lang="en-US" sz="2000" dirty="0"/>
                        <a:t>columns, shear walls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/>
                        <a:t>28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 smtClean="0"/>
                        <a:t>B350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5444" marR="6544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/>
                        <a:t>24900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44" marR="65444" marT="0" marB="0"/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54915" y="4436570"/>
            <a:ext cx="37128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8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Reinforcement steel:</a:t>
            </a:r>
            <a:endParaRPr lang="en-US" sz="2800" b="1" dirty="0"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58400" y="4877525"/>
            <a:ext cx="64293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49275" rtl="1" fontAlgn="base">
              <a:spcBef>
                <a:spcPct val="0"/>
              </a:spcBef>
              <a:spcAft>
                <a:spcPct val="0"/>
              </a:spcAft>
            </a:pPr>
            <a:endParaRPr lang="ar-JO" sz="2000" dirty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indent="549275" rtl="1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Yielding strength (</a:t>
            </a:r>
            <a:r>
              <a:rPr lang="en-US" sz="2000" dirty="0" err="1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Fy</a:t>
            </a: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) = 420MPa.</a:t>
            </a:r>
            <a:endParaRPr lang="en-US" sz="2000" dirty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  <a:p>
            <a:pPr indent="5492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Modulus of elasticity (Es) = 200GP</a:t>
            </a:r>
            <a:r>
              <a:rPr lang="en-US" sz="2000" dirty="0"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9720" y="339896"/>
            <a:ext cx="335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600" b="1" dirty="0">
                <a:solidFill>
                  <a:schemeClr val="tx2"/>
                </a:solidFill>
              </a:rPr>
              <a:t>Materials: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9336" y="0"/>
            <a:ext cx="12601400" cy="1628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/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ar-JO" sz="2700" dirty="0"/>
          </a:p>
        </p:txBody>
      </p:sp>
      <p:sp>
        <p:nvSpPr>
          <p:cNvPr id="3" name="Rectangle 2"/>
          <p:cNvSpPr/>
          <p:nvPr/>
        </p:nvSpPr>
        <p:spPr>
          <a:xfrm>
            <a:off x="1780162" y="389541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tx2"/>
                </a:solidFill>
              </a:rPr>
              <a:t>Soil properties:</a:t>
            </a:r>
            <a:endParaRPr lang="en-US" sz="32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8" name="عنصر نائب للمحتوى 3"/>
          <p:cNvSpPr txBox="1">
            <a:spLocks/>
          </p:cNvSpPr>
          <p:nvPr/>
        </p:nvSpPr>
        <p:spPr>
          <a:xfrm>
            <a:off x="2135560" y="1340768"/>
            <a:ext cx="7848600" cy="4419600"/>
          </a:xfrm>
          <a:prstGeom prst="bevel">
            <a:avLst/>
          </a:prstGeom>
          <a:solidFill>
            <a:schemeClr val="bg1">
              <a:lumMod val="85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investigation indicated that the</a:t>
            </a:r>
          </a:p>
          <a:p>
            <a:pPr algn="ctr"/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bearing capacity of the soil is 250 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KN/m2</a:t>
            </a:r>
            <a:r>
              <a:rPr lang="en-US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47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5400" y="476672"/>
            <a:ext cx="2073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 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091542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Gravity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769255" y="3080657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Lateral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473820" y="1408331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Loads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05000" y="4201886"/>
            <a:ext cx="1108464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Dead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52927" y="4214818"/>
            <a:ext cx="1152435" cy="751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Live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810512" y="4214818"/>
            <a:ext cx="153029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Earthquake</a:t>
            </a:r>
          </a:p>
        </p:txBody>
      </p:sp>
      <p:cxnSp>
        <p:nvCxnSpPr>
          <p:cNvPr id="15" name="Elbow Connector 14"/>
          <p:cNvCxnSpPr>
            <a:endCxn id="4" idx="0"/>
          </p:cNvCxnSpPr>
          <p:nvPr/>
        </p:nvCxnSpPr>
        <p:spPr>
          <a:xfrm rot="10800000" flipV="1">
            <a:off x="3856689" y="2449286"/>
            <a:ext cx="1587017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5" idx="0"/>
          </p:cNvCxnSpPr>
          <p:nvPr/>
        </p:nvCxnSpPr>
        <p:spPr>
          <a:xfrm>
            <a:off x="6973994" y="2449287"/>
            <a:ext cx="1560406" cy="6313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7" idx="0"/>
          </p:cNvCxnSpPr>
          <p:nvPr/>
        </p:nvCxnSpPr>
        <p:spPr>
          <a:xfrm rot="5400000">
            <a:off x="2978347" y="3323545"/>
            <a:ext cx="359229" cy="1397455"/>
          </a:xfrm>
          <a:prstGeom prst="bentConnector3">
            <a:avLst>
              <a:gd name="adj1" fmla="val 4596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10" idx="0"/>
          </p:cNvCxnSpPr>
          <p:nvPr/>
        </p:nvCxnSpPr>
        <p:spPr>
          <a:xfrm rot="16200000" flipH="1">
            <a:off x="8368949" y="4008109"/>
            <a:ext cx="372161" cy="4125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" idx="2"/>
          </p:cNvCxnSpPr>
          <p:nvPr/>
        </p:nvCxnSpPr>
        <p:spPr>
          <a:xfrm>
            <a:off x="6238965" y="2170332"/>
            <a:ext cx="0" cy="2789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443705" y="2449286"/>
            <a:ext cx="795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238966" y="2449286"/>
            <a:ext cx="76514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30"/>
          <p:cNvCxnSpPr/>
          <p:nvPr/>
        </p:nvCxnSpPr>
        <p:spPr>
          <a:xfrm rot="16200000" flipH="1">
            <a:off x="4204124" y="3534928"/>
            <a:ext cx="348343" cy="99374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r>
              <a:rPr lang="en-US" dirty="0" smtClean="0"/>
              <a:t>/ 5/2018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57150" y="509684"/>
            <a:ext cx="8229600" cy="1143000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buFont typeface="Wingdings" pitchFamily="2" charset="2"/>
              <a:buChar char="Ø"/>
              <a:defRPr/>
            </a:pPr>
            <a:r>
              <a:rPr lang="en-US" sz="3600" dirty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sz="3600" b="1" dirty="0">
                <a:solidFill>
                  <a:schemeClr val="tx2"/>
                </a:solidFill>
                <a:ea typeface="+mj-ea"/>
                <a:cs typeface="+mj-cs"/>
              </a:rPr>
              <a:t>Load</a:t>
            </a:r>
            <a:r>
              <a:rPr lang="en-US" sz="3600" dirty="0">
                <a:solidFill>
                  <a:schemeClr val="tx2"/>
                </a:solidFill>
                <a:ea typeface="+mj-ea"/>
                <a:cs typeface="+mj-cs"/>
              </a:rPr>
              <a:t>: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92145" y="1241426"/>
            <a:ext cx="8229600" cy="56165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en-US" sz="3200" dirty="0"/>
              <a:t>  Dead Load:</a:t>
            </a:r>
          </a:p>
          <a:p>
            <a:pPr>
              <a:defRPr/>
            </a:pPr>
            <a:endParaRPr lang="en-US" sz="2400" dirty="0">
              <a:ea typeface="Calibri"/>
              <a:cs typeface="Arial"/>
            </a:endParaRPr>
          </a:p>
          <a:p>
            <a:pPr marL="457200" indent="-457200">
              <a:defRPr/>
            </a:pPr>
            <a:endParaRPr lang="en-US" sz="2400" dirty="0">
              <a:ea typeface="Calibri"/>
              <a:cs typeface="Arial"/>
            </a:endParaRPr>
          </a:p>
          <a:p>
            <a:pPr marL="457200" indent="-457200">
              <a:defRPr/>
            </a:pPr>
            <a:r>
              <a:rPr lang="en-US" sz="2400" dirty="0">
                <a:ea typeface="Calibri"/>
                <a:cs typeface="Arial"/>
              </a:rPr>
              <a:t> </a:t>
            </a:r>
          </a:p>
          <a:p>
            <a:pPr marL="457200" indent="-457200">
              <a:defRPr/>
            </a:pPr>
            <a:endParaRPr lang="en-US" sz="2400" dirty="0">
              <a:ea typeface="Calibri"/>
              <a:cs typeface="Arial"/>
            </a:endParaRPr>
          </a:p>
          <a:p>
            <a:pPr>
              <a:defRPr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>
              <a:latin typeface="Arial Unicode MS"/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400" dirty="0">
              <a:ea typeface="Calibri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lang="en-US" sz="2000" baseline="30000" dirty="0"/>
              <a:t> </a:t>
            </a:r>
            <a:endParaRPr lang="en-US" sz="2000" dirty="0"/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000" dirty="0">
              <a:ea typeface="Calibri"/>
              <a:cs typeface="Arial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sz="2800" dirty="0"/>
          </a:p>
        </p:txBody>
      </p:sp>
      <p:sp>
        <p:nvSpPr>
          <p:cNvPr id="20486" name="Slide Number Placeholder 4"/>
          <p:cNvSpPr txBox="1">
            <a:spLocks/>
          </p:cNvSpPr>
          <p:nvPr/>
        </p:nvSpPr>
        <p:spPr bwMode="auto">
          <a:xfrm>
            <a:off x="6038850" y="1179514"/>
            <a:ext cx="4572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 hangingPunct="1"/>
            <a:fld id="{A245A954-17E3-4B2F-BE68-379596A0A6DB}" type="slidenum">
              <a:rPr lang="ar-SA" altLang="en-US" sz="1600">
                <a:solidFill>
                  <a:srgbClr val="FFFFFF"/>
                </a:solidFill>
              </a:rPr>
              <a:pPr algn="ctr" eaLnBrk="1" hangingPunct="1"/>
              <a:t>13</a:t>
            </a:fld>
            <a:endParaRPr lang="ar-SA" altLang="en-US" sz="1600">
              <a:solidFill>
                <a:srgbClr val="FFFFFF"/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67544" y="4093044"/>
            <a:ext cx="9805119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Live load:</a:t>
            </a:r>
          </a:p>
          <a:p>
            <a:pPr indent="34766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76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this project, a live load of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2.5 </a:t>
            </a:r>
            <a:r>
              <a:rPr lang="en-US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will be used 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 Garage </a:t>
            </a:r>
            <a:r>
              <a:rPr lang="en-US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5 </a:t>
            </a:r>
            <a:r>
              <a:rPr lang="en-US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kN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for corridors and floors according to </a:t>
            </a:r>
            <a:r>
              <a:rPr lang="en-US" sz="2400" dirty="0"/>
              <a:t>IBC 2015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330739" y="1483983"/>
            <a:ext cx="6521378" cy="2556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en-US" sz="2100" b="1" dirty="0">
              <a:latin typeface="Cambria" panose="02040503050406030204" pitchFamily="18" charset="0"/>
            </a:endParaRP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latin typeface="Cambria" panose="02040503050406030204" pitchFamily="18" charset="0"/>
              </a:rPr>
              <a:t>Slab one way ribbed = </a:t>
            </a:r>
            <a:r>
              <a:rPr lang="en-US" sz="2100" b="1" dirty="0">
                <a:latin typeface="Calibri" pitchFamily="34" charset="0"/>
              </a:rPr>
              <a:t>3.63</a:t>
            </a:r>
            <a:r>
              <a:rPr lang="en-US" sz="2100" b="1" dirty="0"/>
              <a:t> KN/ m2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latin typeface="Cambria" panose="02040503050406030204" pitchFamily="18" charset="0"/>
              </a:rPr>
              <a:t>Slab two way ribbed </a:t>
            </a:r>
            <a:r>
              <a:rPr lang="en-US" sz="2100" b="1" dirty="0">
                <a:latin typeface="Cambria" panose="02040503050406030204" pitchFamily="18" charset="0"/>
              </a:rPr>
              <a:t>=4.82 KN/m2</a:t>
            </a: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ü"/>
              <a:defRPr/>
            </a:pPr>
            <a:r>
              <a:rPr lang="en-US" sz="2100" dirty="0">
                <a:latin typeface="Cambria" panose="02040503050406030204" pitchFamily="18" charset="0"/>
              </a:rPr>
              <a:t>Superimposed dead load= </a:t>
            </a:r>
            <a:r>
              <a:rPr lang="en-US" sz="2100" b="1" dirty="0">
                <a:latin typeface="Cambria" panose="02040503050406030204" pitchFamily="18" charset="0"/>
              </a:rPr>
              <a:t>4 KN/m2</a:t>
            </a:r>
          </a:p>
          <a:p>
            <a:pPr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defRPr/>
            </a:pPr>
            <a:endParaRPr lang="ar-JO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00" y="548680"/>
            <a:ext cx="9957792" cy="2007096"/>
          </a:xfrm>
        </p:spPr>
        <p:txBody>
          <a:bodyPr>
            <a:normAutofit fontScale="90000"/>
          </a:bodyPr>
          <a:lstStyle/>
          <a:p>
            <a:pPr lvl="1" rtl="0"/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sz="3200" b="1" dirty="0"/>
              <a:t> </a:t>
            </a:r>
            <a:r>
              <a:rPr lang="en-US" sz="4000" b="1" dirty="0"/>
              <a:t>Load </a:t>
            </a:r>
            <a:r>
              <a:rPr lang="en-US" sz="4000" b="1" dirty="0" smtClean="0"/>
              <a:t>combinations:</a:t>
            </a:r>
            <a:br>
              <a:rPr lang="en-US" sz="4000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200" dirty="0"/>
              <a:t>According to the "ACI 318-2011 </a:t>
            </a:r>
            <a:r>
              <a:rPr lang="en-US" sz="2200" dirty="0" smtClean="0"/>
              <a:t>, </a:t>
            </a:r>
            <a:r>
              <a:rPr lang="en-US" sz="2200" dirty="0"/>
              <a:t>the load factors that are used in the analysis and design are: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 </a:t>
            </a:r>
            <a:r>
              <a:rPr lang="en-US" sz="2200" dirty="0"/>
              <a:t/>
            </a:r>
            <a:br>
              <a:rPr lang="en-US" sz="2200" dirty="0"/>
            </a:br>
            <a:endParaRPr lang="ar-JO" sz="2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9376" y="1916832"/>
            <a:ext cx="8258204" cy="396044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1" dirty="0" smtClean="0"/>
              <a:t>Load</a:t>
            </a:r>
            <a:r>
              <a:rPr lang="en-US" b="1" dirty="0" smtClean="0"/>
              <a:t> combinations:</a:t>
            </a:r>
          </a:p>
          <a:p>
            <a:pPr lvl="0"/>
            <a:r>
              <a:rPr lang="en-US" dirty="0" smtClean="0"/>
              <a:t>U </a:t>
            </a:r>
            <a:r>
              <a:rPr lang="en-US" dirty="0"/>
              <a:t>= 1.4D                                                                                              </a:t>
            </a:r>
            <a:endParaRPr lang="en-US" dirty="0"/>
          </a:p>
          <a:p>
            <a:pPr lvl="0"/>
            <a:r>
              <a:rPr lang="en-US" dirty="0"/>
              <a:t>U = 1.2D + 1.6L	                </a:t>
            </a:r>
            <a:endParaRPr lang="en-US" dirty="0"/>
          </a:p>
          <a:p>
            <a:pPr lvl="0"/>
            <a:r>
              <a:rPr lang="en-US" dirty="0"/>
              <a:t>U = 1.2D + 1.6L + 0.5(</a:t>
            </a:r>
            <a:r>
              <a:rPr lang="en-US" dirty="0" err="1"/>
              <a:t>Lr</a:t>
            </a:r>
            <a:r>
              <a:rPr lang="en-US" dirty="0"/>
              <a:t> or S or R)  	                </a:t>
            </a:r>
            <a:endParaRPr lang="en-US" dirty="0"/>
          </a:p>
          <a:p>
            <a:pPr lvl="0"/>
            <a:r>
              <a:rPr lang="en-US" dirty="0"/>
              <a:t>U = 1.2D + 1.6(</a:t>
            </a:r>
            <a:r>
              <a:rPr lang="en-US" dirty="0" err="1"/>
              <a:t>Lr</a:t>
            </a:r>
            <a:r>
              <a:rPr lang="en-US" dirty="0"/>
              <a:t> or S or R) + (1.0L or 0.5W)  	                </a:t>
            </a:r>
            <a:endParaRPr lang="en-US" dirty="0"/>
          </a:p>
          <a:p>
            <a:pPr lvl="0"/>
            <a:r>
              <a:rPr lang="en-US" dirty="0"/>
              <a:t>U = 1.2D + 1.0W + 1.0L + 0.5(</a:t>
            </a:r>
            <a:r>
              <a:rPr lang="en-US" dirty="0" err="1"/>
              <a:t>Lr</a:t>
            </a:r>
            <a:r>
              <a:rPr lang="en-US" dirty="0"/>
              <a:t> or S or R)  	                </a:t>
            </a:r>
            <a:endParaRPr lang="en-US" dirty="0"/>
          </a:p>
          <a:p>
            <a:pPr lvl="0"/>
            <a:r>
              <a:rPr lang="en-US" dirty="0"/>
              <a:t>U = 1.2D + 1.0E + 1.0L + 0.2S</a:t>
            </a:r>
            <a:endParaRPr lang="en-US" dirty="0"/>
          </a:p>
          <a:p>
            <a:pPr lvl="0"/>
            <a:r>
              <a:rPr lang="en-US" dirty="0"/>
              <a:t>U = 0.9D + 1.0W                                                                                         </a:t>
            </a:r>
            <a:endParaRPr lang="en-US" dirty="0"/>
          </a:p>
          <a:p>
            <a:r>
              <a:rPr lang="en-US" dirty="0" smtClean="0"/>
              <a:t>U </a:t>
            </a:r>
            <a:r>
              <a:rPr lang="en-US" dirty="0"/>
              <a:t>= 0.9D + 1.0E</a:t>
            </a:r>
          </a:p>
          <a:p>
            <a:pPr algn="l"/>
            <a:endParaRPr lang="ar-JO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Graduation project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352" y="476672"/>
            <a:ext cx="6781800" cy="1159024"/>
          </a:xfrm>
        </p:spPr>
        <p:txBody>
          <a:bodyPr>
            <a:normAutofit fontScale="90000"/>
          </a:bodyPr>
          <a:lstStyle/>
          <a:p>
            <a:pPr lvl="1" rtl="0"/>
            <a:r>
              <a:rPr lang="en-US" sz="3600" b="1" dirty="0"/>
              <a:t>Computer programs: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47528" y="1772816"/>
            <a:ext cx="9235821" cy="3886200"/>
          </a:xfrm>
        </p:spPr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en-US" sz="2400" dirty="0"/>
              <a:t>1) ETABS 2016: is used to analyze and design the structural elements.</a:t>
            </a:r>
            <a:br>
              <a:rPr lang="en-US" sz="2400" dirty="0"/>
            </a:br>
            <a:endParaRPr lang="en-US" sz="2400" dirty="0"/>
          </a:p>
          <a:p>
            <a:pPr marL="342900" lvl="1" indent="-342900">
              <a:buNone/>
            </a:pPr>
            <a:r>
              <a:rPr lang="en-US" sz="2400" dirty="0" smtClean="0"/>
              <a:t>2) Sap 2000 for design and checks some  of structural elements 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marL="342900" lvl="1" indent="-342900">
              <a:buNone/>
            </a:pPr>
            <a:r>
              <a:rPr lang="en-US" sz="2400" dirty="0" smtClean="0"/>
              <a:t>3) </a:t>
            </a:r>
            <a:r>
              <a:rPr lang="en-US" sz="2400" dirty="0"/>
              <a:t>AutoCAD: is used for plans and draw structural detailing</a:t>
            </a:r>
            <a:r>
              <a:rPr lang="en-US" sz="2400" dirty="0" smtClean="0"/>
              <a:t>.</a:t>
            </a:r>
          </a:p>
          <a:p>
            <a:pPr marL="342900" lvl="1" indent="-342900">
              <a:buNone/>
            </a:pPr>
            <a:endParaRPr lang="en-US" sz="2400" dirty="0"/>
          </a:p>
          <a:p>
            <a:pPr marL="342900" lvl="1" indent="-342900">
              <a:buNone/>
            </a:pPr>
            <a:r>
              <a:rPr lang="en-US" sz="2400" dirty="0" smtClean="0"/>
              <a:t>4) </a:t>
            </a:r>
            <a:r>
              <a:rPr lang="en-US" sz="2400" dirty="0"/>
              <a:t>Other programs such as Excel and word.</a:t>
            </a:r>
            <a:br>
              <a:rPr lang="en-US" sz="2400" dirty="0"/>
            </a:br>
            <a:endParaRPr lang="ar-JO" sz="2400" dirty="0"/>
          </a:p>
          <a:p>
            <a:endParaRPr lang="ar-JO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3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392" y="1611870"/>
            <a:ext cx="11089232" cy="43204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19536" y="620688"/>
            <a:ext cx="76883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Preliminary design for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building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1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5480" y="548680"/>
            <a:ext cx="1637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Slab :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1340768"/>
            <a:ext cx="7128792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76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352" y="476672"/>
            <a:ext cx="8067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endParaRPr lang="ar-JO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r>
              <a:rPr lang="en-US" dirty="0" smtClean="0"/>
              <a:t>/5/2018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71464" y="938337"/>
            <a:ext cx="9289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two end continuous  ribbed slab thickness of slab h=span length/21</a:t>
            </a:r>
            <a:br>
              <a:rPr lang="en-US" dirty="0"/>
            </a:br>
            <a:r>
              <a:rPr lang="en-US" dirty="0"/>
              <a:t>Ribbed slab thickness = 6.75 m/21 = 32 cm</a:t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497" y="2256758"/>
            <a:ext cx="8706966" cy="31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1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8422" y="400934"/>
            <a:ext cx="3742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2. Beam Dimensions 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662529"/>
              </p:ext>
            </p:extLst>
          </p:nvPr>
        </p:nvGraphicFramePr>
        <p:xfrm>
          <a:off x="767408" y="2564904"/>
          <a:ext cx="10336584" cy="16814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5166572"/>
                <a:gridCol w="5170012"/>
              </a:tblGrid>
              <a:tr h="609577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Beam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62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Dimensions(mm</a:t>
                      </a:r>
                      <a:r>
                        <a:rPr lang="en-US" sz="11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 main beams B2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320×1000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535943">
                <a:tc>
                  <a:txBody>
                    <a:bodyPr/>
                    <a:lstStyle/>
                    <a:p>
                      <a:pPr marL="1096645" marR="10966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 secondary beams B1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5660" marR="8356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</a:rPr>
                        <a:t>320×350</a:t>
                      </a:r>
                      <a:endParaRPr lang="en-US" sz="2000" b="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989" y="989605"/>
            <a:ext cx="9361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r>
              <a:rPr lang="en-US" sz="2400" dirty="0" smtClean="0"/>
              <a:t>           After </a:t>
            </a:r>
            <a:r>
              <a:rPr lang="en-US" sz="2400" dirty="0"/>
              <a:t>making checks, the final beam dimensions are shown in this table:</a:t>
            </a:r>
          </a:p>
        </p:txBody>
      </p:sp>
    </p:spTree>
    <p:extLst>
      <p:ext uri="{BB962C8B-B14F-4D97-AF65-F5344CB8AC3E}">
        <p14:creationId xmlns:p14="http://schemas.microsoft.com/office/powerpoint/2010/main" val="9018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1775520" y="892696"/>
            <a:ext cx="6781800" cy="1600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Outline </a:t>
            </a:r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J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Graduation project 11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18491" y="2132856"/>
            <a:ext cx="6096000" cy="361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Background information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Analysis and design inputs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Conceptual design 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ETABs modeling &amp; checks.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7368" y="692696"/>
            <a:ext cx="9289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07368" y="5004410"/>
            <a:ext cx="9433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 11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890284"/>
            <a:ext cx="5472608" cy="492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22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764704"/>
            <a:ext cx="6856996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0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360" y="389428"/>
            <a:ext cx="415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3. Column Dimensions :</a:t>
            </a:r>
          </a:p>
        </p:txBody>
      </p:sp>
      <p:sp>
        <p:nvSpPr>
          <p:cNvPr id="3" name="مستطيل 8"/>
          <p:cNvSpPr/>
          <p:nvPr/>
        </p:nvSpPr>
        <p:spPr>
          <a:xfrm>
            <a:off x="22515" y="992798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Critical column is shown below in figure below:</a:t>
            </a:r>
            <a:endParaRPr lang="ar-JO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1700808"/>
            <a:ext cx="6912768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19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91344" y="816679"/>
            <a:ext cx="9648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using tributary area method,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1415480" y="1700808"/>
                <a:ext cx="9001000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Tributary area = (6.6 *5.76 ) = 38  m2</a:t>
                </a:r>
              </a:p>
              <a:p>
                <a14:m>
                  <m:oMath xmlns:m="http://schemas.openxmlformats.org/officeDocument/2006/math">
                    <m:r>
                      <a:rPr lang="en-US" sz="2400"/>
                      <m:t>Ø</m:t>
                    </m:r>
                    <m:r>
                      <m:rPr>
                        <m:sty m:val="p"/>
                      </m:rPr>
                      <a:rPr lang="en-US" sz="2400"/>
                      <m:t>Pn</m:t>
                    </m:r>
                    <m:r>
                      <a:rPr lang="en-US" sz="2400"/>
                      <m:t>₀</m:t>
                    </m:r>
                  </m:oMath>
                </a14:m>
                <a:r>
                  <a:rPr lang="en-US" sz="2400" dirty="0"/>
                  <a:t>= 9239.8kN</a:t>
                </a:r>
              </a:p>
              <a:p>
                <a:r>
                  <a:rPr lang="en-US" sz="2400" dirty="0"/>
                  <a:t>Assume ρ =0.01  </a:t>
                </a:r>
                <a:endParaRPr lang="en-US" sz="2400" dirty="0" smtClean="0"/>
              </a:p>
              <a:p>
                <a:r>
                  <a:rPr lang="en-US" sz="2400" dirty="0" smtClean="0"/>
                  <a:t>As</a:t>
                </a:r>
                <a:r>
                  <a:rPr lang="en-US" sz="2400" dirty="0"/>
                  <a:t>= ρ *Ag </a:t>
                </a:r>
              </a:p>
              <a:p>
                <a14:m>
                  <m:oMath xmlns:m="http://schemas.openxmlformats.org/officeDocument/2006/math">
                    <m:r>
                      <a:rPr lang="en-US" sz="2400"/>
                      <m:t>Ø</m:t>
                    </m:r>
                    <m:r>
                      <m:rPr>
                        <m:sty m:val="p"/>
                      </m:rPr>
                      <a:rPr lang="en-US" sz="2400"/>
                      <m:t>Pn</m:t>
                    </m:r>
                    <m:r>
                      <a:rPr lang="en-US" sz="2400"/>
                      <m:t>₀</m:t>
                    </m:r>
                  </m:oMath>
                </a14:m>
                <a:r>
                  <a:rPr lang="en-US" sz="2400" dirty="0"/>
                  <a:t>= </a:t>
                </a:r>
                <a:r>
                  <a:rPr lang="he-IL" sz="2400" dirty="0"/>
                  <a:t>ג</a:t>
                </a:r>
                <a:r>
                  <a:rPr lang="en-US" sz="2400" dirty="0"/>
                  <a:t>×Ø (0.85𝑓𝑐 ′Ac + As × </a:t>
                </a:r>
                <a:r>
                  <a:rPr lang="en-US" sz="2400" dirty="0" err="1"/>
                  <a:t>fy</a:t>
                </a:r>
                <a:r>
                  <a:rPr lang="en-US" sz="2400" dirty="0"/>
                  <a:t>)    </a:t>
                </a:r>
              </a:p>
              <a:p>
                <a:r>
                  <a:rPr lang="en-US" sz="2400" dirty="0"/>
                  <a:t>=0.65*0.8*(0.85*28*(Ag -0.01(Ag)) +420*0.01*Ag)/1000</a:t>
                </a:r>
              </a:p>
              <a:p>
                <a:r>
                  <a:rPr lang="en-US" sz="2400" dirty="0"/>
                  <a:t>Ag=460000 mm2         Assume b=h </a:t>
                </a:r>
              </a:p>
              <a:p>
                <a:r>
                  <a:rPr lang="en-US" sz="2400" dirty="0"/>
                  <a:t>b=h=700 mm   these dimensions consider no moment . </a:t>
                </a:r>
              </a:p>
              <a:p>
                <a:r>
                  <a:rPr lang="en-US" sz="2400" dirty="0"/>
                  <a:t>Consider moment use column 800 *800 mm 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1700808"/>
                <a:ext cx="9001000" cy="3416320"/>
              </a:xfrm>
              <a:prstGeom prst="rect">
                <a:avLst/>
              </a:prstGeom>
              <a:blipFill rotWithShape="1">
                <a:blip r:embed="rId2"/>
                <a:stretch>
                  <a:fillRect l="-1016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0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783632" y="916688"/>
            <a:ext cx="6440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0">
              <a:spcBef>
                <a:spcPct val="20000"/>
              </a:spcBef>
            </a:pPr>
            <a:r>
              <a:rPr lang="en-US" sz="2800" dirty="0">
                <a:latin typeface="Cambria" panose="02040503050406030204" pitchFamily="18" charset="0"/>
              </a:rPr>
              <a:t>Columns  dimensions are shown in table:</a:t>
            </a:r>
            <a:endParaRPr lang="en-US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266231"/>
              </p:ext>
            </p:extLst>
          </p:nvPr>
        </p:nvGraphicFramePr>
        <p:xfrm>
          <a:off x="3791744" y="2348880"/>
          <a:ext cx="3627120" cy="288567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036320"/>
                <a:gridCol w="2590800"/>
              </a:tblGrid>
              <a:tr h="813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Original dimensions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07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800*800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07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600*600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07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1000*1000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56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1824" y="692696"/>
            <a:ext cx="3367397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n w="3175" cmpd="sng">
                  <a:noFill/>
                </a:ln>
                <a:latin typeface="Cambria" panose="02040503050406030204" pitchFamily="18" charset="0"/>
              </a:rPr>
              <a:t>Shear Wall</a:t>
            </a:r>
            <a:r>
              <a:rPr lang="en-US" sz="4800" b="1" dirty="0"/>
              <a:t> </a:t>
            </a:r>
            <a:endParaRPr lang="en-US" sz="4800" dirty="0"/>
          </a:p>
          <a:p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653958"/>
              </p:ext>
            </p:extLst>
          </p:nvPr>
        </p:nvGraphicFramePr>
        <p:xfrm>
          <a:off x="3604722" y="2852936"/>
          <a:ext cx="5181600" cy="2374717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905000"/>
                <a:gridCol w="3276600"/>
              </a:tblGrid>
              <a:tr h="965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mm)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69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9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97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Wall 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78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51584" y="764704"/>
            <a:ext cx="7285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mbria" panose="02040503050406030204" pitchFamily="18" charset="0"/>
              </a:rPr>
              <a:t>Modifiers for area structural element 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44247"/>
              </p:ext>
            </p:extLst>
          </p:nvPr>
        </p:nvGraphicFramePr>
        <p:xfrm>
          <a:off x="2093561" y="1484784"/>
          <a:ext cx="7543800" cy="461037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4162894"/>
                <a:gridCol w="1426658"/>
                <a:gridCol w="1954248"/>
              </a:tblGrid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Modifiers/Section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Slab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Shear walls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Membrane f11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Membrane f22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Membrane f12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Bending  m11 Direction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0.25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Bending  m22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0.25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Bending  m12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0.25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Shear v13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Shear v23 Direction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94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Mass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435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Weight 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8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93685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67608" y="696895"/>
            <a:ext cx="7289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Modifiers for frame structural element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288986"/>
              </p:ext>
            </p:extLst>
          </p:nvPr>
        </p:nvGraphicFramePr>
        <p:xfrm>
          <a:off x="2423592" y="1700808"/>
          <a:ext cx="6906993" cy="419404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288702"/>
                <a:gridCol w="2303466"/>
                <a:gridCol w="1314825"/>
              </a:tblGrid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Modifiers/Section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beams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Columns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Cross Section(axial) Area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Sheer Area in 2 direction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Sheer Area in 3 direction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Torsional Constant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0.35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65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Moment of Inertia about 2 axis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0.35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40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Moment of Inertia about 3 axis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0.35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0.7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03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Mass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(Depth-200)/200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63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Weight 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mbria" panose="02040503050406030204" pitchFamily="18" charset="0"/>
                        </a:rPr>
                        <a:t>(Depth-200)/200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1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-2979712"/>
            <a:ext cx="10272889" cy="4343400"/>
          </a:xfrm>
        </p:spPr>
        <p:txBody>
          <a:bodyPr>
            <a:noAutofit/>
          </a:bodyPr>
          <a:lstStyle/>
          <a:p>
            <a:pPr algn="l" rtl="1"/>
            <a:r>
              <a:rPr lang="en-US" sz="3200" i="1" dirty="0" smtClean="0">
                <a:solidFill>
                  <a:srgbClr val="FF0000"/>
                </a:solidFill>
              </a:rPr>
              <a:t>DYNAMIC </a:t>
            </a:r>
            <a:r>
              <a:rPr lang="en-US" sz="3200" i="1" dirty="0">
                <a:solidFill>
                  <a:srgbClr val="FF0000"/>
                </a:solidFill>
              </a:rPr>
              <a:t>ANALYSIS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9496" y="2391288"/>
            <a:ext cx="5472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FF0000"/>
                </a:solidFill>
              </a:rPr>
              <a:t>Response Spectrum  Analysis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91544" y="2875002"/>
            <a:ext cx="3323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FF0000"/>
                </a:solidFill>
              </a:rPr>
              <a:t>Modes and Period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15133" y="3527946"/>
            <a:ext cx="2182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Drift Check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6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09512" y="457202"/>
            <a:ext cx="10272889" cy="838199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Definition of mass resource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5" name="Picture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376" y="1484784"/>
            <a:ext cx="10363200" cy="363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271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pic>
        <p:nvPicPr>
          <p:cNvPr id="6" name="عنصر نائب للمحتوى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476672"/>
            <a:ext cx="10081120" cy="539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8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440" y="404664"/>
            <a:ext cx="9042400" cy="1600200"/>
          </a:xfrm>
        </p:spPr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Seismic Parameters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2636912"/>
            <a:ext cx="7525700" cy="333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72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472" y="258666"/>
            <a:ext cx="10171289" cy="1219199"/>
          </a:xfrm>
        </p:spPr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Seismic Zone Factor Z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080000" y="1371600"/>
            <a:ext cx="508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558" y="1556792"/>
            <a:ext cx="6474884" cy="485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82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6" y="-99392"/>
            <a:ext cx="9042400" cy="1600200"/>
          </a:xfrm>
        </p:spPr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Site Classification </a:t>
            </a:r>
            <a:r>
              <a:rPr lang="en-US" b="1" i="1" dirty="0" err="1" smtClean="0">
                <a:solidFill>
                  <a:srgbClr val="FF0000"/>
                </a:solidFill>
              </a:rPr>
              <a:t>Sd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916832"/>
            <a:ext cx="11305256" cy="3657600"/>
          </a:xfrm>
        </p:spPr>
      </p:pic>
    </p:spTree>
    <p:extLst>
      <p:ext uri="{BB962C8B-B14F-4D97-AF65-F5344CB8AC3E}">
        <p14:creationId xmlns:p14="http://schemas.microsoft.com/office/powerpoint/2010/main" val="6408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2946400" y="629633"/>
            <a:ext cx="8331200" cy="533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hangingPunct="0">
              <a:spcBef>
                <a:spcPct val="20000"/>
              </a:spcBef>
            </a:pPr>
            <a:endParaRPr lang="en-US" sz="2700" dirty="0"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87600" y="852866"/>
            <a:ext cx="599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>
                <a:solidFill>
                  <a:srgbClr val="FF0000"/>
                </a:solidFill>
              </a:rPr>
              <a:t>Seismic Coefficient </a:t>
            </a:r>
            <a:r>
              <a:rPr lang="en-US" sz="4000" b="1" i="1" dirty="0" err="1">
                <a:solidFill>
                  <a:srgbClr val="FF0000"/>
                </a:solidFill>
              </a:rPr>
              <a:t>Ca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88840"/>
            <a:ext cx="1207266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97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07368" y="0"/>
            <a:ext cx="6400800" cy="1447800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3600" b="1" i="1" dirty="0">
                <a:solidFill>
                  <a:srgbClr val="FF0000"/>
                </a:solidFill>
              </a:rPr>
              <a:t>Seismic Coefficient </a:t>
            </a:r>
            <a:r>
              <a:rPr lang="en-US" sz="3600" b="1" i="1" dirty="0" err="1">
                <a:solidFill>
                  <a:srgbClr val="FF0000"/>
                </a:solidFill>
              </a:rPr>
              <a:t>Cv</a:t>
            </a:r>
            <a:endParaRPr lang="en-US" sz="3600" b="1" kern="1200" dirty="0">
              <a:ln w="3175" cmpd="sng">
                <a:noFill/>
              </a:ln>
              <a:solidFill>
                <a:srgbClr val="FF000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3913"/>
            <a:ext cx="12192000" cy="195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42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496800" cy="792162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FF0000"/>
                </a:solidFill>
              </a:rPr>
              <a:t>Seismic Importance Factor I</a:t>
            </a:r>
            <a:endParaRPr lang="en-US" sz="32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1" y="1143000"/>
            <a:ext cx="1119836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2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1" y="304801"/>
            <a:ext cx="10272889" cy="990599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Define Of Response Spectrum Function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793" y="1340768"/>
            <a:ext cx="7032413" cy="510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440" y="-171400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Response Spectrum In X-Direction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صورة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556792"/>
            <a:ext cx="8280920" cy="43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11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0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Response Spectrum In Y-Direction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صورة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628800"/>
            <a:ext cx="9144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056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0"/>
            <a:ext cx="9042400" cy="1600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Check Base Shear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صورة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204864"/>
            <a:ext cx="10272183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7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86" y="476672"/>
            <a:ext cx="31683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Location: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9336" y="1063447"/>
            <a:ext cx="11881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project addresses  is the analysis and design of </a:t>
            </a:r>
            <a:r>
              <a:rPr lang="en-US" sz="2400" dirty="0" err="1" smtClean="0"/>
              <a:t>Tareq</a:t>
            </a:r>
            <a:r>
              <a:rPr lang="en-US" sz="2400" dirty="0" smtClean="0"/>
              <a:t> Al-</a:t>
            </a:r>
            <a:r>
              <a:rPr lang="en-US" sz="2400" dirty="0" err="1" smtClean="0"/>
              <a:t>Alool</a:t>
            </a:r>
            <a:r>
              <a:rPr lang="en-US" sz="2400" dirty="0" smtClean="0"/>
              <a:t> building (5500 </a:t>
            </a:r>
            <a:r>
              <a:rPr lang="en-US" sz="2400" dirty="0"/>
              <a:t>m</a:t>
            </a:r>
            <a:r>
              <a:rPr lang="en-US" sz="2400" baseline="30000" dirty="0"/>
              <a:t>2</a:t>
            </a:r>
            <a:r>
              <a:rPr lang="en-US" sz="2400" dirty="0"/>
              <a:t>) located in </a:t>
            </a:r>
            <a:r>
              <a:rPr lang="en-US" sz="2400" dirty="0" smtClean="0"/>
              <a:t>Nablus.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68" y="1894444"/>
            <a:ext cx="10025492" cy="423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1" y="152400"/>
                <a:ext cx="10272889" cy="5715000"/>
              </a:xfrm>
            </p:spPr>
            <p:txBody>
              <a:bodyPr/>
              <a:lstStyle/>
              <a:p>
                <a:r>
                  <a:rPr lang="en-US" dirty="0"/>
                  <a:t>Cs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4</m:t>
                        </m:r>
                        <m:r>
                          <a:rPr lang="en-US">
                            <a:latin typeface="Cambria Math"/>
                          </a:rPr>
                          <m:t>×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5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5</m:t>
                        </m:r>
                        <m:r>
                          <a:rPr lang="en-US">
                            <a:latin typeface="Cambria Math"/>
                          </a:rPr>
                          <m:t>×</m:t>
                        </m:r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77</m:t>
                        </m:r>
                      </m:den>
                    </m:f>
                  </m:oMath>
                </a14:m>
                <a:r>
                  <a:rPr lang="en-US" dirty="0"/>
                  <a:t> =0.0945           </a:t>
                </a:r>
              </a:p>
              <a:p>
                <a:r>
                  <a:rPr lang="en-US" dirty="0"/>
                  <a:t>W= 82044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:r>
                  <a:rPr lang="en-US" dirty="0"/>
                  <a:t>V= 82044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 0.0945 = 7753 </a:t>
                </a:r>
                <a:r>
                  <a:rPr lang="en-US" dirty="0" err="1" smtClean="0"/>
                  <a:t>kN</a:t>
                </a:r>
                <a:endParaRPr lang="ar-SA" dirty="0" smtClean="0"/>
              </a:p>
              <a:p>
                <a:r>
                  <a:rPr lang="en-US" dirty="0" smtClean="0"/>
                  <a:t>Not ok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52400"/>
                <a:ext cx="7704667" cy="5715000"/>
              </a:xfrm>
              <a:blipFill rotWithShape="1">
                <a:blip r:embed="rId2"/>
                <a:stretch>
                  <a:fillRect l="-2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98839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6" y="3429000"/>
            <a:ext cx="10191034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After increase scale factor </a:t>
            </a:r>
            <a:br>
              <a:rPr lang="en-US" dirty="0" smtClean="0"/>
            </a:br>
            <a:r>
              <a:rPr lang="en-US" dirty="0" smtClean="0"/>
              <a:t>the value become large than V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8816" y="980728"/>
            <a:ext cx="14325600" cy="192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1065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577" y="3140968"/>
            <a:ext cx="9042400" cy="1600200"/>
          </a:xfrm>
        </p:spPr>
        <p:txBody>
          <a:bodyPr/>
          <a:lstStyle/>
          <a:p>
            <a:r>
              <a:rPr lang="en-US" dirty="0" smtClean="0"/>
              <a:t>Check </a:t>
            </a:r>
            <a:r>
              <a:rPr lang="en-US" dirty="0" smtClean="0"/>
              <a:t>period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By method A </a:t>
                </a:r>
              </a:p>
              <a:p>
                <a:r>
                  <a:rPr lang="en-US" dirty="0"/>
                  <a:t> The period, T is given by: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T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Ct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Hn</m:t>
                        </m:r>
                        <m:r>
                          <a:rPr lang="en-US">
                            <a:latin typeface="Cambria Math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/>
                  <a:t>So,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T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0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>
                        <a:latin typeface="Cambria Math"/>
                      </a:rPr>
                      <m:t>0488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35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50</m:t>
                        </m:r>
                        <m:r>
                          <a:rPr lang="en-US">
                            <a:latin typeface="Cambria Math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0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>
                        <a:latin typeface="Cambria Math"/>
                      </a:rPr>
                      <m:t>77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sec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And from </a:t>
                </a:r>
                <a:r>
                  <a:rPr lang="en-US" dirty="0" err="1" smtClean="0"/>
                  <a:t>Etabs</a:t>
                </a:r>
                <a:endParaRPr lang="en-US" dirty="0" smtClean="0"/>
              </a:p>
              <a:p>
                <a:endParaRPr lang="en-US" dirty="0"/>
              </a:p>
              <a:p>
                <a:r>
                  <a:rPr lang="en-US" dirty="0" err="1"/>
                  <a:t>Tetab</a:t>
                </a:r>
                <a:r>
                  <a:rPr lang="en-US" dirty="0"/>
                  <a:t> &lt; 1.2 </a:t>
                </a:r>
                <a:r>
                  <a:rPr lang="en-US" dirty="0" err="1"/>
                  <a:t>Tcal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78" t="-25092" b="-22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524" y="4797152"/>
            <a:ext cx="6185747" cy="381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9271" y="5445224"/>
            <a:ext cx="6096000" cy="6232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Period in mode 1 → T= 0.74</a:t>
            </a:r>
            <a:r>
              <a:rPr lang="ar-SA" sz="2400" b="1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s</a:t>
            </a:r>
            <a:r>
              <a:rPr lang="en-US" sz="2400" b="1" dirty="0">
                <a:solidFill>
                  <a:srgbClr val="FF0000"/>
                </a:solidFill>
              </a:rPr>
              <a:t>ec</a:t>
            </a:r>
            <a:r>
              <a:rPr lang="en-US" sz="1600" i="1" dirty="0">
                <a:solidFill>
                  <a:schemeClr val="bg1"/>
                </a:solidFill>
              </a:rPr>
              <a:t>.</a:t>
            </a:r>
            <a:endParaRPr lang="ar-SA" sz="1600" i="1" dirty="0">
              <a:solidFill>
                <a:schemeClr val="bg1"/>
              </a:solidFill>
            </a:endParaRPr>
          </a:p>
          <a:p>
            <a:endParaRPr lang="en-US" sz="105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961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36192662"/>
              </p:ext>
            </p:extLst>
          </p:nvPr>
        </p:nvGraphicFramePr>
        <p:xfrm>
          <a:off x="1199456" y="908720"/>
          <a:ext cx="9347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37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448" y="476672"/>
            <a:ext cx="6197600" cy="102576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Model check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0" y="1600200"/>
            <a:ext cx="49784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54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057067"/>
            <a:ext cx="4608512" cy="4627563"/>
          </a:xfrm>
        </p:spPr>
      </p:pic>
      <p:sp>
        <p:nvSpPr>
          <p:cNvPr id="7" name="Rectangle 6"/>
          <p:cNvSpPr/>
          <p:nvPr/>
        </p:nvSpPr>
        <p:spPr>
          <a:xfrm>
            <a:off x="911424" y="533400"/>
            <a:ext cx="4876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n w="3175" cmpd="sng">
                  <a:noFill/>
                </a:ln>
                <a:solidFill>
                  <a:schemeClr val="tx1"/>
                </a:solidFill>
              </a:rPr>
              <a:t>compatibility </a:t>
            </a:r>
            <a:r>
              <a:rPr lang="en-US" sz="2800" b="1" dirty="0">
                <a:ln w="3175" cmpd="sng">
                  <a:noFill/>
                </a:ln>
                <a:solidFill>
                  <a:schemeClr val="tx1"/>
                </a:solidFill>
              </a:rPr>
              <a:t>check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1340768"/>
            <a:ext cx="4775200" cy="762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/>
            </a:r>
            <a:br>
              <a:rPr lang="en-US" sz="4000" b="1" kern="1200" dirty="0">
                <a:ln w="3175" cmpd="sng">
                  <a:noFill/>
                </a:ln>
                <a:latin typeface="+mj-lt"/>
                <a:ea typeface="+mj-ea"/>
                <a:cs typeface="+mj-cs"/>
              </a:rPr>
            </a:b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Equilibrium </a:t>
            </a:r>
            <a:r>
              <a:rPr lang="en-US" sz="4000" b="1" kern="1200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check   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n-US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042220"/>
              </p:ext>
            </p:extLst>
          </p:nvPr>
        </p:nvGraphicFramePr>
        <p:xfrm>
          <a:off x="1320800" y="2133600"/>
          <a:ext cx="10050584" cy="232024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491339"/>
                <a:gridCol w="2753585"/>
                <a:gridCol w="2799477"/>
                <a:gridCol w="2006183"/>
              </a:tblGrid>
              <a:tr h="8846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Type 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ETABS results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(KN)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Hand calculation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(KN)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Error%</a:t>
                      </a:r>
                    </a:p>
                  </a:txBody>
                  <a:tcPr marT="0" marB="0" anchor="ctr"/>
                </a:tc>
              </a:tr>
              <a:tr h="422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Live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22200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+mn-ea"/>
                          <a:cs typeface="+mn-cs"/>
                        </a:rPr>
                        <a:t>22182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58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Superimposed 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21588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21574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  <a:tr h="4229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Dead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55643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54811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3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1052736"/>
            <a:ext cx="945572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11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1375508" y="2057400"/>
                <a:ext cx="4572000" cy="3733800"/>
              </a:xfrm>
              <a:prstGeom prst="rect">
                <a:avLst/>
              </a:prstGeom>
              <a:solidFill>
                <a:schemeClr val="lt1">
                  <a:alpha val="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1800" dirty="0" smtClean="0">
                    <a:latin typeface="Cambria" panose="02040503050406030204" pitchFamily="18" charset="0"/>
                  </a:rPr>
                  <a:t>M Hand =</a:t>
                </a:r>
                <a:r>
                  <a:rPr lang="en-US" sz="1800" dirty="0" smtClean="0">
                    <a:latin typeface="Calibri" pitchFamily="34" charset="0"/>
                  </a:rPr>
                  <a:t>115.4</a:t>
                </a:r>
                <a:r>
                  <a:rPr lang="en-US" sz="1800" dirty="0" smtClean="0">
                    <a:latin typeface="Cambria" panose="02040503050406030204" pitchFamily="18" charset="0"/>
                  </a:rPr>
                  <a:t>KN.m</a:t>
                </a:r>
                <a:endParaRPr lang="en-US" sz="1800" dirty="0">
                  <a:latin typeface="Cambria" panose="02040503050406030204" pitchFamily="18" charset="0"/>
                </a:endParaRPr>
              </a:p>
              <a:p>
                <a:endParaRPr lang="en-US" sz="1800" dirty="0">
                  <a:latin typeface="Cambria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8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0" smtClean="0">
                            <a:latin typeface="Cambria Math"/>
                          </a:rPr>
                          <m:t>47</m:t>
                        </m:r>
                        <m:r>
                          <a:rPr lang="en-US" sz="1800" b="0" i="0" smtClean="0">
                            <a:latin typeface="Cambria Math"/>
                          </a:rPr>
                          <m:t>.</m:t>
                        </m:r>
                        <m:r>
                          <a:rPr lang="en-US" sz="1800" b="0" i="0" smtClean="0">
                            <a:latin typeface="Cambria Math"/>
                          </a:rPr>
                          <m:t>3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b="0" i="0" smtClean="0">
                            <a:latin typeface="Cambria Math"/>
                          </a:rPr>
                          <m:t>44</m:t>
                        </m:r>
                        <m:r>
                          <a:rPr lang="en-US" sz="1800" b="0" i="0" smtClean="0">
                            <a:latin typeface="Cambria Math"/>
                          </a:rPr>
                          <m:t>.</m:t>
                        </m:r>
                        <m:r>
                          <a:rPr lang="en-US" sz="1800" b="0" i="0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 + 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" panose="02040503050406030204" pitchFamily="18" charset="0"/>
                      </a:rPr>
                      <m:t>30.5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" panose="02040503050406030204" pitchFamily="18" charset="0"/>
                      </a:rPr>
                      <m:t>77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KN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sz="1800">
                        <a:latin typeface="Cambria" panose="02040503050406030204" pitchFamily="18" charset="0"/>
                      </a:rPr>
                      <m:t>m</m:t>
                    </m:r>
                  </m:oMath>
                </a14:m>
                <a:endParaRPr lang="en-US" sz="18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Cambria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sz="1800" dirty="0">
                    <a:latin typeface="Cambria" panose="02040503050406030204" pitchFamily="18" charset="0"/>
                  </a:rPr>
                  <a:t>% Difference </a:t>
                </a:r>
                <a:r>
                  <a:rPr lang="en-US" sz="1800" dirty="0" smtClean="0">
                    <a:latin typeface="Cambria" panose="02040503050406030204" pitchFamily="18" charset="0"/>
                  </a:rPr>
                  <a:t>=33%</a:t>
                </a:r>
                <a:endParaRPr lang="en-US" sz="2400" dirty="0"/>
              </a:p>
              <a:p>
                <a:pPr marL="0" indent="0" hangingPunct="0">
                  <a:buNone/>
                </a:pPr>
                <a:endParaRPr lang="en-US" sz="2600" b="1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631" y="2057400"/>
                <a:ext cx="3429000" cy="3733800"/>
              </a:xfrm>
              <a:prstGeom prst="rect">
                <a:avLst/>
              </a:prstGeom>
              <a:blipFill rotWithShape="1">
                <a:blip r:embed="rId2"/>
                <a:stretch>
                  <a:fillRect l="-2827" t="-97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1219200" y="1447800"/>
            <a:ext cx="10871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n-lt"/>
                <a:ea typeface="+mn-ea"/>
                <a:cs typeface="+mn-cs"/>
              </a:rPr>
              <a:t>We made the </a:t>
            </a:r>
            <a:r>
              <a:rPr lang="en-US" sz="2000" dirty="0">
                <a:latin typeface="+mn-lt"/>
                <a:ea typeface="+mn-ea"/>
                <a:cs typeface="+mn-cs"/>
              </a:rPr>
              <a:t>internal force check from  live load for this beam as following in the figure:</a:t>
            </a:r>
          </a:p>
        </p:txBody>
      </p:sp>
      <p:sp>
        <p:nvSpPr>
          <p:cNvPr id="3" name="Rectangle 2"/>
          <p:cNvSpPr/>
          <p:nvPr/>
        </p:nvSpPr>
        <p:spPr>
          <a:xfrm>
            <a:off x="4064000" y="304800"/>
            <a:ext cx="447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n w="3175" cmpd="sng"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Stress strain check 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057400"/>
            <a:ext cx="5486400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962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5400" y="188640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Stress strain check </a:t>
            </a:r>
            <a:br>
              <a:rPr lang="en-US" b="1" dirty="0">
                <a:solidFill>
                  <a:schemeClr val="tx2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40119" y="1772816"/>
            <a:ext cx="10272889" cy="1828800"/>
          </a:xfrm>
        </p:spPr>
        <p:txBody>
          <a:bodyPr/>
          <a:lstStyle/>
          <a:p>
            <a:r>
              <a:rPr lang="en-US" dirty="0"/>
              <a:t>We made the internal force check from  live load for this </a:t>
            </a:r>
            <a:r>
              <a:rPr lang="en-US" dirty="0" err="1" smtClean="0"/>
              <a:t>coulmn</a:t>
            </a:r>
            <a:r>
              <a:rPr lang="en-US" dirty="0" smtClean="0"/>
              <a:t>  </a:t>
            </a:r>
            <a:r>
              <a:rPr lang="en-US" dirty="0"/>
              <a:t>as following in the figure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83432" y="3284984"/>
            <a:ext cx="5689601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latin typeface="Calibri" pitchFamily="34" charset="0"/>
              </a:rPr>
              <a:t>D= </a:t>
            </a:r>
            <a:r>
              <a:rPr lang="en-US" dirty="0" smtClean="0">
                <a:latin typeface="Calibri" pitchFamily="34" charset="0"/>
              </a:rPr>
              <a:t>(</a:t>
            </a:r>
            <a:r>
              <a:rPr lang="en-US" dirty="0"/>
              <a:t>-From hand: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D= (37.46*2.5*3)+(37.46*5*7)=1592KN</a:t>
            </a:r>
          </a:p>
          <a:p>
            <a:endParaRPr lang="en-US" dirty="0" smtClean="0"/>
          </a:p>
          <a:p>
            <a:r>
              <a:rPr lang="en-US" dirty="0" smtClean="0"/>
              <a:t>1564 </a:t>
            </a:r>
            <a:r>
              <a:rPr lang="en-US" dirty="0"/>
              <a:t>KN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Error 0 &lt; 10 %  OK 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0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dirty="0" smtClean="0"/>
              <a:t>16</a:t>
            </a:r>
            <a:r>
              <a:rPr lang="en-US" dirty="0" smtClean="0"/>
              <a:t>/5/201</a:t>
            </a:r>
            <a:r>
              <a:rPr lang="ar-SA" dirty="0" smtClean="0"/>
              <a:t>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19536" y="476672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Basement floor</a:t>
            </a:r>
            <a:endParaRPr lang="en-US" sz="3200" dirty="0"/>
          </a:p>
        </p:txBody>
      </p:sp>
      <p:pic>
        <p:nvPicPr>
          <p:cNvPr id="1026" name="Picture 2" descr="https://scontent.fjrs2-1.fna.fbcdn.net/v/t1.15752-9/32453869_2044773925739557_7663228984808701952_n.jpg?_nc_cat=0&amp;oh=29af73b9b2813ef4bef960699ab7f01a&amp;oe=5B4F65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088779"/>
            <a:ext cx="691276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6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1" y="-76200"/>
            <a:ext cx="10272889" cy="137159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Stress strain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1" y="1560494"/>
            <a:ext cx="10272889" cy="4475816"/>
          </a:xfrm>
        </p:spPr>
        <p:txBody>
          <a:bodyPr>
            <a:norm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/>
              <a:t>We made the internal force check from  SD  load for slab as following in the figure:</a:t>
            </a:r>
            <a:endParaRPr lang="en-US" sz="1800" dirty="0" smtClean="0">
              <a:cs typeface="Times New Roman" pitchFamily="18" charset="0"/>
            </a:endParaRPr>
          </a:p>
          <a:p>
            <a:r>
              <a:rPr lang="en-US" sz="1800" dirty="0" smtClean="0"/>
              <a:t>-</a:t>
            </a:r>
            <a:r>
              <a:rPr lang="en-US" sz="1800" dirty="0"/>
              <a:t>From hand</a:t>
            </a:r>
            <a:r>
              <a:rPr lang="en-US" sz="1800" dirty="0" smtClean="0"/>
              <a:t>:</a:t>
            </a:r>
            <a:endParaRPr lang="en-US" sz="1800" dirty="0"/>
          </a:p>
          <a:p>
            <a:r>
              <a:rPr lang="en-US" sz="1800" dirty="0"/>
              <a:t>SD =𝑊𝑢×𝑙2/8=(4×6.45^2)/8=20KN.</a:t>
            </a:r>
            <a:r>
              <a:rPr lang="en-US" sz="1800" dirty="0" smtClean="0"/>
              <a:t>𝑚</a:t>
            </a:r>
            <a:endParaRPr lang="en-US" sz="1800" dirty="0"/>
          </a:p>
          <a:p>
            <a:r>
              <a:rPr lang="en-US" sz="1800" dirty="0"/>
              <a:t>From </a:t>
            </a:r>
            <a:r>
              <a:rPr lang="en-US" sz="1800" dirty="0" err="1"/>
              <a:t>Etab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/>
              <a:t>-(M1 + M2)/ 2 + M3 =(13+12.2)/2 + 8.6= 21.5KN.m</a:t>
            </a:r>
            <a:r>
              <a:rPr lang="en-US" sz="1800" dirty="0" smtClean="0"/>
              <a:t>.</a:t>
            </a:r>
            <a:endParaRPr lang="en-US" sz="1800" dirty="0"/>
          </a:p>
          <a:p>
            <a:r>
              <a:rPr lang="en-US" sz="1800" dirty="0"/>
              <a:t>Error 5 % </a:t>
            </a:r>
            <a:r>
              <a:rPr lang="en-US" sz="2000" dirty="0"/>
              <a:t>&lt; 10   OK </a:t>
            </a:r>
          </a:p>
          <a:p>
            <a:r>
              <a:rPr lang="en-US" sz="2000" dirty="0"/>
              <a:t> 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4800600"/>
            <a:ext cx="8113607" cy="1197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2341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60" y="1752600"/>
            <a:ext cx="10241280" cy="27432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6400" y="942161"/>
            <a:ext cx="100584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+mn-lt"/>
                <a:ea typeface="+mn-ea"/>
                <a:cs typeface="+mn-cs"/>
              </a:rPr>
              <a:t>ACI </a:t>
            </a:r>
            <a:r>
              <a:rPr lang="en-US" sz="1800" dirty="0">
                <a:latin typeface="+mn-lt"/>
                <a:ea typeface="+mn-ea"/>
                <a:cs typeface="+mn-cs"/>
              </a:rPr>
              <a:t>code limitations on immediate and long term deflections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2133600" y="4648200"/>
                <a:ext cx="9245600" cy="129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en-US" sz="2000" dirty="0" smtClean="0"/>
                  <a:t>Long </a:t>
                </a:r>
                <a:r>
                  <a:rPr lang="en-US" sz="2000" dirty="0"/>
                  <a:t>term deflection </a:t>
                </a:r>
                <a:endParaRPr lang="en-US" sz="2000" dirty="0" smtClean="0"/>
              </a:p>
              <a:p>
                <a:pPr marL="0" lv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ΔLT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∞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ΔD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LS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hangingPunct="0">
                  <a:buNone/>
                </a:pPr>
                <a:endParaRPr lang="en-US" sz="2600" b="1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4648200"/>
                <a:ext cx="6934200" cy="1295400"/>
              </a:xfrm>
              <a:prstGeom prst="rect">
                <a:avLst/>
              </a:prstGeom>
              <a:blipFill rotWithShape="0">
                <a:blip r:embed="rId3"/>
                <a:stretch>
                  <a:fillRect l="-792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343472" y="418941"/>
            <a:ext cx="2789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3175" cmpd="sng"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Deflection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sz="2800" b="1" dirty="0" smtClean="0">
                <a:ln w="3175" cmpd="sng"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check 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0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203200" y="1143000"/>
            <a:ext cx="8432800" cy="56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1800" dirty="0" smtClean="0"/>
              <a:t>immediate</a:t>
            </a:r>
            <a:r>
              <a:rPr lang="en-US" sz="1800" dirty="0" smtClean="0">
                <a:latin typeface="+mn-lt"/>
                <a:ea typeface="+mn-ea"/>
                <a:cs typeface="+mn-cs"/>
              </a:rPr>
              <a:t> term deflection for ribbed slab 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51093" y="304800"/>
            <a:ext cx="27382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n w="3175" cmpd="sng">
                  <a:noFill/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Deflection check </a:t>
            </a: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8221784" y="2667000"/>
            <a:ext cx="3360616" cy="3332816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9" name="صورة 8" descr="Captu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343" y="1706869"/>
            <a:ext cx="5675409" cy="44597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12800" y="1828800"/>
            <a:ext cx="680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Maximum deflection (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Uz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 = 22.8-(AVG OF (2.5, 3.56,2.8, 3.9))</a:t>
            </a:r>
          </a:p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 =19.61 mm</a:t>
            </a:r>
          </a:p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𝐴𝑙𝑙𝑜𝑤𝑎𝑏𝑙𝑒 𝑑𝑒𝑓𝑙𝑒𝑐𝑡𝑖𝑜𝑛 = 𝐿 /240</a:t>
            </a:r>
          </a:p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=(7.25∗ 1000)/ 240</a:t>
            </a:r>
          </a:p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= 30.2 𝑚𝑚. </a:t>
            </a:r>
          </a:p>
          <a:p>
            <a:pPr rtl="1"/>
            <a:r>
              <a:rPr lang="en-US" dirty="0">
                <a:latin typeface="Andalus" pitchFamily="18" charset="-78"/>
                <a:cs typeface="Andalus" pitchFamily="18" charset="-78"/>
              </a:rPr>
              <a:t>19.61 mm &lt; 30.2 → Ok </a:t>
            </a:r>
          </a:p>
          <a:p>
            <a:pPr rtl="1"/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16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416" y="0"/>
            <a:ext cx="9042400" cy="1600200"/>
          </a:xfrm>
        </p:spPr>
        <p:txBody>
          <a:bodyPr/>
          <a:lstStyle/>
          <a:p>
            <a:r>
              <a:rPr lang="en-US" dirty="0" smtClean="0"/>
              <a:t>Deflection For Beam</a:t>
            </a:r>
            <a:endParaRPr lang="ar-S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1772816"/>
            <a:ext cx="6208440" cy="402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69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/>
            <a:r>
              <a:rPr lang="en-US" sz="3200" dirty="0"/>
              <a:t>For beam:</a:t>
            </a:r>
          </a:p>
          <a:p>
            <a:pPr rtl="1"/>
            <a:r>
              <a:rPr lang="en-US" sz="3200" dirty="0"/>
              <a:t>Allowable deflection=L / 240= (7.25 *1000)/240= 30.2 mm</a:t>
            </a:r>
          </a:p>
          <a:p>
            <a:pPr rtl="1"/>
            <a:r>
              <a:rPr lang="en-US" sz="3200" dirty="0"/>
              <a:t>Deflection from sap = 9.7- ((3.9+2.3)/2) = 6.6 mm</a:t>
            </a:r>
          </a:p>
        </p:txBody>
      </p:sp>
    </p:spTree>
    <p:extLst>
      <p:ext uri="{BB962C8B-B14F-4D97-AF65-F5344CB8AC3E}">
        <p14:creationId xmlns:p14="http://schemas.microsoft.com/office/powerpoint/2010/main" val="2459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75323" y="692696"/>
                <a:ext cx="6807200" cy="521176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5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en-US" sz="3600" dirty="0">
                    <a:latin typeface="+mj-lt"/>
                  </a:rPr>
                  <a:t>Check for </a:t>
                </a:r>
                <a:r>
                  <a:rPr lang="en-US" sz="3600" dirty="0" smtClean="0">
                    <a:latin typeface="+mj-lt"/>
                  </a:rPr>
                  <a:t>shear in slab :</a:t>
                </a:r>
                <a:endParaRPr lang="en-US" sz="3600" dirty="0">
                  <a:latin typeface="+mj-lt"/>
                </a:endParaRPr>
              </a:p>
              <a:p>
                <a:r>
                  <a:rPr lang="en-US" sz="2000" dirty="0">
                    <a:latin typeface="+mj-lt"/>
                    <a:ea typeface="+mj-ea"/>
                    <a:cs typeface="+mj-cs"/>
                  </a:rPr>
                  <a:t>  Hand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Φ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Vc</m:t>
                    </m:r>
                  </m:oMath>
                </a14:m>
                <a:r>
                  <a:rPr lang="en-US" sz="2000" dirty="0">
                    <a:latin typeface="+mj-lt"/>
                  </a:rPr>
                  <a:t>= 0.75X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000" dirty="0">
                    <a:latin typeface="+mj-lt"/>
                  </a:rPr>
                  <a:t> X 1X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>
                            <a:latin typeface="Cambria Math"/>
                          </a:rPr>
                          <m:t>24</m:t>
                        </m:r>
                      </m:e>
                    </m:rad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X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150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X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a:rPr lang="en-US" sz="2000">
                        <a:latin typeface="Cambria Math"/>
                      </a:rPr>
                      <m:t>280</m:t>
                    </m:r>
                    <m:r>
                      <a:rPr lang="en-US" sz="2000">
                        <a:latin typeface="Cambria Math"/>
                      </a:rPr>
                      <m:t>/</m:t>
                    </m:r>
                    <m:r>
                      <a:rPr lang="en-US" sz="2000">
                        <a:latin typeface="Cambria Math"/>
                      </a:rPr>
                      <m:t>1000</m:t>
                    </m:r>
                  </m:oMath>
                </a14:m>
                <a:r>
                  <a:rPr lang="en-US" sz="2000" dirty="0">
                    <a:latin typeface="+mj-lt"/>
                  </a:rPr>
                  <a:t>= 25 </a:t>
                </a:r>
                <a:r>
                  <a:rPr lang="en-US" sz="2000" dirty="0" err="1" smtClean="0">
                    <a:latin typeface="+mj-lt"/>
                  </a:rPr>
                  <a:t>kN</a:t>
                </a:r>
                <a:r>
                  <a:rPr lang="en-US" sz="2000" dirty="0" smtClean="0">
                    <a:latin typeface="+mj-lt"/>
                  </a:rPr>
                  <a:t>/Rib</a:t>
                </a:r>
              </a:p>
              <a:p>
                <a:endParaRPr lang="en-US" sz="2000" dirty="0">
                  <a:latin typeface="+mj-lt"/>
                </a:endParaRPr>
              </a:p>
              <a:p>
                <a:r>
                  <a:rPr lang="en-US" sz="2000" dirty="0">
                    <a:latin typeface="+mj-lt"/>
                  </a:rPr>
                  <a:t>= 46.7 KN/m </a:t>
                </a:r>
              </a:p>
              <a:p>
                <a:pPr marL="914400" lvl="2" indent="0">
                  <a:buNone/>
                </a:pPr>
                <a:endParaRPr lang="en-US" sz="2000" dirty="0" smtClean="0">
                  <a:latin typeface="+mj-lt"/>
                </a:endParaRPr>
              </a:p>
              <a:p>
                <a:pPr marL="457200" lvl="1" indent="0">
                  <a:buNone/>
                </a:pPr>
                <a:r>
                  <a:rPr lang="en-US" sz="2200" dirty="0">
                    <a:latin typeface="+mj-lt"/>
                  </a:rPr>
                  <a:t>From above Figures it was noticed that </a:t>
                </a:r>
                <a:r>
                  <a:rPr lang="en-US" sz="2200" dirty="0" err="1">
                    <a:latin typeface="+mj-lt"/>
                  </a:rPr>
                  <a:t>ɸVc</a:t>
                </a:r>
                <a:r>
                  <a:rPr lang="en-US" sz="2200" dirty="0">
                    <a:latin typeface="+mj-lt"/>
                  </a:rPr>
                  <a:t> ≫ Vu    so no need for shear reinforcement in slab.</a:t>
                </a:r>
              </a:p>
              <a:p>
                <a:pPr marL="914400" lvl="2" indent="0">
                  <a:buNone/>
                </a:pPr>
                <a:endParaRPr lang="en-US" sz="2000" dirty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 smtClean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 smtClean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 smtClean="0">
                  <a:latin typeface="+mj-lt"/>
                </a:endParaRPr>
              </a:p>
              <a:p>
                <a:pPr marL="914400" lvl="2" indent="0">
                  <a:buNone/>
                </a:pPr>
                <a:endParaRPr lang="en-US" sz="2000" dirty="0">
                  <a:latin typeface="+mj-lt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5323" y="692696"/>
                <a:ext cx="6807200" cy="5211763"/>
              </a:xfrm>
              <a:blipFill rotWithShape="1">
                <a:blip r:embed="rId2"/>
                <a:stretch>
                  <a:fillRect l="-2419" t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523" y="1676401"/>
            <a:ext cx="4470400" cy="377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6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6" y="908720"/>
            <a:ext cx="10272889" cy="838199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000" b="1" kern="1200" dirty="0" smtClean="0">
                <a:ln w="3175" cmpd="sng">
                  <a:noFill/>
                </a:ln>
                <a:latin typeface="Times New Roman" pitchFamily="18" charset="0"/>
                <a:ea typeface="+mj-ea"/>
                <a:cs typeface="Times New Roman" panose="02020603050405020304" pitchFamily="18" charset="0"/>
              </a:rPr>
              <a:t>DESIGN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of element</a:t>
            </a:r>
            <a:br>
              <a:rPr lang="en-US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for flexure </a:t>
            </a:r>
            <a:r>
              <a:rPr lang="en-US" sz="4000" b="1" kern="1200" dirty="0" smtClean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sz="4000" b="1" kern="1200" dirty="0">
              <a:ln w="3175" cmpd="sng">
                <a:noFill/>
              </a:ln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4818" name="Picture 2" descr="C:\Users\NasaQ\Desktop\18601583_1880773072182159_190059776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28" y="2057400"/>
            <a:ext cx="11427752" cy="34182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271464" y="692696"/>
                <a:ext cx="9144000" cy="7478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4800" dirty="0" smtClean="0">
                    <a:latin typeface="Arial" pitchFamily="34" charset="0"/>
                    <a:cs typeface="Arial" pitchFamily="34" charset="0"/>
                  </a:rPr>
                  <a:t>Design for slab</a:t>
                </a:r>
                <a:endParaRPr lang="en-US" sz="4800" dirty="0" smtClean="0">
                  <a:latin typeface="Arial" pitchFamily="34" charset="0"/>
                  <a:cs typeface="Arial" pitchFamily="34" charset="0"/>
                </a:endParaRPr>
              </a:p>
              <a:p>
                <a:pPr lvl="0"/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lvl="0"/>
                <a:r>
                  <a:rPr lang="en-US" sz="2400" dirty="0" err="1" smtClean="0">
                    <a:latin typeface="Arial" pitchFamily="34" charset="0"/>
                    <a:cs typeface="Arial" pitchFamily="34" charset="0"/>
                  </a:rPr>
                  <a:t>Asmin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= ρ b 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h</a:t>
                </a:r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                         = 0.0033 X 150 X 320 = 140 mm2 (use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Φ</m:t>
                    </m:r>
                  </m:oMath>
                </a14:m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 10/Ribbed)</a:t>
                </a:r>
              </a:p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             So, As = 140 mm2 \ 0.55 </a:t>
                </a: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m</a:t>
                </a:r>
              </a:p>
              <a:p>
                <a:endParaRPr lang="en-US" sz="2400" dirty="0">
                  <a:latin typeface="Arial" pitchFamily="34" charset="0"/>
                  <a:cs typeface="Arial" pitchFamily="34" charset="0"/>
                </a:endParaRPr>
              </a:p>
              <a:p>
                <a:endParaRPr lang="en-US" sz="2400" dirty="0" smtClean="0">
                  <a:latin typeface="Arial" pitchFamily="34" charset="0"/>
                  <a:cs typeface="Arial" pitchFamily="34" charset="0"/>
                </a:endParaRPr>
              </a:p>
              <a:p>
                <a:pPr lvl="0"/>
                <a:r>
                  <a:rPr lang="en-US" sz="2400" dirty="0" err="1">
                    <a:latin typeface="Arial" pitchFamily="34" charset="0"/>
                    <a:cs typeface="Arial" pitchFamily="34" charset="0"/>
                  </a:rPr>
                  <a:t>ΦMn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= 0.9 X 140X 420 X (280-(19.3/2)) X 10-6 </a:t>
                </a:r>
              </a:p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                       = 14.6 </a:t>
                </a:r>
                <a:r>
                  <a:rPr lang="en-US" sz="2400" dirty="0" err="1">
                    <a:latin typeface="Arial" pitchFamily="34" charset="0"/>
                    <a:cs typeface="Arial" pitchFamily="34" charset="0"/>
                  </a:rPr>
                  <a:t>kN.m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 /0.55m </a:t>
                </a:r>
              </a:p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=26 </a:t>
                </a:r>
                <a:r>
                  <a:rPr lang="en-US" sz="2400" dirty="0" err="1">
                    <a:latin typeface="Arial" pitchFamily="34" charset="0"/>
                    <a:cs typeface="Arial" pitchFamily="34" charset="0"/>
                  </a:rPr>
                  <a:t>KN.m</a:t>
                </a: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\m</a:t>
                </a:r>
              </a:p>
              <a:p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464" y="692696"/>
                <a:ext cx="9144000" cy="7478970"/>
              </a:xfrm>
              <a:prstGeom prst="rect">
                <a:avLst/>
              </a:prstGeom>
              <a:blipFill rotWithShape="1">
                <a:blip r:embed="rId2"/>
                <a:stretch>
                  <a:fillRect l="-3067" t="-1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Arrow 3"/>
          <p:cNvSpPr/>
          <p:nvPr/>
        </p:nvSpPr>
        <p:spPr>
          <a:xfrm>
            <a:off x="1016000" y="5605087"/>
            <a:ext cx="1727200" cy="4572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801" y="152400"/>
            <a:ext cx="10272889" cy="1981200"/>
          </a:xfrm>
        </p:spPr>
        <p:txBody>
          <a:bodyPr>
            <a:normAutofit fontScale="90000"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dirty="0" smtClean="0"/>
              <a:t>                 </a:t>
            </a:r>
            <a:r>
              <a:rPr lang="en-US" sz="2800" b="1" dirty="0" smtClean="0"/>
              <a:t>Moment </a:t>
            </a:r>
            <a:r>
              <a:rPr lang="en-US" sz="2800" b="1" dirty="0"/>
              <a:t>(11)→ </a:t>
            </a:r>
            <a:r>
              <a:rPr lang="en-US" sz="2800" b="1" dirty="0" smtClean="0"/>
              <a:t>bottom and top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    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2φ10mm/ribbed mm for top steel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صورة 4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720" y="2133600"/>
            <a:ext cx="6228080" cy="367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2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116632"/>
            <a:ext cx="9042400" cy="1600200"/>
          </a:xfrm>
        </p:spPr>
        <p:txBody>
          <a:bodyPr/>
          <a:lstStyle/>
          <a:p>
            <a:r>
              <a:rPr lang="en-US" dirty="0" smtClean="0"/>
              <a:t>Design for </a:t>
            </a:r>
            <a:r>
              <a:rPr lang="en-US" dirty="0" err="1" smtClean="0"/>
              <a:t>coulmn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9456" y="1916832"/>
            <a:ext cx="10058400" cy="3886200"/>
          </a:xfrm>
        </p:spPr>
        <p:txBody>
          <a:bodyPr/>
          <a:lstStyle/>
          <a:p>
            <a:pPr lvl="0"/>
            <a:r>
              <a:rPr lang="en-US" dirty="0"/>
              <a:t>From ETABS we found:</a:t>
            </a:r>
          </a:p>
          <a:p>
            <a:pPr lvl="0"/>
            <a:r>
              <a:rPr lang="en-US" dirty="0"/>
              <a:t>The axial force in column =548 </a:t>
            </a:r>
            <a:r>
              <a:rPr lang="en-US" dirty="0" err="1"/>
              <a:t>kN</a:t>
            </a:r>
            <a:endParaRPr lang="en-US" dirty="0"/>
          </a:p>
          <a:p>
            <a:pPr lvl="0"/>
            <a:r>
              <a:rPr lang="en-US" dirty="0"/>
              <a:t>M</a:t>
            </a:r>
            <a:r>
              <a:rPr lang="en-US" baseline="-25000" dirty="0"/>
              <a:t>11</a:t>
            </a:r>
            <a:r>
              <a:rPr lang="en-US" dirty="0"/>
              <a:t>=113kN.m</a:t>
            </a:r>
          </a:p>
          <a:p>
            <a:pPr lvl="0"/>
            <a:r>
              <a:rPr lang="en-US" dirty="0"/>
              <a:t>M</a:t>
            </a:r>
            <a:r>
              <a:rPr lang="en-US" baseline="-25000" dirty="0"/>
              <a:t>22</a:t>
            </a:r>
            <a:r>
              <a:rPr lang="en-US" dirty="0"/>
              <a:t>=195kN.m</a:t>
            </a:r>
          </a:p>
          <a:p>
            <a:pPr lvl="0"/>
            <a:r>
              <a:rPr lang="en-US" dirty="0"/>
              <a:t>At first we will check the slenderness effect (KL/r):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238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dirty="0" smtClean="0"/>
              <a:t>16</a:t>
            </a:r>
            <a:r>
              <a:rPr lang="en-US" dirty="0" smtClean="0"/>
              <a:t>/5/201</a:t>
            </a:r>
            <a:r>
              <a:rPr lang="ar-SA" dirty="0" smtClean="0"/>
              <a:t>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67513" y="476672"/>
            <a:ext cx="2780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Ground floor</a:t>
            </a:r>
            <a:endParaRPr lang="en-US" sz="3200" dirty="0"/>
          </a:p>
        </p:txBody>
      </p:sp>
      <p:pic>
        <p:nvPicPr>
          <p:cNvPr id="2052" name="Picture 4" descr="https://scontent.fjrs2-1.fna.fbcdn.net/v/t1.15752-9/32566848_2044773965739553_5735916557381402624_n.jpg?_nc_cat=0&amp;oh=f29b251dbc876f4cc2378bd82015c529&amp;oe=5B8EE0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1061447"/>
            <a:ext cx="6067912" cy="513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67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KL/r = 1 X 3.25 / 0.24 = 13.54  should be less than 34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12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latin typeface="Cambria Math"/>
                          </a:rPr>
                          <m:t>22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34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12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latin typeface="Cambria Math"/>
                          </a:rPr>
                          <m:t>22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27</m:t>
                    </m:r>
                    <m:r>
                      <a:rPr lang="en-US" i="1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13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54</m:t>
                    </m:r>
                    <m:r>
                      <a:rPr lang="en-US" i="1">
                        <a:latin typeface="Cambria Math"/>
                      </a:rPr>
                      <m:t> , </m:t>
                    </m:r>
                  </m:oMath>
                </a14:m>
                <a:r>
                  <a:rPr lang="en-US" dirty="0"/>
                  <a:t>so is a short column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6166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9416" y="1700808"/>
                <a:ext cx="10058400" cy="3886200"/>
              </a:xfrm>
            </p:spPr>
            <p:txBody>
              <a:bodyPr>
                <a:normAutofit fontScale="70000" lnSpcReduction="20000"/>
              </a:bodyPr>
              <a:lstStyle/>
              <a:p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Ø</m:t>
                        </m:r>
                        <m:r>
                          <a:rPr lang="en-US" i="1">
                            <a:latin typeface="Cambria Math"/>
                          </a:rPr>
                          <m:t>𝑃𝑛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Ø</m:t>
                        </m:r>
                        <m:r>
                          <a:rPr lang="en-US" i="1">
                            <a:latin typeface="Cambria Math"/>
                          </a:rPr>
                          <m:t>𝑃𝑛𝑥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Ø</m:t>
                        </m:r>
                        <m:r>
                          <a:rPr lang="en-US" i="1">
                            <a:latin typeface="Cambria Math"/>
                          </a:rPr>
                          <m:t>𝑃𝑛𝑦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Ø</m:t>
                        </m:r>
                        <m:r>
                          <a:rPr lang="en-US" i="1">
                            <a:latin typeface="Cambria Math"/>
                          </a:rPr>
                          <m:t>𝑃𝑛</m:t>
                        </m:r>
                        <m:r>
                          <a:rPr lang="en-US" i="1">
                            <a:latin typeface="Cambria Math"/>
                          </a:rPr>
                          <m:t>₀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pPr lvl="0"/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Ø</m:t>
                    </m:r>
                    <m:r>
                      <a:rPr lang="en-US" i="1">
                        <a:latin typeface="Cambria Math"/>
                      </a:rPr>
                      <m:t>𝑃𝑛𝑥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/>
                  <a:t>M</a:t>
                </a:r>
                <a:r>
                  <a:rPr lang="en-US" baseline="-25000" dirty="0"/>
                  <a:t>2</a:t>
                </a:r>
                <a:r>
                  <a:rPr lang="en-US" dirty="0"/>
                  <a:t>=113kN.m</a:t>
                </a:r>
              </a:p>
              <a:p>
                <a:r>
                  <a:rPr lang="en-US" dirty="0" err="1"/>
                  <a:t>Pu</a:t>
                </a:r>
                <a:r>
                  <a:rPr lang="en-US" dirty="0"/>
                  <a:t>=548.5kN.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360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800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X</m:t>
                    </m:r>
                    <m:r>
                      <a:rPr lang="en-US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64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                 ϒ=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800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80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800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9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ρ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0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>
                        <a:latin typeface="Cambria Math"/>
                      </a:rPr>
                      <m:t>01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                From interaction </a:t>
                </a:r>
                <a:r>
                  <a:rPr lang="en-US" dirty="0" smtClean="0"/>
                  <a:t>diagram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Ø</m:t>
                    </m:r>
                    <m:r>
                      <a:rPr lang="en-US" i="1">
                        <a:latin typeface="Cambria Math"/>
                      </a:rPr>
                      <m:t>𝑃𝑛𝑥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=0.2X 800 X 800 X 7/1000=896kN.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9416" y="1700808"/>
                <a:ext cx="10058400" cy="3886200"/>
              </a:xfrm>
              <a:blipFill rotWithShape="1">
                <a:blip r:embed="rId2"/>
                <a:stretch>
                  <a:fillRect l="-303" t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0458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27448" y="1340768"/>
                <a:ext cx="10058400" cy="3886200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Ø</m:t>
                    </m:r>
                    <m:r>
                      <a:rPr lang="en-US" i="1">
                        <a:latin typeface="Cambria Math"/>
                      </a:rPr>
                      <m:t>𝑃𝑛𝑦</m:t>
                    </m:r>
                  </m:oMath>
                </a14:m>
                <a:r>
                  <a:rPr lang="en-US" dirty="0"/>
                  <a:t>:</a:t>
                </a:r>
              </a:p>
              <a:p>
                <a:r>
                  <a:rPr lang="en-US" dirty="0" smtClean="0"/>
                  <a:t>=1254</a:t>
                </a:r>
              </a:p>
              <a:p>
                <a:r>
                  <a:rPr lang="en-US" dirty="0" err="1" smtClean="0"/>
                  <a:t>Pn</a:t>
                </a:r>
                <a:r>
                  <a:rPr lang="en-US" dirty="0" smtClean="0"/>
                  <a:t>&gt;</a:t>
                </a:r>
                <a:r>
                  <a:rPr lang="en-US" dirty="0" err="1" smtClean="0"/>
                  <a:t>Pu</a:t>
                </a:r>
                <a:r>
                  <a:rPr lang="en-US" dirty="0" smtClean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As=0.01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800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800=6400mm</a:t>
                </a:r>
                <a:r>
                  <a:rPr lang="en-US" baseline="30000" dirty="0"/>
                  <a:t>2</a:t>
                </a:r>
                <a:r>
                  <a:rPr lang="en-US" dirty="0"/>
                  <a:t>(17Ø22) 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7448" y="1340768"/>
                <a:ext cx="10058400" cy="3886200"/>
              </a:xfrm>
              <a:blipFill rotWithShape="1">
                <a:blip r:embed="rId2"/>
                <a:stretch>
                  <a:fillRect l="-848" t="-2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56799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620688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Design for matt foundation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صورة 5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1628800"/>
            <a:ext cx="639784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617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1" y="1371600"/>
            <a:ext cx="10272889" cy="3332816"/>
          </a:xfrm>
        </p:spPr>
        <p:txBody>
          <a:bodyPr>
            <a:normAutofit/>
          </a:bodyPr>
          <a:lstStyle/>
          <a:p>
            <a:r>
              <a:rPr lang="en-US" sz="3200" b="1" dirty="0"/>
              <a:t>Checks:</a:t>
            </a:r>
            <a:endParaRPr lang="en-US" sz="3200" dirty="0"/>
          </a:p>
          <a:p>
            <a:r>
              <a:rPr lang="en-US" sz="3200" u="sng" dirty="0" smtClean="0"/>
              <a:t>Bearing </a:t>
            </a:r>
            <a:r>
              <a:rPr lang="en-US" sz="3200" u="sng" dirty="0"/>
              <a:t>capacity of soil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   </a:t>
            </a:r>
            <a:r>
              <a:rPr lang="en-US" sz="3200" dirty="0"/>
              <a:t>maximum spring load = 40</a:t>
            </a:r>
          </a:p>
          <a:p>
            <a:r>
              <a:rPr lang="en-US" sz="3200" dirty="0"/>
              <a:t>Bearing capacity  = 40/0.5*0.5 = 160 &lt; 250 </a:t>
            </a:r>
            <a:r>
              <a:rPr lang="en-US" sz="3200" dirty="0" err="1"/>
              <a:t>K.n</a:t>
            </a:r>
            <a:r>
              <a:rPr lang="en-US" sz="3200" dirty="0"/>
              <a:t>/m2 ok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24753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692696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Shear capacity check(punching):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99456" y="1772816"/>
                <a:ext cx="10058400" cy="38862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Vu =  </a:t>
                </a:r>
                <a:r>
                  <a:rPr lang="en-US" dirty="0" err="1"/>
                  <a:t>pu</a:t>
                </a:r>
                <a:r>
                  <a:rPr lang="en-US" dirty="0"/>
                  <a:t> – </a:t>
                </a:r>
                <a:r>
                  <a:rPr lang="en-US" dirty="0" smtClean="0"/>
                  <a:t>q (</a:t>
                </a:r>
                <a:r>
                  <a:rPr lang="en-US" dirty="0"/>
                  <a:t>critical section </a:t>
                </a:r>
                <a:r>
                  <a:rPr lang="en-US" dirty="0" smtClean="0"/>
                  <a:t>)</a:t>
                </a:r>
              </a:p>
              <a:p>
                <a:pPr marL="0" lvl="0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rad>
                    <m:r>
                      <a:rPr lang="en-US" i="1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bd</a:t>
                </a:r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Vu = 4954 </a:t>
                </a:r>
              </a:p>
              <a:p>
                <a:r>
                  <a:rPr lang="en-US" dirty="0" err="1"/>
                  <a:t>Vc</a:t>
                </a:r>
                <a:r>
                  <a:rPr lang="en-US" dirty="0"/>
                  <a:t> = 6773</a:t>
                </a:r>
                <a:br>
                  <a:rPr lang="en-US" dirty="0"/>
                </a:b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/>
                  <a:t>VC&gt;VU Check is ok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9456" y="1772816"/>
                <a:ext cx="10058400" cy="3886200"/>
              </a:xfrm>
              <a:blipFill rotWithShape="1">
                <a:blip r:embed="rId2"/>
                <a:stretch>
                  <a:fillRect l="-848" t="-1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2491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448" y="548680"/>
            <a:ext cx="9042400" cy="1600200"/>
          </a:xfrm>
        </p:spPr>
        <p:txBody>
          <a:bodyPr>
            <a:normAutofit fontScale="90000"/>
          </a:bodyPr>
          <a:lstStyle/>
          <a:p>
            <a:pPr lvl="0"/>
            <a:r>
              <a:rPr lang="en-US" u="sng" dirty="0"/>
              <a:t>Slab Moment and Area of steel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87488" y="2348880"/>
                <a:ext cx="10272889" cy="3332816"/>
              </a:xfrm>
            </p:spPr>
            <p:txBody>
              <a:bodyPr/>
              <a:lstStyle/>
              <a:p>
                <a:pPr lvl="0"/>
                <a:r>
                  <a:rPr lang="en-US" dirty="0"/>
                  <a:t>As min = ρ b h</a:t>
                </a:r>
              </a:p>
              <a:p>
                <a:r>
                  <a:rPr lang="en-US" dirty="0"/>
                  <a:t>                        = 0.0018 × 1000 × </a:t>
                </a:r>
                <a:r>
                  <a:rPr lang="en-US" dirty="0" smtClean="0"/>
                  <a:t>1600 </a:t>
                </a:r>
                <a:r>
                  <a:rPr lang="en-US" dirty="0"/>
                  <a:t>= 2880 mm</a:t>
                </a:r>
                <a:r>
                  <a:rPr lang="en-US" baseline="30000" dirty="0"/>
                  <a:t>2</a:t>
                </a:r>
                <a:r>
                  <a:rPr lang="en-US" dirty="0"/>
                  <a:t> (use 10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Φ</m:t>
                    </m:r>
                  </m:oMath>
                </a14:m>
                <a:r>
                  <a:rPr lang="en-US" dirty="0"/>
                  <a:t> 20mm</a:t>
                </a:r>
                <a:r>
                  <a:rPr lang="en-US" dirty="0" smtClean="0"/>
                  <a:t>)</a:t>
                </a:r>
              </a:p>
              <a:p>
                <a:r>
                  <a:rPr lang="en-US" dirty="0"/>
                  <a:t>Φ </a:t>
                </a:r>
                <a:r>
                  <a:rPr lang="en-US" dirty="0" err="1"/>
                  <a:t>Mn</a:t>
                </a:r>
                <a:r>
                  <a:rPr lang="en-US" dirty="0"/>
                  <a:t>= 0.9×1880×420× </a:t>
                </a:r>
                <a:r>
                  <a:rPr lang="en-US" dirty="0" smtClean="0"/>
                  <a:t>1500 - (</a:t>
                </a:r>
                <a:r>
                  <a:rPr lang="en-US" dirty="0"/>
                  <a:t>33.1/2)) ×10-6 =1747 </a:t>
                </a:r>
                <a:r>
                  <a:rPr lang="en-US" dirty="0" err="1"/>
                  <a:t>kN.m</a:t>
                </a:r>
                <a:r>
                  <a:rPr lang="en-US" dirty="0"/>
                  <a:t> /m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7488" y="2348880"/>
                <a:ext cx="10272889" cy="3332816"/>
              </a:xfrm>
              <a:blipFill rotWithShape="1">
                <a:blip r:embed="rId2"/>
                <a:stretch>
                  <a:fillRect l="-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67008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055440" y="476672"/>
                <a:ext cx="10272889" cy="19812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2700" dirty="0"/>
                  <a:t>All value is less than 1747 </a:t>
                </a:r>
                <a:r>
                  <a:rPr lang="en-US" sz="2700" dirty="0" err="1"/>
                  <a:t>K.n</a:t>
                </a:r>
                <a:r>
                  <a:rPr lang="en-US" sz="2700" dirty="0"/>
                  <a:t>/m in both m11 &amp; m22</a:t>
                </a:r>
                <a:br>
                  <a:rPr lang="en-US" sz="2700" dirty="0"/>
                </a:br>
                <a:r>
                  <a:rPr lang="en-US" sz="2700" dirty="0"/>
                  <a:t/>
                </a:r>
                <a:br>
                  <a:rPr lang="en-US" sz="2700" dirty="0"/>
                </a:br>
                <a:r>
                  <a:rPr lang="en-US" sz="2700" dirty="0"/>
                  <a:t>The reinforcement is 10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700">
                        <a:latin typeface="Cambria Math"/>
                      </a:rPr>
                      <m:t>Φ</m:t>
                    </m:r>
                  </m:oMath>
                </a14:m>
                <a:r>
                  <a:rPr lang="en-US" sz="2700" dirty="0"/>
                  <a:t> 20mm/m </a:t>
                </a:r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55440" y="476672"/>
                <a:ext cx="10272889" cy="1981200"/>
              </a:xfrm>
              <a:blipFill rotWithShape="1">
                <a:blip r:embed="rId2"/>
                <a:stretch>
                  <a:fillRect l="-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58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2420888"/>
            <a:ext cx="8136904" cy="33321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98761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440" y="548680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Design of stairs: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528" y="1700808"/>
            <a:ext cx="673913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6890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448" y="-99392"/>
            <a:ext cx="9042400" cy="1600200"/>
          </a:xfrm>
        </p:spPr>
        <p:txBody>
          <a:bodyPr/>
          <a:lstStyle/>
          <a:p>
            <a:r>
              <a:rPr lang="en-US" dirty="0" smtClean="0"/>
              <a:t>Deflection shape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3592" y="1628800"/>
            <a:ext cx="666712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41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dirty="0" smtClean="0"/>
              <a:t>16</a:t>
            </a:r>
            <a:r>
              <a:rPr lang="en-US" dirty="0" smtClean="0"/>
              <a:t>/5/201</a:t>
            </a:r>
            <a:r>
              <a:rPr lang="ar-SA" dirty="0" smtClean="0"/>
              <a:t>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19536" y="404664"/>
            <a:ext cx="14702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/>
              <a:t> </a:t>
            </a:r>
            <a:r>
              <a:rPr lang="en-US" sz="3200" dirty="0" smtClean="0"/>
              <a:t>floor</a:t>
            </a:r>
            <a:endParaRPr lang="en-US" sz="3200" dirty="0"/>
          </a:p>
        </p:txBody>
      </p:sp>
      <p:pic>
        <p:nvPicPr>
          <p:cNvPr id="3074" name="Picture 2" descr="https://scontent.fjrs2-1.fna.fbcdn.net/v/t1.15752-9/32566848_2044773965739553_5735916557381402624_n.jpg?_nc_cat=0&amp;oh=f29b251dbc876f4cc2378bd82015c529&amp;oe=5B8EE0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1023004"/>
            <a:ext cx="6009994" cy="508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7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the long term deflection, max. immediate deflection from SAP2000, ∆ =2.7 mm </a:t>
            </a:r>
          </a:p>
          <a:p>
            <a:pPr lvl="0"/>
            <a:r>
              <a:rPr lang="en-US" dirty="0"/>
              <a:t>Deflection limitation:</a:t>
            </a:r>
          </a:p>
          <a:p>
            <a:r>
              <a:rPr lang="en-US" dirty="0"/>
              <a:t>𝑎𝑙𝑙𝑎𝑤𝑎𝑏𝑙𝑒 𝐿𝑜𝑛𝑔 𝑡𝑒𝑟𝑚, ∆𝐿 ≤ 𝑙 /240 = 2700/240= 11.25 mm </a:t>
            </a:r>
          </a:p>
          <a:p>
            <a:r>
              <a:rPr lang="en-US" dirty="0"/>
              <a:t>      The long term deflection from SAP found approximately 2.7 mm, which means that is smaller than the allowable deflection</a:t>
            </a:r>
            <a:r>
              <a:rPr lang="ar-SA" dirty="0"/>
              <a:t> →     </a:t>
            </a:r>
            <a:r>
              <a:rPr lang="en-US" dirty="0"/>
              <a:t>OK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1612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1" y="533400"/>
            <a:ext cx="10272889" cy="3332816"/>
          </a:xfrm>
        </p:spPr>
        <p:txBody>
          <a:bodyPr/>
          <a:lstStyle/>
          <a:p>
            <a:pPr lvl="0"/>
            <a:r>
              <a:rPr lang="en-US" b="1" u="sng" dirty="0"/>
              <a:t>Check for shear:</a:t>
            </a:r>
            <a:endParaRPr lang="en-US" dirty="0"/>
          </a:p>
          <a:p>
            <a:r>
              <a:rPr lang="en-US" dirty="0"/>
              <a:t>Vu13 and Vu23 from SAP analysis = 67 </a:t>
            </a:r>
            <a:r>
              <a:rPr lang="en-US" dirty="0" err="1"/>
              <a:t>kN</a:t>
            </a:r>
            <a:r>
              <a:rPr lang="en-US" dirty="0"/>
              <a:t> and 62 </a:t>
            </a:r>
            <a:r>
              <a:rPr lang="en-US" dirty="0" err="1"/>
              <a:t>kN</a:t>
            </a:r>
            <a:r>
              <a:rPr lang="en-US" dirty="0"/>
              <a:t> respectively.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647" y="2204864"/>
            <a:ext cx="6504633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540142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ɸ</m:t>
                    </m:r>
                  </m:oMath>
                </a14:m>
                <a:r>
                  <a:rPr lang="en-US" dirty="0"/>
                  <a:t> VC= 0.75×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×λ×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c</m:t>
                            </m:r>
                          </m:sub>
                          <m:sup>
                            <m:r>
                              <a:rPr lang="en-US">
                                <a:latin typeface="Cambria Math"/>
                              </a:rPr>
                              <m:t>;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/>
                  <a:t> ×</a:t>
                </a:r>
                <a:r>
                  <a:rPr lang="en-US" dirty="0" err="1"/>
                  <a:t>b×d</a:t>
                </a:r>
                <a:endParaRPr lang="en-US" dirty="0"/>
              </a:p>
              <a:p>
                <a:r>
                  <a:rPr lang="en-US" dirty="0"/>
                  <a:t>       = 0.75×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</a:rPr>
                          <m:t>28</m:t>
                        </m:r>
                      </m:e>
                    </m:rad>
                  </m:oMath>
                </a14:m>
                <a:r>
                  <a:rPr lang="en-US" dirty="0"/>
                  <a:t>×1000×110/1000 =72.8 </a:t>
                </a:r>
                <a:r>
                  <a:rPr lang="en-US" dirty="0" err="1"/>
                  <a:t>kN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Vu= 67 </a:t>
                </a:r>
                <a:r>
                  <a:rPr lang="en-US" dirty="0" err="1"/>
                  <a:t>kN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Vu</m:t>
                    </m:r>
                    <m:r>
                      <a:rPr lang="en-US">
                        <a:latin typeface="Cambria Math"/>
                      </a:rPr>
                      <m:t>&lt; ɸ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dirty="0"/>
                  <a:t> The slab thickness is OK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001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404664"/>
            <a:ext cx="9042400" cy="16002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u="sng" dirty="0"/>
              <a:t>Design for flexural: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83432" y="1052736"/>
                <a:ext cx="10058400" cy="3886200"/>
              </a:xfrm>
            </p:spPr>
            <p:txBody>
              <a:bodyPr/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u</m:t>
                        </m:r>
                        <m:r>
                          <a:rPr lang="en-US">
                            <a:latin typeface="Cambria Math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u</m:t>
                        </m:r>
                        <m:r>
                          <a:rPr lang="en-US">
                            <a:latin typeface="Cambria Math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 from landing analysis by SAP2000 </a:t>
                </a:r>
                <a:r>
                  <a:rPr lang="en-US" dirty="0" smtClean="0"/>
                  <a:t>=   9 </a:t>
                </a:r>
                <a:r>
                  <a:rPr lang="en-US" dirty="0"/>
                  <a:t>, 10.6  </a:t>
                </a:r>
                <a:r>
                  <a:rPr lang="en-US" dirty="0" err="1"/>
                  <a:t>kN.m</a:t>
                </a:r>
                <a:r>
                  <a:rPr lang="en-US" dirty="0"/>
                  <a:t> respectively</a:t>
                </a:r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3432" y="1052736"/>
                <a:ext cx="10058400" cy="3886200"/>
              </a:xfrm>
              <a:blipFill rotWithShape="1">
                <a:blip r:embed="rId2"/>
                <a:stretch>
                  <a:fillRect l="-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2" y="2708920"/>
            <a:ext cx="5388187" cy="3017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931739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Mu max =8 </a:t>
                </a:r>
                <a:r>
                  <a:rPr lang="en-US" dirty="0" err="1"/>
                  <a:t>kN.m</a:t>
                </a:r>
                <a:endParaRPr lang="en-US" dirty="0"/>
              </a:p>
              <a:p>
                <a:r>
                  <a:rPr lang="en-US" dirty="0"/>
                  <a:t>ρ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85</m:t>
                        </m:r>
                        <m:r>
                          <a:rPr lang="en-US">
                            <a:latin typeface="Cambria Math"/>
                          </a:rPr>
                          <m:t>×</m:t>
                        </m:r>
                        <m:r>
                          <a:rPr lang="en-US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420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( </m:t>
                    </m:r>
                    <m:r>
                      <a:rPr lang="en-US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/>
                              </a:rPr>
                              <m:t>2</m:t>
                            </m:r>
                            <m:r>
                              <a:rPr lang="en-US">
                                <a:latin typeface="Cambria Math"/>
                              </a:rPr>
                              <m:t>.</m:t>
                            </m:r>
                            <m:r>
                              <a:rPr lang="en-US">
                                <a:latin typeface="Cambria Math"/>
                              </a:rPr>
                              <m:t>61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r>
                              <a:rPr lang="en-US">
                                <a:latin typeface="Cambria Math"/>
                              </a:rPr>
                              <m:t>10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28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r>
                              <a:rPr lang="en-US">
                                <a:latin typeface="Cambria Math"/>
                              </a:rPr>
                              <m:t>1000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110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dirty="0"/>
                  <a:t> ) =0.00236</a:t>
                </a:r>
              </a:p>
              <a:p>
                <a:r>
                  <a:rPr lang="en-US" dirty="0"/>
                  <a:t>As=   0.00236 × 1000×110 =</a:t>
                </a:r>
                <a:r>
                  <a:rPr lang="ar-SA" dirty="0"/>
                  <a:t>260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dirty="0"/>
                  <a:t> =0.0018×1000×150=270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(Consider it as slab)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 As </a:t>
                </a:r>
                <a:r>
                  <a:rPr lang="ar-SA" dirty="0"/>
                  <a:t>&gt;</a:t>
                </a:r>
                <a14:m>
                  <m:oMath xmlns:m="http://schemas.openxmlformats.org/officeDocument/2006/math">
                    <m:r>
                      <a:rPr lang="ar-SA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,</m:t>
                    </m:r>
                  </m:oMath>
                </a14:m>
                <a:r>
                  <a:rPr lang="en-US" dirty="0"/>
                  <a:t> so   Use As= </a:t>
                </a:r>
                <a:r>
                  <a:rPr lang="ar-SA" dirty="0"/>
                  <a:t>270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(4ɸ10/m in two direction)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41" t="-10989" b="-93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7239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9416" y="2060848"/>
                <a:ext cx="10058400" cy="38862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ρ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85</m:t>
                        </m:r>
                        <m:r>
                          <a:rPr lang="en-US">
                            <a:latin typeface="Cambria Math"/>
                          </a:rPr>
                          <m:t>×</m:t>
                        </m:r>
                        <m:r>
                          <a:rPr lang="en-US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420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(</m:t>
                    </m:r>
                    <m:r>
                      <a:rPr lang="en-US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/>
                              </a:rPr>
                              <m:t>2</m:t>
                            </m:r>
                            <m:r>
                              <a:rPr lang="en-US">
                                <a:latin typeface="Cambria Math"/>
                              </a:rPr>
                              <m:t>.</m:t>
                            </m:r>
                            <m:r>
                              <a:rPr lang="en-US">
                                <a:latin typeface="Cambria Math"/>
                              </a:rPr>
                              <m:t>61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r>
                              <a:rPr lang="en-US">
                                <a:latin typeface="Cambria Math"/>
                              </a:rPr>
                              <m:t>8</m:t>
                            </m:r>
                            <m:r>
                              <a:rPr lang="en-US">
                                <a:latin typeface="Cambria Math"/>
                              </a:rPr>
                              <m:t>.</m:t>
                            </m:r>
                            <m:r>
                              <a:rPr lang="en-US">
                                <a:latin typeface="Cambria Math"/>
                              </a:rPr>
                              <m:t>6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6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28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r>
                              <a:rPr lang="en-US">
                                <a:latin typeface="Cambria Math"/>
                              </a:rPr>
                              <m:t>1000</m:t>
                            </m:r>
                            <m:r>
                              <a:rPr lang="en-US">
                                <a:latin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110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dirty="0"/>
                  <a:t> ) = 0.001</a:t>
                </a:r>
                <a:r>
                  <a:rPr lang="ar-SA" dirty="0"/>
                  <a:t>91</a:t>
                </a:r>
                <a:endParaRPr lang="en-US" dirty="0"/>
              </a:p>
              <a:p>
                <a:r>
                  <a:rPr lang="en-US" dirty="0"/>
                  <a:t>As=0.001</a:t>
                </a:r>
                <a:r>
                  <a:rPr lang="ar-SA" dirty="0"/>
                  <a:t>91</a:t>
                </a:r>
                <a:r>
                  <a:rPr lang="en-US" dirty="0"/>
                  <a:t>× 1000×110 =210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dirty="0"/>
                  <a:t> =0.0018×1000×150=270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 As &lt;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As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dirty="0"/>
                  <a:t> so Use As= 270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(4ɸ10/m)</a:t>
                </a:r>
              </a:p>
              <a:p>
                <a:r>
                  <a:rPr lang="en-US" dirty="0"/>
                  <a:t> </a:t>
                </a:r>
              </a:p>
              <a:p>
                <a:r>
                  <a:rPr lang="en-US" dirty="0"/>
                  <a:t>As we defined the stair as one-way solid slab, so the transverse moment is too small, so we used: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As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shrinkage</m:t>
                    </m:r>
                    <m:r>
                      <a:rPr lang="en-US">
                        <a:latin typeface="Cambria Math"/>
                      </a:rPr>
                      <m:t> =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As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min</m:t>
                    </m:r>
                    <m:r>
                      <a:rPr lang="en-US">
                        <a:latin typeface="Cambria Math"/>
                      </a:rPr>
                      <m:t> = </m:t>
                    </m:r>
                    <m:r>
                      <a:rPr lang="en-US">
                        <a:latin typeface="Cambria Math"/>
                      </a:rPr>
                      <m:t>0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>
                        <a:latin typeface="Cambria Math"/>
                      </a:rPr>
                      <m:t>0018</m:t>
                    </m:r>
                    <m:r>
                      <a:rPr lang="en-US">
                        <a:latin typeface="Cambria Math"/>
                      </a:rPr>
                      <m:t> × </m:t>
                    </m:r>
                    <m:r>
                      <a:rPr lang="en-US">
                        <a:latin typeface="Cambria Math"/>
                      </a:rPr>
                      <m:t>150</m:t>
                    </m:r>
                    <m:r>
                      <a:rPr lang="en-US">
                        <a:latin typeface="Cambria Math"/>
                      </a:rPr>
                      <m:t>× </m:t>
                    </m:r>
                    <m:r>
                      <a:rPr lang="en-US">
                        <a:latin typeface="Cambria Math"/>
                      </a:rPr>
                      <m:t>1000</m:t>
                    </m:r>
                    <m:r>
                      <a:rPr lang="en-US">
                        <a:latin typeface="Cambria Math"/>
                      </a:rPr>
                      <m:t> = </m:t>
                    </m:r>
                    <m:r>
                      <a:rPr lang="en-US">
                        <a:latin typeface="Cambria Math"/>
                      </a:rPr>
                      <m:t>270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mm</m:t>
                    </m:r>
                    <m:r>
                      <a:rPr lang="en-US">
                        <a:latin typeface="Cambria Math"/>
                      </a:rPr>
                      <m:t>2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in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both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face</m:t>
                    </m:r>
                    <m:r>
                      <a:rPr lang="en-US">
                        <a:latin typeface="Cambria Math"/>
                      </a:rPr>
                      <m:t> (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Use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a:rPr lang="en-US">
                        <a:latin typeface="Cambria Math"/>
                      </a:rPr>
                      <m:t>4</m:t>
                    </m:r>
                    <m:r>
                      <a:rPr lang="en-US">
                        <a:latin typeface="Cambria Math"/>
                      </a:rPr>
                      <m:t> ∅</m:t>
                    </m:r>
                    <m:r>
                      <a:rPr lang="en-US">
                        <a:latin typeface="Cambria Math"/>
                      </a:rPr>
                      <m:t>10</m:t>
                    </m:r>
                    <m:r>
                      <a:rPr lang="en-US">
                        <a:latin typeface="Cambria Math"/>
                      </a:rPr>
                      <m:t> /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for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each</m:t>
                    </m:r>
                    <m:r>
                      <a:rPr lang="en-U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layer</m:t>
                    </m:r>
                    <m:r>
                      <a:rPr lang="en-US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9416" y="2060848"/>
                <a:ext cx="10058400" cy="3886200"/>
              </a:xfrm>
              <a:blipFill rotWithShape="1">
                <a:blip r:embed="rId2"/>
                <a:stretch>
                  <a:fillRect l="-727" t="-2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983432" y="620688"/>
                <a:ext cx="6096000" cy="135421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/>
                <a:r>
                  <a:rPr lang="en-US" sz="3200" b="1" u="sng" dirty="0"/>
                  <a:t>For Flight</a:t>
                </a:r>
                <a:r>
                  <a:rPr lang="en-US" sz="3200" b="1" u="sng" dirty="0" smtClean="0"/>
                  <a:t>:</a:t>
                </a:r>
              </a:p>
              <a:p>
                <a:pPr lvl="0"/>
                <a:endParaRPr lang="en-US" sz="3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u</m:t>
                        </m:r>
                        <m:r>
                          <a:rPr lang="en-US">
                            <a:latin typeface="Cambria Math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/>
                  <a:t> from flight analysis by SAP2000=</a:t>
                </a:r>
                <a:r>
                  <a:rPr lang="ar-SA" dirty="0"/>
                  <a:t>8.6 </a:t>
                </a:r>
                <a:r>
                  <a:rPr lang="en-US" dirty="0" err="1"/>
                  <a:t>kN.m</a:t>
                </a:r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620688"/>
                <a:ext cx="6096000" cy="1354217"/>
              </a:xfrm>
              <a:prstGeom prst="rect">
                <a:avLst/>
              </a:prstGeom>
              <a:blipFill rotWithShape="1">
                <a:blip r:embed="rId3"/>
                <a:stretch>
                  <a:fillRect l="-2500" t="-6306" b="-6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00985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613AF9-05A8-43E7-A0FD-A76192A2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476672"/>
            <a:ext cx="9042400" cy="1600200"/>
          </a:xfrm>
        </p:spPr>
        <p:txBody>
          <a:bodyPr/>
          <a:lstStyle/>
          <a:p>
            <a:r>
              <a:rPr lang="en-US" dirty="0"/>
              <a:t>Design For Interior Panel (B12 ):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07D8856C-F2FD-4B5C-8210-34B3D2F87C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1424" y="2005013"/>
                <a:ext cx="10058400" cy="38862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: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1-Parameters:</a:t>
                </a:r>
                <a:endParaRPr lang="en-US" dirty="0"/>
              </a:p>
              <a:p>
                <a:r>
                  <a:rPr lang="en-US" dirty="0"/>
                  <a:t>2-Steel Reinforcement:</a:t>
                </a:r>
              </a:p>
              <a:p>
                <a:r>
                  <a:rPr lang="en-US" dirty="0" err="1"/>
                  <a:t>Mu,max</a:t>
                </a:r>
                <a:r>
                  <a:rPr lang="en-US" dirty="0"/>
                  <a:t> Positive = 120 </a:t>
                </a:r>
                <a:r>
                  <a:rPr lang="en-US" dirty="0" err="1"/>
                  <a:t>kN.m</a:t>
                </a:r>
                <a:r>
                  <a:rPr lang="en-US" dirty="0"/>
                  <a:t>  &gt;&gt;&gt; 6Ø16 mm.</a:t>
                </a:r>
              </a:p>
              <a:p>
                <a:r>
                  <a:rPr lang="en-US" dirty="0" err="1"/>
                  <a:t>Mu,max</a:t>
                </a:r>
                <a:r>
                  <a:rPr lang="en-US" dirty="0"/>
                  <a:t> </a:t>
                </a:r>
                <a:r>
                  <a:rPr lang="en-US" dirty="0" err="1"/>
                  <a:t>Nevative</a:t>
                </a:r>
                <a:r>
                  <a:rPr lang="en-US" dirty="0"/>
                  <a:t> = 225 </a:t>
                </a:r>
                <a:r>
                  <a:rPr lang="en-US" dirty="0" err="1"/>
                  <a:t>kN.m</a:t>
                </a:r>
                <a:r>
                  <a:rPr lang="en-US" dirty="0"/>
                  <a:t> &gt;&gt;&gt; 8Ø20 mm.</a:t>
                </a:r>
              </a:p>
              <a:p>
                <a:r>
                  <a:rPr lang="en-US" dirty="0"/>
                  <a:t>Vu = 242 </a:t>
                </a:r>
                <a:r>
                  <a:rPr lang="en-US" dirty="0" err="1"/>
                  <a:t>kN</a:t>
                </a:r>
                <a:r>
                  <a:rPr lang="en-US" dirty="0"/>
                  <a:t> &gt;&gt;&gt;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 / 300 mm.</a:t>
                </a:r>
              </a:p>
              <a:p>
                <a:r>
                  <a:rPr lang="en-US" dirty="0"/>
                  <a:t> 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7D8856C-F2FD-4B5C-8210-34B3D2F87C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1424" y="2005013"/>
                <a:ext cx="10058400" cy="3886200"/>
              </a:xfrm>
              <a:blipFill rotWithShape="1">
                <a:blip r:embed="rId2"/>
                <a:stretch>
                  <a:fillRect l="-970" t="-24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xmlns="" id="{132789E0-C166-4BA9-A7AE-847601D911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6067332"/>
                  </p:ext>
                </p:extLst>
              </p:nvPr>
            </p:nvGraphicFramePr>
            <p:xfrm>
              <a:off x="1703511" y="4851177"/>
              <a:ext cx="8568955" cy="9540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13791">
                      <a:extLst>
                        <a:ext uri="{9D8B030D-6E8A-4147-A177-3AD203B41FA5}">
                          <a16:colId xmlns:a16="http://schemas.microsoft.com/office/drawing/2014/main" xmlns="" val="3250108048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="" val="1851556555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="" val="2782505659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="" val="3266575460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="" val="3675846239"/>
                        </a:ext>
                      </a:extLst>
                    </a:gridCol>
                  </a:tblGrid>
                  <a:tr h="59992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h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200">
                                  <a:effectLst/>
                                  <a:latin typeface="Cambria Math" panose="02040503050406030204" pitchFamily="18" charset="0"/>
                                </a:rPr>
                                <m:t>𝑓𝑠</m:t>
                              </m:r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 (Mpa)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fy (Mpa)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92321535"/>
                      </a:ext>
                    </a:extLst>
                  </a:tr>
                  <a:tr h="354161"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1000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320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240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420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39914858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2789E0-C166-4BA9-A7AE-847601D911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6067332"/>
                  </p:ext>
                </p:extLst>
              </p:nvPr>
            </p:nvGraphicFramePr>
            <p:xfrm>
              <a:off x="1703511" y="4851177"/>
              <a:ext cx="8568955" cy="9540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71379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250108048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851556555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782505659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266575460"/>
                        </a:ext>
                      </a:extLst>
                    </a:gridCol>
                    <a:gridCol w="171379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675846239"/>
                        </a:ext>
                      </a:extLst>
                    </a:gridCol>
                  </a:tblGrid>
                  <a:tr h="59992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b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h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d (mm)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00356" t="-1020" r="-100356" b="-61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fy (Mpa)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2321535"/>
                      </a:ext>
                    </a:extLst>
                  </a:tr>
                  <a:tr h="354161"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1000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320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rtl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ar-SA" sz="1200">
                              <a:effectLst/>
                            </a:rPr>
                            <a:t>240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24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420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914858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F318171F-6C02-470B-92EC-DB1CEC0D1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55602" y="3719513"/>
            <a:ext cx="1717432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27539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F9C3C6-64E3-4FCA-BCA3-2B16FCA3E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0"/>
            <a:ext cx="9042400" cy="1600200"/>
          </a:xfrm>
        </p:spPr>
        <p:txBody>
          <a:bodyPr/>
          <a:lstStyle/>
          <a:p>
            <a:r>
              <a:rPr lang="en-US" dirty="0"/>
              <a:t>AutoCAD Details 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BD90CBDE-003B-4355-944A-4CBC49200B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2132856"/>
            <a:ext cx="10729059" cy="40192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85544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94AF13-1343-4DFC-8887-21804D2EB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22527"/>
            <a:ext cx="9042400" cy="1600200"/>
          </a:xfrm>
        </p:spPr>
        <p:txBody>
          <a:bodyPr/>
          <a:lstStyle/>
          <a:p>
            <a:r>
              <a:rPr lang="en-US" dirty="0"/>
              <a:t>Design For Shear Wall (SW-3 ):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0DFC49F9-34DA-4E38-BD5F-77B18CAD47B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3472" y="1988840"/>
            <a:ext cx="9546678" cy="41729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03312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44405E-1945-44F5-B6EE-7F20F7FA6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448" y="404664"/>
            <a:ext cx="9042400" cy="1600200"/>
          </a:xfrm>
        </p:spPr>
        <p:txBody>
          <a:bodyPr/>
          <a:lstStyle/>
          <a:p>
            <a:r>
              <a:rPr lang="en-US" dirty="0"/>
              <a:t>Notes: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5F83F9-BF02-40D6-807F-7D188948E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916832"/>
            <a:ext cx="10058400" cy="3886200"/>
          </a:xfrm>
        </p:spPr>
        <p:txBody>
          <a:bodyPr/>
          <a:lstStyle/>
          <a:p>
            <a:r>
              <a:rPr lang="en-US" dirty="0"/>
              <a:t>5 internal ultimate forces can be computed; namely, P, </a:t>
            </a:r>
            <a:r>
              <a:rPr lang="en-US" dirty="0" err="1"/>
              <a:t>Vx</a:t>
            </a:r>
            <a:r>
              <a:rPr lang="en-US" dirty="0"/>
              <a:t>, </a:t>
            </a:r>
            <a:r>
              <a:rPr lang="en-US" dirty="0" err="1"/>
              <a:t>Vy</a:t>
            </a:r>
            <a:r>
              <a:rPr lang="en-US" dirty="0"/>
              <a:t>, Mx and My .</a:t>
            </a:r>
          </a:p>
          <a:p>
            <a:r>
              <a:rPr lang="en-US" dirty="0"/>
              <a:t>Design for V-y in a way similar to beams .</a:t>
            </a:r>
          </a:p>
          <a:p>
            <a:r>
              <a:rPr lang="en-US" dirty="0"/>
              <a:t>Design for M-y can be carried out by assuming there acts as Couple.</a:t>
            </a:r>
          </a:p>
          <a:p>
            <a:r>
              <a:rPr lang="en-US" dirty="0"/>
              <a:t>Design for P and Mx in a way similar to columns.</a:t>
            </a:r>
          </a:p>
          <a:p>
            <a:r>
              <a:rPr lang="en-US" dirty="0"/>
              <a:t>The stresses in the SW-3 are less than 0.1 </a:t>
            </a:r>
            <a:r>
              <a:rPr lang="en-US" dirty="0" err="1"/>
              <a:t>F`c</a:t>
            </a:r>
            <a:r>
              <a:rPr lang="en-US" dirty="0"/>
              <a:t>, there is no need for interaction diagram check.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5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305503"/>
              </p:ext>
            </p:extLst>
          </p:nvPr>
        </p:nvGraphicFramePr>
        <p:xfrm>
          <a:off x="335360" y="1268760"/>
          <a:ext cx="11017224" cy="468052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59654"/>
                <a:gridCol w="2748958"/>
                <a:gridCol w="2740399"/>
                <a:gridCol w="2768213"/>
              </a:tblGrid>
              <a:tr h="788422">
                <a:tc>
                  <a:txBody>
                    <a:bodyPr/>
                    <a:lstStyle/>
                    <a:p>
                      <a:pPr marL="194310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310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Floor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75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lvl="0" indent="0" algn="ctr" defTabSz="914400" rtl="0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Function</a:t>
                      </a:r>
                      <a:endParaRPr lang="en-US" sz="18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marL="320040" marR="3175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498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498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Summation</a:t>
                      </a:r>
                      <a:r>
                        <a:rPr lang="en-US" sz="1800" baseline="0" dirty="0" smtClean="0"/>
                        <a:t> of Areas 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/>
                        <a:t>(m2)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99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990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Height of floors(m</a:t>
                      </a:r>
                      <a:r>
                        <a:rPr lang="en-US" sz="1800" dirty="0"/>
                        <a:t>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88422">
                <a:tc>
                  <a:txBody>
                    <a:bodyPr/>
                    <a:lstStyle/>
                    <a:p>
                      <a:pPr marL="193675" marR="192405" algn="ctr"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Basement </a:t>
                      </a:r>
                      <a:r>
                        <a:rPr lang="en-US" sz="1800" dirty="0"/>
                        <a:t>(</a:t>
                      </a:r>
                      <a:r>
                        <a:rPr lang="en-US" sz="1800" dirty="0" smtClean="0"/>
                        <a:t>B3)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6865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Parking,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244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660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3.25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4945" marR="19240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240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Basement(B2,B1)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1750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Stores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244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244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1115</a:t>
                      </a:r>
                      <a:endParaRPr lang="en-US" sz="180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cs typeface="Arial"/>
                        </a:rPr>
                        <a:t>B2=3.25</a:t>
                      </a:r>
                    </a:p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Times New Roman"/>
                        <a:cs typeface="Arial"/>
                      </a:endParaRPr>
                    </a:p>
                    <a:p>
                      <a:pPr marL="473075" marR="468630" algn="ctr">
                        <a:lnSpc>
                          <a:spcPts val="136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cs typeface="Arial"/>
                        </a:rPr>
                        <a:t>B1=3.5</a:t>
                      </a:r>
                      <a:endParaRPr lang="en-US" sz="1800" dirty="0" smtClean="0"/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floors</a:t>
                      </a:r>
                      <a:r>
                        <a:rPr lang="en-US" sz="1800" dirty="0" smtClean="0"/>
                        <a:t>(GF,F1,F2,F3,F4)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Offices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2240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GF</a:t>
                      </a:r>
                      <a:r>
                        <a:rPr lang="en-US" sz="1800" baseline="0" dirty="0" smtClean="0"/>
                        <a:t> = 4.5  </a:t>
                      </a:r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baseline="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 smtClean="0"/>
                        <a:t>Floors=3</a:t>
                      </a:r>
                      <a:endParaRPr lang="en-US" sz="1800" dirty="0" smtClean="0"/>
                    </a:p>
                  </a:txBody>
                  <a:tcPr marL="0" marR="0" marT="0" marB="0"/>
                </a:tc>
              </a:tr>
              <a:tr h="776655">
                <a:tc>
                  <a:txBody>
                    <a:bodyPr/>
                    <a:lstStyle/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3675" marR="192405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floors (F5,F6)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Arial"/>
                        </a:rPr>
                        <a:t>Apartments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  <a:cs typeface="+mn-cs"/>
                        </a:rPr>
                        <a:t>810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73713">
                <a:tc>
                  <a:txBody>
                    <a:bodyPr/>
                    <a:lstStyle/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194945" marR="19177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Sixth floor roof(F6)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320040" marR="353695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Apartment</a:t>
                      </a:r>
                      <a:endParaRPr lang="en-US" sz="1800" dirty="0" smtClean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6885" marR="47371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55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en-US" sz="1800" dirty="0" smtClean="0"/>
                    </a:p>
                    <a:p>
                      <a:pPr marL="473075" marR="46863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3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074" y="404664"/>
            <a:ext cx="6275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Floors, functions areas and heights</a:t>
            </a:r>
            <a:endParaRPr lang="en-US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0D592B-D564-4F7A-9AC4-31A1C68F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26296"/>
            <a:ext cx="9042400" cy="1600200"/>
          </a:xfrm>
        </p:spPr>
        <p:txBody>
          <a:bodyPr/>
          <a:lstStyle/>
          <a:p>
            <a:r>
              <a:rPr lang="en-US" dirty="0"/>
              <a:t>Reinforcement For SW-3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C1391D5C-683F-4667-80CC-FE22A5F3E3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27448" y="2564904"/>
                <a:ext cx="10058400" cy="38862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</a:t>
                </a:r>
                <a:r>
                  <a:rPr lang="en-US" baseline="-25000" dirty="0"/>
                  <a:t>S min</a:t>
                </a:r>
                <a:r>
                  <a:rPr lang="en-US" dirty="0"/>
                  <a:t>=0.0025×b×h=0.0025*1000*300  &gt;&gt;&gt; (1Ø12/200mm) on each side.</a:t>
                </a:r>
              </a:p>
              <a:p>
                <a:r>
                  <a:rPr lang="en-US" dirty="0"/>
                  <a:t>According to ACI315-04 section 2.10 these rules are following:</a:t>
                </a:r>
              </a:p>
              <a:p>
                <a:pPr lvl="0"/>
                <a:r>
                  <a:rPr lang="en-US" dirty="0"/>
                  <a:t>Transverse and Longitudinal rebar ratio shall be at least 0.0025 </a:t>
                </a:r>
              </a:p>
              <a:p>
                <a:r>
                  <a:rPr lang="en-US" dirty="0"/>
                  <a:t>Spacing of reinforcement shall not exceed: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450</m:t>
                            </m:r>
                          </m:e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𝑙𝑤</m:t>
                                </m:r>
                              </m:num>
                              <m:den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dirty="0"/>
                  <a:t>mm. </a:t>
                </a:r>
              </a:p>
              <a:p>
                <a:r>
                  <a:rPr lang="en-US" dirty="0"/>
                  <a:t> h: the thickness of shear wall (300mm).</a:t>
                </a:r>
              </a:p>
              <a:p>
                <a:r>
                  <a:rPr lang="en-US" dirty="0"/>
                  <a:t>So the maximum spacing is 450 mm which is larger than 300 mm, so it is OK.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1391D5C-683F-4667-80CC-FE22A5F3E3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7448" y="2564904"/>
                <a:ext cx="10058400" cy="3886200"/>
              </a:xfrm>
              <a:blipFill rotWithShape="1">
                <a:blip r:embed="rId2"/>
                <a:stretch>
                  <a:fillRect l="-848" t="-15228" r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2665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B63DB9-9AA2-4E53-AC36-73FC15F4D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1341"/>
            <a:ext cx="9042400" cy="1600200"/>
          </a:xfrm>
        </p:spPr>
        <p:txBody>
          <a:bodyPr/>
          <a:lstStyle/>
          <a:p>
            <a:r>
              <a:rPr lang="en-US" dirty="0"/>
              <a:t>Reinforcement For SW-3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418817-9C5C-4A88-833E-6206C058C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33" y="2477193"/>
            <a:ext cx="10613967" cy="3699770"/>
          </a:xfrm>
        </p:spPr>
        <p:txBody>
          <a:bodyPr/>
          <a:lstStyle/>
          <a:p>
            <a:r>
              <a:rPr lang="en-US" dirty="0"/>
              <a:t>First : Add Two column to the shear wall , To minimize the moment on shear wall and make Minimum Reinforcement.</a:t>
            </a:r>
          </a:p>
          <a:p>
            <a:r>
              <a:rPr lang="en-US" dirty="0"/>
              <a:t>Second : Use General Reinforcement At </a:t>
            </a:r>
            <a:r>
              <a:rPr lang="en-US" dirty="0" err="1"/>
              <a:t>Etabs</a:t>
            </a:r>
            <a:r>
              <a:rPr lang="en-US" dirty="0"/>
              <a:t> Pier Design.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2371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BA9859-CE75-4C38-8B4C-A4D1F589F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692696"/>
            <a:ext cx="10515600" cy="126096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Shear Wall Results 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A50F72-CBE0-4699-A575-5B286CF02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96752"/>
            <a:ext cx="11237422" cy="51378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General Reinforcement:</a:t>
            </a:r>
          </a:p>
          <a:p>
            <a:pPr marL="0" indent="0">
              <a:buNone/>
            </a:pPr>
            <a:r>
              <a:rPr lang="en-US" dirty="0"/>
              <a:t>Define General Reinforcement for </a:t>
            </a:r>
            <a:r>
              <a:rPr lang="en-US" dirty="0" err="1"/>
              <a:t>Etabs</a:t>
            </a:r>
            <a:r>
              <a:rPr lang="en-US" dirty="0"/>
              <a:t> using minimum Reinforcement ,But many </a:t>
            </a:r>
            <a:r>
              <a:rPr lang="en-US" dirty="0" err="1"/>
              <a:t>Etabs</a:t>
            </a:r>
            <a:r>
              <a:rPr lang="en-US" dirty="0"/>
              <a:t> alerts for moment and shear  so we increase the Reinforcement.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030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578966-71F3-492E-B719-62F7461F7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476672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Etabs</a:t>
            </a:r>
            <a:r>
              <a:rPr lang="en-US" dirty="0"/>
              <a:t> Reinforcement Check Result 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121388B5-A22A-4115-9ACF-86C9B7F15F1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5" y="2060848"/>
            <a:ext cx="7416825" cy="40566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201384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A83361-1424-4CD8-ABE7-0D77E437D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548680"/>
            <a:ext cx="90424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Shear Wall Reinforcement Results 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1F3E2DD9-94A9-4B5A-9380-E62F23F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729846"/>
            <a:ext cx="10515600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EFD925DF-5B2C-4D2D-8D2E-BA1225668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xmlns="" id="{62BCEDF6-37D1-41E7-9DAC-75C1B8DA8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738" y="3695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5BD979B4-F125-450B-BF03-F25CF5FF7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039454"/>
              </p:ext>
            </p:extLst>
          </p:nvPr>
        </p:nvGraphicFramePr>
        <p:xfrm>
          <a:off x="983432" y="2923116"/>
          <a:ext cx="10428287" cy="2256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363">
                  <a:extLst>
                    <a:ext uri="{9D8B030D-6E8A-4147-A177-3AD203B41FA5}">
                      <a16:colId xmlns:a16="http://schemas.microsoft.com/office/drawing/2014/main" xmlns="" val="3324376033"/>
                    </a:ext>
                  </a:extLst>
                </a:gridCol>
                <a:gridCol w="1676263">
                  <a:extLst>
                    <a:ext uri="{9D8B030D-6E8A-4147-A177-3AD203B41FA5}">
                      <a16:colId xmlns:a16="http://schemas.microsoft.com/office/drawing/2014/main" xmlns="" val="3815529773"/>
                    </a:ext>
                  </a:extLst>
                </a:gridCol>
                <a:gridCol w="636658">
                  <a:extLst>
                    <a:ext uri="{9D8B030D-6E8A-4147-A177-3AD203B41FA5}">
                      <a16:colId xmlns:a16="http://schemas.microsoft.com/office/drawing/2014/main" xmlns="" val="1422385291"/>
                    </a:ext>
                  </a:extLst>
                </a:gridCol>
                <a:gridCol w="1434493">
                  <a:extLst>
                    <a:ext uri="{9D8B030D-6E8A-4147-A177-3AD203B41FA5}">
                      <a16:colId xmlns:a16="http://schemas.microsoft.com/office/drawing/2014/main" xmlns="" val="2084877919"/>
                    </a:ext>
                  </a:extLst>
                </a:gridCol>
                <a:gridCol w="1265256">
                  <a:extLst>
                    <a:ext uri="{9D8B030D-6E8A-4147-A177-3AD203B41FA5}">
                      <a16:colId xmlns:a16="http://schemas.microsoft.com/office/drawing/2014/main" xmlns="" val="955620906"/>
                    </a:ext>
                  </a:extLst>
                </a:gridCol>
                <a:gridCol w="1313610">
                  <a:extLst>
                    <a:ext uri="{9D8B030D-6E8A-4147-A177-3AD203B41FA5}">
                      <a16:colId xmlns:a16="http://schemas.microsoft.com/office/drawing/2014/main" xmlns="" val="576448467"/>
                    </a:ext>
                  </a:extLst>
                </a:gridCol>
                <a:gridCol w="1257197">
                  <a:extLst>
                    <a:ext uri="{9D8B030D-6E8A-4147-A177-3AD203B41FA5}">
                      <a16:colId xmlns:a16="http://schemas.microsoft.com/office/drawing/2014/main" xmlns="" val="2685345322"/>
                    </a:ext>
                  </a:extLst>
                </a:gridCol>
                <a:gridCol w="1240885">
                  <a:extLst>
                    <a:ext uri="{9D8B030D-6E8A-4147-A177-3AD203B41FA5}">
                      <a16:colId xmlns:a16="http://schemas.microsoft.com/office/drawing/2014/main" xmlns="" val="708183341"/>
                    </a:ext>
                  </a:extLst>
                </a:gridCol>
                <a:gridCol w="1007562">
                  <a:extLst>
                    <a:ext uri="{9D8B030D-6E8A-4147-A177-3AD203B41FA5}">
                      <a16:colId xmlns:a16="http://schemas.microsoft.com/office/drawing/2014/main" xmlns="" val="2622216977"/>
                    </a:ext>
                  </a:extLst>
                </a:gridCol>
              </a:tblGrid>
              <a:tr h="126261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Vertical reinforcement/m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As/2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Reinforcement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 wall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Horizontal reinforcement/m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Reinforcement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 wall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>
                          <a:effectLst/>
                        </a:rPr>
                        <a:t>Shear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Reinforcement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For wall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Vertical reinforcement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For Column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Shear Reinforcement for Column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18531966"/>
                  </a:ext>
                </a:extLst>
              </a:tr>
              <a:tr h="9937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SW-3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1φ12/130mm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>
                          <a:effectLst/>
                        </a:rPr>
                        <a:t>1φ18/200mm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>
                          <a:effectLst/>
                        </a:rPr>
                        <a:t>1φ12/200mm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Use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1φ18/200mm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>
                          <a:effectLst/>
                        </a:rPr>
                        <a:t>1φ25/150mm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2φ10/200mm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97769840"/>
                  </a:ext>
                </a:extLst>
              </a:tr>
            </a:tbl>
          </a:graphicData>
        </a:graphic>
      </p:graphicFrame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AF366EFF-FF82-4647-B7F9-70451DA44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738" y="35941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3559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E876BF-F21A-4D56-92B5-CEDF77BF1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188640"/>
            <a:ext cx="9042400" cy="1600200"/>
          </a:xfrm>
        </p:spPr>
        <p:txBody>
          <a:bodyPr/>
          <a:lstStyle/>
          <a:p>
            <a:r>
              <a:rPr lang="en-US" dirty="0"/>
              <a:t>AutoCAD Details 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4E1217CA-0068-4C9C-B6E9-1706C6244C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440" y="1988840"/>
            <a:ext cx="10511593" cy="37490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05339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124744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Thank you </a:t>
            </a:r>
            <a:endParaRPr lang="en-US" sz="66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5064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r>
              <a:rPr lang="en-US" dirty="0" smtClean="0"/>
              <a:t>/5/2018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Graduation project 11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31504" y="83671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What we do </a:t>
            </a:r>
            <a:r>
              <a:rPr lang="en-US" sz="3600" b="1" dirty="0" smtClean="0"/>
              <a:t>in GP 1</a:t>
            </a:r>
            <a:r>
              <a:rPr lang="en-US" sz="3600" b="1" i="1" dirty="0" smtClean="0">
                <a:solidFill>
                  <a:schemeClr val="bg1"/>
                </a:solidFill>
              </a:rPr>
              <a:t>1</a:t>
            </a:r>
            <a:r>
              <a:rPr lang="en-US" sz="3600" b="1" dirty="0"/>
              <a:t>?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751" y="3808759"/>
            <a:ext cx="1874838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06" y="3816397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2" y="3751493"/>
            <a:ext cx="155416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مربع نص 9"/>
          <p:cNvSpPr txBox="1"/>
          <p:nvPr/>
        </p:nvSpPr>
        <p:spPr>
          <a:xfrm>
            <a:off x="1004213" y="3871493"/>
            <a:ext cx="132584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D68B1C"/>
                </a:solidFill>
              </a:rPr>
              <a:t>Dead</a:t>
            </a:r>
            <a:endParaRPr lang="ar-SA" sz="2400" b="1" dirty="0">
              <a:solidFill>
                <a:srgbClr val="D68B1C"/>
              </a:solidFill>
            </a:endParaRPr>
          </a:p>
        </p:txBody>
      </p:sp>
      <p:sp>
        <p:nvSpPr>
          <p:cNvPr id="17" name="مربع نص 10"/>
          <p:cNvSpPr txBox="1"/>
          <p:nvPr/>
        </p:nvSpPr>
        <p:spPr>
          <a:xfrm>
            <a:off x="5072520" y="3913602"/>
            <a:ext cx="195075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D68B1C"/>
                </a:solidFill>
              </a:rPr>
              <a:t>Superimposed</a:t>
            </a:r>
            <a:endParaRPr lang="ar-SA" sz="2000" b="1" dirty="0">
              <a:solidFill>
                <a:srgbClr val="D68B1C"/>
              </a:solidFill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253" y="2421375"/>
            <a:ext cx="42672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مربع نص 12"/>
          <p:cNvSpPr txBox="1"/>
          <p:nvPr/>
        </p:nvSpPr>
        <p:spPr>
          <a:xfrm>
            <a:off x="4300094" y="2462861"/>
            <a:ext cx="39312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D68B1C"/>
                </a:solidFill>
              </a:rPr>
              <a:t>Gravity Load</a:t>
            </a:r>
            <a:endParaRPr lang="ar-SA" sz="3200" b="1" dirty="0">
              <a:solidFill>
                <a:srgbClr val="D68B1C"/>
              </a:solidFill>
            </a:endParaRPr>
          </a:p>
        </p:txBody>
      </p:sp>
      <p:cxnSp>
        <p:nvCxnSpPr>
          <p:cNvPr id="20" name="رابط منحني 15"/>
          <p:cNvCxnSpPr>
            <a:stCxn id="18" idx="2"/>
            <a:endCxn id="15" idx="0"/>
          </p:cNvCxnSpPr>
          <p:nvPr/>
        </p:nvCxnSpPr>
        <p:spPr>
          <a:xfrm rot="16200000" flipH="1">
            <a:off x="7977811" y="1327829"/>
            <a:ext cx="696705" cy="415062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رابط منحني 18"/>
          <p:cNvCxnSpPr>
            <a:endCxn id="13" idx="0"/>
          </p:cNvCxnSpPr>
          <p:nvPr/>
        </p:nvCxnSpPr>
        <p:spPr>
          <a:xfrm rot="5400000">
            <a:off x="5738055" y="3281082"/>
            <a:ext cx="744792" cy="310562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رابط منحني 20"/>
          <p:cNvCxnSpPr>
            <a:stCxn id="18" idx="2"/>
            <a:endCxn id="14" idx="0"/>
          </p:cNvCxnSpPr>
          <p:nvPr/>
        </p:nvCxnSpPr>
        <p:spPr>
          <a:xfrm rot="5400000">
            <a:off x="3590467" y="1156010"/>
            <a:ext cx="761609" cy="455916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مربع نص 11"/>
          <p:cNvSpPr txBox="1"/>
          <p:nvPr/>
        </p:nvSpPr>
        <p:spPr>
          <a:xfrm>
            <a:off x="9715673" y="3845761"/>
            <a:ext cx="137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D68B1C"/>
                </a:solidFill>
              </a:rPr>
              <a:t>    Live </a:t>
            </a:r>
            <a:endParaRPr lang="ar-SA" sz="2400" b="1" dirty="0">
              <a:solidFill>
                <a:srgbClr val="D68B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5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</TotalTime>
  <Words>2135</Words>
  <Application>Microsoft Office PowerPoint</Application>
  <PresentationFormat>Custom</PresentationFormat>
  <Paragraphs>618</Paragraphs>
  <Slides>86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NewsPrint</vt:lpstr>
      <vt:lpstr>PowerPoint Presentation</vt:lpstr>
      <vt:lpstr>Outline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.</vt:lpstr>
      <vt:lpstr>PowerPoint Presentation</vt:lpstr>
      <vt:lpstr>PowerPoint Presentation</vt:lpstr>
      <vt:lpstr>    Load combinations:   According to the "ACI 318-2011 , the load factors that are used in the analysis and design are:   </vt:lpstr>
      <vt:lpstr>Computer programs:  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DYNAMIC ANALYSIS</vt:lpstr>
      <vt:lpstr>Definition of mass resource</vt:lpstr>
      <vt:lpstr>Seismic Parameters</vt:lpstr>
      <vt:lpstr>Seismic Zone Factor Z</vt:lpstr>
      <vt:lpstr>Site Classification Sd</vt:lpstr>
      <vt:lpstr>PowerPoint Presentation</vt:lpstr>
      <vt:lpstr>Seismic Coefficient Cv</vt:lpstr>
      <vt:lpstr>Seismic Importance Factor I</vt:lpstr>
      <vt:lpstr>Define Of Response Spectrum Function</vt:lpstr>
      <vt:lpstr>Response Spectrum In X-Direction</vt:lpstr>
      <vt:lpstr>Response Spectrum In Y-Direction</vt:lpstr>
      <vt:lpstr>Check Base Shear </vt:lpstr>
      <vt:lpstr>PowerPoint Presentation</vt:lpstr>
      <vt:lpstr>After increase scale factor  the value become large than V</vt:lpstr>
      <vt:lpstr>Check period</vt:lpstr>
      <vt:lpstr>PowerPoint Presentation</vt:lpstr>
      <vt:lpstr>Model check </vt:lpstr>
      <vt:lpstr> </vt:lpstr>
      <vt:lpstr>        Equilibrium check    </vt:lpstr>
      <vt:lpstr>PowerPoint Presentation</vt:lpstr>
      <vt:lpstr>PowerPoint Presentation</vt:lpstr>
      <vt:lpstr>Stress strain check  </vt:lpstr>
      <vt:lpstr>Stress strain check</vt:lpstr>
      <vt:lpstr>PowerPoint Presentation</vt:lpstr>
      <vt:lpstr>PowerPoint Presentation</vt:lpstr>
      <vt:lpstr>Deflection For Beam</vt:lpstr>
      <vt:lpstr>PowerPoint Presentation</vt:lpstr>
      <vt:lpstr>PowerPoint Presentation</vt:lpstr>
      <vt:lpstr>DESIGN Design of element  for flexure  </vt:lpstr>
      <vt:lpstr>PowerPoint Presentation</vt:lpstr>
      <vt:lpstr>                 Moment (11)→ bottom and top                   2φ10mm/ribbed mm for top steel         </vt:lpstr>
      <vt:lpstr>Design for coulmn </vt:lpstr>
      <vt:lpstr>PowerPoint Presentation</vt:lpstr>
      <vt:lpstr>PowerPoint Presentation</vt:lpstr>
      <vt:lpstr>PowerPoint Presentation</vt:lpstr>
      <vt:lpstr>Design for matt foundation </vt:lpstr>
      <vt:lpstr>PowerPoint Presentation</vt:lpstr>
      <vt:lpstr>Shear capacity check(punching): </vt:lpstr>
      <vt:lpstr>Slab Moment and Area of steel </vt:lpstr>
      <vt:lpstr>All value is less than 1747 K.n/m in both m11 &amp; m22  The reinforcement is 10 Φ 20mm/m  </vt:lpstr>
      <vt:lpstr>Design of stairs: </vt:lpstr>
      <vt:lpstr>Deflection shape </vt:lpstr>
      <vt:lpstr>PowerPoint Presentation</vt:lpstr>
      <vt:lpstr>PowerPoint Presentation</vt:lpstr>
      <vt:lpstr>PowerPoint Presentation</vt:lpstr>
      <vt:lpstr>Design for flexural: </vt:lpstr>
      <vt:lpstr>PowerPoint Presentation</vt:lpstr>
      <vt:lpstr>PowerPoint Presentation</vt:lpstr>
      <vt:lpstr>Design For Interior Panel (B12 ):</vt:lpstr>
      <vt:lpstr>AutoCAD Details :</vt:lpstr>
      <vt:lpstr>Design For Shear Wall (SW-3 ):</vt:lpstr>
      <vt:lpstr>Notes:</vt:lpstr>
      <vt:lpstr>Reinforcement For SW-3 :</vt:lpstr>
      <vt:lpstr>Reinforcement For SW-3 :</vt:lpstr>
      <vt:lpstr>Shear Wall Results : </vt:lpstr>
      <vt:lpstr>Etabs Reinforcement Check Result :</vt:lpstr>
      <vt:lpstr>Shear Wall Reinforcement Results :</vt:lpstr>
      <vt:lpstr>AutoCAD Details 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home</cp:lastModifiedBy>
  <cp:revision>172</cp:revision>
  <dcterms:created xsi:type="dcterms:W3CDTF">2017-05-21T08:22:19Z</dcterms:created>
  <dcterms:modified xsi:type="dcterms:W3CDTF">2018-05-16T10:07:51Z</dcterms:modified>
</cp:coreProperties>
</file>