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1" r:id="rId6"/>
    <p:sldId id="289" r:id="rId7"/>
    <p:sldId id="290" r:id="rId8"/>
    <p:sldId id="291" r:id="rId9"/>
    <p:sldId id="292" r:id="rId10"/>
    <p:sldId id="260" r:id="rId11"/>
    <p:sldId id="267" r:id="rId12"/>
    <p:sldId id="269" r:id="rId13"/>
    <p:sldId id="295" r:id="rId14"/>
    <p:sldId id="270" r:id="rId15"/>
    <p:sldId id="271" r:id="rId16"/>
    <p:sldId id="283" r:id="rId17"/>
    <p:sldId id="293" r:id="rId18"/>
    <p:sldId id="284" r:id="rId19"/>
    <p:sldId id="285" r:id="rId20"/>
    <p:sldId id="286" r:id="rId21"/>
    <p:sldId id="287" r:id="rId22"/>
    <p:sldId id="288" r:id="rId23"/>
    <p:sldId id="272" r:id="rId24"/>
    <p:sldId id="273" r:id="rId25"/>
    <p:sldId id="278" r:id="rId26"/>
    <p:sldId id="297" r:id="rId27"/>
    <p:sldId id="296" r:id="rId28"/>
    <p:sldId id="274" r:id="rId29"/>
    <p:sldId id="280" r:id="rId30"/>
    <p:sldId id="294" r:id="rId31"/>
    <p:sldId id="275" r:id="rId32"/>
  </p:sldIdLst>
  <p:sldSz cx="12192000" cy="6858000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Georgia" panose="02040502050405020303" pitchFamily="18" charset="0"/>
      <p:regular r:id="rId38"/>
      <p:bold r:id="rId39"/>
      <p:italic r:id="rId40"/>
      <p:boldItalic r:id="rId41"/>
    </p:embeddedFont>
    <p:embeddedFont>
      <p:font typeface="Trebuchet MS" panose="020B0603020202020204" pitchFamily="34" charset="0"/>
      <p:regular r:id="rId42"/>
      <p:bold r:id="rId43"/>
      <p:italic r:id="rId44"/>
      <p:boldItalic r:id="rId45"/>
    </p:embeddedFont>
    <p:embeddedFont>
      <p:font typeface="Verdana" panose="020B0604030504040204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7305">
          <p15:clr>
            <a:srgbClr val="A4A3A4"/>
          </p15:clr>
        </p15:guide>
        <p15:guide id="2" orient="horz" pos="351">
          <p15:clr>
            <a:srgbClr val="A4A3A4"/>
          </p15:clr>
        </p15:guide>
        <p15:guide id="3" orient="horz" pos="618">
          <p15:clr>
            <a:srgbClr val="A4A3A4"/>
          </p15:clr>
        </p15:guide>
        <p15:guide id="4" orient="horz" pos="3969">
          <p15:clr>
            <a:srgbClr val="A4A3A4"/>
          </p15:clr>
        </p15:guide>
        <p15:guide id="5" pos="1191">
          <p15:clr>
            <a:srgbClr val="A4A3A4"/>
          </p15:clr>
        </p15:guide>
        <p15:guide id="6" orient="horz" pos="1417">
          <p15:clr>
            <a:srgbClr val="A4A3A4"/>
          </p15:clr>
        </p15:guide>
        <p15:guide id="7" pos="677">
          <p15:clr>
            <a:srgbClr val="A4A3A4"/>
          </p15:clr>
        </p15:guide>
        <p15:guide id="8" orient="horz" pos="1790">
          <p15:clr>
            <a:srgbClr val="A4A3A4"/>
          </p15:clr>
        </p15:guide>
        <p15:guide id="9" pos="3628">
          <p15:clr>
            <a:srgbClr val="A4A3A4"/>
          </p15:clr>
        </p15:guide>
        <p15:guide id="10" orient="horz" pos="28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CE9F6C-CF60-4137-A2D8-A2E830C42F6C}" v="178" dt="2023-01-22T13:24:48.710"/>
    <p1510:client id="{363F06F1-700E-47DA-91E2-7004E53F7FD3}" v="3" dt="2023-01-18T18:21:24.742"/>
    <p1510:client id="{3C7507D4-AA60-4F30-90EC-B5FF88C374F2}" v="10" dt="2023-01-19T19:01:01.190"/>
    <p1510:client id="{4E574548-6101-4127-9348-CBB9359ADFAC}" v="492" dt="2023-01-19T21:11:28.447"/>
    <p1510:client id="{6475CBC4-37B9-4D66-89E2-80983E2BCE3E}" v="16" dt="2023-01-19T17:51:31.722"/>
    <p1510:client id="{64C2C37D-1668-4D74-9D42-3F721DDEC268}" v="562" dt="2023-01-24T07:47:56.683"/>
    <p1510:client id="{9FDBFE16-A6AA-4BDC-87D0-EEBB0BEDB592}" v="64" dt="2023-01-18T18:35:27.498"/>
    <p1510:client id="{ADE8B789-79B8-4792-8B72-BB519B06EF7A}" v="1900" dt="2023-01-17T15:04:06.422"/>
    <p1510:client id="{F27252D7-DD3A-423E-9624-B719CA15405B}" v="1314" dt="2023-01-18T18:05:01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7305"/>
        <p:guide orient="horz" pos="351"/>
        <p:guide orient="horz" pos="618"/>
        <p:guide orient="horz" pos="3969"/>
        <p:guide pos="1191"/>
        <p:guide orient="horz" pos="1417"/>
        <p:guide pos="677"/>
        <p:guide orient="horz" pos="1790"/>
        <p:guide pos="3628"/>
        <p:guide orient="horz" pos="2826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191" name="Google Shape;1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Title Only">
  <p:cSld name="10_Title 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>
            <a:spLocks noGrp="1"/>
          </p:cNvSpPr>
          <p:nvPr>
            <p:ph type="pic" idx="2"/>
          </p:nvPr>
        </p:nvSpPr>
        <p:spPr>
          <a:xfrm>
            <a:off x="2859882" y="4217194"/>
            <a:ext cx="1573559" cy="83740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Title Only">
  <p:cSld name="11_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>
            <a:spLocks noGrp="1"/>
          </p:cNvSpPr>
          <p:nvPr>
            <p:ph type="pic" idx="2"/>
          </p:nvPr>
        </p:nvSpPr>
        <p:spPr>
          <a:xfrm>
            <a:off x="2724150" y="4257675"/>
            <a:ext cx="1527175" cy="749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Title Only">
  <p:cSld name="12_Title 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>
            <a:spLocks noGrp="1"/>
          </p:cNvSpPr>
          <p:nvPr>
            <p:ph type="pic" idx="2"/>
          </p:nvPr>
        </p:nvSpPr>
        <p:spPr>
          <a:xfrm>
            <a:off x="2301875" y="3838575"/>
            <a:ext cx="1273175" cy="64452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Only">
  <p:cSld name="13_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>
            <a:spLocks noGrp="1"/>
          </p:cNvSpPr>
          <p:nvPr>
            <p:ph type="pic" idx="2"/>
          </p:nvPr>
        </p:nvSpPr>
        <p:spPr>
          <a:xfrm>
            <a:off x="2595564" y="4331495"/>
            <a:ext cx="1524581" cy="75485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Only">
  <p:cSld name="7_Title 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>
            <a:spLocks noGrp="1"/>
          </p:cNvSpPr>
          <p:nvPr>
            <p:ph type="pic" idx="2"/>
          </p:nvPr>
        </p:nvSpPr>
        <p:spPr>
          <a:xfrm>
            <a:off x="2073031" y="4436367"/>
            <a:ext cx="3326284" cy="172821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>
            <a:spLocks noGrp="1"/>
          </p:cNvSpPr>
          <p:nvPr>
            <p:ph type="pic" idx="2"/>
          </p:nvPr>
        </p:nvSpPr>
        <p:spPr>
          <a:xfrm>
            <a:off x="6412933" y="3833029"/>
            <a:ext cx="1840253" cy="244644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3"/>
          <p:cNvSpPr>
            <a:spLocks noGrp="1"/>
          </p:cNvSpPr>
          <p:nvPr>
            <p:ph type="pic" idx="3"/>
          </p:nvPr>
        </p:nvSpPr>
        <p:spPr>
          <a:xfrm>
            <a:off x="1676671" y="2595971"/>
            <a:ext cx="1545548" cy="1839954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Only">
  <p:cSld name="3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>
            <a:spLocks noGrp="1"/>
          </p:cNvSpPr>
          <p:nvPr>
            <p:ph type="pic" idx="2"/>
          </p:nvPr>
        </p:nvSpPr>
        <p:spPr>
          <a:xfrm>
            <a:off x="7484756" y="1204789"/>
            <a:ext cx="3124200" cy="250014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Only">
  <p:cSld name="4_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>
            <a:spLocks noGrp="1"/>
          </p:cNvSpPr>
          <p:nvPr>
            <p:ph type="pic" idx="2"/>
          </p:nvPr>
        </p:nvSpPr>
        <p:spPr>
          <a:xfrm>
            <a:off x="8387788" y="3109327"/>
            <a:ext cx="1664262" cy="1073136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5"/>
          <p:cNvSpPr>
            <a:spLocks noGrp="1"/>
          </p:cNvSpPr>
          <p:nvPr>
            <p:ph type="pic" idx="3"/>
          </p:nvPr>
        </p:nvSpPr>
        <p:spPr>
          <a:xfrm>
            <a:off x="5435149" y="1877762"/>
            <a:ext cx="1321706" cy="263535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Only">
  <p:cSld name="8_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>
            <a:spLocks noGrp="1"/>
          </p:cNvSpPr>
          <p:nvPr>
            <p:ph type="pic" idx="2"/>
          </p:nvPr>
        </p:nvSpPr>
        <p:spPr>
          <a:xfrm>
            <a:off x="5626100" y="4971746"/>
            <a:ext cx="3346450" cy="18697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>
            <a:spLocks noGrp="1"/>
          </p:cNvSpPr>
          <p:nvPr>
            <p:ph type="pic" idx="2"/>
          </p:nvPr>
        </p:nvSpPr>
        <p:spPr>
          <a:xfrm>
            <a:off x="1793576" y="2536653"/>
            <a:ext cx="2137625" cy="3077027"/>
          </a:xfrm>
          <a:prstGeom prst="rect">
            <a:avLst/>
          </a:prstGeom>
          <a:noFill/>
          <a:ln>
            <a:noFill/>
          </a:ln>
        </p:spPr>
      </p:sp>
      <p:sp>
        <p:nvSpPr>
          <p:cNvPr id="29" name="Google Shape;29;p7"/>
          <p:cNvSpPr>
            <a:spLocks noGrp="1"/>
          </p:cNvSpPr>
          <p:nvPr>
            <p:ph type="pic" idx="3"/>
          </p:nvPr>
        </p:nvSpPr>
        <p:spPr>
          <a:xfrm>
            <a:off x="4224804" y="2507846"/>
            <a:ext cx="3223747" cy="1480236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7"/>
          <p:cNvSpPr>
            <a:spLocks noGrp="1"/>
          </p:cNvSpPr>
          <p:nvPr>
            <p:ph type="pic" idx="4"/>
          </p:nvPr>
        </p:nvSpPr>
        <p:spPr>
          <a:xfrm>
            <a:off x="4224803" y="4104635"/>
            <a:ext cx="3224213" cy="1509044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7"/>
          <p:cNvSpPr>
            <a:spLocks noGrp="1"/>
          </p:cNvSpPr>
          <p:nvPr>
            <p:ph type="pic" idx="5"/>
          </p:nvPr>
        </p:nvSpPr>
        <p:spPr>
          <a:xfrm>
            <a:off x="7741970" y="2536651"/>
            <a:ext cx="2641488" cy="1451429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7"/>
          <p:cNvSpPr>
            <a:spLocks noGrp="1"/>
          </p:cNvSpPr>
          <p:nvPr>
            <p:ph type="pic" idx="6"/>
          </p:nvPr>
        </p:nvSpPr>
        <p:spPr>
          <a:xfrm>
            <a:off x="7741967" y="4089396"/>
            <a:ext cx="2641488" cy="1509043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Only">
  <p:cSld name="9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>
            <a:spLocks noGrp="1"/>
          </p:cNvSpPr>
          <p:nvPr>
            <p:ph type="pic" idx="2"/>
          </p:nvPr>
        </p:nvSpPr>
        <p:spPr>
          <a:xfrm>
            <a:off x="874713" y="4616608"/>
            <a:ext cx="3316287" cy="186039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Only">
  <p:cSld name="6_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>
            <a:spLocks noGrp="1"/>
          </p:cNvSpPr>
          <p:nvPr>
            <p:ph type="pic" idx="2"/>
          </p:nvPr>
        </p:nvSpPr>
        <p:spPr>
          <a:xfrm>
            <a:off x="8029543" y="3193272"/>
            <a:ext cx="1047974" cy="142169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Only">
  <p:cSld name="5_Title 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 rot="-706290">
            <a:off x="2536882" y="2193377"/>
            <a:ext cx="1715600" cy="3712646"/>
          </a:xfrm>
          <a:prstGeom prst="roundRect">
            <a:avLst>
              <a:gd name="adj" fmla="val 12924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10"/>
          <p:cNvSpPr>
            <a:spLocks noGrp="1"/>
          </p:cNvSpPr>
          <p:nvPr>
            <p:ph type="pic" idx="2"/>
          </p:nvPr>
        </p:nvSpPr>
        <p:spPr>
          <a:xfrm rot="-711554">
            <a:off x="2536882" y="2192675"/>
            <a:ext cx="1715600" cy="3712646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0"/>
          <p:cNvSpPr/>
          <p:nvPr/>
        </p:nvSpPr>
        <p:spPr>
          <a:xfrm rot="223185">
            <a:off x="4233901" y="3476740"/>
            <a:ext cx="1292937" cy="271030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10"/>
          <p:cNvSpPr>
            <a:spLocks noGrp="1"/>
          </p:cNvSpPr>
          <p:nvPr>
            <p:ph type="pic" idx="3"/>
          </p:nvPr>
        </p:nvSpPr>
        <p:spPr>
          <a:xfrm rot="237551">
            <a:off x="4239370" y="3479055"/>
            <a:ext cx="1292937" cy="271030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355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10" Type="http://schemas.openxmlformats.org/officeDocument/2006/relationships/image" Target="../media/image3.png"/><Relationship Id="rId4" Type="http://schemas.openxmlformats.org/officeDocument/2006/relationships/image" Target="../media/image9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6" descr="A picture containing text, outdoor, road, street&#10;&#10;Description automatically generated"/>
          <p:cNvPicPr preferRelativeResize="0"/>
          <p:nvPr/>
        </p:nvPicPr>
        <p:blipFill rotWithShape="1">
          <a:blip r:embed="rId3">
            <a:alphaModFix amt="46000"/>
          </a:blip>
          <a:srcRect/>
          <a:stretch/>
        </p:blipFill>
        <p:spPr>
          <a:xfrm>
            <a:off x="-4775" y="-522896"/>
            <a:ext cx="12201526" cy="81343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" name="Google Shape;116;p26"/>
          <p:cNvGrpSpPr/>
          <p:nvPr/>
        </p:nvGrpSpPr>
        <p:grpSpPr>
          <a:xfrm>
            <a:off x="2346442" y="2403924"/>
            <a:ext cx="6988334" cy="1446509"/>
            <a:chOff x="2462679" y="2752636"/>
            <a:chExt cx="6988334" cy="1446509"/>
          </a:xfrm>
        </p:grpSpPr>
        <p:sp>
          <p:nvSpPr>
            <p:cNvPr id="117" name="Google Shape;117;p26"/>
            <p:cNvSpPr txBox="1"/>
            <p:nvPr/>
          </p:nvSpPr>
          <p:spPr>
            <a:xfrm>
              <a:off x="3350513" y="2752636"/>
              <a:ext cx="6100500" cy="14465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7200" b="1">
                  <a:solidFill>
                    <a:schemeClr val="lt1"/>
                  </a:solidFill>
                </a:rPr>
                <a:t> </a:t>
              </a:r>
              <a:r>
                <a:rPr lang="en-IN" sz="8800" b="1">
                  <a:solidFill>
                    <a:schemeClr val="lt1"/>
                  </a:solidFill>
                </a:rPr>
                <a:t> FLY CAR</a:t>
              </a:r>
              <a:endParaRPr lang="en-US">
                <a:solidFill>
                  <a:schemeClr val="lt1"/>
                </a:solidFill>
              </a:endParaRPr>
            </a:p>
          </p:txBody>
        </p:sp>
        <p:pic>
          <p:nvPicPr>
            <p:cNvPr id="118" name="Google Shape;118;p2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462679" y="3022736"/>
              <a:ext cx="1551414" cy="660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9" name="Google Shape;119;p26"/>
          <p:cNvSpPr txBox="1"/>
          <p:nvPr/>
        </p:nvSpPr>
        <p:spPr>
          <a:xfrm>
            <a:off x="4303964" y="3608015"/>
            <a:ext cx="39576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80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Rent car &amp; Order Tax</a:t>
            </a:r>
            <a:r>
              <a:rPr lang="en-IN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i</a:t>
            </a:r>
            <a:endParaRPr lang="en-IN">
              <a:solidFill>
                <a:schemeClr val="lt1"/>
              </a:solidFill>
              <a:latin typeface="Calibri"/>
              <a:cs typeface="Calibri"/>
            </a:endParaRP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AACB4367-579A-831E-E932-C8F976B29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/>
          <p:nvPr/>
        </p:nvSpPr>
        <p:spPr>
          <a:xfrm>
            <a:off x="2340908" y="3320505"/>
            <a:ext cx="275650" cy="409411"/>
          </a:xfrm>
          <a:custGeom>
            <a:avLst/>
            <a:gdLst/>
            <a:ahLst/>
            <a:cxnLst/>
            <a:rect l="l" t="t" r="r" b="b"/>
            <a:pathLst>
              <a:path w="275146" h="408663" extrusionOk="0">
                <a:moveTo>
                  <a:pt x="137101" y="-145"/>
                </a:moveTo>
                <a:cubicBezTo>
                  <a:pt x="61112" y="-145"/>
                  <a:pt x="-462" y="61443"/>
                  <a:pt x="-462" y="137417"/>
                </a:cubicBezTo>
                <a:cubicBezTo>
                  <a:pt x="-462" y="213391"/>
                  <a:pt x="137101" y="408519"/>
                  <a:pt x="137101" y="408519"/>
                </a:cubicBezTo>
                <a:cubicBezTo>
                  <a:pt x="137101" y="408519"/>
                  <a:pt x="274685" y="213399"/>
                  <a:pt x="274685" y="137432"/>
                </a:cubicBezTo>
                <a:cubicBezTo>
                  <a:pt x="274685" y="61466"/>
                  <a:pt x="213075" y="-145"/>
                  <a:pt x="137101" y="-145"/>
                </a:cubicBezTo>
                <a:close/>
                <a:moveTo>
                  <a:pt x="137101" y="235786"/>
                </a:moveTo>
                <a:cubicBezTo>
                  <a:pt x="82789" y="235786"/>
                  <a:pt x="38762" y="191758"/>
                  <a:pt x="38762" y="137447"/>
                </a:cubicBezTo>
                <a:cubicBezTo>
                  <a:pt x="38762" y="83136"/>
                  <a:pt x="82789" y="39108"/>
                  <a:pt x="137101" y="39108"/>
                </a:cubicBezTo>
                <a:cubicBezTo>
                  <a:pt x="191412" y="39108"/>
                  <a:pt x="235439" y="83136"/>
                  <a:pt x="235439" y="137447"/>
                </a:cubicBezTo>
                <a:cubicBezTo>
                  <a:pt x="235447" y="191758"/>
                  <a:pt x="191427" y="235792"/>
                  <a:pt x="137115" y="235800"/>
                </a:cubicBezTo>
                <a:cubicBezTo>
                  <a:pt x="137110" y="235800"/>
                  <a:pt x="137106" y="235800"/>
                  <a:pt x="137101" y="235800"/>
                </a:cubicBezTo>
                <a:close/>
              </a:path>
            </a:pathLst>
          </a:cu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8593820" flipH="1">
            <a:off x="2861371" y="2338816"/>
            <a:ext cx="1862510" cy="1332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0027227" flipH="1">
            <a:off x="6371399" y="2051505"/>
            <a:ext cx="1862510" cy="13325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30"/>
          <p:cNvCxnSpPr/>
          <p:nvPr/>
        </p:nvCxnSpPr>
        <p:spPr>
          <a:xfrm>
            <a:off x="2419561" y="4215381"/>
            <a:ext cx="6668407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4" name="Google Shape;234;p30"/>
          <p:cNvSpPr/>
          <p:nvPr/>
        </p:nvSpPr>
        <p:spPr>
          <a:xfrm>
            <a:off x="604778" y="4231482"/>
            <a:ext cx="2480830" cy="661003"/>
          </a:xfrm>
          <a:prstGeom prst="roundRect">
            <a:avLst>
              <a:gd name="adj" fmla="val 983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0"/>
          <p:cNvSpPr/>
          <p:nvPr/>
        </p:nvSpPr>
        <p:spPr>
          <a:xfrm>
            <a:off x="3203312" y="4980990"/>
            <a:ext cx="2480830" cy="735953"/>
          </a:xfrm>
          <a:prstGeom prst="roundRect">
            <a:avLst>
              <a:gd name="adj" fmla="val 983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0"/>
          <p:cNvSpPr/>
          <p:nvPr/>
        </p:nvSpPr>
        <p:spPr>
          <a:xfrm>
            <a:off x="5837754" y="4980990"/>
            <a:ext cx="2918577" cy="735952"/>
          </a:xfrm>
          <a:prstGeom prst="roundRect">
            <a:avLst>
              <a:gd name="adj" fmla="val 983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0"/>
          <p:cNvSpPr txBox="1"/>
          <p:nvPr/>
        </p:nvSpPr>
        <p:spPr>
          <a:xfrm>
            <a:off x="825808" y="4348497"/>
            <a:ext cx="204208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600" b="1"/>
              <a:t>Locating the user</a:t>
            </a:r>
            <a:endParaRPr lang="en-US" b="1"/>
          </a:p>
        </p:txBody>
      </p:sp>
      <p:sp>
        <p:nvSpPr>
          <p:cNvPr id="238" name="Google Shape;238;p30"/>
          <p:cNvSpPr txBox="1"/>
          <p:nvPr/>
        </p:nvSpPr>
        <p:spPr>
          <a:xfrm>
            <a:off x="3209790" y="5060888"/>
            <a:ext cx="247751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600" b="1"/>
              <a:t>Add taxi locations on the map</a:t>
            </a: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IN" sz="1600" b="1">
              <a:solidFill>
                <a:srgbClr val="1D3557"/>
              </a:solidFill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5841082" y="5066437"/>
            <a:ext cx="2978256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600" b="1"/>
              <a:t>See the nearest taxi through the K-nearest neighbour</a:t>
            </a:r>
            <a:endParaRPr lang="en-US" err="1"/>
          </a:p>
        </p:txBody>
      </p:sp>
      <p:sp>
        <p:nvSpPr>
          <p:cNvPr id="240" name="Google Shape;240;p30"/>
          <p:cNvSpPr txBox="1"/>
          <p:nvPr/>
        </p:nvSpPr>
        <p:spPr>
          <a:xfrm>
            <a:off x="1392006" y="3874425"/>
            <a:ext cx="70272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b="1">
                <a:solidFill>
                  <a:schemeClr val="accent4">
                    <a:lumMod val="60000"/>
                    <a:lumOff val="40000"/>
                  </a:schemeClr>
                </a:solidFill>
              </a:rPr>
              <a:t>01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47" name="Google Shape;247;p30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l="13701" t="49939" r="10870" b="16093"/>
          <a:stretch/>
        </p:blipFill>
        <p:spPr>
          <a:xfrm rot="151557" flipH="1">
            <a:off x="7841354" y="2961983"/>
            <a:ext cx="1492871" cy="672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0" descr="A picture containing text, cellphone&#10;&#10;Description automatically generated"/>
          <p:cNvPicPr preferRelativeResize="0">
            <a:picLocks noGrp="1"/>
          </p:cNvPicPr>
          <p:nvPr>
            <p:ph type="pic" idx="3"/>
          </p:nvPr>
        </p:nvPicPr>
        <p:blipFill rotWithShape="1">
          <a:blip r:embed="rId5">
            <a:alphaModFix/>
          </a:blip>
          <a:srcRect l="35778" t="22006" r="36169" b="22019"/>
          <a:stretch/>
        </p:blipFill>
        <p:spPr>
          <a:xfrm>
            <a:off x="4901124" y="1341447"/>
            <a:ext cx="1321704" cy="26353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9" name="Google Shape;249;p30"/>
          <p:cNvGrpSpPr/>
          <p:nvPr/>
        </p:nvGrpSpPr>
        <p:grpSpPr>
          <a:xfrm>
            <a:off x="2801964" y="385229"/>
            <a:ext cx="6457443" cy="733376"/>
            <a:chOff x="3264502" y="483200"/>
            <a:chExt cx="6457443" cy="646290"/>
          </a:xfrm>
        </p:grpSpPr>
        <p:sp>
          <p:nvSpPr>
            <p:cNvPr id="250" name="Google Shape;250;p30"/>
            <p:cNvSpPr txBox="1"/>
            <p:nvPr/>
          </p:nvSpPr>
          <p:spPr>
            <a:xfrm>
              <a:off x="3677460" y="483200"/>
              <a:ext cx="6044485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3600" b="1">
                  <a:solidFill>
                    <a:schemeClr val="bg1"/>
                  </a:solidFill>
                </a:rPr>
                <a:t>Arrow Timeline  Features</a:t>
              </a:r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251" name="Google Shape;251;p3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264502" y="689749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174B769-DFDE-048F-F086-29FD5D12CAA3}"/>
              </a:ext>
            </a:extLst>
          </p:cNvPr>
          <p:cNvSpPr/>
          <p:nvPr/>
        </p:nvSpPr>
        <p:spPr>
          <a:xfrm>
            <a:off x="8788717" y="4275045"/>
            <a:ext cx="2727597" cy="6550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b="1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Text message &amp; Call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11046F-353C-C7DB-FC6C-7B6A6C7291B0}"/>
              </a:ext>
            </a:extLst>
          </p:cNvPr>
          <p:cNvSpPr txBox="1"/>
          <p:nvPr/>
        </p:nvSpPr>
        <p:spPr>
          <a:xfrm>
            <a:off x="1394709" y="3660930"/>
            <a:ext cx="694544" cy="4072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98B1AD89-0202-FF73-410C-584814D6F3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D0E387-1D2D-DB64-FD17-A893BEB08D5B}"/>
              </a:ext>
            </a:extLst>
          </p:cNvPr>
          <p:cNvSpPr txBox="1"/>
          <p:nvPr/>
        </p:nvSpPr>
        <p:spPr>
          <a:xfrm>
            <a:off x="4264909" y="4588029"/>
            <a:ext cx="6945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1119C8-EC24-7C92-DC1F-A2405B732C39}"/>
              </a:ext>
            </a:extLst>
          </p:cNvPr>
          <p:cNvSpPr txBox="1"/>
          <p:nvPr/>
        </p:nvSpPr>
        <p:spPr>
          <a:xfrm>
            <a:off x="7084309" y="4600729"/>
            <a:ext cx="6945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03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E7CF30-F3FF-1E74-2904-5D63252A3A4B}"/>
              </a:ext>
            </a:extLst>
          </p:cNvPr>
          <p:cNvSpPr txBox="1"/>
          <p:nvPr/>
        </p:nvSpPr>
        <p:spPr>
          <a:xfrm>
            <a:off x="9967209" y="3927629"/>
            <a:ext cx="6945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04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7"/>
          <p:cNvSpPr txBox="1"/>
          <p:nvPr/>
        </p:nvSpPr>
        <p:spPr>
          <a:xfrm>
            <a:off x="1829338" y="1321521"/>
            <a:ext cx="384433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600">
                <a:solidFill>
                  <a:schemeClr val="bg1"/>
                </a:solidFill>
                <a:sym typeface="Calibri"/>
              </a:rPr>
              <a:t>Car companies request to join the application and add or reject them.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03" name="Google Shape;403;p37"/>
          <p:cNvSpPr txBox="1"/>
          <p:nvPr/>
        </p:nvSpPr>
        <p:spPr>
          <a:xfrm>
            <a:off x="3129935" y="2731038"/>
            <a:ext cx="4015863" cy="857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600">
                <a:solidFill>
                  <a:schemeClr val="bg1"/>
                </a:solidFill>
                <a:sym typeface="Calibri"/>
              </a:rPr>
              <a:t>Calendar to determine the number of reservation days.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06" name="Google Shape;406;p37"/>
          <p:cNvSpPr txBox="1"/>
          <p:nvPr/>
        </p:nvSpPr>
        <p:spPr>
          <a:xfrm>
            <a:off x="4959348" y="3769166"/>
            <a:ext cx="5555458" cy="1213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600">
                <a:solidFill>
                  <a:schemeClr val="bg1"/>
                </a:solidFill>
                <a:ea typeface="Calibri"/>
                <a:sym typeface="Calibri"/>
              </a:rPr>
              <a:t>The application filtered through the companies’ location, the name of the cars, the name of the companies, and the rental price per day.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09" name="Google Shape;409;p37"/>
          <p:cNvSpPr txBox="1"/>
          <p:nvPr/>
        </p:nvSpPr>
        <p:spPr>
          <a:xfrm>
            <a:off x="6761027" y="5531918"/>
            <a:ext cx="3534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600">
                <a:solidFill>
                  <a:schemeClr val="bg1"/>
                </a:solidFill>
                <a:sym typeface="Calibri"/>
              </a:rPr>
              <a:t>Payment by credit card.</a:t>
            </a:r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423" name="Google Shape;423;p37"/>
          <p:cNvGrpSpPr/>
          <p:nvPr/>
        </p:nvGrpSpPr>
        <p:grpSpPr>
          <a:xfrm>
            <a:off x="3316440" y="408679"/>
            <a:ext cx="6288462" cy="646290"/>
            <a:chOff x="3556581" y="484879"/>
            <a:chExt cx="4731806" cy="825331"/>
          </a:xfrm>
        </p:grpSpPr>
        <p:sp>
          <p:nvSpPr>
            <p:cNvPr id="424" name="Google Shape;424;p37"/>
            <p:cNvSpPr txBox="1"/>
            <p:nvPr/>
          </p:nvSpPr>
          <p:spPr>
            <a:xfrm>
              <a:off x="4104887" y="484879"/>
              <a:ext cx="4183500" cy="825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3600" b="1">
                  <a:solidFill>
                    <a:schemeClr val="bg1"/>
                  </a:solidFill>
                </a:rPr>
                <a:t>Arrow Timeline Features</a:t>
              </a:r>
              <a:endParaRPr lang="en-IN" sz="3600">
                <a:solidFill>
                  <a:schemeClr val="bg1"/>
                </a:solidFill>
              </a:endParaRPr>
            </a:p>
          </p:txBody>
        </p:sp>
        <p:pic>
          <p:nvPicPr>
            <p:cNvPr id="425" name="Google Shape;425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556581" y="691428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BE7D8C02-A165-0357-685C-6E345DA2C8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sp>
        <p:nvSpPr>
          <p:cNvPr id="14" name="Google Shape;421;p37">
            <a:extLst>
              <a:ext uri="{FF2B5EF4-FFF2-40B4-BE49-F238E27FC236}">
                <a16:creationId xmlns:a16="http://schemas.microsoft.com/office/drawing/2014/main" id="{8EFA9588-89C9-EEA7-16FF-732BD61765FA}"/>
              </a:ext>
            </a:extLst>
          </p:cNvPr>
          <p:cNvSpPr/>
          <p:nvPr/>
        </p:nvSpPr>
        <p:spPr>
          <a:xfrm>
            <a:off x="808537" y="1375016"/>
            <a:ext cx="951617" cy="854095"/>
          </a:xfrm>
          <a:prstGeom prst="roundRect">
            <a:avLst>
              <a:gd name="adj" fmla="val 764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Picture 8">
            <a:extLst>
              <a:ext uri="{FF2B5EF4-FFF2-40B4-BE49-F238E27FC236}">
                <a16:creationId xmlns:a16="http://schemas.microsoft.com/office/drawing/2014/main" id="{184B0778-93EE-F616-3317-D92B7E4DCF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955" y="1394178"/>
            <a:ext cx="908757" cy="838201"/>
          </a:xfrm>
          <a:prstGeom prst="rect">
            <a:avLst/>
          </a:prstGeom>
        </p:spPr>
      </p:pic>
      <p:sp>
        <p:nvSpPr>
          <p:cNvPr id="17" name="Google Shape;421;p37">
            <a:extLst>
              <a:ext uri="{FF2B5EF4-FFF2-40B4-BE49-F238E27FC236}">
                <a16:creationId xmlns:a16="http://schemas.microsoft.com/office/drawing/2014/main" id="{7E2F6959-28D8-70BE-115A-50B402B8CBDC}"/>
              </a:ext>
            </a:extLst>
          </p:cNvPr>
          <p:cNvSpPr/>
          <p:nvPr/>
        </p:nvSpPr>
        <p:spPr>
          <a:xfrm>
            <a:off x="5803870" y="5340238"/>
            <a:ext cx="951617" cy="854095"/>
          </a:xfrm>
          <a:prstGeom prst="roundRect">
            <a:avLst>
              <a:gd name="adj" fmla="val 764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421;p37">
            <a:extLst>
              <a:ext uri="{FF2B5EF4-FFF2-40B4-BE49-F238E27FC236}">
                <a16:creationId xmlns:a16="http://schemas.microsoft.com/office/drawing/2014/main" id="{721923EA-8784-2462-77D8-4CD256694F21}"/>
              </a:ext>
            </a:extLst>
          </p:cNvPr>
          <p:cNvSpPr/>
          <p:nvPr/>
        </p:nvSpPr>
        <p:spPr>
          <a:xfrm>
            <a:off x="3997648" y="4027905"/>
            <a:ext cx="951617" cy="854095"/>
          </a:xfrm>
          <a:prstGeom prst="roundRect">
            <a:avLst>
              <a:gd name="adj" fmla="val 764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421;p37">
            <a:extLst>
              <a:ext uri="{FF2B5EF4-FFF2-40B4-BE49-F238E27FC236}">
                <a16:creationId xmlns:a16="http://schemas.microsoft.com/office/drawing/2014/main" id="{654E151F-E56A-3975-478E-8763377D35DF}"/>
              </a:ext>
            </a:extLst>
          </p:cNvPr>
          <p:cNvSpPr/>
          <p:nvPr/>
        </p:nvSpPr>
        <p:spPr>
          <a:xfrm>
            <a:off x="2177314" y="2800238"/>
            <a:ext cx="951617" cy="854095"/>
          </a:xfrm>
          <a:prstGeom prst="roundRect">
            <a:avLst>
              <a:gd name="adj" fmla="val 764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597A11A-52E2-9ECE-7503-FD5112A4DE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327" y="2413882"/>
            <a:ext cx="1635126" cy="1635126"/>
          </a:xfrm>
          <a:prstGeom prst="rect">
            <a:avLst/>
          </a:prstGeom>
        </p:spPr>
      </p:pic>
      <p:pic>
        <p:nvPicPr>
          <p:cNvPr id="21" name="Picture 11">
            <a:extLst>
              <a:ext uri="{FF2B5EF4-FFF2-40B4-BE49-F238E27FC236}">
                <a16:creationId xmlns:a16="http://schemas.microsoft.com/office/drawing/2014/main" id="{3A6FDB9F-6210-55B8-E7EA-594BB4A25A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4846" y="3848299"/>
            <a:ext cx="1317979" cy="1052290"/>
          </a:xfrm>
          <a:prstGeom prst="rect">
            <a:avLst/>
          </a:prstGeom>
        </p:spPr>
      </p:pic>
      <p:pic>
        <p:nvPicPr>
          <p:cNvPr id="22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603996E7-0538-3330-F0EA-640746CA26A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-1099" b="17209"/>
          <a:stretch/>
        </p:blipFill>
        <p:spPr>
          <a:xfrm>
            <a:off x="5621867" y="5123216"/>
            <a:ext cx="1301077" cy="11200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9"/>
          <p:cNvSpPr txBox="1"/>
          <p:nvPr/>
        </p:nvSpPr>
        <p:spPr>
          <a:xfrm>
            <a:off x="1492090" y="572573"/>
            <a:ext cx="218185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IN" b="1">
                <a:solidFill>
                  <a:schemeClr val="accent4">
                    <a:lumMod val="60000"/>
                    <a:lumOff val="40000"/>
                  </a:schemeClr>
                </a:solidFill>
              </a:rPr>
              <a:t>Register</a:t>
            </a:r>
            <a:endParaRPr lang="en-US" b="1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83" name="Google Shape;483;p39"/>
          <p:cNvGrpSpPr/>
          <p:nvPr/>
        </p:nvGrpSpPr>
        <p:grpSpPr>
          <a:xfrm>
            <a:off x="3574102" y="102617"/>
            <a:ext cx="5084480" cy="523180"/>
            <a:chOff x="3747331" y="594794"/>
            <a:chExt cx="5084480" cy="523180"/>
          </a:xfrm>
        </p:grpSpPr>
        <p:sp>
          <p:nvSpPr>
            <p:cNvPr id="484" name="Google Shape;484;p39"/>
            <p:cNvSpPr txBox="1"/>
            <p:nvPr/>
          </p:nvSpPr>
          <p:spPr>
            <a:xfrm>
              <a:off x="3820105" y="594794"/>
              <a:ext cx="5011706" cy="523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2800" b="1">
                  <a:solidFill>
                    <a:schemeClr val="lt1"/>
                  </a:solidFill>
                </a:rPr>
                <a:t>FLY CAR APPLICTION</a:t>
              </a:r>
            </a:p>
          </p:txBody>
        </p:sp>
        <p:pic>
          <p:nvPicPr>
            <p:cNvPr id="485" name="Google Shape;485;p3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47331" y="692486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A1263664-2671-6849-D366-EA2A0A1D9E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51" t="-336" r="3431" b="215"/>
          <a:stretch/>
        </p:blipFill>
        <p:spPr>
          <a:xfrm>
            <a:off x="708344" y="939462"/>
            <a:ext cx="2962910" cy="5770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2A689CFA-4202-5CDF-46D7-25DCB4531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971" y="875837"/>
            <a:ext cx="3076568" cy="57560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EC2411D-6B94-63B3-9BF0-4C13D7E723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42" t="-209" r="3398" b="88"/>
          <a:stretch/>
        </p:blipFill>
        <p:spPr>
          <a:xfrm>
            <a:off x="8202237" y="868906"/>
            <a:ext cx="3068119" cy="5765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0EE82C-005D-E51C-8C2B-1CD908C92853}"/>
              </a:ext>
            </a:extLst>
          </p:cNvPr>
          <p:cNvSpPr txBox="1"/>
          <p:nvPr/>
        </p:nvSpPr>
        <p:spPr>
          <a:xfrm>
            <a:off x="5107577" y="548639"/>
            <a:ext cx="1567542" cy="2612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306F73-5849-5323-7A16-5844010C8997}"/>
              </a:ext>
            </a:extLst>
          </p:cNvPr>
          <p:cNvSpPr txBox="1"/>
          <p:nvPr/>
        </p:nvSpPr>
        <p:spPr>
          <a:xfrm>
            <a:off x="9076509" y="631371"/>
            <a:ext cx="1410788" cy="3526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34DEAC-0E69-4FBE-DD12-3E187EDC7701}"/>
              </a:ext>
            </a:extLst>
          </p:cNvPr>
          <p:cNvSpPr txBox="1"/>
          <p:nvPr/>
        </p:nvSpPr>
        <p:spPr>
          <a:xfrm>
            <a:off x="4963885" y="548639"/>
            <a:ext cx="1946365" cy="3004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C7C72C-CDAA-7D0C-7A6D-C62B289E95B2}"/>
              </a:ext>
            </a:extLst>
          </p:cNvPr>
          <p:cNvSpPr txBox="1"/>
          <p:nvPr/>
        </p:nvSpPr>
        <p:spPr>
          <a:xfrm>
            <a:off x="8747356" y="375677"/>
            <a:ext cx="197249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Home page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Order taxi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CB1656-8BB1-84AA-0156-143F37DBFB14}"/>
              </a:ext>
            </a:extLst>
          </p:cNvPr>
          <p:cNvSpPr txBox="1"/>
          <p:nvPr/>
        </p:nvSpPr>
        <p:spPr>
          <a:xfrm>
            <a:off x="5116285" y="511629"/>
            <a:ext cx="14630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Sign in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7" descr="Logo&#10;&#10;Description automatically generated">
            <a:extLst>
              <a:ext uri="{FF2B5EF4-FFF2-40B4-BE49-F238E27FC236}">
                <a16:creationId xmlns:a16="http://schemas.microsoft.com/office/drawing/2014/main" id="{52174FC3-876C-98D4-584B-2034B40B4F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, monitor&#10;&#10;Description automatically generated">
            <a:extLst>
              <a:ext uri="{FF2B5EF4-FFF2-40B4-BE49-F238E27FC236}">
                <a16:creationId xmlns:a16="http://schemas.microsoft.com/office/drawing/2014/main" id="{8377F4CA-536F-8B0B-DF77-D7E418F13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4" r="3704"/>
          <a:stretch/>
        </p:blipFill>
        <p:spPr>
          <a:xfrm>
            <a:off x="610112" y="1050758"/>
            <a:ext cx="2929879" cy="5458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133C506-355F-B929-1763-8E494297E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0" t="-104" r="3158"/>
          <a:stretch/>
        </p:blipFill>
        <p:spPr>
          <a:xfrm>
            <a:off x="4530594" y="1050758"/>
            <a:ext cx="3045980" cy="5451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666C4F9-F3F0-5B4F-2742-ABE35ED5EB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5" r="4687"/>
          <a:stretch/>
        </p:blipFill>
        <p:spPr>
          <a:xfrm>
            <a:off x="8555325" y="1050758"/>
            <a:ext cx="2970275" cy="5458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A3D73-138F-BF2A-A2CB-2910377E1724}"/>
              </a:ext>
            </a:extLst>
          </p:cNvPr>
          <p:cNvSpPr txBox="1"/>
          <p:nvPr/>
        </p:nvSpPr>
        <p:spPr>
          <a:xfrm>
            <a:off x="4455040" y="562131"/>
            <a:ext cx="32828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Profile page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915BC-D567-8BCB-7EC0-A7EE0708550A}"/>
              </a:ext>
            </a:extLst>
          </p:cNvPr>
          <p:cNvSpPr txBox="1"/>
          <p:nvPr/>
        </p:nvSpPr>
        <p:spPr>
          <a:xfrm>
            <a:off x="8713402" y="562130"/>
            <a:ext cx="26557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 Edit profile page</a:t>
            </a: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35D33D82-036D-80EA-D0BF-DECA1F5DE8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31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9EFF804-77C7-4B33-E506-1B5ADEF280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0" t="-92" r="3030" b="354"/>
          <a:stretch/>
        </p:blipFill>
        <p:spPr>
          <a:xfrm>
            <a:off x="6669054" y="677995"/>
            <a:ext cx="3380782" cy="599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844E54-0C98-EA36-D3A5-AF92A9B795E8}"/>
              </a:ext>
            </a:extLst>
          </p:cNvPr>
          <p:cNvSpPr txBox="1"/>
          <p:nvPr/>
        </p:nvSpPr>
        <p:spPr>
          <a:xfrm>
            <a:off x="611777" y="296090"/>
            <a:ext cx="2756262" cy="3265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248723-9372-A0FA-62A0-DD9D99142762}"/>
              </a:ext>
            </a:extLst>
          </p:cNvPr>
          <p:cNvSpPr txBox="1"/>
          <p:nvPr/>
        </p:nvSpPr>
        <p:spPr>
          <a:xfrm>
            <a:off x="2543950" y="199490"/>
            <a:ext cx="275190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Taxi location &amp; User location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36F9BA-99D6-E907-E8B5-8D28E2EA1B7E}"/>
              </a:ext>
            </a:extLst>
          </p:cNvPr>
          <p:cNvSpPr txBox="1"/>
          <p:nvPr/>
        </p:nvSpPr>
        <p:spPr>
          <a:xfrm>
            <a:off x="7752967" y="203844"/>
            <a:ext cx="19071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Order taxi</a:t>
            </a:r>
          </a:p>
        </p:txBody>
      </p:sp>
      <p:pic>
        <p:nvPicPr>
          <p:cNvPr id="18" name="Picture 18">
            <a:extLst>
              <a:ext uri="{FF2B5EF4-FFF2-40B4-BE49-F238E27FC236}">
                <a16:creationId xmlns:a16="http://schemas.microsoft.com/office/drawing/2014/main" id="{C2C8BCF1-FA46-F49A-954E-684D549917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6" r="4340" b="262"/>
          <a:stretch/>
        </p:blipFill>
        <p:spPr>
          <a:xfrm>
            <a:off x="2148840" y="677995"/>
            <a:ext cx="3366377" cy="599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F9D873D5-F589-9577-00A5-B024C9280A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0F18B1CD-CB0F-A4DD-AA2F-F41ACCB8E4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3" t="359" r="3604" b="339"/>
          <a:stretch/>
        </p:blipFill>
        <p:spPr>
          <a:xfrm>
            <a:off x="2407545" y="636788"/>
            <a:ext cx="3330389" cy="60916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840CEC8B-3D55-D0F8-9997-C7C6E42F4D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04" r="2804"/>
          <a:stretch/>
        </p:blipFill>
        <p:spPr>
          <a:xfrm>
            <a:off x="6693006" y="636788"/>
            <a:ext cx="3332405" cy="6101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E4C010-C191-E8E9-05F8-60D3163E4D70}"/>
              </a:ext>
            </a:extLst>
          </p:cNvPr>
          <p:cNvSpPr txBox="1"/>
          <p:nvPr/>
        </p:nvSpPr>
        <p:spPr>
          <a:xfrm>
            <a:off x="3052757" y="206909"/>
            <a:ext cx="185492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 Rate the service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6740FB-FD7F-6B2A-3064-91BF8313147B}"/>
              </a:ext>
            </a:extLst>
          </p:cNvPr>
          <p:cNvSpPr txBox="1"/>
          <p:nvPr/>
        </p:nvSpPr>
        <p:spPr>
          <a:xfrm>
            <a:off x="7411316" y="206909"/>
            <a:ext cx="18810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Home page rent car</a:t>
            </a: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1B3CBB54-0854-38E7-52BE-13AD4B52D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229BCBCC-7A2D-410F-2E91-E6FC4FF659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45" t="127" r="3687" b="261"/>
          <a:stretch/>
        </p:blipFill>
        <p:spPr>
          <a:xfrm>
            <a:off x="646361" y="560815"/>
            <a:ext cx="3071741" cy="61344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7" descr="A picture containing text, car, screenshot&#10;&#10;Description automatically generated">
            <a:extLst>
              <a:ext uri="{FF2B5EF4-FFF2-40B4-BE49-F238E27FC236}">
                <a16:creationId xmlns:a16="http://schemas.microsoft.com/office/drawing/2014/main" id="{D3F4939C-9F7C-9BD2-860C-9D18349400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2" t="-21" r="5455" b="412"/>
          <a:stretch/>
        </p:blipFill>
        <p:spPr>
          <a:xfrm>
            <a:off x="4380672" y="555599"/>
            <a:ext cx="3166568" cy="6120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A08C97-D0E9-164C-A144-9ECF850F832E}"/>
              </a:ext>
            </a:extLst>
          </p:cNvPr>
          <p:cNvSpPr txBox="1"/>
          <p:nvPr/>
        </p:nvSpPr>
        <p:spPr>
          <a:xfrm>
            <a:off x="785867" y="179815"/>
            <a:ext cx="270401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Calendar 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715042-70A6-CE89-BFF3-874D1D77FE2A}"/>
              </a:ext>
            </a:extLst>
          </p:cNvPr>
          <p:cNvSpPr txBox="1"/>
          <p:nvPr/>
        </p:nvSpPr>
        <p:spPr>
          <a:xfrm>
            <a:off x="4375495" y="174599"/>
            <a:ext cx="348995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All cars available at this time &amp; search</a:t>
            </a:r>
          </a:p>
        </p:txBody>
      </p:sp>
      <p:pic>
        <p:nvPicPr>
          <p:cNvPr id="3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C367C1A-030A-AF6C-FCB4-B3A452715F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0" r="2415" b="-60"/>
          <a:stretch/>
        </p:blipFill>
        <p:spPr>
          <a:xfrm>
            <a:off x="8144862" y="555599"/>
            <a:ext cx="3056923" cy="6122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7" descr="Logo&#10;&#10;Description automatically generated">
            <a:extLst>
              <a:ext uri="{FF2B5EF4-FFF2-40B4-BE49-F238E27FC236}">
                <a16:creationId xmlns:a16="http://schemas.microsoft.com/office/drawing/2014/main" id="{708B6AAE-7548-9495-5B89-B11977F7B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31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A picture containing text, car, screenshot&#10;&#10;Description automatically generated">
            <a:extLst>
              <a:ext uri="{FF2B5EF4-FFF2-40B4-BE49-F238E27FC236}">
                <a16:creationId xmlns:a16="http://schemas.microsoft.com/office/drawing/2014/main" id="{310BB6C2-E1C5-12EE-8725-E92FE1E4F9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21" t="1063" r="4186" b="480"/>
          <a:stretch/>
        </p:blipFill>
        <p:spPr>
          <a:xfrm>
            <a:off x="3310749" y="793228"/>
            <a:ext cx="2969063" cy="5874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00E74F19-BA39-10D6-D1B3-5AC1853148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1"/>
          <a:stretch/>
        </p:blipFill>
        <p:spPr>
          <a:xfrm>
            <a:off x="6416686" y="1860021"/>
            <a:ext cx="5661289" cy="3315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4" descr="Graphical user interface&#10;&#10;Description automatically generated">
            <a:extLst>
              <a:ext uri="{FF2B5EF4-FFF2-40B4-BE49-F238E27FC236}">
                <a16:creationId xmlns:a16="http://schemas.microsoft.com/office/drawing/2014/main" id="{1E9032EF-0F21-974E-F63C-A83A8670FE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09" t="2392" r="3791"/>
          <a:stretch/>
        </p:blipFill>
        <p:spPr>
          <a:xfrm>
            <a:off x="293392" y="790193"/>
            <a:ext cx="2883186" cy="5877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90B72C-EE41-9DE1-BA37-CC47224245D4}"/>
              </a:ext>
            </a:extLst>
          </p:cNvPr>
          <p:cNvSpPr txBox="1"/>
          <p:nvPr/>
        </p:nvSpPr>
        <p:spPr>
          <a:xfrm>
            <a:off x="1165860" y="363784"/>
            <a:ext cx="22402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Date 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956EF0-A0D5-1A94-7F92-D8D445050EB0}"/>
              </a:ext>
            </a:extLst>
          </p:cNvPr>
          <p:cNvSpPr txBox="1"/>
          <p:nvPr/>
        </p:nvSpPr>
        <p:spPr>
          <a:xfrm>
            <a:off x="3992379" y="355784"/>
            <a:ext cx="20986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Date Test Result1</a:t>
            </a: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61DD4B65-C769-8C23-1581-D7DD5F3E2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5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>
            <a:extLst>
              <a:ext uri="{FF2B5EF4-FFF2-40B4-BE49-F238E27FC236}">
                <a16:creationId xmlns:a16="http://schemas.microsoft.com/office/drawing/2014/main" id="{1017B7DF-50A9-6772-E80E-A13084B7D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1" t="1337" r="4082"/>
          <a:stretch/>
        </p:blipFill>
        <p:spPr>
          <a:xfrm>
            <a:off x="4415027" y="1033726"/>
            <a:ext cx="3340153" cy="56323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E79283-D21E-AD45-01CA-53F34C8897D9}"/>
              </a:ext>
            </a:extLst>
          </p:cNvPr>
          <p:cNvSpPr txBox="1"/>
          <p:nvPr/>
        </p:nvSpPr>
        <p:spPr>
          <a:xfrm>
            <a:off x="4882086" y="424617"/>
            <a:ext cx="256031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 by company location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43DC98-B69E-995D-2E3A-EF09229C53B3}"/>
              </a:ext>
            </a:extLst>
          </p:cNvPr>
          <p:cNvSpPr txBox="1"/>
          <p:nvPr/>
        </p:nvSpPr>
        <p:spPr>
          <a:xfrm>
            <a:off x="9535886" y="418011"/>
            <a:ext cx="1802674" cy="3526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BBDCBB9A-3C33-3491-B73E-DE935BE81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34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0F8CC18-0ADF-252F-6A95-A27C84BE4E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6" t="-95" r="3448" b="-417"/>
          <a:stretch/>
        </p:blipFill>
        <p:spPr>
          <a:xfrm>
            <a:off x="527155" y="983917"/>
            <a:ext cx="3050937" cy="5713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2972F1-5366-73EA-4A34-1619F7262BE8}"/>
              </a:ext>
            </a:extLst>
          </p:cNvPr>
          <p:cNvSpPr txBox="1"/>
          <p:nvPr/>
        </p:nvSpPr>
        <p:spPr>
          <a:xfrm>
            <a:off x="1017048" y="527556"/>
            <a:ext cx="19202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by 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41CA11-3A31-C2EB-9213-9F79D7EA198B}"/>
              </a:ext>
            </a:extLst>
          </p:cNvPr>
          <p:cNvSpPr txBox="1"/>
          <p:nvPr/>
        </p:nvSpPr>
        <p:spPr>
          <a:xfrm>
            <a:off x="4997069" y="531909"/>
            <a:ext cx="20378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Car name 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6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14CB3A01-8A8F-8D05-06CF-E62F8944C4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6" t="1018" r="2463" b="-254"/>
          <a:stretch/>
        </p:blipFill>
        <p:spPr>
          <a:xfrm>
            <a:off x="4524480" y="1040361"/>
            <a:ext cx="2976735" cy="5658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29B0CE22-3099-CBF4-0783-EC0882D3F6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6" t="1018" r="4433" b="-254"/>
          <a:stretch/>
        </p:blipFill>
        <p:spPr>
          <a:xfrm>
            <a:off x="8440451" y="1040361"/>
            <a:ext cx="2906618" cy="5658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FC10D2-10BF-360E-D610-53CC4CDA17BB}"/>
              </a:ext>
            </a:extLst>
          </p:cNvPr>
          <p:cNvSpPr txBox="1"/>
          <p:nvPr/>
        </p:nvSpPr>
        <p:spPr>
          <a:xfrm>
            <a:off x="9184105" y="525082"/>
            <a:ext cx="250256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car Result</a:t>
            </a:r>
          </a:p>
        </p:txBody>
      </p:sp>
      <p:pic>
        <p:nvPicPr>
          <p:cNvPr id="11" name="Picture 7" descr="Logo&#10;&#10;Description automatically generated">
            <a:extLst>
              <a:ext uri="{FF2B5EF4-FFF2-40B4-BE49-F238E27FC236}">
                <a16:creationId xmlns:a16="http://schemas.microsoft.com/office/drawing/2014/main" id="{DAAF161A-491E-116A-48F5-A1CC5E9820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58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3557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/>
          <p:nvPr/>
        </p:nvSpPr>
        <p:spPr>
          <a:xfrm>
            <a:off x="1983738" y="1613546"/>
            <a:ext cx="8393517" cy="4366090"/>
          </a:xfrm>
          <a:prstGeom prst="roundRect">
            <a:avLst>
              <a:gd name="adj" fmla="val 5265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1" name="Google Shape;141;p27"/>
          <p:cNvGrpSpPr/>
          <p:nvPr/>
        </p:nvGrpSpPr>
        <p:grpSpPr>
          <a:xfrm>
            <a:off x="4177075" y="484875"/>
            <a:ext cx="3837851" cy="646500"/>
            <a:chOff x="3927353" y="484875"/>
            <a:chExt cx="3837851" cy="646500"/>
          </a:xfrm>
        </p:grpSpPr>
        <p:sp>
          <p:nvSpPr>
            <p:cNvPr id="142" name="Google Shape;142;p27"/>
            <p:cNvSpPr txBox="1"/>
            <p:nvPr/>
          </p:nvSpPr>
          <p:spPr>
            <a:xfrm>
              <a:off x="4122003" y="484875"/>
              <a:ext cx="36432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3600" b="1">
                  <a:solidFill>
                    <a:schemeClr val="bg1"/>
                  </a:solidFill>
                </a:rPr>
                <a:t>Project Team</a:t>
              </a:r>
            </a:p>
          </p:txBody>
        </p:sp>
        <p:pic>
          <p:nvPicPr>
            <p:cNvPr id="143" name="Google Shape;143;p2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27353" y="691424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6" name="Google Shape;146;p27"/>
          <p:cNvSpPr txBox="1"/>
          <p:nvPr/>
        </p:nvSpPr>
        <p:spPr>
          <a:xfrm>
            <a:off x="2855012" y="3312173"/>
            <a:ext cx="188528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IN" sz="1600" b="1">
              <a:solidFill>
                <a:schemeClr val="lt1"/>
              </a:solidFill>
            </a:endParaRPr>
          </a:p>
        </p:txBody>
      </p:sp>
      <p:sp>
        <p:nvSpPr>
          <p:cNvPr id="148" name="Google Shape;148;p27"/>
          <p:cNvSpPr txBox="1"/>
          <p:nvPr/>
        </p:nvSpPr>
        <p:spPr>
          <a:xfrm>
            <a:off x="3331852" y="2038009"/>
            <a:ext cx="5695289" cy="2893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endParaRPr lang="en-US" sz="1600">
              <a:solidFill>
                <a:schemeClr val="tx1">
                  <a:lumMod val="95000"/>
                  <a:lumOff val="5000"/>
                </a:schemeClr>
              </a:solidFill>
              <a:latin typeface="Georgia"/>
            </a:endParaRPr>
          </a:p>
          <a:p>
            <a:pPr algn="ctr"/>
            <a:r>
              <a:rPr lang="en-US" sz="1800" b="1">
                <a:solidFill>
                  <a:schemeClr val="tx1"/>
                </a:solidFill>
                <a:latin typeface="Georgia"/>
              </a:rPr>
              <a:t>Rahaf Ahmad Rasheed Melhem </a:t>
            </a:r>
            <a:endParaRPr lang="en-IN" sz="1800">
              <a:solidFill>
                <a:schemeClr val="tx1"/>
              </a:solidFill>
              <a:latin typeface="Georgia"/>
            </a:endParaRPr>
          </a:p>
          <a:p>
            <a:pPr algn="ctr"/>
            <a:r>
              <a:rPr lang="en-US" sz="1600" b="1">
                <a:solidFill>
                  <a:schemeClr val="tx1"/>
                </a:solidFill>
                <a:latin typeface="Georgia"/>
              </a:rPr>
              <a:t> 11821193</a:t>
            </a:r>
            <a:endParaRPr lang="en-US" sz="1600">
              <a:solidFill>
                <a:schemeClr val="tx1"/>
              </a:solidFill>
              <a:latin typeface="Georgia"/>
            </a:endParaRPr>
          </a:p>
          <a:p>
            <a:pPr algn="ctr"/>
            <a:endParaRPr lang="en-IN" sz="1600">
              <a:solidFill>
                <a:schemeClr val="tx1"/>
              </a:solidFill>
              <a:latin typeface="Georgia"/>
            </a:endParaRPr>
          </a:p>
          <a:p>
            <a:pPr algn="ctr"/>
            <a:r>
              <a:rPr lang="en-US" sz="1800" b="1">
                <a:solidFill>
                  <a:schemeClr val="tx1"/>
                </a:solidFill>
                <a:latin typeface="Georgia"/>
              </a:rPr>
              <a:t>  Seema Mohammed Abd-Alhameed Nassar</a:t>
            </a:r>
            <a:endParaRPr lang="en-US" sz="1800">
              <a:solidFill>
                <a:schemeClr val="tx1"/>
              </a:solidFill>
              <a:latin typeface="Georgia"/>
            </a:endParaRPr>
          </a:p>
          <a:p>
            <a:pPr algn="ctr"/>
            <a:r>
              <a:rPr lang="en-US" sz="1600" b="1">
                <a:solidFill>
                  <a:schemeClr val="tx1"/>
                </a:solidFill>
                <a:latin typeface="Georgia"/>
              </a:rPr>
              <a:t> 11820036  </a:t>
            </a:r>
          </a:p>
          <a:p>
            <a:pPr algn="ctr"/>
            <a:endParaRPr lang="en-US" sz="1600" b="1">
              <a:solidFill>
                <a:schemeClr val="tx1"/>
              </a:solidFill>
              <a:latin typeface="Georgia"/>
            </a:endParaRPr>
          </a:p>
          <a:p>
            <a:pPr algn="ctr"/>
            <a:r>
              <a:rPr lang="en-US" sz="1600" b="1">
                <a:solidFill>
                  <a:schemeClr val="tx1"/>
                </a:solidFill>
                <a:latin typeface="Georgia"/>
              </a:rPr>
              <a:t>Supervisors:</a:t>
            </a:r>
          </a:p>
          <a:p>
            <a:pPr algn="ctr"/>
            <a:endParaRPr lang="en-US" sz="1600" b="1">
              <a:solidFill>
                <a:schemeClr val="tx1"/>
              </a:solidFill>
              <a:latin typeface="Georgia"/>
            </a:endParaRPr>
          </a:p>
          <a:p>
            <a:pPr algn="ctr"/>
            <a:r>
              <a:rPr lang="en-US" sz="1800" b="1">
                <a:solidFill>
                  <a:schemeClr val="tx1"/>
                </a:solidFill>
                <a:latin typeface="Georgia"/>
              </a:rPr>
              <a:t>Dr. Abdallah Rashed</a:t>
            </a:r>
            <a:endParaRPr lang="en-IN" sz="1800">
              <a:solidFill>
                <a:schemeClr val="tx1"/>
              </a:solidFill>
              <a:latin typeface="Georgia"/>
            </a:endParaRPr>
          </a:p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IN" sz="1600" b="1">
              <a:solidFill>
                <a:schemeClr val="tx1"/>
              </a:solidFill>
            </a:endParaRPr>
          </a:p>
        </p:txBody>
      </p:sp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E7580885-4E57-BD9D-B937-FE12386E3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6226" y="4420366"/>
            <a:ext cx="2743200" cy="1828800"/>
          </a:xfrm>
          <a:prstGeom prst="rect">
            <a:avLst/>
          </a:prstGeom>
        </p:spPr>
      </p:pic>
      <p:pic>
        <p:nvPicPr>
          <p:cNvPr id="4" name="Picture 7" descr="Logo&#10;&#10;Description automatically generated">
            <a:extLst>
              <a:ext uri="{FF2B5EF4-FFF2-40B4-BE49-F238E27FC236}">
                <a16:creationId xmlns:a16="http://schemas.microsoft.com/office/drawing/2014/main" id="{A11F4FA5-43C0-9069-A982-BB9AFA2AA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284356D-C085-64CA-C35C-587AA16B59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8" t="-725" r="3941" b="-245"/>
          <a:stretch/>
        </p:blipFill>
        <p:spPr>
          <a:xfrm>
            <a:off x="576001" y="626131"/>
            <a:ext cx="3196047" cy="6044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F21435-AC8B-74AC-59B1-22ADA019FF03}"/>
              </a:ext>
            </a:extLst>
          </p:cNvPr>
          <p:cNvSpPr txBox="1"/>
          <p:nvPr/>
        </p:nvSpPr>
        <p:spPr>
          <a:xfrm>
            <a:off x="5145798" y="245131"/>
            <a:ext cx="2442754" cy="3135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 Company Name</a:t>
            </a:r>
          </a:p>
        </p:txBody>
      </p:sp>
      <p:pic>
        <p:nvPicPr>
          <p:cNvPr id="2" name="Picture 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405FD1D9-F053-96B4-883D-2AE6F64416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69" t="-969" r="4327" b="-111"/>
          <a:stretch/>
        </p:blipFill>
        <p:spPr>
          <a:xfrm>
            <a:off x="4493944" y="622968"/>
            <a:ext cx="3001793" cy="60584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82B8B6-DCBC-D49A-A807-44524106D075}"/>
              </a:ext>
            </a:extLst>
          </p:cNvPr>
          <p:cNvSpPr txBox="1"/>
          <p:nvPr/>
        </p:nvSpPr>
        <p:spPr>
          <a:xfrm>
            <a:off x="8735075" y="277617"/>
            <a:ext cx="253465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Company Result</a:t>
            </a:r>
          </a:p>
        </p:txBody>
      </p:sp>
      <p:pic>
        <p:nvPicPr>
          <p:cNvPr id="8" name="Picture 8" descr="A picture containing text, car, screenshot&#10;&#10;Description automatically generated">
            <a:extLst>
              <a:ext uri="{FF2B5EF4-FFF2-40B4-BE49-F238E27FC236}">
                <a16:creationId xmlns:a16="http://schemas.microsoft.com/office/drawing/2014/main" id="{4DD26D93-C018-EACE-509A-F245D0418E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70" r="2374"/>
          <a:stretch/>
        </p:blipFill>
        <p:spPr>
          <a:xfrm>
            <a:off x="8186442" y="622968"/>
            <a:ext cx="3138812" cy="6052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B6828A-F1E7-29E3-987C-E72ED2EC16EE}"/>
              </a:ext>
            </a:extLst>
          </p:cNvPr>
          <p:cNvSpPr txBox="1"/>
          <p:nvPr/>
        </p:nvSpPr>
        <p:spPr>
          <a:xfrm>
            <a:off x="1077533" y="241738"/>
            <a:ext cx="218856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car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7" descr="Logo&#10;&#10;Description automatically generated">
            <a:extLst>
              <a:ext uri="{FF2B5EF4-FFF2-40B4-BE49-F238E27FC236}">
                <a16:creationId xmlns:a16="http://schemas.microsoft.com/office/drawing/2014/main" id="{04A392D4-57D2-1A1C-8621-356E4561F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4998" y="-155252"/>
            <a:ext cx="1003322" cy="69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5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AB4883-2256-9540-81CE-EE3FAC872CC9}"/>
              </a:ext>
            </a:extLst>
          </p:cNvPr>
          <p:cNvSpPr txBox="1"/>
          <p:nvPr/>
        </p:nvSpPr>
        <p:spPr>
          <a:xfrm>
            <a:off x="3318923" y="314807"/>
            <a:ext cx="219456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by price/day</a:t>
            </a:r>
          </a:p>
        </p:txBody>
      </p:sp>
      <p:pic>
        <p:nvPicPr>
          <p:cNvPr id="3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8B0F23-4352-5874-DE9A-57D39DC457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" r="2294" b="1577"/>
          <a:stretch/>
        </p:blipFill>
        <p:spPr>
          <a:xfrm>
            <a:off x="2546048" y="669466"/>
            <a:ext cx="3260639" cy="6002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A26B031-D68B-BCBE-04C3-D9E9BDC46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7" t="699" r="4036" b="202"/>
          <a:stretch/>
        </p:blipFill>
        <p:spPr>
          <a:xfrm>
            <a:off x="6504523" y="625252"/>
            <a:ext cx="3266532" cy="6099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B544-881D-50EE-B3F6-87CBA063B51D}"/>
              </a:ext>
            </a:extLst>
          </p:cNvPr>
          <p:cNvSpPr txBox="1"/>
          <p:nvPr/>
        </p:nvSpPr>
        <p:spPr>
          <a:xfrm>
            <a:off x="7244927" y="256822"/>
            <a:ext cx="3406140" cy="3200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Filter Price Result</a:t>
            </a:r>
          </a:p>
        </p:txBody>
      </p:sp>
      <p:pic>
        <p:nvPicPr>
          <p:cNvPr id="9" name="Picture 7" descr="Logo&#10;&#10;Description automatically generated">
            <a:extLst>
              <a:ext uri="{FF2B5EF4-FFF2-40B4-BE49-F238E27FC236}">
                <a16:creationId xmlns:a16="http://schemas.microsoft.com/office/drawing/2014/main" id="{EF215A94-84FB-D267-50CF-D77C28E03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067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624C474A-48B2-2AA1-654E-8934EF286A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" r="1961" b="-494"/>
          <a:stretch/>
        </p:blipFill>
        <p:spPr>
          <a:xfrm>
            <a:off x="607804" y="609600"/>
            <a:ext cx="3093543" cy="6107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E4BBB27-D21C-6B62-A58B-7904DF99B9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7" t="-26" r="5357" b="-245"/>
          <a:stretch/>
        </p:blipFill>
        <p:spPr>
          <a:xfrm>
            <a:off x="4400860" y="536192"/>
            <a:ext cx="3259092" cy="6179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949AE88-BA2A-9502-588B-200341A588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52" t="1453" r="3687"/>
          <a:stretch/>
        </p:blipFill>
        <p:spPr>
          <a:xfrm>
            <a:off x="8336704" y="539045"/>
            <a:ext cx="3059558" cy="6178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C1C7F8-6D3B-A9F3-B57D-2B28E71A529C}"/>
              </a:ext>
            </a:extLst>
          </p:cNvPr>
          <p:cNvSpPr txBox="1"/>
          <p:nvPr/>
        </p:nvSpPr>
        <p:spPr>
          <a:xfrm>
            <a:off x="1078492" y="222069"/>
            <a:ext cx="23905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Payment by credit card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2E2B0-C98C-E0BE-F11E-F9F4953D79F8}"/>
              </a:ext>
            </a:extLst>
          </p:cNvPr>
          <p:cNvSpPr txBox="1"/>
          <p:nvPr/>
        </p:nvSpPr>
        <p:spPr>
          <a:xfrm>
            <a:off x="4647018" y="189984"/>
            <a:ext cx="290282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The rental has been completed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39D89-CB2B-0B3C-7AED-823DD7213B0C}"/>
              </a:ext>
            </a:extLst>
          </p:cNvPr>
          <p:cNvSpPr txBox="1"/>
          <p:nvPr/>
        </p:nvSpPr>
        <p:spPr>
          <a:xfrm>
            <a:off x="8203276" y="218125"/>
            <a:ext cx="332626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The rental has not been completed</a:t>
            </a:r>
          </a:p>
        </p:txBody>
      </p:sp>
      <p:pic>
        <p:nvPicPr>
          <p:cNvPr id="9" name="Picture 7" descr="Logo&#10;&#10;Description automatically generated">
            <a:extLst>
              <a:ext uri="{FF2B5EF4-FFF2-40B4-BE49-F238E27FC236}">
                <a16:creationId xmlns:a16="http://schemas.microsoft.com/office/drawing/2014/main" id="{D509EF88-8C2D-E8A2-D173-CA443F3689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4998" y="-155252"/>
            <a:ext cx="1003322" cy="69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0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" name="Google Shape;542;p42"/>
          <p:cNvGrpSpPr/>
          <p:nvPr/>
        </p:nvGrpSpPr>
        <p:grpSpPr>
          <a:xfrm>
            <a:off x="3831596" y="498429"/>
            <a:ext cx="4628743" cy="646290"/>
            <a:chOff x="3763205" y="485937"/>
            <a:chExt cx="4628743" cy="646290"/>
          </a:xfrm>
        </p:grpSpPr>
        <p:sp>
          <p:nvSpPr>
            <p:cNvPr id="543" name="Google Shape;543;p42"/>
            <p:cNvSpPr txBox="1"/>
            <p:nvPr/>
          </p:nvSpPr>
          <p:spPr>
            <a:xfrm>
              <a:off x="4208448" y="485937"/>
              <a:ext cx="41835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3600" b="1">
                  <a:solidFill>
                    <a:schemeClr val="bg1"/>
                  </a:solidFill>
                </a:rPr>
                <a:t>Admin feature</a:t>
              </a:r>
              <a:r>
                <a:rPr lang="en-IN" sz="3600" b="1">
                  <a:solidFill>
                    <a:schemeClr val="lt1"/>
                  </a:solidFill>
                </a:rPr>
                <a:t> </a:t>
              </a:r>
              <a:endParaRPr>
                <a:solidFill>
                  <a:schemeClr val="lt1"/>
                </a:solidFill>
              </a:endParaRPr>
            </a:p>
          </p:txBody>
        </p:sp>
        <p:pic>
          <p:nvPicPr>
            <p:cNvPr id="544" name="Google Shape;544;p4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763205" y="692486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C58CCD9-3C1A-2813-9C4D-373A6F0FA42C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4"/>
          <a:srcRect l="3377" r="3377"/>
          <a:stretch/>
        </p:blipFill>
        <p:spPr>
          <a:xfrm>
            <a:off x="236125" y="2117336"/>
            <a:ext cx="5724859" cy="3714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1D3DAB0-6298-2763-8A0D-871EBDBBC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88" y="2123568"/>
            <a:ext cx="5878642" cy="37105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081BA9-AC9A-9E7A-044C-326EEC802884}"/>
              </a:ext>
            </a:extLst>
          </p:cNvPr>
          <p:cNvSpPr txBox="1"/>
          <p:nvPr/>
        </p:nvSpPr>
        <p:spPr>
          <a:xfrm>
            <a:off x="1424065" y="1424065"/>
            <a:ext cx="33278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accent4">
                    <a:lumMod val="60000"/>
                    <a:lumOff val="40000"/>
                  </a:schemeClr>
                </a:solidFill>
              </a:rPr>
              <a:t>Login page admin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7DE2E2-7BDB-FFF6-4D1D-00D2DCBE7DF8}"/>
              </a:ext>
            </a:extLst>
          </p:cNvPr>
          <p:cNvSpPr txBox="1"/>
          <p:nvPr/>
        </p:nvSpPr>
        <p:spPr>
          <a:xfrm>
            <a:off x="6925455" y="1424065"/>
            <a:ext cx="449704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accent4">
                    <a:lumMod val="60000"/>
                    <a:lumOff val="40000"/>
                  </a:schemeClr>
                </a:solidFill>
              </a:rPr>
              <a:t>Signup page</a:t>
            </a:r>
            <a:r>
              <a:rPr lang="en-US" sz="180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</a:rPr>
              <a:t> admin </a:t>
            </a:r>
            <a:r>
              <a:rPr lang="en-US" sz="180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ea typeface="Arial"/>
                <a:cs typeface="Arial"/>
              </a:rPr>
              <a:t>​</a:t>
            </a:r>
            <a:endParaRPr lang="en-US" sz="180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A2BF4BD4-E57D-F400-2787-D11A584799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5FDDBF2-026D-BB7E-0159-7A401323F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33" y="4046504"/>
            <a:ext cx="5908574" cy="2376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A9BCBC6E-A9BE-F3B3-A64C-F8B3AA68D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138" y="801801"/>
            <a:ext cx="5528874" cy="2759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C45393-FABE-B9F0-F814-964989BCC5AF}"/>
              </a:ext>
            </a:extLst>
          </p:cNvPr>
          <p:cNvSpPr txBox="1"/>
          <p:nvPr/>
        </p:nvSpPr>
        <p:spPr>
          <a:xfrm>
            <a:off x="7352674" y="3677586"/>
            <a:ext cx="41073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Delete any company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1D77C-8B1C-1A55-CEA3-96C4DB6BAFBA}"/>
              </a:ext>
            </a:extLst>
          </p:cNvPr>
          <p:cNvSpPr txBox="1"/>
          <p:nvPr/>
        </p:nvSpPr>
        <p:spPr>
          <a:xfrm>
            <a:off x="4884056" y="171568"/>
            <a:ext cx="38649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Company send request</a:t>
            </a:r>
          </a:p>
        </p:txBody>
      </p:sp>
      <p:pic>
        <p:nvPicPr>
          <p:cNvPr id="6" name="Picture 6" descr="Table&#10;&#10;Description automatically generated">
            <a:extLst>
              <a:ext uri="{FF2B5EF4-FFF2-40B4-BE49-F238E27FC236}">
                <a16:creationId xmlns:a16="http://schemas.microsoft.com/office/drawing/2014/main" id="{EC922C17-F4B8-6FC8-4F99-F5EE4DEA8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087" y="4048647"/>
            <a:ext cx="5539477" cy="23729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7" descr="Table&#10;&#10;Description automatically generated">
            <a:extLst>
              <a:ext uri="{FF2B5EF4-FFF2-40B4-BE49-F238E27FC236}">
                <a16:creationId xmlns:a16="http://schemas.microsoft.com/office/drawing/2014/main" id="{2B245A7A-4218-3440-047E-95B6634982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19" y="783359"/>
            <a:ext cx="6016053" cy="2765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7" descr="Logo&#10;&#10;Description automatically generated">
            <a:extLst>
              <a:ext uri="{FF2B5EF4-FFF2-40B4-BE49-F238E27FC236}">
                <a16:creationId xmlns:a16="http://schemas.microsoft.com/office/drawing/2014/main" id="{3A3CCB60-46A1-7143-ED4E-217B032D38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BAB8A4-5C69-FA8B-B88A-C1C54647C88C}"/>
              </a:ext>
            </a:extLst>
          </p:cNvPr>
          <p:cNvSpPr txBox="1"/>
          <p:nvPr/>
        </p:nvSpPr>
        <p:spPr>
          <a:xfrm>
            <a:off x="3885665" y="302103"/>
            <a:ext cx="452702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Over View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DE6957CE-E648-4064-FA3A-CC45C981F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695AB00C-CED2-D4AE-4BFB-8F5F54FCFD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" t="10746" r="-45"/>
          <a:stretch/>
        </p:blipFill>
        <p:spPr>
          <a:xfrm>
            <a:off x="-326" y="1150058"/>
            <a:ext cx="12189135" cy="51455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40160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BAB8A4-5C69-FA8B-B88A-C1C54647C88C}"/>
              </a:ext>
            </a:extLst>
          </p:cNvPr>
          <p:cNvSpPr txBox="1"/>
          <p:nvPr/>
        </p:nvSpPr>
        <p:spPr>
          <a:xfrm>
            <a:off x="3885665" y="302103"/>
            <a:ext cx="452702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Over View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DE6957CE-E648-4064-FA3A-CC45C981F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0EAF750E-3E83-2327-D7B4-91083E3CD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51" y="1277183"/>
            <a:ext cx="12203501" cy="50512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176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EBAB8A4-5C69-FA8B-B88A-C1C54647C88C}"/>
              </a:ext>
            </a:extLst>
          </p:cNvPr>
          <p:cNvSpPr txBox="1"/>
          <p:nvPr/>
        </p:nvSpPr>
        <p:spPr>
          <a:xfrm>
            <a:off x="3885665" y="132770"/>
            <a:ext cx="452702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Car details</a:t>
            </a:r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DE6957CE-E648-4064-FA3A-CC45C981F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C745E8B1-3DE4-8170-44B9-9A4AD037F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0314" y="596477"/>
            <a:ext cx="8349342" cy="61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2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4"/>
          <p:cNvSpPr txBox="1"/>
          <p:nvPr/>
        </p:nvSpPr>
        <p:spPr>
          <a:xfrm>
            <a:off x="3945326" y="499310"/>
            <a:ext cx="41835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8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ADD TAXI</a:t>
            </a:r>
          </a:p>
        </p:txBody>
      </p:sp>
      <p:pic>
        <p:nvPicPr>
          <p:cNvPr id="2" name="Picture 2" descr="Table&#10;&#10;Description automatically generated">
            <a:extLst>
              <a:ext uri="{FF2B5EF4-FFF2-40B4-BE49-F238E27FC236}">
                <a16:creationId xmlns:a16="http://schemas.microsoft.com/office/drawing/2014/main" id="{CA0D47DD-4004-2744-8D5A-3A48EAC8A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70" y="1128525"/>
            <a:ext cx="11758774" cy="5224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7" descr="Logo&#10;&#10;Description automatically generated">
            <a:extLst>
              <a:ext uri="{FF2B5EF4-FFF2-40B4-BE49-F238E27FC236}">
                <a16:creationId xmlns:a16="http://schemas.microsoft.com/office/drawing/2014/main" id="{B847BBBE-F002-7824-A51E-BF53D58D0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1D5E65E-30C6-4DE5-4A8A-D52F0CC5927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l="9659" r="9659"/>
          <a:stretch/>
        </p:blipFill>
        <p:spPr>
          <a:xfrm>
            <a:off x="319625" y="492513"/>
            <a:ext cx="11566768" cy="5995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93502119-8B79-4FD6-69A5-A962846EC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5526" y="276069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/>
        </p:nvSpPr>
        <p:spPr>
          <a:xfrm>
            <a:off x="3820634" y="395193"/>
            <a:ext cx="414227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Georgia"/>
              </a:rPr>
              <a:t>  Main Problem</a:t>
            </a:r>
          </a:p>
        </p:txBody>
      </p:sp>
      <p:sp>
        <p:nvSpPr>
          <p:cNvPr id="155" name="Google Shape;155;p28"/>
          <p:cNvSpPr/>
          <p:nvPr/>
        </p:nvSpPr>
        <p:spPr>
          <a:xfrm>
            <a:off x="528377" y="1207440"/>
            <a:ext cx="11141347" cy="4595753"/>
          </a:xfrm>
          <a:prstGeom prst="roundRect">
            <a:avLst>
              <a:gd name="adj" fmla="val 3593"/>
            </a:avLst>
          </a:prstGeom>
          <a:solidFill>
            <a:srgbClr val="182D4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ar-AE" sz="1800">
                <a:solidFill>
                  <a:schemeClr val="lt1"/>
                </a:solidFill>
                <a:latin typeface="Calibri"/>
                <a:cs typeface="Calibri"/>
              </a:rPr>
              <a:t>                       </a:t>
            </a:r>
            <a:endParaRPr lang="ar-AE" sz="1800" err="1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1994048" y="1510809"/>
            <a:ext cx="7788580" cy="1093731"/>
          </a:xfrm>
          <a:prstGeom prst="roundRect">
            <a:avLst>
              <a:gd name="adj" fmla="val 21006"/>
            </a:avLst>
          </a:prstGeom>
          <a:solidFill>
            <a:srgbClr val="F4D35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8" name="Google Shape;158;p28"/>
          <p:cNvGrpSpPr/>
          <p:nvPr/>
        </p:nvGrpSpPr>
        <p:grpSpPr>
          <a:xfrm>
            <a:off x="3726925" y="1801283"/>
            <a:ext cx="5337070" cy="454368"/>
            <a:chOff x="1606739" y="2863531"/>
            <a:chExt cx="5135852" cy="307074"/>
          </a:xfrm>
        </p:grpSpPr>
        <p:sp>
          <p:nvSpPr>
            <p:cNvPr id="159" name="Google Shape;159;p28"/>
            <p:cNvSpPr txBox="1"/>
            <p:nvPr/>
          </p:nvSpPr>
          <p:spPr>
            <a:xfrm>
              <a:off x="3426300" y="2900228"/>
              <a:ext cx="3316291" cy="2703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2000" b="1" i="1">
                  <a:solidFill>
                    <a:srgbClr val="1D3557"/>
                  </a:solidFill>
                  <a:latin typeface="Georgia"/>
                </a:rPr>
                <a:t>Rent Car &amp; </a:t>
              </a:r>
              <a:r>
                <a:rPr lang="en-IN" sz="2000" b="1">
                  <a:solidFill>
                    <a:srgbClr val="1D3557"/>
                  </a:solidFill>
                  <a:latin typeface="Georgia"/>
                </a:rPr>
                <a:t>Order Taxi</a:t>
              </a:r>
              <a:endParaRPr lang="en-US" sz="2000" b="1">
                <a:latin typeface="Georgia"/>
              </a:endParaRPr>
            </a:p>
          </p:txBody>
        </p:sp>
        <p:sp>
          <p:nvSpPr>
            <p:cNvPr id="160" name="Google Shape;160;p28"/>
            <p:cNvSpPr txBox="1"/>
            <p:nvPr/>
          </p:nvSpPr>
          <p:spPr>
            <a:xfrm>
              <a:off x="1606739" y="2863531"/>
              <a:ext cx="2042085" cy="2703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endParaRPr lang="en-IN" sz="2000" b="1" i="1">
                <a:solidFill>
                  <a:srgbClr val="1D3557"/>
                </a:solidFill>
                <a:latin typeface="Georgia"/>
                <a:cs typeface="Calibri"/>
              </a:endParaRPr>
            </a:p>
          </p:txBody>
        </p:sp>
      </p:grpSp>
      <p:sp>
        <p:nvSpPr>
          <p:cNvPr id="169" name="Google Shape;169;p28"/>
          <p:cNvSpPr txBox="1"/>
          <p:nvPr/>
        </p:nvSpPr>
        <p:spPr>
          <a:xfrm>
            <a:off x="10107429" y="3509034"/>
            <a:ext cx="420614" cy="66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000" i="1">
                <a:solidFill>
                  <a:srgbClr val="1D3557"/>
                </a:solidFill>
                <a:latin typeface="Calibri"/>
                <a:ea typeface="Calibri"/>
                <a:cs typeface="Calibri"/>
                <a:sym typeface="Calibri"/>
              </a:rPr>
              <a:t>70%</a:t>
            </a:r>
            <a:endParaRPr/>
          </a:p>
        </p:txBody>
      </p:sp>
      <p:sp>
        <p:nvSpPr>
          <p:cNvPr id="183" name="Google Shape;183;p28"/>
          <p:cNvSpPr txBox="1"/>
          <p:nvPr/>
        </p:nvSpPr>
        <p:spPr>
          <a:xfrm>
            <a:off x="3301" y="2697809"/>
            <a:ext cx="12187630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endParaRPr lang="en-IN" sz="1600">
              <a:solidFill>
                <a:schemeClr val="bg1"/>
              </a:solidFill>
            </a:endParaRPr>
          </a:p>
        </p:txBody>
      </p:sp>
      <p:pic>
        <p:nvPicPr>
          <p:cNvPr id="185" name="Google Shape;185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92793" y="564266"/>
            <a:ext cx="548304" cy="295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4" descr="Logo&#10;&#10;Description automatically generated">
            <a:extLst>
              <a:ext uri="{FF2B5EF4-FFF2-40B4-BE49-F238E27FC236}">
                <a16:creationId xmlns:a16="http://schemas.microsoft.com/office/drawing/2014/main" id="{2858EEC2-8369-3C36-06F1-BCB0CF3DC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4569" y="950276"/>
            <a:ext cx="3411621" cy="2069431"/>
          </a:xfrm>
          <a:prstGeom prst="rect">
            <a:avLst/>
          </a:prstGeom>
        </p:spPr>
      </p:pic>
      <p:pic>
        <p:nvPicPr>
          <p:cNvPr id="7" name="Picture 7" descr="A picture containing colorful, decorated&#10;&#10;Description automatically generated">
            <a:extLst>
              <a:ext uri="{FF2B5EF4-FFF2-40B4-BE49-F238E27FC236}">
                <a16:creationId xmlns:a16="http://schemas.microsoft.com/office/drawing/2014/main" id="{46EBE284-C77B-084A-59A2-91AF00DB9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985" y="2823660"/>
            <a:ext cx="3490822" cy="3108493"/>
          </a:xfrm>
          <a:prstGeom prst="rect">
            <a:avLst/>
          </a:prstGeom>
        </p:spPr>
      </p:pic>
      <p:pic>
        <p:nvPicPr>
          <p:cNvPr id="8" name="Picture 8" descr="Icon&#10;&#10;Description automatically generated">
            <a:extLst>
              <a:ext uri="{FF2B5EF4-FFF2-40B4-BE49-F238E27FC236}">
                <a16:creationId xmlns:a16="http://schemas.microsoft.com/office/drawing/2014/main" id="{8C74ED66-CE28-992B-74AA-1D3ABCA70F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494" y="2864155"/>
            <a:ext cx="3145764" cy="2869350"/>
          </a:xfrm>
          <a:prstGeom prst="rect">
            <a:avLst/>
          </a:prstGeom>
        </p:spPr>
      </p:pic>
      <p:pic>
        <p:nvPicPr>
          <p:cNvPr id="10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AA9936CE-E1EB-9FCC-A74E-3CA2983140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2513" y="2615704"/>
            <a:ext cx="3102633" cy="3380629"/>
          </a:xfrm>
          <a:prstGeom prst="rect">
            <a:avLst/>
          </a:prstGeom>
        </p:spPr>
      </p:pic>
      <p:pic>
        <p:nvPicPr>
          <p:cNvPr id="12" name="Picture 7" descr="Logo&#10;&#10;Description automatically generated">
            <a:extLst>
              <a:ext uri="{FF2B5EF4-FFF2-40B4-BE49-F238E27FC236}">
                <a16:creationId xmlns:a16="http://schemas.microsoft.com/office/drawing/2014/main" id="{B8523834-AC34-C263-4DC6-DB0875D7A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alendar&#10;&#10;Description automatically generated">
            <a:extLst>
              <a:ext uri="{FF2B5EF4-FFF2-40B4-BE49-F238E27FC236}">
                <a16:creationId xmlns:a16="http://schemas.microsoft.com/office/drawing/2014/main" id="{111776E9-A04D-E483-CBA3-355FC8F34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48" y="1003035"/>
            <a:ext cx="10393603" cy="4854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Google Shape;544;p42">
            <a:extLst>
              <a:ext uri="{FF2B5EF4-FFF2-40B4-BE49-F238E27FC236}">
                <a16:creationId xmlns:a16="http://schemas.microsoft.com/office/drawing/2014/main" id="{EF46057D-4EB5-F4F6-9870-E83BF3C4C4D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22951" y="181566"/>
            <a:ext cx="535813" cy="42077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5C7268-E217-FB75-C61F-957171462FF7}"/>
              </a:ext>
            </a:extLst>
          </p:cNvPr>
          <p:cNvSpPr txBox="1"/>
          <p:nvPr/>
        </p:nvSpPr>
        <p:spPr>
          <a:xfrm>
            <a:off x="3755036" y="187377"/>
            <a:ext cx="600855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Admin company page example</a:t>
            </a:r>
          </a:p>
        </p:txBody>
      </p:sp>
      <p:pic>
        <p:nvPicPr>
          <p:cNvPr id="4" name="Picture 7" descr="Logo&#10;&#10;Description automatically generated">
            <a:extLst>
              <a:ext uri="{FF2B5EF4-FFF2-40B4-BE49-F238E27FC236}">
                <a16:creationId xmlns:a16="http://schemas.microsoft.com/office/drawing/2014/main" id="{D86992B5-06B8-E2CE-32B5-7683681E6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2D604B-4AE7-46FA-8AAC-0ED1955E09CD}"/>
              </a:ext>
            </a:extLst>
          </p:cNvPr>
          <p:cNvSpPr txBox="1"/>
          <p:nvPr/>
        </p:nvSpPr>
        <p:spPr>
          <a:xfrm>
            <a:off x="6476999" y="945445"/>
            <a:ext cx="832555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/>
              <a:t>admin</a:t>
            </a:r>
          </a:p>
        </p:txBody>
      </p:sp>
    </p:spTree>
    <p:extLst>
      <p:ext uri="{BB962C8B-B14F-4D97-AF65-F5344CB8AC3E}">
        <p14:creationId xmlns:p14="http://schemas.microsoft.com/office/powerpoint/2010/main" val="63128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4" name="Google Shape;584;p45" descr="A yellow car on a road&#10;&#10;Description automatically generated with low confidence"/>
          <p:cNvPicPr preferRelativeResize="0"/>
          <p:nvPr/>
        </p:nvPicPr>
        <p:blipFill rotWithShape="1">
          <a:blip r:embed="rId3">
            <a:alphaModFix amt="45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45"/>
          <p:cNvSpPr txBox="1"/>
          <p:nvPr/>
        </p:nvSpPr>
        <p:spPr>
          <a:xfrm>
            <a:off x="4052617" y="2828836"/>
            <a:ext cx="56865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7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/>
          </a:p>
        </p:txBody>
      </p:sp>
      <p:pic>
        <p:nvPicPr>
          <p:cNvPr id="586" name="Google Shape;586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2883" y="3098936"/>
            <a:ext cx="1551414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45"/>
          <p:cNvSpPr txBox="1"/>
          <p:nvPr/>
        </p:nvSpPr>
        <p:spPr>
          <a:xfrm>
            <a:off x="4917067" y="3821625"/>
            <a:ext cx="395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IN" sz="120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FLY CAR</a:t>
            </a:r>
            <a:endParaRPr lang="en-US"/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2E45AD86-FDC8-228C-85DE-3EF994D12F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/>
        </p:nvSpPr>
        <p:spPr>
          <a:xfrm>
            <a:off x="4353241" y="698019"/>
            <a:ext cx="545997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IN" sz="3600">
                <a:solidFill>
                  <a:schemeClr val="bg1"/>
                </a:solidFill>
                <a:latin typeface="Georgia"/>
              </a:rPr>
              <a:t>Project Objective:</a:t>
            </a:r>
            <a:endParaRPr lang="en-US">
              <a:solidFill>
                <a:schemeClr val="bg1"/>
              </a:solidFill>
              <a:latin typeface="Georgia"/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6693890" y="4067870"/>
            <a:ext cx="142965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1600" b="1">
                <a:solidFill>
                  <a:srgbClr val="1D3557"/>
                </a:solidFill>
              </a:rPr>
              <a:t>Hospital</a:t>
            </a:r>
            <a:endParaRPr b="1"/>
          </a:p>
        </p:txBody>
      </p:sp>
      <p:sp>
        <p:nvSpPr>
          <p:cNvPr id="211" name="Google Shape;211;p29"/>
          <p:cNvSpPr txBox="1"/>
          <p:nvPr/>
        </p:nvSpPr>
        <p:spPr>
          <a:xfrm>
            <a:off x="1866905" y="2268876"/>
            <a:ext cx="9046638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400">
                <a:solidFill>
                  <a:schemeClr val="bg1"/>
                </a:solidFill>
                <a:latin typeface="Georgia"/>
                <a:sym typeface="Calibri"/>
              </a:rPr>
              <a:t>The main goal is to facilitate people's lives by facilitating the transportation process and facilitating the process of renting cars at any time and from anywhere through our application</a:t>
            </a:r>
            <a:endParaRPr lang="en-US" sz="2400">
              <a:solidFill>
                <a:schemeClr val="bg1"/>
              </a:solidFill>
              <a:latin typeface="Georgia"/>
            </a:endParaRPr>
          </a:p>
        </p:txBody>
      </p:sp>
      <p:pic>
        <p:nvPicPr>
          <p:cNvPr id="212" name="Google Shape;212;p2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302" t="-13435" r="-4598" b="-13435"/>
          <a:stretch/>
        </p:blipFill>
        <p:spPr>
          <a:xfrm>
            <a:off x="8867179" y="4286951"/>
            <a:ext cx="3124199" cy="1863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9241" y="829617"/>
            <a:ext cx="548304" cy="233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1BA0A421-9B89-47B2-DE46-DC9DB215A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31"/>
          <p:cNvGrpSpPr/>
          <p:nvPr/>
        </p:nvGrpSpPr>
        <p:grpSpPr>
          <a:xfrm>
            <a:off x="1933165" y="2039978"/>
            <a:ext cx="10674915" cy="3915162"/>
            <a:chOff x="1599814" y="2258916"/>
            <a:chExt cx="9030600" cy="3915162"/>
          </a:xfrm>
        </p:grpSpPr>
        <p:grpSp>
          <p:nvGrpSpPr>
            <p:cNvPr id="264" name="Google Shape;264;p31"/>
            <p:cNvGrpSpPr/>
            <p:nvPr/>
          </p:nvGrpSpPr>
          <p:grpSpPr>
            <a:xfrm>
              <a:off x="6397862" y="2258916"/>
              <a:ext cx="1885289" cy="3123322"/>
              <a:chOff x="6397862" y="2258916"/>
              <a:chExt cx="1885289" cy="3123322"/>
            </a:xfrm>
          </p:grpSpPr>
          <p:sp>
            <p:nvSpPr>
              <p:cNvPr id="265" name="Google Shape;265;p31"/>
              <p:cNvSpPr/>
              <p:nvPr/>
            </p:nvSpPr>
            <p:spPr>
              <a:xfrm>
                <a:off x="6397862" y="2258916"/>
                <a:ext cx="1885289" cy="3123322"/>
              </a:xfrm>
              <a:prstGeom prst="roundRect">
                <a:avLst>
                  <a:gd name="adj" fmla="val 5602"/>
                </a:avLst>
              </a:prstGeom>
              <a:solidFill>
                <a:srgbClr val="182D4A"/>
              </a:solidFill>
              <a:ln>
                <a:noFill/>
              </a:ln>
              <a:effectLst>
                <a:outerShdw blurRad="381000" dist="203200" dir="9300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67" name="Google Shape;267;p31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010831" y="2570178"/>
                <a:ext cx="659351" cy="65935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68" name="Google Shape;268;p31"/>
            <p:cNvGrpSpPr/>
            <p:nvPr/>
          </p:nvGrpSpPr>
          <p:grpSpPr>
            <a:xfrm>
              <a:off x="4120949" y="2258916"/>
              <a:ext cx="1885289" cy="3056481"/>
              <a:chOff x="4120949" y="2258916"/>
              <a:chExt cx="1885289" cy="3056481"/>
            </a:xfrm>
          </p:grpSpPr>
          <p:sp>
            <p:nvSpPr>
              <p:cNvPr id="269" name="Google Shape;269;p31"/>
              <p:cNvSpPr/>
              <p:nvPr/>
            </p:nvSpPr>
            <p:spPr>
              <a:xfrm>
                <a:off x="4120949" y="2258916"/>
                <a:ext cx="1885289" cy="3056481"/>
              </a:xfrm>
              <a:prstGeom prst="roundRect">
                <a:avLst>
                  <a:gd name="adj" fmla="val 5602"/>
                </a:avLst>
              </a:prstGeom>
              <a:solidFill>
                <a:srgbClr val="182D4A"/>
              </a:solidFill>
              <a:ln>
                <a:noFill/>
              </a:ln>
              <a:effectLst>
                <a:outerShdw blurRad="381000" dist="203200" dir="9300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71" name="Google Shape;271;p31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4736662" y="2579797"/>
                <a:ext cx="653862" cy="65386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72" name="Google Shape;272;p31"/>
            <p:cNvGrpSpPr/>
            <p:nvPr/>
          </p:nvGrpSpPr>
          <p:grpSpPr>
            <a:xfrm>
              <a:off x="1843389" y="2258916"/>
              <a:ext cx="1885289" cy="3096585"/>
              <a:chOff x="1843389" y="2258916"/>
              <a:chExt cx="1885289" cy="3096585"/>
            </a:xfrm>
          </p:grpSpPr>
          <p:sp>
            <p:nvSpPr>
              <p:cNvPr id="273" name="Google Shape;273;p31"/>
              <p:cNvSpPr/>
              <p:nvPr/>
            </p:nvSpPr>
            <p:spPr>
              <a:xfrm>
                <a:off x="1843389" y="2258916"/>
                <a:ext cx="1885289" cy="3096585"/>
              </a:xfrm>
              <a:prstGeom prst="roundRect">
                <a:avLst>
                  <a:gd name="adj" fmla="val 5602"/>
                </a:avLst>
              </a:prstGeom>
              <a:solidFill>
                <a:srgbClr val="182D4A"/>
              </a:solidFill>
              <a:ln>
                <a:noFill/>
              </a:ln>
              <a:effectLst>
                <a:outerShdw blurRad="381000" dist="203200" dir="9300000" algn="ctr" rotWithShape="0">
                  <a:srgbClr val="000000">
                    <a:alpha val="200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275" name="Google Shape;275;p31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2454120" y="2574815"/>
                <a:ext cx="663826" cy="6638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76" name="Google Shape;276;p31"/>
            <p:cNvSpPr txBox="1"/>
            <p:nvPr/>
          </p:nvSpPr>
          <p:spPr>
            <a:xfrm>
              <a:off x="1920193" y="4278423"/>
              <a:ext cx="1885289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IN" sz="1800" b="1">
                  <a:solidFill>
                    <a:srgbClr val="D8D8D8"/>
                  </a:solidFill>
                  <a:latin typeface="Calibri"/>
                  <a:cs typeface="Calibri"/>
                  <a:sym typeface="Calibri"/>
                </a:rPr>
                <a:t>Admin</a:t>
              </a:r>
              <a:endParaRPr lang="en-US" sz="1800" b="1"/>
            </a:p>
          </p:txBody>
        </p:sp>
        <p:sp>
          <p:nvSpPr>
            <p:cNvPr id="277" name="Google Shape;277;p31"/>
            <p:cNvSpPr txBox="1"/>
            <p:nvPr/>
          </p:nvSpPr>
          <p:spPr>
            <a:xfrm>
              <a:off x="4117817" y="4322034"/>
              <a:ext cx="1885289" cy="5077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N" sz="1800" b="1">
                  <a:solidFill>
                    <a:schemeClr val="bg1"/>
                  </a:solidFill>
                  <a:latin typeface="Calibri"/>
                  <a:cs typeface="Calibri"/>
                </a:rPr>
                <a:t>User to order taxi</a:t>
              </a:r>
            </a:p>
          </p:txBody>
        </p:sp>
        <p:sp>
          <p:nvSpPr>
            <p:cNvPr id="278" name="Google Shape;278;p31"/>
            <p:cNvSpPr txBox="1"/>
            <p:nvPr/>
          </p:nvSpPr>
          <p:spPr>
            <a:xfrm>
              <a:off x="6415893" y="4264876"/>
              <a:ext cx="1885289" cy="5539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N" sz="2000" b="1">
                  <a:solidFill>
                    <a:srgbClr val="D8D8D8"/>
                  </a:solidFill>
                  <a:latin typeface="Calibri"/>
                  <a:cs typeface="Calibri"/>
                  <a:sym typeface="Calibri"/>
                </a:rPr>
                <a:t>User to rent car</a:t>
              </a:r>
              <a:endParaRPr lang="en-IN" sz="2000" b="1" err="1">
                <a:solidFill>
                  <a:srgbClr val="D8D8D8"/>
                </a:solidFill>
                <a:latin typeface="Calibri"/>
                <a:cs typeface="Calibri"/>
              </a:endParaRPr>
            </a:p>
          </p:txBody>
        </p:sp>
        <p:sp>
          <p:nvSpPr>
            <p:cNvPr id="280" name="Google Shape;280;p31"/>
            <p:cNvSpPr txBox="1"/>
            <p:nvPr/>
          </p:nvSpPr>
          <p:spPr>
            <a:xfrm>
              <a:off x="1599814" y="5804787"/>
              <a:ext cx="9030600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-IN" sz="1200">
                <a:solidFill>
                  <a:srgbClr val="D8D8D8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281" name="Google Shape;281;p31"/>
          <p:cNvGrpSpPr/>
          <p:nvPr/>
        </p:nvGrpSpPr>
        <p:grpSpPr>
          <a:xfrm>
            <a:off x="2312614" y="446567"/>
            <a:ext cx="8016557" cy="658990"/>
            <a:chOff x="3643635" y="435054"/>
            <a:chExt cx="6649416" cy="646290"/>
          </a:xfrm>
        </p:grpSpPr>
        <p:sp>
          <p:nvSpPr>
            <p:cNvPr id="282" name="Google Shape;282;p31"/>
            <p:cNvSpPr txBox="1"/>
            <p:nvPr/>
          </p:nvSpPr>
          <p:spPr>
            <a:xfrm>
              <a:off x="3643635" y="435054"/>
              <a:ext cx="664941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n-IN" sz="3600" b="1">
                  <a:solidFill>
                    <a:schemeClr val="bg1"/>
                  </a:solidFill>
                </a:rPr>
                <a:t>Who uses the  Application?</a:t>
              </a:r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283" name="Google Shape;283;p3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84816" y="691424"/>
              <a:ext cx="548304" cy="23340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9CCB23F6-D86D-FF7F-09AF-F6BEF9002F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7913" y="2223754"/>
            <a:ext cx="1902493" cy="1488073"/>
          </a:xfrm>
          <a:prstGeom prst="rect">
            <a:avLst/>
          </a:prstGeom>
        </p:spPr>
      </p:pic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C355A617-E081-7293-4E2F-1034913D75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7167" y="2227264"/>
            <a:ext cx="1924719" cy="1507791"/>
          </a:xfrm>
          <a:prstGeom prst="rect">
            <a:avLst/>
          </a:prstGeom>
        </p:spPr>
      </p:pic>
      <p:pic>
        <p:nvPicPr>
          <p:cNvPr id="7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C1E701BF-74FC-4985-6A0F-8C572D0188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0649" y="2223753"/>
            <a:ext cx="1996073" cy="1488075"/>
          </a:xfrm>
          <a:prstGeom prst="rect">
            <a:avLst/>
          </a:prstGeom>
        </p:spPr>
      </p:pic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BDAECE04-D06A-323C-21CE-DB5A45BB55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83;p31">
            <a:extLst>
              <a:ext uri="{FF2B5EF4-FFF2-40B4-BE49-F238E27FC236}">
                <a16:creationId xmlns:a16="http://schemas.microsoft.com/office/drawing/2014/main" id="{1C6C45F3-59D7-B0EA-CB8A-56B3DF31BD4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5442" y="443893"/>
            <a:ext cx="760664" cy="42077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857FDF-A22A-3376-18E4-CD0047E1AFF6}"/>
              </a:ext>
            </a:extLst>
          </p:cNvPr>
          <p:cNvSpPr txBox="1"/>
          <p:nvPr/>
        </p:nvSpPr>
        <p:spPr>
          <a:xfrm>
            <a:off x="3899941" y="314792"/>
            <a:ext cx="5563848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chemeClr val="bg1"/>
                </a:solidFill>
              </a:rPr>
              <a:t>Human-centered design</a:t>
            </a:r>
            <a:endParaRPr lang="en-US" sz="3600">
              <a:solidFill>
                <a:schemeClr val="bg1"/>
              </a:solidFill>
            </a:endParaRPr>
          </a:p>
          <a:p>
            <a:br>
              <a:rPr lang="en-US"/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019551-9DDB-A44F-DA93-74605F76DCE1}"/>
              </a:ext>
            </a:extLst>
          </p:cNvPr>
          <p:cNvSpPr txBox="1"/>
          <p:nvPr/>
        </p:nvSpPr>
        <p:spPr>
          <a:xfrm>
            <a:off x="692376" y="1980211"/>
            <a:ext cx="4508785" cy="10849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45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01.</a:t>
            </a:r>
            <a:r>
              <a:rPr lang="en-US" sz="2800" b="1">
                <a:solidFill>
                  <a:schemeClr val="bg1"/>
                </a:solidFill>
                <a:latin typeface="Trebuchet MS"/>
              </a:rPr>
              <a:t>Inspiration phase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C51AFC-6E98-E8CA-0463-4F2BBC78125F}"/>
              </a:ext>
            </a:extLst>
          </p:cNvPr>
          <p:cNvSpPr txBox="1"/>
          <p:nvPr/>
        </p:nvSpPr>
        <p:spPr>
          <a:xfrm>
            <a:off x="3842431" y="3218783"/>
            <a:ext cx="3917429" cy="10849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45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02.</a:t>
            </a:r>
            <a:r>
              <a:rPr lang="en-US" sz="2800" b="1">
                <a:solidFill>
                  <a:schemeClr val="bg1"/>
                </a:solidFill>
                <a:latin typeface="Trebuchet MS"/>
              </a:rPr>
              <a:t>Ideation phase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742987-A3C8-29ED-05B2-6049F17F6A40}"/>
              </a:ext>
            </a:extLst>
          </p:cNvPr>
          <p:cNvSpPr txBox="1"/>
          <p:nvPr/>
        </p:nvSpPr>
        <p:spPr>
          <a:xfrm>
            <a:off x="6627161" y="4349881"/>
            <a:ext cx="5321224" cy="10849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45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03.</a:t>
            </a:r>
            <a:r>
              <a:rPr lang="en-US" sz="2800" b="1">
                <a:solidFill>
                  <a:schemeClr val="bg1"/>
                </a:solidFill>
                <a:latin typeface="Trebuchet MS"/>
              </a:rPr>
              <a:t>Implementation phase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81FF10A0-78F4-3C0B-040B-ECECE4A55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76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927D9A-2BB8-5CAA-3FDF-FBBBFD470721}"/>
              </a:ext>
            </a:extLst>
          </p:cNvPr>
          <p:cNvSpPr txBox="1"/>
          <p:nvPr/>
        </p:nvSpPr>
        <p:spPr>
          <a:xfrm>
            <a:off x="3587646" y="352269"/>
            <a:ext cx="501670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rgbClr val="FFD966"/>
                </a:solidFill>
              </a:rPr>
              <a:t>01.</a:t>
            </a:r>
            <a:r>
              <a:rPr lang="en-US" sz="3600" b="1">
                <a:solidFill>
                  <a:schemeClr val="bg1"/>
                </a:solidFill>
                <a:latin typeface="Trebuchet MS"/>
              </a:rPr>
              <a:t>Inspiration phase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388A2-1D57-4A2D-5D17-A2811409D845}"/>
              </a:ext>
            </a:extLst>
          </p:cNvPr>
          <p:cNvSpPr txBox="1"/>
          <p:nvPr/>
        </p:nvSpPr>
        <p:spPr>
          <a:xfrm>
            <a:off x="60673" y="1645057"/>
            <a:ext cx="12128162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 algn="l">
              <a:buFont typeface="Wingdings"/>
              <a:buChar char="Ø"/>
            </a:pPr>
            <a:r>
              <a:rPr lang="en-US" sz="2400">
                <a:solidFill>
                  <a:schemeClr val="bg1"/>
                </a:solidFill>
              </a:rPr>
              <a:t>Waiting for a long time for the taxi to arrive.</a:t>
            </a:r>
            <a:endParaRPr lang="en-US"/>
          </a:p>
          <a:p>
            <a:pPr marL="342900" indent="-342900">
              <a:buFont typeface="Wingdings"/>
              <a:buChar char="Ø"/>
            </a:pPr>
            <a:endParaRPr lang="en-US" sz="2400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Ø"/>
            </a:pPr>
            <a:endParaRPr lang="en-US" sz="2400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en-US" sz="2400">
                <a:solidFill>
                  <a:schemeClr val="bg1"/>
                </a:solidFill>
              </a:rPr>
              <a:t>When visiting an area and not knowing the numbers of nearby taxi owners to communicate with them.</a:t>
            </a:r>
          </a:p>
          <a:p>
            <a:pPr marL="342900" indent="-342900">
              <a:buFont typeface="Wingdings"/>
              <a:buChar char="Ø"/>
            </a:pPr>
            <a:endParaRPr lang="en-US" sz="2400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Ø"/>
            </a:pPr>
            <a:endParaRPr lang="en-US" sz="2400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Ø"/>
            </a:pPr>
            <a:r>
              <a:rPr lang="en" sz="2400">
                <a:solidFill>
                  <a:schemeClr val="bg1"/>
                </a:solidFill>
              </a:rPr>
              <a:t>When a person comes from outside the country or moves to different governorates, he wants a rental company to rent a car from for specific days.</a:t>
            </a:r>
            <a:endParaRPr lang="en-US" sz="2400">
              <a:solidFill>
                <a:schemeClr val="bg1"/>
              </a:solidFill>
            </a:endParaRPr>
          </a:p>
          <a:p>
            <a:pPr marL="285750" indent="-285750">
              <a:buFont typeface="Wingdings"/>
              <a:buChar char="Ø"/>
            </a:pPr>
            <a:endParaRPr lang="en" sz="1800"/>
          </a:p>
          <a:p>
            <a:pPr marL="285750" indent="-285750">
              <a:buFont typeface="Wingdings"/>
              <a:buChar char="Ø"/>
            </a:pPr>
            <a:endParaRPr lang="en" sz="1800"/>
          </a:p>
          <a:p>
            <a:pPr marL="285750" indent="-285750">
              <a:buFont typeface="Wingdings"/>
              <a:buChar char="Ø"/>
            </a:pPr>
            <a:endParaRPr lang="en" sz="1800"/>
          </a:p>
          <a:p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B8EE083F-E5AC-3BE5-E5C0-7D994729C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9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DB3667-EA82-19F1-29B5-5A046B643A75}"/>
              </a:ext>
            </a:extLst>
          </p:cNvPr>
          <p:cNvSpPr txBox="1"/>
          <p:nvPr/>
        </p:nvSpPr>
        <p:spPr>
          <a:xfrm>
            <a:off x="3962400" y="389744"/>
            <a:ext cx="4267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chemeClr val="accent4">
                    <a:lumMod val="60000"/>
                    <a:lumOff val="40000"/>
                  </a:schemeClr>
                </a:solidFill>
              </a:rPr>
              <a:t>02.</a:t>
            </a:r>
            <a:r>
              <a:rPr lang="en-US" sz="3600" b="1">
                <a:solidFill>
                  <a:schemeClr val="bg1"/>
                </a:solidFill>
                <a:latin typeface="Trebuchet MS"/>
              </a:rPr>
              <a:t>Ideation phase</a:t>
            </a:r>
            <a:r>
              <a:rPr lang="en-US" sz="3600">
                <a:solidFill>
                  <a:schemeClr val="bg1"/>
                </a:solidFill>
                <a:latin typeface="Trebuchet MS"/>
              </a:rPr>
              <a:t>​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CB83BD-B174-932F-45C2-8ACC92921FFD}"/>
              </a:ext>
            </a:extLst>
          </p:cNvPr>
          <p:cNvSpPr txBox="1"/>
          <p:nvPr/>
        </p:nvSpPr>
        <p:spPr>
          <a:xfrm>
            <a:off x="138310" y="1471954"/>
            <a:ext cx="8190207" cy="29238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en-US" sz="2200">
                <a:solidFill>
                  <a:schemeClr val="bg1"/>
                </a:solidFill>
              </a:rPr>
              <a:t>The most appropriate solution is an application that brings together a group of car rental companies available in more than one governorate, with the display of cars, their information, and the ability to rent them.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E7368-3051-55B0-FBB6-0E844D72C1FE}"/>
              </a:ext>
            </a:extLst>
          </p:cNvPr>
          <p:cNvSpPr txBox="1"/>
          <p:nvPr/>
        </p:nvSpPr>
        <p:spPr>
          <a:xfrm>
            <a:off x="137735" y="4404935"/>
            <a:ext cx="882453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en-US" sz="2400">
                <a:solidFill>
                  <a:schemeClr val="bg1"/>
                </a:solidFill>
              </a:rPr>
              <a:t>Showing the user's location and the location of taxis near him, with the driver's name and number available to communicate with him.</a:t>
            </a:r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328DA99E-333E-64A6-D528-8382B7E94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024" y="3830570"/>
            <a:ext cx="3577085" cy="3021236"/>
          </a:xfrm>
          <a:prstGeom prst="rect">
            <a:avLst/>
          </a:prstGeom>
        </p:spPr>
      </p:pic>
      <p:pic>
        <p:nvPicPr>
          <p:cNvPr id="6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1255CA1A-C2CC-E5A1-E242-AC11ED5AB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6892" y="984634"/>
            <a:ext cx="3620217" cy="2875903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6B2E662-BFEA-57CD-3709-80851E836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81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486F52-3283-C5FC-8427-2A22860CE0F9}"/>
              </a:ext>
            </a:extLst>
          </p:cNvPr>
          <p:cNvSpPr txBox="1"/>
          <p:nvPr/>
        </p:nvSpPr>
        <p:spPr>
          <a:xfrm>
            <a:off x="2938073" y="414727"/>
            <a:ext cx="606601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b="1">
                <a:solidFill>
                  <a:srgbClr val="FFD966"/>
                </a:solidFill>
              </a:rPr>
              <a:t>03.</a:t>
            </a:r>
            <a:r>
              <a:rPr lang="en-US" sz="3600" b="1">
                <a:solidFill>
                  <a:schemeClr val="bg1"/>
                </a:solidFill>
                <a:latin typeface="Trebuchet MS"/>
              </a:rPr>
              <a:t>Implementation phase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5C77E-DAD8-9051-345F-FDFBEC6C6731}"/>
              </a:ext>
            </a:extLst>
          </p:cNvPr>
          <p:cNvSpPr txBox="1"/>
          <p:nvPr/>
        </p:nvSpPr>
        <p:spPr>
          <a:xfrm>
            <a:off x="901908" y="1709503"/>
            <a:ext cx="1141251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Verdana"/>
                <a:ea typeface="Verdana"/>
              </a:rPr>
              <a:t>1)Programming languages.</a:t>
            </a:r>
            <a:endParaRPr lang="en-US" sz="2400" b="1">
              <a:solidFill>
                <a:schemeClr val="bg1"/>
              </a:solidFill>
            </a:endParaRPr>
          </a:p>
        </p:txBody>
      </p:sp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5F54AD63-DACF-3B55-7C18-3C1681AD8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077" y="2903994"/>
            <a:ext cx="1243247" cy="10933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86D45B-311B-1299-1295-74FB0CA74EA8}"/>
              </a:ext>
            </a:extLst>
          </p:cNvPr>
          <p:cNvSpPr txBox="1"/>
          <p:nvPr/>
        </p:nvSpPr>
        <p:spPr>
          <a:xfrm>
            <a:off x="901908" y="4654030"/>
            <a:ext cx="6740576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US"/>
            </a:br>
            <a:r>
              <a:rPr lang="en-US" sz="2400" b="1">
                <a:solidFill>
                  <a:schemeClr val="bg1"/>
                </a:solidFill>
                <a:latin typeface="Verdana"/>
                <a:ea typeface="Verdana"/>
              </a:rPr>
              <a:t>2)Testing the app.</a:t>
            </a:r>
            <a:endParaRPr lang="en-US" sz="2400" b="1">
              <a:solidFill>
                <a:schemeClr val="bg1"/>
              </a:solidFill>
            </a:endParaRPr>
          </a:p>
        </p:txBody>
      </p:sp>
      <p:pic>
        <p:nvPicPr>
          <p:cNvPr id="10" name="Picture 10" descr="A picture containing text, clipart, businesscard&#10;&#10;Description automatically generated">
            <a:extLst>
              <a:ext uri="{FF2B5EF4-FFF2-40B4-BE49-F238E27FC236}">
                <a16:creationId xmlns:a16="http://schemas.microsoft.com/office/drawing/2014/main" id="{2098E875-F5EE-CE5D-B182-9425ECC1B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214" y="2907633"/>
            <a:ext cx="1419071" cy="10864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11" descr="Icon&#10;&#10;Description automatically generated">
            <a:extLst>
              <a:ext uri="{FF2B5EF4-FFF2-40B4-BE49-F238E27FC236}">
                <a16:creationId xmlns:a16="http://schemas.microsoft.com/office/drawing/2014/main" id="{C046ADA0-610F-2525-5742-8DC42666A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3183" y="2905005"/>
            <a:ext cx="1455140" cy="10858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E1BE0B5-13A9-C710-A857-6F172E2B30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2159" y="2901729"/>
            <a:ext cx="1356611" cy="1079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Picture 7" descr="Logo&#10;&#10;Description automatically generated">
            <a:extLst>
              <a:ext uri="{FF2B5EF4-FFF2-40B4-BE49-F238E27FC236}">
                <a16:creationId xmlns:a16="http://schemas.microsoft.com/office/drawing/2014/main" id="{564C3796-FE7D-9EE3-101B-52EFF4F378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3036" y="-155252"/>
            <a:ext cx="1477775" cy="10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439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31</Slides>
  <Notes>14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12</cp:revision>
  <dcterms:modified xsi:type="dcterms:W3CDTF">2023-01-24T07:48:13Z</dcterms:modified>
</cp:coreProperties>
</file>