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5" r:id="rId1"/>
  </p:sldMasterIdLst>
  <p:sldIdLst>
    <p:sldId id="310" r:id="rId2"/>
    <p:sldId id="311" r:id="rId3"/>
    <p:sldId id="370" r:id="rId4"/>
    <p:sldId id="312" r:id="rId5"/>
    <p:sldId id="308" r:id="rId6"/>
    <p:sldId id="309" r:id="rId7"/>
    <p:sldId id="268" r:id="rId8"/>
    <p:sldId id="302" r:id="rId9"/>
    <p:sldId id="303" r:id="rId10"/>
    <p:sldId id="305" r:id="rId11"/>
    <p:sldId id="307" r:id="rId12"/>
    <p:sldId id="291" r:id="rId13"/>
    <p:sldId id="337" r:id="rId14"/>
    <p:sldId id="339" r:id="rId15"/>
    <p:sldId id="298" r:id="rId16"/>
    <p:sldId id="338" r:id="rId17"/>
    <p:sldId id="340" r:id="rId18"/>
    <p:sldId id="342" r:id="rId19"/>
    <p:sldId id="348" r:id="rId20"/>
    <p:sldId id="349" r:id="rId21"/>
    <p:sldId id="343" r:id="rId22"/>
    <p:sldId id="344" r:id="rId23"/>
    <p:sldId id="341" r:id="rId24"/>
    <p:sldId id="352" r:id="rId25"/>
    <p:sldId id="345" r:id="rId26"/>
    <p:sldId id="347" r:id="rId27"/>
    <p:sldId id="354" r:id="rId28"/>
    <p:sldId id="353" r:id="rId29"/>
    <p:sldId id="367" r:id="rId30"/>
    <p:sldId id="357" r:id="rId31"/>
    <p:sldId id="355" r:id="rId32"/>
    <p:sldId id="356" r:id="rId33"/>
    <p:sldId id="368" r:id="rId34"/>
    <p:sldId id="369" r:id="rId35"/>
    <p:sldId id="360" r:id="rId36"/>
    <p:sldId id="361" r:id="rId37"/>
    <p:sldId id="358" r:id="rId38"/>
    <p:sldId id="362" r:id="rId39"/>
    <p:sldId id="365" r:id="rId40"/>
    <p:sldId id="366" r:id="rId41"/>
    <p:sldId id="319" r:id="rId42"/>
    <p:sldId id="327" r:id="rId43"/>
    <p:sldId id="323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1816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Vehicular</a:t>
            </a:r>
            <a:r>
              <a:rPr lang="en-US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-Volume Growth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Sheet1!$M$12</c:f>
              <c:strCache>
                <c:ptCount val="1"/>
                <c:pt idx="0">
                  <c:v>Volume</c:v>
                </c:pt>
              </c:strCache>
            </c:strRef>
          </c:tx>
          <c:marker>
            <c:symbol val="none"/>
          </c:marker>
          <c:xVal>
            <c:numRef>
              <c:f>Sheet1!$L$13:$L$15</c:f>
              <c:numCache>
                <c:formatCode>General</c:formatCode>
                <c:ptCount val="3"/>
                <c:pt idx="0">
                  <c:v>2014.0</c:v>
                </c:pt>
                <c:pt idx="1">
                  <c:v>2017.0</c:v>
                </c:pt>
                <c:pt idx="2">
                  <c:v>2020.0</c:v>
                </c:pt>
              </c:numCache>
            </c:numRef>
          </c:xVal>
          <c:yVal>
            <c:numRef>
              <c:f>Sheet1!$M$13:$M$15</c:f>
              <c:numCache>
                <c:formatCode>General</c:formatCode>
                <c:ptCount val="3"/>
                <c:pt idx="0">
                  <c:v>4172.0</c:v>
                </c:pt>
                <c:pt idx="1">
                  <c:v>5414.0</c:v>
                </c:pt>
                <c:pt idx="2">
                  <c:v>6090.0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7800344"/>
        <c:axId val="2087800712"/>
      </c:scatterChart>
      <c:valAx>
        <c:axId val="2087800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87800712"/>
        <c:crosses val="autoZero"/>
        <c:crossBetween val="midCat"/>
      </c:valAx>
      <c:valAx>
        <c:axId val="2087800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8780034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1CB-5B9C-5E42-A75C-74C6041A6F37}" type="datetimeFigureOut">
              <a:rPr lang="en-US" smtClean="0"/>
              <a:t>4/29/18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517F-C9CF-C349-A947-D18201A0B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1CB-5B9C-5E42-A75C-74C6041A6F37}" type="datetimeFigureOut">
              <a:rPr lang="en-US" smtClean="0"/>
              <a:t>4/29/18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517F-C9CF-C349-A947-D18201A0BB0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1CB-5B9C-5E42-A75C-74C6041A6F37}" type="datetimeFigureOut">
              <a:rPr lang="en-US" smtClean="0"/>
              <a:t>4/29/18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517F-C9CF-C349-A947-D18201A0B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1CB-5B9C-5E42-A75C-74C6041A6F37}" type="datetimeFigureOut">
              <a:rPr lang="en-US" smtClean="0"/>
              <a:t>4/29/18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517F-C9CF-C349-A947-D18201A0B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1CB-5B9C-5E42-A75C-74C6041A6F37}" type="datetimeFigureOut">
              <a:rPr lang="en-US" smtClean="0"/>
              <a:t>4/29/18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517F-C9CF-C349-A947-D18201A0B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1CB-5B9C-5E42-A75C-74C6041A6F37}" type="datetimeFigureOut">
              <a:rPr lang="en-US" smtClean="0"/>
              <a:t>4/29/18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1CB-5B9C-5E42-A75C-74C6041A6F37}" type="datetimeFigureOut">
              <a:rPr lang="en-US" smtClean="0"/>
              <a:t>4/29/18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517F-C9CF-C349-A947-D18201A0B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1CB-5B9C-5E42-A75C-74C6041A6F37}" type="datetimeFigureOut">
              <a:rPr lang="en-US" smtClean="0"/>
              <a:t>4/29/18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517F-C9CF-C349-A947-D18201A0B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1CB-5B9C-5E42-A75C-74C6041A6F37}" type="datetimeFigureOut">
              <a:rPr lang="en-US" smtClean="0"/>
              <a:t>4/29/18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517F-C9CF-C349-A947-D18201A0B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1CB-5B9C-5E42-A75C-74C6041A6F37}" type="datetimeFigureOut">
              <a:rPr lang="en-US" smtClean="0"/>
              <a:t>4/29/18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517F-C9CF-C349-A947-D18201A0B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1CB-5B9C-5E42-A75C-74C6041A6F37}" type="datetimeFigureOut">
              <a:rPr lang="en-US" smtClean="0"/>
              <a:t>4/29/18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517F-C9CF-C349-A947-D18201A0B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1CB-5B9C-5E42-A75C-74C6041A6F37}" type="datetimeFigureOut">
              <a:rPr lang="en-US" smtClean="0"/>
              <a:t>4/29/18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517F-C9CF-C349-A947-D18201A0B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F1851CB-5B9C-5E42-A75C-74C6041A6F37}" type="datetimeFigureOut">
              <a:rPr lang="en-US" smtClean="0"/>
              <a:t>4/29/18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C5C3517F-C9CF-C349-A947-D18201A0BB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020" y="111578"/>
            <a:ext cx="1865504" cy="1865504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</p:pic>
      <p:pic>
        <p:nvPicPr>
          <p:cNvPr id="3" name="Picture 2" descr="Screen Shot 2017-12-20 at 5.50.2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487" y="111578"/>
            <a:ext cx="1852885" cy="186550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287772" y="1867563"/>
            <a:ext cx="6498158" cy="172486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cs typeface="Times New Roman"/>
              </a:rPr>
              <a:t>Reviving Nablus City CBD Area </a:t>
            </a:r>
            <a:endParaRPr lang="en-US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/>
              <a:cs typeface="Times New Roman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993551" y="6155694"/>
            <a:ext cx="7086601" cy="1752600"/>
          </a:xfrm>
          <a:prstGeom prst="rect">
            <a:avLst/>
          </a:prstGeom>
        </p:spPr>
        <p:txBody>
          <a:bodyPr/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Murad</a:t>
            </a:r>
            <a:r>
              <a:rPr lang="en-US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Nabil </a:t>
            </a:r>
            <a:r>
              <a:rPr lang="en-US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Dmaidi</a:t>
            </a:r>
            <a:r>
              <a:rPr lang="en-US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and </a:t>
            </a:r>
            <a:r>
              <a:rPr lang="en-US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Hadi</a:t>
            </a:r>
            <a:r>
              <a:rPr lang="en-US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Wathek</a:t>
            </a:r>
            <a:r>
              <a:rPr lang="en-US" dirty="0" smtClean="0">
                <a:solidFill>
                  <a:schemeClr val="tx1"/>
                </a:solidFill>
                <a:latin typeface="Times New Roman"/>
                <a:cs typeface="Times New Roman"/>
              </a:rPr>
              <a:t> Abu-</a:t>
            </a:r>
            <a:r>
              <a:rPr lang="en-US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Yacoub</a:t>
            </a:r>
            <a:endParaRPr 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85134" y="3618094"/>
            <a:ext cx="6703434" cy="223103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An-</a:t>
            </a:r>
            <a:r>
              <a:rPr lang="en-US" sz="20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Najah</a:t>
            </a:r>
            <a:r>
              <a:rPr lang="en-US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National University 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Faculty of Engineering and Information Technology</a:t>
            </a:r>
          </a:p>
          <a:p>
            <a:endParaRPr lang="en-US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Graduation Project 2</a:t>
            </a:r>
          </a:p>
          <a:p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/>
                <a:cs typeface="Times New Roman"/>
              </a:rPr>
              <a:t>Supervised by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Prof. Samir Abu-</a:t>
            </a:r>
            <a:r>
              <a:rPr lang="en-US" sz="28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Eisha</a:t>
            </a:r>
            <a:endParaRPr lang="en-US" sz="28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67883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93855" y="270267"/>
            <a:ext cx="5956290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err="1">
                <a:solidFill>
                  <a:srgbClr val="AA5816"/>
                </a:solidFill>
                <a:latin typeface="Times New Roman" pitchFamily="18" charset="0"/>
                <a:cs typeface="Times New Roman" pitchFamily="18" charset="0"/>
              </a:rPr>
              <a:t>Shuhada</a:t>
            </a:r>
            <a:r>
              <a:rPr lang="en-US" sz="2800" b="1" dirty="0">
                <a:solidFill>
                  <a:srgbClr val="AA5816"/>
                </a:solidFill>
                <a:latin typeface="Times New Roman" pitchFamily="18" charset="0"/>
                <a:cs typeface="Times New Roman" pitchFamily="18" charset="0"/>
              </a:rPr>
              <a:t> Intersection</a:t>
            </a:r>
            <a:endParaRPr lang="x-none" sz="2800" dirty="0">
              <a:solidFill>
                <a:srgbClr val="AA581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ontent Placeholder 5" descr="dwar copy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45" b="10845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276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93855" y="270267"/>
            <a:ext cx="5956290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 pitchFamily="18" charset="0"/>
                <a:cs typeface="Times New Roman" pitchFamily="18" charset="0"/>
              </a:rPr>
              <a:t>Haj-</a:t>
            </a:r>
            <a:r>
              <a:rPr lang="en-US" sz="2800" b="1" dirty="0" err="1" smtClean="0">
                <a:solidFill>
                  <a:srgbClr val="AA5816"/>
                </a:solidFill>
                <a:latin typeface="Times New Roman" pitchFamily="18" charset="0"/>
                <a:cs typeface="Times New Roman" pitchFamily="18" charset="0"/>
              </a:rPr>
              <a:t>Nimer</a:t>
            </a:r>
            <a:r>
              <a:rPr lang="en-US" sz="2800" b="1" dirty="0" smtClean="0">
                <a:solidFill>
                  <a:srgbClr val="AA581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AA5816"/>
                </a:solidFill>
                <a:latin typeface="Times New Roman" pitchFamily="18" charset="0"/>
                <a:cs typeface="Times New Roman" pitchFamily="18" charset="0"/>
              </a:rPr>
              <a:t>Intersection</a:t>
            </a:r>
            <a:endParaRPr lang="x-none" sz="2800" dirty="0">
              <a:solidFill>
                <a:srgbClr val="AA581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ontent Placeholder 5" descr="Screen Shot 2017-12-20 at 1.52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" r="1654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708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300" y="495300"/>
            <a:ext cx="8318500" cy="56308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>
                <a:latin typeface="Times New Roman"/>
                <a:cs typeface="Times New Roman"/>
              </a:rPr>
              <a:t>                                   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Picture 4" descr="Trafficware-Synchro-Studio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800" y="1708075"/>
            <a:ext cx="2857500" cy="1905000"/>
          </a:xfrm>
          <a:prstGeom prst="rect">
            <a:avLst/>
          </a:prstGeom>
        </p:spPr>
      </p:pic>
      <p:sp>
        <p:nvSpPr>
          <p:cNvPr id="4" name="Down Arrow 3"/>
          <p:cNvSpPr/>
          <p:nvPr/>
        </p:nvSpPr>
        <p:spPr>
          <a:xfrm>
            <a:off x="4319270" y="3868003"/>
            <a:ext cx="416560" cy="10011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398238" y="4997436"/>
            <a:ext cx="4258624" cy="141254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Scenario Testing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469555" y="218974"/>
            <a:ext cx="4115991" cy="12262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b="1" dirty="0" err="1">
                <a:solidFill>
                  <a:srgbClr val="AA5816"/>
                </a:solidFill>
                <a:latin typeface="Times New Roman"/>
                <a:cs typeface="Times New Roman"/>
              </a:rPr>
              <a:t>Synchro</a:t>
            </a:r>
            <a:r>
              <a:rPr lang="en-US" sz="2800" b="1" dirty="0">
                <a:solidFill>
                  <a:srgbClr val="AA5816"/>
                </a:solidFill>
                <a:latin typeface="Times New Roman"/>
                <a:cs typeface="Times New Roman"/>
              </a:rPr>
              <a:t> Software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402157" y="3613075"/>
            <a:ext cx="6269694" cy="88420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Simulated according </a:t>
            </a:r>
            <a:r>
              <a:rPr lang="en-US" sz="2800" b="1" dirty="0">
                <a:solidFill>
                  <a:srgbClr val="AA5816"/>
                </a:solidFill>
                <a:latin typeface="Times New Roman"/>
                <a:cs typeface="Times New Roman"/>
              </a:rPr>
              <a:t>to </a:t>
            </a:r>
            <a:endParaRPr lang="en-US" sz="2800" b="1" dirty="0" smtClean="0">
              <a:solidFill>
                <a:srgbClr val="AA5816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HCM 2010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1485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869582"/>
            <a:ext cx="8042276" cy="4343400"/>
          </a:xfrm>
        </p:spPr>
        <p:txBody>
          <a:bodyPr>
            <a:normAutofit/>
          </a:bodyPr>
          <a:lstStyle/>
          <a:p>
            <a:pPr algn="just"/>
            <a:r>
              <a:rPr lang="en-US" sz="3600" dirty="0" smtClean="0">
                <a:latin typeface="Times New Roman"/>
                <a:cs typeface="Times New Roman"/>
              </a:rPr>
              <a:t>Keep the status quo. </a:t>
            </a:r>
            <a:endParaRPr lang="en-US" sz="3600" dirty="0" smtClean="0">
              <a:latin typeface="Times New Roman"/>
              <a:cs typeface="Times New Roman"/>
            </a:endParaRPr>
          </a:p>
          <a:p>
            <a:pPr algn="just"/>
            <a:endParaRPr lang="en-US" sz="3600" dirty="0" smtClean="0">
              <a:latin typeface="Times New Roman"/>
              <a:cs typeface="Times New Roman"/>
            </a:endParaRPr>
          </a:p>
          <a:p>
            <a:pPr algn="just"/>
            <a:r>
              <a:rPr lang="en-US" sz="3600" dirty="0" smtClean="0">
                <a:latin typeface="Times New Roman"/>
                <a:cs typeface="Times New Roman"/>
              </a:rPr>
              <a:t>Determine network LOS for current and future conditions</a:t>
            </a:r>
            <a:r>
              <a:rPr lang="en-US" sz="3600" dirty="0" smtClean="0">
                <a:latin typeface="Times New Roman"/>
                <a:cs typeface="Times New Roman"/>
              </a:rPr>
              <a:t>.</a:t>
            </a:r>
            <a:endParaRPr lang="en-US" sz="3600" dirty="0" smtClean="0">
              <a:latin typeface="Times New Roman"/>
              <a:cs typeface="Times New Roman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770427" y="193017"/>
            <a:ext cx="6440250" cy="1379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Do Nothing Scenario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60474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1925"/>
            <a:ext cx="8318500" cy="56308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28600" y="4371543"/>
            <a:ext cx="2610140" cy="1379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C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91060" y="5061312"/>
            <a:ext cx="2610140" cy="1379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rgbClr val="AA5816"/>
                </a:solidFill>
                <a:latin typeface="Times New Roman"/>
                <a:cs typeface="Times New Roman"/>
              </a:rPr>
              <a:t>D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360323" y="4371543"/>
            <a:ext cx="2610140" cy="1379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rgbClr val="AA5816"/>
                </a:solidFill>
                <a:latin typeface="Times New Roman"/>
                <a:cs typeface="Times New Roman"/>
              </a:rPr>
              <a:t>E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57936" y="269381"/>
            <a:ext cx="467678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6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Present LOS</a:t>
            </a:r>
            <a:endParaRPr lang="en-US" sz="4600" dirty="0"/>
          </a:p>
        </p:txBody>
      </p:sp>
      <p:sp>
        <p:nvSpPr>
          <p:cNvPr id="23" name="Rounded Rectangle 22"/>
          <p:cNvSpPr/>
          <p:nvPr/>
        </p:nvSpPr>
        <p:spPr>
          <a:xfrm>
            <a:off x="6360323" y="1958433"/>
            <a:ext cx="2610140" cy="2103740"/>
          </a:xfrm>
          <a:prstGeom prst="round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3291060" y="2651128"/>
            <a:ext cx="2610140" cy="2103740"/>
          </a:xfrm>
          <a:prstGeom prst="round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228600" y="1958433"/>
            <a:ext cx="2610140" cy="2103740"/>
          </a:xfrm>
          <a:prstGeom prst="roundRect">
            <a:avLst/>
          </a:prstGeom>
          <a:blipFill rotWithShape="1">
            <a:blip r:embed="rId4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29371" y="1413984"/>
            <a:ext cx="877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err="1" smtClean="0">
                <a:solidFill>
                  <a:srgbClr val="AA5816"/>
                </a:solidFill>
                <a:latin typeface="Times New Roman"/>
                <a:cs typeface="Times New Roman"/>
              </a:rPr>
              <a:t>Sufyan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210363" y="2154857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Bank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224943" y="1413984"/>
            <a:ext cx="1057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err="1" smtClean="0">
                <a:solidFill>
                  <a:srgbClr val="AA5816"/>
                </a:solidFill>
                <a:latin typeface="Times New Roman"/>
                <a:cs typeface="Times New Roman"/>
              </a:rPr>
              <a:t>Shuhada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1347064" y="406695"/>
            <a:ext cx="6440250" cy="7772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Current LOS 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4961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436819" y="1898191"/>
            <a:ext cx="5842961" cy="4390741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768039" y="717195"/>
            <a:ext cx="6349463" cy="5321315"/>
            <a:chOff x="1768039" y="717195"/>
            <a:chExt cx="6349463" cy="5321315"/>
          </a:xfrm>
        </p:grpSpPr>
        <p:graphicFrame>
          <p:nvGraphicFramePr>
            <p:cNvPr id="2" name="Chart 1"/>
            <p:cNvGraphicFramePr/>
            <p:nvPr>
              <p:extLst>
                <p:ext uri="{D42A27DB-BD31-4B8C-83A1-F6EECF244321}">
                  <p14:modId xmlns:p14="http://schemas.microsoft.com/office/powerpoint/2010/main" val="102291226"/>
                </p:ext>
              </p:extLst>
            </p:nvPr>
          </p:nvGraphicFramePr>
          <p:xfrm>
            <a:off x="2137372" y="2639619"/>
            <a:ext cx="4572000" cy="30143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Rectangle 3"/>
            <p:cNvSpPr/>
            <p:nvPr/>
          </p:nvSpPr>
          <p:spPr>
            <a:xfrm>
              <a:off x="3545502" y="5669178"/>
              <a:ext cx="4572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/>
              <a:r>
                <a:rPr lang="en-US" dirty="0" smtClean="0">
                  <a:latin typeface="Times New Roman"/>
                  <a:cs typeface="Times New Roman"/>
                </a:rPr>
                <a:t>Year</a:t>
              </a:r>
              <a:endParaRPr lang="en-US" dirty="0">
                <a:latin typeface="Times New Roman"/>
                <a:cs typeface="Times New Roman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16200000">
              <a:off x="-333295" y="2818529"/>
              <a:ext cx="4572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/>
              <a:r>
                <a:rPr lang="en-US" dirty="0" smtClean="0">
                  <a:latin typeface="Times New Roman"/>
                  <a:cs typeface="Times New Roman"/>
                </a:rPr>
                <a:t>Volume of Vehicles</a:t>
              </a:r>
              <a:endParaRPr lang="en-US" dirty="0">
                <a:latin typeface="Times New Roman"/>
                <a:cs typeface="Times New Roman"/>
              </a:endParaRPr>
            </a:p>
          </p:txBody>
        </p:sp>
      </p:grpSp>
      <p:sp>
        <p:nvSpPr>
          <p:cNvPr id="9" name="Text Placeholder 4"/>
          <p:cNvSpPr txBox="1">
            <a:spLocks/>
          </p:cNvSpPr>
          <p:nvPr/>
        </p:nvSpPr>
        <p:spPr>
          <a:xfrm>
            <a:off x="1044981" y="5988051"/>
            <a:ext cx="6791769" cy="876612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US" b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120000"/>
              </a:lnSpc>
            </a:pPr>
            <a:r>
              <a:rPr lang="en-US" sz="34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Figure: Vehicle volume growth of </a:t>
            </a:r>
            <a:r>
              <a:rPr lang="en-US" sz="3400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Watani</a:t>
            </a:r>
            <a:r>
              <a:rPr lang="en-US" sz="34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intersection of Nablus CBD area. </a:t>
            </a:r>
          </a:p>
          <a:p>
            <a:pPr algn="just"/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268541" y="254563"/>
            <a:ext cx="4197000" cy="1379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Vehicle Volume Growth Rate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46559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1925"/>
            <a:ext cx="8318500" cy="56308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28600" y="4371543"/>
            <a:ext cx="2610140" cy="1379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D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91060" y="5061312"/>
            <a:ext cx="2610140" cy="1379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rgbClr val="AA5816"/>
                </a:solidFill>
                <a:latin typeface="Times New Roman"/>
                <a:cs typeface="Times New Roman"/>
              </a:rPr>
              <a:t>E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360323" y="4371543"/>
            <a:ext cx="2610140" cy="1379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rgbClr val="AA5816"/>
                </a:solidFill>
                <a:latin typeface="Times New Roman"/>
                <a:cs typeface="Times New Roman"/>
              </a:rPr>
              <a:t>F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57936" y="269381"/>
            <a:ext cx="467678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6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Future LOS</a:t>
            </a:r>
            <a:endParaRPr lang="en-US" sz="4600" dirty="0"/>
          </a:p>
        </p:txBody>
      </p:sp>
      <p:sp>
        <p:nvSpPr>
          <p:cNvPr id="23" name="Rounded Rectangle 22"/>
          <p:cNvSpPr/>
          <p:nvPr/>
        </p:nvSpPr>
        <p:spPr>
          <a:xfrm>
            <a:off x="6360323" y="1958433"/>
            <a:ext cx="2610140" cy="2103740"/>
          </a:xfrm>
          <a:prstGeom prst="round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3291060" y="2651128"/>
            <a:ext cx="2610140" cy="2103740"/>
          </a:xfrm>
          <a:prstGeom prst="round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228600" y="1958433"/>
            <a:ext cx="2610140" cy="2103740"/>
          </a:xfrm>
          <a:prstGeom prst="roundRect">
            <a:avLst/>
          </a:prstGeom>
          <a:blipFill rotWithShape="1">
            <a:blip r:embed="rId4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29371" y="1413984"/>
            <a:ext cx="877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err="1" smtClean="0">
                <a:solidFill>
                  <a:srgbClr val="AA5816"/>
                </a:solidFill>
                <a:latin typeface="Times New Roman"/>
                <a:cs typeface="Times New Roman"/>
              </a:rPr>
              <a:t>Sufyan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210363" y="2154857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Bank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224943" y="1413984"/>
            <a:ext cx="1057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err="1" smtClean="0">
                <a:solidFill>
                  <a:srgbClr val="AA5816"/>
                </a:solidFill>
                <a:latin typeface="Times New Roman"/>
                <a:cs typeface="Times New Roman"/>
              </a:rPr>
              <a:t>Shuhada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1347064" y="406695"/>
            <a:ext cx="6440250" cy="7772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Future LOS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1431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AA5816"/>
                </a:solidFill>
                <a:latin typeface="Times New Roman"/>
                <a:ea typeface="+mn-ea"/>
                <a:cs typeface="Times New Roman"/>
              </a:rPr>
              <a:t>Parking Area, Designated Pedestrian Zone with Suitable Circulation Plan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/>
              <a:t>Z</a:t>
            </a:r>
            <a:r>
              <a:rPr lang="en-US" dirty="0" smtClean="0"/>
              <a:t>one </a:t>
            </a:r>
            <a:r>
              <a:rPr lang="en-US" dirty="0"/>
              <a:t>for </a:t>
            </a:r>
            <a:r>
              <a:rPr lang="en-US" dirty="0"/>
              <a:t>p</a:t>
            </a:r>
            <a:r>
              <a:rPr lang="en-US" dirty="0" smtClean="0"/>
              <a:t>edestrians &amp; public </a:t>
            </a:r>
            <a:r>
              <a:rPr lang="en-US" dirty="0"/>
              <a:t>t</a:t>
            </a:r>
            <a:r>
              <a:rPr lang="en-US" dirty="0" smtClean="0"/>
              <a:t>ransportation. </a:t>
            </a:r>
            <a:endParaRPr lang="en-US" dirty="0"/>
          </a:p>
          <a:p>
            <a:pPr algn="just"/>
            <a:r>
              <a:rPr lang="en-US" dirty="0"/>
              <a:t>N</a:t>
            </a:r>
            <a:r>
              <a:rPr lang="en-US" dirty="0" smtClean="0"/>
              <a:t>ew </a:t>
            </a:r>
            <a:r>
              <a:rPr lang="en-US" dirty="0"/>
              <a:t>c</a:t>
            </a:r>
            <a:r>
              <a:rPr lang="en-US" dirty="0" smtClean="0"/>
              <a:t>irculation </a:t>
            </a:r>
            <a:r>
              <a:rPr lang="en-US" dirty="0"/>
              <a:t>p</a:t>
            </a:r>
            <a:r>
              <a:rPr lang="en-US" dirty="0" smtClean="0"/>
              <a:t>lan (from 7am </a:t>
            </a:r>
            <a:r>
              <a:rPr lang="mr-IN" dirty="0" smtClean="0"/>
              <a:t>–</a:t>
            </a:r>
            <a:r>
              <a:rPr lang="en-US" dirty="0" smtClean="0"/>
              <a:t> 5pm).</a:t>
            </a:r>
          </a:p>
          <a:p>
            <a:pPr algn="just"/>
            <a:r>
              <a:rPr lang="en-US" dirty="0" smtClean="0"/>
              <a:t>Parking area with parking facilities.</a:t>
            </a:r>
            <a:endParaRPr lang="en-US" dirty="0"/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Determine </a:t>
            </a:r>
            <a:r>
              <a:rPr lang="en-US" dirty="0" smtClean="0">
                <a:latin typeface="Times New Roman"/>
                <a:cs typeface="Times New Roman"/>
              </a:rPr>
              <a:t>network LOS </a:t>
            </a:r>
            <a:r>
              <a:rPr lang="en-US" dirty="0" smtClean="0">
                <a:latin typeface="Times New Roman"/>
                <a:cs typeface="Times New Roman"/>
              </a:rPr>
              <a:t>with these </a:t>
            </a:r>
            <a:r>
              <a:rPr lang="en-US" dirty="0" smtClean="0">
                <a:latin typeface="Times New Roman"/>
                <a:cs typeface="Times New Roman"/>
              </a:rPr>
              <a:t>conditions.</a:t>
            </a:r>
          </a:p>
          <a:p>
            <a:pPr marL="0" indent="0" algn="just"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49539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93855" y="270267"/>
            <a:ext cx="5956290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 pitchFamily="18" charset="0"/>
                <a:cs typeface="Times New Roman" pitchFamily="18" charset="0"/>
              </a:rPr>
              <a:t>Pedestrian Zone</a:t>
            </a:r>
            <a:endParaRPr lang="x-none" sz="2800" dirty="0">
              <a:solidFill>
                <a:srgbClr val="AA581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30925" y="1590633"/>
            <a:ext cx="8736674" cy="4553827"/>
          </a:xfrm>
          <a:prstGeom prst="round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395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93855" y="270267"/>
            <a:ext cx="5956290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 pitchFamily="18" charset="0"/>
                <a:cs typeface="Times New Roman" pitchFamily="18" charset="0"/>
              </a:rPr>
              <a:t>Circulation Plan</a:t>
            </a:r>
            <a:endParaRPr lang="x-none" sz="2800" dirty="0">
              <a:solidFill>
                <a:srgbClr val="AA581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30925" y="1590633"/>
            <a:ext cx="8736674" cy="4553827"/>
          </a:xfrm>
          <a:prstGeom prst="round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36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ablu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256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840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93855" y="270267"/>
            <a:ext cx="5956290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 pitchFamily="18" charset="0"/>
                <a:cs typeface="Times New Roman" pitchFamily="18" charset="0"/>
              </a:rPr>
              <a:t>Modeling</a:t>
            </a:r>
            <a:endParaRPr lang="x-none" sz="2800" dirty="0">
              <a:solidFill>
                <a:srgbClr val="AA581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30925" y="1590633"/>
            <a:ext cx="8736674" cy="4553827"/>
          </a:xfrm>
          <a:prstGeom prst="round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002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4371543"/>
            <a:ext cx="2610140" cy="1379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rgbClr val="AA5816"/>
                </a:solidFill>
                <a:latin typeface="Times New Roman"/>
                <a:cs typeface="Times New Roman"/>
              </a:rPr>
              <a:t>B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91060" y="5061312"/>
            <a:ext cx="2610140" cy="1379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B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360323" y="4371543"/>
            <a:ext cx="2610140" cy="1379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No Conflict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57936" y="269381"/>
            <a:ext cx="467678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6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Present LOS</a:t>
            </a:r>
            <a:endParaRPr lang="en-US" sz="4600" dirty="0"/>
          </a:p>
        </p:txBody>
      </p:sp>
      <p:sp>
        <p:nvSpPr>
          <p:cNvPr id="23" name="Rounded Rectangle 22"/>
          <p:cNvSpPr/>
          <p:nvPr/>
        </p:nvSpPr>
        <p:spPr>
          <a:xfrm>
            <a:off x="6360323" y="1958433"/>
            <a:ext cx="2610140" cy="2103740"/>
          </a:xfrm>
          <a:prstGeom prst="round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3291060" y="2651128"/>
            <a:ext cx="2610140" cy="2103740"/>
          </a:xfrm>
          <a:prstGeom prst="round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228600" y="1958433"/>
            <a:ext cx="2610140" cy="2103740"/>
          </a:xfrm>
          <a:prstGeom prst="roundRect">
            <a:avLst/>
          </a:prstGeom>
          <a:blipFill rotWithShape="1">
            <a:blip r:embed="rId4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29371" y="1413984"/>
            <a:ext cx="877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err="1" smtClean="0">
                <a:solidFill>
                  <a:srgbClr val="AA5816"/>
                </a:solidFill>
                <a:latin typeface="Times New Roman"/>
                <a:cs typeface="Times New Roman"/>
              </a:rPr>
              <a:t>Sufyan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210363" y="2154857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Bank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224943" y="1413984"/>
            <a:ext cx="1057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err="1" smtClean="0">
                <a:solidFill>
                  <a:srgbClr val="AA5816"/>
                </a:solidFill>
                <a:latin typeface="Times New Roman"/>
                <a:cs typeface="Times New Roman"/>
              </a:rPr>
              <a:t>Shuhada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1347064" y="406695"/>
            <a:ext cx="6440250" cy="7772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Resulting LOS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2210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AA5816"/>
                </a:solidFill>
                <a:latin typeface="Times New Roman"/>
                <a:ea typeface="+mn-ea"/>
                <a:cs typeface="Times New Roman"/>
              </a:rPr>
              <a:t>Allocating Public Transportation on The Boundaries of Nablus CBD Area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Public </a:t>
            </a:r>
            <a:r>
              <a:rPr lang="en-US" dirty="0">
                <a:latin typeface="Times New Roman"/>
                <a:cs typeface="Times New Roman"/>
              </a:rPr>
              <a:t>transportation </a:t>
            </a:r>
            <a:r>
              <a:rPr lang="en-US" dirty="0">
                <a:latin typeface="Times New Roman"/>
                <a:cs typeface="Times New Roman"/>
              </a:rPr>
              <a:t>will be moved to the boundaries of the CBD </a:t>
            </a:r>
            <a:r>
              <a:rPr lang="en-US" dirty="0">
                <a:latin typeface="Times New Roman"/>
                <a:cs typeface="Times New Roman"/>
              </a:rPr>
              <a:t>area. </a:t>
            </a: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/>
              <a:t>Percentage = </a:t>
            </a:r>
            <a:r>
              <a:rPr lang="en-US" dirty="0" smtClean="0"/>
              <a:t>𝑇𝑎𝑥𝑖𝑠/Total volume ∗ </a:t>
            </a:r>
            <a:r>
              <a:rPr lang="en-US" dirty="0"/>
              <a:t>100% 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= 638/1158 </a:t>
            </a:r>
            <a:r>
              <a:rPr lang="en-US" dirty="0"/>
              <a:t>∗100% =55% </a:t>
            </a:r>
            <a:endParaRPr lang="en-US" dirty="0"/>
          </a:p>
          <a:p>
            <a:r>
              <a:rPr lang="en-US" dirty="0"/>
              <a:t>Assuming the percentage of taxis 50% and the percentage of shared taxis to the public transportation 60% </a:t>
            </a:r>
            <a:r>
              <a:rPr lang="en-US" dirty="0" smtClean="0"/>
              <a:t>it yields to </a:t>
            </a:r>
            <a:r>
              <a:rPr lang="en-US" dirty="0"/>
              <a:t>30% of all volume. </a:t>
            </a: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Determine </a:t>
            </a:r>
            <a:r>
              <a:rPr lang="en-US" dirty="0" smtClean="0">
                <a:latin typeface="Times New Roman"/>
                <a:cs typeface="Times New Roman"/>
              </a:rPr>
              <a:t>network LOS </a:t>
            </a:r>
            <a:r>
              <a:rPr lang="en-US" dirty="0" smtClean="0">
                <a:latin typeface="Times New Roman"/>
                <a:cs typeface="Times New Roman"/>
              </a:rPr>
              <a:t>with this reduction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2898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43754" y="410486"/>
            <a:ext cx="8685357" cy="5503076"/>
          </a:xfrm>
          <a:prstGeom prst="round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662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2257936" y="269381"/>
            <a:ext cx="467678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6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Present LOS</a:t>
            </a:r>
            <a:endParaRPr lang="en-US" sz="4600" dirty="0"/>
          </a:p>
        </p:txBody>
      </p:sp>
      <p:sp>
        <p:nvSpPr>
          <p:cNvPr id="13" name="Rounded Rectangle 12"/>
          <p:cNvSpPr/>
          <p:nvPr/>
        </p:nvSpPr>
        <p:spPr>
          <a:xfrm>
            <a:off x="1347064" y="406695"/>
            <a:ext cx="6440250" cy="7772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Shared Taxi Percentage 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66175" y="1500839"/>
            <a:ext cx="3066174" cy="87228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Total Vehicle Volume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Bent-Up Arrow 16"/>
          <p:cNvSpPr/>
          <p:nvPr/>
        </p:nvSpPr>
        <p:spPr>
          <a:xfrm rot="5400000">
            <a:off x="5449253" y="2382665"/>
            <a:ext cx="1096868" cy="1269999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Bent-Up Arrow 25"/>
          <p:cNvSpPr/>
          <p:nvPr/>
        </p:nvSpPr>
        <p:spPr>
          <a:xfrm rot="5400000" flipV="1">
            <a:off x="2670961" y="2299960"/>
            <a:ext cx="1096868" cy="1435408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773808" y="2629675"/>
            <a:ext cx="2027011" cy="126994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rgbClr val="000000"/>
                </a:solidFill>
              </a:rPr>
              <a:t>Private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Document 1"/>
          <p:cNvSpPr/>
          <p:nvPr/>
        </p:nvSpPr>
        <p:spPr>
          <a:xfrm rot="16200000">
            <a:off x="3584301" y="3514815"/>
            <a:ext cx="705597" cy="808160"/>
          </a:xfrm>
          <a:prstGeom prst="flowChartDocumen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937099" y="2974126"/>
            <a:ext cx="1319916" cy="5847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%50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Document 11"/>
          <p:cNvSpPr/>
          <p:nvPr/>
        </p:nvSpPr>
        <p:spPr>
          <a:xfrm rot="5400000">
            <a:off x="5009888" y="3514819"/>
            <a:ext cx="705597" cy="808160"/>
          </a:xfrm>
          <a:prstGeom prst="flowChartDocumen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rved Right Arrow 13"/>
          <p:cNvSpPr/>
          <p:nvPr/>
        </p:nvSpPr>
        <p:spPr>
          <a:xfrm>
            <a:off x="330269" y="2881762"/>
            <a:ext cx="1056803" cy="2779874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53950" y="2629675"/>
            <a:ext cx="2206619" cy="126994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Public Transportation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706281" y="4887347"/>
            <a:ext cx="3797438" cy="100055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3</a:t>
            </a:r>
            <a:r>
              <a:rPr lang="en-US" dirty="0" smtClean="0">
                <a:solidFill>
                  <a:srgbClr val="000000"/>
                </a:solidFill>
              </a:rPr>
              <a:t>0% Shared Taxis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87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4371543"/>
            <a:ext cx="2610140" cy="1379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S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91060" y="5061312"/>
            <a:ext cx="2610140" cy="1379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B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360323" y="4371543"/>
            <a:ext cx="2610140" cy="1379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S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57936" y="269381"/>
            <a:ext cx="467678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6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Present LOS</a:t>
            </a:r>
            <a:endParaRPr lang="en-US" sz="4600" dirty="0"/>
          </a:p>
        </p:txBody>
      </p:sp>
      <p:sp>
        <p:nvSpPr>
          <p:cNvPr id="23" name="Rounded Rectangle 22"/>
          <p:cNvSpPr/>
          <p:nvPr/>
        </p:nvSpPr>
        <p:spPr>
          <a:xfrm>
            <a:off x="6360323" y="1958433"/>
            <a:ext cx="2610140" cy="2103740"/>
          </a:xfrm>
          <a:prstGeom prst="round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3291060" y="2651128"/>
            <a:ext cx="2610140" cy="2103740"/>
          </a:xfrm>
          <a:prstGeom prst="round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228600" y="1958433"/>
            <a:ext cx="2610140" cy="2103740"/>
          </a:xfrm>
          <a:prstGeom prst="roundRect">
            <a:avLst/>
          </a:prstGeom>
          <a:blipFill rotWithShape="1">
            <a:blip r:embed="rId4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29371" y="1413984"/>
            <a:ext cx="877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err="1" smtClean="0">
                <a:solidFill>
                  <a:srgbClr val="AA5816"/>
                </a:solidFill>
                <a:latin typeface="Times New Roman"/>
                <a:cs typeface="Times New Roman"/>
              </a:rPr>
              <a:t>Sufyan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210363" y="2154857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Bank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224943" y="1413984"/>
            <a:ext cx="1057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err="1" smtClean="0">
                <a:solidFill>
                  <a:srgbClr val="AA5816"/>
                </a:solidFill>
                <a:latin typeface="Times New Roman"/>
                <a:cs typeface="Times New Roman"/>
              </a:rPr>
              <a:t>Shuhada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1347064" y="406695"/>
            <a:ext cx="6440250" cy="7772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Resulting LOS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4572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AA5816"/>
                </a:solidFill>
                <a:latin typeface="Times New Roman"/>
                <a:ea typeface="+mn-ea"/>
                <a:cs typeface="Times New Roman"/>
              </a:rPr>
              <a:t>Scenario Selection</a:t>
            </a:r>
            <a:endParaRPr lang="en-US" sz="2800" b="1" dirty="0">
              <a:solidFill>
                <a:srgbClr val="AA5816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Comparing between the suggested scenarios based on LOS analysis the overall performance of each scenario.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Choosing the Reasonable Scenario.</a:t>
            </a:r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8043" y="3117127"/>
            <a:ext cx="7351122" cy="2672542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240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3559" y="436141"/>
            <a:ext cx="8428773" cy="4438379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014183" y="4891488"/>
            <a:ext cx="4943274" cy="1107996"/>
          </a:xfrm>
          <a:prstGeom prst="rect">
            <a:avLst/>
          </a:prstGeom>
          <a:noFill/>
          <a:effectLst>
            <a:reflection blurRad="6350" stA="50000" endA="295" endPos="92000" dist="101600" dir="5400000" sy="-100000" algn="bl" rotWithShape="0"/>
          </a:effectLst>
          <a:scene3d>
            <a:camera prst="perspectiveRelaxed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Scenario 2</a:t>
            </a:r>
            <a:endParaRPr lang="en-US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01503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AA5816"/>
                </a:solidFill>
                <a:latin typeface="Times New Roman"/>
                <a:ea typeface="+mn-ea"/>
                <a:cs typeface="Times New Roman"/>
              </a:rPr>
              <a:t>Design</a:t>
            </a:r>
            <a:endParaRPr lang="en-US" sz="2800" b="1" dirty="0">
              <a:solidFill>
                <a:srgbClr val="AA5816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28600" y="1716213"/>
            <a:ext cx="2504016" cy="77235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Parking</a:t>
            </a:r>
            <a:endParaRPr lang="en-US" sz="28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318882" y="1739172"/>
            <a:ext cx="2504016" cy="77235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Geometry</a:t>
            </a:r>
            <a:endParaRPr lang="en-US" sz="28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423545" y="1716213"/>
            <a:ext cx="2504016" cy="77235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Controls</a:t>
            </a:r>
            <a:endParaRPr lang="en-US" sz="28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69663" y="2511530"/>
            <a:ext cx="707987" cy="2529750"/>
            <a:chOff x="369663" y="2511530"/>
            <a:chExt cx="707987" cy="2529750"/>
          </a:xfrm>
        </p:grpSpPr>
        <p:sp>
          <p:nvSpPr>
            <p:cNvPr id="14" name="Right Arrow 13"/>
            <p:cNvSpPr/>
            <p:nvPr/>
          </p:nvSpPr>
          <p:spPr>
            <a:xfrm>
              <a:off x="369663" y="2988850"/>
              <a:ext cx="707986" cy="243728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369664" y="3859600"/>
              <a:ext cx="707986" cy="243728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Bent-Up Arrow 10"/>
            <p:cNvSpPr/>
            <p:nvPr/>
          </p:nvSpPr>
          <p:spPr>
            <a:xfrm rot="5400000">
              <a:off x="-541219" y="3422412"/>
              <a:ext cx="2529750" cy="707985"/>
            </a:xfrm>
            <a:prstGeom prst="bentUpArrow">
              <a:avLst>
                <a:gd name="adj1" fmla="val 16261"/>
                <a:gd name="adj2" fmla="val 18204"/>
                <a:gd name="adj3" fmla="val 250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458397" y="2536818"/>
            <a:ext cx="707986" cy="1658264"/>
            <a:chOff x="3458397" y="2536818"/>
            <a:chExt cx="707986" cy="1658264"/>
          </a:xfrm>
        </p:grpSpPr>
        <p:sp>
          <p:nvSpPr>
            <p:cNvPr id="18" name="Right Arrow 17"/>
            <p:cNvSpPr/>
            <p:nvPr/>
          </p:nvSpPr>
          <p:spPr>
            <a:xfrm>
              <a:off x="3458397" y="3014138"/>
              <a:ext cx="707986" cy="31095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Bent-Up Arrow 19"/>
            <p:cNvSpPr/>
            <p:nvPr/>
          </p:nvSpPr>
          <p:spPr>
            <a:xfrm rot="5400000">
              <a:off x="2983258" y="3011957"/>
              <a:ext cx="1658264" cy="707985"/>
            </a:xfrm>
            <a:prstGeom prst="bentUpArrow">
              <a:avLst>
                <a:gd name="adj1" fmla="val 16261"/>
                <a:gd name="adj2" fmla="val 18204"/>
                <a:gd name="adj3" fmla="val 250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077650" y="2955758"/>
            <a:ext cx="15751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Demand &amp; </a:t>
            </a:r>
          </a:p>
          <a:p>
            <a:r>
              <a:rPr lang="en-US" dirty="0" smtClean="0"/>
              <a:t>Parking </a:t>
            </a:r>
            <a:r>
              <a:rPr lang="en-US" dirty="0"/>
              <a:t>Area </a:t>
            </a:r>
          </a:p>
          <a:p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077650" y="3825748"/>
            <a:ext cx="155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Surface Lots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077650" y="4697236"/>
            <a:ext cx="1075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Garages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4166383" y="2955758"/>
            <a:ext cx="16011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Sufyan</a:t>
            </a:r>
            <a:r>
              <a:rPr lang="en-US" dirty="0" smtClean="0"/>
              <a:t> &amp; </a:t>
            </a:r>
            <a:r>
              <a:rPr lang="en-US" dirty="0" err="1" smtClean="0"/>
              <a:t>Arz</a:t>
            </a:r>
            <a:endParaRPr lang="en-US" dirty="0" smtClean="0"/>
          </a:p>
          <a:p>
            <a:r>
              <a:rPr lang="en-US" dirty="0" smtClean="0"/>
              <a:t>Streets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4166384" y="3757202"/>
            <a:ext cx="14834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Bank </a:t>
            </a:r>
            <a:br>
              <a:rPr lang="en-US" dirty="0" smtClean="0"/>
            </a:br>
            <a:r>
              <a:rPr lang="en-US" dirty="0" smtClean="0"/>
              <a:t>Intersection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6599997" y="2511529"/>
            <a:ext cx="707986" cy="1658264"/>
            <a:chOff x="3458397" y="2536818"/>
            <a:chExt cx="707986" cy="1658264"/>
          </a:xfrm>
        </p:grpSpPr>
        <p:sp>
          <p:nvSpPr>
            <p:cNvPr id="35" name="Right Arrow 34"/>
            <p:cNvSpPr/>
            <p:nvPr/>
          </p:nvSpPr>
          <p:spPr>
            <a:xfrm>
              <a:off x="3458397" y="3014138"/>
              <a:ext cx="707986" cy="31095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Bent-Up Arrow 35"/>
            <p:cNvSpPr/>
            <p:nvPr/>
          </p:nvSpPr>
          <p:spPr>
            <a:xfrm rot="5400000">
              <a:off x="2983258" y="3011957"/>
              <a:ext cx="1658264" cy="707985"/>
            </a:xfrm>
            <a:prstGeom prst="bentUpArrow">
              <a:avLst>
                <a:gd name="adj1" fmla="val 16261"/>
                <a:gd name="adj2" fmla="val 18204"/>
                <a:gd name="adj3" fmla="val 250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Rectangle 36"/>
          <p:cNvSpPr/>
          <p:nvPr/>
        </p:nvSpPr>
        <p:spPr>
          <a:xfrm>
            <a:off x="7307983" y="2974953"/>
            <a:ext cx="785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Signs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7319827" y="3859600"/>
            <a:ext cx="13003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Phasing &amp; </a:t>
            </a:r>
          </a:p>
          <a:p>
            <a:r>
              <a:rPr lang="en-US" dirty="0" smtClean="0"/>
              <a:t>Timings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6416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347064" y="406695"/>
            <a:ext cx="6440250" cy="7772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Parking Demand &amp; Supply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43434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On-street parking supply lost in the zone equals 306 meters which is 612 space. </a:t>
            </a:r>
          </a:p>
          <a:p>
            <a:pPr marL="0" indent="0" algn="just">
              <a:buNone/>
            </a:pP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    Supply =N*T*F= 612*10*0.9=</a:t>
            </a:r>
            <a:r>
              <a:rPr lang="en-US" dirty="0" smtClean="0">
                <a:latin typeface="Times New Roman"/>
                <a:cs typeface="Times New Roman"/>
              </a:rPr>
              <a:t> 5508 </a:t>
            </a:r>
            <a:r>
              <a:rPr lang="en-US" dirty="0" err="1" smtClean="0">
                <a:latin typeface="Times New Roman"/>
                <a:cs typeface="Times New Roman"/>
              </a:rPr>
              <a:t>space.hour</a:t>
            </a: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 New Off-street parking demand = Supply = 5508 </a:t>
            </a:r>
            <a:r>
              <a:rPr lang="en-US" dirty="0" err="1" smtClean="0">
                <a:latin typeface="Times New Roman"/>
                <a:cs typeface="Times New Roman"/>
              </a:rPr>
              <a:t>space.hour</a:t>
            </a: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Existing supply = 124*10*0.8= 992 </a:t>
            </a:r>
            <a:r>
              <a:rPr lang="en-US" dirty="0" err="1" smtClean="0">
                <a:latin typeface="Times New Roman"/>
                <a:cs typeface="Times New Roman"/>
              </a:rPr>
              <a:t>space.hour</a:t>
            </a: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Total Demand = 4516 </a:t>
            </a:r>
            <a:r>
              <a:rPr lang="en-US" dirty="0" err="1" smtClean="0">
                <a:latin typeface="Times New Roman"/>
                <a:cs typeface="Times New Roman"/>
              </a:rPr>
              <a:t>space.hour</a:t>
            </a: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Capacity of needed Parking Facilities:</a:t>
            </a:r>
          </a:p>
          <a:p>
            <a:pPr lvl="1" algn="just"/>
            <a:r>
              <a:rPr lang="en-US" dirty="0" smtClean="0">
                <a:latin typeface="Times New Roman"/>
                <a:cs typeface="Times New Roman"/>
              </a:rPr>
              <a:t>Main Garage = 3936</a:t>
            </a:r>
            <a:r>
              <a:rPr lang="en-US" dirty="0">
                <a:latin typeface="Times New Roman"/>
                <a:cs typeface="Times New Roman"/>
              </a:rPr>
              <a:t>/</a:t>
            </a:r>
            <a:r>
              <a:rPr lang="en-US" dirty="0" smtClean="0">
                <a:latin typeface="Times New Roman"/>
                <a:cs typeface="Times New Roman"/>
              </a:rPr>
              <a:t>10*0.8= 492 (</a:t>
            </a:r>
            <a:r>
              <a:rPr lang="en-US" dirty="0">
                <a:latin typeface="Times New Roman"/>
                <a:cs typeface="Times New Roman"/>
              </a:rPr>
              <a:t>82 space </a:t>
            </a:r>
            <a:r>
              <a:rPr lang="en-US" dirty="0" smtClean="0">
                <a:latin typeface="Times New Roman"/>
                <a:cs typeface="Times New Roman"/>
              </a:rPr>
              <a:t>* 6 </a:t>
            </a:r>
            <a:r>
              <a:rPr lang="en-US" dirty="0">
                <a:latin typeface="Times New Roman"/>
                <a:cs typeface="Times New Roman"/>
              </a:rPr>
              <a:t>floors)</a:t>
            </a:r>
            <a:endParaRPr lang="en-US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dirty="0" smtClean="0">
                <a:latin typeface="Times New Roman"/>
                <a:cs typeface="Times New Roman"/>
              </a:rPr>
              <a:t>Surface Lots = 332/10*0.85= 39 ( </a:t>
            </a:r>
            <a:r>
              <a:rPr lang="en-US" dirty="0">
                <a:latin typeface="Times New Roman"/>
                <a:cs typeface="Times New Roman"/>
              </a:rPr>
              <a:t>18 + 21 )</a:t>
            </a:r>
            <a:endParaRPr lang="en-US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38184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8-04-30 at 3.50.0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149" y="1154566"/>
            <a:ext cx="3109373" cy="5541594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1462527" y="193017"/>
            <a:ext cx="6440250" cy="67926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Nablus</a:t>
            </a:r>
            <a:r>
              <a:rPr lang="en-US" sz="2800" b="1" smtClean="0">
                <a:solidFill>
                  <a:srgbClr val="AA5816"/>
                </a:solidFill>
                <a:latin typeface="Times New Roman"/>
                <a:cs typeface="Times New Roman"/>
              </a:rPr>
              <a:t>, Palestine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339181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3950" y="2411605"/>
            <a:ext cx="4349093" cy="3950927"/>
          </a:xfrm>
          <a:prstGeom prst="round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655443" y="2411605"/>
            <a:ext cx="4349093" cy="3950927"/>
          </a:xfrm>
          <a:prstGeom prst="round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21406" y="1867763"/>
            <a:ext cx="2137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Parking Locations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499067" y="1867763"/>
            <a:ext cx="2690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Circulation Plan </a:t>
            </a:r>
            <a:r>
              <a:rPr lang="en-US" dirty="0"/>
              <a:t>W</a:t>
            </a:r>
            <a:r>
              <a:rPr lang="en-US" dirty="0" smtClean="0"/>
              <a:t>ithin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347064" y="406695"/>
            <a:ext cx="6440250" cy="7772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Parking Area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08129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3950" y="2385949"/>
            <a:ext cx="4349093" cy="3950927"/>
          </a:xfrm>
          <a:prstGeom prst="round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655443" y="2385949"/>
            <a:ext cx="4349093" cy="3950927"/>
          </a:xfrm>
          <a:prstGeom prst="round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85589" y="672671"/>
            <a:ext cx="1234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AA5816"/>
                </a:solidFill>
                <a:latin typeface="Times New Roman"/>
                <a:cs typeface="Times New Roman"/>
              </a:rPr>
              <a:t>Design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347064" y="406695"/>
            <a:ext cx="6440250" cy="7772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Surface Lots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46351" y="1910255"/>
            <a:ext cx="1302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Spaces = 18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191795" y="1910255"/>
            <a:ext cx="1302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Spaces = 21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3990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3950" y="1423873"/>
            <a:ext cx="8826478" cy="5318678"/>
          </a:xfrm>
          <a:prstGeom prst="round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953773" y="167335"/>
            <a:ext cx="1234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AA5816"/>
                </a:solidFill>
                <a:latin typeface="Times New Roman"/>
                <a:cs typeface="Times New Roman"/>
              </a:rPr>
              <a:t>Design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3950" y="940783"/>
            <a:ext cx="8042276" cy="4343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Spaces = 82 space/floor * 6 floors = 492 space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347064" y="163544"/>
            <a:ext cx="6440250" cy="7772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Main Garage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411499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3950" y="2321810"/>
            <a:ext cx="4349093" cy="3950927"/>
          </a:xfrm>
          <a:prstGeom prst="round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655443" y="2321810"/>
            <a:ext cx="4349093" cy="3950927"/>
          </a:xfrm>
          <a:prstGeom prst="round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347064" y="393867"/>
            <a:ext cx="6440250" cy="7772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Geometry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86502" y="1769150"/>
            <a:ext cx="1146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Times New Roman"/>
                <a:cs typeface="Times New Roman"/>
              </a:rPr>
              <a:t>Sufyan</a:t>
            </a:r>
            <a:r>
              <a:rPr lang="en-US" dirty="0" smtClean="0">
                <a:latin typeface="Times New Roman"/>
                <a:cs typeface="Times New Roman"/>
              </a:rPr>
              <a:t> St.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89545" y="1769150"/>
            <a:ext cx="838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Times New Roman"/>
                <a:cs typeface="Times New Roman"/>
              </a:rPr>
              <a:t>Arz</a:t>
            </a:r>
            <a:r>
              <a:rPr lang="en-US" dirty="0" smtClean="0">
                <a:latin typeface="Times New Roman"/>
                <a:cs typeface="Times New Roman"/>
              </a:rPr>
              <a:t> St. 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60843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3950" y="2321810"/>
            <a:ext cx="4349093" cy="3950927"/>
          </a:xfrm>
          <a:prstGeom prst="round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655443" y="2321810"/>
            <a:ext cx="4349093" cy="3950927"/>
          </a:xfrm>
          <a:prstGeom prst="round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347064" y="393867"/>
            <a:ext cx="6440250" cy="7772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Geometry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86502" y="1769150"/>
            <a:ext cx="1146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Times New Roman"/>
                <a:cs typeface="Times New Roman"/>
              </a:rPr>
              <a:t>Sufyan</a:t>
            </a:r>
            <a:r>
              <a:rPr lang="en-US" dirty="0" smtClean="0">
                <a:latin typeface="Times New Roman"/>
                <a:cs typeface="Times New Roman"/>
              </a:rPr>
              <a:t> St.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89545" y="1769150"/>
            <a:ext cx="838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Times New Roman"/>
                <a:cs typeface="Times New Roman"/>
              </a:rPr>
              <a:t>Arz</a:t>
            </a:r>
            <a:r>
              <a:rPr lang="en-US" dirty="0" smtClean="0">
                <a:latin typeface="Times New Roman"/>
                <a:cs typeface="Times New Roman"/>
              </a:rPr>
              <a:t> St. 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88271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503043" y="1770220"/>
            <a:ext cx="4349093" cy="3950927"/>
          </a:xfrm>
          <a:prstGeom prst="round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882391" y="662759"/>
            <a:ext cx="1234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AA5816"/>
                </a:solidFill>
                <a:latin typeface="Times New Roman"/>
                <a:cs typeface="Times New Roman"/>
              </a:rPr>
              <a:t>Design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347064" y="406695"/>
            <a:ext cx="6440250" cy="7772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Geometry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3953768" cy="434340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Bank Intersection. 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Island designed according to AASHTO with a design vehicle SU.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Curve Radius = 40 </a:t>
            </a:r>
            <a:r>
              <a:rPr lang="en-US" dirty="0" err="1" smtClean="0">
                <a:latin typeface="Times New Roman"/>
                <a:cs typeface="Times New Roman"/>
              </a:rPr>
              <a:t>ft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/>
                <a:cs typeface="Times New Roman"/>
              </a:rPr>
              <a:t>     = </a:t>
            </a:r>
            <a:r>
              <a:rPr lang="en-US" dirty="0">
                <a:latin typeface="Times New Roman"/>
                <a:cs typeface="Times New Roman"/>
              </a:rPr>
              <a:t>12 m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AutoCAD Sketch. </a:t>
            </a:r>
            <a:endParaRPr lang="en-US" dirty="0" smtClean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   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004829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3950" y="1834359"/>
            <a:ext cx="8826478" cy="4664465"/>
          </a:xfrm>
          <a:prstGeom prst="round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953773" y="442843"/>
            <a:ext cx="1234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AA5816"/>
                </a:solidFill>
                <a:latin typeface="Times New Roman"/>
                <a:cs typeface="Times New Roman"/>
              </a:rPr>
              <a:t>Design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347064" y="406695"/>
            <a:ext cx="6440250" cy="7772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Controls Map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582416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85589" y="563348"/>
            <a:ext cx="1234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AA5816"/>
                </a:solidFill>
                <a:latin typeface="Times New Roman"/>
                <a:cs typeface="Times New Roman"/>
              </a:rPr>
              <a:t>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5120497" y="2052429"/>
            <a:ext cx="3705981" cy="3373681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347064" y="406695"/>
            <a:ext cx="6440250" cy="7772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Zone Restricting Signs 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92691" y="1600201"/>
            <a:ext cx="4571222" cy="434340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Zoning </a:t>
            </a:r>
            <a:r>
              <a:rPr lang="en-US" dirty="0" smtClean="0">
                <a:latin typeface="Times New Roman"/>
                <a:cs typeface="Times New Roman"/>
              </a:rPr>
              <a:t>t</a:t>
            </a:r>
            <a:r>
              <a:rPr lang="en-US" dirty="0" smtClean="0">
                <a:latin typeface="Times New Roman"/>
                <a:cs typeface="Times New Roman"/>
              </a:rPr>
              <a:t>ime 6 days a week from 7am - 5pm.</a:t>
            </a: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Put on 4 locations in the CBD (Entrances of the zone). </a:t>
            </a:r>
            <a:endParaRPr lang="en-US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486805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8-04-28 at 1.13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395" y="0"/>
            <a:ext cx="5564605" cy="685800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2633" y="1564978"/>
            <a:ext cx="3476762" cy="509259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8 Phases including Pedestrian walk time.</a:t>
            </a: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Cycle Length 90 s.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</a:p>
          <a:p>
            <a:pPr marL="0" indent="0" algn="just"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36191" y="406695"/>
            <a:ext cx="2771104" cy="7772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Phasing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353913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AA5816"/>
                </a:solidFill>
                <a:latin typeface="Times New Roman"/>
                <a:cs typeface="Times New Roman"/>
              </a:rPr>
              <a:t>Cost</a:t>
            </a:r>
            <a:r>
              <a:rPr lang="en-US" sz="2800" b="1" dirty="0" smtClean="0">
                <a:solidFill>
                  <a:srgbClr val="AA5816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en-US" b="1" dirty="0">
                <a:solidFill>
                  <a:srgbClr val="AA5816"/>
                </a:solidFill>
                <a:latin typeface="Times New Roman"/>
                <a:cs typeface="Times New Roman"/>
              </a:rPr>
              <a:t>Estimation</a:t>
            </a:r>
            <a:r>
              <a:rPr lang="en-US" sz="2800" b="1" dirty="0" smtClean="0">
                <a:solidFill>
                  <a:srgbClr val="AA5816"/>
                </a:solidFill>
                <a:latin typeface="Times New Roman"/>
                <a:ea typeface="+mn-ea"/>
                <a:cs typeface="Times New Roman"/>
              </a:rPr>
              <a:t> </a:t>
            </a:r>
            <a:endParaRPr lang="en-US" sz="2800" b="1" dirty="0">
              <a:solidFill>
                <a:srgbClr val="AA5816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Control Elements</a:t>
            </a:r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8043" y="3117127"/>
            <a:ext cx="7351122" cy="2672542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3" descr="Screen Shot 2018-04-30 at 1.03.1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4" b="634"/>
          <a:stretch>
            <a:fillRect/>
          </a:stretch>
        </p:blipFill>
        <p:spPr>
          <a:xfrm>
            <a:off x="549275" y="2203102"/>
            <a:ext cx="8042276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749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INTRODUCTION</a:t>
            </a:r>
            <a:endParaRPr lang="en-US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Times New Roman"/>
                <a:cs typeface="Times New Roman"/>
              </a:rPr>
              <a:t>Nablus is considered as a major economic center in West Bank/Palestine. </a:t>
            </a: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I</a:t>
            </a:r>
            <a:r>
              <a:rPr lang="en-US" dirty="0" smtClean="0">
                <a:latin typeface="Times New Roman"/>
                <a:cs typeface="Times New Roman"/>
              </a:rPr>
              <a:t>t </a:t>
            </a:r>
            <a:r>
              <a:rPr lang="en-US" dirty="0">
                <a:latin typeface="Times New Roman"/>
                <a:cs typeface="Times New Roman"/>
              </a:rPr>
              <a:t>is considered as a destination for vast number of people who travel to the city every </a:t>
            </a:r>
            <a:r>
              <a:rPr lang="en-US" dirty="0" smtClean="0">
                <a:latin typeface="Times New Roman"/>
                <a:cs typeface="Times New Roman"/>
              </a:rPr>
              <a:t>day.</a:t>
            </a:r>
          </a:p>
          <a:p>
            <a:pPr algn="just"/>
            <a:r>
              <a:rPr lang="en-US" dirty="0">
                <a:latin typeface="Times New Roman"/>
                <a:cs typeface="Times New Roman"/>
              </a:rPr>
              <a:t>L</a:t>
            </a:r>
            <a:r>
              <a:rPr lang="en-US" dirty="0" smtClean="0">
                <a:latin typeface="Times New Roman"/>
                <a:cs typeface="Times New Roman"/>
              </a:rPr>
              <a:t>arge </a:t>
            </a:r>
            <a:r>
              <a:rPr lang="en-US" dirty="0">
                <a:latin typeface="Times New Roman"/>
                <a:cs typeface="Times New Roman"/>
              </a:rPr>
              <a:t>numbers of vehicles enter the city daily; this in turns causes increasing traffic congestion on the major corridors that convey traffic to the Central Business District (CBD) area of Nablus.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70675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AA5816"/>
                </a:solidFill>
                <a:latin typeface="Times New Roman"/>
                <a:cs typeface="Times New Roman"/>
              </a:rPr>
              <a:t>Cost</a:t>
            </a:r>
            <a:r>
              <a:rPr lang="en-US" sz="2800" b="1" dirty="0" smtClean="0">
                <a:solidFill>
                  <a:srgbClr val="AA5816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en-US" b="1" dirty="0">
                <a:solidFill>
                  <a:srgbClr val="AA5816"/>
                </a:solidFill>
                <a:latin typeface="Times New Roman"/>
                <a:cs typeface="Times New Roman"/>
              </a:rPr>
              <a:t>Estimation</a:t>
            </a:r>
            <a:r>
              <a:rPr lang="en-US" sz="2800" b="1" dirty="0" smtClean="0">
                <a:solidFill>
                  <a:srgbClr val="AA5816"/>
                </a:solidFill>
                <a:latin typeface="Times New Roman"/>
                <a:ea typeface="+mn-ea"/>
                <a:cs typeface="Times New Roman"/>
              </a:rPr>
              <a:t> </a:t>
            </a:r>
            <a:endParaRPr lang="en-US" sz="2800" b="1" dirty="0">
              <a:solidFill>
                <a:srgbClr val="AA5816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Main Garage </a:t>
            </a:r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9555" y="2529723"/>
            <a:ext cx="7644115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1,000,000$ per floor, 6 floors will be </a:t>
            </a:r>
            <a:r>
              <a:rPr lang="en-US" dirty="0"/>
              <a:t>designed to meet </a:t>
            </a:r>
            <a:r>
              <a:rPr lang="en-US" dirty="0" smtClean="0"/>
              <a:t>the demand.</a:t>
            </a:r>
          </a:p>
          <a:p>
            <a:endParaRPr lang="en-US" dirty="0"/>
          </a:p>
          <a:p>
            <a:r>
              <a:rPr lang="en-US" dirty="0" smtClean="0"/>
              <a:t>Total Cost: </a:t>
            </a:r>
          </a:p>
          <a:p>
            <a:r>
              <a:rPr lang="en-US" dirty="0" smtClean="0"/>
              <a:t>6,000,000$ + 105,364$ = </a:t>
            </a:r>
            <a:r>
              <a:rPr lang="en-US" sz="3200" dirty="0" smtClean="0"/>
              <a:t>6,105,364$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55762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6323986" y="731153"/>
            <a:ext cx="2277638" cy="148064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/>
                <a:cs typeface="Times New Roman"/>
              </a:rPr>
              <a:t>Vehicles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/>
                <a:cs typeface="Times New Roman"/>
              </a:rPr>
              <a:t>Relatively high </a:t>
            </a:r>
            <a:r>
              <a:rPr lang="en-US" sz="2000" dirty="0">
                <a:solidFill>
                  <a:schemeClr val="tx1"/>
                </a:solidFill>
                <a:latin typeface="Times New Roman"/>
                <a:cs typeface="Times New Roman"/>
              </a:rPr>
              <a:t>volume </a:t>
            </a:r>
          </a:p>
        </p:txBody>
      </p:sp>
      <p:sp>
        <p:nvSpPr>
          <p:cNvPr id="6" name="Oval 5"/>
          <p:cNvSpPr/>
          <p:nvPr/>
        </p:nvSpPr>
        <p:spPr>
          <a:xfrm>
            <a:off x="6323986" y="3591333"/>
            <a:ext cx="2277638" cy="148064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Limited 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lang="en-US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apacity </a:t>
            </a:r>
            <a:endParaRPr lang="en-US" sz="20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Oval 7"/>
          <p:cNvSpPr/>
          <p:nvPr/>
        </p:nvSpPr>
        <p:spPr>
          <a:xfrm>
            <a:off x="549275" y="3591333"/>
            <a:ext cx="2277638" cy="148064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Low Level 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of </a:t>
            </a:r>
            <a:r>
              <a:rPr lang="en-US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Service </a:t>
            </a:r>
            <a:endParaRPr lang="en-US" sz="20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9" name="Oval 8"/>
          <p:cNvSpPr/>
          <p:nvPr/>
        </p:nvSpPr>
        <p:spPr>
          <a:xfrm>
            <a:off x="549275" y="731153"/>
            <a:ext cx="2277638" cy="148064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Pedestrians’ </a:t>
            </a:r>
            <a:r>
              <a:rPr lang="en-US" sz="2000" dirty="0">
                <a:solidFill>
                  <a:srgbClr val="000000"/>
                </a:solidFill>
                <a:latin typeface="Times New Roman"/>
                <a:cs typeface="Times New Roman"/>
              </a:rPr>
              <a:t>E</a:t>
            </a:r>
            <a:r>
              <a:rPr lang="en-US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ffect </a:t>
            </a:r>
            <a:endParaRPr lang="en-US" sz="20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Left Arrow 9"/>
          <p:cNvSpPr/>
          <p:nvPr/>
        </p:nvSpPr>
        <p:spPr>
          <a:xfrm rot="19263579">
            <a:off x="5777138" y="1766346"/>
            <a:ext cx="732958" cy="445449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 rot="8528543">
            <a:off x="2706390" y="3539312"/>
            <a:ext cx="732958" cy="445449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 rot="13232324">
            <a:off x="2644388" y="1849163"/>
            <a:ext cx="732958" cy="445449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 rot="2007933">
            <a:off x="5809305" y="3504546"/>
            <a:ext cx="732958" cy="445449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AA5816"/>
                </a:solidFill>
                <a:latin typeface="Times New Roman"/>
                <a:cs typeface="Times New Roman"/>
              </a:rPr>
              <a:t>CONCLUSION</a:t>
            </a:r>
          </a:p>
        </p:txBody>
      </p:sp>
      <p:sp>
        <p:nvSpPr>
          <p:cNvPr id="3" name="Down Arrow 2"/>
          <p:cNvSpPr/>
          <p:nvPr/>
        </p:nvSpPr>
        <p:spPr>
          <a:xfrm>
            <a:off x="4310605" y="3624656"/>
            <a:ext cx="756922" cy="196821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3342317" y="2245118"/>
            <a:ext cx="2610140" cy="1379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Nablus CBD Traffic Problems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09053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19802" y="107576"/>
            <a:ext cx="8042276" cy="13369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RECOMMENDATIONS</a:t>
            </a:r>
            <a:endParaRPr lang="en-US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4165601" y="2183975"/>
            <a:ext cx="662070" cy="689426"/>
          </a:xfrm>
          <a:prstGeom prst="down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1398380" y="5015897"/>
            <a:ext cx="6260641" cy="1379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Reviving CBD Area of Nablus City</a:t>
            </a:r>
            <a:endParaRPr lang="en-US" sz="2800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15" name="Down Arrow 14"/>
          <p:cNvSpPr/>
          <p:nvPr/>
        </p:nvSpPr>
        <p:spPr>
          <a:xfrm rot="18334445">
            <a:off x="2250017" y="4462897"/>
            <a:ext cx="512751" cy="561007"/>
          </a:xfrm>
          <a:prstGeom prst="down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4265339" y="4423081"/>
            <a:ext cx="512751" cy="561007"/>
          </a:xfrm>
          <a:prstGeom prst="down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 rot="2897424">
            <a:off x="6198784" y="4469213"/>
            <a:ext cx="512751" cy="561007"/>
          </a:xfrm>
          <a:prstGeom prst="down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357817" y="1119124"/>
            <a:ext cx="2277638" cy="117757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Scenario 2</a:t>
            </a:r>
            <a:endParaRPr lang="en-US" sz="20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Oval 5"/>
          <p:cNvSpPr/>
          <p:nvPr/>
        </p:nvSpPr>
        <p:spPr>
          <a:xfrm>
            <a:off x="3357817" y="3040161"/>
            <a:ext cx="2277638" cy="148064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Parking Area</a:t>
            </a:r>
            <a:endParaRPr lang="en-US" sz="20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Oval 6"/>
          <p:cNvSpPr/>
          <p:nvPr/>
        </p:nvSpPr>
        <p:spPr>
          <a:xfrm>
            <a:off x="140492" y="3308779"/>
            <a:ext cx="2743200" cy="146304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Pedestrian Zone</a:t>
            </a:r>
            <a:endParaRPr lang="en-US" sz="20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Oval 7"/>
          <p:cNvSpPr/>
          <p:nvPr/>
        </p:nvSpPr>
        <p:spPr>
          <a:xfrm>
            <a:off x="6172918" y="3308779"/>
            <a:ext cx="2743200" cy="146304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Circulation Plan</a:t>
            </a:r>
            <a:endParaRPr lang="en-US" sz="20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85906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513" y="1229407"/>
            <a:ext cx="5547961" cy="4442789"/>
          </a:xfrm>
          <a:prstGeom prst="rect">
            <a:avLst/>
          </a:prstGeom>
          <a:ln w="76200" cmpd="sng"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08488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89076" y="91439"/>
            <a:ext cx="9150714" cy="7025224"/>
            <a:chOff x="121920" y="91440"/>
            <a:chExt cx="9012537" cy="6752426"/>
          </a:xfrm>
        </p:grpSpPr>
        <p:sp>
          <p:nvSpPr>
            <p:cNvPr id="25" name="Curved Right Arrow 24"/>
            <p:cNvSpPr/>
            <p:nvPr/>
          </p:nvSpPr>
          <p:spPr>
            <a:xfrm>
              <a:off x="751839" y="2468879"/>
              <a:ext cx="2367569" cy="1908081"/>
            </a:xfrm>
            <a:prstGeom prst="curv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Curved Left Arrow 29"/>
            <p:cNvSpPr/>
            <p:nvPr/>
          </p:nvSpPr>
          <p:spPr>
            <a:xfrm>
              <a:off x="5242560" y="2455693"/>
              <a:ext cx="2006600" cy="1991361"/>
            </a:xfrm>
            <a:prstGeom prst="curved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Cloud Callout 3"/>
            <p:cNvSpPr/>
            <p:nvPr/>
          </p:nvSpPr>
          <p:spPr>
            <a:xfrm>
              <a:off x="3408680" y="91440"/>
              <a:ext cx="2326640" cy="1808480"/>
            </a:xfrm>
            <a:prstGeom prst="cloud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accent3">
                      <a:lumMod val="75000"/>
                    </a:schemeClr>
                  </a:solidFill>
                  <a:latin typeface="Times New Roman"/>
                  <a:cs typeface="Times New Roman"/>
                </a:rPr>
                <a:t>AIM</a:t>
              </a:r>
              <a:endParaRPr lang="en-US" sz="3200" b="1" dirty="0">
                <a:solidFill>
                  <a:schemeClr val="accent3">
                    <a:lumMod val="75000"/>
                  </a:schemeClr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178581" y="5232456"/>
              <a:ext cx="4053839" cy="1178646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800" dirty="0" smtClean="0">
                  <a:solidFill>
                    <a:srgbClr val="AA5816"/>
                  </a:solidFill>
                  <a:latin typeface="Times New Roman"/>
                  <a:cs typeface="Times New Roman"/>
                </a:rPr>
                <a:t>Reviving CBD Area of Nablus City</a:t>
              </a:r>
              <a:endParaRPr lang="x-none" sz="2800" dirty="0">
                <a:solidFill>
                  <a:srgbClr val="AA5816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3236010" y="3388930"/>
              <a:ext cx="1920240" cy="11074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Scenarios</a:t>
              </a:r>
            </a:p>
            <a:p>
              <a:pPr algn="ctr"/>
              <a:r>
                <a:rPr lang="en-US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 &amp;</a:t>
              </a:r>
            </a:p>
            <a:p>
              <a:pPr algn="ctr"/>
              <a:r>
                <a:rPr lang="en-US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Solutions</a:t>
              </a:r>
              <a:endParaRPr lang="en-US" dirty="0">
                <a:solidFill>
                  <a:srgbClr val="000000"/>
                </a:solidFill>
              </a:endParaRPr>
            </a:p>
            <a:p>
              <a:pPr algn="ctr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3" name="Down Arrow 12"/>
            <p:cNvSpPr/>
            <p:nvPr/>
          </p:nvSpPr>
          <p:spPr>
            <a:xfrm>
              <a:off x="3995814" y="4521197"/>
              <a:ext cx="416560" cy="623813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Down Arrow 15"/>
            <p:cNvSpPr/>
            <p:nvPr/>
          </p:nvSpPr>
          <p:spPr>
            <a:xfrm rot="16200000">
              <a:off x="6290748" y="5532986"/>
              <a:ext cx="416560" cy="533210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1717040" y="2227094"/>
              <a:ext cx="4739640" cy="881866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en-US" sz="2800" dirty="0" smtClean="0">
                <a:solidFill>
                  <a:srgbClr val="000000"/>
                </a:solidFill>
                <a:latin typeface="Times New Roman"/>
                <a:cs typeface="Times New Roman"/>
              </a:endParaRPr>
            </a:p>
            <a:p>
              <a:pPr algn="ctr"/>
              <a:endParaRPr lang="en-US" sz="2400" dirty="0" smtClean="0">
                <a:solidFill>
                  <a:srgbClr val="000000"/>
                </a:solidFill>
                <a:latin typeface="Times New Roman"/>
                <a:cs typeface="Times New Roman"/>
              </a:endParaRPr>
            </a:p>
            <a:p>
              <a:pPr algn="ctr"/>
              <a:r>
                <a:rPr lang="en-US" sz="2400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CBD Nablus Traffic </a:t>
              </a:r>
              <a:r>
                <a:rPr lang="en-US" sz="24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Problems</a:t>
              </a:r>
            </a:p>
            <a:p>
              <a:pPr algn="ctr"/>
              <a:r>
                <a:rPr lang="en-US" sz="2400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Determination</a:t>
              </a:r>
            </a:p>
            <a:p>
              <a:pPr algn="ctr"/>
              <a:endParaRPr lang="en-US" sz="2800" dirty="0" smtClean="0">
                <a:solidFill>
                  <a:srgbClr val="000000"/>
                </a:solidFill>
                <a:latin typeface="Times New Roman"/>
                <a:cs typeface="Times New Roman"/>
              </a:endParaRPr>
            </a:p>
            <a:p>
              <a:pPr algn="ctr"/>
              <a:r>
                <a:rPr lang="en-US" sz="2800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endParaRPr lang="x-non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121920" y="2652101"/>
              <a:ext cx="1259840" cy="112776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Current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6619240" y="2720254"/>
              <a:ext cx="1259840" cy="112776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Future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31" name="Explosion 1 30"/>
            <p:cNvSpPr/>
            <p:nvPr/>
          </p:nvSpPr>
          <p:spPr>
            <a:xfrm>
              <a:off x="6565325" y="4457578"/>
              <a:ext cx="2569132" cy="2386288"/>
            </a:xfrm>
            <a:prstGeom prst="irregularSeal1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800000"/>
                </a:solidFill>
                <a:latin typeface="Times New Roman"/>
                <a:cs typeface="Times New Roman"/>
              </a:endParaRPr>
            </a:p>
            <a:p>
              <a:pPr algn="ctr"/>
              <a:r>
                <a:rPr lang="en-US" dirty="0">
                  <a:solidFill>
                    <a:srgbClr val="AA5816"/>
                  </a:solidFill>
                  <a:latin typeface="Times New Roman"/>
                  <a:cs typeface="Times New Roman"/>
                </a:rPr>
                <a:t>Stakeholder</a:t>
              </a:r>
            </a:p>
            <a:p>
              <a:pPr algn="ctr"/>
              <a:r>
                <a:rPr lang="en-US" dirty="0">
                  <a:solidFill>
                    <a:srgbClr val="AA5816"/>
                  </a:solidFill>
                  <a:latin typeface="Times New Roman"/>
                  <a:cs typeface="Times New Roman"/>
                </a:rPr>
                <a:t>appropriate decisions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2591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78124" y="782069"/>
            <a:ext cx="8743846" cy="4134488"/>
            <a:chOff x="-507667" y="488454"/>
            <a:chExt cx="10042607" cy="4718112"/>
          </a:xfrm>
        </p:grpSpPr>
        <p:sp>
          <p:nvSpPr>
            <p:cNvPr id="2" name="Rounded Rectangle 1"/>
            <p:cNvSpPr/>
            <p:nvPr/>
          </p:nvSpPr>
          <p:spPr>
            <a:xfrm>
              <a:off x="2842997" y="488454"/>
              <a:ext cx="3221823" cy="1511951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800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Parking</a:t>
              </a:r>
              <a:endParaRPr lang="x-non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Explosion 1 2"/>
            <p:cNvSpPr/>
            <p:nvPr/>
          </p:nvSpPr>
          <p:spPr>
            <a:xfrm>
              <a:off x="2714154" y="2060485"/>
              <a:ext cx="3490333" cy="3146081"/>
            </a:xfrm>
            <a:prstGeom prst="irregularSeal1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rgbClr val="AA5816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-507667" y="929133"/>
              <a:ext cx="3221823" cy="1511951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800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Traffic Volumes</a:t>
              </a:r>
            </a:p>
            <a:p>
              <a:pPr algn="ctr"/>
              <a:r>
                <a:rPr lang="en-US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(Vehicles &amp; Pedestrians)</a:t>
              </a:r>
              <a:endParaRPr lang="x-non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6204487" y="929133"/>
              <a:ext cx="3221823" cy="1511951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800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Analysis</a:t>
              </a:r>
              <a:endParaRPr lang="x-non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6313117" y="2709055"/>
              <a:ext cx="3221823" cy="1511951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800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Scenarios &amp; Testing</a:t>
              </a:r>
              <a:endParaRPr lang="x-non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Title 1"/>
          <p:cNvSpPr txBox="1">
            <a:spLocks/>
          </p:cNvSpPr>
          <p:nvPr/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AA5816"/>
                </a:solidFill>
                <a:latin typeface="Times New Roman"/>
                <a:cs typeface="Times New Roman"/>
              </a:rPr>
              <a:t>METHODOLOGY</a:t>
            </a:r>
            <a:endParaRPr lang="en-US" b="1" dirty="0">
              <a:solidFill>
                <a:srgbClr val="AA5816"/>
              </a:solidFill>
              <a:latin typeface="Times New Roman"/>
              <a:cs typeface="Times New Roman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4379530" y="4532767"/>
            <a:ext cx="416560" cy="10011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725958" y="5659181"/>
            <a:ext cx="3700295" cy="110744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4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Solution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4582" y="2727985"/>
            <a:ext cx="2805160" cy="13249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Aerial Photographs</a:t>
            </a:r>
            <a:endParaRPr lang="x-none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38438" y="4254094"/>
            <a:ext cx="2805160" cy="13249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Structural Plans </a:t>
            </a:r>
            <a:endParaRPr lang="x-none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786391" y="4254094"/>
            <a:ext cx="2805160" cy="13249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Design &amp; Cost</a:t>
            </a:r>
            <a:endParaRPr lang="x-none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990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70218" y="5823242"/>
            <a:ext cx="54170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/>
                <a:cs typeface="Times New Roman"/>
              </a:rPr>
              <a:t>Figure </a:t>
            </a:r>
            <a:r>
              <a:rPr lang="en-US" b="1" dirty="0" smtClean="0">
                <a:latin typeface="Times New Roman"/>
                <a:cs typeface="Times New Roman"/>
              </a:rPr>
              <a:t>1</a:t>
            </a:r>
            <a:r>
              <a:rPr lang="en-US" dirty="0" smtClean="0">
                <a:latin typeface="Times New Roman"/>
                <a:cs typeface="Times New Roman"/>
              </a:rPr>
              <a:t>: Aerial </a:t>
            </a:r>
            <a:r>
              <a:rPr lang="en-US" dirty="0">
                <a:latin typeface="Times New Roman"/>
                <a:cs typeface="Times New Roman"/>
              </a:rPr>
              <a:t>photograph of the study area of Nablus CBD area.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93513" y="218072"/>
            <a:ext cx="8924520" cy="5206802"/>
            <a:chOff x="-338862" y="1785201"/>
            <a:chExt cx="8660298" cy="3791289"/>
          </a:xfrm>
        </p:grpSpPr>
        <p:pic>
          <p:nvPicPr>
            <p:cNvPr id="4" name="Picture 3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78365" y="1785201"/>
              <a:ext cx="6430471" cy="368373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Rounded Rectangle 18"/>
            <p:cNvSpPr/>
            <p:nvPr/>
          </p:nvSpPr>
          <p:spPr>
            <a:xfrm>
              <a:off x="7330836" y="3917814"/>
              <a:ext cx="990600" cy="53622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Haj- </a:t>
              </a:r>
              <a:r>
                <a:rPr lang="en-US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Nimer</a:t>
              </a:r>
              <a:endParaRPr lang="x-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-338862" y="3306773"/>
              <a:ext cx="1113007" cy="53622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Bank</a:t>
              </a:r>
              <a:endParaRPr lang="x-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Bent Arrow 37"/>
            <p:cNvSpPr/>
            <p:nvPr/>
          </p:nvSpPr>
          <p:spPr>
            <a:xfrm rot="10800000" flipH="1">
              <a:off x="3965018" y="4454034"/>
              <a:ext cx="3064828" cy="993600"/>
            </a:xfrm>
            <a:prstGeom prst="bentArrow">
              <a:avLst>
                <a:gd name="adj1" fmla="val 9790"/>
                <a:gd name="adj2" fmla="val 12011"/>
                <a:gd name="adj3" fmla="val 17591"/>
                <a:gd name="adj4" fmla="val 36559"/>
              </a:avLst>
            </a:prstGeom>
            <a:solidFill>
              <a:srgbClr val="0000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>
                <a:solidFill>
                  <a:schemeClr val="tx1"/>
                </a:solidFill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7108835" y="5040270"/>
              <a:ext cx="1113007" cy="53622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Shuhada</a:t>
              </a:r>
              <a:endParaRPr lang="x-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Left Arrow 45"/>
            <p:cNvSpPr/>
            <p:nvPr/>
          </p:nvSpPr>
          <p:spPr>
            <a:xfrm flipH="1">
              <a:off x="6254856" y="4100118"/>
              <a:ext cx="976385" cy="229137"/>
            </a:xfrm>
            <a:prstGeom prst="leftArrow">
              <a:avLst/>
            </a:prstGeom>
            <a:solidFill>
              <a:srgbClr val="0000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/>
            </a:p>
          </p:txBody>
        </p:sp>
        <p:sp>
          <p:nvSpPr>
            <p:cNvPr id="49" name="Left Arrow 48"/>
            <p:cNvSpPr/>
            <p:nvPr/>
          </p:nvSpPr>
          <p:spPr>
            <a:xfrm flipH="1">
              <a:off x="878561" y="3464974"/>
              <a:ext cx="982513" cy="229137"/>
            </a:xfrm>
            <a:prstGeom prst="leftArrow">
              <a:avLst/>
            </a:prstGeom>
            <a:solidFill>
              <a:srgbClr val="000090"/>
            </a:solidFill>
            <a:ln>
              <a:noFill/>
            </a:ln>
            <a:scene3d>
              <a:camera prst="orthographicFront">
                <a:rot lat="0" lon="108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/>
            </a:p>
          </p:txBody>
        </p:sp>
        <p:sp>
          <p:nvSpPr>
            <p:cNvPr id="54" name="Bent Arrow 53"/>
            <p:cNvSpPr/>
            <p:nvPr/>
          </p:nvSpPr>
          <p:spPr>
            <a:xfrm rot="10800000" flipV="1">
              <a:off x="1385239" y="2440531"/>
              <a:ext cx="1321871" cy="414660"/>
            </a:xfrm>
            <a:prstGeom prst="bentArrow">
              <a:avLst>
                <a:gd name="adj1" fmla="val 25000"/>
                <a:gd name="adj2" fmla="val 32647"/>
                <a:gd name="adj3" fmla="val 25000"/>
                <a:gd name="adj4" fmla="val 43750"/>
              </a:avLst>
            </a:prstGeom>
            <a:solidFill>
              <a:srgbClr val="000090"/>
            </a:solidFill>
            <a:ln>
              <a:noFill/>
            </a:ln>
            <a:scene3d>
              <a:camera prst="orthographicFront">
                <a:rot lat="10800000" lon="108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>
                <a:solidFill>
                  <a:schemeClr val="tx1"/>
                </a:solidFill>
              </a:endParaRPr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43982" y="2327841"/>
              <a:ext cx="1113007" cy="53622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Sufyan</a:t>
              </a:r>
              <a:endParaRPr lang="x-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6042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93855" y="270267"/>
            <a:ext cx="5956290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err="1">
                <a:solidFill>
                  <a:srgbClr val="AA5816"/>
                </a:solidFill>
                <a:latin typeface="Times New Roman" pitchFamily="18" charset="0"/>
                <a:cs typeface="Times New Roman" pitchFamily="18" charset="0"/>
              </a:rPr>
              <a:t>Sufyan</a:t>
            </a:r>
            <a:r>
              <a:rPr lang="en-US" sz="2800" b="1" dirty="0">
                <a:solidFill>
                  <a:srgbClr val="AA5816"/>
                </a:solidFill>
                <a:latin typeface="Times New Roman" pitchFamily="18" charset="0"/>
                <a:cs typeface="Times New Roman" pitchFamily="18" charset="0"/>
              </a:rPr>
              <a:t> Intersection</a:t>
            </a:r>
            <a:endParaRPr lang="x-none" sz="2800" dirty="0">
              <a:solidFill>
                <a:srgbClr val="AA581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Screen Shot 2017-11-26 at 4.54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8" r="6588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92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93855" y="270267"/>
            <a:ext cx="5956290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rgbClr val="AA5816"/>
                </a:solidFill>
                <a:latin typeface="Times New Roman" pitchFamily="18" charset="0"/>
                <a:cs typeface="Times New Roman" pitchFamily="18" charset="0"/>
              </a:rPr>
              <a:t>Bank of Palestine Intersection</a:t>
            </a:r>
            <a:endParaRPr lang="x-none" sz="2800" dirty="0">
              <a:solidFill>
                <a:srgbClr val="AA581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ontent Placeholder 5" descr="Screen Shot 2017-11-26 at 5.04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0" r="630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947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Breeze">
    <a:dk1>
      <a:sysClr val="windowText" lastClr="000000"/>
    </a:dk1>
    <a:lt1>
      <a:sysClr val="window" lastClr="FFFFFF"/>
    </a:lt1>
    <a:dk2>
      <a:srgbClr val="09213B"/>
    </a:dk2>
    <a:lt2>
      <a:srgbClr val="D5EDF4"/>
    </a:lt2>
    <a:accent1>
      <a:srgbClr val="2C7C9F"/>
    </a:accent1>
    <a:accent2>
      <a:srgbClr val="244A58"/>
    </a:accent2>
    <a:accent3>
      <a:srgbClr val="E2751D"/>
    </a:accent3>
    <a:accent4>
      <a:srgbClr val="FFB400"/>
    </a:accent4>
    <a:accent5>
      <a:srgbClr val="7EB606"/>
    </a:accent5>
    <a:accent6>
      <a:srgbClr val="C00000"/>
    </a:accent6>
    <a:hlink>
      <a:srgbClr val="7030A0"/>
    </a:hlink>
    <a:folHlink>
      <a:srgbClr val="00B0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1278</TotalTime>
  <Words>756</Words>
  <Application>Microsoft Macintosh PowerPoint</Application>
  <PresentationFormat>On-screen Show (4:3)</PresentationFormat>
  <Paragraphs>199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Breeze</vt:lpstr>
      <vt:lpstr>PowerPoint Presentation</vt:lpstr>
      <vt:lpstr>PowerPoint Presentation</vt:lpstr>
      <vt:lpstr>PowerPoint Presentation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Parking Area, Designated Pedestrian Zone with Suitable Circulation Plan </vt:lpstr>
      <vt:lpstr>PowerPoint Presentation</vt:lpstr>
      <vt:lpstr>PowerPoint Presentation</vt:lpstr>
      <vt:lpstr>PowerPoint Presentation</vt:lpstr>
      <vt:lpstr>PowerPoint Presentation</vt:lpstr>
      <vt:lpstr>Allocating Public Transportation on The Boundaries of Nablus CBD Area </vt:lpstr>
      <vt:lpstr>PowerPoint Presentation</vt:lpstr>
      <vt:lpstr>PowerPoint Presentation</vt:lpstr>
      <vt:lpstr>PowerPoint Presentation</vt:lpstr>
      <vt:lpstr>Scenario Selection</vt:lpstr>
      <vt:lpstr>PowerPoint Presentation</vt:lpstr>
      <vt:lpstr>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Cost Estimation </vt:lpstr>
      <vt:lpstr>Cost Estimation </vt:lpstr>
      <vt:lpstr>PowerPoint Presentation</vt:lpstr>
      <vt:lpstr>PowerPoint Presentation</vt:lpstr>
      <vt:lpstr>PowerPoint Presentation</vt:lpstr>
    </vt:vector>
  </TitlesOfParts>
  <Company>bestbuy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Nablus Down Town Refinement Plan</dc:title>
  <dc:creator>ghadeer omar</dc:creator>
  <cp:lastModifiedBy>ghadeer omar</cp:lastModifiedBy>
  <cp:revision>174</cp:revision>
  <dcterms:created xsi:type="dcterms:W3CDTF">2017-12-20T08:52:50Z</dcterms:created>
  <dcterms:modified xsi:type="dcterms:W3CDTF">2018-04-30T00:52:41Z</dcterms:modified>
</cp:coreProperties>
</file>