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74">
  <p:sldMasterIdLst>
    <p:sldMasterId id="2147483684" r:id="rId1"/>
  </p:sldMasterIdLst>
  <p:notesMasterIdLst>
    <p:notesMasterId r:id="rId67"/>
  </p:notesMasterIdLst>
  <p:sldIdLst>
    <p:sldId id="256" r:id="rId2"/>
    <p:sldId id="258" r:id="rId3"/>
    <p:sldId id="402" r:id="rId4"/>
    <p:sldId id="262" r:id="rId5"/>
    <p:sldId id="264" r:id="rId6"/>
    <p:sldId id="274" r:id="rId7"/>
    <p:sldId id="403" r:id="rId8"/>
    <p:sldId id="404" r:id="rId9"/>
    <p:sldId id="405" r:id="rId10"/>
    <p:sldId id="406" r:id="rId11"/>
    <p:sldId id="407" r:id="rId12"/>
    <p:sldId id="408" r:id="rId13"/>
    <p:sldId id="409" r:id="rId14"/>
    <p:sldId id="318" r:id="rId15"/>
    <p:sldId id="320" r:id="rId16"/>
    <p:sldId id="321" r:id="rId17"/>
    <p:sldId id="322" r:id="rId18"/>
    <p:sldId id="323" r:id="rId19"/>
    <p:sldId id="326" r:id="rId20"/>
    <p:sldId id="329" r:id="rId21"/>
    <p:sldId id="331" r:id="rId22"/>
    <p:sldId id="410" r:id="rId23"/>
    <p:sldId id="411" r:id="rId24"/>
    <p:sldId id="412" r:id="rId25"/>
    <p:sldId id="413" r:id="rId26"/>
    <p:sldId id="414" r:id="rId27"/>
    <p:sldId id="415" r:id="rId28"/>
    <p:sldId id="416" r:id="rId29"/>
    <p:sldId id="417" r:id="rId30"/>
    <p:sldId id="334" r:id="rId31"/>
    <p:sldId id="419" r:id="rId32"/>
    <p:sldId id="420" r:id="rId33"/>
    <p:sldId id="340" r:id="rId34"/>
    <p:sldId id="421" r:id="rId35"/>
    <p:sldId id="422" r:id="rId36"/>
    <p:sldId id="342" r:id="rId37"/>
    <p:sldId id="343" r:id="rId38"/>
    <p:sldId id="344" r:id="rId39"/>
    <p:sldId id="345" r:id="rId40"/>
    <p:sldId id="347" r:id="rId41"/>
    <p:sldId id="349" r:id="rId42"/>
    <p:sldId id="348" r:id="rId43"/>
    <p:sldId id="350" r:id="rId44"/>
    <p:sldId id="423" r:id="rId45"/>
    <p:sldId id="351" r:id="rId46"/>
    <p:sldId id="352" r:id="rId47"/>
    <p:sldId id="353" r:id="rId48"/>
    <p:sldId id="354" r:id="rId49"/>
    <p:sldId id="424" r:id="rId50"/>
    <p:sldId id="355" r:id="rId51"/>
    <p:sldId id="356" r:id="rId52"/>
    <p:sldId id="435" r:id="rId53"/>
    <p:sldId id="436" r:id="rId54"/>
    <p:sldId id="437" r:id="rId55"/>
    <p:sldId id="425" r:id="rId56"/>
    <p:sldId id="426" r:id="rId57"/>
    <p:sldId id="427" r:id="rId58"/>
    <p:sldId id="428" r:id="rId59"/>
    <p:sldId id="429" r:id="rId60"/>
    <p:sldId id="430" r:id="rId61"/>
    <p:sldId id="370" r:id="rId62"/>
    <p:sldId id="371" r:id="rId63"/>
    <p:sldId id="372" r:id="rId64"/>
    <p:sldId id="434" r:id="rId65"/>
    <p:sldId id="400" r:id="rId66"/>
  </p:sldIdLst>
  <p:sldSz cx="12801600" cy="73152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193" autoAdjust="0"/>
    <p:restoredTop sz="94660"/>
  </p:normalViewPr>
  <p:slideViewPr>
    <p:cSldViewPr>
      <p:cViewPr varScale="1">
        <p:scale>
          <a:sx n="52" d="100"/>
          <a:sy n="52" d="100"/>
        </p:scale>
        <p:origin x="48" y="378"/>
      </p:cViewPr>
      <p:guideLst>
        <p:guide orient="horz" pos="230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21D4FE-512A-4601-B143-E7ABE9701A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7F141B-F25E-4C46-AB7F-7F8B0C802580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ln w="76200">
          <a:solidFill>
            <a:schemeClr val="accent1"/>
          </a:solidFill>
        </a:ln>
      </dgm:spPr>
      <dgm:t>
        <a:bodyPr/>
        <a:lstStyle/>
        <a:p>
          <a:r>
            <a:rPr lang="en-US" sz="3200" b="1" dirty="0" smtClean="0">
              <a:latin typeface="Times New Roman" pitchFamily="18" charset="0"/>
              <a:cs typeface="Times New Roman" pitchFamily="18" charset="0"/>
            </a:rPr>
            <a:t>Under Supervision of: </a:t>
          </a:r>
          <a:endParaRPr lang="en-US" sz="3200" dirty="0" smtClean="0">
            <a:latin typeface="Times New Roman" pitchFamily="18" charset="0"/>
            <a:cs typeface="Times New Roman" pitchFamily="18" charset="0"/>
          </a:endParaRPr>
        </a:p>
        <a:p>
          <a:pPr rtl="0"/>
          <a:r>
            <a:rPr lang="en-US" sz="3200" b="1" dirty="0" smtClean="0">
              <a:latin typeface="Times New Roman" pitchFamily="18" charset="0"/>
              <a:cs typeface="Times New Roman" pitchFamily="18" charset="0"/>
            </a:rPr>
            <a:t>Dr. Ibrahim </a:t>
          </a:r>
          <a:r>
            <a:rPr lang="en-US" sz="3200" b="1" dirty="0" err="1" smtClean="0">
              <a:latin typeface="Times New Roman" pitchFamily="18" charset="0"/>
              <a:cs typeface="Times New Roman" pitchFamily="18" charset="0"/>
            </a:rPr>
            <a:t>Irman</a:t>
          </a:r>
          <a:r>
            <a:rPr lang="en-US" sz="32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C587F05F-706D-4FBF-92CE-9F86155D837B}" type="parTrans" cxnId="{57B4F425-FC9C-42D8-9524-4E20B3F875DC}">
      <dgm:prSet/>
      <dgm:spPr/>
      <dgm:t>
        <a:bodyPr/>
        <a:lstStyle/>
        <a:p>
          <a:endParaRPr lang="en-US"/>
        </a:p>
      </dgm:t>
    </dgm:pt>
    <dgm:pt modelId="{D22BF95A-327E-4B94-AD01-6D8055FE394C}" type="sibTrans" cxnId="{57B4F425-FC9C-42D8-9524-4E20B3F875DC}">
      <dgm:prSet/>
      <dgm:spPr/>
      <dgm:t>
        <a:bodyPr/>
        <a:lstStyle/>
        <a:p>
          <a:endParaRPr lang="en-US"/>
        </a:p>
      </dgm:t>
    </dgm:pt>
    <dgm:pt modelId="{1B18AF31-6F08-4978-B22F-09DBC9EE8E18}" type="pres">
      <dgm:prSet presAssocID="{1E21D4FE-512A-4601-B143-E7ABE9701A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127621C-1056-4B71-A974-C0F6F8D274A4}" type="pres">
      <dgm:prSet presAssocID="{4E7F141B-F25E-4C46-AB7F-7F8B0C802580}" presName="parentText" presStyleLbl="node1" presStyleIdx="0" presStyleCnt="1" custLinFactNeighborX="-883" custLinFactNeighborY="4568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9B1694-9B35-4DF9-A1C2-0385F0233799}" type="presOf" srcId="{1E21D4FE-512A-4601-B143-E7ABE9701A65}" destId="{1B18AF31-6F08-4978-B22F-09DBC9EE8E18}" srcOrd="0" destOrd="0" presId="urn:microsoft.com/office/officeart/2005/8/layout/vList2"/>
    <dgm:cxn modelId="{57B4F425-FC9C-42D8-9524-4E20B3F875DC}" srcId="{1E21D4FE-512A-4601-B143-E7ABE9701A65}" destId="{4E7F141B-F25E-4C46-AB7F-7F8B0C802580}" srcOrd="0" destOrd="0" parTransId="{C587F05F-706D-4FBF-92CE-9F86155D837B}" sibTransId="{D22BF95A-327E-4B94-AD01-6D8055FE394C}"/>
    <dgm:cxn modelId="{8CF93C81-765A-46E8-9207-57F6F6040EC2}" type="presOf" srcId="{4E7F141B-F25E-4C46-AB7F-7F8B0C802580}" destId="{6127621C-1056-4B71-A974-C0F6F8D274A4}" srcOrd="0" destOrd="0" presId="urn:microsoft.com/office/officeart/2005/8/layout/vList2"/>
    <dgm:cxn modelId="{E20FFF10-8E6D-4161-9A14-069DB670E27C}" type="presParOf" srcId="{1B18AF31-6F08-4978-B22F-09DBC9EE8E18}" destId="{6127621C-1056-4B71-A974-C0F6F8D274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6B6728-B37D-4427-8B35-ADAF6BE5213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F9DF09-0D01-45DC-BEDF-0BF0C74C287D}">
      <dgm:prSet phldrT="[Text]" custT="1"/>
      <dgm:spPr/>
      <dgm:t>
        <a:bodyPr/>
        <a:lstStyle/>
        <a:p>
          <a:pPr algn="ctr"/>
          <a:r>
            <a:rPr lang="en-US" sz="3600" b="1" dirty="0" smtClean="0">
              <a:latin typeface="Times New Roman" pitchFamily="18" charset="0"/>
              <a:cs typeface="Times New Roman" pitchFamily="18" charset="0"/>
            </a:rPr>
            <a:t>Project Description</a:t>
          </a:r>
          <a:endParaRPr lang="en-US" sz="3600" dirty="0">
            <a:latin typeface="Times New Roman" pitchFamily="18" charset="0"/>
            <a:cs typeface="Times New Roman" pitchFamily="18" charset="0"/>
          </a:endParaRPr>
        </a:p>
      </dgm:t>
    </dgm:pt>
    <dgm:pt modelId="{EF7DA5D2-D9F7-440F-A85F-5B9DD1CFA345}" type="parTrans" cxnId="{EEC23F4F-A4FD-4FBB-93B1-94B2E7C1FBF9}">
      <dgm:prSet/>
      <dgm:spPr/>
      <dgm:t>
        <a:bodyPr/>
        <a:lstStyle/>
        <a:p>
          <a:pPr algn="ctr"/>
          <a:endParaRPr lang="en-US"/>
        </a:p>
      </dgm:t>
    </dgm:pt>
    <dgm:pt modelId="{910BC12B-8D9C-490A-B2F0-DEDCE19C7703}" type="sibTrans" cxnId="{EEC23F4F-A4FD-4FBB-93B1-94B2E7C1FBF9}">
      <dgm:prSet/>
      <dgm:spPr/>
      <dgm:t>
        <a:bodyPr/>
        <a:lstStyle/>
        <a:p>
          <a:pPr algn="ctr"/>
          <a:endParaRPr lang="en-US"/>
        </a:p>
      </dgm:t>
    </dgm:pt>
    <dgm:pt modelId="{08417BC0-241F-4A94-B461-605B5B716B8C}">
      <dgm:prSet phldrT="[Text]" custT="1"/>
      <dgm:spPr/>
      <dgm:t>
        <a:bodyPr/>
        <a:lstStyle/>
        <a:p>
          <a:pPr algn="l">
            <a:lnSpc>
              <a:spcPct val="100000"/>
            </a:lnSpc>
          </a:pPr>
          <a:r>
            <a:rPr lang="en-US" sz="2800" dirty="0" smtClean="0"/>
            <a:t>The Dawabsheh residential building is located in the Duma – Nablus. This project, which is currently under construction, consists of a warehouse floor, storage floor, top six floors , top sixth floor and has one entrance with a total area of 3576 m</a:t>
          </a:r>
          <a:r>
            <a:rPr lang="en-US" sz="2800" baseline="30000" dirty="0" smtClean="0"/>
            <a:t>2</a:t>
          </a:r>
          <a:r>
            <a:rPr lang="en-US" sz="2800" dirty="0" smtClean="0"/>
            <a:t> and The total building height is 23m .</a:t>
          </a:r>
          <a:endParaRPr lang="en-US" sz="2800" b="0" dirty="0">
            <a:cs typeface="+mj-cs"/>
          </a:endParaRPr>
        </a:p>
      </dgm:t>
    </dgm:pt>
    <dgm:pt modelId="{4F1010B4-0D4E-4AE4-8BE3-47376D99F9A7}" type="parTrans" cxnId="{6FBC0CE8-CFC3-40A4-A7FF-D19F5FED381E}">
      <dgm:prSet/>
      <dgm:spPr/>
      <dgm:t>
        <a:bodyPr/>
        <a:lstStyle/>
        <a:p>
          <a:endParaRPr lang="en-US"/>
        </a:p>
      </dgm:t>
    </dgm:pt>
    <dgm:pt modelId="{DBCA13DD-9D2A-4C3B-A950-18E069F34697}" type="sibTrans" cxnId="{6FBC0CE8-CFC3-40A4-A7FF-D19F5FED381E}">
      <dgm:prSet/>
      <dgm:spPr/>
      <dgm:t>
        <a:bodyPr/>
        <a:lstStyle/>
        <a:p>
          <a:endParaRPr lang="en-US"/>
        </a:p>
      </dgm:t>
    </dgm:pt>
    <dgm:pt modelId="{3BA36543-0529-45F8-96F9-85213F479E9A}">
      <dgm:prSet phldrT="[Text]" custT="1"/>
      <dgm:spPr/>
      <dgm:t>
        <a:bodyPr/>
        <a:lstStyle/>
        <a:p>
          <a:pPr algn="l">
            <a:lnSpc>
              <a:spcPct val="100000"/>
            </a:lnSpc>
          </a:pPr>
          <a:endParaRPr lang="en-US" sz="2000" b="0" dirty="0">
            <a:cs typeface="+mj-cs"/>
          </a:endParaRPr>
        </a:p>
      </dgm:t>
    </dgm:pt>
    <dgm:pt modelId="{44AF80D6-CEEC-42F5-87F9-A623A81B5A63}" type="sibTrans" cxnId="{346D15CB-4DC0-458B-99D8-0355E44FAB32}">
      <dgm:prSet/>
      <dgm:spPr/>
      <dgm:t>
        <a:bodyPr/>
        <a:lstStyle/>
        <a:p>
          <a:endParaRPr lang="en-GB"/>
        </a:p>
      </dgm:t>
    </dgm:pt>
    <dgm:pt modelId="{CC42CB09-B426-460F-942D-045D34B565CD}" type="parTrans" cxnId="{346D15CB-4DC0-458B-99D8-0355E44FAB32}">
      <dgm:prSet/>
      <dgm:spPr/>
      <dgm:t>
        <a:bodyPr/>
        <a:lstStyle/>
        <a:p>
          <a:endParaRPr lang="en-GB"/>
        </a:p>
      </dgm:t>
    </dgm:pt>
    <dgm:pt modelId="{DE68A4A3-20D4-4656-ABC4-F3E5398F6BB3}">
      <dgm:prSet phldrT="[Text]" custT="1"/>
      <dgm:spPr/>
      <dgm:t>
        <a:bodyPr/>
        <a:lstStyle/>
        <a:p>
          <a:pPr algn="l">
            <a:lnSpc>
              <a:spcPct val="100000"/>
            </a:lnSpc>
          </a:pPr>
          <a:endParaRPr lang="en-US" sz="2000" b="0" dirty="0">
            <a:cs typeface="+mj-cs"/>
          </a:endParaRPr>
        </a:p>
      </dgm:t>
    </dgm:pt>
    <dgm:pt modelId="{0D1CB61D-DD63-402F-A769-1965ABA4F715}" type="parTrans" cxnId="{2277183D-B662-447C-B48B-634604D10C07}">
      <dgm:prSet/>
      <dgm:spPr/>
    </dgm:pt>
    <dgm:pt modelId="{8BDB3650-2E1F-4E60-A938-4A941C349D4A}" type="sibTrans" cxnId="{2277183D-B662-447C-B48B-634604D10C07}">
      <dgm:prSet/>
      <dgm:spPr/>
    </dgm:pt>
    <dgm:pt modelId="{4FB6437C-390B-4C22-8A10-FCC1AE4DABCE}" type="pres">
      <dgm:prSet presAssocID="{366B6728-B37D-4427-8B35-ADAF6BE521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1C7CFC-2BA9-41CB-93D0-940B0AD63B47}" type="pres">
      <dgm:prSet presAssocID="{5AF9DF09-0D01-45DC-BEDF-0BF0C74C287D}" presName="parentText" presStyleLbl="node1" presStyleIdx="0" presStyleCnt="1" custScaleY="52644" custLinFactNeighborX="654" custLinFactNeighborY="-2057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1EFD23-D2D1-4504-9E3A-F9FA3EEB9A9B}" type="pres">
      <dgm:prSet presAssocID="{5AF9DF09-0D01-45DC-BEDF-0BF0C74C287D}" presName="childText" presStyleLbl="revTx" presStyleIdx="0" presStyleCnt="1" custScaleY="150812" custLinFactNeighborY="247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BC0CE8-CFC3-40A4-A7FF-D19F5FED381E}" srcId="{5AF9DF09-0D01-45DC-BEDF-0BF0C74C287D}" destId="{08417BC0-241F-4A94-B461-605B5B716B8C}" srcOrd="0" destOrd="0" parTransId="{4F1010B4-0D4E-4AE4-8BE3-47376D99F9A7}" sibTransId="{DBCA13DD-9D2A-4C3B-A950-18E069F34697}"/>
    <dgm:cxn modelId="{637E5C16-984D-4103-A1C9-0D3C9DF6FCB8}" type="presOf" srcId="{08417BC0-241F-4A94-B461-605B5B716B8C}" destId="{191EFD23-D2D1-4504-9E3A-F9FA3EEB9A9B}" srcOrd="0" destOrd="0" presId="urn:microsoft.com/office/officeart/2005/8/layout/vList2"/>
    <dgm:cxn modelId="{D3771C1C-FF8C-4E74-8366-2606C70A4AFF}" type="presOf" srcId="{DE68A4A3-20D4-4656-ABC4-F3E5398F6BB3}" destId="{191EFD23-D2D1-4504-9E3A-F9FA3EEB9A9B}" srcOrd="0" destOrd="1" presId="urn:microsoft.com/office/officeart/2005/8/layout/vList2"/>
    <dgm:cxn modelId="{346D15CB-4DC0-458B-99D8-0355E44FAB32}" srcId="{5AF9DF09-0D01-45DC-BEDF-0BF0C74C287D}" destId="{3BA36543-0529-45F8-96F9-85213F479E9A}" srcOrd="2" destOrd="0" parTransId="{CC42CB09-B426-460F-942D-045D34B565CD}" sibTransId="{44AF80D6-CEEC-42F5-87F9-A623A81B5A63}"/>
    <dgm:cxn modelId="{2277183D-B662-447C-B48B-634604D10C07}" srcId="{5AF9DF09-0D01-45DC-BEDF-0BF0C74C287D}" destId="{DE68A4A3-20D4-4656-ABC4-F3E5398F6BB3}" srcOrd="1" destOrd="0" parTransId="{0D1CB61D-DD63-402F-A769-1965ABA4F715}" sibTransId="{8BDB3650-2E1F-4E60-A938-4A941C349D4A}"/>
    <dgm:cxn modelId="{F7FA720D-9E8E-48A4-A4BB-5A328185AF03}" type="presOf" srcId="{366B6728-B37D-4427-8B35-ADAF6BE52131}" destId="{4FB6437C-390B-4C22-8A10-FCC1AE4DABCE}" srcOrd="0" destOrd="0" presId="urn:microsoft.com/office/officeart/2005/8/layout/vList2"/>
    <dgm:cxn modelId="{EEC23F4F-A4FD-4FBB-93B1-94B2E7C1FBF9}" srcId="{366B6728-B37D-4427-8B35-ADAF6BE52131}" destId="{5AF9DF09-0D01-45DC-BEDF-0BF0C74C287D}" srcOrd="0" destOrd="0" parTransId="{EF7DA5D2-D9F7-440F-A85F-5B9DD1CFA345}" sibTransId="{910BC12B-8D9C-490A-B2F0-DEDCE19C7703}"/>
    <dgm:cxn modelId="{7AE99437-1DB9-49EF-BC5A-3AD77A5B8205}" type="presOf" srcId="{3BA36543-0529-45F8-96F9-85213F479E9A}" destId="{191EFD23-D2D1-4504-9E3A-F9FA3EEB9A9B}" srcOrd="0" destOrd="2" presId="urn:microsoft.com/office/officeart/2005/8/layout/vList2"/>
    <dgm:cxn modelId="{12488532-1D1A-4BCC-9BB2-453F129A240C}" type="presOf" srcId="{5AF9DF09-0D01-45DC-BEDF-0BF0C74C287D}" destId="{991C7CFC-2BA9-41CB-93D0-940B0AD63B47}" srcOrd="0" destOrd="0" presId="urn:microsoft.com/office/officeart/2005/8/layout/vList2"/>
    <dgm:cxn modelId="{33E35288-1CCC-4748-9D95-189E95A290D7}" type="presParOf" srcId="{4FB6437C-390B-4C22-8A10-FCC1AE4DABCE}" destId="{991C7CFC-2BA9-41CB-93D0-940B0AD63B47}" srcOrd="0" destOrd="0" presId="urn:microsoft.com/office/officeart/2005/8/layout/vList2"/>
    <dgm:cxn modelId="{E851691F-CEC8-47B3-8B03-5E9EEE794545}" type="presParOf" srcId="{4FB6437C-390B-4C22-8A10-FCC1AE4DABCE}" destId="{191EFD23-D2D1-4504-9E3A-F9FA3EEB9A9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5D6C2E-27FE-45A3-AC30-32D0387B78E6}" type="doc">
      <dgm:prSet loTypeId="urn:microsoft.com/office/officeart/2005/8/layout/vList6" loCatId="list" qsTypeId="urn:microsoft.com/office/officeart/2005/8/quickstyle/simple3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D7FDCCB4-0897-41F8-98DD-2B13BA761210}">
      <dgm:prSet phldrT="[Text]" custT="1"/>
      <dgm:spPr/>
      <dgm:t>
        <a:bodyPr/>
        <a:lstStyle/>
        <a:p>
          <a:r>
            <a:rPr lang="en-US" sz="2800" b="1" dirty="0" smtClean="0">
              <a:latin typeface="Times New Roman" pitchFamily="18" charset="0"/>
              <a:cs typeface="Times New Roman" pitchFamily="18" charset="0"/>
            </a:rPr>
            <a:t>concrete</a:t>
          </a:r>
          <a:endParaRPr lang="en-US" sz="2800" b="1" dirty="0">
            <a:latin typeface="Times New Roman" pitchFamily="18" charset="0"/>
            <a:cs typeface="Times New Roman" pitchFamily="18" charset="0"/>
          </a:endParaRPr>
        </a:p>
      </dgm:t>
    </dgm:pt>
    <dgm:pt modelId="{9139631B-9F88-455D-8B5C-E533866B5A23}" type="parTrans" cxnId="{6C323A6B-9057-46B8-9D3D-DB6866D60C85}">
      <dgm:prSet/>
      <dgm:spPr/>
      <dgm:t>
        <a:bodyPr/>
        <a:lstStyle/>
        <a:p>
          <a:endParaRPr lang="en-US"/>
        </a:p>
      </dgm:t>
    </dgm:pt>
    <dgm:pt modelId="{089ED8E0-DFD3-4CE4-B3BA-E7DB2859C505}" type="sibTrans" cxnId="{6C323A6B-9057-46B8-9D3D-DB6866D60C85}">
      <dgm:prSet/>
      <dgm:spPr/>
      <dgm:t>
        <a:bodyPr/>
        <a:lstStyle/>
        <a:p>
          <a:endParaRPr lang="en-US"/>
        </a:p>
      </dgm:t>
    </dgm:pt>
    <dgm:pt modelId="{8372E907-91BF-46B2-BC5C-75798F3990B3}">
      <dgm:prSet phldrT="[Text]"/>
      <dgm:spPr/>
      <dgm:t>
        <a:bodyPr/>
        <a:lstStyle/>
        <a:p>
          <a:endParaRPr lang="en-US" dirty="0"/>
        </a:p>
      </dgm:t>
    </dgm:pt>
    <dgm:pt modelId="{C10DF433-9661-4450-BA1D-5E035A63E0A3}" type="parTrans" cxnId="{79A6F218-5064-4E53-8C33-6931220A132B}">
      <dgm:prSet/>
      <dgm:spPr/>
      <dgm:t>
        <a:bodyPr/>
        <a:lstStyle/>
        <a:p>
          <a:endParaRPr lang="en-US"/>
        </a:p>
      </dgm:t>
    </dgm:pt>
    <dgm:pt modelId="{E21A27F9-32D2-419B-9211-A273983703E8}" type="sibTrans" cxnId="{79A6F218-5064-4E53-8C33-6931220A132B}">
      <dgm:prSet/>
      <dgm:spPr/>
      <dgm:t>
        <a:bodyPr/>
        <a:lstStyle/>
        <a:p>
          <a:endParaRPr lang="en-US"/>
        </a:p>
      </dgm:t>
    </dgm:pt>
    <dgm:pt modelId="{54FCD681-BB7D-4A9B-847D-E4450C2C7CE7}">
      <dgm:prSet phldrT="[Text]" custT="1"/>
      <dgm:spPr/>
      <dgm:t>
        <a:bodyPr/>
        <a:lstStyle/>
        <a:p>
          <a:pPr rtl="0"/>
          <a:r>
            <a:rPr lang="en-US" sz="2800" b="1" dirty="0" smtClean="0">
              <a:latin typeface="Times New Roman" pitchFamily="18" charset="0"/>
              <a:cs typeface="Times New Roman" pitchFamily="18" charset="0"/>
            </a:rPr>
            <a:t>Reinforcing steel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B2B2EE4F-9AA0-4019-99CB-7EF2F6654D6B}" type="parTrans" cxnId="{5A3130D2-A143-4102-90D8-49AB72227C75}">
      <dgm:prSet/>
      <dgm:spPr/>
      <dgm:t>
        <a:bodyPr/>
        <a:lstStyle/>
        <a:p>
          <a:endParaRPr lang="en-US"/>
        </a:p>
      </dgm:t>
    </dgm:pt>
    <dgm:pt modelId="{B0B1D432-AA2A-4854-A885-AC882EE2BD47}" type="sibTrans" cxnId="{5A3130D2-A143-4102-90D8-49AB72227C75}">
      <dgm:prSet/>
      <dgm:spPr/>
      <dgm:t>
        <a:bodyPr/>
        <a:lstStyle/>
        <a:p>
          <a:endParaRPr lang="en-US"/>
        </a:p>
      </dgm:t>
    </dgm:pt>
    <dgm:pt modelId="{3AE6AD06-0618-4ADD-92F6-052C5BAACFFA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Grade-60 steel is used to give the composite section the strength in tension side.</a:t>
          </a:r>
          <a:endParaRPr lang="en-US" sz="1800" b="1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B1335A5-71FB-41B9-A37E-E7EA965DB445}" type="parTrans" cxnId="{FE73A315-95C9-4822-B493-A586D3B2B49F}">
      <dgm:prSet/>
      <dgm:spPr/>
      <dgm:t>
        <a:bodyPr/>
        <a:lstStyle/>
        <a:p>
          <a:endParaRPr lang="en-US"/>
        </a:p>
      </dgm:t>
    </dgm:pt>
    <dgm:pt modelId="{DF2DC483-BACA-4FEB-B7AC-71848270EC5D}" type="sibTrans" cxnId="{FE73A315-95C9-4822-B493-A586D3B2B49F}">
      <dgm:prSet/>
      <dgm:spPr/>
      <dgm:t>
        <a:bodyPr/>
        <a:lstStyle/>
        <a:p>
          <a:endParaRPr lang="en-US"/>
        </a:p>
      </dgm:t>
    </dgm:pt>
    <dgm:pt modelId="{32B5053F-606D-4A6A-BF4F-45732FC180C8}">
      <dgm:prSet phldrT="[Text]" custT="1"/>
      <dgm:spPr/>
      <dgm:t>
        <a:bodyPr/>
        <a:lstStyle/>
        <a:p>
          <a:endParaRPr lang="en-US" sz="1800" b="1" dirty="0">
            <a:latin typeface="Times New Roman" pitchFamily="18" charset="0"/>
            <a:cs typeface="Times New Roman" pitchFamily="18" charset="0"/>
          </a:endParaRPr>
        </a:p>
      </dgm:t>
    </dgm:pt>
    <dgm:pt modelId="{70278A86-C6B1-4D5B-93BE-5DFDD241C513}" type="parTrans" cxnId="{AA9CA969-806C-40BD-B04B-E4CABCA9A231}">
      <dgm:prSet/>
      <dgm:spPr/>
      <dgm:t>
        <a:bodyPr/>
        <a:lstStyle/>
        <a:p>
          <a:endParaRPr lang="en-US"/>
        </a:p>
      </dgm:t>
    </dgm:pt>
    <dgm:pt modelId="{FF81C198-0EC1-43BE-A378-F2744DDD136A}" type="sibTrans" cxnId="{AA9CA969-806C-40BD-B04B-E4CABCA9A231}">
      <dgm:prSet/>
      <dgm:spPr/>
      <dgm:t>
        <a:bodyPr/>
        <a:lstStyle/>
        <a:p>
          <a:endParaRPr lang="en-US"/>
        </a:p>
      </dgm:t>
    </dgm:pt>
    <dgm:pt modelId="{62C3AD9A-68BB-497A-A152-8994BF5AA014}">
      <dgm:prSet phldrT="[Text]" custT="1"/>
      <dgm:spPr/>
      <dgm:t>
        <a:bodyPr/>
        <a:lstStyle/>
        <a:p>
          <a:pPr rtl="0"/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Yielding strength (</a:t>
          </a:r>
          <a:r>
            <a:rPr lang="en-US" sz="1800" b="1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fy</a:t>
          </a:r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) = 420MPa.</a:t>
          </a:r>
          <a:endParaRPr lang="en-US" sz="1800" b="1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56F6DA4-952F-496F-A1A6-3C2C9014769C}" type="parTrans" cxnId="{3E8C1654-9D4F-4B26-9C7F-AC1CF80C5408}">
      <dgm:prSet/>
      <dgm:spPr/>
      <dgm:t>
        <a:bodyPr/>
        <a:lstStyle/>
        <a:p>
          <a:endParaRPr lang="en-US"/>
        </a:p>
      </dgm:t>
    </dgm:pt>
    <dgm:pt modelId="{A97B943A-A22B-4F94-BC20-268198C132F6}" type="sibTrans" cxnId="{3E8C1654-9D4F-4B26-9C7F-AC1CF80C5408}">
      <dgm:prSet/>
      <dgm:spPr/>
      <dgm:t>
        <a:bodyPr/>
        <a:lstStyle/>
        <a:p>
          <a:endParaRPr lang="en-US"/>
        </a:p>
      </dgm:t>
    </dgm:pt>
    <dgm:pt modelId="{04B498EB-CACD-4E36-BFC7-60E096D86D52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Modulus of elasticity (</a:t>
          </a:r>
          <a:r>
            <a:rPr lang="en-US" sz="1800" b="1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Es</a:t>
          </a:r>
          <a:r>
            <a:rPr lang="en-US" sz="1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) = 200GPa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sz="1800" b="1" dirty="0">
            <a:latin typeface="Times New Roman" pitchFamily="18" charset="0"/>
            <a:cs typeface="Times New Roman" pitchFamily="18" charset="0"/>
          </a:endParaRPr>
        </a:p>
      </dgm:t>
    </dgm:pt>
    <dgm:pt modelId="{C9E04903-E3AC-4C53-A380-B71D86D480D8}" type="parTrans" cxnId="{9C5BF41A-A15C-4FFC-90F1-6AF876EBD2BC}">
      <dgm:prSet/>
      <dgm:spPr/>
      <dgm:t>
        <a:bodyPr/>
        <a:lstStyle/>
        <a:p>
          <a:endParaRPr lang="en-US"/>
        </a:p>
      </dgm:t>
    </dgm:pt>
    <dgm:pt modelId="{929994E6-59B2-4E02-AC0D-4573DADC1D40}" type="sibTrans" cxnId="{9C5BF41A-A15C-4FFC-90F1-6AF876EBD2BC}">
      <dgm:prSet/>
      <dgm:spPr/>
      <dgm:t>
        <a:bodyPr/>
        <a:lstStyle/>
        <a:p>
          <a:endParaRPr lang="en-US"/>
        </a:p>
      </dgm:t>
    </dgm:pt>
    <dgm:pt modelId="{ED2625BC-9757-4BD6-8E06-73FCFDEC52BE}" type="pres">
      <dgm:prSet presAssocID="{145D6C2E-27FE-45A3-AC30-32D0387B78E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9493AF2-0779-4202-AF9C-D3694B22E896}" type="pres">
      <dgm:prSet presAssocID="{D7FDCCB4-0897-41F8-98DD-2B13BA761210}" presName="linNode" presStyleCnt="0"/>
      <dgm:spPr/>
    </dgm:pt>
    <dgm:pt modelId="{7450C0F2-6806-4933-8C53-C5CAD5E74552}" type="pres">
      <dgm:prSet presAssocID="{D7FDCCB4-0897-41F8-98DD-2B13BA761210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6B926F-6B8F-4718-BD5A-6581FF985C06}" type="pres">
      <dgm:prSet presAssocID="{D7FDCCB4-0897-41F8-98DD-2B13BA761210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3C8E4-4CD8-43A7-A6C6-89E6B66C28D4}" type="pres">
      <dgm:prSet presAssocID="{089ED8E0-DFD3-4CE4-B3BA-E7DB2859C505}" presName="spacing" presStyleCnt="0"/>
      <dgm:spPr/>
    </dgm:pt>
    <dgm:pt modelId="{FD4813DD-BDD2-43AE-A830-B87AE27C484C}" type="pres">
      <dgm:prSet presAssocID="{54FCD681-BB7D-4A9B-847D-E4450C2C7CE7}" presName="linNode" presStyleCnt="0"/>
      <dgm:spPr/>
    </dgm:pt>
    <dgm:pt modelId="{2A704CC1-24B6-468E-A856-9E2471D1C40F}" type="pres">
      <dgm:prSet presAssocID="{54FCD681-BB7D-4A9B-847D-E4450C2C7CE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3CB79-A448-4599-85DF-A4F371883BDF}" type="pres">
      <dgm:prSet presAssocID="{54FCD681-BB7D-4A9B-847D-E4450C2C7CE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891A65-93F2-4D05-9D7B-60A461619A08}" type="presOf" srcId="{3AE6AD06-0618-4ADD-92F6-052C5BAACFFA}" destId="{E813CB79-A448-4599-85DF-A4F371883BDF}" srcOrd="0" destOrd="0" presId="urn:microsoft.com/office/officeart/2005/8/layout/vList6"/>
    <dgm:cxn modelId="{79A6F218-5064-4E53-8C33-6931220A132B}" srcId="{D7FDCCB4-0897-41F8-98DD-2B13BA761210}" destId="{8372E907-91BF-46B2-BC5C-75798F3990B3}" srcOrd="0" destOrd="0" parTransId="{C10DF433-9661-4450-BA1D-5E035A63E0A3}" sibTransId="{E21A27F9-32D2-419B-9211-A273983703E8}"/>
    <dgm:cxn modelId="{23638C86-6CF7-4FB4-AA74-EE57BDACCDF1}" type="presOf" srcId="{32B5053F-606D-4A6A-BF4F-45732FC180C8}" destId="{E813CB79-A448-4599-85DF-A4F371883BDF}" srcOrd="0" destOrd="3" presId="urn:microsoft.com/office/officeart/2005/8/layout/vList6"/>
    <dgm:cxn modelId="{6C323A6B-9057-46B8-9D3D-DB6866D60C85}" srcId="{145D6C2E-27FE-45A3-AC30-32D0387B78E6}" destId="{D7FDCCB4-0897-41F8-98DD-2B13BA761210}" srcOrd="0" destOrd="0" parTransId="{9139631B-9F88-455D-8B5C-E533866B5A23}" sibTransId="{089ED8E0-DFD3-4CE4-B3BA-E7DB2859C505}"/>
    <dgm:cxn modelId="{FE73A315-95C9-4822-B493-A586D3B2B49F}" srcId="{54FCD681-BB7D-4A9B-847D-E4450C2C7CE7}" destId="{3AE6AD06-0618-4ADD-92F6-052C5BAACFFA}" srcOrd="0" destOrd="0" parTransId="{AB1335A5-71FB-41B9-A37E-E7EA965DB445}" sibTransId="{DF2DC483-BACA-4FEB-B7AC-71848270EC5D}"/>
    <dgm:cxn modelId="{2C0AF1A6-94CF-459B-A3AF-FA1A3BDA9DF8}" type="presOf" srcId="{62C3AD9A-68BB-497A-A152-8994BF5AA014}" destId="{E813CB79-A448-4599-85DF-A4F371883BDF}" srcOrd="0" destOrd="1" presId="urn:microsoft.com/office/officeart/2005/8/layout/vList6"/>
    <dgm:cxn modelId="{3E8C1654-9D4F-4B26-9C7F-AC1CF80C5408}" srcId="{54FCD681-BB7D-4A9B-847D-E4450C2C7CE7}" destId="{62C3AD9A-68BB-497A-A152-8994BF5AA014}" srcOrd="1" destOrd="0" parTransId="{C56F6DA4-952F-496F-A1A6-3C2C9014769C}" sibTransId="{A97B943A-A22B-4F94-BC20-268198C132F6}"/>
    <dgm:cxn modelId="{AA9CA969-806C-40BD-B04B-E4CABCA9A231}" srcId="{54FCD681-BB7D-4A9B-847D-E4450C2C7CE7}" destId="{32B5053F-606D-4A6A-BF4F-45732FC180C8}" srcOrd="3" destOrd="0" parTransId="{70278A86-C6B1-4D5B-93BE-5DFDD241C513}" sibTransId="{FF81C198-0EC1-43BE-A378-F2744DDD136A}"/>
    <dgm:cxn modelId="{5A3130D2-A143-4102-90D8-49AB72227C75}" srcId="{145D6C2E-27FE-45A3-AC30-32D0387B78E6}" destId="{54FCD681-BB7D-4A9B-847D-E4450C2C7CE7}" srcOrd="1" destOrd="0" parTransId="{B2B2EE4F-9AA0-4019-99CB-7EF2F6654D6B}" sibTransId="{B0B1D432-AA2A-4854-A885-AC882EE2BD47}"/>
    <dgm:cxn modelId="{CBAEF266-D5D8-454F-B01B-6055FC167D55}" type="presOf" srcId="{145D6C2E-27FE-45A3-AC30-32D0387B78E6}" destId="{ED2625BC-9757-4BD6-8E06-73FCFDEC52BE}" srcOrd="0" destOrd="0" presId="urn:microsoft.com/office/officeart/2005/8/layout/vList6"/>
    <dgm:cxn modelId="{9C5BF41A-A15C-4FFC-90F1-6AF876EBD2BC}" srcId="{54FCD681-BB7D-4A9B-847D-E4450C2C7CE7}" destId="{04B498EB-CACD-4E36-BFC7-60E096D86D52}" srcOrd="2" destOrd="0" parTransId="{C9E04903-E3AC-4C53-A380-B71D86D480D8}" sibTransId="{929994E6-59B2-4E02-AC0D-4573DADC1D40}"/>
    <dgm:cxn modelId="{8A5DBF9E-919B-49EC-B7E1-860715C1D86B}" type="presOf" srcId="{04B498EB-CACD-4E36-BFC7-60E096D86D52}" destId="{E813CB79-A448-4599-85DF-A4F371883BDF}" srcOrd="0" destOrd="2" presId="urn:microsoft.com/office/officeart/2005/8/layout/vList6"/>
    <dgm:cxn modelId="{EEE1EDB5-02B3-412F-9E4A-C1544AAC33DA}" type="presOf" srcId="{54FCD681-BB7D-4A9B-847D-E4450C2C7CE7}" destId="{2A704CC1-24B6-468E-A856-9E2471D1C40F}" srcOrd="0" destOrd="0" presId="urn:microsoft.com/office/officeart/2005/8/layout/vList6"/>
    <dgm:cxn modelId="{AA450591-426D-482C-AEA8-BD8791BA71B7}" type="presOf" srcId="{8372E907-91BF-46B2-BC5C-75798F3990B3}" destId="{ED6B926F-6B8F-4718-BD5A-6581FF985C06}" srcOrd="0" destOrd="0" presId="urn:microsoft.com/office/officeart/2005/8/layout/vList6"/>
    <dgm:cxn modelId="{190C60AA-1411-4C9C-8CE1-BBB3AA5CD931}" type="presOf" srcId="{D7FDCCB4-0897-41F8-98DD-2B13BA761210}" destId="{7450C0F2-6806-4933-8C53-C5CAD5E74552}" srcOrd="0" destOrd="0" presId="urn:microsoft.com/office/officeart/2005/8/layout/vList6"/>
    <dgm:cxn modelId="{09EAF676-4418-4161-A7C5-9FB8476BAC77}" type="presParOf" srcId="{ED2625BC-9757-4BD6-8E06-73FCFDEC52BE}" destId="{A9493AF2-0779-4202-AF9C-D3694B22E896}" srcOrd="0" destOrd="0" presId="urn:microsoft.com/office/officeart/2005/8/layout/vList6"/>
    <dgm:cxn modelId="{97F31502-C107-4AC4-B1F4-0F28BE5F2683}" type="presParOf" srcId="{A9493AF2-0779-4202-AF9C-D3694B22E896}" destId="{7450C0F2-6806-4933-8C53-C5CAD5E74552}" srcOrd="0" destOrd="0" presId="urn:microsoft.com/office/officeart/2005/8/layout/vList6"/>
    <dgm:cxn modelId="{0D974D0F-AE2E-4CF8-996B-05A52F3317A6}" type="presParOf" srcId="{A9493AF2-0779-4202-AF9C-D3694B22E896}" destId="{ED6B926F-6B8F-4718-BD5A-6581FF985C06}" srcOrd="1" destOrd="0" presId="urn:microsoft.com/office/officeart/2005/8/layout/vList6"/>
    <dgm:cxn modelId="{BFABB745-6248-45D1-92C1-066CFB3B85ED}" type="presParOf" srcId="{ED2625BC-9757-4BD6-8E06-73FCFDEC52BE}" destId="{8473C8E4-4CD8-43A7-A6C6-89E6B66C28D4}" srcOrd="1" destOrd="0" presId="urn:microsoft.com/office/officeart/2005/8/layout/vList6"/>
    <dgm:cxn modelId="{212EB435-13A4-48BA-B183-082B43B3419B}" type="presParOf" srcId="{ED2625BC-9757-4BD6-8E06-73FCFDEC52BE}" destId="{FD4813DD-BDD2-43AE-A830-B87AE27C484C}" srcOrd="2" destOrd="0" presId="urn:microsoft.com/office/officeart/2005/8/layout/vList6"/>
    <dgm:cxn modelId="{67527D62-ABB3-4B3D-8B0F-B29F15FC21F5}" type="presParOf" srcId="{FD4813DD-BDD2-43AE-A830-B87AE27C484C}" destId="{2A704CC1-24B6-468E-A856-9E2471D1C40F}" srcOrd="0" destOrd="0" presId="urn:microsoft.com/office/officeart/2005/8/layout/vList6"/>
    <dgm:cxn modelId="{8B0D1C95-78BC-42A1-8735-94651C56911C}" type="presParOf" srcId="{FD4813DD-BDD2-43AE-A830-B87AE27C484C}" destId="{E813CB79-A448-4599-85DF-A4F371883BD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1CCCDF-12CB-4DFA-BF83-BEF0AA1D759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662A59-F7FB-4D59-85C3-39C308992D96}">
      <dgm:prSet phldrT="[Text]"/>
      <dgm:spPr/>
      <dgm:t>
        <a:bodyPr/>
        <a:lstStyle/>
        <a:p>
          <a:r>
            <a:rPr lang="en-US" b="1" dirty="0" smtClean="0"/>
            <a:t>Structure Material </a:t>
          </a:r>
          <a:endParaRPr lang="en-US" dirty="0"/>
        </a:p>
      </dgm:t>
    </dgm:pt>
    <dgm:pt modelId="{E1E65835-42C4-428B-987E-912869FF4B4C}" type="parTrans" cxnId="{7730E316-40A3-468A-8656-7A8F58F4ED90}">
      <dgm:prSet/>
      <dgm:spPr/>
      <dgm:t>
        <a:bodyPr/>
        <a:lstStyle/>
        <a:p>
          <a:endParaRPr lang="en-US"/>
        </a:p>
      </dgm:t>
    </dgm:pt>
    <dgm:pt modelId="{CBC9109D-03CE-4696-9844-CFCD120086F5}" type="sibTrans" cxnId="{7730E316-40A3-468A-8656-7A8F58F4ED90}">
      <dgm:prSet/>
      <dgm:spPr/>
      <dgm:t>
        <a:bodyPr/>
        <a:lstStyle/>
        <a:p>
          <a:endParaRPr lang="en-US"/>
        </a:p>
      </dgm:t>
    </dgm:pt>
    <dgm:pt modelId="{47A9CD99-3E1E-4075-B0D2-2F3860352B77}" type="pres">
      <dgm:prSet presAssocID="{9E1CCCDF-12CB-4DFA-BF83-BEF0AA1D75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C61323-E596-4066-8C52-C95F46F01C60}" type="pres">
      <dgm:prSet presAssocID="{EB662A59-F7FB-4D59-85C3-39C308992D9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8C9327-E161-4E88-BA34-5C2F92FA5E55}" type="presOf" srcId="{EB662A59-F7FB-4D59-85C3-39C308992D96}" destId="{C8C61323-E596-4066-8C52-C95F46F01C60}" srcOrd="0" destOrd="0" presId="urn:microsoft.com/office/officeart/2005/8/layout/vList2"/>
    <dgm:cxn modelId="{7730E316-40A3-468A-8656-7A8F58F4ED90}" srcId="{9E1CCCDF-12CB-4DFA-BF83-BEF0AA1D759C}" destId="{EB662A59-F7FB-4D59-85C3-39C308992D96}" srcOrd="0" destOrd="0" parTransId="{E1E65835-42C4-428B-987E-912869FF4B4C}" sibTransId="{CBC9109D-03CE-4696-9844-CFCD120086F5}"/>
    <dgm:cxn modelId="{CAD8BFC5-2758-49A1-9ABF-3D6054AB8FEC}" type="presOf" srcId="{9E1CCCDF-12CB-4DFA-BF83-BEF0AA1D759C}" destId="{47A9CD99-3E1E-4075-B0D2-2F3860352B77}" srcOrd="0" destOrd="0" presId="urn:microsoft.com/office/officeart/2005/8/layout/vList2"/>
    <dgm:cxn modelId="{33F77A76-F84D-440F-BE3B-28DF29D9BE38}" type="presParOf" srcId="{47A9CD99-3E1E-4075-B0D2-2F3860352B77}" destId="{C8C61323-E596-4066-8C52-C95F46F01C6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844AC1D-67D0-4BC6-8FAF-3A4B7791C1E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3229BA-1007-4B80-ADAF-F787EB7E4316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A93E9117-B6B6-485F-8F92-0ED44800AFCB}" type="parTrans" cxnId="{3D23DD34-DBA3-4B98-8EC3-DDABA9DCFA12}">
      <dgm:prSet/>
      <dgm:spPr/>
      <dgm:t>
        <a:bodyPr/>
        <a:lstStyle/>
        <a:p>
          <a:endParaRPr lang="en-US"/>
        </a:p>
      </dgm:t>
    </dgm:pt>
    <dgm:pt modelId="{7EF3F184-FE05-4073-823A-D4A03065E990}" type="sibTrans" cxnId="{3D23DD34-DBA3-4B98-8EC3-DDABA9DCFA12}">
      <dgm:prSet/>
      <dgm:spPr/>
      <dgm:t>
        <a:bodyPr/>
        <a:lstStyle/>
        <a:p>
          <a:endParaRPr lang="en-US"/>
        </a:p>
      </dgm:t>
    </dgm:pt>
    <dgm:pt modelId="{50067CB2-BBA5-4380-A824-64AB80DDD284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1D038827-E49C-4040-8DA5-180D5B3C072F}" type="parTrans" cxnId="{CF8165E7-9CB0-418A-9001-F45E8E6F94EE}">
      <dgm:prSet/>
      <dgm:spPr/>
      <dgm:t>
        <a:bodyPr/>
        <a:lstStyle/>
        <a:p>
          <a:endParaRPr lang="en-US"/>
        </a:p>
      </dgm:t>
    </dgm:pt>
    <dgm:pt modelId="{B019F4FF-6DBE-4A6F-B110-4B40C957E60B}" type="sibTrans" cxnId="{CF8165E7-9CB0-418A-9001-F45E8E6F94EE}">
      <dgm:prSet/>
      <dgm:spPr/>
      <dgm:t>
        <a:bodyPr/>
        <a:lstStyle/>
        <a:p>
          <a:endParaRPr lang="en-US"/>
        </a:p>
      </dgm:t>
    </dgm:pt>
    <dgm:pt modelId="{163527FB-51DC-444E-98B1-0A4231342B96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F9CA390C-CAC2-4734-8711-9ABABB0C0CFC}" type="parTrans" cxnId="{F4C7D3D1-CF85-4302-A80D-9312523D76A6}">
      <dgm:prSet/>
      <dgm:spPr/>
      <dgm:t>
        <a:bodyPr/>
        <a:lstStyle/>
        <a:p>
          <a:endParaRPr lang="en-US"/>
        </a:p>
      </dgm:t>
    </dgm:pt>
    <dgm:pt modelId="{942FB9C5-D142-4351-9F68-756E7854DCE4}" type="sibTrans" cxnId="{F4C7D3D1-CF85-4302-A80D-9312523D76A6}">
      <dgm:prSet/>
      <dgm:spPr/>
      <dgm:t>
        <a:bodyPr/>
        <a:lstStyle/>
        <a:p>
          <a:endParaRPr lang="en-US"/>
        </a:p>
      </dgm:t>
    </dgm:pt>
    <dgm:pt modelId="{71F06916-5FA6-4456-AEA6-9FC81D37D19C}">
      <dgm:prSet/>
      <dgm:spPr/>
      <dgm:t>
        <a:bodyPr/>
        <a:lstStyle/>
        <a:p>
          <a:pPr rtl="0"/>
          <a:r>
            <a:rPr lang="en-US" dirty="0" smtClean="0"/>
            <a:t>A 3D model will be constructed and analyzed using SAP2000 program taking into consideration the effects of dynamic Loads.</a:t>
          </a:r>
          <a:endParaRPr lang="en-US" dirty="0"/>
        </a:p>
      </dgm:t>
    </dgm:pt>
    <dgm:pt modelId="{2491C4F2-5842-47B0-AF1C-CC3ECFB588CE}" type="parTrans" cxnId="{22F836CA-C427-4C9E-87E3-E006EC6E74F7}">
      <dgm:prSet/>
      <dgm:spPr/>
      <dgm:t>
        <a:bodyPr/>
        <a:lstStyle/>
        <a:p>
          <a:endParaRPr lang="en-US"/>
        </a:p>
      </dgm:t>
    </dgm:pt>
    <dgm:pt modelId="{F5D7F16A-6A4E-4B74-9EA2-FB13953616AE}" type="sibTrans" cxnId="{22F836CA-C427-4C9E-87E3-E006EC6E74F7}">
      <dgm:prSet/>
      <dgm:spPr/>
      <dgm:t>
        <a:bodyPr/>
        <a:lstStyle/>
        <a:p>
          <a:endParaRPr lang="en-US"/>
        </a:p>
      </dgm:t>
    </dgm:pt>
    <dgm:pt modelId="{DFA74F2F-9432-4602-85FF-D65D0F402129}">
      <dgm:prSet/>
      <dgm:spPr/>
      <dgm:t>
        <a:bodyPr/>
        <a:lstStyle/>
        <a:p>
          <a:r>
            <a:rPr lang="en-US" smtClean="0"/>
            <a:t>Columns and Beams will be represented as line elements</a:t>
          </a:r>
          <a:endParaRPr lang="en-US"/>
        </a:p>
      </dgm:t>
    </dgm:pt>
    <dgm:pt modelId="{366B0929-5198-4AAA-89AC-46EF84F1D7E8}" type="parTrans" cxnId="{57138316-4B36-4B1A-A544-29DF8B2496BD}">
      <dgm:prSet/>
      <dgm:spPr/>
      <dgm:t>
        <a:bodyPr/>
        <a:lstStyle/>
        <a:p>
          <a:endParaRPr lang="en-US"/>
        </a:p>
      </dgm:t>
    </dgm:pt>
    <dgm:pt modelId="{93C602AA-A7D0-4FDE-90D5-DD433BD40D3F}" type="sibTrans" cxnId="{57138316-4B36-4B1A-A544-29DF8B2496BD}">
      <dgm:prSet/>
      <dgm:spPr/>
      <dgm:t>
        <a:bodyPr/>
        <a:lstStyle/>
        <a:p>
          <a:endParaRPr lang="en-US"/>
        </a:p>
      </dgm:t>
    </dgm:pt>
    <dgm:pt modelId="{3C810636-64F6-4F00-B810-E9E59AB03690}">
      <dgm:prSet/>
      <dgm:spPr/>
      <dgm:t>
        <a:bodyPr/>
        <a:lstStyle/>
        <a:p>
          <a:pPr rtl="0"/>
          <a:r>
            <a:rPr lang="en-US" smtClean="0"/>
            <a:t>Slabs and shear walls will be modeled as area elements.</a:t>
          </a:r>
          <a:endParaRPr lang="en-US"/>
        </a:p>
      </dgm:t>
    </dgm:pt>
    <dgm:pt modelId="{65E413CB-6959-45D1-8B0D-2AB9B03C1275}" type="parTrans" cxnId="{90F3A08D-33EF-4762-B26F-367A38DFAD21}">
      <dgm:prSet/>
      <dgm:spPr/>
      <dgm:t>
        <a:bodyPr/>
        <a:lstStyle/>
        <a:p>
          <a:endParaRPr lang="en-US"/>
        </a:p>
      </dgm:t>
    </dgm:pt>
    <dgm:pt modelId="{C6E662A6-7CDF-4AA1-994D-495F93F95F3D}" type="sibTrans" cxnId="{90F3A08D-33EF-4762-B26F-367A38DFAD21}">
      <dgm:prSet/>
      <dgm:spPr/>
      <dgm:t>
        <a:bodyPr/>
        <a:lstStyle/>
        <a:p>
          <a:endParaRPr lang="en-US"/>
        </a:p>
      </dgm:t>
    </dgm:pt>
    <dgm:pt modelId="{FD44DB24-510C-43D8-91E3-35D4188C2607}">
      <dgm:prSet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1C28705C-EB7A-4C48-AF97-2092DEF6CFA3}" type="parTrans" cxnId="{A45DCFB9-EAA7-4602-8458-85564EC347FA}">
      <dgm:prSet/>
      <dgm:spPr/>
      <dgm:t>
        <a:bodyPr/>
        <a:lstStyle/>
        <a:p>
          <a:endParaRPr lang="en-US"/>
        </a:p>
      </dgm:t>
    </dgm:pt>
    <dgm:pt modelId="{97035358-DC90-4357-ACF3-0306CF96E744}" type="sibTrans" cxnId="{A45DCFB9-EAA7-4602-8458-85564EC347FA}">
      <dgm:prSet/>
      <dgm:spPr/>
      <dgm:t>
        <a:bodyPr/>
        <a:lstStyle/>
        <a:p>
          <a:endParaRPr lang="en-US"/>
        </a:p>
      </dgm:t>
    </dgm:pt>
    <dgm:pt modelId="{3AF87758-ACF1-43A1-83A2-0005E701D34E}">
      <dgm:prSet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C99C4FD5-7BBC-48E4-8004-11DF1538C0C9}" type="parTrans" cxnId="{FD269E0E-09A7-410D-A6C1-741DBEBB8E81}">
      <dgm:prSet/>
      <dgm:spPr/>
      <dgm:t>
        <a:bodyPr/>
        <a:lstStyle/>
        <a:p>
          <a:endParaRPr lang="en-US"/>
        </a:p>
      </dgm:t>
    </dgm:pt>
    <dgm:pt modelId="{DA2322C7-DADF-41A0-AB41-44AE171B31F7}" type="sibTrans" cxnId="{FD269E0E-09A7-410D-A6C1-741DBEBB8E81}">
      <dgm:prSet/>
      <dgm:spPr/>
      <dgm:t>
        <a:bodyPr/>
        <a:lstStyle/>
        <a:p>
          <a:endParaRPr lang="en-US"/>
        </a:p>
      </dgm:t>
    </dgm:pt>
    <dgm:pt modelId="{C8136942-FA17-44F6-9BDE-D8950832721A}">
      <dgm:prSet/>
      <dgm:spPr/>
      <dgm:t>
        <a:bodyPr/>
        <a:lstStyle/>
        <a:p>
          <a:pPr rtl="0"/>
          <a:r>
            <a:rPr lang="en-US" smtClean="0"/>
            <a:t>The connections between the footings and the column necks will be represented as pin connections.</a:t>
          </a:r>
          <a:endParaRPr lang="en-US"/>
        </a:p>
      </dgm:t>
    </dgm:pt>
    <dgm:pt modelId="{12F95E15-9794-466A-B33A-2C09653108C5}" type="parTrans" cxnId="{CD319C5E-9999-4B15-AE80-E6F1A128D102}">
      <dgm:prSet/>
      <dgm:spPr/>
      <dgm:t>
        <a:bodyPr/>
        <a:lstStyle/>
        <a:p>
          <a:endParaRPr lang="en-US"/>
        </a:p>
      </dgm:t>
    </dgm:pt>
    <dgm:pt modelId="{EDABD516-669B-44B1-A1DE-851B58ADD370}" type="sibTrans" cxnId="{CD319C5E-9999-4B15-AE80-E6F1A128D102}">
      <dgm:prSet/>
      <dgm:spPr/>
      <dgm:t>
        <a:bodyPr/>
        <a:lstStyle/>
        <a:p>
          <a:endParaRPr lang="en-US"/>
        </a:p>
      </dgm:t>
    </dgm:pt>
    <dgm:pt modelId="{6B8BEF81-0A92-49F7-A1F9-4A944C470151}">
      <dgm:prSet/>
      <dgm:spPr/>
      <dgm:t>
        <a:bodyPr/>
        <a:lstStyle/>
        <a:p>
          <a:pPr rtl="0"/>
          <a:r>
            <a:rPr lang="en-US" smtClean="0"/>
            <a:t>Ultimate design method will be used for analyzing the structure.</a:t>
          </a:r>
          <a:endParaRPr lang="en-US"/>
        </a:p>
      </dgm:t>
    </dgm:pt>
    <dgm:pt modelId="{F7B5AE38-2179-47AB-AC9E-98D139C80571}" type="parTrans" cxnId="{8E3E4C03-842D-4DEB-8A0F-4BD19A1A85F7}">
      <dgm:prSet/>
      <dgm:spPr/>
      <dgm:t>
        <a:bodyPr/>
        <a:lstStyle/>
        <a:p>
          <a:endParaRPr lang="en-US"/>
        </a:p>
      </dgm:t>
    </dgm:pt>
    <dgm:pt modelId="{215A9CA9-16A2-4741-B087-6298FCF2C669}" type="sibTrans" cxnId="{8E3E4C03-842D-4DEB-8A0F-4BD19A1A85F7}">
      <dgm:prSet/>
      <dgm:spPr/>
      <dgm:t>
        <a:bodyPr/>
        <a:lstStyle/>
        <a:p>
          <a:endParaRPr lang="en-US"/>
        </a:p>
      </dgm:t>
    </dgm:pt>
    <dgm:pt modelId="{3F943661-C6CD-466B-B6A6-CAD8C7C97929}" type="pres">
      <dgm:prSet presAssocID="{7844AC1D-67D0-4BC6-8FAF-3A4B7791C1E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0D3D3D-C3FA-4158-A822-7BDED61BA636}" type="pres">
      <dgm:prSet presAssocID="{C83229BA-1007-4B80-ADAF-F787EB7E4316}" presName="composite" presStyleCnt="0"/>
      <dgm:spPr/>
    </dgm:pt>
    <dgm:pt modelId="{DB4DBF41-BAC3-465C-A795-6EE7CE9134B3}" type="pres">
      <dgm:prSet presAssocID="{C83229BA-1007-4B80-ADAF-F787EB7E4316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7B9BF-613F-4609-AEE2-0909AE37F6CE}" type="pres">
      <dgm:prSet presAssocID="{C83229BA-1007-4B80-ADAF-F787EB7E4316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CA8204-EE2F-4731-B1B3-59E392A08036}" type="pres">
      <dgm:prSet presAssocID="{7EF3F184-FE05-4073-823A-D4A03065E990}" presName="sp" presStyleCnt="0"/>
      <dgm:spPr/>
    </dgm:pt>
    <dgm:pt modelId="{48F01847-58B0-4A1C-9C69-6EF267652384}" type="pres">
      <dgm:prSet presAssocID="{50067CB2-BBA5-4380-A824-64AB80DDD284}" presName="composite" presStyleCnt="0"/>
      <dgm:spPr/>
    </dgm:pt>
    <dgm:pt modelId="{E357E476-527A-4903-96F7-F0093C6EA0A6}" type="pres">
      <dgm:prSet presAssocID="{50067CB2-BBA5-4380-A824-64AB80DDD284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49786E-EDB3-4358-A4A3-C65D515D7E0F}" type="pres">
      <dgm:prSet presAssocID="{50067CB2-BBA5-4380-A824-64AB80DDD284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720E76-1559-4ED1-8E48-7F04935E9FBD}" type="pres">
      <dgm:prSet presAssocID="{B019F4FF-6DBE-4A6F-B110-4B40C957E60B}" presName="sp" presStyleCnt="0"/>
      <dgm:spPr/>
    </dgm:pt>
    <dgm:pt modelId="{D95851D3-5C3B-4DBE-B55C-6AC9B36C6D9C}" type="pres">
      <dgm:prSet presAssocID="{163527FB-51DC-444E-98B1-0A4231342B96}" presName="composite" presStyleCnt="0"/>
      <dgm:spPr/>
    </dgm:pt>
    <dgm:pt modelId="{AB714564-0D2D-4A06-A4D7-609630BF50B4}" type="pres">
      <dgm:prSet presAssocID="{163527FB-51DC-444E-98B1-0A4231342B9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8D769B-1E17-49A2-A6A2-B013B8D9E435}" type="pres">
      <dgm:prSet presAssocID="{163527FB-51DC-444E-98B1-0A4231342B96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A669B5-9CBA-4FC1-A135-67754692C4AD}" type="pres">
      <dgm:prSet presAssocID="{942FB9C5-D142-4351-9F68-756E7854DCE4}" presName="sp" presStyleCnt="0"/>
      <dgm:spPr/>
    </dgm:pt>
    <dgm:pt modelId="{7B3C3359-3819-443C-8E61-19622FC3AE6F}" type="pres">
      <dgm:prSet presAssocID="{FD44DB24-510C-43D8-91E3-35D4188C2607}" presName="composite" presStyleCnt="0"/>
      <dgm:spPr/>
    </dgm:pt>
    <dgm:pt modelId="{9DB5C46D-D95A-4A3A-8093-5290B572A202}" type="pres">
      <dgm:prSet presAssocID="{FD44DB24-510C-43D8-91E3-35D4188C260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E9B6A9-0D74-42CA-8C4F-9D93BE5969BE}" type="pres">
      <dgm:prSet presAssocID="{FD44DB24-510C-43D8-91E3-35D4188C2607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94B39-344E-4168-90CC-58D30A206F1E}" type="pres">
      <dgm:prSet presAssocID="{97035358-DC90-4357-ACF3-0306CF96E744}" presName="sp" presStyleCnt="0"/>
      <dgm:spPr/>
    </dgm:pt>
    <dgm:pt modelId="{23781846-F74B-434E-8FC5-2DA845D1032B}" type="pres">
      <dgm:prSet presAssocID="{3AF87758-ACF1-43A1-83A2-0005E701D34E}" presName="composite" presStyleCnt="0"/>
      <dgm:spPr/>
    </dgm:pt>
    <dgm:pt modelId="{1605DB45-AEC0-40CC-A128-60533BF93FA8}" type="pres">
      <dgm:prSet presAssocID="{3AF87758-ACF1-43A1-83A2-0005E701D34E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08D6BF-B6B0-40C0-B4E2-F5B90D1B51EE}" type="pres">
      <dgm:prSet presAssocID="{3AF87758-ACF1-43A1-83A2-0005E701D34E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138316-4B36-4B1A-A544-29DF8B2496BD}" srcId="{50067CB2-BBA5-4380-A824-64AB80DDD284}" destId="{DFA74F2F-9432-4602-85FF-D65D0F402129}" srcOrd="0" destOrd="0" parTransId="{366B0929-5198-4AAA-89AC-46EF84F1D7E8}" sibTransId="{93C602AA-A7D0-4FDE-90D5-DD433BD40D3F}"/>
    <dgm:cxn modelId="{870704F4-CDCB-4783-8304-CDB8A7F16164}" type="presOf" srcId="{FD44DB24-510C-43D8-91E3-35D4188C2607}" destId="{9DB5C46D-D95A-4A3A-8093-5290B572A202}" srcOrd="0" destOrd="0" presId="urn:microsoft.com/office/officeart/2005/8/layout/chevron2"/>
    <dgm:cxn modelId="{CF8165E7-9CB0-418A-9001-F45E8E6F94EE}" srcId="{7844AC1D-67D0-4BC6-8FAF-3A4B7791C1E0}" destId="{50067CB2-BBA5-4380-A824-64AB80DDD284}" srcOrd="1" destOrd="0" parTransId="{1D038827-E49C-4040-8DA5-180D5B3C072F}" sibTransId="{B019F4FF-6DBE-4A6F-B110-4B40C957E60B}"/>
    <dgm:cxn modelId="{F4C7D3D1-CF85-4302-A80D-9312523D76A6}" srcId="{7844AC1D-67D0-4BC6-8FAF-3A4B7791C1E0}" destId="{163527FB-51DC-444E-98B1-0A4231342B96}" srcOrd="2" destOrd="0" parTransId="{F9CA390C-CAC2-4734-8711-9ABABB0C0CFC}" sibTransId="{942FB9C5-D142-4351-9F68-756E7854DCE4}"/>
    <dgm:cxn modelId="{7E52E2C5-ACAF-453B-9747-E3A5D1AB24EC}" type="presOf" srcId="{7844AC1D-67D0-4BC6-8FAF-3A4B7791C1E0}" destId="{3F943661-C6CD-466B-B6A6-CAD8C7C97929}" srcOrd="0" destOrd="0" presId="urn:microsoft.com/office/officeart/2005/8/layout/chevron2"/>
    <dgm:cxn modelId="{E9C1CEE2-C964-4F31-AEF7-32C386B5BAE4}" type="presOf" srcId="{C83229BA-1007-4B80-ADAF-F787EB7E4316}" destId="{DB4DBF41-BAC3-465C-A795-6EE7CE9134B3}" srcOrd="0" destOrd="0" presId="urn:microsoft.com/office/officeart/2005/8/layout/chevron2"/>
    <dgm:cxn modelId="{111B2EDC-8E29-48E9-851A-244C93B9CAB9}" type="presOf" srcId="{163527FB-51DC-444E-98B1-0A4231342B96}" destId="{AB714564-0D2D-4A06-A4D7-609630BF50B4}" srcOrd="0" destOrd="0" presId="urn:microsoft.com/office/officeart/2005/8/layout/chevron2"/>
    <dgm:cxn modelId="{CD319C5E-9999-4B15-AE80-E6F1A128D102}" srcId="{FD44DB24-510C-43D8-91E3-35D4188C2607}" destId="{C8136942-FA17-44F6-9BDE-D8950832721A}" srcOrd="0" destOrd="0" parTransId="{12F95E15-9794-466A-B33A-2C09653108C5}" sibTransId="{EDABD516-669B-44B1-A1DE-851B58ADD370}"/>
    <dgm:cxn modelId="{FD269E0E-09A7-410D-A6C1-741DBEBB8E81}" srcId="{7844AC1D-67D0-4BC6-8FAF-3A4B7791C1E0}" destId="{3AF87758-ACF1-43A1-83A2-0005E701D34E}" srcOrd="4" destOrd="0" parTransId="{C99C4FD5-7BBC-48E4-8004-11DF1538C0C9}" sibTransId="{DA2322C7-DADF-41A0-AB41-44AE171B31F7}"/>
    <dgm:cxn modelId="{F91A2863-0D9B-4007-A5D0-11C9B85D5302}" type="presOf" srcId="{71F06916-5FA6-4456-AEA6-9FC81D37D19C}" destId="{2BC7B9BF-613F-4609-AEE2-0909AE37F6CE}" srcOrd="0" destOrd="0" presId="urn:microsoft.com/office/officeart/2005/8/layout/chevron2"/>
    <dgm:cxn modelId="{90F3A08D-33EF-4762-B26F-367A38DFAD21}" srcId="{163527FB-51DC-444E-98B1-0A4231342B96}" destId="{3C810636-64F6-4F00-B810-E9E59AB03690}" srcOrd="0" destOrd="0" parTransId="{65E413CB-6959-45D1-8B0D-2AB9B03C1275}" sibTransId="{C6E662A6-7CDF-4AA1-994D-495F93F95F3D}"/>
    <dgm:cxn modelId="{770232D4-DE8B-495E-BFE6-FF48604299D2}" type="presOf" srcId="{6B8BEF81-0A92-49F7-A1F9-4A944C470151}" destId="{F108D6BF-B6B0-40C0-B4E2-F5B90D1B51EE}" srcOrd="0" destOrd="0" presId="urn:microsoft.com/office/officeart/2005/8/layout/chevron2"/>
    <dgm:cxn modelId="{4C44ACEC-89C3-409B-85C3-74E49312A722}" type="presOf" srcId="{3C810636-64F6-4F00-B810-E9E59AB03690}" destId="{FF8D769B-1E17-49A2-A6A2-B013B8D9E435}" srcOrd="0" destOrd="0" presId="urn:microsoft.com/office/officeart/2005/8/layout/chevron2"/>
    <dgm:cxn modelId="{F9C36DD4-6332-4746-9601-FE7A8F5F08A7}" type="presOf" srcId="{C8136942-FA17-44F6-9BDE-D8950832721A}" destId="{8DE9B6A9-0D74-42CA-8C4F-9D93BE5969BE}" srcOrd="0" destOrd="0" presId="urn:microsoft.com/office/officeart/2005/8/layout/chevron2"/>
    <dgm:cxn modelId="{A45DCFB9-EAA7-4602-8458-85564EC347FA}" srcId="{7844AC1D-67D0-4BC6-8FAF-3A4B7791C1E0}" destId="{FD44DB24-510C-43D8-91E3-35D4188C2607}" srcOrd="3" destOrd="0" parTransId="{1C28705C-EB7A-4C48-AF97-2092DEF6CFA3}" sibTransId="{97035358-DC90-4357-ACF3-0306CF96E744}"/>
    <dgm:cxn modelId="{DA4B10B3-4828-4719-A2ED-A3E3EE37AB22}" type="presOf" srcId="{3AF87758-ACF1-43A1-83A2-0005E701D34E}" destId="{1605DB45-AEC0-40CC-A128-60533BF93FA8}" srcOrd="0" destOrd="0" presId="urn:microsoft.com/office/officeart/2005/8/layout/chevron2"/>
    <dgm:cxn modelId="{3D23DD34-DBA3-4B98-8EC3-DDABA9DCFA12}" srcId="{7844AC1D-67D0-4BC6-8FAF-3A4B7791C1E0}" destId="{C83229BA-1007-4B80-ADAF-F787EB7E4316}" srcOrd="0" destOrd="0" parTransId="{A93E9117-B6B6-485F-8F92-0ED44800AFCB}" sibTransId="{7EF3F184-FE05-4073-823A-D4A03065E990}"/>
    <dgm:cxn modelId="{8E3E4C03-842D-4DEB-8A0F-4BD19A1A85F7}" srcId="{3AF87758-ACF1-43A1-83A2-0005E701D34E}" destId="{6B8BEF81-0A92-49F7-A1F9-4A944C470151}" srcOrd="0" destOrd="0" parTransId="{F7B5AE38-2179-47AB-AC9E-98D139C80571}" sibTransId="{215A9CA9-16A2-4741-B087-6298FCF2C669}"/>
    <dgm:cxn modelId="{4E03565C-9E21-48C4-88A9-F172429A0A1D}" type="presOf" srcId="{50067CB2-BBA5-4380-A824-64AB80DDD284}" destId="{E357E476-527A-4903-96F7-F0093C6EA0A6}" srcOrd="0" destOrd="0" presId="urn:microsoft.com/office/officeart/2005/8/layout/chevron2"/>
    <dgm:cxn modelId="{22F836CA-C427-4C9E-87E3-E006EC6E74F7}" srcId="{C83229BA-1007-4B80-ADAF-F787EB7E4316}" destId="{71F06916-5FA6-4456-AEA6-9FC81D37D19C}" srcOrd="0" destOrd="0" parTransId="{2491C4F2-5842-47B0-AF1C-CC3ECFB588CE}" sibTransId="{F5D7F16A-6A4E-4B74-9EA2-FB13953616AE}"/>
    <dgm:cxn modelId="{E6734766-D19C-4DC0-B5FA-D3C58C9BEA2B}" type="presOf" srcId="{DFA74F2F-9432-4602-85FF-D65D0F402129}" destId="{E549786E-EDB3-4358-A4A3-C65D515D7E0F}" srcOrd="0" destOrd="0" presId="urn:microsoft.com/office/officeart/2005/8/layout/chevron2"/>
    <dgm:cxn modelId="{91F0464E-BE12-4864-A181-DF9ABA61DDDA}" type="presParOf" srcId="{3F943661-C6CD-466B-B6A6-CAD8C7C97929}" destId="{670D3D3D-C3FA-4158-A822-7BDED61BA636}" srcOrd="0" destOrd="0" presId="urn:microsoft.com/office/officeart/2005/8/layout/chevron2"/>
    <dgm:cxn modelId="{C1586324-FB9F-453A-A953-70B2795EDA8F}" type="presParOf" srcId="{670D3D3D-C3FA-4158-A822-7BDED61BA636}" destId="{DB4DBF41-BAC3-465C-A795-6EE7CE9134B3}" srcOrd="0" destOrd="0" presId="urn:microsoft.com/office/officeart/2005/8/layout/chevron2"/>
    <dgm:cxn modelId="{FAA292B8-47EE-45E0-BFE8-AB9AC7CCA2BD}" type="presParOf" srcId="{670D3D3D-C3FA-4158-A822-7BDED61BA636}" destId="{2BC7B9BF-613F-4609-AEE2-0909AE37F6CE}" srcOrd="1" destOrd="0" presId="urn:microsoft.com/office/officeart/2005/8/layout/chevron2"/>
    <dgm:cxn modelId="{D07FF1FF-15F4-4425-A9CD-B7BF6D64834C}" type="presParOf" srcId="{3F943661-C6CD-466B-B6A6-CAD8C7C97929}" destId="{80CA8204-EE2F-4731-B1B3-59E392A08036}" srcOrd="1" destOrd="0" presId="urn:microsoft.com/office/officeart/2005/8/layout/chevron2"/>
    <dgm:cxn modelId="{4E8FB524-AC15-4FAC-9DEC-B19D722DAA31}" type="presParOf" srcId="{3F943661-C6CD-466B-B6A6-CAD8C7C97929}" destId="{48F01847-58B0-4A1C-9C69-6EF267652384}" srcOrd="2" destOrd="0" presId="urn:microsoft.com/office/officeart/2005/8/layout/chevron2"/>
    <dgm:cxn modelId="{5A100597-D2BD-4FD8-B9DE-76E8C8AC3087}" type="presParOf" srcId="{48F01847-58B0-4A1C-9C69-6EF267652384}" destId="{E357E476-527A-4903-96F7-F0093C6EA0A6}" srcOrd="0" destOrd="0" presId="urn:microsoft.com/office/officeart/2005/8/layout/chevron2"/>
    <dgm:cxn modelId="{5AC8ED61-7E4F-4415-963B-5F398D4E2B11}" type="presParOf" srcId="{48F01847-58B0-4A1C-9C69-6EF267652384}" destId="{E549786E-EDB3-4358-A4A3-C65D515D7E0F}" srcOrd="1" destOrd="0" presId="urn:microsoft.com/office/officeart/2005/8/layout/chevron2"/>
    <dgm:cxn modelId="{162D411C-FD7D-4ED6-93A8-5E32BF851B9B}" type="presParOf" srcId="{3F943661-C6CD-466B-B6A6-CAD8C7C97929}" destId="{52720E76-1559-4ED1-8E48-7F04935E9FBD}" srcOrd="3" destOrd="0" presId="urn:microsoft.com/office/officeart/2005/8/layout/chevron2"/>
    <dgm:cxn modelId="{BFF617A6-3147-4FEE-A90F-A366DB802C9D}" type="presParOf" srcId="{3F943661-C6CD-466B-B6A6-CAD8C7C97929}" destId="{D95851D3-5C3B-4DBE-B55C-6AC9B36C6D9C}" srcOrd="4" destOrd="0" presId="urn:microsoft.com/office/officeart/2005/8/layout/chevron2"/>
    <dgm:cxn modelId="{81661453-3FF9-443F-8760-A9B4D9159F14}" type="presParOf" srcId="{D95851D3-5C3B-4DBE-B55C-6AC9B36C6D9C}" destId="{AB714564-0D2D-4A06-A4D7-609630BF50B4}" srcOrd="0" destOrd="0" presId="urn:microsoft.com/office/officeart/2005/8/layout/chevron2"/>
    <dgm:cxn modelId="{F029206C-A1D1-4297-8A18-70D1BFFCCD99}" type="presParOf" srcId="{D95851D3-5C3B-4DBE-B55C-6AC9B36C6D9C}" destId="{FF8D769B-1E17-49A2-A6A2-B013B8D9E435}" srcOrd="1" destOrd="0" presId="urn:microsoft.com/office/officeart/2005/8/layout/chevron2"/>
    <dgm:cxn modelId="{3B5ECA60-F252-4048-8FA5-A4661500AB13}" type="presParOf" srcId="{3F943661-C6CD-466B-B6A6-CAD8C7C97929}" destId="{F2A669B5-9CBA-4FC1-A135-67754692C4AD}" srcOrd="5" destOrd="0" presId="urn:microsoft.com/office/officeart/2005/8/layout/chevron2"/>
    <dgm:cxn modelId="{499B5571-B781-4DC8-82EA-77BB7823D782}" type="presParOf" srcId="{3F943661-C6CD-466B-B6A6-CAD8C7C97929}" destId="{7B3C3359-3819-443C-8E61-19622FC3AE6F}" srcOrd="6" destOrd="0" presId="urn:microsoft.com/office/officeart/2005/8/layout/chevron2"/>
    <dgm:cxn modelId="{E6ABD0F7-BD31-4095-96DC-30ED3A31201C}" type="presParOf" srcId="{7B3C3359-3819-443C-8E61-19622FC3AE6F}" destId="{9DB5C46D-D95A-4A3A-8093-5290B572A202}" srcOrd="0" destOrd="0" presId="urn:microsoft.com/office/officeart/2005/8/layout/chevron2"/>
    <dgm:cxn modelId="{4658527C-B0C4-485B-A8A1-04FF55D29007}" type="presParOf" srcId="{7B3C3359-3819-443C-8E61-19622FC3AE6F}" destId="{8DE9B6A9-0D74-42CA-8C4F-9D93BE5969BE}" srcOrd="1" destOrd="0" presId="urn:microsoft.com/office/officeart/2005/8/layout/chevron2"/>
    <dgm:cxn modelId="{394E09CE-D1DB-447D-AE13-8F50EBD4C032}" type="presParOf" srcId="{3F943661-C6CD-466B-B6A6-CAD8C7C97929}" destId="{07094B39-344E-4168-90CC-58D30A206F1E}" srcOrd="7" destOrd="0" presId="urn:microsoft.com/office/officeart/2005/8/layout/chevron2"/>
    <dgm:cxn modelId="{CC494AD3-C653-48CD-B90D-E4E7107DAA52}" type="presParOf" srcId="{3F943661-C6CD-466B-B6A6-CAD8C7C97929}" destId="{23781846-F74B-434E-8FC5-2DA845D1032B}" srcOrd="8" destOrd="0" presId="urn:microsoft.com/office/officeart/2005/8/layout/chevron2"/>
    <dgm:cxn modelId="{F510BF68-4C91-4A66-AB18-3A7F209A9C34}" type="presParOf" srcId="{23781846-F74B-434E-8FC5-2DA845D1032B}" destId="{1605DB45-AEC0-40CC-A128-60533BF93FA8}" srcOrd="0" destOrd="0" presId="urn:microsoft.com/office/officeart/2005/8/layout/chevron2"/>
    <dgm:cxn modelId="{63FABF2F-2B4B-44AF-9839-DE95B57E8C84}" type="presParOf" srcId="{23781846-F74B-434E-8FC5-2DA845D1032B}" destId="{F108D6BF-B6B0-40C0-B4E2-F5B90D1B51E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188A2A-A380-4F33-909C-E29D94C2E3CA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1554A49A-BA00-4BC1-B43F-CB9FDD0C5EF3}">
      <dgm:prSet phldrT="[Text]"/>
      <dgm:spPr/>
      <dgm:t>
        <a:bodyPr/>
        <a:lstStyle/>
        <a:p>
          <a:r>
            <a:rPr lang="en-US" b="1" i="1" dirty="0" smtClean="0">
              <a:solidFill>
                <a:schemeClr val="tx1"/>
              </a:solidFill>
            </a:rPr>
            <a:t>Dead load</a:t>
          </a:r>
          <a:endParaRPr lang="en-US" dirty="0">
            <a:solidFill>
              <a:schemeClr val="tx1"/>
            </a:solidFill>
          </a:endParaRPr>
        </a:p>
      </dgm:t>
    </dgm:pt>
    <dgm:pt modelId="{4DD952AB-184A-4E1D-9CE2-ABA768663A9D}" type="parTrans" cxnId="{F53239DD-81B8-4626-8221-D5CA0FD9D15F}">
      <dgm:prSet/>
      <dgm:spPr/>
      <dgm:t>
        <a:bodyPr/>
        <a:lstStyle/>
        <a:p>
          <a:endParaRPr lang="en-US"/>
        </a:p>
      </dgm:t>
    </dgm:pt>
    <dgm:pt modelId="{DD23186F-3196-4A28-A72E-6F2110820F10}" type="sibTrans" cxnId="{F53239DD-81B8-4626-8221-D5CA0FD9D15F}">
      <dgm:prSet/>
      <dgm:spPr/>
      <dgm:t>
        <a:bodyPr/>
        <a:lstStyle/>
        <a:p>
          <a:endParaRPr lang="en-US"/>
        </a:p>
      </dgm:t>
    </dgm:pt>
    <dgm:pt modelId="{58550F57-9619-407E-B4D5-0FB47486F214}">
      <dgm:prSet phldrT="[Text]"/>
      <dgm:spPr/>
      <dgm:t>
        <a:bodyPr/>
        <a:lstStyle/>
        <a:p>
          <a:r>
            <a:rPr lang="en-US" b="1" i="1" dirty="0" smtClean="0">
              <a:solidFill>
                <a:schemeClr val="tx1"/>
              </a:solidFill>
            </a:rPr>
            <a:t>Superimposed dead load</a:t>
          </a:r>
          <a:endParaRPr lang="en-US" dirty="0">
            <a:solidFill>
              <a:schemeClr val="tx1"/>
            </a:solidFill>
          </a:endParaRPr>
        </a:p>
      </dgm:t>
    </dgm:pt>
    <dgm:pt modelId="{C215421E-DF3B-4D0E-B56A-33F3D8D501FA}" type="parTrans" cxnId="{A62F8C3C-35A4-4FDD-8832-24FAD7F20534}">
      <dgm:prSet/>
      <dgm:spPr/>
      <dgm:t>
        <a:bodyPr/>
        <a:lstStyle/>
        <a:p>
          <a:endParaRPr lang="en-US"/>
        </a:p>
      </dgm:t>
    </dgm:pt>
    <dgm:pt modelId="{BFAFF99E-82EE-4B64-B841-0747E379ACA0}" type="sibTrans" cxnId="{A62F8C3C-35A4-4FDD-8832-24FAD7F20534}">
      <dgm:prSet/>
      <dgm:spPr/>
      <dgm:t>
        <a:bodyPr/>
        <a:lstStyle/>
        <a:p>
          <a:endParaRPr lang="en-US"/>
        </a:p>
      </dgm:t>
    </dgm:pt>
    <dgm:pt modelId="{9E7A1996-EBA2-44DC-A331-06FE221DCA98}">
      <dgm:prSet phldrT="[Text]"/>
      <dgm:spPr/>
      <dgm:t>
        <a:bodyPr/>
        <a:lstStyle/>
        <a:p>
          <a:r>
            <a:rPr lang="en-US" b="1" i="1" smtClean="0">
              <a:solidFill>
                <a:schemeClr val="tx1"/>
              </a:solidFill>
            </a:rPr>
            <a:t> loads on the shear walls.</a:t>
          </a:r>
          <a:endParaRPr lang="en-US" dirty="0">
            <a:solidFill>
              <a:schemeClr val="tx1"/>
            </a:solidFill>
          </a:endParaRPr>
        </a:p>
      </dgm:t>
    </dgm:pt>
    <dgm:pt modelId="{3CB9835F-A83F-4502-9F72-A55C3EC4386F}" type="parTrans" cxnId="{52A109E4-FBD5-42C3-9614-7CE982BD14C4}">
      <dgm:prSet/>
      <dgm:spPr/>
      <dgm:t>
        <a:bodyPr/>
        <a:lstStyle/>
        <a:p>
          <a:endParaRPr lang="en-US"/>
        </a:p>
      </dgm:t>
    </dgm:pt>
    <dgm:pt modelId="{046E374E-02D8-4377-9835-89B3BD375CF7}" type="sibTrans" cxnId="{52A109E4-FBD5-42C3-9614-7CE982BD14C4}">
      <dgm:prSet/>
      <dgm:spPr/>
      <dgm:t>
        <a:bodyPr/>
        <a:lstStyle/>
        <a:p>
          <a:endParaRPr lang="en-US"/>
        </a:p>
      </dgm:t>
    </dgm:pt>
    <dgm:pt modelId="{556E5049-78D4-4A31-A76D-BE7D51935D4A}">
      <dgm:prSet/>
      <dgm:spPr/>
      <dgm:t>
        <a:bodyPr/>
        <a:lstStyle/>
        <a:p>
          <a:r>
            <a:rPr lang="en-US" b="1" i="1" dirty="0" smtClean="0">
              <a:solidFill>
                <a:schemeClr val="tx1"/>
              </a:solidFill>
            </a:rPr>
            <a:t>Live loads</a:t>
          </a:r>
          <a:endParaRPr lang="en-US" b="1" i="1" dirty="0">
            <a:solidFill>
              <a:schemeClr val="tx1"/>
            </a:solidFill>
          </a:endParaRPr>
        </a:p>
      </dgm:t>
    </dgm:pt>
    <dgm:pt modelId="{179004A2-2E07-4292-BD79-A8D23B78499F}" type="parTrans" cxnId="{AA2F5CCE-3617-40B2-A274-19B7A1F9BBFB}">
      <dgm:prSet/>
      <dgm:spPr/>
      <dgm:t>
        <a:bodyPr/>
        <a:lstStyle/>
        <a:p>
          <a:endParaRPr lang="en-US"/>
        </a:p>
      </dgm:t>
    </dgm:pt>
    <dgm:pt modelId="{F6C2366C-7B8F-45B0-8377-0B8C049A3740}" type="sibTrans" cxnId="{AA2F5CCE-3617-40B2-A274-19B7A1F9BBFB}">
      <dgm:prSet/>
      <dgm:spPr/>
      <dgm:t>
        <a:bodyPr/>
        <a:lstStyle/>
        <a:p>
          <a:endParaRPr lang="en-US"/>
        </a:p>
      </dgm:t>
    </dgm:pt>
    <dgm:pt modelId="{26E755BE-565B-48A0-8DBF-2C0882C02A29}">
      <dgm:prSet/>
      <dgm:spPr/>
      <dgm:t>
        <a:bodyPr/>
        <a:lstStyle/>
        <a:p>
          <a:r>
            <a:rPr lang="en-US" b="1" i="1" dirty="0" smtClean="0">
              <a:solidFill>
                <a:schemeClr val="tx1"/>
              </a:solidFill>
            </a:rPr>
            <a:t>Earth Quick loads</a:t>
          </a:r>
          <a:endParaRPr lang="en-US" b="1" i="1" dirty="0">
            <a:solidFill>
              <a:schemeClr val="tx1"/>
            </a:solidFill>
          </a:endParaRPr>
        </a:p>
      </dgm:t>
    </dgm:pt>
    <dgm:pt modelId="{E74154A0-0C7E-4BCD-9AA3-D191DE4A2173}" type="parTrans" cxnId="{485E63AB-1D8A-453A-A214-21DB439A31D3}">
      <dgm:prSet/>
      <dgm:spPr/>
      <dgm:t>
        <a:bodyPr/>
        <a:lstStyle/>
        <a:p>
          <a:endParaRPr lang="en-US"/>
        </a:p>
      </dgm:t>
    </dgm:pt>
    <dgm:pt modelId="{99570C26-1A75-4271-B77F-7083F0F7F347}" type="sibTrans" cxnId="{485E63AB-1D8A-453A-A214-21DB439A31D3}">
      <dgm:prSet/>
      <dgm:spPr/>
      <dgm:t>
        <a:bodyPr/>
        <a:lstStyle/>
        <a:p>
          <a:endParaRPr lang="en-US"/>
        </a:p>
      </dgm:t>
    </dgm:pt>
    <dgm:pt modelId="{49A96047-B66A-4CF4-8050-2449A359C65F}" type="pres">
      <dgm:prSet presAssocID="{3D188A2A-A380-4F33-909C-E29D94C2E3C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B0E025FF-7559-434F-9CFE-49D18D364A71}" type="pres">
      <dgm:prSet presAssocID="{3D188A2A-A380-4F33-909C-E29D94C2E3CA}" presName="Name1" presStyleCnt="0"/>
      <dgm:spPr/>
    </dgm:pt>
    <dgm:pt modelId="{6F111AA4-71EF-49F5-97BE-F8F0D3F4BB27}" type="pres">
      <dgm:prSet presAssocID="{3D188A2A-A380-4F33-909C-E29D94C2E3CA}" presName="cycle" presStyleCnt="0"/>
      <dgm:spPr/>
    </dgm:pt>
    <dgm:pt modelId="{0054E7F4-8CED-4ADA-8781-3C52CA000B16}" type="pres">
      <dgm:prSet presAssocID="{3D188A2A-A380-4F33-909C-E29D94C2E3CA}" presName="srcNode" presStyleLbl="node1" presStyleIdx="0" presStyleCnt="5"/>
      <dgm:spPr/>
    </dgm:pt>
    <dgm:pt modelId="{4294BBB8-7B81-45E9-9B1A-FCCFC07A3769}" type="pres">
      <dgm:prSet presAssocID="{3D188A2A-A380-4F33-909C-E29D94C2E3CA}" presName="conn" presStyleLbl="parChTrans1D2" presStyleIdx="0" presStyleCnt="1"/>
      <dgm:spPr/>
      <dgm:t>
        <a:bodyPr/>
        <a:lstStyle/>
        <a:p>
          <a:endParaRPr lang="en-US"/>
        </a:p>
      </dgm:t>
    </dgm:pt>
    <dgm:pt modelId="{3D81A324-DA1D-4CD9-8150-0C4643C78D35}" type="pres">
      <dgm:prSet presAssocID="{3D188A2A-A380-4F33-909C-E29D94C2E3CA}" presName="extraNode" presStyleLbl="node1" presStyleIdx="0" presStyleCnt="5"/>
      <dgm:spPr/>
    </dgm:pt>
    <dgm:pt modelId="{8F4294F9-9478-4518-8941-3C5FDA60A132}" type="pres">
      <dgm:prSet presAssocID="{3D188A2A-A380-4F33-909C-E29D94C2E3CA}" presName="dstNode" presStyleLbl="node1" presStyleIdx="0" presStyleCnt="5"/>
      <dgm:spPr/>
    </dgm:pt>
    <dgm:pt modelId="{A2AF134B-9B28-4F8D-9294-4B887B0CA636}" type="pres">
      <dgm:prSet presAssocID="{1554A49A-BA00-4BC1-B43F-CB9FDD0C5EF3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C59D9-DF13-462D-A352-E14C9451C724}" type="pres">
      <dgm:prSet presAssocID="{1554A49A-BA00-4BC1-B43F-CB9FDD0C5EF3}" presName="accent_1" presStyleCnt="0"/>
      <dgm:spPr/>
    </dgm:pt>
    <dgm:pt modelId="{AEA10ECC-42BF-4D2E-A9A6-12BC6BF4D779}" type="pres">
      <dgm:prSet presAssocID="{1554A49A-BA00-4BC1-B43F-CB9FDD0C5EF3}" presName="accentRepeatNode" presStyleLbl="solidFgAcc1" presStyleIdx="0" presStyleCnt="5"/>
      <dgm:spPr/>
      <dgm:t>
        <a:bodyPr/>
        <a:lstStyle/>
        <a:p>
          <a:endParaRPr lang="en-US"/>
        </a:p>
      </dgm:t>
    </dgm:pt>
    <dgm:pt modelId="{1FFE74B2-076A-4345-A965-1DF6095D80A8}" type="pres">
      <dgm:prSet presAssocID="{58550F57-9619-407E-B4D5-0FB47486F21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BF9C6C-27EB-4EA6-82C9-779D4EF6FC5A}" type="pres">
      <dgm:prSet presAssocID="{58550F57-9619-407E-B4D5-0FB47486F214}" presName="accent_2" presStyleCnt="0"/>
      <dgm:spPr/>
    </dgm:pt>
    <dgm:pt modelId="{72AAB4B5-6257-4FF3-A6DA-CCDCC2306CDD}" type="pres">
      <dgm:prSet presAssocID="{58550F57-9619-407E-B4D5-0FB47486F214}" presName="accentRepeatNode" presStyleLbl="solidFgAcc1" presStyleIdx="1" presStyleCnt="5"/>
      <dgm:spPr/>
    </dgm:pt>
    <dgm:pt modelId="{44AECCAB-02EA-430B-8C29-797229A2A5AA}" type="pres">
      <dgm:prSet presAssocID="{9E7A1996-EBA2-44DC-A331-06FE221DCA98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667C2D-4E14-4B03-8953-125F46AB7F19}" type="pres">
      <dgm:prSet presAssocID="{9E7A1996-EBA2-44DC-A331-06FE221DCA98}" presName="accent_3" presStyleCnt="0"/>
      <dgm:spPr/>
    </dgm:pt>
    <dgm:pt modelId="{E3B55122-DBD8-49E0-80BE-2BFA7B1456B6}" type="pres">
      <dgm:prSet presAssocID="{9E7A1996-EBA2-44DC-A331-06FE221DCA98}" presName="accentRepeatNode" presStyleLbl="solidFgAcc1" presStyleIdx="2" presStyleCnt="5"/>
      <dgm:spPr/>
    </dgm:pt>
    <dgm:pt modelId="{5BA10E3C-3F88-4100-9B4F-F3586C7E9585}" type="pres">
      <dgm:prSet presAssocID="{556E5049-78D4-4A31-A76D-BE7D51935D4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C42656-D766-4584-AE43-7E334B8AE77F}" type="pres">
      <dgm:prSet presAssocID="{556E5049-78D4-4A31-A76D-BE7D51935D4A}" presName="accent_4" presStyleCnt="0"/>
      <dgm:spPr/>
    </dgm:pt>
    <dgm:pt modelId="{974B842D-410E-45BC-863F-B152380E17AF}" type="pres">
      <dgm:prSet presAssocID="{556E5049-78D4-4A31-A76D-BE7D51935D4A}" presName="accentRepeatNode" presStyleLbl="solidFgAcc1" presStyleIdx="3" presStyleCnt="5"/>
      <dgm:spPr/>
    </dgm:pt>
    <dgm:pt modelId="{C0304F55-A72C-4F5C-B838-3BAB9C819D74}" type="pres">
      <dgm:prSet presAssocID="{26E755BE-565B-48A0-8DBF-2C0882C02A2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6BC746-A6E7-4E94-BF0D-A31CB03E39F0}" type="pres">
      <dgm:prSet presAssocID="{26E755BE-565B-48A0-8DBF-2C0882C02A29}" presName="accent_5" presStyleCnt="0"/>
      <dgm:spPr/>
    </dgm:pt>
    <dgm:pt modelId="{30F3F603-8240-4011-8F02-4B556A47496A}" type="pres">
      <dgm:prSet presAssocID="{26E755BE-565B-48A0-8DBF-2C0882C02A29}" presName="accentRepeatNode" presStyleLbl="solidFgAcc1" presStyleIdx="4" presStyleCnt="5"/>
      <dgm:spPr/>
    </dgm:pt>
  </dgm:ptLst>
  <dgm:cxnLst>
    <dgm:cxn modelId="{F8293654-09B7-4E95-91F9-2E6EE9B81FD1}" type="presOf" srcId="{9E7A1996-EBA2-44DC-A331-06FE221DCA98}" destId="{44AECCAB-02EA-430B-8C29-797229A2A5AA}" srcOrd="0" destOrd="0" presId="urn:microsoft.com/office/officeart/2008/layout/VerticalCurvedList"/>
    <dgm:cxn modelId="{AA2F5CCE-3617-40B2-A274-19B7A1F9BBFB}" srcId="{3D188A2A-A380-4F33-909C-E29D94C2E3CA}" destId="{556E5049-78D4-4A31-A76D-BE7D51935D4A}" srcOrd="3" destOrd="0" parTransId="{179004A2-2E07-4292-BD79-A8D23B78499F}" sibTransId="{F6C2366C-7B8F-45B0-8377-0B8C049A3740}"/>
    <dgm:cxn modelId="{A62F8C3C-35A4-4FDD-8832-24FAD7F20534}" srcId="{3D188A2A-A380-4F33-909C-E29D94C2E3CA}" destId="{58550F57-9619-407E-B4D5-0FB47486F214}" srcOrd="1" destOrd="0" parTransId="{C215421E-DF3B-4D0E-B56A-33F3D8D501FA}" sibTransId="{BFAFF99E-82EE-4B64-B841-0747E379ACA0}"/>
    <dgm:cxn modelId="{FB403D31-47E1-4509-8DC1-627C54B85042}" type="presOf" srcId="{1554A49A-BA00-4BC1-B43F-CB9FDD0C5EF3}" destId="{A2AF134B-9B28-4F8D-9294-4B887B0CA636}" srcOrd="0" destOrd="0" presId="urn:microsoft.com/office/officeart/2008/layout/VerticalCurvedList"/>
    <dgm:cxn modelId="{F53239DD-81B8-4626-8221-D5CA0FD9D15F}" srcId="{3D188A2A-A380-4F33-909C-E29D94C2E3CA}" destId="{1554A49A-BA00-4BC1-B43F-CB9FDD0C5EF3}" srcOrd="0" destOrd="0" parTransId="{4DD952AB-184A-4E1D-9CE2-ABA768663A9D}" sibTransId="{DD23186F-3196-4A28-A72E-6F2110820F10}"/>
    <dgm:cxn modelId="{52A109E4-FBD5-42C3-9614-7CE982BD14C4}" srcId="{3D188A2A-A380-4F33-909C-E29D94C2E3CA}" destId="{9E7A1996-EBA2-44DC-A331-06FE221DCA98}" srcOrd="2" destOrd="0" parTransId="{3CB9835F-A83F-4502-9F72-A55C3EC4386F}" sibTransId="{046E374E-02D8-4377-9835-89B3BD375CF7}"/>
    <dgm:cxn modelId="{3329A0FA-1363-44E7-BA44-416800E9B0ED}" type="presOf" srcId="{58550F57-9619-407E-B4D5-0FB47486F214}" destId="{1FFE74B2-076A-4345-A965-1DF6095D80A8}" srcOrd="0" destOrd="0" presId="urn:microsoft.com/office/officeart/2008/layout/VerticalCurvedList"/>
    <dgm:cxn modelId="{485E63AB-1D8A-453A-A214-21DB439A31D3}" srcId="{3D188A2A-A380-4F33-909C-E29D94C2E3CA}" destId="{26E755BE-565B-48A0-8DBF-2C0882C02A29}" srcOrd="4" destOrd="0" parTransId="{E74154A0-0C7E-4BCD-9AA3-D191DE4A2173}" sibTransId="{99570C26-1A75-4271-B77F-7083F0F7F347}"/>
    <dgm:cxn modelId="{2CF22CC1-DDF7-45FA-9950-D96F113BB71A}" type="presOf" srcId="{556E5049-78D4-4A31-A76D-BE7D51935D4A}" destId="{5BA10E3C-3F88-4100-9B4F-F3586C7E9585}" srcOrd="0" destOrd="0" presId="urn:microsoft.com/office/officeart/2008/layout/VerticalCurvedList"/>
    <dgm:cxn modelId="{D09A08F0-BD4C-49C3-8E03-531FEEAE04DD}" type="presOf" srcId="{3D188A2A-A380-4F33-909C-E29D94C2E3CA}" destId="{49A96047-B66A-4CF4-8050-2449A359C65F}" srcOrd="0" destOrd="0" presId="urn:microsoft.com/office/officeart/2008/layout/VerticalCurvedList"/>
    <dgm:cxn modelId="{5AC72249-D040-45F0-86B0-37FBD32FA47B}" type="presOf" srcId="{26E755BE-565B-48A0-8DBF-2C0882C02A29}" destId="{C0304F55-A72C-4F5C-B838-3BAB9C819D74}" srcOrd="0" destOrd="0" presId="urn:microsoft.com/office/officeart/2008/layout/VerticalCurvedList"/>
    <dgm:cxn modelId="{513DBD5B-38E3-4640-AB54-7F5FC825EF3C}" type="presOf" srcId="{DD23186F-3196-4A28-A72E-6F2110820F10}" destId="{4294BBB8-7B81-45E9-9B1A-FCCFC07A3769}" srcOrd="0" destOrd="0" presId="urn:microsoft.com/office/officeart/2008/layout/VerticalCurvedList"/>
    <dgm:cxn modelId="{C95C273D-EAE7-455E-BC8C-FE7677276975}" type="presParOf" srcId="{49A96047-B66A-4CF4-8050-2449A359C65F}" destId="{B0E025FF-7559-434F-9CFE-49D18D364A71}" srcOrd="0" destOrd="0" presId="urn:microsoft.com/office/officeart/2008/layout/VerticalCurvedList"/>
    <dgm:cxn modelId="{9C32EA26-ABFF-46C2-AD61-4917ABE27955}" type="presParOf" srcId="{B0E025FF-7559-434F-9CFE-49D18D364A71}" destId="{6F111AA4-71EF-49F5-97BE-F8F0D3F4BB27}" srcOrd="0" destOrd="0" presId="urn:microsoft.com/office/officeart/2008/layout/VerticalCurvedList"/>
    <dgm:cxn modelId="{A1E0C430-0E83-49FD-947F-E90FA29B8E79}" type="presParOf" srcId="{6F111AA4-71EF-49F5-97BE-F8F0D3F4BB27}" destId="{0054E7F4-8CED-4ADA-8781-3C52CA000B16}" srcOrd="0" destOrd="0" presId="urn:microsoft.com/office/officeart/2008/layout/VerticalCurvedList"/>
    <dgm:cxn modelId="{6C77903D-C5A4-4870-825E-1159C33E9745}" type="presParOf" srcId="{6F111AA4-71EF-49F5-97BE-F8F0D3F4BB27}" destId="{4294BBB8-7B81-45E9-9B1A-FCCFC07A3769}" srcOrd="1" destOrd="0" presId="urn:microsoft.com/office/officeart/2008/layout/VerticalCurvedList"/>
    <dgm:cxn modelId="{17D7C0F4-A9B2-40E4-8C29-8824A1B3AADD}" type="presParOf" srcId="{6F111AA4-71EF-49F5-97BE-F8F0D3F4BB27}" destId="{3D81A324-DA1D-4CD9-8150-0C4643C78D35}" srcOrd="2" destOrd="0" presId="urn:microsoft.com/office/officeart/2008/layout/VerticalCurvedList"/>
    <dgm:cxn modelId="{F643CEA2-839C-473B-A4CB-1807969EFB24}" type="presParOf" srcId="{6F111AA4-71EF-49F5-97BE-F8F0D3F4BB27}" destId="{8F4294F9-9478-4518-8941-3C5FDA60A132}" srcOrd="3" destOrd="0" presId="urn:microsoft.com/office/officeart/2008/layout/VerticalCurvedList"/>
    <dgm:cxn modelId="{D650536F-B9F3-43F8-91CF-9A3F59A73D6B}" type="presParOf" srcId="{B0E025FF-7559-434F-9CFE-49D18D364A71}" destId="{A2AF134B-9B28-4F8D-9294-4B887B0CA636}" srcOrd="1" destOrd="0" presId="urn:microsoft.com/office/officeart/2008/layout/VerticalCurvedList"/>
    <dgm:cxn modelId="{D84F4687-81E8-40A8-8D01-D35B8571B546}" type="presParOf" srcId="{B0E025FF-7559-434F-9CFE-49D18D364A71}" destId="{9BEC59D9-DF13-462D-A352-E14C9451C724}" srcOrd="2" destOrd="0" presId="urn:microsoft.com/office/officeart/2008/layout/VerticalCurvedList"/>
    <dgm:cxn modelId="{E2D47506-0BB3-4997-8AC3-ADF1C1BA96D3}" type="presParOf" srcId="{9BEC59D9-DF13-462D-A352-E14C9451C724}" destId="{AEA10ECC-42BF-4D2E-A9A6-12BC6BF4D779}" srcOrd="0" destOrd="0" presId="urn:microsoft.com/office/officeart/2008/layout/VerticalCurvedList"/>
    <dgm:cxn modelId="{8A51F8CF-7896-4D61-AAA9-6DA95DE6D081}" type="presParOf" srcId="{B0E025FF-7559-434F-9CFE-49D18D364A71}" destId="{1FFE74B2-076A-4345-A965-1DF6095D80A8}" srcOrd="3" destOrd="0" presId="urn:microsoft.com/office/officeart/2008/layout/VerticalCurvedList"/>
    <dgm:cxn modelId="{951CFCE2-7320-4A1D-9546-875CCEF954C8}" type="presParOf" srcId="{B0E025FF-7559-434F-9CFE-49D18D364A71}" destId="{99BF9C6C-27EB-4EA6-82C9-779D4EF6FC5A}" srcOrd="4" destOrd="0" presId="urn:microsoft.com/office/officeart/2008/layout/VerticalCurvedList"/>
    <dgm:cxn modelId="{C3E448BD-7C47-4EAC-BF9A-88D98B661644}" type="presParOf" srcId="{99BF9C6C-27EB-4EA6-82C9-779D4EF6FC5A}" destId="{72AAB4B5-6257-4FF3-A6DA-CCDCC2306CDD}" srcOrd="0" destOrd="0" presId="urn:microsoft.com/office/officeart/2008/layout/VerticalCurvedList"/>
    <dgm:cxn modelId="{270DAA2C-73D5-4BA6-B3AB-067E54E667AE}" type="presParOf" srcId="{B0E025FF-7559-434F-9CFE-49D18D364A71}" destId="{44AECCAB-02EA-430B-8C29-797229A2A5AA}" srcOrd="5" destOrd="0" presId="urn:microsoft.com/office/officeart/2008/layout/VerticalCurvedList"/>
    <dgm:cxn modelId="{2D1AA8BA-CEBC-4E1B-B51E-4411B51D23BA}" type="presParOf" srcId="{B0E025FF-7559-434F-9CFE-49D18D364A71}" destId="{70667C2D-4E14-4B03-8953-125F46AB7F19}" srcOrd="6" destOrd="0" presId="urn:microsoft.com/office/officeart/2008/layout/VerticalCurvedList"/>
    <dgm:cxn modelId="{B4C499EA-2618-498E-8B1A-2D4A691CBECC}" type="presParOf" srcId="{70667C2D-4E14-4B03-8953-125F46AB7F19}" destId="{E3B55122-DBD8-49E0-80BE-2BFA7B1456B6}" srcOrd="0" destOrd="0" presId="urn:microsoft.com/office/officeart/2008/layout/VerticalCurvedList"/>
    <dgm:cxn modelId="{83676E71-23B7-40AF-8F87-B5BD6503761E}" type="presParOf" srcId="{B0E025FF-7559-434F-9CFE-49D18D364A71}" destId="{5BA10E3C-3F88-4100-9B4F-F3586C7E9585}" srcOrd="7" destOrd="0" presId="urn:microsoft.com/office/officeart/2008/layout/VerticalCurvedList"/>
    <dgm:cxn modelId="{5FA72F56-7A33-44F9-992A-BC0F7A58B478}" type="presParOf" srcId="{B0E025FF-7559-434F-9CFE-49D18D364A71}" destId="{D4C42656-D766-4584-AE43-7E334B8AE77F}" srcOrd="8" destOrd="0" presId="urn:microsoft.com/office/officeart/2008/layout/VerticalCurvedList"/>
    <dgm:cxn modelId="{4CCF6AFE-C5DA-4897-8875-78A6965E7CAD}" type="presParOf" srcId="{D4C42656-D766-4584-AE43-7E334B8AE77F}" destId="{974B842D-410E-45BC-863F-B152380E17AF}" srcOrd="0" destOrd="0" presId="urn:microsoft.com/office/officeart/2008/layout/VerticalCurvedList"/>
    <dgm:cxn modelId="{59A36C1B-FF5B-4861-811A-FD8D8381ABD7}" type="presParOf" srcId="{B0E025FF-7559-434F-9CFE-49D18D364A71}" destId="{C0304F55-A72C-4F5C-B838-3BAB9C819D74}" srcOrd="9" destOrd="0" presId="urn:microsoft.com/office/officeart/2008/layout/VerticalCurvedList"/>
    <dgm:cxn modelId="{D7DF564C-0E79-45C5-9949-6669DDE89ED4}" type="presParOf" srcId="{B0E025FF-7559-434F-9CFE-49D18D364A71}" destId="{E36BC746-A6E7-4E94-BF0D-A31CB03E39F0}" srcOrd="10" destOrd="0" presId="urn:microsoft.com/office/officeart/2008/layout/VerticalCurvedList"/>
    <dgm:cxn modelId="{03BABE78-DCF7-417F-BBB9-B6ABC80B09B8}" type="presParOf" srcId="{E36BC746-A6E7-4E94-BF0D-A31CB03E39F0}" destId="{30F3F603-8240-4011-8F02-4B556A47496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7621C-1056-4B71-A974-C0F6F8D274A4}">
      <dsp:nvSpPr>
        <dsp:cNvPr id="0" name=""/>
        <dsp:cNvSpPr/>
      </dsp:nvSpPr>
      <dsp:spPr>
        <a:xfrm>
          <a:off x="0" y="15475"/>
          <a:ext cx="11811000" cy="1406924"/>
        </a:xfrm>
        <a:prstGeom prst="roundRect">
          <a:avLst/>
        </a:prstGeom>
        <a:gradFill rotWithShape="1">
          <a:gsLst>
            <a:gs pos="0">
              <a:schemeClr val="dk1">
                <a:tint val="70000"/>
                <a:satMod val="180000"/>
              </a:schemeClr>
            </a:gs>
            <a:gs pos="62000">
              <a:schemeClr val="dk1">
                <a:tint val="30000"/>
                <a:satMod val="180000"/>
              </a:schemeClr>
            </a:gs>
            <a:gs pos="100000">
              <a:schemeClr val="dk1">
                <a:tint val="22000"/>
                <a:satMod val="180000"/>
              </a:schemeClr>
            </a:gs>
          </a:gsLst>
          <a:lin ang="16200000" scaled="0"/>
        </a:gradFill>
        <a:ln w="76200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imes New Roman" pitchFamily="18" charset="0"/>
              <a:cs typeface="Times New Roman" pitchFamily="18" charset="0"/>
            </a:rPr>
            <a:t>Under Supervision of: </a:t>
          </a:r>
          <a:endParaRPr lang="en-US" sz="32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imes New Roman" pitchFamily="18" charset="0"/>
              <a:cs typeface="Times New Roman" pitchFamily="18" charset="0"/>
            </a:rPr>
            <a:t>Dr. Ibrahim </a:t>
          </a:r>
          <a:r>
            <a:rPr lang="en-US" sz="3200" b="1" kern="1200" dirty="0" err="1" smtClean="0">
              <a:latin typeface="Times New Roman" pitchFamily="18" charset="0"/>
              <a:cs typeface="Times New Roman" pitchFamily="18" charset="0"/>
            </a:rPr>
            <a:t>Irman</a:t>
          </a:r>
          <a:r>
            <a:rPr lang="en-US" sz="32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680" y="84155"/>
        <a:ext cx="11673640" cy="12695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1C7CFC-2BA9-41CB-93D0-940B0AD63B47}">
      <dsp:nvSpPr>
        <dsp:cNvPr id="0" name=""/>
        <dsp:cNvSpPr/>
      </dsp:nvSpPr>
      <dsp:spPr>
        <a:xfrm>
          <a:off x="0" y="0"/>
          <a:ext cx="11658600" cy="6307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latin typeface="Times New Roman" pitchFamily="18" charset="0"/>
              <a:cs typeface="Times New Roman" pitchFamily="18" charset="0"/>
            </a:rPr>
            <a:t>Project Description</a:t>
          </a:r>
          <a:endParaRPr lang="en-US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789" y="30789"/>
        <a:ext cx="11597022" cy="569139"/>
      </dsp:txXfrm>
    </dsp:sp>
    <dsp:sp modelId="{191EFD23-D2D1-4504-9E3A-F9FA3EEB9A9B}">
      <dsp:nvSpPr>
        <dsp:cNvPr id="0" name=""/>
        <dsp:cNvSpPr/>
      </dsp:nvSpPr>
      <dsp:spPr>
        <a:xfrm>
          <a:off x="0" y="1424511"/>
          <a:ext cx="11658600" cy="4395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161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800" kern="1200" dirty="0" smtClean="0"/>
            <a:t>The Dawabsheh residential building is located in the Duma – Nablus. This project, which is currently under construction, consists of a warehouse floor, storage floor, top six floors , top sixth floor and has one entrance with a total area of 3576 m</a:t>
          </a:r>
          <a:r>
            <a:rPr lang="en-US" sz="2800" kern="1200" baseline="30000" dirty="0" smtClean="0"/>
            <a:t>2</a:t>
          </a:r>
          <a:r>
            <a:rPr lang="en-US" sz="2800" kern="1200" dirty="0" smtClean="0"/>
            <a:t> and The total building height is 23m .</a:t>
          </a:r>
          <a:endParaRPr lang="en-US" sz="2800" b="0" kern="1200" dirty="0">
            <a:cs typeface="+mj-cs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000" b="0" kern="1200" dirty="0">
            <a:cs typeface="+mj-cs"/>
          </a:endParaRP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000" b="0" kern="1200" dirty="0">
            <a:cs typeface="+mj-cs"/>
          </a:endParaRPr>
        </a:p>
      </dsp:txBody>
      <dsp:txXfrm>
        <a:off x="0" y="1424511"/>
        <a:ext cx="11658600" cy="43955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B926F-6B8F-4718-BD5A-6581FF985C06}">
      <dsp:nvSpPr>
        <dsp:cNvPr id="0" name=""/>
        <dsp:cNvSpPr/>
      </dsp:nvSpPr>
      <dsp:spPr>
        <a:xfrm>
          <a:off x="3186176" y="555"/>
          <a:ext cx="4779264" cy="21669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3186176" y="271422"/>
        <a:ext cx="3966663" cy="1625203"/>
      </dsp:txXfrm>
    </dsp:sp>
    <dsp:sp modelId="{7450C0F2-6806-4933-8C53-C5CAD5E74552}">
      <dsp:nvSpPr>
        <dsp:cNvPr id="0" name=""/>
        <dsp:cNvSpPr/>
      </dsp:nvSpPr>
      <dsp:spPr>
        <a:xfrm>
          <a:off x="0" y="555"/>
          <a:ext cx="3186176" cy="2166937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5">
                <a:shade val="50000"/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itchFamily="18" charset="0"/>
              <a:cs typeface="Times New Roman" pitchFamily="18" charset="0"/>
            </a:rPr>
            <a:t>concrete</a:t>
          </a:r>
          <a:endParaRPr lang="en-US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5781" y="106336"/>
        <a:ext cx="2974614" cy="1955375"/>
      </dsp:txXfrm>
    </dsp:sp>
    <dsp:sp modelId="{E813CB79-A448-4599-85DF-A4F371883BDF}">
      <dsp:nvSpPr>
        <dsp:cNvPr id="0" name=""/>
        <dsp:cNvSpPr/>
      </dsp:nvSpPr>
      <dsp:spPr>
        <a:xfrm>
          <a:off x="3186176" y="2384186"/>
          <a:ext cx="4779264" cy="21669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Grade-60 steel is used to give the composite section the strength in tension side.</a:t>
          </a:r>
          <a:endParaRPr lang="en-US" sz="1800" b="1" kern="120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Yielding strength (</a:t>
          </a:r>
          <a:r>
            <a:rPr lang="en-US" sz="1800" b="1" kern="1200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fy</a:t>
          </a:r>
          <a:r>
            <a:rPr lang="en-US" sz="1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) = 420MPa.</a:t>
          </a:r>
          <a:endParaRPr lang="en-US" sz="1800" b="1" kern="1200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Modulus of elasticity (</a:t>
          </a:r>
          <a:r>
            <a:rPr lang="en-US" sz="1800" b="1" kern="1200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Es</a:t>
          </a:r>
          <a:r>
            <a:rPr lang="en-US" sz="18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) = 200GPa</a:t>
          </a:r>
          <a:r>
            <a:rPr lang="en-US" sz="18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sz="18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86176" y="2655053"/>
        <a:ext cx="3966663" cy="1625203"/>
      </dsp:txXfrm>
    </dsp:sp>
    <dsp:sp modelId="{2A704CC1-24B6-468E-A856-9E2471D1C40F}">
      <dsp:nvSpPr>
        <dsp:cNvPr id="0" name=""/>
        <dsp:cNvSpPr/>
      </dsp:nvSpPr>
      <dsp:spPr>
        <a:xfrm>
          <a:off x="0" y="2384186"/>
          <a:ext cx="3186176" cy="2166937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-62022"/>
                <a:satOff val="15094"/>
                <a:lumOff val="34470"/>
                <a:alphaOff val="0"/>
                <a:tint val="70000"/>
                <a:satMod val="180000"/>
              </a:schemeClr>
            </a:gs>
            <a:gs pos="62000">
              <a:schemeClr val="accent5">
                <a:shade val="50000"/>
                <a:hueOff val="-62022"/>
                <a:satOff val="15094"/>
                <a:lumOff val="34470"/>
                <a:alphaOff val="0"/>
                <a:tint val="30000"/>
                <a:satMod val="180000"/>
              </a:schemeClr>
            </a:gs>
            <a:gs pos="100000">
              <a:schemeClr val="accent5">
                <a:shade val="50000"/>
                <a:hueOff val="-62022"/>
                <a:satOff val="15094"/>
                <a:lumOff val="3447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itchFamily="18" charset="0"/>
              <a:cs typeface="Times New Roman" pitchFamily="18" charset="0"/>
            </a:rPr>
            <a:t>Reinforcing steel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5781" y="2489967"/>
        <a:ext cx="2974614" cy="19553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C61323-E596-4066-8C52-C95F46F01C60}">
      <dsp:nvSpPr>
        <dsp:cNvPr id="0" name=""/>
        <dsp:cNvSpPr/>
      </dsp:nvSpPr>
      <dsp:spPr>
        <a:xfrm>
          <a:off x="0" y="7980"/>
          <a:ext cx="8534400" cy="959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b="1" kern="1200" dirty="0" smtClean="0"/>
            <a:t>Structure Material </a:t>
          </a:r>
          <a:endParaRPr lang="en-US" sz="4100" kern="1200" dirty="0"/>
        </a:p>
      </dsp:txBody>
      <dsp:txXfrm>
        <a:off x="46834" y="54814"/>
        <a:ext cx="8440732" cy="8657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4DBF41-BAC3-465C-A795-6EE7CE9134B3}">
      <dsp:nvSpPr>
        <dsp:cNvPr id="0" name=""/>
        <dsp:cNvSpPr/>
      </dsp:nvSpPr>
      <dsp:spPr>
        <a:xfrm rot="5400000">
          <a:off x="-161978" y="162450"/>
          <a:ext cx="1079857" cy="7558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</a:t>
          </a:r>
          <a:endParaRPr lang="en-US" sz="2200" kern="1200" dirty="0"/>
        </a:p>
      </dsp:txBody>
      <dsp:txXfrm rot="-5400000">
        <a:off x="2" y="378421"/>
        <a:ext cx="755899" cy="323958"/>
      </dsp:txXfrm>
    </dsp:sp>
    <dsp:sp modelId="{2BC7B9BF-613F-4609-AEE2-0909AE37F6CE}">
      <dsp:nvSpPr>
        <dsp:cNvPr id="0" name=""/>
        <dsp:cNvSpPr/>
      </dsp:nvSpPr>
      <dsp:spPr>
        <a:xfrm rot="5400000">
          <a:off x="5329811" y="-4573440"/>
          <a:ext cx="701907" cy="98497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A 3D model will be constructed and analyzed using SAP2000 program taking into consideration the effects of dynamic Loads.</a:t>
          </a:r>
          <a:endParaRPr lang="en-US" sz="2200" kern="1200" dirty="0"/>
        </a:p>
      </dsp:txBody>
      <dsp:txXfrm rot="-5400000">
        <a:off x="755899" y="34736"/>
        <a:ext cx="9815467" cy="633379"/>
      </dsp:txXfrm>
    </dsp:sp>
    <dsp:sp modelId="{E357E476-527A-4903-96F7-F0093C6EA0A6}">
      <dsp:nvSpPr>
        <dsp:cNvPr id="0" name=""/>
        <dsp:cNvSpPr/>
      </dsp:nvSpPr>
      <dsp:spPr>
        <a:xfrm rot="5400000">
          <a:off x="-161978" y="1124996"/>
          <a:ext cx="1079857" cy="7558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</a:t>
          </a:r>
          <a:endParaRPr lang="en-US" sz="2200" kern="1200" dirty="0"/>
        </a:p>
      </dsp:txBody>
      <dsp:txXfrm rot="-5400000">
        <a:off x="2" y="1340967"/>
        <a:ext cx="755899" cy="323958"/>
      </dsp:txXfrm>
    </dsp:sp>
    <dsp:sp modelId="{E549786E-EDB3-4358-A4A3-C65D515D7E0F}">
      <dsp:nvSpPr>
        <dsp:cNvPr id="0" name=""/>
        <dsp:cNvSpPr/>
      </dsp:nvSpPr>
      <dsp:spPr>
        <a:xfrm rot="5400000">
          <a:off x="5329811" y="-3610893"/>
          <a:ext cx="701907" cy="98497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smtClean="0"/>
            <a:t>Columns and Beams will be represented as line elements</a:t>
          </a:r>
          <a:endParaRPr lang="en-US" sz="2200" kern="1200"/>
        </a:p>
      </dsp:txBody>
      <dsp:txXfrm rot="-5400000">
        <a:off x="755899" y="997283"/>
        <a:ext cx="9815467" cy="633379"/>
      </dsp:txXfrm>
    </dsp:sp>
    <dsp:sp modelId="{AB714564-0D2D-4A06-A4D7-609630BF50B4}">
      <dsp:nvSpPr>
        <dsp:cNvPr id="0" name=""/>
        <dsp:cNvSpPr/>
      </dsp:nvSpPr>
      <dsp:spPr>
        <a:xfrm rot="5400000">
          <a:off x="-161978" y="2087543"/>
          <a:ext cx="1079857" cy="7558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3</a:t>
          </a:r>
          <a:endParaRPr lang="en-US" sz="2200" kern="1200" dirty="0"/>
        </a:p>
      </dsp:txBody>
      <dsp:txXfrm rot="-5400000">
        <a:off x="2" y="2303514"/>
        <a:ext cx="755899" cy="323958"/>
      </dsp:txXfrm>
    </dsp:sp>
    <dsp:sp modelId="{FF8D769B-1E17-49A2-A6A2-B013B8D9E435}">
      <dsp:nvSpPr>
        <dsp:cNvPr id="0" name=""/>
        <dsp:cNvSpPr/>
      </dsp:nvSpPr>
      <dsp:spPr>
        <a:xfrm rot="5400000">
          <a:off x="5329811" y="-2648347"/>
          <a:ext cx="701907" cy="98497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smtClean="0"/>
            <a:t>Slabs and shear walls will be modeled as area elements.</a:t>
          </a:r>
          <a:endParaRPr lang="en-US" sz="2200" kern="1200"/>
        </a:p>
      </dsp:txBody>
      <dsp:txXfrm rot="-5400000">
        <a:off x="755899" y="1959829"/>
        <a:ext cx="9815467" cy="633379"/>
      </dsp:txXfrm>
    </dsp:sp>
    <dsp:sp modelId="{9DB5C46D-D95A-4A3A-8093-5290B572A202}">
      <dsp:nvSpPr>
        <dsp:cNvPr id="0" name=""/>
        <dsp:cNvSpPr/>
      </dsp:nvSpPr>
      <dsp:spPr>
        <a:xfrm rot="5400000">
          <a:off x="-161978" y="3050089"/>
          <a:ext cx="1079857" cy="7558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4</a:t>
          </a:r>
          <a:endParaRPr lang="en-US" sz="2200" kern="1200" dirty="0"/>
        </a:p>
      </dsp:txBody>
      <dsp:txXfrm rot="-5400000">
        <a:off x="2" y="3266060"/>
        <a:ext cx="755899" cy="323958"/>
      </dsp:txXfrm>
    </dsp:sp>
    <dsp:sp modelId="{8DE9B6A9-0D74-42CA-8C4F-9D93BE5969BE}">
      <dsp:nvSpPr>
        <dsp:cNvPr id="0" name=""/>
        <dsp:cNvSpPr/>
      </dsp:nvSpPr>
      <dsp:spPr>
        <a:xfrm rot="5400000">
          <a:off x="5329811" y="-1685801"/>
          <a:ext cx="701907" cy="98497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smtClean="0"/>
            <a:t>The connections between the footings and the column necks will be represented as pin connections.</a:t>
          </a:r>
          <a:endParaRPr lang="en-US" sz="2200" kern="1200"/>
        </a:p>
      </dsp:txBody>
      <dsp:txXfrm rot="-5400000">
        <a:off x="755899" y="2922375"/>
        <a:ext cx="9815467" cy="633379"/>
      </dsp:txXfrm>
    </dsp:sp>
    <dsp:sp modelId="{1605DB45-AEC0-40CC-A128-60533BF93FA8}">
      <dsp:nvSpPr>
        <dsp:cNvPr id="0" name=""/>
        <dsp:cNvSpPr/>
      </dsp:nvSpPr>
      <dsp:spPr>
        <a:xfrm rot="5400000">
          <a:off x="-161978" y="4012635"/>
          <a:ext cx="1079857" cy="7558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5</a:t>
          </a:r>
          <a:endParaRPr lang="en-US" sz="2200" kern="1200" dirty="0"/>
        </a:p>
      </dsp:txBody>
      <dsp:txXfrm rot="-5400000">
        <a:off x="2" y="4228606"/>
        <a:ext cx="755899" cy="323958"/>
      </dsp:txXfrm>
    </dsp:sp>
    <dsp:sp modelId="{F108D6BF-B6B0-40C0-B4E2-F5B90D1B51EE}">
      <dsp:nvSpPr>
        <dsp:cNvPr id="0" name=""/>
        <dsp:cNvSpPr/>
      </dsp:nvSpPr>
      <dsp:spPr>
        <a:xfrm rot="5400000">
          <a:off x="5329811" y="-723254"/>
          <a:ext cx="701907" cy="98497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smtClean="0"/>
            <a:t>Ultimate design method will be used for analyzing the structure.</a:t>
          </a:r>
          <a:endParaRPr lang="en-US" sz="2200" kern="1200"/>
        </a:p>
      </dsp:txBody>
      <dsp:txXfrm rot="-5400000">
        <a:off x="755899" y="3884922"/>
        <a:ext cx="9815467" cy="63337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94BBB8-7B81-45E9-9B1A-FCCFC07A3769}">
      <dsp:nvSpPr>
        <dsp:cNvPr id="0" name=""/>
        <dsp:cNvSpPr/>
      </dsp:nvSpPr>
      <dsp:spPr>
        <a:xfrm>
          <a:off x="-5789798" y="-886150"/>
          <a:ext cx="6892940" cy="6892940"/>
        </a:xfrm>
        <a:prstGeom prst="blockArc">
          <a:avLst>
            <a:gd name="adj1" fmla="val 18900000"/>
            <a:gd name="adj2" fmla="val 2700000"/>
            <a:gd name="adj3" fmla="val 313"/>
          </a:avLst>
        </a:prstGeom>
        <a:noFill/>
        <a:ln w="381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AF134B-9B28-4F8D-9294-4B887B0CA636}">
      <dsp:nvSpPr>
        <dsp:cNvPr id="0" name=""/>
        <dsp:cNvSpPr/>
      </dsp:nvSpPr>
      <dsp:spPr>
        <a:xfrm>
          <a:off x="482178" y="319937"/>
          <a:ext cx="11394106" cy="64028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26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i="1" kern="1200" dirty="0" smtClean="0">
              <a:solidFill>
                <a:schemeClr val="tx1"/>
              </a:solidFill>
            </a:rPr>
            <a:t>Dead load</a:t>
          </a:r>
          <a:endParaRPr lang="en-US" sz="3400" kern="1200" dirty="0">
            <a:solidFill>
              <a:schemeClr val="tx1"/>
            </a:solidFill>
          </a:endParaRPr>
        </a:p>
      </dsp:txBody>
      <dsp:txXfrm>
        <a:off x="482178" y="319937"/>
        <a:ext cx="11394106" cy="640284"/>
      </dsp:txXfrm>
    </dsp:sp>
    <dsp:sp modelId="{AEA10ECC-42BF-4D2E-A9A6-12BC6BF4D779}">
      <dsp:nvSpPr>
        <dsp:cNvPr id="0" name=""/>
        <dsp:cNvSpPr/>
      </dsp:nvSpPr>
      <dsp:spPr>
        <a:xfrm>
          <a:off x="82000" y="239901"/>
          <a:ext cx="800356" cy="8003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FE74B2-076A-4345-A965-1DF6095D80A8}">
      <dsp:nvSpPr>
        <dsp:cNvPr id="0" name=""/>
        <dsp:cNvSpPr/>
      </dsp:nvSpPr>
      <dsp:spPr>
        <a:xfrm>
          <a:off x="940987" y="1280057"/>
          <a:ext cx="10935297" cy="64028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26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i="1" kern="1200" dirty="0" smtClean="0">
              <a:solidFill>
                <a:schemeClr val="tx1"/>
              </a:solidFill>
            </a:rPr>
            <a:t>Superimposed dead load</a:t>
          </a:r>
          <a:endParaRPr lang="en-US" sz="3400" kern="1200" dirty="0">
            <a:solidFill>
              <a:schemeClr val="tx1"/>
            </a:solidFill>
          </a:endParaRPr>
        </a:p>
      </dsp:txBody>
      <dsp:txXfrm>
        <a:off x="940987" y="1280057"/>
        <a:ext cx="10935297" cy="640284"/>
      </dsp:txXfrm>
    </dsp:sp>
    <dsp:sp modelId="{72AAB4B5-6257-4FF3-A6DA-CCDCC2306CDD}">
      <dsp:nvSpPr>
        <dsp:cNvPr id="0" name=""/>
        <dsp:cNvSpPr/>
      </dsp:nvSpPr>
      <dsp:spPr>
        <a:xfrm>
          <a:off x="540809" y="1200021"/>
          <a:ext cx="800356" cy="8003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AECCAB-02EA-430B-8C29-797229A2A5AA}">
      <dsp:nvSpPr>
        <dsp:cNvPr id="0" name=""/>
        <dsp:cNvSpPr/>
      </dsp:nvSpPr>
      <dsp:spPr>
        <a:xfrm>
          <a:off x="1081805" y="2240177"/>
          <a:ext cx="10794479" cy="64028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26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i="1" kern="1200" smtClean="0">
              <a:solidFill>
                <a:schemeClr val="tx1"/>
              </a:solidFill>
            </a:rPr>
            <a:t> loads on the shear walls.</a:t>
          </a:r>
          <a:endParaRPr lang="en-US" sz="3400" kern="1200" dirty="0">
            <a:solidFill>
              <a:schemeClr val="tx1"/>
            </a:solidFill>
          </a:endParaRPr>
        </a:p>
      </dsp:txBody>
      <dsp:txXfrm>
        <a:off x="1081805" y="2240177"/>
        <a:ext cx="10794479" cy="640284"/>
      </dsp:txXfrm>
    </dsp:sp>
    <dsp:sp modelId="{E3B55122-DBD8-49E0-80BE-2BFA7B1456B6}">
      <dsp:nvSpPr>
        <dsp:cNvPr id="0" name=""/>
        <dsp:cNvSpPr/>
      </dsp:nvSpPr>
      <dsp:spPr>
        <a:xfrm>
          <a:off x="681627" y="2160141"/>
          <a:ext cx="800356" cy="8003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A10E3C-3F88-4100-9B4F-F3586C7E9585}">
      <dsp:nvSpPr>
        <dsp:cNvPr id="0" name=""/>
        <dsp:cNvSpPr/>
      </dsp:nvSpPr>
      <dsp:spPr>
        <a:xfrm>
          <a:off x="940987" y="3200297"/>
          <a:ext cx="10935297" cy="64028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26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i="1" kern="1200" dirty="0" smtClean="0">
              <a:solidFill>
                <a:schemeClr val="tx1"/>
              </a:solidFill>
            </a:rPr>
            <a:t>Live loads</a:t>
          </a:r>
          <a:endParaRPr lang="en-US" sz="3400" b="1" i="1" kern="1200" dirty="0">
            <a:solidFill>
              <a:schemeClr val="tx1"/>
            </a:solidFill>
          </a:endParaRPr>
        </a:p>
      </dsp:txBody>
      <dsp:txXfrm>
        <a:off x="940987" y="3200297"/>
        <a:ext cx="10935297" cy="640284"/>
      </dsp:txXfrm>
    </dsp:sp>
    <dsp:sp modelId="{974B842D-410E-45BC-863F-B152380E17AF}">
      <dsp:nvSpPr>
        <dsp:cNvPr id="0" name=""/>
        <dsp:cNvSpPr/>
      </dsp:nvSpPr>
      <dsp:spPr>
        <a:xfrm>
          <a:off x="540809" y="3120261"/>
          <a:ext cx="800356" cy="8003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304F55-A72C-4F5C-B838-3BAB9C819D74}">
      <dsp:nvSpPr>
        <dsp:cNvPr id="0" name=""/>
        <dsp:cNvSpPr/>
      </dsp:nvSpPr>
      <dsp:spPr>
        <a:xfrm>
          <a:off x="482178" y="4160417"/>
          <a:ext cx="11394106" cy="64028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26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i="1" kern="1200" dirty="0" smtClean="0">
              <a:solidFill>
                <a:schemeClr val="tx1"/>
              </a:solidFill>
            </a:rPr>
            <a:t>Earth Quick loads</a:t>
          </a:r>
          <a:endParaRPr lang="en-US" sz="3400" b="1" i="1" kern="1200" dirty="0">
            <a:solidFill>
              <a:schemeClr val="tx1"/>
            </a:solidFill>
          </a:endParaRPr>
        </a:p>
      </dsp:txBody>
      <dsp:txXfrm>
        <a:off x="482178" y="4160417"/>
        <a:ext cx="11394106" cy="640284"/>
      </dsp:txXfrm>
    </dsp:sp>
    <dsp:sp modelId="{30F3F603-8240-4011-8F02-4B556A47496A}">
      <dsp:nvSpPr>
        <dsp:cNvPr id="0" name=""/>
        <dsp:cNvSpPr/>
      </dsp:nvSpPr>
      <dsp:spPr>
        <a:xfrm>
          <a:off x="82000" y="4080381"/>
          <a:ext cx="800356" cy="8003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287F3-AA11-45CE-BD28-A13ED344303F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2513" y="514350"/>
            <a:ext cx="44989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5E977-3183-427F-90FA-A391DB7C7E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04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22513" y="514350"/>
            <a:ext cx="4498975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E977-3183-427F-90FA-A391DB7C7E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4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E977-3183-427F-90FA-A391DB7C7E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17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30429" y="156058"/>
            <a:ext cx="12340742" cy="267248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4949" tIns="57475" rIns="114949" bIns="57475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49928" y="406401"/>
            <a:ext cx="11521440" cy="2357120"/>
          </a:xfrm>
        </p:spPr>
        <p:txBody>
          <a:bodyPr lIns="57475" rIns="287373" anchor="b">
            <a:normAutofit/>
          </a:bodyPr>
          <a:lstStyle>
            <a:lvl1pPr marL="0" algn="r">
              <a:defRPr sz="6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987040" y="3007360"/>
            <a:ext cx="9184328" cy="1869440"/>
          </a:xfrm>
        </p:spPr>
        <p:txBody>
          <a:bodyPr lIns="57475" rIns="310363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574746" indent="0" algn="ctr">
              <a:buNone/>
            </a:lvl2pPr>
            <a:lvl3pPr marL="1149492" indent="0" algn="ctr">
              <a:buNone/>
            </a:lvl3pPr>
            <a:lvl4pPr marL="1724238" indent="0" algn="ctr">
              <a:buNone/>
            </a:lvl4pPr>
            <a:lvl5pPr marL="2298984" indent="0" algn="ctr">
              <a:buNone/>
            </a:lvl5pPr>
            <a:lvl6pPr marL="2873731" indent="0" algn="ctr">
              <a:buNone/>
            </a:lvl6pPr>
            <a:lvl7pPr marL="3448477" indent="0" algn="ctr">
              <a:buNone/>
            </a:lvl7pPr>
            <a:lvl8pPr marL="4023223" indent="0" algn="ctr">
              <a:buNone/>
            </a:lvl8pPr>
            <a:lvl9pPr marL="4597969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7787640" y="6942938"/>
            <a:ext cx="4203192" cy="292608"/>
          </a:xfrm>
        </p:spPr>
        <p:txBody>
          <a:bodyPr vert="horz" rtlCol="0"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12094533" y="6942938"/>
            <a:ext cx="650003" cy="29260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2240280" y="6942938"/>
            <a:ext cx="5470450" cy="292608"/>
          </a:xfrm>
        </p:spPr>
        <p:txBody>
          <a:bodyPr vert="horz" rtlCol="0"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292948"/>
            <a:ext cx="2880360" cy="6241627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292948"/>
            <a:ext cx="8427720" cy="6241627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3749" y="1519560"/>
            <a:ext cx="11201400" cy="975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4949" tIns="57475" rIns="114949" bIns="57475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00179" y="3485286"/>
            <a:ext cx="10369296" cy="975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4949" tIns="57475" rIns="114949" bIns="57475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326" y="531445"/>
            <a:ext cx="10881360" cy="2913075"/>
          </a:xfrm>
        </p:spPr>
        <p:txBody>
          <a:bodyPr rIns="126444"/>
          <a:lstStyle>
            <a:lvl1pPr algn="r">
              <a:buNone/>
              <a:defRPr sz="5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3506894"/>
            <a:ext cx="10881360" cy="1610359"/>
          </a:xfrm>
        </p:spPr>
        <p:txBody>
          <a:bodyPr rIns="160929" anchor="t"/>
          <a:lstStyle>
            <a:lvl1pPr marL="0" indent="0" algn="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787640" y="6947915"/>
            <a:ext cx="4203192" cy="292608"/>
          </a:xfrm>
        </p:spPr>
        <p:txBody>
          <a:bodyPr vert="horz" rtlCol="0"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2094533" y="6947915"/>
            <a:ext cx="650003" cy="29260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240280" y="6947915"/>
            <a:ext cx="5470450" cy="292608"/>
          </a:xfrm>
        </p:spPr>
        <p:txBody>
          <a:bodyPr vert="horz" rtlCol="0"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1755648"/>
            <a:ext cx="5654040" cy="4828032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1755648"/>
            <a:ext cx="5654040" cy="4828032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097512" y="6948873"/>
            <a:ext cx="650003" cy="292608"/>
          </a:xfrm>
        </p:spPr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823749" y="1519560"/>
            <a:ext cx="11201400" cy="975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4949" tIns="57475" rIns="114949" bIns="57475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63442" y="2309564"/>
            <a:ext cx="5248656" cy="975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4949" tIns="57475" rIns="114949" bIns="57475"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720840" y="2309564"/>
            <a:ext cx="5248656" cy="975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4949" tIns="57475" rIns="114949" bIns="57475"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68745"/>
            <a:ext cx="11521440" cy="12192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1637454"/>
            <a:ext cx="5656263" cy="682413"/>
          </a:xfrm>
        </p:spPr>
        <p:txBody>
          <a:bodyPr anchor="b">
            <a:noAutofit/>
          </a:bodyPr>
          <a:lstStyle>
            <a:lvl1pPr marL="114949" indent="0" algn="l">
              <a:spcBef>
                <a:spcPts val="0"/>
              </a:spcBef>
              <a:buNone/>
              <a:defRPr sz="2800" b="0" cap="all" baseline="0"/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503036" y="1637454"/>
            <a:ext cx="5658485" cy="682413"/>
          </a:xfrm>
        </p:spPr>
        <p:txBody>
          <a:bodyPr anchor="b">
            <a:noAutofit/>
          </a:bodyPr>
          <a:lstStyle>
            <a:lvl1pPr marL="114949" indent="0" algn="l">
              <a:spcBef>
                <a:spcPts val="0"/>
              </a:spcBef>
              <a:buNone/>
              <a:defRPr sz="2800" b="0" cap="all" baseline="0"/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40080" y="2519681"/>
            <a:ext cx="5656263" cy="4204547"/>
          </a:xfrm>
        </p:spPr>
        <p:txBody>
          <a:bodyPr lIns="114949"/>
          <a:lstStyle>
            <a:lvl1pPr>
              <a:defRPr sz="28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2519681"/>
            <a:ext cx="5658485" cy="4204547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2097512" y="6948873"/>
            <a:ext cx="650003" cy="292608"/>
          </a:xfrm>
        </p:spPr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70099"/>
            <a:ext cx="11521440" cy="12192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823749" y="1519560"/>
            <a:ext cx="11201400" cy="975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4949" tIns="57475" rIns="114949" bIns="57475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080573" y="1128166"/>
            <a:ext cx="5248656" cy="975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4949" tIns="57475" rIns="114949" bIns="57475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8390" y="325120"/>
            <a:ext cx="5504688" cy="812800"/>
          </a:xfrm>
        </p:spPr>
        <p:txBody>
          <a:bodyPr anchor="b"/>
          <a:lstStyle>
            <a:lvl1pPr marL="0" algn="r">
              <a:buNone/>
              <a:defRPr sz="25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948390" y="1181397"/>
            <a:ext cx="5504688" cy="113792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800"/>
            </a:lvl1pPr>
            <a:lvl2pPr>
              <a:buNone/>
              <a:defRPr sz="1500"/>
            </a:lvl2pPr>
            <a:lvl3pPr>
              <a:buNone/>
              <a:defRPr sz="1300"/>
            </a:lvl3pPr>
            <a:lvl4pPr>
              <a:buNone/>
              <a:defRPr sz="1100"/>
            </a:lvl4pPr>
            <a:lvl5pPr>
              <a:buNone/>
              <a:defRPr sz="11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20040" y="2357120"/>
            <a:ext cx="12133038" cy="4242816"/>
          </a:xfrm>
        </p:spPr>
        <p:txBody>
          <a:bodyPr/>
          <a:lstStyle>
            <a:lvl1pPr marL="367838">
              <a:defRPr sz="4000"/>
            </a:lvl1pPr>
            <a:lvl2pPr marL="747170">
              <a:defRPr sz="3500"/>
            </a:lvl2pPr>
            <a:lvl3pPr marL="1034543">
              <a:defRPr sz="3000"/>
            </a:lvl3pPr>
            <a:lvl4pPr marL="1321916">
              <a:defRPr sz="2500"/>
            </a:lvl4pPr>
            <a:lvl5pPr marL="1586299">
              <a:defRPr sz="25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787640" y="6947915"/>
            <a:ext cx="4203192" cy="292608"/>
          </a:xfrm>
        </p:spPr>
        <p:txBody>
          <a:bodyPr vert="horz" rtlCol="0"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12094533" y="6947915"/>
            <a:ext cx="650003" cy="29260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240280" y="6947915"/>
            <a:ext cx="5470450" cy="292608"/>
          </a:xfrm>
        </p:spPr>
        <p:txBody>
          <a:bodyPr vert="horz" rtlCol="0"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6620" y="5039360"/>
            <a:ext cx="7680960" cy="708838"/>
          </a:xfrm>
        </p:spPr>
        <p:txBody>
          <a:bodyPr anchor="b"/>
          <a:lstStyle>
            <a:lvl1pPr marL="0" algn="r">
              <a:buNone/>
              <a:defRPr sz="25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56620" y="5748199"/>
            <a:ext cx="7680960" cy="973072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426720" y="266522"/>
            <a:ext cx="11948160" cy="463296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40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787640" y="6942938"/>
            <a:ext cx="4203192" cy="292608"/>
          </a:xfrm>
        </p:spPr>
        <p:txBody>
          <a:bodyPr vert="horz" rtlCol="0"/>
          <a:lstStyle>
            <a:extLst/>
          </a:lstStyle>
          <a:p>
            <a:r>
              <a:rPr lang="en-US" smtClean="0"/>
              <a:t>23/5/2017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2094533" y="6942938"/>
            <a:ext cx="650003" cy="29260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240280" y="6942938"/>
            <a:ext cx="5470450" cy="292608"/>
          </a:xfrm>
        </p:spPr>
        <p:txBody>
          <a:bodyPr vert="horz" rtlCol="0"/>
          <a:lstStyle>
            <a:extLst/>
          </a:lstStyle>
          <a:p>
            <a:r>
              <a:rPr kumimoji="0" lang="en-US" smtClean="0"/>
              <a:t>Optical and Nursing College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30429" y="156891"/>
            <a:ext cx="12335184" cy="7003085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4949" tIns="57475" rIns="114949" bIns="57475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813560" y="6827520"/>
            <a:ext cx="5897170" cy="292608"/>
          </a:xfrm>
          <a:prstGeom prst="rect">
            <a:avLst/>
          </a:prstGeom>
        </p:spPr>
        <p:txBody>
          <a:bodyPr lIns="114949" tIns="57475" rIns="114949" bIns="57475"/>
          <a:lstStyle>
            <a:lvl1pPr algn="r" eaLnBrk="1" latinLnBrk="0" hangingPunct="1">
              <a:defRPr kumimoji="0" sz="16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kumimoji="0" lang="en-US" sz="1400" smtClean="0">
                <a:solidFill>
                  <a:schemeClr val="tx2"/>
                </a:solidFill>
              </a:rPr>
              <a:t>Optical and Nursing College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787640" y="6827520"/>
            <a:ext cx="4203192" cy="292608"/>
          </a:xfrm>
          <a:prstGeom prst="rect">
            <a:avLst/>
          </a:prstGeom>
        </p:spPr>
        <p:txBody>
          <a:bodyPr lIns="114949" tIns="57475" rIns="114949" bIns="57475"/>
          <a:lstStyle>
            <a:lvl1pPr algn="l" eaLnBrk="1" latinLnBrk="0" hangingPunct="1">
              <a:defRPr kumimoji="0" sz="16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r" eaLnBrk="1" latinLnBrk="0" hangingPunct="1"/>
            <a:r>
              <a:rPr lang="en-US" smtClean="0"/>
              <a:t>23/5/2017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lvl1pPr algn="r" eaLnBrk="1" latinLnBrk="0" hangingPunct="1">
              <a:defRPr kumimoji="0" sz="20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40080" y="270438"/>
            <a:ext cx="11521440" cy="1219200"/>
          </a:xfrm>
          <a:prstGeom prst="rect">
            <a:avLst/>
          </a:prstGeom>
        </p:spPr>
        <p:txBody>
          <a:bodyPr lIns="114949" tIns="57475" rIns="114949" bIns="57475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40080" y="1755986"/>
            <a:ext cx="11521440" cy="4828032"/>
          </a:xfrm>
          <a:prstGeom prst="rect">
            <a:avLst/>
          </a:prstGeom>
        </p:spPr>
        <p:txBody>
          <a:bodyPr lIns="114949" tIns="57475" rIns="114949" bIns="57475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marL="68970" algn="r" rtl="0" eaLnBrk="1" latinLnBrk="0" hangingPunct="1">
        <a:spcBef>
          <a:spcPct val="0"/>
        </a:spcBef>
        <a:buNone/>
        <a:defRPr kumimoji="0" sz="58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7199" indent="-367199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804645" indent="-287373" algn="l" rtl="0" eaLnBrk="1" latinLnBrk="0" hangingPunct="1">
        <a:spcBef>
          <a:spcPts val="503"/>
        </a:spcBef>
        <a:buClr>
          <a:schemeClr val="accent2"/>
        </a:buClr>
        <a:buSzPct val="90000"/>
        <a:buFontTx/>
        <a:buChar char="•"/>
        <a:defRPr kumimoji="0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543" indent="-241393" algn="l" rtl="0" eaLnBrk="1" latinLnBrk="0" hangingPunct="1">
        <a:spcBef>
          <a:spcPts val="503"/>
        </a:spcBef>
        <a:buClr>
          <a:schemeClr val="accent3"/>
        </a:buClr>
        <a:buSzPct val="100000"/>
        <a:buFont typeface="Wingdings 2"/>
        <a:buChar char="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264441" indent="-229898" algn="l" rtl="0" eaLnBrk="1" latinLnBrk="0" hangingPunct="1">
        <a:spcBef>
          <a:spcPts val="503"/>
        </a:spcBef>
        <a:buClr>
          <a:schemeClr val="accent3"/>
        </a:buClr>
        <a:buSzPct val="100000"/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494340" indent="-229898" algn="l" rtl="0" eaLnBrk="1" latinLnBrk="0" hangingPunct="1">
        <a:spcBef>
          <a:spcPts val="503"/>
        </a:spcBef>
        <a:buClr>
          <a:schemeClr val="accent3"/>
        </a:buClr>
        <a:buSzPct val="100000"/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724238" indent="-218404" algn="l" rtl="0" eaLnBrk="1" latinLnBrk="0" hangingPunct="1">
        <a:spcBef>
          <a:spcPts val="503"/>
        </a:spcBef>
        <a:buClr>
          <a:schemeClr val="accent4"/>
        </a:buClr>
        <a:buFont typeface="Wingdings 2"/>
        <a:buChar char=""/>
        <a:defRPr kumimoji="0" sz="23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54137" indent="-218404" algn="l" rtl="0" eaLnBrk="1" latinLnBrk="0" hangingPunct="1">
        <a:spcBef>
          <a:spcPts val="503"/>
        </a:spcBef>
        <a:buClr>
          <a:schemeClr val="accent4"/>
        </a:buClr>
        <a:buFont typeface="Wingdings 2"/>
        <a:buChar char="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84035" indent="-218404" algn="l" rtl="0" eaLnBrk="1" latinLnBrk="0" hangingPunct="1">
        <a:spcBef>
          <a:spcPts val="503"/>
        </a:spcBef>
        <a:buClr>
          <a:schemeClr val="accent4"/>
        </a:buClr>
        <a:buFont typeface="Wingdings 2"/>
        <a:buChar char="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413934" indent="-218404" algn="l" rtl="0" eaLnBrk="1" latinLnBrk="0" hangingPunct="1">
        <a:spcBef>
          <a:spcPts val="503"/>
        </a:spcBef>
        <a:buClr>
          <a:schemeClr val="accent4"/>
        </a:buClr>
        <a:buFont typeface="Wingdings 2"/>
        <a:buChar char="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747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94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242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989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737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4484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5979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19100" y="439629"/>
            <a:ext cx="9372600" cy="2895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Graduation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Project 2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effectLst/>
              </a:rPr>
              <a:t>Structural Analysis and Design of the Dawabsheh Residential Building in Duma –Nablus – </a:t>
            </a:r>
            <a:r>
              <a:rPr lang="en-US" sz="3600" b="1" dirty="0" smtClean="0">
                <a:effectLst/>
              </a:rPr>
              <a:t>Palestine </a:t>
            </a:r>
            <a:r>
              <a:rPr lang="en-GB" dirty="0">
                <a:effectLst/>
              </a:rPr>
              <a:t/>
            </a:r>
            <a:br>
              <a:rPr lang="en-GB" dirty="0">
                <a:effectLst/>
              </a:rPr>
            </a:b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9656924"/>
              </p:ext>
            </p:extLst>
          </p:nvPr>
        </p:nvGraphicFramePr>
        <p:xfrm>
          <a:off x="420624" y="5883656"/>
          <a:ext cx="11811000" cy="142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457200" y="265852"/>
            <a:ext cx="11887200" cy="251460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06000" y="609600"/>
            <a:ext cx="2209800" cy="1616075"/>
          </a:xfrm>
          <a:prstGeom prst="rect">
            <a:avLst/>
          </a:prstGeom>
          <a:ln w="762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1295400" y="2797619"/>
            <a:ext cx="9325766" cy="3445853"/>
            <a:chOff x="-838200" y="-105223"/>
            <a:chExt cx="9325766" cy="1025769"/>
          </a:xfrm>
        </p:grpSpPr>
        <p:sp>
          <p:nvSpPr>
            <p:cNvPr id="12" name="Rounded Rectangle 11"/>
            <p:cNvSpPr/>
            <p:nvPr/>
          </p:nvSpPr>
          <p:spPr>
            <a:xfrm>
              <a:off x="-838200" y="-105223"/>
              <a:ext cx="8496300" cy="89113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GB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Prepared </a:t>
              </a:r>
              <a:r>
                <a:rPr lang="en-US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By :</a:t>
              </a:r>
            </a:p>
            <a:p>
              <a:endParaRPr lang="en-GB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3200" b="1" dirty="0" smtClean="0"/>
                <a:t>1) Abdallah </a:t>
              </a:r>
              <a:r>
                <a:rPr lang="en-GB" sz="3200" b="1" dirty="0"/>
                <a:t>Qasqas</a:t>
              </a:r>
              <a:r>
                <a:rPr lang="en-US" sz="3200" b="1" dirty="0"/>
                <a:t> </a:t>
              </a:r>
              <a:r>
                <a:rPr lang="en-US" sz="3200" b="1" dirty="0" smtClean="0"/>
                <a:t>–</a:t>
              </a:r>
            </a:p>
            <a:p>
              <a:r>
                <a:rPr lang="en-US" sz="3200" b="1" dirty="0" smtClean="0"/>
                <a:t>2) </a:t>
              </a:r>
              <a:r>
                <a:rPr lang="en-US" sz="3200" b="1" dirty="0" err="1" smtClean="0"/>
                <a:t>Huthaifa</a:t>
              </a:r>
              <a:r>
                <a:rPr lang="en-US" sz="3200" b="1" dirty="0" smtClean="0"/>
                <a:t>  </a:t>
              </a:r>
              <a:r>
                <a:rPr lang="en-US" sz="3200" b="1" dirty="0"/>
                <a:t>Abu-</a:t>
              </a:r>
              <a:r>
                <a:rPr lang="en-US" sz="3200" b="1" dirty="0" err="1"/>
                <a:t>Nei’ma</a:t>
              </a:r>
              <a:r>
                <a:rPr lang="en-US" sz="3200" b="1" dirty="0"/>
                <a:t> </a:t>
              </a:r>
              <a:endParaRPr lang="en-GB" sz="3200" dirty="0"/>
            </a:p>
            <a:p>
              <a:r>
                <a:rPr lang="en-US" sz="3200" b="1" dirty="0" smtClean="0"/>
                <a:t>3) </a:t>
              </a:r>
              <a:r>
                <a:rPr lang="en-US" sz="3200" b="1" dirty="0" err="1" smtClean="0"/>
                <a:t>Mohyee</a:t>
              </a:r>
              <a:r>
                <a:rPr lang="en-US" sz="3200" b="1" dirty="0" smtClean="0"/>
                <a:t> </a:t>
              </a:r>
              <a:r>
                <a:rPr lang="en-US" sz="3200" b="1" dirty="0" err="1" smtClean="0"/>
                <a:t>Aldeen</a:t>
              </a:r>
              <a:r>
                <a:rPr lang="en-US" sz="3200" b="1" dirty="0" smtClean="0"/>
                <a:t>  </a:t>
              </a:r>
              <a:r>
                <a:rPr lang="en-US" sz="3200" b="1" dirty="0"/>
                <a:t>Abu-</a:t>
              </a:r>
              <a:r>
                <a:rPr lang="en-US" sz="3200" b="1" dirty="0" err="1"/>
                <a:t>Obaid</a:t>
              </a:r>
              <a:r>
                <a:rPr lang="en-US" sz="3200" b="1" dirty="0"/>
                <a:t> </a:t>
              </a:r>
              <a:endParaRPr lang="en-GB" sz="3200" dirty="0" smtClean="0"/>
            </a:p>
            <a:p>
              <a:r>
                <a:rPr lang="en-US" sz="3200" b="1" dirty="0" smtClean="0"/>
                <a:t>4) </a:t>
              </a:r>
              <a:r>
                <a:rPr lang="en-US" sz="3200" b="1" dirty="0" err="1" smtClean="0"/>
                <a:t>Shadi</a:t>
              </a:r>
              <a:r>
                <a:rPr lang="en-US" sz="3200" b="1" dirty="0" smtClean="0"/>
                <a:t>  </a:t>
              </a:r>
              <a:r>
                <a:rPr lang="en-US" sz="3200" b="1" dirty="0" err="1" smtClean="0"/>
                <a:t>Halayqa</a:t>
              </a:r>
              <a:r>
                <a:rPr lang="en-US" sz="3200" b="1" dirty="0" smtClean="0"/>
                <a:t> </a:t>
              </a:r>
              <a:endParaRPr lang="en-GB" sz="3200" dirty="0" smtClean="0"/>
            </a:p>
          </p:txBody>
        </p:sp>
        <p:sp>
          <p:nvSpPr>
            <p:cNvPr id="13" name="Rounded Rectangle 4"/>
            <p:cNvSpPr/>
            <p:nvPr/>
          </p:nvSpPr>
          <p:spPr>
            <a:xfrm>
              <a:off x="46834" y="54814"/>
              <a:ext cx="8440732" cy="8657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210" tIns="156210" rIns="156210" bIns="156210" numCol="1" spcCol="1270" anchor="ctr" anchorCtr="0">
              <a:noAutofit/>
            </a:bodyPr>
            <a:lstStyle/>
            <a:p>
              <a:pPr lvl="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100" b="1" kern="12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57392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9</a:t>
            </a:r>
            <a:endParaRPr kumimoji="0" lang="en-US" dirty="0"/>
          </a:p>
        </p:txBody>
      </p:sp>
      <p:pic>
        <p:nvPicPr>
          <p:cNvPr id="17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39" y="1128821"/>
            <a:ext cx="4451081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7"/>
          <p:cNvSpPr/>
          <p:nvPr/>
        </p:nvSpPr>
        <p:spPr>
          <a:xfrm>
            <a:off x="10383520" y="1544320"/>
            <a:ext cx="250613" cy="2438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20"/>
          </a:p>
        </p:txBody>
      </p:sp>
      <p:sp>
        <p:nvSpPr>
          <p:cNvPr id="20" name="TextBox 19"/>
          <p:cNvSpPr txBox="1"/>
          <p:nvPr/>
        </p:nvSpPr>
        <p:spPr>
          <a:xfrm>
            <a:off x="990600" y="1128822"/>
            <a:ext cx="534824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dirty="0"/>
              <a:t>Occupancy category of structure is II form ASCE-Table 1.5-1.</a:t>
            </a:r>
          </a:p>
          <a:p>
            <a:endParaRPr lang="en-US" sz="1920" dirty="0"/>
          </a:p>
          <a:p>
            <a:r>
              <a:rPr lang="en-US" sz="1920" dirty="0"/>
              <a:t>From Table 1613.3.5(1), the seismic design category is D. </a:t>
            </a:r>
            <a:endParaRPr lang="en-GB" sz="1920" dirty="0"/>
          </a:p>
          <a:p>
            <a:r>
              <a:rPr lang="en-US" sz="1920" dirty="0"/>
              <a:t>From Table 1613.3.5(2), the seismic design category is D. </a:t>
            </a:r>
            <a:endParaRPr lang="en-GB" sz="1920" dirty="0"/>
          </a:p>
          <a:p>
            <a:pPr lvl="0"/>
            <a:endParaRPr lang="en-US" sz="1920" dirty="0"/>
          </a:p>
          <a:p>
            <a:pPr lvl="0"/>
            <a:r>
              <a:rPr lang="en-US" sz="1920" dirty="0"/>
              <a:t>Therefore, the seismic design category is D</a:t>
            </a:r>
            <a:r>
              <a:rPr lang="ar-SA" sz="1920" dirty="0"/>
              <a:t>.</a:t>
            </a:r>
            <a:endParaRPr lang="en-GB" sz="1920" dirty="0"/>
          </a:p>
          <a:p>
            <a:r>
              <a:rPr lang="en-US" sz="1920" dirty="0"/>
              <a:t>According to Table 12.6-1in ASCE</a:t>
            </a:r>
            <a:r>
              <a:rPr lang="ar-SA" sz="1920" b="1" dirty="0"/>
              <a:t>, </a:t>
            </a:r>
            <a:r>
              <a:rPr lang="en-US" sz="1920" dirty="0"/>
              <a:t>equivalent lateral force method is permitted to use for all structures when the design category is D</a:t>
            </a:r>
            <a:r>
              <a:rPr lang="ar-SA" sz="1920" dirty="0"/>
              <a:t>.</a:t>
            </a:r>
            <a:endParaRPr lang="en-GB" sz="1920" dirty="0"/>
          </a:p>
          <a:p>
            <a:endParaRPr lang="en-GB" sz="1920" dirty="0"/>
          </a:p>
          <a:p>
            <a:endParaRPr lang="en-GB" sz="1920" dirty="0"/>
          </a:p>
        </p:txBody>
      </p:sp>
      <p:pic>
        <p:nvPicPr>
          <p:cNvPr id="2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077" y="4136203"/>
            <a:ext cx="2617689" cy="304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Oval 23"/>
          <p:cNvSpPr/>
          <p:nvPr/>
        </p:nvSpPr>
        <p:spPr>
          <a:xfrm>
            <a:off x="8757920" y="6931871"/>
            <a:ext cx="250613" cy="2438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20"/>
          </a:p>
        </p:txBody>
      </p:sp>
      <p:sp>
        <p:nvSpPr>
          <p:cNvPr id="25" name="Oval 24"/>
          <p:cNvSpPr/>
          <p:nvPr/>
        </p:nvSpPr>
        <p:spPr>
          <a:xfrm>
            <a:off x="8757920" y="5283200"/>
            <a:ext cx="250613" cy="2438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20"/>
          </a:p>
        </p:txBody>
      </p:sp>
      <p:sp>
        <p:nvSpPr>
          <p:cNvPr id="10" name="Rounded Rectangle 9"/>
          <p:cNvSpPr/>
          <p:nvPr/>
        </p:nvSpPr>
        <p:spPr>
          <a:xfrm>
            <a:off x="990600" y="228600"/>
            <a:ext cx="1036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24000" y="381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Lateral loads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9032" y="6740457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9904766" y="6752933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11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10</a:t>
            </a:r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092960" y="1463041"/>
                <a:ext cx="8784742" cy="5974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20" dirty="0"/>
                  <a:t>Calculation for Base Shear:</a:t>
                </a:r>
                <a:endParaRPr lang="en-GB" sz="1920" dirty="0"/>
              </a:p>
              <a:p>
                <a:r>
                  <a:rPr lang="en-US" sz="1920" dirty="0"/>
                  <a:t>V = Cs W            (ASCE7-10 12.8.1)</a:t>
                </a:r>
                <a:endParaRPr lang="en-GB" sz="1920" dirty="0"/>
              </a:p>
              <a:p>
                <a:r>
                  <a:rPr lang="en-US" sz="1920" dirty="0"/>
                  <a:t>Cs =   min(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92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920">
                            <a:latin typeface="Cambria Math" panose="02040503050406030204" pitchFamily="18" charset="0"/>
                          </a:rPr>
                          <m:t>SD</m:t>
                        </m:r>
                        <m:r>
                          <a:rPr lang="en-US" sz="192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en-GB" sz="192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92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  <m: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den>
                            </m:f>
                          </m:e>
                        </m:d>
                        <m:r>
                          <a:rPr lang="en-US" sz="1920" i="1">
                            <a:latin typeface="Cambria Math" panose="02040503050406030204" pitchFamily="18" charset="0"/>
                          </a:rPr>
                          <m:t>𝑇𝑎</m:t>
                        </m:r>
                      </m:den>
                    </m:f>
                  </m:oMath>
                </a14:m>
                <a:r>
                  <a:rPr lang="en-US" sz="1920" dirty="0"/>
                  <a:t>  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92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920">
                            <a:latin typeface="Cambria Math" panose="02040503050406030204" pitchFamily="18" charset="0"/>
                          </a:rPr>
                          <m:t>SDS</m:t>
                        </m:r>
                      </m:num>
                      <m:den>
                        <m:d>
                          <m:dPr>
                            <m:ctrlPr>
                              <a:rPr lang="en-GB" sz="192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92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  <m: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US" sz="1920" dirty="0"/>
                  <a:t>)</a:t>
                </a:r>
                <a:endParaRPr lang="en-GB" sz="1920" dirty="0"/>
              </a:p>
              <a:p>
                <a:r>
                  <a:rPr lang="en-US" sz="1920" dirty="0"/>
                  <a:t>Ta = C</a:t>
                </a:r>
                <a:r>
                  <a:rPr lang="en-US" sz="1920" baseline="-25000" dirty="0"/>
                  <a:t>T</a:t>
                </a:r>
                <a:r>
                  <a:rPr lang="en-US" sz="1920" dirty="0"/>
                  <a:t> </a:t>
                </a:r>
                <a:r>
                  <a:rPr lang="en-US" sz="1920" dirty="0" err="1"/>
                  <a:t>h</a:t>
                </a:r>
                <a:r>
                  <a:rPr lang="en-US" sz="1920" baseline="-25000" dirty="0" err="1"/>
                  <a:t>n</a:t>
                </a:r>
                <a:r>
                  <a:rPr lang="en-US" sz="1920" dirty="0"/>
                  <a:t> </a:t>
                </a:r>
                <a:r>
                  <a:rPr lang="en-US" sz="1920" baseline="30000" dirty="0"/>
                  <a:t>x</a:t>
                </a:r>
                <a:endParaRPr lang="en-GB" sz="1920" dirty="0"/>
              </a:p>
              <a:p>
                <a:endParaRPr lang="en-US" sz="1920" dirty="0"/>
              </a:p>
              <a:p>
                <a:r>
                  <a:rPr lang="en-US" sz="1920" dirty="0"/>
                  <a:t>From ASCE table 12.8-2</a:t>
                </a:r>
              </a:p>
              <a:p>
                <a:r>
                  <a:rPr lang="en-US" sz="1920" dirty="0"/>
                  <a:t>C</a:t>
                </a:r>
                <a:r>
                  <a:rPr lang="en-US" sz="1920" baseline="-25000" dirty="0"/>
                  <a:t>T</a:t>
                </a:r>
                <a:r>
                  <a:rPr lang="en-US" sz="1920" dirty="0"/>
                  <a:t> =0.049</a:t>
                </a:r>
              </a:p>
              <a:p>
                <a:r>
                  <a:rPr lang="en-US" sz="1920" dirty="0"/>
                  <a:t> X  = 0.75</a:t>
                </a:r>
              </a:p>
              <a:p>
                <a:r>
                  <a:rPr lang="en-US" sz="1920" dirty="0"/>
                  <a:t>Ta =  0.514 sec</a:t>
                </a:r>
              </a:p>
              <a:p>
                <a:r>
                  <a:rPr lang="en-US" sz="1920" dirty="0"/>
                  <a:t>Then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707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707">
                            <a:latin typeface="Cambria Math" panose="02040503050406030204" pitchFamily="18" charset="0"/>
                          </a:rPr>
                          <m:t>SD</m:t>
                        </m:r>
                        <m:r>
                          <a:rPr lang="en-US" sz="1707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en-GB" sz="1707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707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707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  <m:r>
                                  <a:rPr lang="en-US" sz="1707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1707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den>
                            </m:f>
                          </m:e>
                        </m:d>
                        <m:r>
                          <a:rPr lang="en-US" sz="1707" i="1">
                            <a:latin typeface="Cambria Math" panose="02040503050406030204" pitchFamily="18" charset="0"/>
                          </a:rPr>
                          <m:t>𝑇𝑎</m:t>
                        </m:r>
                      </m:den>
                    </m:f>
                  </m:oMath>
                </a14:m>
                <a:r>
                  <a:rPr lang="en-US" sz="1707" dirty="0"/>
                  <a:t>  = 0.15</a:t>
                </a:r>
              </a:p>
              <a:p>
                <a:endParaRPr lang="en-US" sz="1707" dirty="0"/>
              </a:p>
              <a:p>
                <a:r>
                  <a:rPr lang="en-US" sz="1707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93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493">
                            <a:latin typeface="Cambria Math" panose="02040503050406030204" pitchFamily="18" charset="0"/>
                          </a:rPr>
                          <m:t>SDS</m:t>
                        </m:r>
                      </m:num>
                      <m:den>
                        <m:d>
                          <m:dPr>
                            <m:ctrlPr>
                              <a:rPr lang="en-GB" sz="1493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493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493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  <m:r>
                                  <a:rPr lang="en-US" sz="1493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1493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US" sz="1493" dirty="0"/>
                  <a:t>      = 0.12  </a:t>
                </a:r>
              </a:p>
              <a:p>
                <a:endParaRPr lang="en-US" sz="1920" dirty="0"/>
              </a:p>
              <a:p>
                <a:r>
                  <a:rPr lang="en-US" sz="1920" dirty="0"/>
                  <a:t>So, Cs = 0.12 </a:t>
                </a:r>
              </a:p>
              <a:p>
                <a:endParaRPr lang="en-US" sz="1920" dirty="0"/>
              </a:p>
              <a:p>
                <a:r>
                  <a:rPr lang="en-US" sz="1920" dirty="0"/>
                  <a:t>      </a:t>
                </a:r>
              </a:p>
              <a:p>
                <a:r>
                  <a:rPr lang="en-US" sz="1920" dirty="0"/>
                  <a:t>    </a:t>
                </a:r>
                <a:endParaRPr lang="en-GB" sz="192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960" y="1463041"/>
                <a:ext cx="8784742" cy="5974521"/>
              </a:xfrm>
              <a:prstGeom prst="rect">
                <a:avLst/>
              </a:prstGeom>
              <a:blipFill rotWithShape="0">
                <a:blip r:embed="rId3"/>
                <a:stretch>
                  <a:fillRect l="-625" t="-5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485331" y="4876800"/>
            <a:ext cx="4226560" cy="186512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920" dirty="0"/>
              <a:t>The value of base shear for all floors equal </a:t>
            </a:r>
            <a:endParaRPr lang="en-GB" sz="1920" dirty="0"/>
          </a:p>
          <a:p>
            <a:r>
              <a:rPr lang="en-US" sz="1920" dirty="0"/>
              <a:t>V = Cs * W </a:t>
            </a:r>
          </a:p>
          <a:p>
            <a:r>
              <a:rPr lang="en-US" sz="1920" dirty="0"/>
              <a:t>V = 0.12 * 58351.064 </a:t>
            </a:r>
          </a:p>
          <a:p>
            <a:r>
              <a:rPr lang="en-US" sz="1920" dirty="0"/>
              <a:t>V = 7002.1276 KN</a:t>
            </a:r>
            <a:endParaRPr lang="en-GB" sz="1920" dirty="0"/>
          </a:p>
          <a:p>
            <a:endParaRPr lang="en-GB" sz="1920" dirty="0"/>
          </a:p>
        </p:txBody>
      </p:sp>
      <p:sp>
        <p:nvSpPr>
          <p:cNvPr id="7" name="Rounded Rectangle 6"/>
          <p:cNvSpPr/>
          <p:nvPr/>
        </p:nvSpPr>
        <p:spPr>
          <a:xfrm>
            <a:off x="990600" y="228600"/>
            <a:ext cx="1036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381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Lateral loads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5681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11</a:t>
            </a:r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90600" y="1300480"/>
                <a:ext cx="10363200" cy="59110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133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Horizontal Distribution of Base Shear on stories :</a:t>
                </a:r>
              </a:p>
              <a:p>
                <a:endParaRPr lang="en-US" sz="1920" dirty="0"/>
              </a:p>
              <a:p>
                <a:r>
                  <a:rPr lang="en-US" sz="1920" dirty="0" err="1"/>
                  <a:t>Fx</a:t>
                </a:r>
                <a:r>
                  <a:rPr lang="en-US" sz="1920" dirty="0"/>
                  <a:t> = </a:t>
                </a:r>
                <a:r>
                  <a:rPr lang="en-US" sz="1920" dirty="0" err="1"/>
                  <a:t>Cvx</a:t>
                </a:r>
                <a:r>
                  <a:rPr lang="en-US" sz="1920" dirty="0"/>
                  <a:t> * V                                                                                       ASCE 07-10 section 12.8.3</a:t>
                </a:r>
                <a:endParaRPr lang="en-GB" sz="1920" dirty="0"/>
              </a:p>
              <a:p>
                <a:r>
                  <a:rPr lang="en-US" sz="1920" dirty="0"/>
                  <a:t>Where:</a:t>
                </a:r>
                <a:endParaRPr lang="en-GB" sz="1920" dirty="0"/>
              </a:p>
              <a:p>
                <a:r>
                  <a:rPr lang="en-US" sz="1920" dirty="0" err="1"/>
                  <a:t>Cvx</a:t>
                </a:r>
                <a:r>
                  <a:rPr lang="en-US" sz="1920" dirty="0"/>
                  <a:t> = Vertical Distribution Factor</a:t>
                </a:r>
                <a:endParaRPr lang="en-GB" sz="1920" dirty="0"/>
              </a:p>
              <a:p>
                <a:r>
                  <a:rPr lang="en-US" sz="1920" dirty="0"/>
                  <a:t>V = Base shear</a:t>
                </a:r>
                <a:endParaRPr lang="en-GB" sz="1920" dirty="0"/>
              </a:p>
              <a:p>
                <a:r>
                  <a:rPr lang="en-US" sz="1920" dirty="0"/>
                  <a:t> </a:t>
                </a:r>
                <a:endParaRPr lang="en-GB" sz="1920" dirty="0"/>
              </a:p>
              <a:p>
                <a:r>
                  <a:rPr lang="en-US" sz="1920" b="1" dirty="0" err="1"/>
                  <a:t>Cvx</a:t>
                </a:r>
                <a:r>
                  <a:rPr lang="en-US" sz="1920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92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20" b="1" i="1">
                            <a:latin typeface="Cambria Math" panose="02040503050406030204" pitchFamily="18" charset="0"/>
                          </a:rPr>
                          <m:t>𝐖𝐱</m:t>
                        </m:r>
                        <m:r>
                          <a:rPr lang="en-GB" sz="192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sz="1920" b="1" i="1">
                            <a:latin typeface="Cambria Math" panose="02040503050406030204" pitchFamily="18" charset="0"/>
                          </a:rPr>
                          <m:t>𝐡𝐱</m:t>
                        </m:r>
                        <m:r>
                          <a:rPr lang="en-GB" sz="1920">
                            <a:latin typeface="Cambria Math" panose="02040503050406030204" pitchFamily="18" charset="0"/>
                          </a:rPr>
                          <m:t>^</m:t>
                        </m:r>
                        <m:r>
                          <a:rPr lang="en-GB" sz="1920" b="1" i="1">
                            <a:latin typeface="Cambria Math" panose="02040503050406030204" pitchFamily="18" charset="0"/>
                          </a:rPr>
                          <m:t>𝐊</m:t>
                        </m:r>
                      </m:num>
                      <m:den>
                        <m:r>
                          <a:rPr lang="en-GB" sz="1920">
                            <a:latin typeface="Cambria Math" panose="02040503050406030204" pitchFamily="18" charset="0"/>
                          </a:rPr>
                          <m:t>∑</m:t>
                        </m:r>
                        <m:r>
                          <a:rPr lang="en-GB" sz="1920" b="1" i="1">
                            <a:latin typeface="Cambria Math" panose="02040503050406030204" pitchFamily="18" charset="0"/>
                          </a:rPr>
                          <m:t>𝐖𝐢</m:t>
                        </m:r>
                        <m:r>
                          <a:rPr lang="en-GB" sz="192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sz="1920" b="1" i="1">
                            <a:latin typeface="Cambria Math" panose="02040503050406030204" pitchFamily="18" charset="0"/>
                          </a:rPr>
                          <m:t>𝐡𝐢</m:t>
                        </m:r>
                        <m:r>
                          <a:rPr lang="en-GB" sz="1920">
                            <a:latin typeface="Cambria Math" panose="02040503050406030204" pitchFamily="18" charset="0"/>
                          </a:rPr>
                          <m:t>^</m:t>
                        </m:r>
                        <m:r>
                          <a:rPr lang="en-GB" sz="1920" b="1" i="1">
                            <a:latin typeface="Cambria Math" panose="02040503050406030204" pitchFamily="18" charset="0"/>
                          </a:rPr>
                          <m:t>𝐤</m:t>
                        </m:r>
                      </m:den>
                    </m:f>
                  </m:oMath>
                </a14:m>
                <a:endParaRPr lang="en-GB" sz="1920" dirty="0"/>
              </a:p>
              <a:p>
                <a:r>
                  <a:rPr lang="en-US" sz="1920" dirty="0"/>
                  <a:t>Where:</a:t>
                </a:r>
                <a:endParaRPr lang="en-GB" sz="1920" dirty="0"/>
              </a:p>
              <a:p>
                <a:r>
                  <a:rPr lang="en-US" sz="1920" dirty="0" err="1"/>
                  <a:t>Wx</a:t>
                </a:r>
                <a:r>
                  <a:rPr lang="en-US" sz="1920" dirty="0"/>
                  <a:t> = Weight at level x</a:t>
                </a:r>
                <a:endParaRPr lang="en-GB" sz="1920" dirty="0"/>
              </a:p>
              <a:p>
                <a:r>
                  <a:rPr lang="en-US" sz="1920" dirty="0" err="1"/>
                  <a:t>h</a:t>
                </a:r>
                <a:r>
                  <a:rPr lang="en-US" sz="1920" baseline="-25000" dirty="0" err="1"/>
                  <a:t>x</a:t>
                </a:r>
                <a:r>
                  <a:rPr lang="en-US" sz="1920" dirty="0"/>
                  <a:t> = elevation of level x above the base</a:t>
                </a:r>
                <a:endParaRPr lang="en-GB" sz="1920" dirty="0"/>
              </a:p>
              <a:p>
                <a:r>
                  <a:rPr lang="en-US" sz="1920" dirty="0"/>
                  <a:t>k = </a:t>
                </a:r>
                <a:r>
                  <a:rPr lang="en-GB" sz="1920" dirty="0"/>
                  <a:t>exponent related to structure period, when T &lt; 0.5sec, k =1, When T &gt; 2.5sec, k =2,</a:t>
                </a:r>
                <a:br>
                  <a:rPr lang="en-GB" sz="1920" dirty="0"/>
                </a:br>
                <a:r>
                  <a:rPr lang="en-GB" sz="1920" dirty="0"/>
                  <a:t>and linearly interpolate when 0.5 &lt; T &lt; 2.5sec.</a:t>
                </a:r>
                <a:r>
                  <a:rPr lang="en-US" sz="1920" dirty="0"/>
                  <a:t> </a:t>
                </a:r>
                <a:endParaRPr lang="en-GB" sz="1920" dirty="0"/>
              </a:p>
              <a:p>
                <a:r>
                  <a:rPr lang="en-US" sz="1920" dirty="0"/>
                  <a:t> </a:t>
                </a:r>
                <a:endParaRPr lang="en-GB" sz="1920" dirty="0"/>
              </a:p>
              <a:p>
                <a:r>
                  <a:rPr lang="en-US" sz="1920" dirty="0"/>
                  <a:t>Since, T = 0.049 x 23</a:t>
                </a:r>
                <a:r>
                  <a:rPr lang="en-US" sz="1920" baseline="30000" dirty="0"/>
                  <a:t>0.75</a:t>
                </a:r>
                <a:r>
                  <a:rPr lang="en-US" sz="1920" dirty="0"/>
                  <a:t> = 0.514</a:t>
                </a:r>
                <a:endParaRPr lang="en-GB" sz="1920" dirty="0"/>
              </a:p>
              <a:p>
                <a:r>
                  <a:rPr lang="en-US" sz="1920" dirty="0"/>
                  <a:t>So, K by interpolation equal 1.0073</a:t>
                </a:r>
                <a:endParaRPr lang="en-GB" sz="1920" dirty="0"/>
              </a:p>
              <a:p>
                <a:r>
                  <a:rPr lang="en-US" sz="1920" dirty="0"/>
                  <a:t>K = 1.0073 ≈  1  </a:t>
                </a:r>
                <a:endParaRPr lang="en-GB" sz="1920" dirty="0"/>
              </a:p>
              <a:p>
                <a:endParaRPr lang="en-US" sz="1920" b="1" i="1" dirty="0"/>
              </a:p>
              <a:p>
                <a:endParaRPr lang="en-GB" sz="1920" b="1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1300480"/>
                <a:ext cx="10363200" cy="5911042"/>
              </a:xfrm>
              <a:prstGeom prst="rect">
                <a:avLst/>
              </a:prstGeom>
              <a:blipFill rotWithShape="0">
                <a:blip r:embed="rId2"/>
                <a:stretch>
                  <a:fillRect l="-706" t="-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/>
          <p:cNvSpPr/>
          <p:nvPr/>
        </p:nvSpPr>
        <p:spPr>
          <a:xfrm>
            <a:off x="990600" y="228600"/>
            <a:ext cx="1036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381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Lateral loads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413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12</a:t>
            </a:r>
            <a:endParaRPr kumimoji="0"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67738" y="1463040"/>
            <a:ext cx="8378342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dirty="0"/>
              <a:t>The distribution of forces on the stories as shown on the below Table.</a:t>
            </a:r>
          </a:p>
          <a:p>
            <a:r>
              <a:rPr lang="en-US" sz="1920" dirty="0"/>
              <a:t/>
            </a:r>
            <a:br>
              <a:rPr lang="en-US" sz="1920" dirty="0"/>
            </a:br>
            <a:endParaRPr lang="en-GB" sz="1920" dirty="0"/>
          </a:p>
          <a:p>
            <a:endParaRPr lang="en-GB" sz="192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2418081" y="2113281"/>
          <a:ext cx="8290559" cy="470056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07969"/>
                <a:gridCol w="1456450"/>
                <a:gridCol w="1397570"/>
                <a:gridCol w="1833442"/>
                <a:gridCol w="1047564"/>
                <a:gridCol w="1047564"/>
              </a:tblGrid>
              <a:tr h="5251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cs typeface="+mn-cs"/>
                        </a:rPr>
                        <a:t>FLOOR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W (KN)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500">
                          <a:effectLst/>
                          <a:cs typeface="+mn-cs"/>
                        </a:rPr>
                        <a:t>H</a:t>
                      </a:r>
                      <a:r>
                        <a:rPr lang="en-US" sz="1500" baseline="30000">
                          <a:effectLst/>
                          <a:cs typeface="+mn-cs"/>
                        </a:rPr>
                        <a:t>K</a:t>
                      </a:r>
                      <a:r>
                        <a:rPr lang="en-US" sz="1500">
                          <a:effectLst/>
                          <a:cs typeface="+mn-cs"/>
                        </a:rPr>
                        <a:t> </a:t>
                      </a:r>
                      <a:r>
                        <a:rPr lang="en-GB" sz="1500">
                          <a:effectLst/>
                          <a:cs typeface="+mn-cs"/>
                        </a:rPr>
                        <a:t>(m)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500">
                          <a:effectLst/>
                          <a:cs typeface="+mn-cs"/>
                        </a:rPr>
                        <a:t>W</a:t>
                      </a:r>
                      <a:r>
                        <a:rPr lang="en-GB" sz="1500" baseline="-25000">
                          <a:effectLst/>
                          <a:cs typeface="+mn-cs"/>
                        </a:rPr>
                        <a:t>X</a:t>
                      </a:r>
                      <a:r>
                        <a:rPr lang="ar-SA" sz="1500">
                          <a:effectLst/>
                          <a:cs typeface="+mn-cs"/>
                        </a:rPr>
                        <a:t> × </a:t>
                      </a:r>
                      <a:r>
                        <a:rPr lang="en-GB" sz="1500">
                          <a:effectLst/>
                          <a:cs typeface="+mn-cs"/>
                        </a:rPr>
                        <a:t>H</a:t>
                      </a:r>
                      <a:r>
                        <a:rPr lang="en-GB" sz="1500" baseline="-25000">
                          <a:effectLst/>
                          <a:cs typeface="+mn-cs"/>
                        </a:rPr>
                        <a:t>X</a:t>
                      </a:r>
                      <a:r>
                        <a:rPr lang="en-GB" sz="1500" baseline="30000">
                          <a:effectLst/>
                          <a:cs typeface="+mn-cs"/>
                        </a:rPr>
                        <a:t>K</a:t>
                      </a:r>
                      <a:r>
                        <a:rPr lang="en-GB" sz="1500">
                          <a:effectLst/>
                          <a:cs typeface="+mn-cs"/>
                        </a:rPr>
                        <a:t> (KN/m)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C</a:t>
                      </a:r>
                      <a:r>
                        <a:rPr lang="en-US" sz="1500" baseline="-25000">
                          <a:effectLst/>
                          <a:cs typeface="+mn-cs"/>
                        </a:rPr>
                        <a:t>vx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500">
                          <a:effectLst/>
                          <a:cs typeface="+mn-cs"/>
                        </a:rPr>
                        <a:t>F</a:t>
                      </a:r>
                      <a:r>
                        <a:rPr lang="en-GB" sz="1500" baseline="-25000">
                          <a:effectLst/>
                          <a:cs typeface="+mn-cs"/>
                        </a:rPr>
                        <a:t>X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6827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  <a:cs typeface="+mn-cs"/>
                        </a:rPr>
                        <a:t>STORAGE FLOOR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5749.89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2.65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17490.53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0.001588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  <a:cs typeface="+mn-cs"/>
                        </a:rPr>
                        <a:t>111.206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5022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FIRST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  <a:cs typeface="+mn-cs"/>
                        </a:rPr>
                        <a:t>7410.4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46528.1635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0.04226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295.82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962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SECOND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7593.4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8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81529.26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0.074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518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962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THIRD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 dirty="0">
                          <a:effectLst/>
                          <a:cs typeface="+mn-cs"/>
                        </a:rPr>
                        <a:t>7593.4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11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117269.7578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0.1065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745.5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986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FOURTH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 dirty="0">
                          <a:effectLst/>
                          <a:cs typeface="+mn-cs"/>
                        </a:rPr>
                        <a:t>7593.4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 dirty="0">
                          <a:effectLst/>
                          <a:cs typeface="+mn-cs"/>
                        </a:rPr>
                        <a:t>14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154433.4703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0.14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980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986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FIFTH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7593.4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 dirty="0">
                          <a:effectLst/>
                          <a:cs typeface="+mn-cs"/>
                        </a:rPr>
                        <a:t>17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192749.7048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0.175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1225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986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SIXTH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>
                          <a:effectLst/>
                          <a:cs typeface="+mn-cs"/>
                        </a:rPr>
                        <a:t>7593.4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20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  <a:cs typeface="+mn-cs"/>
                        </a:rPr>
                        <a:t>232039.5518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 dirty="0">
                          <a:effectLst/>
                          <a:cs typeface="+mn-cs"/>
                        </a:rPr>
                        <a:t>0.21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1470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986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SEVENTH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7263.005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23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500">
                          <a:effectLst/>
                          <a:cs typeface="+mn-cs"/>
                        </a:rPr>
                        <a:t>258922.542</a:t>
                      </a:r>
                      <a:endParaRPr lang="en-GB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 dirty="0">
                          <a:effectLst/>
                          <a:cs typeface="+mn-cs"/>
                        </a:rPr>
                        <a:t>0.235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500" dirty="0">
                          <a:effectLst/>
                          <a:cs typeface="+mn-cs"/>
                        </a:rPr>
                        <a:t>1645</a:t>
                      </a:r>
                      <a:endParaRPr lang="en-GB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990600" y="228600"/>
            <a:ext cx="1036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381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Lateral loads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2416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13</a:t>
            </a:r>
            <a:endParaRPr kumimoji="0"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38200" y="3810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4572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LATERAL</a:t>
            </a:r>
            <a:r>
              <a:rPr lang="ar-SA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LOADS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304800" y="1803260"/>
            <a:ext cx="4782078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-114300" algn="l"/>
              </a:tabLst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Response spectrum that is defined in IBC 2012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304800" y="2509658"/>
            <a:ext cx="5105400" cy="1200329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Response spectrum is an elastic response spectrum for 5 percent equivalent viscous damping used to represent the dynamic effects of the Design Basis Ground Motion for the design of structures.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1803260"/>
            <a:ext cx="6057900" cy="456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 err="1"/>
              <a:t>Dawabsheh</a:t>
            </a:r>
            <a:r>
              <a:rPr lang="en-US" b="1" dirty="0"/>
              <a:t>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14</a:t>
            </a:r>
            <a:endParaRPr kumimoji="0"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4572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5334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 smtClean="0"/>
              <a:t>THREE DIMENSIONAL STRUCTURE ANALYSIS</a:t>
            </a:r>
            <a:endParaRPr lang="en-US" sz="4000" b="1" cap="all" dirty="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33400" y="2743200"/>
            <a:ext cx="525780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modeling starts with building block using SAP2000 by first defines: materials, sections as one-dimensional elements (columns and beams) and two-dimensional elements (slabs and shear walls), and loads (gravity and lateral loads), then draws each element  relative to specific grid system on SAP2000.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228600" y="2057400"/>
            <a:ext cx="838200" cy="762000"/>
          </a:xfrm>
          <a:prstGeom prst="star5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224" y="1646431"/>
            <a:ext cx="5629275" cy="5105400"/>
          </a:xfrm>
          <a:prstGeom prst="rect">
            <a:avLst/>
          </a:prstGeom>
        </p:spPr>
      </p:pic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 err="1"/>
              <a:t>Dawabsheh</a:t>
            </a:r>
            <a:r>
              <a:rPr lang="en-US" b="1" dirty="0"/>
              <a:t>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15</a:t>
            </a:r>
            <a:endParaRPr kumimoji="0"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4572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5334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 smtClean="0"/>
              <a:t>THREE DIMENSIONAL STRUCTURE ANALYSIS</a:t>
            </a:r>
            <a:endParaRPr lang="en-US" sz="4000" b="1" cap="all" dirty="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85800" y="1524000"/>
            <a:ext cx="34290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Loads on SAP2000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5800" y="2133600"/>
            <a:ext cx="2209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Load pattern </a:t>
            </a:r>
          </a:p>
        </p:txBody>
      </p:sp>
      <p:pic>
        <p:nvPicPr>
          <p:cNvPr id="20" name="Picture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899768"/>
            <a:ext cx="8382000" cy="3344208"/>
          </a:xfrm>
          <a:prstGeom prst="rect">
            <a:avLst/>
          </a:prstGeom>
        </p:spPr>
      </p:pic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 err="1"/>
              <a:t>Dawabsheh</a:t>
            </a:r>
            <a:r>
              <a:rPr lang="en-US" b="1" dirty="0"/>
              <a:t>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kumimoji="0"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4572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5334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 smtClean="0"/>
              <a:t>THREE DIMENSIONAL STRUCTURE ANALYSIS</a:t>
            </a:r>
            <a:endParaRPr lang="en-US" sz="4000" b="1" cap="all" dirty="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85800" y="1524000"/>
            <a:ext cx="1816648" cy="381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/>
              <a:t>Seismic load: </a:t>
            </a:r>
            <a:endParaRPr lang="en-US" b="1" dirty="0"/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609599" y="2906405"/>
            <a:ext cx="1892849" cy="28623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IBC code was used to define the load using equivalent static method and response spectrum and two figures shows the definition for IBC 2012.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11353800" y="1143000"/>
            <a:ext cx="838200" cy="762000"/>
          </a:xfrm>
          <a:prstGeom prst="star5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547217"/>
            <a:ext cx="4572000" cy="4777384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593" y="1546584"/>
            <a:ext cx="4462462" cy="4772827"/>
          </a:xfrm>
          <a:prstGeom prst="rect">
            <a:avLst/>
          </a:prstGeom>
        </p:spPr>
      </p:pic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 err="1"/>
              <a:t>Dawabsheh</a:t>
            </a:r>
            <a:r>
              <a:rPr lang="en-US" b="1" dirty="0"/>
              <a:t>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17</a:t>
            </a:r>
            <a:endParaRPr kumimoji="0"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4572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5334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 smtClean="0"/>
              <a:t>THREE DIMENSIONAL STRUCTURE ANALYSIS</a:t>
            </a:r>
            <a:endParaRPr lang="en-US" sz="4000" b="1" cap="all" dirty="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50328" y="1565463"/>
            <a:ext cx="2209800" cy="1107996"/>
          </a:xfrm>
          <a:prstGeom prst="rect">
            <a:avLst/>
          </a:prstGeom>
          <a:ln w="762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Load Combinations: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2" name="5-Point Star 21"/>
          <p:cNvSpPr/>
          <p:nvPr/>
        </p:nvSpPr>
        <p:spPr>
          <a:xfrm>
            <a:off x="228600" y="1143000"/>
            <a:ext cx="838200" cy="762000"/>
          </a:xfrm>
          <a:prstGeom prst="star5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524000"/>
            <a:ext cx="5334000" cy="5254388"/>
          </a:xfrm>
          <a:prstGeom prst="rect">
            <a:avLst/>
          </a:prstGeom>
        </p:spPr>
      </p:pic>
      <p:sp>
        <p:nvSpPr>
          <p:cNvPr id="25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 err="1"/>
              <a:t>Dawabsheh</a:t>
            </a:r>
            <a:r>
              <a:rPr lang="en-US" b="1" dirty="0"/>
              <a:t>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18</a:t>
            </a:r>
            <a:endParaRPr kumimoji="0"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4572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5334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57200" y="1600200"/>
            <a:ext cx="373380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Strength check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0" y="2362200"/>
            <a:ext cx="92202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Columns and beams should be checked for shear and torsion. In addition,  for columns refer to ACI-318M-14 should be between 1% and 8%but for practical and economic consideration, for Beams ρ is recommended to be less than  for singly.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62000" y="3886200"/>
            <a:ext cx="9144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run and design of the structure, there were no red elements, so there were not any shear or torsion problems that would cause the elements to be over stressed.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 err="1"/>
              <a:t>Dawabsheh</a:t>
            </a:r>
            <a:r>
              <a:rPr lang="en-US" b="1" dirty="0"/>
              <a:t>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</a:t>
            </a:r>
            <a:endParaRPr kumimoji="0"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18581743"/>
              </p:ext>
            </p:extLst>
          </p:nvPr>
        </p:nvGraphicFramePr>
        <p:xfrm>
          <a:off x="533400" y="302952"/>
          <a:ext cx="11658600" cy="6021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6030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19</a:t>
            </a:r>
            <a:endParaRPr kumimoji="0"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4572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5334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57200" y="1600200"/>
            <a:ext cx="457200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i="1" dirty="0" smtClean="0"/>
              <a:t>Compatibility of structural model</a:t>
            </a:r>
            <a:endParaRPr lang="en-US" sz="2000" b="1" i="1" dirty="0"/>
          </a:p>
        </p:txBody>
      </p:sp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685800" y="2819400"/>
            <a:ext cx="4876800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making start animation for the deformed shape of SAP2000 model, it can be  noticed that the structural elements are compatible and all of them are moving together. Figure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shows the deformed shape.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 err="1"/>
              <a:t>Dawabsheh</a:t>
            </a:r>
            <a:r>
              <a:rPr lang="en-US" b="1" dirty="0"/>
              <a:t> Residential Building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831910"/>
            <a:ext cx="5069134" cy="479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20</a:t>
            </a:r>
            <a:endParaRPr kumimoji="0"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4572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5334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57200" y="1600200"/>
            <a:ext cx="2362200" cy="461665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Equilibrium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374760"/>
            <a:ext cx="10998603" cy="3768865"/>
          </a:xfrm>
          <a:prstGeom prst="rect">
            <a:avLst/>
          </a:prstGeom>
        </p:spPr>
      </p:pic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 err="1"/>
              <a:t>Dawabsheh</a:t>
            </a:r>
            <a:r>
              <a:rPr lang="en-US" b="1" dirty="0"/>
              <a:t>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7840" y="1056641"/>
            <a:ext cx="7735147" cy="1011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33" b="1" u="sng" dirty="0"/>
              <a:t>Seismic load  </a:t>
            </a:r>
            <a:endParaRPr lang="en-US" sz="2133" b="1" u="sng" dirty="0"/>
          </a:p>
          <a:p>
            <a:r>
              <a:rPr lang="en-GB" sz="1920" dirty="0"/>
              <a:t>Base shear for seismic load from sap from IBC-2012 is shown in Figure</a:t>
            </a:r>
            <a:endParaRPr lang="en-US" sz="1920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560" y="2091432"/>
            <a:ext cx="6159669" cy="4673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54496" y="2415400"/>
            <a:ext cx="4648196" cy="10556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GB" sz="192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Scaling of response spectrum results (IBC)</a:t>
            </a:r>
          </a:p>
          <a:p>
            <a:pPr>
              <a:lnSpc>
                <a:spcPct val="150000"/>
              </a:lnSpc>
              <a:spcAft>
                <a:spcPts val="640"/>
              </a:spcAft>
            </a:pP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42267" y="2974404"/>
            <a:ext cx="48768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scale factors must be modified according to</a:t>
            </a:r>
            <a:r>
              <a:rPr lang="en-GB" sz="1707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IBC code in a way that the base shear from dynamic analysis is not less than</a:t>
            </a:r>
            <a:r>
              <a:rPr lang="ar-SA" sz="1707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0.85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the base shear from equivalent static method. Figure 4.22 shown base</a:t>
            </a:r>
            <a:r>
              <a:rPr lang="en-GB" sz="1707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shear from equivalent static and response spectrum method</a:t>
            </a:r>
            <a:endParaRPr lang="en-US" sz="1920" dirty="0"/>
          </a:p>
        </p:txBody>
      </p:sp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308" y="4911868"/>
            <a:ext cx="7088971" cy="1590532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685800" y="318546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395991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3D Model and Checks for First system: solid slab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2094533" y="6948873"/>
            <a:ext cx="650003" cy="292608"/>
          </a:xfrm>
        </p:spPr>
        <p:txBody>
          <a:bodyPr/>
          <a:lstStyle/>
          <a:p>
            <a:r>
              <a:rPr lang="en-US" dirty="0" smtClean="0"/>
              <a:t>21</a:t>
            </a:r>
            <a:endParaRPr kumimoji="0" lang="en-US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8915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7840" y="1056640"/>
            <a:ext cx="7735147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33" b="1" u="sng" dirty="0"/>
              <a:t>Seismic load  </a:t>
            </a:r>
            <a:endParaRPr lang="en-US" sz="2133" b="1" u="sng" dirty="0"/>
          </a:p>
        </p:txBody>
      </p:sp>
      <p:sp>
        <p:nvSpPr>
          <p:cNvPr id="9" name="Rectangle 8"/>
          <p:cNvSpPr/>
          <p:nvPr/>
        </p:nvSpPr>
        <p:spPr>
          <a:xfrm>
            <a:off x="1723111" y="1481853"/>
            <a:ext cx="6953529" cy="402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Factors</a:t>
            </a:r>
            <a:r>
              <a:rPr lang="en-GB" sz="1707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modification </a:t>
            </a: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1632424">
              <a:lnSpc>
                <a:spcPct val="150000"/>
              </a:lnSpc>
              <a:spcAft>
                <a:spcPts val="640"/>
              </a:spcAft>
            </a:pP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X = 4449.571/(0.85*7006.143) </a:t>
            </a: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1632424">
              <a:lnSpc>
                <a:spcPct val="150000"/>
              </a:lnSpc>
              <a:spcAft>
                <a:spcPts val="640"/>
              </a:spcAft>
            </a:pP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X = 0.7471</a:t>
            </a: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1632424">
              <a:lnSpc>
                <a:spcPct val="150000"/>
              </a:lnSpc>
              <a:spcAft>
                <a:spcPts val="640"/>
              </a:spcAft>
            </a:pP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 = 5167.056/(0.85*7006.143)</a:t>
            </a: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1632424">
              <a:lnSpc>
                <a:spcPct val="150000"/>
              </a:lnSpc>
              <a:spcAft>
                <a:spcPts val="640"/>
              </a:spcAft>
            </a:pP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 = 0.86765</a:t>
            </a: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Therefore, multiply each scale factor in dynamic</a:t>
            </a:r>
            <a:r>
              <a:rPr lang="en-GB" sz="1707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response in x-direction (EXD-IBC) by 0.7471, and multiply each scale factor in</a:t>
            </a:r>
            <a:r>
              <a:rPr lang="en-GB" sz="1707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dynamic response in y-direction (EYD-IBC-) by 0.86765.</a:t>
            </a: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85800" y="318546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395991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3D Model and Checks for First system: solid slab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443456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7840" y="1056640"/>
            <a:ext cx="7735147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33" b="1" u="sng" dirty="0"/>
              <a:t>Seismic load  </a:t>
            </a:r>
            <a:endParaRPr lang="en-US" sz="2133" b="1" u="sng" dirty="0"/>
          </a:p>
        </p:txBody>
      </p:sp>
      <p:sp>
        <p:nvSpPr>
          <p:cNvPr id="9" name="Rectangle 8"/>
          <p:cNvSpPr/>
          <p:nvPr/>
        </p:nvSpPr>
        <p:spPr>
          <a:xfrm>
            <a:off x="1723111" y="1481853"/>
            <a:ext cx="695352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GB" sz="1920" dirty="0"/>
              <a:t>After modifier scale factor:</a:t>
            </a: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033" y="2034356"/>
            <a:ext cx="7390414" cy="13394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67840" y="3451637"/>
            <a:ext cx="845312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comparison between hand calculation and sap</a:t>
            </a:r>
            <a:r>
              <a:rPr lang="en-GB" sz="1707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for seismic loads (x, y) from </a:t>
            </a:r>
            <a:r>
              <a:rPr lang="en-GB" sz="192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IBC-2012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 shown in Tables</a:t>
            </a:r>
            <a:endParaRPr lang="en-US" sz="1920" dirty="0"/>
          </a:p>
        </p:txBody>
      </p:sp>
      <p:sp>
        <p:nvSpPr>
          <p:cNvPr id="13" name="Rectangle 12"/>
          <p:cNvSpPr/>
          <p:nvPr/>
        </p:nvSpPr>
        <p:spPr>
          <a:xfrm>
            <a:off x="1767840" y="5393783"/>
            <a:ext cx="845312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values of base shear from hand calculation</a:t>
            </a:r>
            <a:r>
              <a:rPr lang="en-GB" sz="1707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equivalent static (SAP) are close to each other, so the check is okay</a:t>
            </a:r>
            <a:r>
              <a:rPr lang="ar-SA" sz="1707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85800" y="318546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395991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3D Model and Checks for First system: solid slab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111" y="4212776"/>
            <a:ext cx="9097289" cy="1133475"/>
          </a:xfrm>
          <a:prstGeom prst="rect">
            <a:avLst/>
          </a:prstGeom>
        </p:spPr>
      </p:pic>
      <p:sp>
        <p:nvSpPr>
          <p:cNvPr id="16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1567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7840" y="1079601"/>
            <a:ext cx="8453120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33" dirty="0"/>
              <a:t>comparison between the base shear at each floor from hand calculation and sap from IBC code</a:t>
            </a:r>
            <a:r>
              <a:rPr lang="ar-SA" sz="2133" dirty="0"/>
              <a:t>.</a:t>
            </a:r>
            <a:endParaRPr lang="en-US" sz="2133" dirty="0"/>
          </a:p>
        </p:txBody>
      </p:sp>
      <p:sp>
        <p:nvSpPr>
          <p:cNvPr id="9" name="Rounded Rectangle 8"/>
          <p:cNvSpPr/>
          <p:nvPr/>
        </p:nvSpPr>
        <p:spPr>
          <a:xfrm>
            <a:off x="685800" y="318546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395991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3D Model and Checks for First system: solid slab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560" y="1909762"/>
            <a:ext cx="9235440" cy="4567238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24</a:t>
            </a:r>
            <a:endParaRPr lang="en-US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2925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23898" y="1182960"/>
            <a:ext cx="4741876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920" b="1" dirty="0"/>
              <a:t>Period and modal participation ratio :</a:t>
            </a:r>
            <a:endParaRPr lang="en-US" sz="192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38455" y="1732169"/>
            <a:ext cx="828250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20" dirty="0"/>
              <a:t>Period and modal participation ratio for IBC code for modal X and Y are shown in Figures X and y respectively </a:t>
            </a:r>
            <a:endParaRPr lang="en-US" sz="192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760" y="2538022"/>
            <a:ext cx="6705803" cy="4086298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685800" y="318546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395991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3D Model and Checks for First system: solid slab</a:t>
            </a:r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7984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876" y="1015725"/>
            <a:ext cx="6864071" cy="45388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55520" y="5445760"/>
            <a:ext cx="796544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summation of modes in x and y for both codes</a:t>
            </a:r>
            <a:r>
              <a:rPr lang="en-GB" sz="1707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 greater than 90% , where Ritz vectors approach is was used to get this</a:t>
            </a:r>
            <a:r>
              <a:rPr lang="en-GB" sz="1707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percentage using 30 modes</a:t>
            </a:r>
            <a:r>
              <a:rPr lang="ar-SA" sz="1707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.</a:t>
            </a: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5800" y="318546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395991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3D Model and Checks for First system: solid slab</a:t>
            </a:r>
          </a:p>
        </p:txBody>
      </p:sp>
      <p:sp>
        <p:nvSpPr>
          <p:cNvPr id="12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26</a:t>
            </a:r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9355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79425" y="975199"/>
                <a:ext cx="7965440" cy="9942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40"/>
                  </a:spcAft>
                </a:pPr>
                <a:r>
                  <a:rPr lang="en-US" sz="192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By using Rayleigh’s formula to calculate T, </a:t>
                </a:r>
                <a:r>
                  <a:rPr lang="en-US" sz="192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Tn</a:t>
                </a:r>
                <a:r>
                  <a:rPr lang="en-US" sz="192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</a:t>
                </a:r>
                <a:r>
                  <a:rPr lang="en-US" sz="1920" dirty="0">
                    <a:latin typeface="Times New Roman" panose="020206030504050203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2 </a:t>
                </a:r>
                <a:r>
                  <a:rPr lang="en-US" sz="1920" dirty="0"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π</a:t>
                </a:r>
                <a:r>
                  <a:rPr lang="en-US" sz="192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92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box>
                          <m:boxPr>
                            <m:ctrlPr>
                              <a:rPr lang="en-US" sz="192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192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192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US" sz="192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𝑊𝑖</m:t>
                                    </m:r>
                                    <m:r>
                                      <a:rPr lang="en-US" sz="192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92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δ</m:t>
                                    </m:r>
                                    <m:r>
                                      <a:rPr lang="en-US" sz="192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e>
                                </m:nary>
                              </m:num>
                              <m:den>
                                <m:r>
                                  <a:rPr lang="en-US" sz="192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𝑔</m:t>
                                </m:r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192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US" sz="192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𝐹𝑖</m:t>
                                    </m:r>
                                    <m:r>
                                      <a:rPr lang="en-US" sz="192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92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δ</m:t>
                                    </m:r>
                                    <m:r>
                                      <a:rPr lang="en-US" sz="192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  <m:r>
                                      <a:rPr lang="en-US" sz="192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 </m:t>
                                    </m:r>
                                  </m:e>
                                </m:nary>
                                <m:r>
                                  <a:rPr lang="en-US" sz="192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</m:den>
                            </m:f>
                          </m:e>
                        </m:box>
                      </m:e>
                    </m:rad>
                  </m:oMath>
                </a14:m>
                <a:r>
                  <a:rPr lang="en-US" sz="192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425" y="975199"/>
                <a:ext cx="7965440" cy="994247"/>
              </a:xfrm>
              <a:prstGeom prst="rect">
                <a:avLst/>
              </a:prstGeom>
              <a:blipFill rotWithShape="0">
                <a:blip r:embed="rId2"/>
                <a:stretch>
                  <a:fillRect l="-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813384" y="2000376"/>
            <a:ext cx="5054016" cy="157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 from SAP for the first mode equal = 0.483 sec. </a:t>
            </a:r>
          </a:p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period should be less than C</a:t>
            </a:r>
            <a:r>
              <a:rPr lang="en-US" sz="192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</a:t>
            </a:r>
            <a:r>
              <a:rPr lang="en-US" sz="192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en-US" sz="1920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192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= 1.4 (ASCE Table </a:t>
            </a:r>
            <a:r>
              <a:rPr lang="en-US" sz="1920" dirty="0"/>
              <a:t>12.8.1)</a:t>
            </a:r>
            <a:endParaRPr lang="en-US" sz="192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صورة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951786"/>
            <a:ext cx="5644055" cy="383941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24000" y="4038600"/>
            <a:ext cx="3260955" cy="157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 ≤ C</a:t>
            </a:r>
            <a:r>
              <a:rPr lang="en-US" sz="192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</a:t>
            </a:r>
            <a:r>
              <a:rPr lang="en-US" sz="192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1.4 x 0.049 x </a:t>
            </a:r>
            <a:r>
              <a:rPr lang="en-US" sz="1920" dirty="0"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23</a:t>
            </a:r>
            <a:r>
              <a:rPr lang="en-US" sz="1920" baseline="30000" dirty="0"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.75</a:t>
            </a:r>
            <a:r>
              <a:rPr lang="en-US" sz="1920" dirty="0"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</a:t>
            </a:r>
          </a:p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US" sz="1920" dirty="0"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1.096 sec</a:t>
            </a:r>
          </a:p>
          <a:p>
            <a:pPr>
              <a:lnSpc>
                <a:spcPct val="150000"/>
              </a:lnSpc>
              <a:spcAft>
                <a:spcPts val="640"/>
              </a:spcAft>
            </a:pP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that means 0.483 &lt; </a:t>
            </a:r>
            <a:r>
              <a:rPr lang="en-US" sz="192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1.096Ok</a:t>
            </a:r>
            <a:r>
              <a:rPr lang="en-US" sz="19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85800" y="318546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395991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3D Model and Checks for First system: solid slab</a:t>
            </a:r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27</a:t>
            </a:r>
            <a:endParaRPr lang="en-US" dirty="0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6027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914400" y="1189522"/>
            <a:ext cx="861755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7536" tIns="48768" rIns="97536" bIns="48768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9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Applying Rayleigh’s formula to calculate T manually:</a:t>
            </a:r>
          </a:p>
          <a:p>
            <a:r>
              <a:rPr lang="en-US" sz="19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Assuming a distributed area load having a value of 1 KN/m2 distributed at all stories.</a:t>
            </a:r>
          </a:p>
          <a:p>
            <a:pPr defTabSz="97539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20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447800" y="2590800"/>
                <a:ext cx="2613529" cy="3322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92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9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2π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92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box>
                          <m:boxPr>
                            <m:ctrlPr>
                              <a:rPr lang="en-US" sz="1920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192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050862</m:t>
                                </m:r>
                              </m:num>
                              <m:den>
                                <m: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145565</m:t>
                                </m:r>
                                <m:r>
                                  <a:rPr lang="en-US" sz="192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den>
                            </m:f>
                          </m:e>
                        </m:box>
                      </m:e>
                    </m:rad>
                  </m:oMath>
                </a14:m>
                <a:endParaRPr lang="en-US" sz="192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92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92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92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9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0.4965 sec</a:t>
                </a:r>
              </a:p>
              <a:p>
                <a:endParaRPr lang="en-US" sz="192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9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Difference% = </a:t>
                </a:r>
              </a:p>
              <a:p>
                <a:endParaRPr lang="en-US" sz="192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92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2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92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920">
                              <a:latin typeface="Cambria Math" panose="02040503050406030204" pitchFamily="18" charset="0"/>
                            </a:rPr>
                            <m:t>4965</m:t>
                          </m:r>
                          <m:r>
                            <a:rPr lang="en-US" sz="192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92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92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920">
                              <a:latin typeface="Cambria Math" panose="02040503050406030204" pitchFamily="18" charset="0"/>
                            </a:rPr>
                            <m:t>48306</m:t>
                          </m:r>
                        </m:num>
                        <m:den>
                          <m:r>
                            <a:rPr lang="en-US" sz="192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92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920">
                              <a:latin typeface="Cambria Math" panose="02040503050406030204" pitchFamily="18" charset="0"/>
                            </a:rPr>
                            <m:t>4965</m:t>
                          </m:r>
                        </m:den>
                      </m:f>
                      <m:r>
                        <a:rPr lang="en-US" sz="192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1920">
                          <a:latin typeface="Cambria Math" panose="02040503050406030204" pitchFamily="18" charset="0"/>
                        </a:rPr>
                        <m:t>% </m:t>
                      </m:r>
                    </m:oMath>
                  </m:oMathPara>
                </a14:m>
                <a:endParaRPr lang="en-US" sz="192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9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19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0.69 %  </a:t>
                </a:r>
                <a:r>
                  <a:rPr lang="en-US" sz="192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 </a:t>
                </a:r>
                <a:r>
                  <a:rPr lang="en-US" sz="19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OK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590800"/>
                <a:ext cx="2613529" cy="3322961"/>
              </a:xfrm>
              <a:prstGeom prst="rect">
                <a:avLst/>
              </a:prstGeom>
              <a:blipFill rotWithShape="0">
                <a:blip r:embed="rId2"/>
                <a:stretch>
                  <a:fillRect l="-2336" r="-467" b="-2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/>
          <p:cNvSpPr/>
          <p:nvPr/>
        </p:nvSpPr>
        <p:spPr>
          <a:xfrm>
            <a:off x="685800" y="318546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395991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3D Model and Checks for First system: solid slab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3176" y="1981200"/>
            <a:ext cx="6290907" cy="4706866"/>
          </a:xfrm>
          <a:prstGeom prst="rect">
            <a:avLst/>
          </a:prstGeom>
        </p:spPr>
      </p:pic>
      <p:sp>
        <p:nvSpPr>
          <p:cNvPr id="11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3260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2</a:t>
            </a:r>
            <a:endParaRPr kumimoji="0"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75714349"/>
              </p:ext>
            </p:extLst>
          </p:nvPr>
        </p:nvGraphicFramePr>
        <p:xfrm>
          <a:off x="2255520" y="1869440"/>
          <a:ext cx="7965440" cy="4551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/>
          </p:nvPr>
        </p:nvGraphicFramePr>
        <p:xfrm>
          <a:off x="1930400" y="325120"/>
          <a:ext cx="8534400" cy="975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06720" y="2194560"/>
            <a:ext cx="3901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810" indent="-304810">
              <a:buFont typeface="Wingdings" pitchFamily="2" charset="2"/>
              <a:buChar char="§"/>
            </a:pPr>
            <a:r>
              <a:rPr lang="en-US" sz="192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Concrete with cylindrical compressive strength at 28 days (fc`) = 28 </a:t>
            </a:r>
            <a:r>
              <a:rPr lang="en-US" sz="1920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endParaRPr lang="en-US" sz="192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04810" indent="-304810">
              <a:buFont typeface="Wingdings" pitchFamily="2" charset="2"/>
              <a:buChar char="§"/>
            </a:pPr>
            <a:r>
              <a:rPr lang="en-US" sz="192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unit weight of the reinforced concrete is 25 KN/m3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17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57200" y="1219200"/>
            <a:ext cx="4876800" cy="461665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Stiffness irregularity – soft story In X: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4345" y="1676382"/>
            <a:ext cx="8382000" cy="585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GB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1- Torsional </a:t>
            </a:r>
            <a:r>
              <a:rPr lang="en-GB" sz="20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Irregularity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GB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larger story drift more than 1.2 times average story drift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GB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GB" sz="20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Extreme Torsional Irregularity</a:t>
            </a: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–"/>
              <a:tabLst>
                <a:tab pos="914400" algn="l"/>
              </a:tabLst>
            </a:pPr>
            <a:r>
              <a:rPr lang="en-GB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larger story drift more than 1.4 times average story drift</a:t>
            </a:r>
          </a:p>
          <a:p>
            <a:r>
              <a:rPr lang="en-GB" sz="2000" b="1" dirty="0" smtClean="0"/>
              <a:t>3- </a:t>
            </a:r>
            <a:r>
              <a:rPr lang="en-GB" sz="2000" b="1" dirty="0"/>
              <a:t>Re-entrant Corners</a:t>
            </a:r>
            <a:endParaRPr lang="en-GB" sz="2000" dirty="0"/>
          </a:p>
          <a:p>
            <a:r>
              <a:rPr lang="en-GB" dirty="0" smtClean="0"/>
              <a:t>(</a:t>
            </a:r>
            <a:r>
              <a:rPr lang="en-GB" dirty="0"/>
              <a:t>No re-entrant corners in this building)</a:t>
            </a:r>
          </a:p>
          <a:p>
            <a:endParaRPr lang="en-GB" b="1" dirty="0" smtClean="0"/>
          </a:p>
          <a:p>
            <a:r>
              <a:rPr lang="en-GB" sz="2000" b="1" dirty="0" smtClean="0"/>
              <a:t>4- </a:t>
            </a:r>
            <a:r>
              <a:rPr lang="en-GB" sz="2000" b="1" dirty="0"/>
              <a:t>Diaphragm Discontinuities</a:t>
            </a:r>
            <a:endParaRPr lang="en-GB" sz="2000" dirty="0"/>
          </a:p>
          <a:p>
            <a:r>
              <a:rPr lang="en-GB" dirty="0"/>
              <a:t>(Open areas are not greater than 50% of the gross enclosed diaphragm area refers to architectural drawings</a:t>
            </a:r>
            <a:r>
              <a:rPr lang="en-GB" dirty="0" smtClean="0"/>
              <a:t>.)</a:t>
            </a:r>
            <a:endParaRPr lang="en-GB" dirty="0"/>
          </a:p>
          <a:p>
            <a:endParaRPr lang="en-GB" b="1" dirty="0" smtClean="0"/>
          </a:p>
          <a:p>
            <a:r>
              <a:rPr lang="en-GB" sz="2000" b="1" dirty="0" smtClean="0"/>
              <a:t>5- </a:t>
            </a:r>
            <a:r>
              <a:rPr lang="en-GB" sz="2000" b="1" dirty="0"/>
              <a:t>Out-of-Plane Offsets</a:t>
            </a:r>
            <a:endParaRPr lang="en-GB" sz="2000" dirty="0"/>
          </a:p>
          <a:p>
            <a:r>
              <a:rPr lang="en-GB" dirty="0"/>
              <a:t> (No out-of-plan offsets in our building)</a:t>
            </a:r>
          </a:p>
          <a:p>
            <a:endParaRPr lang="en-GB" b="1" dirty="0" smtClean="0"/>
          </a:p>
          <a:p>
            <a:r>
              <a:rPr lang="en-GB" sz="2000" b="1" dirty="0" smtClean="0"/>
              <a:t>6- </a:t>
            </a:r>
            <a:r>
              <a:rPr lang="en-GB" sz="2000" b="1" dirty="0"/>
              <a:t>Nonparallel Systems </a:t>
            </a:r>
            <a:endParaRPr lang="en-GB" sz="2000" dirty="0"/>
          </a:p>
          <a:p>
            <a:r>
              <a:rPr lang="en-GB" dirty="0"/>
              <a:t>(All of lateral force-resisting element are parallel).</a:t>
            </a:r>
          </a:p>
          <a:p>
            <a:endParaRPr lang="en-GB" dirty="0"/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29</a:t>
            </a:r>
            <a:endParaRPr lang="en-US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10273284" y="6785462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81800" y="6785462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30</a:t>
            </a:r>
            <a:endParaRPr kumimoji="0"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57200" y="1219200"/>
            <a:ext cx="4876800" cy="461665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Stiffness irregularity – soft story in Y: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6972" y="1833265"/>
            <a:ext cx="83820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1- </a:t>
            </a:r>
            <a:r>
              <a:rPr lang="en-GB" sz="2000" b="1" dirty="0"/>
              <a:t>Stiffness Irregularities: </a:t>
            </a:r>
            <a:endParaRPr lang="en-GB" sz="2000" b="1" dirty="0" smtClean="0"/>
          </a:p>
          <a:p>
            <a:endParaRPr lang="en-GB" dirty="0"/>
          </a:p>
          <a:p>
            <a:r>
              <a:rPr lang="en-GB" sz="2000" b="1" dirty="0"/>
              <a:t>1a - Soft Story</a:t>
            </a:r>
            <a:endParaRPr lang="en-GB" sz="2000" dirty="0"/>
          </a:p>
          <a:p>
            <a:pPr lvl="1"/>
            <a:r>
              <a:rPr lang="en-GB" dirty="0"/>
              <a:t>the lateral stiffness is less than 70% of that in the story above or less than 80% of the average stiffness of the three stories above.</a:t>
            </a:r>
          </a:p>
          <a:p>
            <a:endParaRPr lang="en-GB" b="1" dirty="0" smtClean="0"/>
          </a:p>
          <a:p>
            <a:r>
              <a:rPr lang="en-GB" sz="2000" b="1" dirty="0" smtClean="0"/>
              <a:t>1b </a:t>
            </a:r>
            <a:r>
              <a:rPr lang="en-GB" sz="2000" b="1" dirty="0"/>
              <a:t>- Extreme Soft Story</a:t>
            </a:r>
            <a:endParaRPr lang="en-GB" sz="2000" dirty="0"/>
          </a:p>
          <a:p>
            <a:pPr lvl="1"/>
            <a:r>
              <a:rPr lang="en-GB" dirty="0"/>
              <a:t>the lateral stiffness is less than 60% of that in the story above or less than 70% of the average stiffness of the three stories above.</a:t>
            </a:r>
          </a:p>
          <a:p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/>
              <a:t>Not permitted in Design Categories E &amp; F. No soft story in our building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sz="2000" b="1" dirty="0"/>
              <a:t>2- Weight (Mass) Irregularity</a:t>
            </a:r>
            <a:endParaRPr lang="en-GB" sz="2000" dirty="0"/>
          </a:p>
          <a:p>
            <a:r>
              <a:rPr lang="ar-SA" dirty="0"/>
              <a:t>)</a:t>
            </a:r>
            <a:r>
              <a:rPr lang="en-GB" dirty="0"/>
              <a:t> There is no found mass of any story is more than 150% of the effective mass of an adjacent story</a:t>
            </a:r>
            <a:r>
              <a:rPr lang="en-GB" dirty="0" smtClean="0"/>
              <a:t>).</a:t>
            </a:r>
          </a:p>
          <a:p>
            <a:endParaRPr lang="en-GB" dirty="0"/>
          </a:p>
          <a:p>
            <a:r>
              <a:rPr lang="en-GB" sz="2000" b="1" dirty="0"/>
              <a:t>3- Vertical Geometry Irregularity</a:t>
            </a:r>
            <a:endParaRPr lang="en-GB" sz="2000" dirty="0"/>
          </a:p>
          <a:p>
            <a:r>
              <a:rPr lang="en-GB" dirty="0"/>
              <a:t>(No vertical geometry irregularity in this building).</a:t>
            </a:r>
          </a:p>
          <a:p>
            <a:endParaRPr lang="en-GB" dirty="0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10037400" y="6802569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0" y="6789920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2233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57200" y="1219200"/>
            <a:ext cx="4876800" cy="461665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Stiffness irregularity – soft story in Y: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4345" y="1858751"/>
            <a:ext cx="884445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4- </a:t>
            </a:r>
            <a:r>
              <a:rPr lang="en-GB" sz="2000" b="1" dirty="0"/>
              <a:t>In-Plane Discontinuity in Vertical Lateral Force Resisting Elements </a:t>
            </a:r>
            <a:endParaRPr lang="en-GB" sz="2000" dirty="0"/>
          </a:p>
          <a:p>
            <a:r>
              <a:rPr lang="en-GB" dirty="0"/>
              <a:t>(There is no discontinuity in Vertical Lateral Force Resisting Elements).</a:t>
            </a:r>
          </a:p>
          <a:p>
            <a:endParaRPr lang="en-GB" b="1" dirty="0" smtClean="0"/>
          </a:p>
          <a:p>
            <a:r>
              <a:rPr lang="en-GB" sz="2000" b="1" dirty="0" smtClean="0"/>
              <a:t>5-Discontinuity </a:t>
            </a:r>
            <a:r>
              <a:rPr lang="en-GB" sz="2000" b="1" dirty="0"/>
              <a:t>in Capacity - Soft Story</a:t>
            </a:r>
            <a:endParaRPr lang="en-GB" sz="2000" dirty="0"/>
          </a:p>
          <a:p>
            <a:r>
              <a:rPr lang="en-GB" dirty="0"/>
              <a:t>(There is no Discontinuity in Lateral Strength- Weak or Extreme Weak Story irregularity).</a:t>
            </a:r>
          </a:p>
          <a:p>
            <a:endParaRPr lang="en-GB" dirty="0"/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9116568" y="6815044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7623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0" y="1295400"/>
            <a:ext cx="5715000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Stress Strain relationship (internal equilibrium)</a:t>
            </a:r>
          </a:p>
          <a:p>
            <a:endParaRPr lang="en-US" dirty="0"/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482484"/>
            <a:ext cx="8382000" cy="3768319"/>
          </a:xfrm>
          <a:prstGeom prst="rect">
            <a:avLst/>
          </a:prstGeom>
        </p:spPr>
      </p:pic>
      <p:sp>
        <p:nvSpPr>
          <p:cNvPr id="19" name="Slide Number Placeholder 3"/>
          <p:cNvSpPr txBox="1">
            <a:spLocks/>
          </p:cNvSpPr>
          <p:nvPr/>
        </p:nvSpPr>
        <p:spPr>
          <a:xfrm>
            <a:off x="12109264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32</a:t>
            </a:r>
            <a:endParaRPr lang="en-US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0" y="1295400"/>
            <a:ext cx="5715000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Stress Strain relationship (internal equilibrium)</a:t>
            </a:r>
          </a:p>
          <a:p>
            <a:endParaRPr lang="en-US" dirty="0"/>
          </a:p>
        </p:txBody>
      </p:sp>
      <p:pic>
        <p:nvPicPr>
          <p:cNvPr id="17" name="Picture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634539"/>
            <a:ext cx="7620000" cy="3474720"/>
          </a:xfrm>
          <a:prstGeom prst="rect">
            <a:avLst/>
          </a:prstGeom>
        </p:spPr>
      </p:pic>
      <p:sp>
        <p:nvSpPr>
          <p:cNvPr id="19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33</a:t>
            </a:r>
            <a:endParaRPr lang="en-US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075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0" y="1295400"/>
            <a:ext cx="2620570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Moment in frame1</a:t>
            </a:r>
            <a:endParaRPr lang="en-GB" sz="2000" dirty="0"/>
          </a:p>
          <a:p>
            <a:endParaRPr lang="en-US" dirty="0"/>
          </a:p>
        </p:txBody>
      </p:sp>
      <p:pic>
        <p:nvPicPr>
          <p:cNvPr id="18" name="Picture 17"/>
          <p:cNvPicPr/>
          <p:nvPr/>
        </p:nvPicPr>
        <p:blipFill>
          <a:blip r:embed="rId2"/>
          <a:stretch>
            <a:fillRect/>
          </a:stretch>
        </p:blipFill>
        <p:spPr>
          <a:xfrm>
            <a:off x="767255" y="2264625"/>
            <a:ext cx="7777655" cy="25077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814552" y="4893470"/>
                <a:ext cx="56110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𝑚𝑜𝑚𝑒𝑛𝑡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11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𝑓𝑟𝑎𝑚𝑒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𝑓𝑟𝑜𝑚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Sap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127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49</m:t>
                      </m:r>
                      <m:r>
                        <m:rPr>
                          <m:sty m:val="p"/>
                        </m:rPr>
                        <a:rPr lang="en-US" smtClean="0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552" y="4893470"/>
                <a:ext cx="5611088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750431" y="5356867"/>
                <a:ext cx="63639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𝑚𝑜𝑚𝑒𝑛𝑡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) 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𝑖𝑛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𝑓𝑟𝑎𝑚𝑒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𝑓𝑟𝑜𝑚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𝑐𝑎𝑙𝑐𝑢𝑙𝑎𝑡𝑖𝑜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127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869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431" y="5356867"/>
                <a:ext cx="6363922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723381" y="5639442"/>
                <a:ext cx="5179534" cy="11723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𝑛𝑓𝑟𝑎𝑚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𝐷𝑖𝑓𝑓𝑒𝑟𝑒𝑛𝑐𝑒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%=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84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53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82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55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82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55</m:t>
                          </m:r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3381" y="5639442"/>
                <a:ext cx="5179534" cy="117237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902831" y="6112310"/>
                <a:ext cx="4820550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𝐷𝑖𝑓𝑓𝑒𝑟𝑒𝑛𝑐𝑒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%=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127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869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127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49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127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869</m:t>
                          </m:r>
                        </m:den>
                      </m:f>
                      <m:r>
                        <a:rPr lang="en-US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29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831" y="6112310"/>
                <a:ext cx="4820550" cy="6127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34</a:t>
            </a:r>
            <a:endParaRPr lang="en-US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3725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0" y="1295400"/>
            <a:ext cx="5715000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Check slab for deflection :</a:t>
            </a:r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276474"/>
            <a:ext cx="5692820" cy="3057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554" y="1317485"/>
            <a:ext cx="4953000" cy="1943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554" y="3566928"/>
            <a:ext cx="4953000" cy="1981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554" y="5810250"/>
            <a:ext cx="3781425" cy="666750"/>
          </a:xfrm>
          <a:prstGeom prst="rect">
            <a:avLst/>
          </a:prstGeom>
        </p:spPr>
      </p:pic>
      <p:sp>
        <p:nvSpPr>
          <p:cNvPr id="22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35</a:t>
            </a:r>
            <a:endParaRPr lang="en-US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Verifications of structural analysis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09600" y="1371600"/>
            <a:ext cx="5715000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Story drift:</a:t>
            </a:r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667000"/>
            <a:ext cx="5867400" cy="147732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Δ</a:t>
            </a:r>
            <a:r>
              <a:rPr lang="en-GB" baseline="-25000" dirty="0"/>
              <a:t>allowable</a:t>
            </a:r>
            <a:r>
              <a:rPr lang="en-GB" dirty="0"/>
              <a:t> = </a:t>
            </a:r>
            <a:r>
              <a:rPr lang="en-GB" dirty="0" smtClean="0"/>
              <a:t>0.007</a:t>
            </a:r>
          </a:p>
          <a:p>
            <a:endParaRPr lang="en-GB" dirty="0"/>
          </a:p>
          <a:p>
            <a:r>
              <a:rPr lang="en-GB" dirty="0"/>
              <a:t>- All calculation stories drift are okay because they are less than 0.007 .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808" y="1371599"/>
            <a:ext cx="5419725" cy="4854715"/>
          </a:xfrm>
          <a:prstGeom prst="rect">
            <a:avLst/>
          </a:prstGeom>
        </p:spPr>
      </p:pic>
      <p:sp>
        <p:nvSpPr>
          <p:cNvPr id="19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36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Design of Slab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162800" y="5182824"/>
            <a:ext cx="41148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Assume slab thickness equal 20 cm.</a:t>
            </a:r>
          </a:p>
          <a:p>
            <a:r>
              <a:rPr lang="en-US" dirty="0" smtClean="0"/>
              <a:t>Assume beams of continues spans to be 400 and 600 mm width and to have thickness of 400 mm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38274"/>
            <a:ext cx="6324600" cy="51321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1438274"/>
            <a:ext cx="4114800" cy="3373076"/>
          </a:xfrm>
          <a:prstGeom prst="rect">
            <a:avLst/>
          </a:prstGeom>
        </p:spPr>
      </p:pic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37</a:t>
            </a:r>
            <a:endParaRPr lang="en-US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Design of Slab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85800" y="1295400"/>
            <a:ext cx="3733800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Wide-beam shear check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2" name="Smiley Face 21"/>
          <p:cNvSpPr/>
          <p:nvPr/>
        </p:nvSpPr>
        <p:spPr>
          <a:xfrm>
            <a:off x="8991600" y="3868956"/>
            <a:ext cx="1066800" cy="9906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62663"/>
            <a:ext cx="7391400" cy="4203187"/>
          </a:xfrm>
          <a:prstGeom prst="rect">
            <a:avLst/>
          </a:prstGeom>
        </p:spPr>
      </p:pic>
      <p:sp>
        <p:nvSpPr>
          <p:cNvPr id="21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38</a:t>
            </a:r>
            <a:endParaRPr lang="en-US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3</a:t>
            </a:r>
            <a:endParaRPr kumimoji="0"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41190135"/>
              </p:ext>
            </p:extLst>
          </p:nvPr>
        </p:nvGraphicFramePr>
        <p:xfrm>
          <a:off x="1066803" y="1490135"/>
          <a:ext cx="10605631" cy="4930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615166" y="325120"/>
            <a:ext cx="11201400" cy="973440"/>
            <a:chOff x="0" y="899"/>
            <a:chExt cx="8001000" cy="912600"/>
          </a:xfrm>
        </p:grpSpPr>
        <p:sp>
          <p:nvSpPr>
            <p:cNvPr id="7" name="Rounded Rectangle 6"/>
            <p:cNvSpPr/>
            <p:nvPr/>
          </p:nvSpPr>
          <p:spPr>
            <a:xfrm>
              <a:off x="0" y="899"/>
              <a:ext cx="8001000" cy="912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44549" y="45448"/>
              <a:ext cx="7911902" cy="8235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algn="l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900" kern="120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975761" y="401474"/>
            <a:ext cx="100122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4400" b="1" dirty="0">
                <a:solidFill>
                  <a:schemeClr val="bg1"/>
                </a:solidFill>
              </a:rPr>
              <a:t>Design </a:t>
            </a:r>
            <a:r>
              <a:rPr lang="en-US" sz="4400" b="1" dirty="0" smtClean="0">
                <a:solidFill>
                  <a:schemeClr val="bg1"/>
                </a:solidFill>
              </a:rPr>
              <a:t>philosophy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06751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781800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9705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2286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Design of Slab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85800" y="1295400"/>
            <a:ext cx="4495800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the slab for flexure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35" y="2691289"/>
            <a:ext cx="4048125" cy="29929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0155" y="1262130"/>
            <a:ext cx="2705100" cy="1381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49567" y="1138305"/>
            <a:ext cx="495300" cy="23145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5842" y="2685450"/>
            <a:ext cx="3133725" cy="7429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9150" y="3492960"/>
            <a:ext cx="3028950" cy="20955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01967" y="3508972"/>
            <a:ext cx="342900" cy="19621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7225" y="5588460"/>
            <a:ext cx="3352800" cy="3143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44534" y="3804038"/>
            <a:ext cx="2686050" cy="1371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76787" y="5175638"/>
            <a:ext cx="3095625" cy="2952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55718" y="3394463"/>
            <a:ext cx="333375" cy="1781175"/>
          </a:xfrm>
          <a:prstGeom prst="rect">
            <a:avLst/>
          </a:prstGeom>
        </p:spPr>
      </p:pic>
      <p:sp>
        <p:nvSpPr>
          <p:cNvPr id="29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39</a:t>
            </a:r>
            <a:endParaRPr lang="en-US" dirty="0"/>
          </a:p>
        </p:txBody>
      </p:sp>
      <p:sp>
        <p:nvSpPr>
          <p:cNvPr id="30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Beams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-57064" y="1685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838200"/>
            <a:ext cx="5334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Design of Beam  for flexure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00200"/>
            <a:ext cx="5191168" cy="4448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68" y="1509356"/>
            <a:ext cx="5181600" cy="4238625"/>
          </a:xfrm>
          <a:prstGeom prst="rect">
            <a:avLst/>
          </a:prstGeom>
        </p:spPr>
      </p:pic>
      <p:sp>
        <p:nvSpPr>
          <p:cNvPr id="23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228600"/>
            <a:ext cx="1127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Design of Beams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 descr="C:\Users\RaFaT-El-3qeed\AppData\Local\Microsoft\Windows\INetCache\Content.Word\spacin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33600"/>
            <a:ext cx="7734300" cy="396240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Rectangle 18"/>
          <p:cNvSpPr/>
          <p:nvPr/>
        </p:nvSpPr>
        <p:spPr>
          <a:xfrm>
            <a:off x="533400" y="1295400"/>
            <a:ext cx="108966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These rules were followed in shear design of beams for intermediate resisting frames case.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83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819400"/>
            <a:ext cx="3276600" cy="259366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41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Beams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838200"/>
            <a:ext cx="5334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Design of Beam  for shear force 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09725"/>
            <a:ext cx="3971925" cy="15430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309936"/>
            <a:ext cx="3581400" cy="23526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4308" y="1447800"/>
            <a:ext cx="5686425" cy="3498276"/>
          </a:xfrm>
          <a:prstGeom prst="rect">
            <a:avLst/>
          </a:prstGeom>
        </p:spPr>
      </p:pic>
      <p:sp>
        <p:nvSpPr>
          <p:cNvPr id="26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42</a:t>
            </a:r>
            <a:endParaRPr lang="en-US" dirty="0"/>
          </a:p>
        </p:txBody>
      </p:sp>
      <p:sp>
        <p:nvSpPr>
          <p:cNvPr id="27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Beams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838200"/>
            <a:ext cx="5334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Design of Beam  for shear force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562100"/>
            <a:ext cx="4600575" cy="4867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8533" y="1609725"/>
            <a:ext cx="5600700" cy="4162425"/>
          </a:xfrm>
          <a:prstGeom prst="rect">
            <a:avLst/>
          </a:prstGeom>
        </p:spPr>
      </p:pic>
      <p:sp>
        <p:nvSpPr>
          <p:cNvPr id="21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43</a:t>
            </a:r>
            <a:endParaRPr lang="en-US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596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Beams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9600" y="1371600"/>
            <a:ext cx="39624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Summary of beams group design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830308"/>
            <a:ext cx="5295900" cy="4762500"/>
          </a:xfrm>
          <a:prstGeom prst="rect">
            <a:avLst/>
          </a:prstGeom>
        </p:spPr>
      </p:pic>
      <p:sp>
        <p:nvSpPr>
          <p:cNvPr id="21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44</a:t>
            </a:r>
            <a:endParaRPr lang="en-US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Columns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25" name="Rectangle 1"/>
          <p:cNvSpPr>
            <a:spLocks noChangeArrowheads="1"/>
          </p:cNvSpPr>
          <p:nvPr/>
        </p:nvSpPr>
        <p:spPr bwMode="auto">
          <a:xfrm>
            <a:off x="1066800" y="1219200"/>
            <a:ext cx="10287000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Slenderness check for the columns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38200" y="5857875"/>
            <a:ext cx="64008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dirty="0" smtClean="0"/>
              <a:t>No slenderness in the column, and can be classified as short column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399" y="1811267"/>
            <a:ext cx="3886201" cy="20383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200" y="1714888"/>
            <a:ext cx="4876799" cy="4162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646" y="3796100"/>
            <a:ext cx="4028154" cy="2985700"/>
          </a:xfrm>
          <a:prstGeom prst="rect">
            <a:avLst/>
          </a:prstGeom>
        </p:spPr>
      </p:pic>
      <p:sp>
        <p:nvSpPr>
          <p:cNvPr id="25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26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Columns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990600"/>
            <a:ext cx="6545580" cy="43930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345" y="1685924"/>
            <a:ext cx="4361255" cy="3800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1762125"/>
            <a:ext cx="4946396" cy="1590675"/>
          </a:xfrm>
          <a:prstGeom prst="rect">
            <a:avLst/>
          </a:prstGeom>
        </p:spPr>
      </p:pic>
      <p:sp>
        <p:nvSpPr>
          <p:cNvPr id="23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46</a:t>
            </a:r>
            <a:endParaRPr lang="en-US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Columns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990600"/>
            <a:ext cx="6545580" cy="43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/>
          <p:cNvPicPr/>
          <p:nvPr/>
        </p:nvPicPr>
        <p:blipFill>
          <a:blip r:embed="rId3"/>
          <a:stretch>
            <a:fillRect/>
          </a:stretch>
        </p:blipFill>
        <p:spPr>
          <a:xfrm>
            <a:off x="7084383" y="1874884"/>
            <a:ext cx="5010150" cy="2790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738311"/>
            <a:ext cx="2419350" cy="3838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3333" y="1752600"/>
            <a:ext cx="2590800" cy="3832660"/>
          </a:xfrm>
          <a:prstGeom prst="rect">
            <a:avLst/>
          </a:prstGeom>
        </p:spPr>
      </p:pic>
      <p:sp>
        <p:nvSpPr>
          <p:cNvPr id="26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47</a:t>
            </a:r>
            <a:endParaRPr lang="en-US" dirty="0"/>
          </a:p>
        </p:txBody>
      </p:sp>
      <p:sp>
        <p:nvSpPr>
          <p:cNvPr id="27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Columns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990600"/>
            <a:ext cx="6545580" cy="43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671637"/>
            <a:ext cx="6553199" cy="4310062"/>
          </a:xfrm>
          <a:prstGeom prst="rect">
            <a:avLst/>
          </a:prstGeom>
        </p:spPr>
      </p:pic>
      <p:sp>
        <p:nvSpPr>
          <p:cNvPr id="23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48</a:t>
            </a:r>
            <a:endParaRPr lang="en-US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9166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4</a:t>
            </a:r>
            <a:endParaRPr kumimoji="0"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13444531"/>
              </p:ext>
            </p:extLst>
          </p:nvPr>
        </p:nvGraphicFramePr>
        <p:xfrm>
          <a:off x="426720" y="1300480"/>
          <a:ext cx="1194816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52129" y="457200"/>
            <a:ext cx="10977309" cy="843280"/>
            <a:chOff x="3832" y="0"/>
            <a:chExt cx="7840935" cy="914400"/>
          </a:xfrm>
        </p:grpSpPr>
        <p:sp>
          <p:nvSpPr>
            <p:cNvPr id="7" name="Pentagon 6"/>
            <p:cNvSpPr/>
            <p:nvPr/>
          </p:nvSpPr>
          <p:spPr>
            <a:xfrm>
              <a:off x="3832" y="0"/>
              <a:ext cx="7840935" cy="914400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entagon 4"/>
            <p:cNvSpPr/>
            <p:nvPr/>
          </p:nvSpPr>
          <p:spPr>
            <a:xfrm>
              <a:off x="3832" y="0"/>
              <a:ext cx="7612335" cy="914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6032" tIns="128016" rIns="64008" bIns="128016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000" kern="1200" dirty="0" smtClean="0">
                  <a:latin typeface="Times New Roman" pitchFamily="18" charset="0"/>
                  <a:cs typeface="Times New Roman" pitchFamily="18" charset="0"/>
                </a:rPr>
                <a:t>Loading</a:t>
              </a:r>
              <a:endParaRPr lang="en-US" sz="4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8064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Columns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صورة 1" descr="D:\Graduation_project II\design Pictures\ACI column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12014" y="990599"/>
            <a:ext cx="2627586" cy="5583621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457200" y="1524000"/>
            <a:ext cx="8610600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he following rules are followed in shear design of columns for intermediate         resisting frame case.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5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362200"/>
            <a:ext cx="4478080" cy="43434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650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14647" y="2389405"/>
            <a:ext cx="4318000" cy="157299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49</a:t>
            </a:r>
            <a:endParaRPr lang="en-US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Columns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95374"/>
            <a:ext cx="5181600" cy="33242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0" y="990599"/>
            <a:ext cx="3105150" cy="4210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4573719"/>
            <a:ext cx="5895975" cy="2228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"/>
            <a:ext cx="1127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GB" sz="3200" dirty="0"/>
              <a:t>DESIGN OF SHEAR WALL </a:t>
            </a:r>
            <a:endParaRPr lang="en-GB" sz="3200" b="1" i="1" dirty="0"/>
          </a:p>
          <a:p>
            <a:pPr algn="ctr"/>
            <a:r>
              <a:rPr lang="en-US" altLang="en-US" sz="3200" dirty="0" smtClean="0">
                <a:latin typeface="Dutch801 Rm BT" pitchFamily="18" charset="0"/>
              </a:rPr>
              <a:t> </a:t>
            </a:r>
            <a:r>
              <a:rPr lang="en-US" altLang="en-US" sz="3200" dirty="0" smtClean="0">
                <a:latin typeface="Dutch801 Rm BT" pitchFamily="18" charset="0"/>
              </a:rPr>
              <a:t/>
            </a:r>
            <a:br>
              <a:rPr lang="en-US" altLang="en-US" sz="3200" dirty="0" smtClean="0">
                <a:latin typeface="Dutch801 Rm BT" pitchFamily="18" charset="0"/>
              </a:rPr>
            </a:b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54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950" y="937230"/>
            <a:ext cx="6191250" cy="1962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75" y="937230"/>
            <a:ext cx="5133975" cy="4838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3122294"/>
            <a:ext cx="5562600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1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"/>
            <a:ext cx="1127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GB" sz="3200" dirty="0"/>
              <a:t>DESIGN OF SHEAR WALL </a:t>
            </a:r>
            <a:endParaRPr lang="en-GB" sz="3200" b="1" i="1" dirty="0"/>
          </a:p>
          <a:p>
            <a:pPr algn="ctr"/>
            <a:r>
              <a:rPr lang="en-US" altLang="en-US" sz="3200" dirty="0" smtClean="0">
                <a:latin typeface="Dutch801 Rm BT" pitchFamily="18" charset="0"/>
              </a:rPr>
              <a:t> </a:t>
            </a:r>
            <a:r>
              <a:rPr lang="en-US" altLang="en-US" sz="3200" dirty="0" smtClean="0">
                <a:latin typeface="Dutch801 Rm BT" pitchFamily="18" charset="0"/>
              </a:rPr>
              <a:t/>
            </a:r>
            <a:br>
              <a:rPr lang="en-US" altLang="en-US" sz="3200" dirty="0" smtClean="0">
                <a:latin typeface="Dutch801 Rm BT" pitchFamily="18" charset="0"/>
              </a:rPr>
            </a:b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54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66" y="880243"/>
            <a:ext cx="5715000" cy="4381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5254278"/>
            <a:ext cx="1962150" cy="295275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558" y="911830"/>
            <a:ext cx="4667250" cy="2428875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958" y="3736465"/>
            <a:ext cx="4133850" cy="23907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445588" y="3323029"/>
            <a:ext cx="5759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6. 2 Axial secondary moment interaction diagram</a:t>
            </a:r>
            <a:endParaRPr lang="en-GB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77949" y="6266247"/>
            <a:ext cx="531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6. 3 Axial main  moment interaction diagram</a:t>
            </a:r>
            <a:endParaRPr lang="en-GB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89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"/>
            <a:ext cx="1127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GB" sz="3200" dirty="0"/>
              <a:t>DESIGN OF SHEAR WALL </a:t>
            </a:r>
            <a:endParaRPr lang="en-GB" sz="3200" b="1" i="1" dirty="0"/>
          </a:p>
          <a:p>
            <a:pPr algn="ctr"/>
            <a:r>
              <a:rPr lang="en-US" altLang="en-US" sz="3200" dirty="0" smtClean="0">
                <a:latin typeface="Dutch801 Rm BT" pitchFamily="18" charset="0"/>
              </a:rPr>
              <a:t> </a:t>
            </a:r>
            <a:r>
              <a:rPr lang="en-US" altLang="en-US" sz="3200" dirty="0" smtClean="0">
                <a:latin typeface="Dutch801 Rm BT" pitchFamily="18" charset="0"/>
              </a:rPr>
              <a:t/>
            </a:r>
            <a:br>
              <a:rPr lang="en-US" altLang="en-US" sz="3200" dirty="0" smtClean="0">
                <a:latin typeface="Dutch801 Rm BT" pitchFamily="18" charset="0"/>
              </a:rPr>
            </a:b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54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72067"/>
            <a:ext cx="2392892" cy="16497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7292" y="872067"/>
            <a:ext cx="4276725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77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3886200" cy="16764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55</a:t>
            </a:r>
            <a:endParaRPr lang="en-US" dirty="0"/>
          </a:p>
        </p:txBody>
      </p:sp>
      <p:sp>
        <p:nvSpPr>
          <p:cNvPr id="22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304924"/>
            <a:ext cx="4726432" cy="3190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3971924"/>
            <a:ext cx="431482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15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56</a:t>
            </a:r>
            <a:endParaRPr lang="en-US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41974"/>
            <a:ext cx="10820400" cy="528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89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57</a:t>
            </a:r>
            <a:endParaRPr lang="en-US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353410"/>
            <a:ext cx="5791200" cy="26089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11" y="1197106"/>
            <a:ext cx="4930589" cy="468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6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6553200" cy="29718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58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6925" y="1148469"/>
            <a:ext cx="5060950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3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665" name="Rectangle 1"/>
          <p:cNvSpPr>
            <a:spLocks noChangeArrowheads="1"/>
          </p:cNvSpPr>
          <p:nvPr/>
        </p:nvSpPr>
        <p:spPr bwMode="auto">
          <a:xfrm>
            <a:off x="685800" y="914400"/>
            <a:ext cx="3124200" cy="86167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365010" tIns="228528" rIns="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1" i="0" u="none" strike="noStrike" cap="none" normalizeH="0" baseline="0" dirty="0" smtClean="0" bmk="_Toc50053135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Design for flexural: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59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49568"/>
            <a:ext cx="5181600" cy="3848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756436"/>
            <a:ext cx="459105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1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kumimoji="0" lang="en-US" dirty="0" smtClean="0"/>
              <a:t>5</a:t>
            </a:r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990600" y="228600"/>
            <a:ext cx="1036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381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Dimensions of  structural  element were used in project :  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1066800"/>
            <a:ext cx="6629400" cy="495520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Slab: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Tow way solid  slab 20 cm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Beams: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B400*400 (Width * Depth)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B600*400 (Width * Depth)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Shear Wall: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 25 cm ( Thickness)</a:t>
            </a:r>
          </a:p>
          <a:p>
            <a:pPr algn="ctr"/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Column: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C1 (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00*400 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(Width * Depth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 (600*500 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(Width * Depth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218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665" name="Rectangle 1"/>
          <p:cNvSpPr>
            <a:spLocks noChangeArrowheads="1"/>
          </p:cNvSpPr>
          <p:nvPr/>
        </p:nvSpPr>
        <p:spPr bwMode="auto">
          <a:xfrm>
            <a:off x="685800" y="914400"/>
            <a:ext cx="3124200" cy="86167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365010" tIns="228528" rIns="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1" i="0" u="none" strike="noStrike" cap="none" normalizeH="0" baseline="0" dirty="0" smtClean="0" bmk="_Toc50053135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Design for flexural: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00250"/>
            <a:ext cx="102108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5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3200" dirty="0" smtClean="0">
                <a:latin typeface="Dutch801 Rm BT" pitchFamily="18" charset="0"/>
              </a:rPr>
              <a:t>Foundation Design.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209800" y="2590800"/>
          <a:ext cx="8126412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3206"/>
                <a:gridCol w="4063206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Expected value </a:t>
                      </a:r>
                      <a:endParaRPr lang="ar-SA" dirty="0"/>
                    </a:p>
                  </a:txBody>
                  <a:tcPr marL="91446" marR="91446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Soil Property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 marL="91446" marR="91446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350 KN/(m^2)</a:t>
                      </a:r>
                    </a:p>
                  </a:txBody>
                  <a:tcPr marL="91446" marR="91446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Bearing Capacity</a:t>
                      </a:r>
                      <a:endParaRPr lang="ar-SA" dirty="0"/>
                    </a:p>
                  </a:txBody>
                  <a:tcPr marL="91446" marR="91446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18 KN/(m^3)</a:t>
                      </a:r>
                      <a:endParaRPr lang="ar-SA" dirty="0"/>
                    </a:p>
                  </a:txBody>
                  <a:tcPr marL="91446" marR="91446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Specific</a:t>
                      </a:r>
                      <a:r>
                        <a:rPr lang="en-US" baseline="0" dirty="0" smtClean="0"/>
                        <a:t> weight (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ɣ)</a:t>
                      </a:r>
                      <a:endParaRPr lang="ar-SA" dirty="0"/>
                    </a:p>
                  </a:txBody>
                  <a:tcPr marL="91446" marR="91446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30 degree</a:t>
                      </a:r>
                      <a:endParaRPr lang="ar-SA" dirty="0"/>
                    </a:p>
                  </a:txBody>
                  <a:tcPr marL="91446" marR="91446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Friction angle</a:t>
                      </a:r>
                      <a:r>
                        <a:rPr lang="en-US" baseline="0" dirty="0" smtClean="0"/>
                        <a:t> (Ø)</a:t>
                      </a:r>
                      <a:endParaRPr lang="ar-SA" dirty="0"/>
                    </a:p>
                  </a:txBody>
                  <a:tcPr marL="91446" marR="91446"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…….</a:t>
                      </a:r>
                      <a:endParaRPr lang="ar-SA" dirty="0"/>
                    </a:p>
                  </a:txBody>
                  <a:tcPr marL="91446" marR="91446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Stiffness</a:t>
                      </a:r>
                      <a:r>
                        <a:rPr lang="en-US" baseline="0" dirty="0" smtClean="0"/>
                        <a:t> factor for soil (K)</a:t>
                      </a:r>
                      <a:endParaRPr lang="ar-SA" dirty="0"/>
                    </a:p>
                  </a:txBody>
                  <a:tcPr marL="91446" marR="91446"/>
                </a:tc>
              </a:tr>
            </a:tbl>
          </a:graphicData>
        </a:graphic>
      </p:graphicFrame>
      <p:sp>
        <p:nvSpPr>
          <p:cNvPr id="17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61</a:t>
            </a:r>
            <a:endParaRPr lang="en-US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228600"/>
            <a:ext cx="112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3200" dirty="0" smtClean="0">
                <a:latin typeface="Dutch801 Rm BT" pitchFamily="18" charset="0"/>
              </a:rPr>
              <a:t>Single </a:t>
            </a:r>
            <a:r>
              <a:rPr lang="en-US" altLang="en-US" sz="3200" dirty="0" smtClean="0">
                <a:latin typeface="Dutch801 Rm BT" pitchFamily="18" charset="0"/>
              </a:rPr>
              <a:t>Footing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61</a:t>
            </a:r>
            <a:endParaRPr lang="en-US" dirty="0"/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942975"/>
            <a:ext cx="4165600" cy="3771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267" y="4714875"/>
            <a:ext cx="5734050" cy="2085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941256"/>
            <a:ext cx="5353050" cy="3524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"/>
            <a:ext cx="1127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GB" sz="2800" b="1" i="1" dirty="0"/>
              <a:t>Design of wall </a:t>
            </a:r>
            <a:r>
              <a:rPr lang="en-GB" sz="2800" b="1" i="1" dirty="0" smtClean="0"/>
              <a:t>footing</a:t>
            </a:r>
            <a:endParaRPr lang="en-GB" sz="2800" b="1" i="1" dirty="0"/>
          </a:p>
          <a:p>
            <a:pPr algn="ctr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62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271" y="911354"/>
            <a:ext cx="5410200" cy="37814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67" y="816105"/>
            <a:ext cx="4943475" cy="3876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228600"/>
            <a:ext cx="10820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"/>
            <a:ext cx="11277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GB" sz="2800" b="1" i="1" dirty="0"/>
              <a:t>Design of wall </a:t>
            </a:r>
            <a:r>
              <a:rPr lang="en-GB" sz="2800" b="1" i="1" dirty="0" smtClean="0"/>
              <a:t>footing</a:t>
            </a:r>
            <a:endParaRPr lang="en-GB" sz="2800" b="1" i="1" dirty="0"/>
          </a:p>
          <a:p>
            <a:pPr algn="ctr"/>
            <a:r>
              <a:rPr lang="en-US" altLang="en-US" sz="3200" dirty="0" smtClean="0">
                <a:latin typeface="Dutch801 Rm BT" pitchFamily="18" charset="0"/>
              </a:rPr>
              <a:t> </a:t>
            </a:r>
            <a:r>
              <a:rPr lang="en-US" altLang="en-US" sz="3200" dirty="0" smtClean="0">
                <a:latin typeface="Dutch801 Rm BT" pitchFamily="18" charset="0"/>
              </a:rPr>
              <a:t/>
            </a:r>
            <a:br>
              <a:rPr lang="en-US" altLang="en-US" sz="3200" dirty="0" smtClean="0">
                <a:latin typeface="Dutch801 Rm BT" pitchFamily="18" charset="0"/>
              </a:rPr>
            </a:b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63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959908"/>
            <a:ext cx="2676525" cy="47053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4762" y="959908"/>
            <a:ext cx="5172075" cy="329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26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-114300" y="63817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0" y="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1304925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-114300" y="1562100"/>
            <a:ext cx="12801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Rockwell" pitchFamily="18" charset="0"/>
                <a:cs typeface="Times New Roman" pitchFamily="18" charset="0"/>
              </a:rPr>
              <a:t> 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18" descr="electrical-stair-climbing-hand-truck-37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685800"/>
            <a:ext cx="9525000" cy="58749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Slide Number Placeholder 3"/>
          <p:cNvSpPr txBox="1">
            <a:spLocks/>
          </p:cNvSpPr>
          <p:nvPr/>
        </p:nvSpPr>
        <p:spPr>
          <a:xfrm>
            <a:off x="12094533" y="6948873"/>
            <a:ext cx="650003" cy="292608"/>
          </a:xfrm>
          <a:prstGeom prst="rect">
            <a:avLst/>
          </a:prstGeom>
        </p:spPr>
        <p:txBody>
          <a:bodyPr lIns="114949" tIns="57475" rIns="114949" bIns="57475" anchor="ctr"/>
          <a:lstStyle>
            <a:defPPr>
              <a:defRPr lang="en-US"/>
            </a:defPPr>
            <a:lvl1pPr marL="0" algn="r" defTabSz="914400" rtl="0" eaLnBrk="1" latinLnBrk="0" hangingPunct="1">
              <a:defRPr kumimoji="0" sz="2000" kern="1200">
                <a:solidFill>
                  <a:schemeClr val="tx2">
                    <a:shade val="9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64</a:t>
            </a:r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6</a:t>
            </a:r>
            <a:endParaRPr kumimoji="0"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71600" y="1625600"/>
            <a:ext cx="5516880" cy="377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According to the location of this project (Nablus), soil type (soft rock), and referring to IBC-2012 code the seismic parameters can be calculated as follows</a:t>
            </a:r>
            <a:r>
              <a:rPr lang="ar-SA" sz="2000" dirty="0" smtClean="0"/>
              <a:t>:</a:t>
            </a:r>
            <a:endParaRPr lang="en-US" sz="2000" dirty="0" smtClean="0"/>
          </a:p>
          <a:p>
            <a:endParaRPr lang="en-GB" sz="2000" dirty="0"/>
          </a:p>
          <a:p>
            <a:r>
              <a:rPr lang="en-GB" sz="2000" dirty="0"/>
              <a:t>According to the Seismic Zone Factor (Z) map prepared by An-</a:t>
            </a:r>
            <a:r>
              <a:rPr lang="en-GB" sz="2000" dirty="0" err="1"/>
              <a:t>Najah</a:t>
            </a:r>
            <a:r>
              <a:rPr lang="en-GB" sz="2000" dirty="0"/>
              <a:t> National University for Palestine, Nablus ( bounded by blue circle in the map ) is located in zone (2B) and the seismic gravity acceleration factor for this zone = 0.2g</a:t>
            </a:r>
          </a:p>
          <a:p>
            <a:endParaRPr lang="en-GB" sz="1920" dirty="0"/>
          </a:p>
        </p:txBody>
      </p:sp>
      <p:pic>
        <p:nvPicPr>
          <p:cNvPr id="12" name="صورة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1" y="1625601"/>
            <a:ext cx="3722340" cy="4014853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Oval 10"/>
          <p:cNvSpPr/>
          <p:nvPr/>
        </p:nvSpPr>
        <p:spPr>
          <a:xfrm>
            <a:off x="9164320" y="5039360"/>
            <a:ext cx="731520" cy="7315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920"/>
          </a:p>
        </p:txBody>
      </p:sp>
      <p:sp>
        <p:nvSpPr>
          <p:cNvPr id="13" name="Rounded Rectangle 12"/>
          <p:cNvSpPr/>
          <p:nvPr/>
        </p:nvSpPr>
        <p:spPr>
          <a:xfrm>
            <a:off x="990600" y="228600"/>
            <a:ext cx="1036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524000" y="381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Lateral loads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1558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7</a:t>
            </a:r>
            <a:endParaRPr kumimoji="0"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4720" y="352717"/>
            <a:ext cx="6583680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en-US" sz="2987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1905000"/>
            <a:ext cx="3677920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b="1" u="sng" dirty="0">
                <a:latin typeface="Times New Roman" pitchFamily="18" charset="0"/>
                <a:cs typeface="Times New Roman" pitchFamily="18" charset="0"/>
              </a:rPr>
              <a:t>Weight of structure:</a:t>
            </a:r>
          </a:p>
          <a:p>
            <a:endParaRPr lang="en-US" sz="192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20" dirty="0"/>
              <a:t>The effective seismic weight:</a:t>
            </a:r>
          </a:p>
          <a:p>
            <a:endParaRPr lang="en-US" sz="1920" dirty="0"/>
          </a:p>
          <a:p>
            <a:r>
              <a:rPr lang="en-US" sz="1920" dirty="0"/>
              <a:t>W=Wdead+Wsd+0.25W live</a:t>
            </a:r>
          </a:p>
          <a:p>
            <a:endParaRPr lang="en-GB" sz="192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5750560" y="1950718"/>
          <a:ext cx="4714240" cy="4389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59349"/>
                <a:gridCol w="2354891"/>
              </a:tblGrid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 dirty="0">
                          <a:effectLst/>
                        </a:rPr>
                        <a:t>Floor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>
                          <a:effectLst/>
                        </a:rPr>
                        <a:t>W(KN)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 dirty="0">
                          <a:effectLst/>
                        </a:rPr>
                        <a:t>GF (warehouse)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900">
                          <a:effectLst/>
                        </a:rPr>
                        <a:t>0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 dirty="0">
                          <a:effectLst/>
                        </a:rPr>
                        <a:t>Storage floor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900">
                          <a:effectLst/>
                        </a:rPr>
                        <a:t>5749.89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 dirty="0">
                          <a:effectLst/>
                        </a:rPr>
                        <a:t>First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>
                          <a:effectLst/>
                        </a:rPr>
                        <a:t>7410.4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 dirty="0">
                          <a:effectLst/>
                        </a:rPr>
                        <a:t>Second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900">
                          <a:effectLst/>
                        </a:rPr>
                        <a:t>7593.4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>
                          <a:effectLst/>
                        </a:rPr>
                        <a:t>Third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900" dirty="0">
                          <a:effectLst/>
                        </a:rPr>
                        <a:t>7593.5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900">
                          <a:effectLst/>
                        </a:rPr>
                        <a:t>Fourth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900" dirty="0">
                          <a:effectLst/>
                        </a:rPr>
                        <a:t>7593.5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>
                          <a:effectLst/>
                        </a:rPr>
                        <a:t>Fifth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900" dirty="0">
                          <a:effectLst/>
                        </a:rPr>
                        <a:t>7593.4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>
                          <a:effectLst/>
                        </a:rPr>
                        <a:t>Sixth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ar-SA" sz="1900" dirty="0">
                          <a:effectLst/>
                        </a:rPr>
                        <a:t>7593.4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>
                          <a:effectLst/>
                        </a:rPr>
                        <a:t>Seventh</a:t>
                      </a:r>
                      <a:endParaRPr lang="en-GB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900" dirty="0">
                          <a:effectLst/>
                        </a:rPr>
                        <a:t>7263.005</a:t>
                      </a:r>
                      <a:endParaRPr lang="en-GB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990600" y="228600"/>
            <a:ext cx="1036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0" y="381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Lateral loads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185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0" lang="en-US" dirty="0" smtClean="0"/>
              <a:t>8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1232703"/>
            <a:ext cx="929639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dirty="0"/>
              <a:t>Design parameters of equivalent lateral force method (IBC 2012) : </a:t>
            </a:r>
            <a:endParaRPr lang="en-GB" sz="1920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0" y="1706881"/>
            <a:ext cx="9296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0" dirty="0"/>
              <a:t>According to the Seismic Zone Factor (Z) map for Palestine</a:t>
            </a:r>
            <a:endParaRPr lang="en-GB" sz="1920" dirty="0"/>
          </a:p>
          <a:p>
            <a:r>
              <a:rPr lang="en-US" sz="1920" dirty="0"/>
              <a:t>S1= 1.25</a:t>
            </a:r>
            <a:r>
              <a:rPr lang="ar-SA" sz="1920" dirty="0"/>
              <a:t>× </a:t>
            </a:r>
            <a:r>
              <a:rPr lang="en-US" sz="1920" dirty="0"/>
              <a:t> Z = 1.25</a:t>
            </a:r>
            <a:r>
              <a:rPr lang="ar-SA" sz="1920" dirty="0"/>
              <a:t>× </a:t>
            </a:r>
            <a:r>
              <a:rPr lang="en-US" sz="1920" dirty="0"/>
              <a:t> 2 = 0.25</a:t>
            </a:r>
            <a:r>
              <a:rPr lang="ar-SA" sz="1920" dirty="0"/>
              <a:t>	</a:t>
            </a:r>
            <a:r>
              <a:rPr lang="en-US" sz="1920" dirty="0"/>
              <a:t>Israel standard SI 413 -202.1.2-2b</a:t>
            </a:r>
            <a:endParaRPr lang="en-GB" sz="1920" dirty="0"/>
          </a:p>
          <a:p>
            <a:r>
              <a:rPr lang="en-US" sz="1920" dirty="0" err="1"/>
              <a:t>Ss</a:t>
            </a:r>
            <a:r>
              <a:rPr lang="en-US" sz="1920" dirty="0"/>
              <a:t> = 2.5</a:t>
            </a:r>
            <a:r>
              <a:rPr lang="ar-SA" sz="1920" dirty="0"/>
              <a:t>× </a:t>
            </a:r>
            <a:r>
              <a:rPr lang="en-US" sz="1920" dirty="0"/>
              <a:t> Z = 2.5 </a:t>
            </a:r>
            <a:r>
              <a:rPr lang="ar-SA" sz="1920" dirty="0"/>
              <a:t>× </a:t>
            </a:r>
            <a:r>
              <a:rPr lang="en-US" sz="1920" dirty="0"/>
              <a:t> 0.2 = 0.5 </a:t>
            </a:r>
            <a:endParaRPr lang="en-GB" sz="1920" dirty="0"/>
          </a:p>
          <a:p>
            <a:r>
              <a:rPr lang="en-US" sz="1920" dirty="0"/>
              <a:t>Site classified as “C” according to ASCE </a:t>
            </a:r>
            <a:r>
              <a:rPr lang="en-US" sz="1920" dirty="0" err="1"/>
              <a:t>ASCE</a:t>
            </a:r>
            <a:r>
              <a:rPr lang="en-US" sz="1920" dirty="0"/>
              <a:t> Table 20.3-1 </a:t>
            </a:r>
            <a:endParaRPr lang="en-GB" sz="1920" dirty="0"/>
          </a:p>
          <a:p>
            <a:endParaRPr lang="en-GB" sz="1920" dirty="0"/>
          </a:p>
          <a:p>
            <a:r>
              <a:rPr lang="en-GB" sz="1920" dirty="0"/>
              <a:t>SMs</a:t>
            </a:r>
            <a:r>
              <a:rPr lang="en-US" sz="1920" dirty="0"/>
              <a:t> = </a:t>
            </a:r>
            <a:r>
              <a:rPr lang="en-US" sz="1920" dirty="0" err="1"/>
              <a:t>Fa</a:t>
            </a:r>
            <a:r>
              <a:rPr lang="en-US" sz="1920" dirty="0"/>
              <a:t> </a:t>
            </a:r>
            <a:r>
              <a:rPr lang="ar-SA" sz="1920" dirty="0"/>
              <a:t>× </a:t>
            </a:r>
            <a:r>
              <a:rPr lang="en-US" sz="1920" dirty="0"/>
              <a:t> </a:t>
            </a:r>
            <a:r>
              <a:rPr lang="en-US" sz="1920" dirty="0" err="1"/>
              <a:t>Ss</a:t>
            </a:r>
            <a:r>
              <a:rPr lang="en-US" sz="1920" dirty="0"/>
              <a:t>                                                                                                    IBC-2012 </a:t>
            </a:r>
            <a:endParaRPr lang="en-GB" sz="1920" dirty="0"/>
          </a:p>
          <a:p>
            <a:r>
              <a:rPr lang="en-US" sz="1920" dirty="0"/>
              <a:t>SM1= </a:t>
            </a:r>
            <a:r>
              <a:rPr lang="en-US" sz="1920" dirty="0" err="1"/>
              <a:t>Fv</a:t>
            </a:r>
            <a:r>
              <a:rPr lang="en-US" sz="1920" dirty="0"/>
              <a:t> </a:t>
            </a:r>
            <a:r>
              <a:rPr lang="ar-SA" sz="1920" dirty="0"/>
              <a:t>× </a:t>
            </a:r>
            <a:r>
              <a:rPr lang="en-US" sz="1920" dirty="0"/>
              <a:t> S1                                                                                                    IBC-2012 </a:t>
            </a:r>
            <a:endParaRPr lang="en-GB" sz="1920" dirty="0"/>
          </a:p>
          <a:p>
            <a:r>
              <a:rPr lang="en-US" sz="1920" dirty="0"/>
              <a:t> </a:t>
            </a:r>
            <a:r>
              <a:rPr lang="en-US" sz="1920" dirty="0" err="1"/>
              <a:t>Fa</a:t>
            </a:r>
            <a:r>
              <a:rPr lang="en-US" sz="1920" dirty="0"/>
              <a:t> = 1.2                                                                                          ASCE  Table 1613.3.3(1)</a:t>
            </a:r>
            <a:endParaRPr lang="en-GB" sz="1920" dirty="0"/>
          </a:p>
          <a:p>
            <a:r>
              <a:rPr lang="en-US" sz="1920" dirty="0" err="1"/>
              <a:t>Fv</a:t>
            </a:r>
            <a:r>
              <a:rPr lang="en-US" sz="1920" dirty="0"/>
              <a:t>  = 1.55                                                                                        ASCE  Table 1613.3.3(2)</a:t>
            </a:r>
          </a:p>
          <a:p>
            <a:r>
              <a:rPr lang="en-US" sz="1920" dirty="0"/>
              <a:t>Then: </a:t>
            </a:r>
            <a:endParaRPr lang="en-GB" sz="1920" dirty="0"/>
          </a:p>
          <a:p>
            <a:r>
              <a:rPr lang="en-US" sz="1920" dirty="0"/>
              <a:t>SMs = 0.6</a:t>
            </a:r>
            <a:endParaRPr lang="en-GB" sz="1920" dirty="0"/>
          </a:p>
          <a:p>
            <a:r>
              <a:rPr lang="en-US" sz="1920" dirty="0"/>
              <a:t>SM1 = 0.3875</a:t>
            </a:r>
          </a:p>
          <a:p>
            <a:endParaRPr lang="en-US" sz="1920" dirty="0"/>
          </a:p>
          <a:p>
            <a:r>
              <a:rPr lang="en-US" sz="1920" dirty="0"/>
              <a:t>SDs = SMs </a:t>
            </a:r>
            <a:endParaRPr lang="en-GB" sz="1920" dirty="0"/>
          </a:p>
          <a:p>
            <a:r>
              <a:rPr lang="en-US" sz="1920" dirty="0"/>
              <a:t>SD1 = SM1 </a:t>
            </a:r>
          </a:p>
          <a:p>
            <a:r>
              <a:rPr lang="en-US" sz="1920" dirty="0"/>
              <a:t>SDs = 0.6</a:t>
            </a:r>
            <a:endParaRPr lang="en-GB" sz="1920" dirty="0"/>
          </a:p>
          <a:p>
            <a:r>
              <a:rPr lang="en-US" sz="1920" dirty="0"/>
              <a:t>SD1 = 0.3875 </a:t>
            </a:r>
            <a:endParaRPr lang="en-GB" sz="1920" dirty="0"/>
          </a:p>
          <a:p>
            <a:endParaRPr lang="en-GB" sz="1920" dirty="0"/>
          </a:p>
          <a:p>
            <a:endParaRPr lang="en-US" sz="1920" dirty="0"/>
          </a:p>
          <a:p>
            <a:endParaRPr lang="en-US" sz="1920" dirty="0"/>
          </a:p>
        </p:txBody>
      </p:sp>
      <p:sp>
        <p:nvSpPr>
          <p:cNvPr id="7" name="Rounded Rectangle 6"/>
          <p:cNvSpPr/>
          <p:nvPr/>
        </p:nvSpPr>
        <p:spPr>
          <a:xfrm>
            <a:off x="990600" y="228600"/>
            <a:ext cx="10363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381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Lateral loads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827520"/>
            <a:ext cx="2313432" cy="267657"/>
          </a:xfrm>
        </p:spPr>
        <p:txBody>
          <a:bodyPr/>
          <a:lstStyle/>
          <a:p>
            <a:pPr algn="ctr"/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802569"/>
            <a:ext cx="3516555" cy="292608"/>
          </a:xfrm>
        </p:spPr>
        <p:txBody>
          <a:bodyPr/>
          <a:lstStyle/>
          <a:p>
            <a:pPr algn="ctr"/>
            <a:r>
              <a:rPr lang="en-US" b="1" dirty="0"/>
              <a:t>Dawabsheh Residential Building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7751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4230</TotalTime>
  <Words>2411</Words>
  <Application>Microsoft Office PowerPoint</Application>
  <PresentationFormat>Custom</PresentationFormat>
  <Paragraphs>636</Paragraphs>
  <Slides>65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4" baseType="lpstr">
      <vt:lpstr>Arial</vt:lpstr>
      <vt:lpstr>Calibri</vt:lpstr>
      <vt:lpstr>Cambria Math</vt:lpstr>
      <vt:lpstr>Dutch801 Rm BT</vt:lpstr>
      <vt:lpstr>Rockwell</vt:lpstr>
      <vt:lpstr>Times New Roman</vt:lpstr>
      <vt:lpstr>Wingdings</vt:lpstr>
      <vt:lpstr>Wingdings 2</vt:lpstr>
      <vt:lpstr>Foundry</vt:lpstr>
      <vt:lpstr>Graduation Project 2 Structural Analysis and Design of the Dawabsheh Residential Building in Duma –Nablus – Palestine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Analysis and Design of Optical and Nursing College</dc:title>
  <dc:creator>Tareq Abu Rabee</dc:creator>
  <cp:lastModifiedBy>عبدالله قصقص</cp:lastModifiedBy>
  <cp:revision>137</cp:revision>
  <dcterms:created xsi:type="dcterms:W3CDTF">2017-05-18T11:32:43Z</dcterms:created>
  <dcterms:modified xsi:type="dcterms:W3CDTF">2018-05-16T09:10:59Z</dcterms:modified>
</cp:coreProperties>
</file>