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Default Extension="wdp" ContentType="image/vnd.ms-photo"/>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60" r:id="rId5"/>
    <p:sldId id="261" r:id="rId6"/>
    <p:sldId id="264" r:id="rId7"/>
    <p:sldId id="265" r:id="rId8"/>
    <p:sldId id="266" r:id="rId9"/>
    <p:sldId id="267" r:id="rId10"/>
    <p:sldId id="268" r:id="rId11"/>
    <p:sldId id="269" r:id="rId12"/>
    <p:sldId id="274" r:id="rId13"/>
    <p:sldId id="276" r:id="rId14"/>
    <p:sldId id="275" r:id="rId15"/>
    <p:sldId id="270" r:id="rId16"/>
    <p:sldId id="271" r:id="rId17"/>
    <p:sldId id="272" r:id="rId18"/>
    <p:sldId id="273" r:id="rId19"/>
    <p:sldId id="277" r:id="rId20"/>
    <p:sldId id="278" r:id="rId21"/>
    <p:sldId id="282" r:id="rId22"/>
    <p:sldId id="279" r:id="rId23"/>
    <p:sldId id="280" r:id="rId24"/>
    <p:sldId id="281" r:id="rId25"/>
    <p:sldId id="294" r:id="rId26"/>
    <p:sldId id="295" r:id="rId27"/>
    <p:sldId id="326" r:id="rId28"/>
    <p:sldId id="285" r:id="rId29"/>
    <p:sldId id="327" r:id="rId30"/>
    <p:sldId id="286" r:id="rId31"/>
    <p:sldId id="328" r:id="rId32"/>
    <p:sldId id="329" r:id="rId33"/>
    <p:sldId id="330" r:id="rId34"/>
    <p:sldId id="331" r:id="rId35"/>
    <p:sldId id="332" r:id="rId36"/>
    <p:sldId id="333" r:id="rId37"/>
    <p:sldId id="334" r:id="rId38"/>
    <p:sldId id="335" r:id="rId39"/>
    <p:sldId id="336" r:id="rId40"/>
    <p:sldId id="337" r:id="rId41"/>
    <p:sldId id="338" r:id="rId42"/>
    <p:sldId id="339" r:id="rId43"/>
    <p:sldId id="340" r:id="rId44"/>
    <p:sldId id="341" r:id="rId45"/>
    <p:sldId id="342" r:id="rId46"/>
    <p:sldId id="343" r:id="rId47"/>
    <p:sldId id="344" r:id="rId48"/>
    <p:sldId id="345" r:id="rId49"/>
    <p:sldId id="346" r:id="rId50"/>
    <p:sldId id="347" r:id="rId51"/>
    <p:sldId id="348" r:id="rId52"/>
    <p:sldId id="349" r:id="rId53"/>
    <p:sldId id="350" r:id="rId54"/>
    <p:sldId id="351" r:id="rId55"/>
    <p:sldId id="352" r:id="rId56"/>
    <p:sldId id="353" r:id="rId57"/>
    <p:sldId id="354" r:id="rId58"/>
    <p:sldId id="355" r:id="rId59"/>
    <p:sldId id="356" r:id="rId60"/>
    <p:sldId id="357" r:id="rId61"/>
    <p:sldId id="358" r:id="rId62"/>
    <p:sldId id="362" r:id="rId63"/>
    <p:sldId id="363" r:id="rId64"/>
    <p:sldId id="359" r:id="rId65"/>
    <p:sldId id="360" r:id="rId66"/>
    <p:sldId id="361" r:id="rId67"/>
    <p:sldId id="287" r:id="rId68"/>
    <p:sldId id="288" r:id="rId69"/>
    <p:sldId id="290" r:id="rId70"/>
    <p:sldId id="289" r:id="rId71"/>
    <p:sldId id="291" r:id="rId72"/>
    <p:sldId id="292" r:id="rId73"/>
    <p:sldId id="293" r:id="rId74"/>
    <p:sldId id="296" r:id="rId75"/>
    <p:sldId id="297" r:id="rId76"/>
    <p:sldId id="298" r:id="rId77"/>
    <p:sldId id="299" r:id="rId78"/>
    <p:sldId id="300" r:id="rId79"/>
    <p:sldId id="367" r:id="rId80"/>
    <p:sldId id="301" r:id="rId81"/>
    <p:sldId id="302" r:id="rId82"/>
    <p:sldId id="303" r:id="rId83"/>
    <p:sldId id="304" r:id="rId84"/>
    <p:sldId id="305" r:id="rId85"/>
    <p:sldId id="306" r:id="rId86"/>
    <p:sldId id="307" r:id="rId87"/>
    <p:sldId id="308" r:id="rId88"/>
    <p:sldId id="309" r:id="rId89"/>
    <p:sldId id="310" r:id="rId90"/>
    <p:sldId id="368" r:id="rId91"/>
    <p:sldId id="311" r:id="rId92"/>
    <p:sldId id="312" r:id="rId93"/>
    <p:sldId id="313" r:id="rId94"/>
    <p:sldId id="314" r:id="rId95"/>
    <p:sldId id="369" r:id="rId96"/>
    <p:sldId id="315" r:id="rId97"/>
    <p:sldId id="316" r:id="rId98"/>
    <p:sldId id="317" r:id="rId99"/>
    <p:sldId id="318" r:id="rId100"/>
    <p:sldId id="319" r:id="rId101"/>
    <p:sldId id="320" r:id="rId102"/>
    <p:sldId id="321" r:id="rId103"/>
    <p:sldId id="322" r:id="rId104"/>
    <p:sldId id="323" r:id="rId105"/>
    <p:sldId id="324" r:id="rId106"/>
    <p:sldId id="325" r:id="rId107"/>
    <p:sldId id="364" r:id="rId108"/>
    <p:sldId id="365" r:id="rId109"/>
    <p:sldId id="366" r:id="rId1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62" d="100"/>
          <a:sy n="62" d="100"/>
        </p:scale>
        <p:origin x="-1596" y="-19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B335FB9F-3AA7-4CE5-B9CA-15F4BD24948D}" type="datetimeFigureOut">
              <a:rPr lang="ar-SA" smtClean="0"/>
              <a:pPr/>
              <a:t>2/24/1434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D7002F9-F770-4C16-8D3B-14D2FACA408A}"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B335FB9F-3AA7-4CE5-B9CA-15F4BD24948D}" type="datetimeFigureOut">
              <a:rPr lang="ar-SA" smtClean="0"/>
              <a:pPr/>
              <a:t>2/24/1434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D7002F9-F770-4C16-8D3B-14D2FACA408A}"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B335FB9F-3AA7-4CE5-B9CA-15F4BD24948D}" type="datetimeFigureOut">
              <a:rPr lang="ar-SA" smtClean="0"/>
              <a:pPr/>
              <a:t>2/24/1434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D7002F9-F770-4C16-8D3B-14D2FACA408A}"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B335FB9F-3AA7-4CE5-B9CA-15F4BD24948D}" type="datetimeFigureOut">
              <a:rPr lang="ar-SA" smtClean="0"/>
              <a:pPr/>
              <a:t>2/24/1434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D7002F9-F770-4C16-8D3B-14D2FACA408A}"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35FB9F-3AA7-4CE5-B9CA-15F4BD24948D}" type="datetimeFigureOut">
              <a:rPr lang="ar-SA" smtClean="0"/>
              <a:pPr/>
              <a:t>2/24/1434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D7002F9-F770-4C16-8D3B-14D2FACA408A}"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B335FB9F-3AA7-4CE5-B9CA-15F4BD24948D}" type="datetimeFigureOut">
              <a:rPr lang="ar-SA" smtClean="0"/>
              <a:pPr/>
              <a:t>2/24/1434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D7002F9-F770-4C16-8D3B-14D2FACA408A}"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B335FB9F-3AA7-4CE5-B9CA-15F4BD24948D}" type="datetimeFigureOut">
              <a:rPr lang="ar-SA" smtClean="0"/>
              <a:pPr/>
              <a:t>2/24/1434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7D7002F9-F770-4C16-8D3B-14D2FACA408A}"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B335FB9F-3AA7-4CE5-B9CA-15F4BD24948D}" type="datetimeFigureOut">
              <a:rPr lang="ar-SA" smtClean="0"/>
              <a:pPr/>
              <a:t>2/24/1434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7D7002F9-F770-4C16-8D3B-14D2FACA408A}"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35FB9F-3AA7-4CE5-B9CA-15F4BD24948D}" type="datetimeFigureOut">
              <a:rPr lang="ar-SA" smtClean="0"/>
              <a:pPr/>
              <a:t>2/24/1434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7D7002F9-F770-4C16-8D3B-14D2FACA408A}"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35FB9F-3AA7-4CE5-B9CA-15F4BD24948D}" type="datetimeFigureOut">
              <a:rPr lang="ar-SA" smtClean="0"/>
              <a:pPr/>
              <a:t>2/24/1434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D7002F9-F770-4C16-8D3B-14D2FACA408A}"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35FB9F-3AA7-4CE5-B9CA-15F4BD24948D}" type="datetimeFigureOut">
              <a:rPr lang="ar-SA" smtClean="0"/>
              <a:pPr/>
              <a:t>2/24/1434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D7002F9-F770-4C16-8D3B-14D2FACA408A}"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335FB9F-3AA7-4CE5-B9CA-15F4BD24948D}" type="datetimeFigureOut">
              <a:rPr lang="ar-SA" smtClean="0"/>
              <a:pPr/>
              <a:t>2/24/1434</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D7002F9-F770-4C16-8D3B-14D2FACA408A}"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9.png"/></Relationships>
</file>

<file path=ppt/slides/_rels/slide103.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8.png"/><Relationship Id="rId1" Type="http://schemas.openxmlformats.org/officeDocument/2006/relationships/slideLayout" Target="../slideLayouts/slideLayout2.xml"/><Relationship Id="rId4" Type="http://schemas.microsoft.com/office/2007/relationships/hdphoto" Target="../media/hdphoto1.wdp"/></Relationships>
</file>

<file path=ppt/slides/_rels/slide3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6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67.jpeg"/></Relationships>
</file>

<file path=ppt/slides/_rels/slide6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file:///C:\Users\Prince\Desktop\aco.mp4" TargetMode="External"/><Relationship Id="rId4" Type="http://schemas.openxmlformats.org/officeDocument/2006/relationships/image" Target="../media/image70.png"/></Relationships>
</file>

<file path=ppt/slides/_rels/slide8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72.jpeg"/></Relationships>
</file>

<file path=ppt/slides/_rels/slide8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7.png"/><Relationship Id="rId4" Type="http://schemas.openxmlformats.org/officeDocument/2006/relationships/image" Target="../media/image76.png"/></Relationships>
</file>

<file path=ppt/slides/_rels/slide8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9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3.png"/></Relationships>
</file>

<file path=ppt/slides/_rels/slide9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67544" y="260648"/>
            <a:ext cx="7992888" cy="6247864"/>
          </a:xfrm>
          <a:prstGeom prst="rect">
            <a:avLst/>
          </a:prstGeom>
          <a:noFill/>
        </p:spPr>
        <p:txBody>
          <a:bodyPr wrap="square" rtlCol="1">
            <a:spAutoFit/>
          </a:bodyPr>
          <a:lstStyle/>
          <a:p>
            <a:pPr algn="ctr"/>
            <a:endParaRPr lang="en-US" b="1" dirty="0" smtClean="0"/>
          </a:p>
          <a:p>
            <a:pPr algn="ctr"/>
            <a:r>
              <a:rPr lang="en-US" sz="2800" b="1" dirty="0" smtClean="0"/>
              <a:t>An </a:t>
            </a:r>
            <a:r>
              <a:rPr lang="en-US" sz="2800" b="1" dirty="0"/>
              <a:t>Najah National  </a:t>
            </a:r>
            <a:r>
              <a:rPr lang="en-US" sz="2800" b="1" dirty="0" smtClean="0"/>
              <a:t>University</a:t>
            </a:r>
            <a:endParaRPr lang="en-US" sz="2800" dirty="0"/>
          </a:p>
          <a:p>
            <a:pPr algn="ctr"/>
            <a:r>
              <a:rPr lang="en-US" sz="2800" b="1" dirty="0"/>
              <a:t>Building Engineering Department</a:t>
            </a:r>
            <a:endParaRPr lang="en-US" sz="2800" dirty="0"/>
          </a:p>
          <a:p>
            <a:pPr algn="ctr"/>
            <a:r>
              <a:rPr lang="en-US" sz="2800" b="1" dirty="0"/>
              <a:t> </a:t>
            </a:r>
            <a:endParaRPr lang="en-US" sz="2800" dirty="0"/>
          </a:p>
          <a:p>
            <a:pPr algn="ctr"/>
            <a:r>
              <a:rPr lang="en-US" sz="2800" b="1" dirty="0">
                <a:solidFill>
                  <a:schemeClr val="accent2">
                    <a:lumMod val="50000"/>
                  </a:schemeClr>
                </a:solidFill>
              </a:rPr>
              <a:t>Potential Energy glazing Technologies</a:t>
            </a:r>
            <a:endParaRPr lang="en-US" sz="2800" dirty="0">
              <a:solidFill>
                <a:schemeClr val="accent2">
                  <a:lumMod val="50000"/>
                </a:schemeClr>
              </a:solidFill>
            </a:endParaRPr>
          </a:p>
          <a:p>
            <a:pPr algn="ctr"/>
            <a:r>
              <a:rPr lang="en-US" sz="2800" b="1" dirty="0">
                <a:solidFill>
                  <a:schemeClr val="accent2">
                    <a:lumMod val="50000"/>
                  </a:schemeClr>
                </a:solidFill>
              </a:rPr>
              <a:t>For Highly Glazed Buildings in Palestine</a:t>
            </a:r>
            <a:endParaRPr lang="en-US" sz="2800" dirty="0">
              <a:solidFill>
                <a:schemeClr val="accent2">
                  <a:lumMod val="50000"/>
                </a:schemeClr>
              </a:solidFill>
            </a:endParaRPr>
          </a:p>
          <a:p>
            <a:pPr algn="ctr"/>
            <a:r>
              <a:rPr lang="ar-SA" sz="2800" b="1" dirty="0"/>
              <a:t> </a:t>
            </a:r>
            <a:endParaRPr lang="en-US" sz="2800" dirty="0"/>
          </a:p>
          <a:p>
            <a:pPr algn="ctr"/>
            <a:r>
              <a:rPr lang="en-US" sz="2800" b="1" dirty="0"/>
              <a:t>Prepared by :</a:t>
            </a:r>
            <a:endParaRPr lang="en-US" sz="2800" dirty="0"/>
          </a:p>
          <a:p>
            <a:pPr algn="ctr"/>
            <a:r>
              <a:rPr lang="en-US" sz="2800" b="1" dirty="0"/>
              <a:t>Fuad Mutasim Baba</a:t>
            </a:r>
            <a:endParaRPr lang="en-US" sz="2800" dirty="0"/>
          </a:p>
          <a:p>
            <a:pPr algn="ctr"/>
            <a:r>
              <a:rPr lang="en-US" sz="2800" b="1" dirty="0"/>
              <a:t>Murad Ribhi Bsharat </a:t>
            </a:r>
            <a:endParaRPr lang="en-US" sz="2800" dirty="0"/>
          </a:p>
          <a:p>
            <a:pPr algn="ctr"/>
            <a:r>
              <a:rPr lang="en-US" sz="2800" b="1" dirty="0"/>
              <a:t>Wala' Hasan Omar</a:t>
            </a:r>
            <a:endParaRPr lang="en-US" sz="2800" dirty="0"/>
          </a:p>
          <a:p>
            <a:pPr algn="ctr"/>
            <a:r>
              <a:rPr lang="en-US" sz="2800" b="1" dirty="0"/>
              <a:t> </a:t>
            </a:r>
            <a:endParaRPr lang="en-US" sz="2800" dirty="0"/>
          </a:p>
          <a:p>
            <a:pPr algn="ctr"/>
            <a:r>
              <a:rPr lang="en-US" sz="2800" b="1" dirty="0"/>
              <a:t>Supervised by:</a:t>
            </a:r>
            <a:endParaRPr lang="en-US" sz="2800" dirty="0"/>
          </a:p>
          <a:p>
            <a:pPr algn="ctr"/>
            <a:r>
              <a:rPr lang="en-US" sz="2800" b="1" dirty="0"/>
              <a:t>Dr. Sameh Monna</a:t>
            </a:r>
            <a:endParaRPr lang="en-US" sz="2800" dirty="0"/>
          </a:p>
          <a:p>
            <a:endParaRPr lang="ar-SA" dirty="0"/>
          </a:p>
        </p:txBody>
      </p:sp>
      <p:pic>
        <p:nvPicPr>
          <p:cNvPr id="6" name="Picture 5" descr="425590_10151142555151126_2111600310_n.jpg"/>
          <p:cNvPicPr>
            <a:picLocks noChangeAspect="1"/>
          </p:cNvPicPr>
          <p:nvPr/>
        </p:nvPicPr>
        <p:blipFill>
          <a:blip r:embed="rId2" cstate="print"/>
          <a:stretch>
            <a:fillRect/>
          </a:stretch>
        </p:blipFill>
        <p:spPr>
          <a:xfrm rot="20707497">
            <a:off x="6309481" y="4326985"/>
            <a:ext cx="2583745" cy="229102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Location analysis</a:t>
            </a:r>
            <a:endParaRPr lang="ar-SA" dirty="0"/>
          </a:p>
        </p:txBody>
      </p:sp>
      <p:pic>
        <p:nvPicPr>
          <p:cNvPr id="4" name="Content Placeholder 3" descr="Capture.PNG"/>
          <p:cNvPicPr>
            <a:picLocks noGrp="1" noChangeAspect="1"/>
          </p:cNvPicPr>
          <p:nvPr>
            <p:ph idx="1"/>
          </p:nvPr>
        </p:nvPicPr>
        <p:blipFill>
          <a:blip r:embed="rId2" cstate="print"/>
          <a:stretch>
            <a:fillRect/>
          </a:stretch>
        </p:blipFill>
        <p:spPr>
          <a:xfrm>
            <a:off x="1403648" y="1412776"/>
            <a:ext cx="6768752" cy="4536775"/>
          </a:xfrm>
        </p:spPr>
      </p:pic>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8000" b="-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pPr rtl="0"/>
            <a:r>
              <a:rPr lang="en-US" sz="4800" b="1" u="sng" dirty="0" smtClean="0"/>
              <a:t>Footings Design </a:t>
            </a:r>
          </a:p>
        </p:txBody>
      </p:sp>
      <p:pic>
        <p:nvPicPr>
          <p:cNvPr id="11" name="Content Placeholder 10" descr="jh.PNG"/>
          <p:cNvPicPr>
            <a:picLocks noGrp="1" noChangeAspect="1"/>
          </p:cNvPicPr>
          <p:nvPr>
            <p:ph idx="1"/>
          </p:nvPr>
        </p:nvPicPr>
        <p:blipFill>
          <a:blip r:embed="rId3" cstate="print"/>
          <a:stretch>
            <a:fillRect/>
          </a:stretch>
        </p:blipFill>
        <p:spPr>
          <a:xfrm>
            <a:off x="395536" y="1484784"/>
            <a:ext cx="8352928" cy="4176464"/>
          </a:xfrm>
        </p:spPr>
      </p:pic>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8000" b="-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pPr rtl="0"/>
            <a:r>
              <a:rPr lang="en-US" sz="4800" b="1" u="sng" dirty="0" smtClean="0"/>
              <a:t>Tie beams Design </a:t>
            </a:r>
          </a:p>
        </p:txBody>
      </p:sp>
      <p:pic>
        <p:nvPicPr>
          <p:cNvPr id="11" name="Content Placeholder 10" descr="tb.PNG"/>
          <p:cNvPicPr>
            <a:picLocks noGrp="1" noChangeAspect="1"/>
          </p:cNvPicPr>
          <p:nvPr>
            <p:ph idx="1"/>
          </p:nvPr>
        </p:nvPicPr>
        <p:blipFill>
          <a:blip r:embed="rId3" cstate="print"/>
          <a:stretch>
            <a:fillRect/>
          </a:stretch>
        </p:blipFill>
        <p:spPr>
          <a:xfrm>
            <a:off x="1835696" y="1340768"/>
            <a:ext cx="5760641" cy="5040560"/>
          </a:xfrm>
        </p:spPr>
      </p:pic>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8000" b="-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pPr rtl="0"/>
            <a:r>
              <a:rPr lang="en-US" sz="4800" b="1" u="sng" dirty="0" smtClean="0"/>
              <a:t>Shear wall &amp; Wall footing Design </a:t>
            </a:r>
          </a:p>
        </p:txBody>
      </p:sp>
      <p:sp>
        <p:nvSpPr>
          <p:cNvPr id="8" name="Rectangle 7"/>
          <p:cNvSpPr/>
          <p:nvPr/>
        </p:nvSpPr>
        <p:spPr>
          <a:xfrm>
            <a:off x="1115616" y="5085184"/>
            <a:ext cx="3468676" cy="523220"/>
          </a:xfrm>
          <a:prstGeom prst="rect">
            <a:avLst/>
          </a:prstGeom>
        </p:spPr>
        <p:txBody>
          <a:bodyPr wrap="square">
            <a:spAutoFit/>
          </a:bodyPr>
          <a:lstStyle/>
          <a:p>
            <a:pPr algn="ctr" rtl="0"/>
            <a:r>
              <a:rPr lang="en-US" sz="2800" b="1" dirty="0" smtClean="0">
                <a:solidFill>
                  <a:srgbClr val="FF0000"/>
                </a:solidFill>
              </a:rPr>
              <a:t>Shear wall details</a:t>
            </a:r>
            <a:endParaRPr lang="en-US" sz="2800" b="1" u="sng" dirty="0" smtClean="0">
              <a:solidFill>
                <a:srgbClr val="FF0000"/>
              </a:solidFill>
            </a:endParaRPr>
          </a:p>
        </p:txBody>
      </p:sp>
      <p:sp>
        <p:nvSpPr>
          <p:cNvPr id="9" name="Rectangle 8"/>
          <p:cNvSpPr/>
          <p:nvPr/>
        </p:nvSpPr>
        <p:spPr>
          <a:xfrm>
            <a:off x="5111552" y="6334780"/>
            <a:ext cx="4032448" cy="523220"/>
          </a:xfrm>
          <a:prstGeom prst="rect">
            <a:avLst/>
          </a:prstGeom>
        </p:spPr>
        <p:txBody>
          <a:bodyPr wrap="square">
            <a:spAutoFit/>
          </a:bodyPr>
          <a:lstStyle/>
          <a:p>
            <a:pPr algn="ctr" rtl="0"/>
            <a:r>
              <a:rPr lang="en-US" sz="2800" b="1" dirty="0" smtClean="0">
                <a:solidFill>
                  <a:srgbClr val="FF0000"/>
                </a:solidFill>
              </a:rPr>
              <a:t>Wall footing detail</a:t>
            </a:r>
            <a:endParaRPr lang="en-US" sz="2800" b="1" u="sng" dirty="0" smtClean="0">
              <a:solidFill>
                <a:srgbClr val="FF0000"/>
              </a:solidFill>
            </a:endParaRPr>
          </a:p>
        </p:txBody>
      </p:sp>
      <p:pic>
        <p:nvPicPr>
          <p:cNvPr id="10" name="Picture 9" descr="hu.PNG"/>
          <p:cNvPicPr>
            <a:picLocks noChangeAspect="1"/>
          </p:cNvPicPr>
          <p:nvPr/>
        </p:nvPicPr>
        <p:blipFill>
          <a:blip r:embed="rId3" cstate="print"/>
          <a:stretch>
            <a:fillRect/>
          </a:stretch>
        </p:blipFill>
        <p:spPr>
          <a:xfrm>
            <a:off x="5868144" y="1124744"/>
            <a:ext cx="2520280" cy="5119318"/>
          </a:xfrm>
          <a:prstGeom prst="rect">
            <a:avLst/>
          </a:prstGeom>
        </p:spPr>
      </p:pic>
      <p:pic>
        <p:nvPicPr>
          <p:cNvPr id="12" name="Content Placeholder 11" descr="jkl.PNG"/>
          <p:cNvPicPr>
            <a:picLocks noGrp="1" noChangeAspect="1"/>
          </p:cNvPicPr>
          <p:nvPr>
            <p:ph idx="1"/>
          </p:nvPr>
        </p:nvPicPr>
        <p:blipFill>
          <a:blip r:embed="rId4" cstate="print"/>
          <a:stretch>
            <a:fillRect/>
          </a:stretch>
        </p:blipFill>
        <p:spPr>
          <a:xfrm>
            <a:off x="179512" y="1700808"/>
            <a:ext cx="5573300" cy="3312368"/>
          </a:xfrm>
        </p:spPr>
      </p:pic>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8000" b="-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pPr rtl="0"/>
            <a:r>
              <a:rPr lang="en-US" sz="4800" b="1" u="sng" dirty="0" smtClean="0"/>
              <a:t>Stairs Design </a:t>
            </a:r>
          </a:p>
        </p:txBody>
      </p:sp>
      <p:pic>
        <p:nvPicPr>
          <p:cNvPr id="5" name="Content Placeholder 4" descr="st.PNG"/>
          <p:cNvPicPr>
            <a:picLocks noGrp="1" noChangeAspect="1"/>
          </p:cNvPicPr>
          <p:nvPr>
            <p:ph idx="1"/>
          </p:nvPr>
        </p:nvPicPr>
        <p:blipFill>
          <a:blip r:embed="rId3" cstate="print"/>
          <a:stretch>
            <a:fillRect/>
          </a:stretch>
        </p:blipFill>
        <p:spPr>
          <a:xfrm>
            <a:off x="0" y="1196752"/>
            <a:ext cx="9150351" cy="5256584"/>
          </a:xfrm>
        </p:spPr>
      </p:pic>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2708920"/>
            <a:ext cx="8229600" cy="1143000"/>
          </a:xfrm>
        </p:spPr>
        <p:txBody>
          <a:bodyPr>
            <a:normAutofit/>
          </a:bodyPr>
          <a:lstStyle/>
          <a:p>
            <a:r>
              <a:rPr lang="en-US" sz="6000" b="1" dirty="0" smtClean="0"/>
              <a:t>Mechanical Design</a:t>
            </a:r>
            <a:endParaRPr lang="ar-SA" sz="6000" b="1" dirty="0"/>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0"/>
            <a:ext cx="8229600" cy="1143000"/>
          </a:xfrm>
        </p:spPr>
        <p:txBody>
          <a:bodyPr>
            <a:normAutofit/>
          </a:bodyPr>
          <a:lstStyle/>
          <a:p>
            <a:r>
              <a:rPr lang="en-US" sz="6000" b="1" dirty="0" smtClean="0">
                <a:solidFill>
                  <a:srgbClr val="C00000"/>
                </a:solidFill>
              </a:rPr>
              <a:t>Mechanical</a:t>
            </a:r>
            <a:r>
              <a:rPr lang="en-US" sz="6000" b="1" dirty="0" smtClean="0"/>
              <a:t> </a:t>
            </a:r>
            <a:r>
              <a:rPr lang="en-US" sz="6000" b="1" dirty="0" smtClean="0">
                <a:solidFill>
                  <a:srgbClr val="C00000"/>
                </a:solidFill>
              </a:rPr>
              <a:t>Design</a:t>
            </a:r>
            <a:endParaRPr lang="ar-SA" sz="6000" b="1" dirty="0">
              <a:solidFill>
                <a:srgbClr val="C00000"/>
              </a:solidFill>
            </a:endParaRPr>
          </a:p>
        </p:txBody>
      </p:sp>
      <p:sp>
        <p:nvSpPr>
          <p:cNvPr id="3" name="Rectangle 2"/>
          <p:cNvSpPr/>
          <p:nvPr/>
        </p:nvSpPr>
        <p:spPr>
          <a:xfrm>
            <a:off x="1619672" y="2852936"/>
            <a:ext cx="5904656" cy="3139321"/>
          </a:xfrm>
          <a:prstGeom prst="rect">
            <a:avLst/>
          </a:prstGeom>
        </p:spPr>
        <p:txBody>
          <a:bodyPr wrap="square">
            <a:spAutoFit/>
          </a:bodyPr>
          <a:lstStyle/>
          <a:p>
            <a:pPr algn="l" rtl="0">
              <a:buFontTx/>
              <a:buChar char="-"/>
            </a:pPr>
            <a:r>
              <a:rPr lang="en-US" sz="3600" b="1" dirty="0" smtClean="0"/>
              <a:t>Elevator Design</a:t>
            </a:r>
          </a:p>
          <a:p>
            <a:pPr algn="l" rtl="0">
              <a:lnSpc>
                <a:spcPct val="150000"/>
              </a:lnSpc>
              <a:buFontTx/>
              <a:buChar char="-"/>
            </a:pPr>
            <a:r>
              <a:rPr lang="en-US" sz="3600" b="1" dirty="0" smtClean="0"/>
              <a:t> Water Supply Design</a:t>
            </a:r>
          </a:p>
          <a:p>
            <a:pPr algn="l" rtl="0">
              <a:lnSpc>
                <a:spcPct val="150000"/>
              </a:lnSpc>
              <a:buFontTx/>
              <a:buChar char="-"/>
            </a:pPr>
            <a:r>
              <a:rPr lang="en-US" sz="3600" b="1" dirty="0" smtClean="0"/>
              <a:t>Sanitation Design</a:t>
            </a:r>
          </a:p>
          <a:p>
            <a:pPr algn="l" rtl="0">
              <a:lnSpc>
                <a:spcPct val="150000"/>
              </a:lnSpc>
              <a:buFontTx/>
              <a:buChar char="-"/>
            </a:pPr>
            <a:r>
              <a:rPr lang="en-US" sz="3600" b="1" dirty="0" smtClean="0"/>
              <a:t> Fire protection design</a:t>
            </a:r>
          </a:p>
        </p:txBody>
      </p:sp>
      <p:sp>
        <p:nvSpPr>
          <p:cNvPr id="5" name="TextBox 4"/>
          <p:cNvSpPr txBox="1"/>
          <p:nvPr/>
        </p:nvSpPr>
        <p:spPr>
          <a:xfrm>
            <a:off x="1043608" y="1844824"/>
            <a:ext cx="4608512" cy="646331"/>
          </a:xfrm>
          <a:prstGeom prst="rect">
            <a:avLst/>
          </a:prstGeom>
          <a:noFill/>
        </p:spPr>
        <p:txBody>
          <a:bodyPr wrap="square" rtlCol="1">
            <a:spAutoFit/>
          </a:bodyPr>
          <a:lstStyle/>
          <a:p>
            <a:pPr algn="l"/>
            <a:r>
              <a:rPr lang="en-US" sz="3600" b="1" dirty="0" smtClean="0"/>
              <a:t>This part contains:- </a:t>
            </a:r>
            <a:endParaRPr lang="ar-SA" sz="3600" b="1" dirty="0" smtClean="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0"/>
            <a:ext cx="8229600" cy="1143000"/>
          </a:xfrm>
        </p:spPr>
        <p:txBody>
          <a:bodyPr>
            <a:normAutofit/>
          </a:bodyPr>
          <a:lstStyle/>
          <a:p>
            <a:pPr rtl="0"/>
            <a:r>
              <a:rPr lang="en-US" sz="6000" b="1" dirty="0" smtClean="0">
                <a:solidFill>
                  <a:srgbClr val="C00000"/>
                </a:solidFill>
              </a:rPr>
              <a:t>Elevator Design</a:t>
            </a:r>
          </a:p>
        </p:txBody>
      </p:sp>
      <p:sp>
        <p:nvSpPr>
          <p:cNvPr id="6" name="Content Placeholder 2"/>
          <p:cNvSpPr>
            <a:spLocks noGrp="1"/>
          </p:cNvSpPr>
          <p:nvPr>
            <p:ph idx="1"/>
          </p:nvPr>
        </p:nvSpPr>
        <p:spPr>
          <a:xfrm>
            <a:off x="457200" y="1600200"/>
            <a:ext cx="8229600" cy="4525963"/>
          </a:xfrm>
        </p:spPr>
        <p:txBody>
          <a:bodyPr>
            <a:normAutofit lnSpcReduction="10000"/>
          </a:bodyPr>
          <a:lstStyle/>
          <a:p>
            <a:pPr algn="ctr" rtl="0"/>
            <a:r>
              <a:rPr lang="en-US" b="1" dirty="0">
                <a:solidFill>
                  <a:srgbClr val="0070C0"/>
                </a:solidFill>
              </a:rPr>
              <a:t>The recommended interval for the elevators </a:t>
            </a:r>
            <a:r>
              <a:rPr lang="en-US" b="1" dirty="0" smtClean="0">
                <a:solidFill>
                  <a:srgbClr val="0070C0"/>
                </a:solidFill>
              </a:rPr>
              <a:t>30-39 </a:t>
            </a:r>
            <a:r>
              <a:rPr lang="en-US" b="1" dirty="0">
                <a:solidFill>
                  <a:srgbClr val="0070C0"/>
                </a:solidFill>
              </a:rPr>
              <a:t>s </a:t>
            </a:r>
          </a:p>
          <a:p>
            <a:pPr algn="l" rtl="0"/>
            <a:r>
              <a:rPr lang="en-US" b="1" dirty="0"/>
              <a:t>The estimated population of the building </a:t>
            </a:r>
            <a:endParaRPr lang="en-US" b="1" dirty="0" smtClean="0"/>
          </a:p>
          <a:p>
            <a:pPr marL="0" indent="0" algn="ctr" rtl="0">
              <a:buNone/>
            </a:pPr>
            <a:r>
              <a:rPr lang="en-US" b="1" dirty="0" smtClean="0"/>
              <a:t>10 </a:t>
            </a:r>
            <a:r>
              <a:rPr lang="en-US" b="1" dirty="0"/>
              <a:t>m</a:t>
            </a:r>
            <a:r>
              <a:rPr lang="en-US" b="1" baseline="30000" dirty="0"/>
              <a:t>2</a:t>
            </a:r>
            <a:r>
              <a:rPr lang="en-US" b="1" dirty="0"/>
              <a:t>/person </a:t>
            </a:r>
            <a:endParaRPr lang="en-US" b="1" dirty="0" smtClean="0"/>
          </a:p>
          <a:p>
            <a:pPr marL="0" indent="0" algn="ctr" rtl="0"/>
            <a:r>
              <a:rPr lang="en-US" b="1" dirty="0" smtClean="0">
                <a:solidFill>
                  <a:srgbClr val="0070C0"/>
                </a:solidFill>
              </a:rPr>
              <a:t> Then </a:t>
            </a:r>
            <a:r>
              <a:rPr lang="en-US" b="1" dirty="0">
                <a:solidFill>
                  <a:srgbClr val="0070C0"/>
                </a:solidFill>
              </a:rPr>
              <a:t>the estimated population of the building </a:t>
            </a:r>
            <a:r>
              <a:rPr lang="en-US" b="1" dirty="0" smtClean="0">
                <a:solidFill>
                  <a:srgbClr val="0070C0"/>
                </a:solidFill>
              </a:rPr>
              <a:t>286.64 </a:t>
            </a:r>
            <a:r>
              <a:rPr lang="en-US" b="1" dirty="0">
                <a:solidFill>
                  <a:srgbClr val="0070C0"/>
                </a:solidFill>
              </a:rPr>
              <a:t>Person</a:t>
            </a:r>
          </a:p>
          <a:p>
            <a:pPr algn="l" rtl="0"/>
            <a:r>
              <a:rPr lang="en-US" b="1" dirty="0"/>
              <a:t>The value of Handing Capacity (H.C) of elevator system=Pop*PHC= 37.26 per/5min PHC is = 0.13  </a:t>
            </a:r>
          </a:p>
          <a:p>
            <a:pPr algn="l" rtl="0"/>
            <a:endParaRPr lang="ar-SA" dirty="0"/>
          </a:p>
        </p:txBody>
      </p:sp>
      <p:sp>
        <p:nvSpPr>
          <p:cNvPr id="3" name="TextBox 2"/>
          <p:cNvSpPr txBox="1"/>
          <p:nvPr/>
        </p:nvSpPr>
        <p:spPr>
          <a:xfrm>
            <a:off x="755576" y="980728"/>
            <a:ext cx="5328592" cy="584775"/>
          </a:xfrm>
          <a:prstGeom prst="rect">
            <a:avLst/>
          </a:prstGeom>
          <a:noFill/>
        </p:spPr>
        <p:txBody>
          <a:bodyPr wrap="square" rtlCol="0">
            <a:spAutoFit/>
          </a:bodyPr>
          <a:lstStyle/>
          <a:p>
            <a:pPr algn="l"/>
            <a:r>
              <a:rPr lang="en-US" sz="3200" b="1" dirty="0" smtClean="0">
                <a:solidFill>
                  <a:schemeClr val="accent2">
                    <a:lumMod val="50000"/>
                  </a:schemeClr>
                </a:solidFill>
              </a:rPr>
              <a:t>Design Conditions </a:t>
            </a:r>
            <a:endParaRPr lang="en-US" sz="3200" b="1"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0"/>
            <a:ext cx="8229600" cy="1143000"/>
          </a:xfrm>
        </p:spPr>
        <p:txBody>
          <a:bodyPr>
            <a:normAutofit/>
          </a:bodyPr>
          <a:lstStyle/>
          <a:p>
            <a:pPr rtl="0"/>
            <a:r>
              <a:rPr lang="en-US" sz="6000" b="1" dirty="0" smtClean="0">
                <a:solidFill>
                  <a:srgbClr val="C00000"/>
                </a:solidFill>
              </a:rPr>
              <a:t>Elevator Design</a:t>
            </a:r>
          </a:p>
        </p:txBody>
      </p:sp>
      <p:sp>
        <p:nvSpPr>
          <p:cNvPr id="6" name="Content Placeholder 2"/>
          <p:cNvSpPr>
            <a:spLocks noGrp="1"/>
          </p:cNvSpPr>
          <p:nvPr>
            <p:ph idx="1"/>
          </p:nvPr>
        </p:nvSpPr>
        <p:spPr>
          <a:xfrm>
            <a:off x="457200" y="1600200"/>
            <a:ext cx="8363272" cy="4525963"/>
          </a:xfrm>
        </p:spPr>
        <p:txBody>
          <a:bodyPr>
            <a:normAutofit/>
          </a:bodyPr>
          <a:lstStyle/>
          <a:p>
            <a:pPr algn="l" rtl="0"/>
            <a:r>
              <a:rPr lang="en-US" b="1" dirty="0" smtClean="0"/>
              <a:t>The best number for this building is 2 elevators (Motor driven elevator).</a:t>
            </a:r>
          </a:p>
          <a:p>
            <a:pPr algn="l" rtl="0"/>
            <a:r>
              <a:rPr lang="en-US" b="1" dirty="0" smtClean="0"/>
              <a:t>The Car Capacity is 2500 </a:t>
            </a:r>
            <a:r>
              <a:rPr lang="en-US" b="1" dirty="0" err="1" smtClean="0"/>
              <a:t>Ib</a:t>
            </a:r>
            <a:r>
              <a:rPr lang="en-US" b="1" dirty="0" smtClean="0"/>
              <a:t> with Minimum Car Speed is 350 feet per minute.</a:t>
            </a:r>
          </a:p>
          <a:p>
            <a:pPr algn="l" rtl="0"/>
            <a:r>
              <a:rPr lang="en-US" b="1" dirty="0" smtClean="0"/>
              <a:t>The elevator dimensions are</a:t>
            </a:r>
          </a:p>
          <a:p>
            <a:pPr algn="l" rtl="0">
              <a:buNone/>
            </a:pPr>
            <a:r>
              <a:rPr lang="en-US" b="1" dirty="0" smtClean="0"/>
              <a:t> (2.2, 2.4 m) and with 2.5 m/sec </a:t>
            </a:r>
          </a:p>
          <a:p>
            <a:pPr algn="l" rtl="0"/>
            <a:endParaRPr lang="ar-SA" dirty="0"/>
          </a:p>
        </p:txBody>
      </p:sp>
      <p:pic>
        <p:nvPicPr>
          <p:cNvPr id="4" name="Picture 3" descr="vcx.PNG"/>
          <p:cNvPicPr>
            <a:picLocks noChangeAspect="1"/>
          </p:cNvPicPr>
          <p:nvPr/>
        </p:nvPicPr>
        <p:blipFill>
          <a:blip r:embed="rId3" cstate="print"/>
          <a:stretch>
            <a:fillRect/>
          </a:stretch>
        </p:blipFill>
        <p:spPr>
          <a:xfrm>
            <a:off x="6084168" y="3573016"/>
            <a:ext cx="2664296" cy="2335001"/>
          </a:xfrm>
          <a:prstGeom prst="rect">
            <a:avLst/>
          </a:prstGeom>
        </p:spPr>
      </p:pic>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6000"/>
            <a:lum/>
          </a:blip>
          <a:srcRect/>
          <a:stretch>
            <a:fillRect t="-57000" b="-5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0"/>
            <a:ext cx="8229600" cy="1143000"/>
          </a:xfrm>
        </p:spPr>
        <p:txBody>
          <a:bodyPr>
            <a:normAutofit/>
          </a:bodyPr>
          <a:lstStyle/>
          <a:p>
            <a:pPr rtl="0"/>
            <a:r>
              <a:rPr lang="en-US" sz="6000" b="1" dirty="0" smtClean="0">
                <a:solidFill>
                  <a:srgbClr val="C00000"/>
                </a:solidFill>
              </a:rPr>
              <a:t>Water Supply Design</a:t>
            </a:r>
          </a:p>
        </p:txBody>
      </p:sp>
      <p:sp>
        <p:nvSpPr>
          <p:cNvPr id="6" name="Content Placeholder 2"/>
          <p:cNvSpPr>
            <a:spLocks noGrp="1"/>
          </p:cNvSpPr>
          <p:nvPr>
            <p:ph idx="1"/>
          </p:nvPr>
        </p:nvSpPr>
        <p:spPr>
          <a:xfrm>
            <a:off x="251520" y="1412776"/>
            <a:ext cx="8064896" cy="3528391"/>
          </a:xfrm>
        </p:spPr>
        <p:txBody>
          <a:bodyPr>
            <a:normAutofit/>
          </a:bodyPr>
          <a:lstStyle/>
          <a:p>
            <a:pPr algn="l" rtl="0">
              <a:buNone/>
            </a:pPr>
            <a:r>
              <a:rPr lang="en-US" b="1" dirty="0" smtClean="0"/>
              <a:t>    We have two water networks :</a:t>
            </a:r>
          </a:p>
          <a:p>
            <a:pPr algn="l" rtl="0">
              <a:buNone/>
            </a:pPr>
            <a:endParaRPr lang="en-US" b="1" dirty="0" smtClean="0"/>
          </a:p>
          <a:p>
            <a:pPr algn="l" rtl="0">
              <a:buNone/>
            </a:pPr>
            <a:r>
              <a:rPr lang="en-US" b="1" dirty="0" smtClean="0"/>
              <a:t>1. </a:t>
            </a:r>
            <a:r>
              <a:rPr lang="en-US" b="1" dirty="0"/>
              <a:t>O</a:t>
            </a:r>
            <a:r>
              <a:rPr lang="en-US" b="1" dirty="0" smtClean="0"/>
              <a:t>ne for the cold water </a:t>
            </a:r>
            <a:r>
              <a:rPr lang="en-US" b="1" dirty="0" smtClean="0">
                <a:solidFill>
                  <a:srgbClr val="0070C0"/>
                </a:solidFill>
              </a:rPr>
              <a:t>(Blue Line)</a:t>
            </a:r>
            <a:r>
              <a:rPr lang="en-US" b="1" dirty="0" smtClean="0"/>
              <a:t> comes from the tanks.</a:t>
            </a:r>
          </a:p>
          <a:p>
            <a:pPr algn="l" rtl="0">
              <a:buNone/>
            </a:pPr>
            <a:r>
              <a:rPr lang="en-US" b="1" dirty="0" smtClean="0"/>
              <a:t>2. The other for hot water </a:t>
            </a:r>
            <a:r>
              <a:rPr lang="en-US" b="1" dirty="0" smtClean="0">
                <a:solidFill>
                  <a:srgbClr val="FF0000"/>
                </a:solidFill>
              </a:rPr>
              <a:t>(Red line) </a:t>
            </a:r>
            <a:r>
              <a:rPr lang="en-US" b="1" dirty="0" smtClean="0"/>
              <a:t>comes from the Solar water heating </a:t>
            </a:r>
            <a:endParaRPr lang="en-US" b="1" u="sng" dirty="0" smtClean="0"/>
          </a:p>
          <a:p>
            <a:pPr algn="l" rtl="0"/>
            <a:endParaRPr lang="ar-SA" dirty="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6000"/>
            <a:lum/>
          </a:blip>
          <a:srcRect/>
          <a:stretch>
            <a:fillRect t="-57000" b="-5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0"/>
            <a:ext cx="8229600" cy="1143000"/>
          </a:xfrm>
        </p:spPr>
        <p:txBody>
          <a:bodyPr>
            <a:normAutofit/>
          </a:bodyPr>
          <a:lstStyle/>
          <a:p>
            <a:pPr rtl="0"/>
            <a:r>
              <a:rPr lang="en-US" sz="6000" b="1" dirty="0" smtClean="0">
                <a:solidFill>
                  <a:srgbClr val="C00000"/>
                </a:solidFill>
              </a:rPr>
              <a:t>Water Supply Design</a:t>
            </a:r>
          </a:p>
        </p:txBody>
      </p:sp>
      <p:sp>
        <p:nvSpPr>
          <p:cNvPr id="6" name="Content Placeholder 2"/>
          <p:cNvSpPr>
            <a:spLocks noGrp="1"/>
          </p:cNvSpPr>
          <p:nvPr>
            <p:ph idx="1"/>
          </p:nvPr>
        </p:nvSpPr>
        <p:spPr>
          <a:xfrm>
            <a:off x="251520" y="1412777"/>
            <a:ext cx="5040560" cy="2880320"/>
          </a:xfrm>
        </p:spPr>
        <p:txBody>
          <a:bodyPr>
            <a:normAutofit lnSpcReduction="10000"/>
          </a:bodyPr>
          <a:lstStyle/>
          <a:p>
            <a:pPr algn="l" rtl="0">
              <a:lnSpc>
                <a:spcPct val="150000"/>
              </a:lnSpc>
              <a:buNone/>
            </a:pPr>
            <a:r>
              <a:rPr lang="en-US" b="1" dirty="0" smtClean="0"/>
              <a:t>    We have 4 water tanks of 2m</a:t>
            </a:r>
            <a:r>
              <a:rPr lang="en-US" b="1" baseline="30000" dirty="0" smtClean="0"/>
              <a:t>3</a:t>
            </a:r>
            <a:r>
              <a:rPr lang="en-US" b="1" dirty="0" smtClean="0"/>
              <a:t> (each) and 4 Solar water heaters each one consists of 2 collectors.</a:t>
            </a:r>
            <a:endParaRPr lang="en-US" b="1" u="sng" dirty="0" smtClean="0"/>
          </a:p>
          <a:p>
            <a:pPr algn="l" rtl="0"/>
            <a:endParaRPr lang="ar-SA" dirty="0"/>
          </a:p>
        </p:txBody>
      </p:sp>
      <p:pic>
        <p:nvPicPr>
          <p:cNvPr id="4" name="Picture 3" descr="g4.PNG"/>
          <p:cNvPicPr>
            <a:picLocks noChangeAspect="1"/>
          </p:cNvPicPr>
          <p:nvPr/>
        </p:nvPicPr>
        <p:blipFill>
          <a:blip r:embed="rId3" cstate="print"/>
          <a:stretch>
            <a:fillRect/>
          </a:stretch>
        </p:blipFill>
        <p:spPr>
          <a:xfrm>
            <a:off x="5220072" y="1196752"/>
            <a:ext cx="3600400" cy="5256584"/>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Site Plan</a:t>
            </a:r>
            <a:endParaRPr lang="ar-SA" dirty="0"/>
          </a:p>
        </p:txBody>
      </p:sp>
      <p:pic>
        <p:nvPicPr>
          <p:cNvPr id="4" name="Content Placeholder 3" descr="ccc.PNG"/>
          <p:cNvPicPr>
            <a:picLocks noGrp="1" noChangeAspect="1"/>
          </p:cNvPicPr>
          <p:nvPr>
            <p:ph idx="1"/>
          </p:nvPr>
        </p:nvPicPr>
        <p:blipFill>
          <a:blip r:embed="rId2" cstate="print"/>
          <a:stretch>
            <a:fillRect/>
          </a:stretch>
        </p:blipFill>
        <p:spPr>
          <a:xfrm>
            <a:off x="1264223" y="1600200"/>
            <a:ext cx="6980185" cy="4525963"/>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r>
              <a:rPr lang="en-US" b="1" dirty="0" smtClean="0"/>
              <a:t>Traditional Facade</a:t>
            </a:r>
            <a:endParaRPr lang="ar-SA" b="1" dirty="0"/>
          </a:p>
        </p:txBody>
      </p:sp>
      <p:pic>
        <p:nvPicPr>
          <p:cNvPr id="6" name="Content Placeholder 5" descr="traditional1.jpg"/>
          <p:cNvPicPr>
            <a:picLocks noGrp="1" noChangeAspect="1"/>
          </p:cNvPicPr>
          <p:nvPr>
            <p:ph idx="1"/>
          </p:nvPr>
        </p:nvPicPr>
        <p:blipFill>
          <a:blip r:embed="rId2" cstate="print"/>
          <a:stretch>
            <a:fillRect/>
          </a:stretch>
        </p:blipFill>
        <p:spPr>
          <a:xfrm>
            <a:off x="1187624" y="1196752"/>
            <a:ext cx="7010400" cy="5257800"/>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Single Skin Facade</a:t>
            </a:r>
            <a:endParaRPr lang="ar-SA" b="1" dirty="0"/>
          </a:p>
        </p:txBody>
      </p:sp>
      <p:pic>
        <p:nvPicPr>
          <p:cNvPr id="4" name="Content Placeholder 3" descr="222222222222222222222.jpg"/>
          <p:cNvPicPr>
            <a:picLocks noGrp="1" noChangeAspect="1"/>
          </p:cNvPicPr>
          <p:nvPr>
            <p:ph idx="1"/>
          </p:nvPr>
        </p:nvPicPr>
        <p:blipFill>
          <a:blip r:embed="rId2" cstate="print"/>
          <a:stretch>
            <a:fillRect/>
          </a:stretch>
        </p:blipFill>
        <p:spPr>
          <a:xfrm>
            <a:off x="1403648" y="1412776"/>
            <a:ext cx="6566858" cy="4925144"/>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Double Skin Facade </a:t>
            </a:r>
            <a:endParaRPr lang="ar-SA" b="1" dirty="0"/>
          </a:p>
        </p:txBody>
      </p:sp>
      <p:pic>
        <p:nvPicPr>
          <p:cNvPr id="4" name="Content Placeholder 3" descr="282431_4639968209865_1804425511_n.jpg"/>
          <p:cNvPicPr>
            <a:picLocks noGrp="1" noChangeAspect="1"/>
          </p:cNvPicPr>
          <p:nvPr>
            <p:ph idx="1"/>
          </p:nvPr>
        </p:nvPicPr>
        <p:blipFill>
          <a:blip r:embed="rId2" cstate="print"/>
          <a:stretch>
            <a:fillRect/>
          </a:stretch>
        </p:blipFill>
        <p:spPr>
          <a:xfrm>
            <a:off x="1554691" y="1600200"/>
            <a:ext cx="6034617" cy="4525963"/>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Elevations</a:t>
            </a:r>
            <a:br>
              <a:rPr lang="en-US" b="1" dirty="0" smtClean="0"/>
            </a:br>
            <a:r>
              <a:rPr lang="en-US" b="1" dirty="0" smtClean="0"/>
              <a:t>Traditional Facade</a:t>
            </a:r>
            <a:endParaRPr lang="ar-SA" b="1" dirty="0"/>
          </a:p>
        </p:txBody>
      </p:sp>
      <p:pic>
        <p:nvPicPr>
          <p:cNvPr id="4" name="Content Placeholder 3" descr="elvation 3.PNG"/>
          <p:cNvPicPr>
            <a:picLocks noGrp="1" noChangeAspect="1"/>
          </p:cNvPicPr>
          <p:nvPr>
            <p:ph idx="1"/>
          </p:nvPr>
        </p:nvPicPr>
        <p:blipFill>
          <a:blip r:embed="rId2" cstate="print"/>
          <a:stretch>
            <a:fillRect/>
          </a:stretch>
        </p:blipFill>
        <p:spPr>
          <a:xfrm>
            <a:off x="971600" y="1700808"/>
            <a:ext cx="7646106" cy="4205064"/>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dirty="0" smtClean="0"/>
              <a:t> </a:t>
            </a:r>
            <a:r>
              <a:rPr lang="en-US" b="1" dirty="0" smtClean="0"/>
              <a:t>Elevations</a:t>
            </a:r>
            <a:br>
              <a:rPr lang="en-US" b="1" dirty="0" smtClean="0"/>
            </a:br>
            <a:r>
              <a:rPr lang="en-US" b="1" dirty="0" smtClean="0"/>
              <a:t>Single Skin Facade</a:t>
            </a:r>
            <a:endParaRPr lang="ar-SA" b="1" dirty="0"/>
          </a:p>
        </p:txBody>
      </p:sp>
      <p:pic>
        <p:nvPicPr>
          <p:cNvPr id="4" name="Content Placeholder 3" descr="elevation.PNG"/>
          <p:cNvPicPr>
            <a:picLocks noGrp="1" noChangeAspect="1"/>
          </p:cNvPicPr>
          <p:nvPr>
            <p:ph idx="1"/>
          </p:nvPr>
        </p:nvPicPr>
        <p:blipFill>
          <a:blip r:embed="rId2" cstate="print"/>
          <a:stretch>
            <a:fillRect/>
          </a:stretch>
        </p:blipFill>
        <p:spPr>
          <a:xfrm>
            <a:off x="683568" y="1700808"/>
            <a:ext cx="7925907" cy="4334480"/>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Elevations</a:t>
            </a:r>
            <a:br>
              <a:rPr lang="en-US" b="1" dirty="0" smtClean="0"/>
            </a:br>
            <a:r>
              <a:rPr lang="en-US" b="1" dirty="0" smtClean="0"/>
              <a:t>Double Skin Facade  </a:t>
            </a:r>
            <a:endParaRPr lang="ar-SA" b="1" dirty="0"/>
          </a:p>
        </p:txBody>
      </p:sp>
      <p:pic>
        <p:nvPicPr>
          <p:cNvPr id="4" name="Content Placeholder 3" descr="elevation 1.PNG"/>
          <p:cNvPicPr>
            <a:picLocks noGrp="1" noChangeAspect="1"/>
          </p:cNvPicPr>
          <p:nvPr>
            <p:ph idx="1"/>
          </p:nvPr>
        </p:nvPicPr>
        <p:blipFill>
          <a:blip r:embed="rId2" cstate="print"/>
          <a:stretch>
            <a:fillRect/>
          </a:stretch>
        </p:blipFill>
        <p:spPr>
          <a:xfrm>
            <a:off x="985336" y="1676888"/>
            <a:ext cx="7173327" cy="4372586"/>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2000"/>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86210"/>
          </a:xfrm>
        </p:spPr>
        <p:txBody>
          <a:bodyPr/>
          <a:lstStyle/>
          <a:p>
            <a:r>
              <a:rPr lang="en-US" b="1" dirty="0" smtClean="0"/>
              <a:t>Environmental Analysis</a:t>
            </a:r>
            <a:endParaRPr lang="ar-SA" b="1" dirty="0"/>
          </a:p>
        </p:txBody>
      </p:sp>
      <p:pic>
        <p:nvPicPr>
          <p:cNvPr id="5" name="Picture 4" descr="d.PNG"/>
          <p:cNvPicPr>
            <a:picLocks noChangeAspect="1"/>
          </p:cNvPicPr>
          <p:nvPr/>
        </p:nvPicPr>
        <p:blipFill>
          <a:blip r:embed="rId2" cstate="print"/>
          <a:stretch>
            <a:fillRect/>
          </a:stretch>
        </p:blipFill>
        <p:spPr>
          <a:xfrm>
            <a:off x="1187624" y="1700808"/>
            <a:ext cx="4115516" cy="3098581"/>
          </a:xfrm>
          <a:prstGeom prst="rect">
            <a:avLst/>
          </a:prstGeom>
        </p:spPr>
      </p:pic>
      <p:pic>
        <p:nvPicPr>
          <p:cNvPr id="6" name="Picture 5" descr="gg (2).PNG"/>
          <p:cNvPicPr>
            <a:picLocks noChangeAspect="1"/>
          </p:cNvPicPr>
          <p:nvPr/>
        </p:nvPicPr>
        <p:blipFill>
          <a:blip r:embed="rId3" cstate="print"/>
          <a:stretch>
            <a:fillRect/>
          </a:stretch>
        </p:blipFill>
        <p:spPr>
          <a:xfrm>
            <a:off x="5148064" y="2132856"/>
            <a:ext cx="2938844" cy="2135859"/>
          </a:xfrm>
          <a:prstGeom prst="rect">
            <a:avLst/>
          </a:prstGeom>
        </p:spPr>
      </p:pic>
      <p:pic>
        <p:nvPicPr>
          <p:cNvPr id="7" name="Picture 6" descr="l;.PNG"/>
          <p:cNvPicPr>
            <a:picLocks noChangeAspect="1"/>
          </p:cNvPicPr>
          <p:nvPr/>
        </p:nvPicPr>
        <p:blipFill>
          <a:blip r:embed="rId4" cstate="print"/>
          <a:stretch>
            <a:fillRect/>
          </a:stretch>
        </p:blipFill>
        <p:spPr>
          <a:xfrm>
            <a:off x="5580112" y="4293096"/>
            <a:ext cx="2165835" cy="1716421"/>
          </a:xfrm>
          <a:prstGeom prst="rect">
            <a:avLst/>
          </a:prstGeom>
        </p:spPr>
      </p:pic>
      <p:pic>
        <p:nvPicPr>
          <p:cNvPr id="8" name="Picture 7" descr="sss.PNG"/>
          <p:cNvPicPr>
            <a:picLocks noChangeAspect="1"/>
          </p:cNvPicPr>
          <p:nvPr/>
        </p:nvPicPr>
        <p:blipFill>
          <a:blip r:embed="rId5" cstate="print"/>
          <a:stretch>
            <a:fillRect/>
          </a:stretch>
        </p:blipFill>
        <p:spPr>
          <a:xfrm>
            <a:off x="2843808" y="4725144"/>
            <a:ext cx="2660931" cy="1667108"/>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u="sng" dirty="0" smtClean="0">
                <a:solidFill>
                  <a:schemeClr val="accent2">
                    <a:lumMod val="50000"/>
                  </a:schemeClr>
                </a:solidFill>
              </a:rPr>
              <a:t>Environmental Analysis</a:t>
            </a:r>
            <a:endParaRPr lang="ar-SA" sz="4800" b="1" u="sng" dirty="0">
              <a:solidFill>
                <a:schemeClr val="accent2">
                  <a:lumMod val="50000"/>
                </a:schemeClr>
              </a:solidFill>
            </a:endParaRPr>
          </a:p>
        </p:txBody>
      </p:sp>
      <p:sp>
        <p:nvSpPr>
          <p:cNvPr id="3" name="Content Placeholder 2"/>
          <p:cNvSpPr>
            <a:spLocks noGrp="1"/>
          </p:cNvSpPr>
          <p:nvPr>
            <p:ph idx="1"/>
          </p:nvPr>
        </p:nvSpPr>
        <p:spPr/>
        <p:txBody>
          <a:bodyPr>
            <a:normAutofit/>
          </a:bodyPr>
          <a:lstStyle/>
          <a:p>
            <a:pPr algn="l" rtl="0"/>
            <a:r>
              <a:rPr lang="en-US" sz="4400" b="1" dirty="0" smtClean="0"/>
              <a:t>Heating and cooling loads </a:t>
            </a:r>
          </a:p>
          <a:p>
            <a:pPr algn="l" rtl="0"/>
            <a:r>
              <a:rPr lang="en-US" sz="4400" b="1" dirty="0" smtClean="0"/>
              <a:t>Natural Ventilation</a:t>
            </a:r>
          </a:p>
          <a:p>
            <a:pPr algn="l" rtl="0"/>
            <a:r>
              <a:rPr lang="en-US" sz="4400" b="1" dirty="0" smtClean="0"/>
              <a:t>Daylight</a:t>
            </a:r>
          </a:p>
          <a:p>
            <a:pPr algn="l" rtl="0"/>
            <a:r>
              <a:rPr lang="en-US" sz="4400" b="1" dirty="0" smtClean="0"/>
              <a:t>Acoustics</a:t>
            </a:r>
          </a:p>
        </p:txBody>
      </p:sp>
      <p:pic>
        <p:nvPicPr>
          <p:cNvPr id="4" name="Picture 3" descr="gg (2).PNG"/>
          <p:cNvPicPr>
            <a:picLocks noChangeAspect="1"/>
          </p:cNvPicPr>
          <p:nvPr/>
        </p:nvPicPr>
        <p:blipFill>
          <a:blip r:embed="rId3" cstate="print"/>
          <a:stretch>
            <a:fillRect/>
          </a:stretch>
        </p:blipFill>
        <p:spPr>
          <a:xfrm rot="20467989">
            <a:off x="6185874" y="4678677"/>
            <a:ext cx="2712275" cy="197119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5256584"/>
          </a:xfrm>
        </p:spPr>
        <p:txBody>
          <a:bodyPr>
            <a:noAutofit/>
          </a:bodyPr>
          <a:lstStyle/>
          <a:p>
            <a:pPr rtl="0">
              <a:lnSpc>
                <a:spcPct val="150000"/>
              </a:lnSpc>
            </a:pPr>
            <a:r>
              <a:rPr lang="en-US" sz="2400" b="1" u="sng" dirty="0" smtClean="0"/>
              <a:t/>
            </a:r>
            <a:br>
              <a:rPr lang="en-US" sz="2400" b="1" u="sng" dirty="0" smtClean="0"/>
            </a:br>
            <a:r>
              <a:rPr lang="en-US" sz="2400" b="1" u="sng" dirty="0"/>
              <a:t/>
            </a:r>
            <a:br>
              <a:rPr lang="en-US" sz="2400" b="1" u="sng" dirty="0"/>
            </a:br>
            <a:r>
              <a:rPr lang="en-US" sz="2400" b="1" u="sng" dirty="0" smtClean="0"/>
              <a:t/>
            </a:r>
            <a:br>
              <a:rPr lang="en-US" sz="2400" b="1" u="sng" dirty="0" smtClean="0"/>
            </a:br>
            <a:r>
              <a:rPr lang="en-US" sz="2800" b="1" u="sng" dirty="0" smtClean="0">
                <a:solidFill>
                  <a:schemeClr val="accent2">
                    <a:lumMod val="50000"/>
                  </a:schemeClr>
                </a:solidFill>
              </a:rPr>
              <a:t>Project Content</a:t>
            </a:r>
            <a:r>
              <a:rPr lang="en-US" sz="2400" b="1" dirty="0"/>
              <a:t/>
            </a:r>
            <a:br>
              <a:rPr lang="en-US" sz="2400" b="1" dirty="0"/>
            </a:br>
            <a:r>
              <a:rPr lang="en-US" sz="2400" b="1" dirty="0"/>
              <a:t>Why did we choose this project </a:t>
            </a:r>
            <a:r>
              <a:rPr lang="en-US" sz="2400" b="1" dirty="0" smtClean="0"/>
              <a:t>?</a:t>
            </a:r>
            <a:r>
              <a:rPr lang="en-US" sz="2400" b="1" dirty="0"/>
              <a:t/>
            </a:r>
            <a:br>
              <a:rPr lang="en-US" sz="2400" b="1" dirty="0"/>
            </a:br>
            <a:r>
              <a:rPr lang="en-US" sz="2400" b="1" dirty="0"/>
              <a:t>What are the types of facade used</a:t>
            </a:r>
            <a:r>
              <a:rPr lang="en-US" sz="2400" b="1" dirty="0" smtClean="0"/>
              <a:t>?</a:t>
            </a:r>
            <a:r>
              <a:rPr lang="en-US" sz="2400" b="1" dirty="0"/>
              <a:t/>
            </a:r>
            <a:br>
              <a:rPr lang="en-US" sz="2400" b="1" dirty="0"/>
            </a:br>
            <a:r>
              <a:rPr lang="en-US" sz="2400" b="1" dirty="0"/>
              <a:t>What are the strategies for improving indoor environment in such buildings </a:t>
            </a:r>
            <a:r>
              <a:rPr lang="en-US" sz="2400" b="1" dirty="0" smtClean="0"/>
              <a:t>?</a:t>
            </a:r>
            <a:r>
              <a:rPr lang="en-US" sz="2400" b="1" dirty="0"/>
              <a:t/>
            </a:r>
            <a:br>
              <a:rPr lang="en-US" sz="2400" b="1" dirty="0"/>
            </a:br>
            <a:r>
              <a:rPr lang="en-US" sz="2400" b="1" dirty="0"/>
              <a:t>What are the effects of each type of facade on Indoor Environment</a:t>
            </a:r>
            <a:r>
              <a:rPr lang="en-US" sz="2400" b="1" dirty="0" smtClean="0"/>
              <a:t>?</a:t>
            </a:r>
            <a:r>
              <a:rPr lang="en-US" sz="2400" b="1" dirty="0"/>
              <a:t/>
            </a:r>
            <a:br>
              <a:rPr lang="en-US" sz="2400" b="1" dirty="0"/>
            </a:br>
            <a:r>
              <a:rPr lang="en-US" sz="2400" b="1" dirty="0"/>
              <a:t>What are the Glass facade Construction and other elements</a:t>
            </a:r>
            <a:r>
              <a:rPr lang="en-US" sz="2400" b="1" dirty="0" smtClean="0"/>
              <a:t>?</a:t>
            </a:r>
            <a:r>
              <a:rPr lang="en-US" sz="2400" b="1" dirty="0"/>
              <a:t/>
            </a:r>
            <a:br>
              <a:rPr lang="en-US" sz="2400" b="1" dirty="0"/>
            </a:br>
            <a:r>
              <a:rPr lang="en-US" sz="2400" b="1" dirty="0"/>
              <a:t>What are the effects of each type of facade on the cost</a:t>
            </a:r>
            <a:r>
              <a:rPr lang="en-US" sz="2400" b="1" dirty="0" smtClean="0"/>
              <a:t>?</a:t>
            </a:r>
            <a:r>
              <a:rPr lang="en-US" sz="2400" b="1" dirty="0"/>
              <a:t/>
            </a:r>
            <a:br>
              <a:rPr lang="en-US" sz="2400" b="1" dirty="0"/>
            </a:br>
            <a:r>
              <a:rPr lang="en-US" sz="2400" b="1" dirty="0"/>
              <a:t>What is our Future work?</a:t>
            </a:r>
            <a:br>
              <a:rPr lang="en-US" sz="2400" b="1" dirty="0"/>
            </a:br>
            <a:r>
              <a:rPr lang="en-US" sz="2400" b="1" dirty="0"/>
              <a:t/>
            </a:r>
            <a:br>
              <a:rPr lang="en-US" sz="2400" b="1" dirty="0"/>
            </a:br>
            <a:endParaRPr lang="ar-SA"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accent2">
                    <a:lumMod val="50000"/>
                  </a:schemeClr>
                </a:solidFill>
              </a:rPr>
              <a:t>Heating and cooling loads </a:t>
            </a:r>
            <a:endParaRPr lang="ar-SA" b="1" dirty="0">
              <a:solidFill>
                <a:schemeClr val="accent2">
                  <a:lumMod val="50000"/>
                </a:schemeClr>
              </a:solidFill>
            </a:endParaRPr>
          </a:p>
        </p:txBody>
      </p:sp>
      <p:sp>
        <p:nvSpPr>
          <p:cNvPr id="3" name="Content Placeholder 2"/>
          <p:cNvSpPr>
            <a:spLocks noGrp="1"/>
          </p:cNvSpPr>
          <p:nvPr>
            <p:ph idx="1"/>
          </p:nvPr>
        </p:nvSpPr>
        <p:spPr/>
        <p:txBody>
          <a:bodyPr/>
          <a:lstStyle/>
          <a:p>
            <a:pPr algn="l">
              <a:buNone/>
            </a:pPr>
            <a:r>
              <a:rPr lang="en-US" b="1" dirty="0" smtClean="0"/>
              <a:t>We used </a:t>
            </a:r>
            <a:r>
              <a:rPr lang="en-US" b="1" dirty="0" smtClean="0">
                <a:solidFill>
                  <a:srgbClr val="00B050"/>
                </a:solidFill>
              </a:rPr>
              <a:t>Design builder </a:t>
            </a:r>
            <a:r>
              <a:rPr lang="en-US" b="1" dirty="0" smtClean="0"/>
              <a:t>which is a simulation software for thermal analysis which is based on  Energy Plus software.</a:t>
            </a:r>
            <a:endParaRPr lang="ar-SA" b="1" dirty="0"/>
          </a:p>
        </p:txBody>
      </p:sp>
      <p:pic>
        <p:nvPicPr>
          <p:cNvPr id="4" name="Picture 3" descr="dc.PNG"/>
          <p:cNvPicPr>
            <a:picLocks noChangeAspect="1"/>
          </p:cNvPicPr>
          <p:nvPr/>
        </p:nvPicPr>
        <p:blipFill>
          <a:blip r:embed="rId3" cstate="print"/>
          <a:stretch>
            <a:fillRect/>
          </a:stretch>
        </p:blipFill>
        <p:spPr>
          <a:xfrm>
            <a:off x="1043608" y="3573016"/>
            <a:ext cx="7344801" cy="1838582"/>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lumMod val="50000"/>
                  </a:schemeClr>
                </a:solidFill>
              </a:rPr>
              <a:t>Heating and cooling loads</a:t>
            </a:r>
            <a:br>
              <a:rPr lang="en-US" b="1" dirty="0" smtClean="0">
                <a:solidFill>
                  <a:schemeClr val="accent2">
                    <a:lumMod val="50000"/>
                  </a:schemeClr>
                </a:solidFill>
              </a:rPr>
            </a:br>
            <a:r>
              <a:rPr lang="en-US" b="1" dirty="0" smtClean="0">
                <a:solidFill>
                  <a:schemeClr val="accent2">
                    <a:lumMod val="50000"/>
                  </a:schemeClr>
                </a:solidFill>
              </a:rPr>
              <a:t>Traditional façade  </a:t>
            </a:r>
            <a:endParaRPr lang="ar-SA" dirty="0"/>
          </a:p>
        </p:txBody>
      </p:sp>
      <p:pic>
        <p:nvPicPr>
          <p:cNvPr id="4" name="Content Placeholder 3" descr="ddd.PNG"/>
          <p:cNvPicPr>
            <a:picLocks noGrp="1" noChangeAspect="1"/>
          </p:cNvPicPr>
          <p:nvPr>
            <p:ph idx="1"/>
          </p:nvPr>
        </p:nvPicPr>
        <p:blipFill>
          <a:blip r:embed="rId3" cstate="print"/>
          <a:stretch>
            <a:fillRect/>
          </a:stretch>
        </p:blipFill>
        <p:spPr>
          <a:xfrm>
            <a:off x="4355976" y="2420888"/>
            <a:ext cx="4594017" cy="3960440"/>
          </a:xfrm>
          <a:ln w="25400">
            <a:solidFill>
              <a:schemeClr val="tx1"/>
            </a:solidFill>
          </a:ln>
          <a:effectLst>
            <a:outerShdw blurRad="50800" dist="38100" algn="l" rotWithShape="0">
              <a:prstClr val="black">
                <a:alpha val="40000"/>
              </a:prstClr>
            </a:outerShdw>
          </a:effectLst>
        </p:spPr>
      </p:pic>
      <p:sp>
        <p:nvSpPr>
          <p:cNvPr id="5" name="TextBox 4"/>
          <p:cNvSpPr txBox="1"/>
          <p:nvPr/>
        </p:nvSpPr>
        <p:spPr>
          <a:xfrm>
            <a:off x="179512" y="1988839"/>
            <a:ext cx="4176464" cy="3539430"/>
          </a:xfrm>
          <a:prstGeom prst="rect">
            <a:avLst/>
          </a:prstGeom>
          <a:noFill/>
        </p:spPr>
        <p:txBody>
          <a:bodyPr wrap="square" rtlCol="1">
            <a:spAutoFit/>
          </a:bodyPr>
          <a:lstStyle/>
          <a:p>
            <a:pPr algn="l" rtl="0"/>
            <a:r>
              <a:rPr lang="en-US" sz="2800" b="1" dirty="0" smtClean="0"/>
              <a:t>There are two condition </a:t>
            </a:r>
            <a:endParaRPr lang="ar-SA" sz="2800" b="1" dirty="0" smtClean="0"/>
          </a:p>
          <a:p>
            <a:pPr algn="l" rtl="0"/>
            <a:r>
              <a:rPr lang="en-US" sz="2800" b="1" dirty="0" smtClean="0"/>
              <a:t>in this case</a:t>
            </a:r>
          </a:p>
          <a:p>
            <a:pPr algn="l" rtl="0"/>
            <a:r>
              <a:rPr lang="en-US" sz="2800" b="1" dirty="0" smtClean="0"/>
              <a:t> </a:t>
            </a:r>
          </a:p>
          <a:p>
            <a:pPr algn="l" rtl="0"/>
            <a:r>
              <a:rPr lang="en-US" sz="2800" b="1" dirty="0" smtClean="0">
                <a:solidFill>
                  <a:schemeClr val="accent2"/>
                </a:solidFill>
              </a:rPr>
              <a:t>* Un-insulated Building with double clear glass.</a:t>
            </a:r>
          </a:p>
          <a:p>
            <a:pPr algn="l" rtl="0"/>
            <a:endParaRPr lang="en-US" sz="2800" b="1" dirty="0" smtClean="0"/>
          </a:p>
          <a:p>
            <a:pPr algn="l" rtl="0"/>
            <a:r>
              <a:rPr lang="en-US" sz="2800" b="1" dirty="0" smtClean="0">
                <a:solidFill>
                  <a:schemeClr val="tx2"/>
                </a:solidFill>
              </a:rPr>
              <a:t>*</a:t>
            </a:r>
            <a:r>
              <a:rPr lang="en-US" sz="2800" b="1" dirty="0" smtClean="0"/>
              <a:t> </a:t>
            </a:r>
            <a:r>
              <a:rPr lang="en-US" sz="2800" b="1" dirty="0" smtClean="0">
                <a:solidFill>
                  <a:schemeClr val="tx2"/>
                </a:solidFill>
              </a:rPr>
              <a:t>Insulated building with Low emissive glass.</a:t>
            </a:r>
            <a:endParaRPr lang="ar-SA" sz="2800" b="1" dirty="0">
              <a:solidFill>
                <a:schemeClr val="tx2"/>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67744" y="260648"/>
            <a:ext cx="5472608" cy="1143000"/>
          </a:xfrm>
        </p:spPr>
        <p:txBody>
          <a:bodyPr>
            <a:normAutofit fontScale="90000"/>
          </a:bodyPr>
          <a:lstStyle/>
          <a:p>
            <a:r>
              <a:rPr lang="en-US" b="1" dirty="0" smtClean="0">
                <a:solidFill>
                  <a:schemeClr val="accent2">
                    <a:lumMod val="50000"/>
                  </a:schemeClr>
                </a:solidFill>
              </a:rPr>
              <a:t>Thermal properties for Un- insulated building </a:t>
            </a:r>
            <a:endParaRPr lang="ar-SA" dirty="0"/>
          </a:p>
        </p:txBody>
      </p:sp>
      <p:pic>
        <p:nvPicPr>
          <p:cNvPr id="7" name="Content Placeholder 3"/>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183673" y="1556792"/>
            <a:ext cx="4680520" cy="4883469"/>
          </a:xfrm>
        </p:spPr>
      </p:pic>
      <p:sp>
        <p:nvSpPr>
          <p:cNvPr id="8" name="TextBox 7"/>
          <p:cNvSpPr txBox="1"/>
          <p:nvPr/>
        </p:nvSpPr>
        <p:spPr>
          <a:xfrm>
            <a:off x="4860032" y="2328632"/>
            <a:ext cx="4392488" cy="2062103"/>
          </a:xfrm>
          <a:prstGeom prst="rect">
            <a:avLst/>
          </a:prstGeom>
          <a:noFill/>
        </p:spPr>
        <p:txBody>
          <a:bodyPr wrap="square" rtlCol="0">
            <a:spAutoFit/>
          </a:bodyPr>
          <a:lstStyle/>
          <a:p>
            <a:pPr algn="l" rtl="0"/>
            <a:r>
              <a:rPr lang="en-US" sz="2600" b="1" dirty="0" smtClean="0"/>
              <a:t>The Heat transfer coefficient</a:t>
            </a:r>
          </a:p>
          <a:p>
            <a:pPr algn="l" rtl="0"/>
            <a:endParaRPr lang="en-US" sz="2600" b="1" dirty="0" smtClean="0"/>
          </a:p>
          <a:p>
            <a:pPr algn="ctr" rtl="0"/>
            <a:r>
              <a:rPr lang="en-US" sz="2600" b="1" dirty="0" smtClean="0"/>
              <a:t>U for wall=1.5 </a:t>
            </a:r>
            <a:r>
              <a:rPr lang="en-US" sz="2600" b="1" dirty="0"/>
              <a:t>W/m</a:t>
            </a:r>
            <a:r>
              <a:rPr lang="en-US" sz="2600" b="1" baseline="30000" dirty="0"/>
              <a:t>2</a:t>
            </a:r>
            <a:r>
              <a:rPr lang="en-US" sz="2600" b="1" dirty="0"/>
              <a:t>.K</a:t>
            </a:r>
          </a:p>
          <a:p>
            <a:pPr algn="l" rtl="0"/>
            <a:r>
              <a:rPr lang="en-US" sz="3200" b="1" dirty="0" smtClean="0"/>
              <a:t> </a:t>
            </a:r>
          </a:p>
          <a:p>
            <a:endParaRPr lang="en-US" dirty="0"/>
          </a:p>
        </p:txBody>
      </p:sp>
      <p:sp>
        <p:nvSpPr>
          <p:cNvPr id="9" name="TextBox 8"/>
          <p:cNvSpPr txBox="1"/>
          <p:nvPr/>
        </p:nvSpPr>
        <p:spPr>
          <a:xfrm>
            <a:off x="251520" y="6021288"/>
            <a:ext cx="4608512" cy="769441"/>
          </a:xfrm>
          <a:prstGeom prst="rect">
            <a:avLst/>
          </a:prstGeom>
          <a:noFill/>
        </p:spPr>
        <p:txBody>
          <a:bodyPr wrap="square" rtlCol="0">
            <a:spAutoFit/>
          </a:bodyPr>
          <a:lstStyle/>
          <a:p>
            <a:pPr algn="ctr"/>
            <a:r>
              <a:rPr lang="en-US" sz="2200" b="1" dirty="0" smtClean="0">
                <a:solidFill>
                  <a:schemeClr val="tx2">
                    <a:lumMod val="50000"/>
                  </a:schemeClr>
                </a:solidFill>
              </a:rPr>
              <a:t>The layer of wall in Un-insulated building by Design builder Software </a:t>
            </a:r>
            <a:endParaRPr lang="en-US" sz="2200" b="1" dirty="0">
              <a:solidFill>
                <a:schemeClr val="tx2">
                  <a:lumMod val="50000"/>
                </a:scheme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19672" y="260648"/>
            <a:ext cx="5832648" cy="1143000"/>
          </a:xfrm>
        </p:spPr>
        <p:txBody>
          <a:bodyPr>
            <a:normAutofit fontScale="90000"/>
          </a:bodyPr>
          <a:lstStyle/>
          <a:p>
            <a:r>
              <a:rPr lang="en-US" b="1" dirty="0" smtClean="0">
                <a:solidFill>
                  <a:schemeClr val="accent2">
                    <a:lumMod val="50000"/>
                  </a:schemeClr>
                </a:solidFill>
              </a:rPr>
              <a:t>Thermal properties for Un- insulated building </a:t>
            </a:r>
            <a:endParaRPr lang="ar-SA" dirty="0"/>
          </a:p>
        </p:txBody>
      </p:sp>
      <p:pic>
        <p:nvPicPr>
          <p:cNvPr id="7" name="Content Placeholder 3" descr="Double clear.PNG"/>
          <p:cNvPicPr>
            <a:picLocks noChangeAspect="1"/>
          </p:cNvPicPr>
          <p:nvPr/>
        </p:nvPicPr>
        <p:blipFill>
          <a:blip r:embed="rId3" cstate="print"/>
          <a:stretch>
            <a:fillRect/>
          </a:stretch>
        </p:blipFill>
        <p:spPr>
          <a:xfrm>
            <a:off x="179512" y="1844824"/>
            <a:ext cx="4553586" cy="4515481"/>
          </a:xfrm>
          <a:prstGeom prst="rect">
            <a:avLst/>
          </a:prstGeom>
        </p:spPr>
      </p:pic>
      <p:sp>
        <p:nvSpPr>
          <p:cNvPr id="8" name="TextBox 7"/>
          <p:cNvSpPr txBox="1"/>
          <p:nvPr/>
        </p:nvSpPr>
        <p:spPr>
          <a:xfrm>
            <a:off x="4572000" y="2276872"/>
            <a:ext cx="4968552" cy="1569660"/>
          </a:xfrm>
          <a:prstGeom prst="rect">
            <a:avLst/>
          </a:prstGeom>
          <a:noFill/>
        </p:spPr>
        <p:txBody>
          <a:bodyPr wrap="square" rtlCol="0">
            <a:spAutoFit/>
          </a:bodyPr>
          <a:lstStyle/>
          <a:p>
            <a:pPr algn="l" rtl="0"/>
            <a:r>
              <a:rPr lang="en-US" sz="2600" b="1" dirty="0" smtClean="0"/>
              <a:t>      The </a:t>
            </a:r>
            <a:r>
              <a:rPr lang="en-US" sz="2600" b="1" dirty="0"/>
              <a:t>Heat transfer coefficient</a:t>
            </a:r>
          </a:p>
          <a:p>
            <a:pPr algn="l" rtl="0"/>
            <a:endParaRPr lang="en-US" sz="2600" b="1" dirty="0"/>
          </a:p>
          <a:p>
            <a:pPr algn="ctr" rtl="0"/>
            <a:r>
              <a:rPr lang="en-US" sz="2600" b="1" dirty="0"/>
              <a:t>U </a:t>
            </a:r>
            <a:r>
              <a:rPr lang="en-US" sz="2600" b="1" dirty="0" smtClean="0"/>
              <a:t>for wall=2.66 </a:t>
            </a:r>
            <a:r>
              <a:rPr lang="en-US" sz="2600" b="1" dirty="0"/>
              <a:t>W/m</a:t>
            </a:r>
            <a:r>
              <a:rPr lang="en-US" sz="2600" b="1" baseline="30000" dirty="0"/>
              <a:t>2</a:t>
            </a:r>
            <a:r>
              <a:rPr lang="en-US" sz="2600" b="1" dirty="0"/>
              <a:t>.K</a:t>
            </a:r>
          </a:p>
          <a:p>
            <a:endParaRPr lang="en-US" dirty="0"/>
          </a:p>
        </p:txBody>
      </p:sp>
      <p:sp>
        <p:nvSpPr>
          <p:cNvPr id="9" name="TextBox 8"/>
          <p:cNvSpPr txBox="1"/>
          <p:nvPr/>
        </p:nvSpPr>
        <p:spPr>
          <a:xfrm>
            <a:off x="1619672" y="5886589"/>
            <a:ext cx="3096344" cy="461665"/>
          </a:xfrm>
          <a:prstGeom prst="rect">
            <a:avLst/>
          </a:prstGeom>
          <a:noFill/>
        </p:spPr>
        <p:txBody>
          <a:bodyPr wrap="square" rtlCol="0">
            <a:spAutoFit/>
          </a:bodyPr>
          <a:lstStyle/>
          <a:p>
            <a:pPr algn="ctr"/>
            <a:r>
              <a:rPr lang="en-US" sz="2400" b="1" dirty="0" smtClean="0"/>
              <a:t>Double Clear Glass</a:t>
            </a:r>
            <a:endParaRPr lang="en-US" sz="2400"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lumMod val="50000"/>
                  </a:schemeClr>
                </a:solidFill>
              </a:rPr>
              <a:t>Cooling loads for</a:t>
            </a:r>
            <a:br>
              <a:rPr lang="en-US" b="1" dirty="0" smtClean="0">
                <a:solidFill>
                  <a:schemeClr val="accent2">
                    <a:lumMod val="50000"/>
                  </a:schemeClr>
                </a:solidFill>
              </a:rPr>
            </a:br>
            <a:r>
              <a:rPr lang="en-US" b="1" dirty="0" smtClean="0">
                <a:solidFill>
                  <a:schemeClr val="accent2">
                    <a:lumMod val="50000"/>
                  </a:schemeClr>
                </a:solidFill>
              </a:rPr>
              <a:t> Un- insulated building </a:t>
            </a:r>
            <a:endParaRPr lang="ar-SA" dirty="0"/>
          </a:p>
        </p:txBody>
      </p:sp>
      <p:pic>
        <p:nvPicPr>
          <p:cNvPr id="4" name="Content Placeholder 3" descr="table1.PNG"/>
          <p:cNvPicPr>
            <a:picLocks noGrp="1" noChangeAspect="1"/>
          </p:cNvPicPr>
          <p:nvPr>
            <p:ph idx="1"/>
          </p:nvPr>
        </p:nvPicPr>
        <p:blipFill>
          <a:blip r:embed="rId3" cstate="print"/>
          <a:stretch>
            <a:fillRect/>
          </a:stretch>
        </p:blipFill>
        <p:spPr>
          <a:xfrm>
            <a:off x="683568" y="1385392"/>
            <a:ext cx="8087598" cy="5472608"/>
          </a:xfr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Autofit/>
          </a:bodyPr>
          <a:lstStyle/>
          <a:p>
            <a:r>
              <a:rPr lang="en-US" sz="3600" b="1" dirty="0" smtClean="0">
                <a:solidFill>
                  <a:schemeClr val="accent2">
                    <a:lumMod val="50000"/>
                  </a:schemeClr>
                </a:solidFill>
              </a:rPr>
              <a:t>Cooling loads for</a:t>
            </a:r>
            <a:br>
              <a:rPr lang="en-US" sz="3600" b="1" dirty="0" smtClean="0">
                <a:solidFill>
                  <a:schemeClr val="accent2">
                    <a:lumMod val="50000"/>
                  </a:schemeClr>
                </a:solidFill>
              </a:rPr>
            </a:br>
            <a:r>
              <a:rPr lang="en-US" sz="3600" b="1" dirty="0" smtClean="0">
                <a:solidFill>
                  <a:schemeClr val="accent2">
                    <a:lumMod val="50000"/>
                  </a:schemeClr>
                </a:solidFill>
              </a:rPr>
              <a:t> Un- insulated building </a:t>
            </a:r>
            <a:endParaRPr lang="ar-SA" sz="3600" dirty="0"/>
          </a:p>
        </p:txBody>
      </p:sp>
      <p:pic>
        <p:nvPicPr>
          <p:cNvPr id="6" name="Content Placeholder 5" descr="table 2.PNG"/>
          <p:cNvPicPr>
            <a:picLocks noGrp="1" noChangeAspect="1"/>
          </p:cNvPicPr>
          <p:nvPr>
            <p:ph idx="1"/>
          </p:nvPr>
        </p:nvPicPr>
        <p:blipFill>
          <a:blip r:embed="rId3" cstate="print"/>
          <a:stretch>
            <a:fillRect/>
          </a:stretch>
        </p:blipFill>
        <p:spPr>
          <a:xfrm>
            <a:off x="1043608" y="1260387"/>
            <a:ext cx="7272808" cy="5597613"/>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lumMod val="50000"/>
                  </a:schemeClr>
                </a:solidFill>
              </a:rPr>
              <a:t>Cooling loads for</a:t>
            </a:r>
            <a:br>
              <a:rPr lang="en-US" b="1" dirty="0" smtClean="0">
                <a:solidFill>
                  <a:schemeClr val="accent2">
                    <a:lumMod val="50000"/>
                  </a:schemeClr>
                </a:solidFill>
              </a:rPr>
            </a:br>
            <a:r>
              <a:rPr lang="en-US" b="1" dirty="0" smtClean="0">
                <a:solidFill>
                  <a:schemeClr val="accent2">
                    <a:lumMod val="50000"/>
                  </a:schemeClr>
                </a:solidFill>
              </a:rPr>
              <a:t> Un- insulated building </a:t>
            </a:r>
            <a:endParaRPr lang="ar-SA" dirty="0"/>
          </a:p>
        </p:txBody>
      </p:sp>
      <p:pic>
        <p:nvPicPr>
          <p:cNvPr id="6" name="Content Placeholder 5" descr="table 3.PNG"/>
          <p:cNvPicPr>
            <a:picLocks noGrp="1" noChangeAspect="1"/>
          </p:cNvPicPr>
          <p:nvPr>
            <p:ph idx="1"/>
          </p:nvPr>
        </p:nvPicPr>
        <p:blipFill>
          <a:blip r:embed="rId3" cstate="print"/>
          <a:stretch>
            <a:fillRect/>
          </a:stretch>
        </p:blipFill>
        <p:spPr>
          <a:xfrm>
            <a:off x="899592" y="1417049"/>
            <a:ext cx="7416824" cy="5440951"/>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lumMod val="50000"/>
                  </a:schemeClr>
                </a:solidFill>
              </a:rPr>
              <a:t>Cooling loads for</a:t>
            </a:r>
            <a:br>
              <a:rPr lang="en-US" b="1" dirty="0" smtClean="0">
                <a:solidFill>
                  <a:schemeClr val="accent2">
                    <a:lumMod val="50000"/>
                  </a:schemeClr>
                </a:solidFill>
              </a:rPr>
            </a:br>
            <a:r>
              <a:rPr lang="en-US" b="1" dirty="0" smtClean="0">
                <a:solidFill>
                  <a:schemeClr val="accent2">
                    <a:lumMod val="50000"/>
                  </a:schemeClr>
                </a:solidFill>
              </a:rPr>
              <a:t> Un- insulated building </a:t>
            </a:r>
            <a:endParaRPr lang="ar-SA" dirty="0"/>
          </a:p>
        </p:txBody>
      </p:sp>
      <p:pic>
        <p:nvPicPr>
          <p:cNvPr id="5" name="Picture 4"/>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67744" y="2060848"/>
            <a:ext cx="4968552" cy="4797152"/>
          </a:xfrm>
          <a:prstGeom prst="rect">
            <a:avLst/>
          </a:prstGeom>
          <a:noFill/>
          <a:ln w="28575">
            <a:solidFill>
              <a:schemeClr val="accent2">
                <a:lumMod val="50000"/>
              </a:schemeClr>
            </a:solidFill>
          </a:ln>
        </p:spPr>
      </p:pic>
      <p:pic>
        <p:nvPicPr>
          <p:cNvPr id="7" name="Content Placeholder 9"/>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40280" y="1473141"/>
            <a:ext cx="8263440" cy="561098"/>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lumMod val="50000"/>
                  </a:schemeClr>
                </a:solidFill>
              </a:rPr>
              <a:t>Heating loads for</a:t>
            </a:r>
            <a:br>
              <a:rPr lang="en-US" b="1" dirty="0" smtClean="0">
                <a:solidFill>
                  <a:schemeClr val="accent2">
                    <a:lumMod val="50000"/>
                  </a:schemeClr>
                </a:solidFill>
              </a:rPr>
            </a:br>
            <a:r>
              <a:rPr lang="en-US" b="1" dirty="0" smtClean="0">
                <a:solidFill>
                  <a:schemeClr val="accent2">
                    <a:lumMod val="50000"/>
                  </a:schemeClr>
                </a:solidFill>
              </a:rPr>
              <a:t> Un- insulated building </a:t>
            </a:r>
            <a:endParaRPr lang="ar-SA" dirty="0"/>
          </a:p>
        </p:txBody>
      </p:sp>
      <p:pic>
        <p:nvPicPr>
          <p:cNvPr id="4" name="Content Placeholder 3" descr="uninsulating -heating.PNG"/>
          <p:cNvPicPr>
            <a:picLocks noGrp="1" noChangeAspect="1"/>
          </p:cNvPicPr>
          <p:nvPr>
            <p:ph idx="1"/>
          </p:nvPr>
        </p:nvPicPr>
        <p:blipFill>
          <a:blip r:embed="rId3" cstate="print"/>
          <a:stretch>
            <a:fillRect/>
          </a:stretch>
        </p:blipFill>
        <p:spPr>
          <a:xfrm>
            <a:off x="251520" y="1988840"/>
            <a:ext cx="8533456" cy="3744416"/>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lumMod val="50000"/>
                  </a:schemeClr>
                </a:solidFill>
              </a:rPr>
              <a:t>Heating loads for</a:t>
            </a:r>
            <a:br>
              <a:rPr lang="en-US" b="1" dirty="0" smtClean="0">
                <a:solidFill>
                  <a:schemeClr val="accent2">
                    <a:lumMod val="50000"/>
                  </a:schemeClr>
                </a:solidFill>
              </a:rPr>
            </a:br>
            <a:r>
              <a:rPr lang="en-US" b="1" dirty="0" smtClean="0">
                <a:solidFill>
                  <a:schemeClr val="accent2">
                    <a:lumMod val="50000"/>
                  </a:schemeClr>
                </a:solidFill>
              </a:rPr>
              <a:t> Un- insulated building </a:t>
            </a:r>
            <a:endParaRPr lang="ar-SA" dirty="0"/>
          </a:p>
        </p:txBody>
      </p:sp>
      <p:pic>
        <p:nvPicPr>
          <p:cNvPr id="6" name="Content Placeholder 5"/>
          <p:cNvPicPr>
            <a:picLocks noGrp="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bwMode="auto">
          <a:xfrm>
            <a:off x="2015669" y="1600200"/>
            <a:ext cx="5112662" cy="4525963"/>
          </a:xfrm>
          <a:prstGeom prst="rect">
            <a:avLst/>
          </a:prstGeom>
          <a:noFill/>
          <a:ln w="25400">
            <a:solidFill>
              <a:schemeClr val="tx2"/>
            </a:solid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50706"/>
          </a:xfrm>
        </p:spPr>
        <p:txBody>
          <a:bodyPr>
            <a:normAutofit fontScale="90000"/>
          </a:bodyPr>
          <a:lstStyle/>
          <a:p>
            <a:pPr rtl="0"/>
            <a:r>
              <a:rPr lang="en-US" b="1" u="sng" dirty="0">
                <a:solidFill>
                  <a:schemeClr val="accent2">
                    <a:lumMod val="50000"/>
                  </a:schemeClr>
                </a:solidFill>
              </a:rPr>
              <a:t>Why did we choose this project ?</a:t>
            </a:r>
            <a:r>
              <a:rPr lang="en-US" b="1" u="sng" dirty="0"/>
              <a:t/>
            </a:r>
            <a:br>
              <a:rPr lang="en-US" b="1" u="sng" dirty="0"/>
            </a:br>
            <a:r>
              <a:rPr lang="en-US" b="1" dirty="0"/>
              <a:t/>
            </a:r>
            <a:br>
              <a:rPr lang="en-US" b="1" dirty="0"/>
            </a:br>
            <a:r>
              <a:rPr lang="en-US" b="1" dirty="0" smtClean="0"/>
              <a:t> Architects, designers, owner, and consultant tend to use large glazing area today more than ever before by using Single skin façade. </a:t>
            </a:r>
            <a:r>
              <a:rPr lang="en-US" b="1" dirty="0"/>
              <a:t/>
            </a:r>
            <a:br>
              <a:rPr lang="en-US" b="1" dirty="0"/>
            </a:br>
            <a:r>
              <a:rPr lang="en-US" b="1" dirty="0"/>
              <a:t/>
            </a:r>
            <a:br>
              <a:rPr lang="en-US" b="1" dirty="0"/>
            </a:br>
            <a:r>
              <a:rPr lang="en-US" b="1" dirty="0">
                <a:solidFill>
                  <a:schemeClr val="accent5">
                    <a:lumMod val="50000"/>
                  </a:schemeClr>
                </a:solidFill>
              </a:rPr>
              <a:t>Without consider the impact of this type of facade on:</a:t>
            </a:r>
            <a:r>
              <a:rPr lang="en-US" b="1" dirty="0"/>
              <a:t/>
            </a:r>
            <a:br>
              <a:rPr lang="en-US" b="1" dirty="0"/>
            </a:br>
            <a:endParaRPr lang="ar-S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blip>
          <a:srcRect/>
          <a:stretch>
            <a:fillRect/>
          </a:stretch>
        </a:blipFill>
        <a:effectLst/>
      </p:bgPr>
    </p:bg>
    <p:spTree>
      <p:nvGrpSpPr>
        <p:cNvPr id="1" name=""/>
        <p:cNvGrpSpPr/>
        <p:nvPr/>
      </p:nvGrpSpPr>
      <p:grpSpPr>
        <a:xfrm>
          <a:off x="0" y="0"/>
          <a:ext cx="0" cy="0"/>
          <a:chOff x="0" y="0"/>
          <a:chExt cx="0" cy="0"/>
        </a:xfrm>
      </p:grpSpPr>
      <p:sp>
        <p:nvSpPr>
          <p:cNvPr id="4" name="Title 1"/>
          <p:cNvSpPr txBox="1">
            <a:spLocks/>
          </p:cNvSpPr>
          <p:nvPr/>
        </p:nvSpPr>
        <p:spPr>
          <a:xfrm>
            <a:off x="1115616" y="274638"/>
            <a:ext cx="6552728" cy="1143000"/>
          </a:xfrm>
          <a:prstGeom prst="rect">
            <a:avLst/>
          </a:prstGeom>
        </p:spPr>
        <p:txBody>
          <a:bodyPr vert="horz" lIns="91440" tIns="45720" rIns="91440" bIns="45720" rtlCol="1"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smtClean="0">
                <a:ln>
                  <a:noFill/>
                </a:ln>
                <a:solidFill>
                  <a:schemeClr val="tx2"/>
                </a:solidFill>
                <a:effectLst/>
                <a:uLnTx/>
                <a:uFillTx/>
                <a:latin typeface="+mj-lt"/>
                <a:ea typeface="+mj-ea"/>
                <a:cs typeface="+mj-cs"/>
              </a:rPr>
              <a:t>Insulated building </a:t>
            </a:r>
            <a:r>
              <a:rPr kumimoji="0" lang="en-US" sz="3200" b="1" i="0" u="none" strike="noStrike" kern="1200" cap="none" spc="0" normalizeH="0" baseline="0" noProof="0" smtClean="0">
                <a:ln>
                  <a:noFill/>
                </a:ln>
                <a:solidFill>
                  <a:schemeClr val="tx2"/>
                </a:solidFill>
                <a:effectLst/>
                <a:uLnTx/>
                <a:uFillTx/>
                <a:latin typeface="+mj-lt"/>
                <a:ea typeface="+mj-ea"/>
                <a:cs typeface="+mj-cs"/>
              </a:rPr>
              <a:t>(Traditional Façade)</a:t>
            </a:r>
            <a:r>
              <a:rPr kumimoji="0" lang="en-US" sz="3600" b="1" i="0" u="none" strike="noStrike" kern="1200" cap="none" spc="0" normalizeH="0" baseline="0" noProof="0" smtClean="0">
                <a:ln>
                  <a:noFill/>
                </a:ln>
                <a:solidFill>
                  <a:schemeClr val="tx2"/>
                </a:solidFill>
                <a:effectLst/>
                <a:uLnTx/>
                <a:uFillTx/>
                <a:latin typeface="+mj-lt"/>
                <a:ea typeface="+mj-ea"/>
                <a:cs typeface="+mj-cs"/>
              </a:rPr>
              <a:t>with Low emissive glass</a:t>
            </a:r>
            <a:endParaRPr kumimoji="0" lang="ar-SA" sz="3600" b="0" i="0" u="none" strike="noStrike" kern="1200" cap="none" spc="0" normalizeH="0" baseline="0" noProof="0" dirty="0">
              <a:ln>
                <a:noFill/>
              </a:ln>
              <a:solidFill>
                <a:schemeClr val="tx1"/>
              </a:solidFill>
              <a:effectLst/>
              <a:uLnTx/>
              <a:uFillTx/>
              <a:latin typeface="+mj-lt"/>
              <a:ea typeface="+mj-ea"/>
              <a:cs typeface="+mj-cs"/>
            </a:endParaRPr>
          </a:p>
        </p:txBody>
      </p:sp>
      <p:pic>
        <p:nvPicPr>
          <p:cNvPr id="5" name="Content Placeholder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763688" y="1628799"/>
            <a:ext cx="5696163" cy="4958157"/>
          </a:xfrm>
          <a:prstGeom prst="rect">
            <a:avLst/>
          </a:prstGeom>
          <a:ln w="38100">
            <a:solidFill>
              <a:schemeClr val="accent4">
                <a:lumMod val="50000"/>
              </a:schemeClr>
            </a:solidFill>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15616" y="274638"/>
            <a:ext cx="6552728" cy="1143000"/>
          </a:xfrm>
        </p:spPr>
        <p:txBody>
          <a:bodyPr>
            <a:normAutofit fontScale="90000"/>
          </a:bodyPr>
          <a:lstStyle/>
          <a:p>
            <a:r>
              <a:rPr lang="en-US" b="1" dirty="0">
                <a:solidFill>
                  <a:schemeClr val="accent2">
                    <a:lumMod val="50000"/>
                  </a:schemeClr>
                </a:solidFill>
              </a:rPr>
              <a:t>Thermal properties for </a:t>
            </a:r>
            <a:r>
              <a:rPr lang="en-US" b="1" dirty="0" smtClean="0">
                <a:solidFill>
                  <a:schemeClr val="accent2">
                    <a:lumMod val="50000"/>
                  </a:schemeClr>
                </a:solidFill>
              </a:rPr>
              <a:t>Insulated building</a:t>
            </a:r>
            <a:endParaRPr lang="ar-SA" dirty="0">
              <a:solidFill>
                <a:schemeClr val="accent2">
                  <a:lumMod val="50000"/>
                </a:schemeClr>
              </a:solidFill>
            </a:endParaRPr>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179512" y="1484784"/>
            <a:ext cx="4512716" cy="4694193"/>
          </a:xfrm>
        </p:spPr>
      </p:pic>
      <p:sp>
        <p:nvSpPr>
          <p:cNvPr id="6" name="TextBox 5"/>
          <p:cNvSpPr txBox="1"/>
          <p:nvPr/>
        </p:nvSpPr>
        <p:spPr>
          <a:xfrm>
            <a:off x="4620344" y="2708920"/>
            <a:ext cx="4896544" cy="1969770"/>
          </a:xfrm>
          <a:prstGeom prst="rect">
            <a:avLst/>
          </a:prstGeom>
          <a:noFill/>
        </p:spPr>
        <p:txBody>
          <a:bodyPr wrap="square" rtlCol="0">
            <a:spAutoFit/>
          </a:bodyPr>
          <a:lstStyle/>
          <a:p>
            <a:pPr algn="l" rtl="0"/>
            <a:r>
              <a:rPr lang="en-US" sz="2800" b="1" dirty="0"/>
              <a:t>The Heat transfer coefficient</a:t>
            </a:r>
          </a:p>
          <a:p>
            <a:pPr algn="l" rtl="0"/>
            <a:endParaRPr lang="en-US" sz="2800" b="1" dirty="0"/>
          </a:p>
          <a:p>
            <a:pPr algn="ctr" rtl="0"/>
            <a:r>
              <a:rPr lang="en-US" sz="2800" b="1" dirty="0"/>
              <a:t>U for </a:t>
            </a:r>
            <a:r>
              <a:rPr lang="en-US" sz="2800" b="1" dirty="0" smtClean="0"/>
              <a:t>wall=0.49 </a:t>
            </a:r>
            <a:r>
              <a:rPr lang="en-US" sz="2800" b="1" dirty="0"/>
              <a:t>W/m</a:t>
            </a:r>
            <a:r>
              <a:rPr lang="en-US" sz="2800" b="1" baseline="30000" dirty="0"/>
              <a:t>2</a:t>
            </a:r>
            <a:r>
              <a:rPr lang="en-US" sz="2800" b="1" dirty="0"/>
              <a:t>.K</a:t>
            </a:r>
          </a:p>
          <a:p>
            <a:pPr algn="l" rtl="0"/>
            <a:r>
              <a:rPr lang="en-US" sz="2000" b="1" dirty="0"/>
              <a:t> </a:t>
            </a:r>
          </a:p>
          <a:p>
            <a:endParaRPr lang="en-US" dirty="0"/>
          </a:p>
        </p:txBody>
      </p:sp>
      <p:sp>
        <p:nvSpPr>
          <p:cNvPr id="7" name="TextBox 6"/>
          <p:cNvSpPr txBox="1"/>
          <p:nvPr/>
        </p:nvSpPr>
        <p:spPr>
          <a:xfrm>
            <a:off x="395536" y="6093296"/>
            <a:ext cx="4449572" cy="1107996"/>
          </a:xfrm>
          <a:prstGeom prst="rect">
            <a:avLst/>
          </a:prstGeom>
          <a:noFill/>
        </p:spPr>
        <p:txBody>
          <a:bodyPr wrap="square" rtlCol="0">
            <a:spAutoFit/>
          </a:bodyPr>
          <a:lstStyle/>
          <a:p>
            <a:pPr algn="ctr"/>
            <a:r>
              <a:rPr lang="en-US" sz="2200" b="1" dirty="0">
                <a:solidFill>
                  <a:schemeClr val="tx2">
                    <a:lumMod val="50000"/>
                  </a:schemeClr>
                </a:solidFill>
              </a:rPr>
              <a:t>The layer of wall in Un-insulated building by Design builder Software </a:t>
            </a:r>
          </a:p>
          <a:p>
            <a:pPr algn="ctr"/>
            <a:endParaRPr lang="en-US" sz="2200" dirty="0"/>
          </a:p>
        </p:txBody>
      </p:sp>
    </p:spTree>
    <p:extLst>
      <p:ext uri="{BB962C8B-B14F-4D97-AF65-F5344CB8AC3E}">
        <p14:creationId xmlns:p14="http://schemas.microsoft.com/office/powerpoint/2010/main" xmlns="" val="15456549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15616" y="274638"/>
            <a:ext cx="6552728" cy="1143000"/>
          </a:xfrm>
        </p:spPr>
        <p:txBody>
          <a:bodyPr>
            <a:normAutofit fontScale="90000"/>
          </a:bodyPr>
          <a:lstStyle/>
          <a:p>
            <a:r>
              <a:rPr lang="en-US" b="1" dirty="0">
                <a:solidFill>
                  <a:schemeClr val="accent2">
                    <a:lumMod val="50000"/>
                  </a:schemeClr>
                </a:solidFill>
              </a:rPr>
              <a:t>Thermal properties for </a:t>
            </a:r>
            <a:r>
              <a:rPr lang="en-US" b="1" dirty="0" smtClean="0">
                <a:solidFill>
                  <a:schemeClr val="accent2">
                    <a:lumMod val="50000"/>
                  </a:schemeClr>
                </a:solidFill>
              </a:rPr>
              <a:t>Insulated building</a:t>
            </a:r>
            <a:endParaRPr lang="ar-SA" dirty="0">
              <a:solidFill>
                <a:schemeClr val="accent2">
                  <a:lumMod val="50000"/>
                </a:schemeClr>
              </a:solidFill>
            </a:endParaRPr>
          </a:p>
        </p:txBody>
      </p:sp>
      <p:sp>
        <p:nvSpPr>
          <p:cNvPr id="6" name="TextBox 5"/>
          <p:cNvSpPr txBox="1"/>
          <p:nvPr/>
        </p:nvSpPr>
        <p:spPr>
          <a:xfrm>
            <a:off x="4572000" y="2564904"/>
            <a:ext cx="4896544" cy="1969770"/>
          </a:xfrm>
          <a:prstGeom prst="rect">
            <a:avLst/>
          </a:prstGeom>
          <a:noFill/>
        </p:spPr>
        <p:txBody>
          <a:bodyPr wrap="square" rtlCol="0">
            <a:spAutoFit/>
          </a:bodyPr>
          <a:lstStyle/>
          <a:p>
            <a:pPr algn="l" rtl="0"/>
            <a:r>
              <a:rPr lang="en-US" sz="2800" b="1" dirty="0"/>
              <a:t>The Heat transfer coefficient</a:t>
            </a:r>
          </a:p>
          <a:p>
            <a:pPr algn="l" rtl="0"/>
            <a:endParaRPr lang="en-US" sz="2800" b="1" dirty="0"/>
          </a:p>
          <a:p>
            <a:pPr algn="ctr" rtl="0"/>
            <a:r>
              <a:rPr lang="en-US" sz="2800" b="1" dirty="0"/>
              <a:t>U for </a:t>
            </a:r>
            <a:r>
              <a:rPr lang="en-US" sz="2800" b="1" dirty="0" smtClean="0"/>
              <a:t>wall=1.49 </a:t>
            </a:r>
            <a:r>
              <a:rPr lang="en-US" sz="2800" b="1" dirty="0"/>
              <a:t>W/m</a:t>
            </a:r>
            <a:r>
              <a:rPr lang="en-US" sz="2800" b="1" baseline="30000" dirty="0"/>
              <a:t>2</a:t>
            </a:r>
            <a:r>
              <a:rPr lang="en-US" sz="2800" b="1" dirty="0"/>
              <a:t>.K</a:t>
            </a:r>
          </a:p>
          <a:p>
            <a:pPr algn="l" rtl="0"/>
            <a:r>
              <a:rPr lang="en-US" sz="2000" b="1" dirty="0"/>
              <a:t> </a:t>
            </a:r>
          </a:p>
          <a:p>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611560" y="1556792"/>
            <a:ext cx="3837391" cy="5040560"/>
          </a:xfrm>
        </p:spPr>
      </p:pic>
      <p:sp>
        <p:nvSpPr>
          <p:cNvPr id="7" name="TextBox 6"/>
          <p:cNvSpPr txBox="1"/>
          <p:nvPr/>
        </p:nvSpPr>
        <p:spPr>
          <a:xfrm>
            <a:off x="1835696" y="6078487"/>
            <a:ext cx="3168352" cy="461665"/>
          </a:xfrm>
          <a:prstGeom prst="rect">
            <a:avLst/>
          </a:prstGeom>
          <a:noFill/>
        </p:spPr>
        <p:txBody>
          <a:bodyPr wrap="square" rtlCol="0">
            <a:spAutoFit/>
          </a:bodyPr>
          <a:lstStyle/>
          <a:p>
            <a:pPr algn="ctr"/>
            <a:r>
              <a:rPr lang="en-US" sz="2400" b="1" dirty="0" smtClean="0"/>
              <a:t>Low emissive glass </a:t>
            </a:r>
            <a:endParaRPr lang="en-US" sz="2400" b="1" dirty="0"/>
          </a:p>
        </p:txBody>
      </p:sp>
    </p:spTree>
    <p:extLst>
      <p:ext uri="{BB962C8B-B14F-4D97-AF65-F5344CB8AC3E}">
        <p14:creationId xmlns:p14="http://schemas.microsoft.com/office/powerpoint/2010/main" xmlns="" val="3594462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lumMod val="50000"/>
                  </a:schemeClr>
                </a:solidFill>
              </a:rPr>
              <a:t>Cooling loads for</a:t>
            </a:r>
            <a:br>
              <a:rPr lang="en-US" b="1" dirty="0" smtClean="0">
                <a:solidFill>
                  <a:schemeClr val="accent2">
                    <a:lumMod val="50000"/>
                  </a:schemeClr>
                </a:solidFill>
              </a:rPr>
            </a:br>
            <a:r>
              <a:rPr lang="en-US" b="1" dirty="0" smtClean="0">
                <a:solidFill>
                  <a:schemeClr val="accent2">
                    <a:lumMod val="50000"/>
                  </a:schemeClr>
                </a:solidFill>
              </a:rPr>
              <a:t>insulated building </a:t>
            </a:r>
            <a:endParaRPr lang="ar-SA" dirty="0"/>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467544" y="1844824"/>
            <a:ext cx="8360468" cy="3024336"/>
          </a:xfrm>
        </p:spPr>
      </p:pic>
    </p:spTree>
    <p:extLst>
      <p:ext uri="{BB962C8B-B14F-4D97-AF65-F5344CB8AC3E}">
        <p14:creationId xmlns:p14="http://schemas.microsoft.com/office/powerpoint/2010/main" xmlns="" val="38094364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lumMod val="50000"/>
                  </a:schemeClr>
                </a:solidFill>
              </a:rPr>
              <a:t>Cooling loads for</a:t>
            </a:r>
            <a:br>
              <a:rPr lang="en-US" b="1" dirty="0" smtClean="0">
                <a:solidFill>
                  <a:schemeClr val="accent2">
                    <a:lumMod val="50000"/>
                  </a:schemeClr>
                </a:solidFill>
              </a:rPr>
            </a:br>
            <a:r>
              <a:rPr lang="en-US" b="1" dirty="0" smtClean="0">
                <a:solidFill>
                  <a:schemeClr val="accent2">
                    <a:lumMod val="50000"/>
                  </a:schemeClr>
                </a:solidFill>
              </a:rPr>
              <a:t>insulated building </a:t>
            </a:r>
            <a:endParaRPr lang="ar-SA" dirty="0"/>
          </a:p>
        </p:txBody>
      </p:sp>
      <p:pic>
        <p:nvPicPr>
          <p:cNvPr id="6" name="Content Placeholder 5"/>
          <p:cNvPicPr>
            <a:picLocks noGrp="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87624" y="1628800"/>
            <a:ext cx="7272808" cy="4968552"/>
          </a:xfrm>
          <a:prstGeom prst="rect">
            <a:avLst/>
          </a:prstGeom>
          <a:noFill/>
          <a:ln>
            <a:noFill/>
          </a:ln>
        </p:spPr>
      </p:pic>
    </p:spTree>
    <p:extLst>
      <p:ext uri="{BB962C8B-B14F-4D97-AF65-F5344CB8AC3E}">
        <p14:creationId xmlns:p14="http://schemas.microsoft.com/office/powerpoint/2010/main" xmlns="" val="42436292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lumMod val="50000"/>
                  </a:schemeClr>
                </a:solidFill>
              </a:rPr>
              <a:t>Heating loads for</a:t>
            </a:r>
            <a:br>
              <a:rPr lang="en-US" b="1" dirty="0" smtClean="0">
                <a:solidFill>
                  <a:schemeClr val="accent2">
                    <a:lumMod val="50000"/>
                  </a:schemeClr>
                </a:solidFill>
              </a:rPr>
            </a:br>
            <a:r>
              <a:rPr lang="en-US" b="1" dirty="0" smtClean="0">
                <a:solidFill>
                  <a:schemeClr val="accent2">
                    <a:lumMod val="50000"/>
                  </a:schemeClr>
                </a:solidFill>
              </a:rPr>
              <a:t>insulated building </a:t>
            </a:r>
            <a:endParaRPr lang="ar-SA"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323528" y="2276872"/>
            <a:ext cx="8437021" cy="2952328"/>
          </a:xfrm>
        </p:spPr>
      </p:pic>
    </p:spTree>
    <p:extLst>
      <p:ext uri="{BB962C8B-B14F-4D97-AF65-F5344CB8AC3E}">
        <p14:creationId xmlns:p14="http://schemas.microsoft.com/office/powerpoint/2010/main" xmlns="" val="394051051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lumMod val="50000"/>
                  </a:schemeClr>
                </a:solidFill>
              </a:rPr>
              <a:t>Heating loads for</a:t>
            </a:r>
            <a:br>
              <a:rPr lang="en-US" b="1" dirty="0" smtClean="0">
                <a:solidFill>
                  <a:schemeClr val="accent2">
                    <a:lumMod val="50000"/>
                  </a:schemeClr>
                </a:solidFill>
              </a:rPr>
            </a:br>
            <a:r>
              <a:rPr lang="en-US" b="1" dirty="0" smtClean="0">
                <a:solidFill>
                  <a:schemeClr val="accent2">
                    <a:lumMod val="50000"/>
                  </a:schemeClr>
                </a:solidFill>
              </a:rPr>
              <a:t>insulated building </a:t>
            </a:r>
            <a:endParaRPr lang="ar-SA" dirty="0"/>
          </a:p>
        </p:txBody>
      </p:sp>
      <p:pic>
        <p:nvPicPr>
          <p:cNvPr id="5" name="Content Placeholder 4"/>
          <p:cNvPicPr>
            <a:picLocks noGrp="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bwMode="auto">
          <a:xfrm>
            <a:off x="899592" y="1484784"/>
            <a:ext cx="7200800" cy="5112568"/>
          </a:xfrm>
          <a:prstGeom prst="rect">
            <a:avLst/>
          </a:prstGeom>
          <a:noFill/>
          <a:ln>
            <a:noFill/>
          </a:ln>
        </p:spPr>
      </p:pic>
    </p:spTree>
    <p:extLst>
      <p:ext uri="{BB962C8B-B14F-4D97-AF65-F5344CB8AC3E}">
        <p14:creationId xmlns:p14="http://schemas.microsoft.com/office/powerpoint/2010/main" xmlns="" val="110848660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l="-32000" r="-32000"/>
          </a:stretch>
        </a:blipFill>
        <a:effectLst/>
      </p:bgPr>
    </p:bg>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BEBA8EAE-BF5A-486C-A8C5-ECC9F3942E4B}">
                <a14:imgProps xmlns:a14="http://schemas.microsoft.com/office/drawing/2010/main" xmlns="">
                  <a14:imgLayer r:embed="rId4">
                    <a14:imgEffect>
                      <a14:sharpenSoften amount="1000"/>
                    </a14:imgEffect>
                  </a14:imgLayer>
                </a14:imgProps>
              </a:ext>
              <a:ext uri="{28A0092B-C50C-407E-A947-70E740481C1C}">
                <a14:useLocalDpi xmlns:a14="http://schemas.microsoft.com/office/drawing/2010/main" xmlns="" val="0"/>
              </a:ext>
            </a:extLst>
          </a:blip>
          <a:stretch>
            <a:fillRect/>
          </a:stretch>
        </p:blipFill>
        <p:spPr>
          <a:xfrm>
            <a:off x="3347864" y="2865788"/>
            <a:ext cx="5699052" cy="3601414"/>
          </a:xfrm>
          <a:effectLst>
            <a:reflection stA="25000" endPos="65000" dist="50800" dir="5400000" sy="-100000" algn="bl" rotWithShape="0"/>
          </a:effectLst>
        </p:spPr>
      </p:pic>
      <p:sp>
        <p:nvSpPr>
          <p:cNvPr id="2" name="Title 1"/>
          <p:cNvSpPr>
            <a:spLocks noGrp="1"/>
          </p:cNvSpPr>
          <p:nvPr>
            <p:ph type="title"/>
          </p:nvPr>
        </p:nvSpPr>
        <p:spPr/>
        <p:txBody>
          <a:bodyPr>
            <a:normAutofit fontScale="90000"/>
          </a:bodyPr>
          <a:lstStyle/>
          <a:p>
            <a:r>
              <a:rPr lang="en-US" b="1" dirty="0" smtClean="0">
                <a:solidFill>
                  <a:schemeClr val="accent2">
                    <a:lumMod val="50000"/>
                  </a:schemeClr>
                </a:solidFill>
              </a:rPr>
              <a:t>Heating and cooling loads</a:t>
            </a:r>
            <a:br>
              <a:rPr lang="en-US" b="1" dirty="0" smtClean="0">
                <a:solidFill>
                  <a:schemeClr val="accent2">
                    <a:lumMod val="50000"/>
                  </a:schemeClr>
                </a:solidFill>
              </a:rPr>
            </a:br>
            <a:r>
              <a:rPr lang="en-US" b="1" dirty="0" smtClean="0">
                <a:solidFill>
                  <a:schemeClr val="accent2">
                    <a:lumMod val="50000"/>
                  </a:schemeClr>
                </a:solidFill>
              </a:rPr>
              <a:t>Single skin(glass) façade  </a:t>
            </a:r>
            <a:endParaRPr lang="ar-SA" dirty="0"/>
          </a:p>
        </p:txBody>
      </p:sp>
      <p:sp>
        <p:nvSpPr>
          <p:cNvPr id="6" name="TextBox 5"/>
          <p:cNvSpPr txBox="1"/>
          <p:nvPr/>
        </p:nvSpPr>
        <p:spPr>
          <a:xfrm>
            <a:off x="179512" y="1988839"/>
            <a:ext cx="7632848" cy="2246769"/>
          </a:xfrm>
          <a:prstGeom prst="rect">
            <a:avLst/>
          </a:prstGeom>
          <a:noFill/>
        </p:spPr>
        <p:txBody>
          <a:bodyPr wrap="square" rtlCol="1">
            <a:spAutoFit/>
          </a:bodyPr>
          <a:lstStyle/>
          <a:p>
            <a:pPr algn="l" rtl="0"/>
            <a:r>
              <a:rPr lang="en-US" sz="2800" b="1" dirty="0" smtClean="0"/>
              <a:t>There are two condition in this case</a:t>
            </a:r>
          </a:p>
          <a:p>
            <a:pPr algn="l" rtl="0"/>
            <a:r>
              <a:rPr lang="en-US" sz="2800" b="1" dirty="0" smtClean="0"/>
              <a:t> </a:t>
            </a:r>
          </a:p>
          <a:p>
            <a:pPr algn="l" rtl="0"/>
            <a:r>
              <a:rPr lang="en-US" sz="2800" b="1" dirty="0" smtClean="0">
                <a:solidFill>
                  <a:schemeClr val="accent6">
                    <a:lumMod val="75000"/>
                  </a:schemeClr>
                </a:solidFill>
              </a:rPr>
              <a:t>*</a:t>
            </a:r>
            <a:r>
              <a:rPr lang="en-US" sz="2800" b="1" dirty="0" smtClean="0">
                <a:solidFill>
                  <a:schemeClr val="accent2"/>
                </a:solidFill>
              </a:rPr>
              <a:t> </a:t>
            </a:r>
            <a:r>
              <a:rPr lang="en-US" sz="2800" b="1" dirty="0" smtClean="0">
                <a:solidFill>
                  <a:schemeClr val="accent6">
                    <a:lumMod val="75000"/>
                  </a:schemeClr>
                </a:solidFill>
              </a:rPr>
              <a:t>Double clear glass </a:t>
            </a:r>
          </a:p>
          <a:p>
            <a:pPr algn="l" rtl="0"/>
            <a:endParaRPr lang="en-US" sz="2800" b="1" dirty="0" smtClean="0"/>
          </a:p>
          <a:p>
            <a:pPr algn="l" rtl="0"/>
            <a:r>
              <a:rPr lang="en-US" sz="2800" b="1" dirty="0" smtClean="0">
                <a:solidFill>
                  <a:schemeClr val="tx2"/>
                </a:solidFill>
              </a:rPr>
              <a:t>*</a:t>
            </a:r>
            <a:r>
              <a:rPr lang="en-US" sz="2800" b="1" dirty="0" smtClean="0"/>
              <a:t> </a:t>
            </a:r>
            <a:r>
              <a:rPr lang="en-US" sz="2800" b="1" dirty="0" smtClean="0">
                <a:solidFill>
                  <a:schemeClr val="tx2"/>
                </a:solidFill>
              </a:rPr>
              <a:t>Low emissive glass</a:t>
            </a:r>
            <a:endParaRPr lang="ar-SA" sz="2800" b="1" dirty="0">
              <a:solidFill>
                <a:schemeClr val="tx2"/>
              </a:solidFill>
            </a:endParaRPr>
          </a:p>
        </p:txBody>
      </p:sp>
    </p:spTree>
    <p:extLst>
      <p:ext uri="{BB962C8B-B14F-4D97-AF65-F5344CB8AC3E}">
        <p14:creationId xmlns:p14="http://schemas.microsoft.com/office/powerpoint/2010/main" xmlns="" val="195149118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lumMod val="50000"/>
                  </a:schemeClr>
                </a:solidFill>
              </a:rPr>
              <a:t>Single skin(glass) façade </a:t>
            </a:r>
            <a:br>
              <a:rPr lang="en-US" b="1" dirty="0" smtClean="0">
                <a:solidFill>
                  <a:schemeClr val="accent2">
                    <a:lumMod val="50000"/>
                  </a:schemeClr>
                </a:solidFill>
              </a:rPr>
            </a:br>
            <a:r>
              <a:rPr lang="en-US" b="1" dirty="0" smtClean="0">
                <a:solidFill>
                  <a:schemeClr val="tx2">
                    <a:lumMod val="50000"/>
                  </a:schemeClr>
                </a:solidFill>
              </a:rPr>
              <a:t>Double </a:t>
            </a:r>
            <a:r>
              <a:rPr lang="en-US" b="1" dirty="0">
                <a:solidFill>
                  <a:schemeClr val="tx2">
                    <a:lumMod val="50000"/>
                  </a:schemeClr>
                </a:solidFill>
              </a:rPr>
              <a:t>clear glass</a:t>
            </a:r>
            <a:r>
              <a:rPr lang="en-US" b="1" dirty="0" smtClean="0">
                <a:solidFill>
                  <a:schemeClr val="tx2">
                    <a:lumMod val="50000"/>
                  </a:schemeClr>
                </a:solidFill>
              </a:rPr>
              <a:t> </a:t>
            </a:r>
            <a:endParaRPr lang="ar-SA" dirty="0">
              <a:solidFill>
                <a:schemeClr val="tx2">
                  <a:lumMod val="50000"/>
                </a:schemeClr>
              </a:solidFill>
            </a:endParaRP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1043608" y="1542629"/>
            <a:ext cx="6840760" cy="4982715"/>
          </a:xfrm>
          <a:ln w="38100">
            <a:solidFill>
              <a:schemeClr val="accent4">
                <a:lumMod val="50000"/>
              </a:schemeClr>
            </a:solidFill>
          </a:ln>
        </p:spPr>
      </p:pic>
    </p:spTree>
    <p:extLst>
      <p:ext uri="{BB962C8B-B14F-4D97-AF65-F5344CB8AC3E}">
        <p14:creationId xmlns:p14="http://schemas.microsoft.com/office/powerpoint/2010/main" xmlns="" val="29304432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19672" y="260648"/>
            <a:ext cx="5915000" cy="1143000"/>
          </a:xfrm>
        </p:spPr>
        <p:txBody>
          <a:bodyPr>
            <a:normAutofit fontScale="90000"/>
          </a:bodyPr>
          <a:lstStyle/>
          <a:p>
            <a:r>
              <a:rPr lang="en-US" b="1" dirty="0" smtClean="0">
                <a:solidFill>
                  <a:schemeClr val="accent2">
                    <a:lumMod val="50000"/>
                  </a:schemeClr>
                </a:solidFill>
              </a:rPr>
              <a:t>Thermal properties for Single Skin Façade </a:t>
            </a:r>
            <a:endParaRPr lang="ar-SA" dirty="0"/>
          </a:p>
        </p:txBody>
      </p:sp>
      <p:pic>
        <p:nvPicPr>
          <p:cNvPr id="4" name="Content Placeholder 3" descr="Double clear.PNG"/>
          <p:cNvPicPr>
            <a:picLocks noGrp="1" noChangeAspect="1"/>
          </p:cNvPicPr>
          <p:nvPr>
            <p:ph idx="1"/>
          </p:nvPr>
        </p:nvPicPr>
        <p:blipFill>
          <a:blip r:embed="rId3" cstate="print"/>
          <a:stretch>
            <a:fillRect/>
          </a:stretch>
        </p:blipFill>
        <p:spPr>
          <a:xfrm>
            <a:off x="179512" y="1844824"/>
            <a:ext cx="4553586" cy="4515481"/>
          </a:xfrm>
        </p:spPr>
      </p:pic>
      <p:sp>
        <p:nvSpPr>
          <p:cNvPr id="3" name="TextBox 2"/>
          <p:cNvSpPr txBox="1"/>
          <p:nvPr/>
        </p:nvSpPr>
        <p:spPr>
          <a:xfrm>
            <a:off x="4572000" y="2276872"/>
            <a:ext cx="4968552" cy="1569660"/>
          </a:xfrm>
          <a:prstGeom prst="rect">
            <a:avLst/>
          </a:prstGeom>
          <a:noFill/>
        </p:spPr>
        <p:txBody>
          <a:bodyPr wrap="square" rtlCol="0">
            <a:spAutoFit/>
          </a:bodyPr>
          <a:lstStyle/>
          <a:p>
            <a:pPr algn="l" rtl="0"/>
            <a:r>
              <a:rPr lang="en-US" sz="2600" b="1" dirty="0" smtClean="0"/>
              <a:t>      The </a:t>
            </a:r>
            <a:r>
              <a:rPr lang="en-US" sz="2600" b="1" dirty="0"/>
              <a:t>Heat transfer coefficient</a:t>
            </a:r>
          </a:p>
          <a:p>
            <a:pPr algn="l" rtl="0"/>
            <a:endParaRPr lang="en-US" sz="2600" b="1" dirty="0"/>
          </a:p>
          <a:p>
            <a:pPr algn="ctr" rtl="0"/>
            <a:r>
              <a:rPr lang="en-US" sz="2600" b="1" dirty="0"/>
              <a:t>U for </a:t>
            </a:r>
            <a:r>
              <a:rPr lang="en-US" sz="2600" b="1" dirty="0" smtClean="0"/>
              <a:t>wall=2.66 </a:t>
            </a:r>
            <a:r>
              <a:rPr lang="en-US" sz="2600" b="1" dirty="0"/>
              <a:t>W/m</a:t>
            </a:r>
            <a:r>
              <a:rPr lang="en-US" sz="2600" b="1" baseline="30000" dirty="0"/>
              <a:t>2</a:t>
            </a:r>
            <a:r>
              <a:rPr lang="en-US" sz="2600" b="1" dirty="0"/>
              <a:t>.K</a:t>
            </a:r>
          </a:p>
          <a:p>
            <a:endParaRPr lang="en-US" dirty="0"/>
          </a:p>
        </p:txBody>
      </p:sp>
      <p:sp>
        <p:nvSpPr>
          <p:cNvPr id="5" name="Rectangle 4"/>
          <p:cNvSpPr/>
          <p:nvPr/>
        </p:nvSpPr>
        <p:spPr>
          <a:xfrm>
            <a:off x="2267744" y="5877272"/>
            <a:ext cx="1967205" cy="369332"/>
          </a:xfrm>
          <a:prstGeom prst="rect">
            <a:avLst/>
          </a:prstGeom>
        </p:spPr>
        <p:txBody>
          <a:bodyPr wrap="none">
            <a:spAutoFit/>
          </a:bodyPr>
          <a:lstStyle/>
          <a:p>
            <a:pPr algn="ctr"/>
            <a:r>
              <a:rPr lang="en-US" b="1" dirty="0"/>
              <a:t>Double Clear Glass</a:t>
            </a:r>
          </a:p>
        </p:txBody>
      </p:sp>
    </p:spTree>
    <p:extLst>
      <p:ext uri="{BB962C8B-B14F-4D97-AF65-F5344CB8AC3E}">
        <p14:creationId xmlns:p14="http://schemas.microsoft.com/office/powerpoint/2010/main" xmlns="" val="1255116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Environmental Impact</a:t>
            </a:r>
            <a:endParaRPr lang="ar-SA" dirty="0"/>
          </a:p>
        </p:txBody>
      </p:sp>
      <p:pic>
        <p:nvPicPr>
          <p:cNvPr id="4" name="Content Placeholder 3" descr="ff.PNG"/>
          <p:cNvPicPr>
            <a:picLocks noGrp="1" noChangeAspect="1"/>
          </p:cNvPicPr>
          <p:nvPr>
            <p:ph idx="1"/>
          </p:nvPr>
        </p:nvPicPr>
        <p:blipFill>
          <a:blip r:embed="rId2" cstate="print"/>
          <a:stretch>
            <a:fillRect/>
          </a:stretch>
        </p:blipFill>
        <p:spPr>
          <a:xfrm>
            <a:off x="1166337" y="1819783"/>
            <a:ext cx="6811326" cy="4086796"/>
          </a:xfr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704856" cy="1503040"/>
          </a:xfrm>
        </p:spPr>
        <p:txBody>
          <a:bodyPr>
            <a:normAutofit fontScale="90000"/>
          </a:bodyPr>
          <a:lstStyle/>
          <a:p>
            <a:r>
              <a:rPr lang="en-US" b="1" dirty="0" smtClean="0">
                <a:solidFill>
                  <a:schemeClr val="accent2">
                    <a:lumMod val="50000"/>
                  </a:schemeClr>
                </a:solidFill>
              </a:rPr>
              <a:t/>
            </a:r>
            <a:br>
              <a:rPr lang="en-US" b="1" dirty="0" smtClean="0">
                <a:solidFill>
                  <a:schemeClr val="accent2">
                    <a:lumMod val="50000"/>
                  </a:schemeClr>
                </a:solidFill>
              </a:rPr>
            </a:br>
            <a:r>
              <a:rPr lang="en-US" b="1" dirty="0">
                <a:solidFill>
                  <a:schemeClr val="accent2">
                    <a:lumMod val="50000"/>
                  </a:schemeClr>
                </a:solidFill>
              </a:rPr>
              <a:t/>
            </a:r>
            <a:br>
              <a:rPr lang="en-US" b="1" dirty="0">
                <a:solidFill>
                  <a:schemeClr val="accent2">
                    <a:lumMod val="50000"/>
                  </a:schemeClr>
                </a:solidFill>
              </a:rPr>
            </a:br>
            <a:r>
              <a:rPr lang="en-US" sz="4200" b="1" dirty="0" smtClean="0">
                <a:solidFill>
                  <a:schemeClr val="accent2">
                    <a:lumMod val="50000"/>
                  </a:schemeClr>
                </a:solidFill>
              </a:rPr>
              <a:t>Cooling </a:t>
            </a:r>
            <a:r>
              <a:rPr lang="en-US" sz="4200" b="1" dirty="0">
                <a:solidFill>
                  <a:schemeClr val="accent2">
                    <a:lumMod val="50000"/>
                  </a:schemeClr>
                </a:solidFill>
              </a:rPr>
              <a:t>Load </a:t>
            </a:r>
            <a:r>
              <a:rPr lang="en-US" sz="4200" b="1" dirty="0" smtClean="0">
                <a:solidFill>
                  <a:schemeClr val="accent2">
                    <a:lumMod val="50000"/>
                  </a:schemeClr>
                </a:solidFill>
              </a:rPr>
              <a:t>For Single </a:t>
            </a:r>
            <a:r>
              <a:rPr lang="en-US" sz="4200" b="1" dirty="0">
                <a:solidFill>
                  <a:schemeClr val="accent2">
                    <a:lumMod val="50000"/>
                  </a:schemeClr>
                </a:solidFill>
              </a:rPr>
              <a:t>Skin </a:t>
            </a:r>
            <a:r>
              <a:rPr lang="en-US" sz="4200" b="1" dirty="0" smtClean="0">
                <a:solidFill>
                  <a:schemeClr val="accent2">
                    <a:lumMod val="50000"/>
                  </a:schemeClr>
                </a:solidFill>
              </a:rPr>
              <a:t>Façade</a:t>
            </a:r>
            <a:br>
              <a:rPr lang="en-US" sz="4200" b="1" dirty="0" smtClean="0">
                <a:solidFill>
                  <a:schemeClr val="accent2">
                    <a:lumMod val="50000"/>
                  </a:schemeClr>
                </a:solidFill>
              </a:rPr>
            </a:br>
            <a:r>
              <a:rPr lang="en-US" sz="4000" b="1" dirty="0"/>
              <a:t>Double Clear Glass</a:t>
            </a:r>
            <a:r>
              <a:rPr lang="en-US" b="1" dirty="0"/>
              <a:t/>
            </a:r>
            <a:br>
              <a:rPr lang="en-US" b="1" dirty="0"/>
            </a:br>
            <a:r>
              <a:rPr lang="en-US" b="1" dirty="0" smtClean="0">
                <a:solidFill>
                  <a:schemeClr val="accent2">
                    <a:lumMod val="50000"/>
                  </a:schemeClr>
                </a:solidFill>
              </a:rPr>
              <a:t>  </a:t>
            </a:r>
            <a:br>
              <a:rPr lang="en-US" b="1" dirty="0" smtClean="0">
                <a:solidFill>
                  <a:schemeClr val="accent2">
                    <a:lumMod val="50000"/>
                  </a:schemeClr>
                </a:solidFill>
              </a:rPr>
            </a:br>
            <a:endParaRPr lang="ar-SA"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827584" y="2348880"/>
            <a:ext cx="7704855" cy="2353429"/>
          </a:xfrm>
        </p:spPr>
      </p:pic>
    </p:spTree>
    <p:extLst>
      <p:ext uri="{BB962C8B-B14F-4D97-AF65-F5344CB8AC3E}">
        <p14:creationId xmlns:p14="http://schemas.microsoft.com/office/powerpoint/2010/main" xmlns="" val="109200664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704856" cy="1503040"/>
          </a:xfrm>
        </p:spPr>
        <p:txBody>
          <a:bodyPr>
            <a:normAutofit fontScale="90000"/>
          </a:bodyPr>
          <a:lstStyle/>
          <a:p>
            <a:r>
              <a:rPr lang="en-US" b="1" dirty="0" smtClean="0">
                <a:solidFill>
                  <a:schemeClr val="accent2">
                    <a:lumMod val="50000"/>
                  </a:schemeClr>
                </a:solidFill>
              </a:rPr>
              <a:t/>
            </a:r>
            <a:br>
              <a:rPr lang="en-US" b="1" dirty="0" smtClean="0">
                <a:solidFill>
                  <a:schemeClr val="accent2">
                    <a:lumMod val="50000"/>
                  </a:schemeClr>
                </a:solidFill>
              </a:rPr>
            </a:br>
            <a:r>
              <a:rPr lang="en-US" b="1" dirty="0">
                <a:solidFill>
                  <a:schemeClr val="accent2">
                    <a:lumMod val="50000"/>
                  </a:schemeClr>
                </a:solidFill>
              </a:rPr>
              <a:t/>
            </a:r>
            <a:br>
              <a:rPr lang="en-US" b="1" dirty="0">
                <a:solidFill>
                  <a:schemeClr val="accent2">
                    <a:lumMod val="50000"/>
                  </a:schemeClr>
                </a:solidFill>
              </a:rPr>
            </a:br>
            <a:r>
              <a:rPr lang="en-US" sz="4200" b="1" dirty="0" smtClean="0">
                <a:solidFill>
                  <a:schemeClr val="accent2">
                    <a:lumMod val="50000"/>
                  </a:schemeClr>
                </a:solidFill>
              </a:rPr>
              <a:t>Cooling </a:t>
            </a:r>
            <a:r>
              <a:rPr lang="en-US" sz="4200" b="1" dirty="0">
                <a:solidFill>
                  <a:schemeClr val="accent2">
                    <a:lumMod val="50000"/>
                  </a:schemeClr>
                </a:solidFill>
              </a:rPr>
              <a:t>Load </a:t>
            </a:r>
            <a:r>
              <a:rPr lang="en-US" sz="4200" b="1" dirty="0" smtClean="0">
                <a:solidFill>
                  <a:schemeClr val="accent2">
                    <a:lumMod val="50000"/>
                  </a:schemeClr>
                </a:solidFill>
              </a:rPr>
              <a:t>For Single </a:t>
            </a:r>
            <a:r>
              <a:rPr lang="en-US" sz="4200" b="1" dirty="0">
                <a:solidFill>
                  <a:schemeClr val="accent2">
                    <a:lumMod val="50000"/>
                  </a:schemeClr>
                </a:solidFill>
              </a:rPr>
              <a:t>Skin </a:t>
            </a:r>
            <a:r>
              <a:rPr lang="en-US" sz="4200" b="1" dirty="0" smtClean="0">
                <a:solidFill>
                  <a:schemeClr val="accent2">
                    <a:lumMod val="50000"/>
                  </a:schemeClr>
                </a:solidFill>
              </a:rPr>
              <a:t>Façade</a:t>
            </a:r>
            <a:br>
              <a:rPr lang="en-US" sz="4200" b="1" dirty="0" smtClean="0">
                <a:solidFill>
                  <a:schemeClr val="accent2">
                    <a:lumMod val="50000"/>
                  </a:schemeClr>
                </a:solidFill>
              </a:rPr>
            </a:br>
            <a:r>
              <a:rPr lang="en-US" sz="4000" b="1" dirty="0"/>
              <a:t>Double Clear Glass</a:t>
            </a:r>
            <a:r>
              <a:rPr lang="en-US" b="1" dirty="0"/>
              <a:t/>
            </a:r>
            <a:br>
              <a:rPr lang="en-US" b="1" dirty="0"/>
            </a:br>
            <a:r>
              <a:rPr lang="en-US" b="1" dirty="0" smtClean="0">
                <a:solidFill>
                  <a:schemeClr val="accent2">
                    <a:lumMod val="50000"/>
                  </a:schemeClr>
                </a:solidFill>
              </a:rPr>
              <a:t>  </a:t>
            </a:r>
            <a:br>
              <a:rPr lang="en-US" b="1" dirty="0" smtClean="0">
                <a:solidFill>
                  <a:schemeClr val="accent2">
                    <a:lumMod val="50000"/>
                  </a:schemeClr>
                </a:solidFill>
              </a:rPr>
            </a:br>
            <a:endParaRPr lang="ar-SA" dirty="0"/>
          </a:p>
        </p:txBody>
      </p:sp>
      <p:pic>
        <p:nvPicPr>
          <p:cNvPr id="5" name="Content Placeholder 4"/>
          <p:cNvPicPr>
            <a:picLocks noGrp="1"/>
          </p:cNvPicPr>
          <p:nvPr>
            <p:ph idx="1"/>
          </p:nvPr>
        </p:nvPicPr>
        <p:blipFill>
          <a:blip r:embed="rId3" cstate="print"/>
          <a:srcRect/>
          <a:stretch>
            <a:fillRect/>
          </a:stretch>
        </p:blipFill>
        <p:spPr bwMode="auto">
          <a:xfrm>
            <a:off x="971600" y="1556792"/>
            <a:ext cx="7416824" cy="4896544"/>
          </a:xfrm>
          <a:prstGeom prst="rect">
            <a:avLst/>
          </a:prstGeom>
          <a:noFill/>
          <a:ln w="9525">
            <a:noFill/>
            <a:miter lim="800000"/>
            <a:headEnd/>
            <a:tailEnd/>
          </a:ln>
        </p:spPr>
      </p:pic>
    </p:spTree>
    <p:extLst>
      <p:ext uri="{BB962C8B-B14F-4D97-AF65-F5344CB8AC3E}">
        <p14:creationId xmlns:p14="http://schemas.microsoft.com/office/powerpoint/2010/main" xmlns="" val="375811287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704856" cy="1503040"/>
          </a:xfrm>
        </p:spPr>
        <p:txBody>
          <a:bodyPr>
            <a:normAutofit fontScale="90000"/>
          </a:bodyPr>
          <a:lstStyle/>
          <a:p>
            <a:r>
              <a:rPr lang="en-US" b="1" smtClean="0">
                <a:solidFill>
                  <a:schemeClr val="accent2">
                    <a:lumMod val="50000"/>
                  </a:schemeClr>
                </a:solidFill>
              </a:rPr>
              <a:t/>
            </a:r>
            <a:br>
              <a:rPr lang="en-US" b="1" smtClean="0">
                <a:solidFill>
                  <a:schemeClr val="accent2">
                    <a:lumMod val="50000"/>
                  </a:schemeClr>
                </a:solidFill>
              </a:rPr>
            </a:br>
            <a:r>
              <a:rPr lang="en-US" b="1" smtClean="0">
                <a:solidFill>
                  <a:schemeClr val="accent2">
                    <a:lumMod val="50000"/>
                  </a:schemeClr>
                </a:solidFill>
              </a:rPr>
              <a:t/>
            </a:r>
            <a:br>
              <a:rPr lang="en-US" b="1" smtClean="0">
                <a:solidFill>
                  <a:schemeClr val="accent2">
                    <a:lumMod val="50000"/>
                  </a:schemeClr>
                </a:solidFill>
              </a:rPr>
            </a:br>
            <a:r>
              <a:rPr lang="en-US" sz="4200" b="1" smtClean="0">
                <a:solidFill>
                  <a:schemeClr val="accent1">
                    <a:lumMod val="75000"/>
                  </a:schemeClr>
                </a:solidFill>
              </a:rPr>
              <a:t>Heating Load For Single Skin Façade</a:t>
            </a:r>
            <a:br>
              <a:rPr lang="en-US" sz="4200" b="1" smtClean="0">
                <a:solidFill>
                  <a:schemeClr val="accent1">
                    <a:lumMod val="75000"/>
                  </a:schemeClr>
                </a:solidFill>
              </a:rPr>
            </a:br>
            <a:r>
              <a:rPr lang="en-US" sz="4000" b="1" smtClean="0"/>
              <a:t>Double Clear Glass</a:t>
            </a:r>
            <a:r>
              <a:rPr lang="en-US" b="1" smtClean="0"/>
              <a:t/>
            </a:r>
            <a:br>
              <a:rPr lang="en-US" b="1" smtClean="0"/>
            </a:br>
            <a:r>
              <a:rPr lang="en-US" b="1" smtClean="0">
                <a:solidFill>
                  <a:schemeClr val="accent2">
                    <a:lumMod val="50000"/>
                  </a:schemeClr>
                </a:solidFill>
              </a:rPr>
              <a:t>  </a:t>
            </a:r>
            <a:br>
              <a:rPr lang="en-US" b="1" smtClean="0">
                <a:solidFill>
                  <a:schemeClr val="accent2">
                    <a:lumMod val="50000"/>
                  </a:schemeClr>
                </a:solidFill>
              </a:rPr>
            </a:br>
            <a:endParaRPr lang="ar-SA"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323528" y="2204864"/>
            <a:ext cx="8665525" cy="2296518"/>
          </a:xfrm>
        </p:spPr>
      </p:pic>
    </p:spTree>
    <p:extLst>
      <p:ext uri="{BB962C8B-B14F-4D97-AF65-F5344CB8AC3E}">
        <p14:creationId xmlns:p14="http://schemas.microsoft.com/office/powerpoint/2010/main" xmlns="" val="167140593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704856" cy="1503040"/>
          </a:xfrm>
        </p:spPr>
        <p:txBody>
          <a:bodyPr>
            <a:normAutofit fontScale="90000"/>
          </a:bodyPr>
          <a:lstStyle/>
          <a:p>
            <a:r>
              <a:rPr lang="en-US" b="1" dirty="0" smtClean="0">
                <a:solidFill>
                  <a:schemeClr val="accent2">
                    <a:lumMod val="50000"/>
                  </a:schemeClr>
                </a:solidFill>
              </a:rPr>
              <a:t/>
            </a:r>
            <a:br>
              <a:rPr lang="en-US" b="1" dirty="0" smtClean="0">
                <a:solidFill>
                  <a:schemeClr val="accent2">
                    <a:lumMod val="50000"/>
                  </a:schemeClr>
                </a:solidFill>
              </a:rPr>
            </a:br>
            <a:r>
              <a:rPr lang="en-US" b="1" dirty="0">
                <a:solidFill>
                  <a:schemeClr val="accent2">
                    <a:lumMod val="50000"/>
                  </a:schemeClr>
                </a:solidFill>
              </a:rPr>
              <a:t/>
            </a:r>
            <a:br>
              <a:rPr lang="en-US" b="1" dirty="0">
                <a:solidFill>
                  <a:schemeClr val="accent2">
                    <a:lumMod val="50000"/>
                  </a:schemeClr>
                </a:solidFill>
              </a:rPr>
            </a:br>
            <a:r>
              <a:rPr lang="en-US" sz="4200" b="1" dirty="0" smtClean="0">
                <a:solidFill>
                  <a:schemeClr val="accent1">
                    <a:lumMod val="75000"/>
                  </a:schemeClr>
                </a:solidFill>
              </a:rPr>
              <a:t>Heating </a:t>
            </a:r>
            <a:r>
              <a:rPr lang="en-US" sz="4200" b="1" dirty="0">
                <a:solidFill>
                  <a:schemeClr val="accent1">
                    <a:lumMod val="75000"/>
                  </a:schemeClr>
                </a:solidFill>
              </a:rPr>
              <a:t>Load </a:t>
            </a:r>
            <a:r>
              <a:rPr lang="en-US" sz="4200" b="1" dirty="0" smtClean="0">
                <a:solidFill>
                  <a:schemeClr val="accent1">
                    <a:lumMod val="75000"/>
                  </a:schemeClr>
                </a:solidFill>
              </a:rPr>
              <a:t>For Single </a:t>
            </a:r>
            <a:r>
              <a:rPr lang="en-US" sz="4200" b="1" dirty="0">
                <a:solidFill>
                  <a:schemeClr val="accent1">
                    <a:lumMod val="75000"/>
                  </a:schemeClr>
                </a:solidFill>
              </a:rPr>
              <a:t>Skin </a:t>
            </a:r>
            <a:r>
              <a:rPr lang="en-US" sz="4200" b="1" dirty="0" smtClean="0">
                <a:solidFill>
                  <a:schemeClr val="accent1">
                    <a:lumMod val="75000"/>
                  </a:schemeClr>
                </a:solidFill>
              </a:rPr>
              <a:t>Façade</a:t>
            </a:r>
            <a:br>
              <a:rPr lang="en-US" sz="4200" b="1" dirty="0" smtClean="0">
                <a:solidFill>
                  <a:schemeClr val="accent1">
                    <a:lumMod val="75000"/>
                  </a:schemeClr>
                </a:solidFill>
              </a:rPr>
            </a:br>
            <a:r>
              <a:rPr lang="en-US" sz="4000" b="1" dirty="0"/>
              <a:t>Double Clear Glass</a:t>
            </a:r>
            <a:r>
              <a:rPr lang="en-US" b="1" dirty="0"/>
              <a:t/>
            </a:r>
            <a:br>
              <a:rPr lang="en-US" b="1" dirty="0"/>
            </a:br>
            <a:r>
              <a:rPr lang="en-US" b="1" dirty="0" smtClean="0">
                <a:solidFill>
                  <a:schemeClr val="accent2">
                    <a:lumMod val="50000"/>
                  </a:schemeClr>
                </a:solidFill>
              </a:rPr>
              <a:t>  </a:t>
            </a:r>
            <a:br>
              <a:rPr lang="en-US" b="1" dirty="0" smtClean="0">
                <a:solidFill>
                  <a:schemeClr val="accent2">
                    <a:lumMod val="50000"/>
                  </a:schemeClr>
                </a:solidFill>
              </a:rPr>
            </a:br>
            <a:endParaRPr lang="ar-SA" dirty="0"/>
          </a:p>
        </p:txBody>
      </p:sp>
      <p:pic>
        <p:nvPicPr>
          <p:cNvPr id="5" name="Content Placeholder 4"/>
          <p:cNvPicPr>
            <a:picLocks noGrp="1"/>
          </p:cNvPicPr>
          <p:nvPr>
            <p:ph idx="1"/>
          </p:nvPr>
        </p:nvPicPr>
        <p:blipFill>
          <a:blip r:embed="rId3" cstate="print"/>
          <a:srcRect/>
          <a:stretch>
            <a:fillRect/>
          </a:stretch>
        </p:blipFill>
        <p:spPr bwMode="auto">
          <a:xfrm>
            <a:off x="1763688" y="1556792"/>
            <a:ext cx="6336704" cy="5112567"/>
          </a:xfrm>
          <a:prstGeom prst="rect">
            <a:avLst/>
          </a:prstGeom>
          <a:noFill/>
          <a:ln w="9525">
            <a:noFill/>
            <a:miter lim="800000"/>
            <a:headEnd/>
            <a:tailEnd/>
          </a:ln>
        </p:spPr>
      </p:pic>
    </p:spTree>
    <p:extLst>
      <p:ext uri="{BB962C8B-B14F-4D97-AF65-F5344CB8AC3E}">
        <p14:creationId xmlns:p14="http://schemas.microsoft.com/office/powerpoint/2010/main" xmlns="" val="41651819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lumMod val="50000"/>
                  </a:schemeClr>
                </a:solidFill>
              </a:rPr>
              <a:t>Single skin(glass) façade </a:t>
            </a:r>
            <a:br>
              <a:rPr lang="en-US" b="1" dirty="0" smtClean="0">
                <a:solidFill>
                  <a:schemeClr val="accent2">
                    <a:lumMod val="50000"/>
                  </a:schemeClr>
                </a:solidFill>
              </a:rPr>
            </a:br>
            <a:r>
              <a:rPr lang="en-US" b="1" dirty="0" smtClean="0">
                <a:solidFill>
                  <a:schemeClr val="tx2">
                    <a:lumMod val="50000"/>
                  </a:schemeClr>
                </a:solidFill>
              </a:rPr>
              <a:t>Low Emissive Glass</a:t>
            </a:r>
            <a:endParaRPr lang="ar-SA" dirty="0">
              <a:solidFill>
                <a:schemeClr val="tx2">
                  <a:lumMod val="50000"/>
                </a:schemeClr>
              </a:solidFill>
            </a:endParaRPr>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1691680" y="1556792"/>
            <a:ext cx="5688631" cy="4946630"/>
          </a:xfrm>
          <a:ln w="38100">
            <a:solidFill>
              <a:schemeClr val="accent4">
                <a:lumMod val="50000"/>
              </a:schemeClr>
            </a:solidFill>
          </a:ln>
        </p:spPr>
      </p:pic>
    </p:spTree>
    <p:extLst>
      <p:ext uri="{BB962C8B-B14F-4D97-AF65-F5344CB8AC3E}">
        <p14:creationId xmlns:p14="http://schemas.microsoft.com/office/powerpoint/2010/main" xmlns="" val="361668250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15616" y="274638"/>
            <a:ext cx="6552728" cy="1143000"/>
          </a:xfrm>
        </p:spPr>
        <p:txBody>
          <a:bodyPr>
            <a:normAutofit fontScale="90000"/>
          </a:bodyPr>
          <a:lstStyle/>
          <a:p>
            <a:r>
              <a:rPr lang="en-US" b="1" dirty="0">
                <a:solidFill>
                  <a:schemeClr val="accent2">
                    <a:lumMod val="50000"/>
                  </a:schemeClr>
                </a:solidFill>
              </a:rPr>
              <a:t>Thermal properties for Single skin(glass) façade </a:t>
            </a:r>
            <a:endParaRPr lang="ar-SA" dirty="0">
              <a:solidFill>
                <a:schemeClr val="accent2">
                  <a:lumMod val="50000"/>
                </a:schemeClr>
              </a:solidFill>
            </a:endParaRPr>
          </a:p>
        </p:txBody>
      </p:sp>
      <p:sp>
        <p:nvSpPr>
          <p:cNvPr id="6" name="TextBox 5"/>
          <p:cNvSpPr txBox="1"/>
          <p:nvPr/>
        </p:nvSpPr>
        <p:spPr>
          <a:xfrm>
            <a:off x="4572000" y="2564904"/>
            <a:ext cx="4896544" cy="1969770"/>
          </a:xfrm>
          <a:prstGeom prst="rect">
            <a:avLst/>
          </a:prstGeom>
          <a:noFill/>
        </p:spPr>
        <p:txBody>
          <a:bodyPr wrap="square" rtlCol="0">
            <a:spAutoFit/>
          </a:bodyPr>
          <a:lstStyle/>
          <a:p>
            <a:pPr algn="l" rtl="0"/>
            <a:r>
              <a:rPr lang="en-US" sz="2800" b="1" dirty="0"/>
              <a:t>The Heat transfer coefficient</a:t>
            </a:r>
          </a:p>
          <a:p>
            <a:pPr algn="l" rtl="0"/>
            <a:endParaRPr lang="en-US" sz="2800" b="1" dirty="0"/>
          </a:p>
          <a:p>
            <a:pPr algn="ctr" rtl="0"/>
            <a:r>
              <a:rPr lang="en-US" sz="2800" b="1" dirty="0"/>
              <a:t>U for </a:t>
            </a:r>
            <a:r>
              <a:rPr lang="en-US" sz="2800" b="1" dirty="0" smtClean="0"/>
              <a:t>wall=1.49 </a:t>
            </a:r>
            <a:r>
              <a:rPr lang="en-US" sz="2800" b="1" dirty="0"/>
              <a:t>W/m</a:t>
            </a:r>
            <a:r>
              <a:rPr lang="en-US" sz="2800" b="1" baseline="30000" dirty="0"/>
              <a:t>2</a:t>
            </a:r>
            <a:r>
              <a:rPr lang="en-US" sz="2800" b="1" dirty="0"/>
              <a:t>.K</a:t>
            </a:r>
          </a:p>
          <a:p>
            <a:pPr algn="l" rtl="0"/>
            <a:r>
              <a:rPr lang="en-US" sz="2000" b="1" dirty="0"/>
              <a:t> </a:t>
            </a:r>
          </a:p>
          <a:p>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611560" y="1556792"/>
            <a:ext cx="3837391" cy="5040560"/>
          </a:xfrm>
        </p:spPr>
      </p:pic>
      <p:sp>
        <p:nvSpPr>
          <p:cNvPr id="7" name="TextBox 6"/>
          <p:cNvSpPr txBox="1"/>
          <p:nvPr/>
        </p:nvSpPr>
        <p:spPr>
          <a:xfrm>
            <a:off x="1835696" y="6078487"/>
            <a:ext cx="3168352" cy="461665"/>
          </a:xfrm>
          <a:prstGeom prst="rect">
            <a:avLst/>
          </a:prstGeom>
          <a:noFill/>
        </p:spPr>
        <p:txBody>
          <a:bodyPr wrap="square" rtlCol="0">
            <a:spAutoFit/>
          </a:bodyPr>
          <a:lstStyle/>
          <a:p>
            <a:pPr algn="ctr"/>
            <a:r>
              <a:rPr lang="en-US" sz="2400" b="1" dirty="0" smtClean="0"/>
              <a:t>Low emissive glass </a:t>
            </a:r>
            <a:endParaRPr lang="en-US" sz="2400" b="1" dirty="0"/>
          </a:p>
        </p:txBody>
      </p:sp>
    </p:spTree>
    <p:extLst>
      <p:ext uri="{BB962C8B-B14F-4D97-AF65-F5344CB8AC3E}">
        <p14:creationId xmlns:p14="http://schemas.microsoft.com/office/powerpoint/2010/main" xmlns="" val="78822327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704856" cy="1503040"/>
          </a:xfrm>
        </p:spPr>
        <p:txBody>
          <a:bodyPr>
            <a:normAutofit fontScale="90000"/>
          </a:bodyPr>
          <a:lstStyle/>
          <a:p>
            <a:r>
              <a:rPr lang="en-US" b="1" dirty="0" smtClean="0">
                <a:solidFill>
                  <a:schemeClr val="accent2">
                    <a:lumMod val="50000"/>
                  </a:schemeClr>
                </a:solidFill>
              </a:rPr>
              <a:t/>
            </a:r>
            <a:br>
              <a:rPr lang="en-US" b="1" dirty="0" smtClean="0">
                <a:solidFill>
                  <a:schemeClr val="accent2">
                    <a:lumMod val="50000"/>
                  </a:schemeClr>
                </a:solidFill>
              </a:rPr>
            </a:br>
            <a:r>
              <a:rPr lang="en-US" b="1" dirty="0">
                <a:solidFill>
                  <a:schemeClr val="accent2">
                    <a:lumMod val="50000"/>
                  </a:schemeClr>
                </a:solidFill>
              </a:rPr>
              <a:t/>
            </a:r>
            <a:br>
              <a:rPr lang="en-US" b="1" dirty="0">
                <a:solidFill>
                  <a:schemeClr val="accent2">
                    <a:lumMod val="50000"/>
                  </a:schemeClr>
                </a:solidFill>
              </a:rPr>
            </a:br>
            <a:r>
              <a:rPr lang="en-US" sz="4200" b="1" dirty="0" smtClean="0">
                <a:solidFill>
                  <a:schemeClr val="accent2">
                    <a:lumMod val="50000"/>
                  </a:schemeClr>
                </a:solidFill>
              </a:rPr>
              <a:t>Cooling </a:t>
            </a:r>
            <a:r>
              <a:rPr lang="en-US" sz="4200" b="1" dirty="0">
                <a:solidFill>
                  <a:schemeClr val="accent2">
                    <a:lumMod val="50000"/>
                  </a:schemeClr>
                </a:solidFill>
              </a:rPr>
              <a:t>Load </a:t>
            </a:r>
            <a:r>
              <a:rPr lang="en-US" sz="4200" b="1" dirty="0" smtClean="0">
                <a:solidFill>
                  <a:schemeClr val="accent2">
                    <a:lumMod val="50000"/>
                  </a:schemeClr>
                </a:solidFill>
              </a:rPr>
              <a:t>For Single </a:t>
            </a:r>
            <a:r>
              <a:rPr lang="en-US" sz="4200" b="1" dirty="0">
                <a:solidFill>
                  <a:schemeClr val="accent2">
                    <a:lumMod val="50000"/>
                  </a:schemeClr>
                </a:solidFill>
              </a:rPr>
              <a:t>Skin </a:t>
            </a:r>
            <a:r>
              <a:rPr lang="en-US" sz="4200" b="1" dirty="0" smtClean="0">
                <a:solidFill>
                  <a:schemeClr val="accent2">
                    <a:lumMod val="50000"/>
                  </a:schemeClr>
                </a:solidFill>
              </a:rPr>
              <a:t>Façade</a:t>
            </a:r>
            <a:br>
              <a:rPr lang="en-US" sz="4200" b="1" dirty="0" smtClean="0">
                <a:solidFill>
                  <a:schemeClr val="accent2">
                    <a:lumMod val="50000"/>
                  </a:schemeClr>
                </a:solidFill>
              </a:rPr>
            </a:br>
            <a:r>
              <a:rPr lang="en-US" sz="4000" b="1" dirty="0" smtClean="0"/>
              <a:t>Low Emissive Glass</a:t>
            </a:r>
            <a:r>
              <a:rPr lang="en-US" b="1" dirty="0" smtClean="0">
                <a:solidFill>
                  <a:schemeClr val="accent2">
                    <a:lumMod val="50000"/>
                  </a:schemeClr>
                </a:solidFill>
              </a:rPr>
              <a:t>  </a:t>
            </a:r>
            <a:br>
              <a:rPr lang="en-US" b="1" dirty="0" smtClean="0">
                <a:solidFill>
                  <a:schemeClr val="accent2">
                    <a:lumMod val="50000"/>
                  </a:schemeClr>
                </a:solidFill>
              </a:rPr>
            </a:br>
            <a:endParaRPr lang="ar-SA" dirty="0"/>
          </a:p>
        </p:txBody>
      </p:sp>
      <p:pic>
        <p:nvPicPr>
          <p:cNvPr id="8" name="Content Placeholder 7"/>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467543" y="2636912"/>
            <a:ext cx="8466937" cy="2448272"/>
          </a:xfrm>
        </p:spPr>
      </p:pic>
    </p:spTree>
    <p:extLst>
      <p:ext uri="{BB962C8B-B14F-4D97-AF65-F5344CB8AC3E}">
        <p14:creationId xmlns:p14="http://schemas.microsoft.com/office/powerpoint/2010/main" xmlns="" val="91606344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704856" cy="1503040"/>
          </a:xfrm>
        </p:spPr>
        <p:txBody>
          <a:bodyPr>
            <a:normAutofit fontScale="90000"/>
          </a:bodyPr>
          <a:lstStyle/>
          <a:p>
            <a:r>
              <a:rPr lang="en-US" b="1" dirty="0">
                <a:solidFill>
                  <a:schemeClr val="accent2">
                    <a:lumMod val="50000"/>
                  </a:schemeClr>
                </a:solidFill>
              </a:rPr>
              <a:t/>
            </a:r>
            <a:br>
              <a:rPr lang="en-US" b="1" dirty="0">
                <a:solidFill>
                  <a:schemeClr val="accent2">
                    <a:lumMod val="50000"/>
                  </a:schemeClr>
                </a:solidFill>
              </a:rPr>
            </a:br>
            <a:r>
              <a:rPr lang="en-US" sz="4200" b="1" dirty="0" smtClean="0">
                <a:solidFill>
                  <a:schemeClr val="accent2">
                    <a:lumMod val="50000"/>
                  </a:schemeClr>
                </a:solidFill>
              </a:rPr>
              <a:t>Cooling </a:t>
            </a:r>
            <a:r>
              <a:rPr lang="en-US" sz="4200" b="1" dirty="0">
                <a:solidFill>
                  <a:schemeClr val="accent2">
                    <a:lumMod val="50000"/>
                  </a:schemeClr>
                </a:solidFill>
              </a:rPr>
              <a:t>Load </a:t>
            </a:r>
            <a:r>
              <a:rPr lang="en-US" sz="4200" b="1" dirty="0" smtClean="0">
                <a:solidFill>
                  <a:schemeClr val="accent2">
                    <a:lumMod val="50000"/>
                  </a:schemeClr>
                </a:solidFill>
              </a:rPr>
              <a:t>For Single </a:t>
            </a:r>
            <a:r>
              <a:rPr lang="en-US" sz="4200" b="1" dirty="0">
                <a:solidFill>
                  <a:schemeClr val="accent2">
                    <a:lumMod val="50000"/>
                  </a:schemeClr>
                </a:solidFill>
              </a:rPr>
              <a:t>Skin </a:t>
            </a:r>
            <a:r>
              <a:rPr lang="en-US" sz="4200" b="1" dirty="0" smtClean="0">
                <a:solidFill>
                  <a:schemeClr val="accent2">
                    <a:lumMod val="50000"/>
                  </a:schemeClr>
                </a:solidFill>
              </a:rPr>
              <a:t>Façade</a:t>
            </a:r>
            <a:br>
              <a:rPr lang="en-US" sz="4200" b="1" dirty="0" smtClean="0">
                <a:solidFill>
                  <a:schemeClr val="accent2">
                    <a:lumMod val="50000"/>
                  </a:schemeClr>
                </a:solidFill>
              </a:rPr>
            </a:br>
            <a:r>
              <a:rPr lang="en-US" sz="4000" b="1" dirty="0" smtClean="0"/>
              <a:t>Low Emissive Glass</a:t>
            </a:r>
            <a:r>
              <a:rPr lang="en-US" b="1" dirty="0" smtClean="0">
                <a:solidFill>
                  <a:schemeClr val="accent2">
                    <a:lumMod val="50000"/>
                  </a:schemeClr>
                </a:solidFill>
              </a:rPr>
              <a:t>  </a:t>
            </a:r>
            <a:br>
              <a:rPr lang="en-US" b="1" dirty="0" smtClean="0">
                <a:solidFill>
                  <a:schemeClr val="accent2">
                    <a:lumMod val="50000"/>
                  </a:schemeClr>
                </a:solidFill>
              </a:rPr>
            </a:br>
            <a:endParaRPr lang="ar-SA" dirty="0"/>
          </a:p>
        </p:txBody>
      </p:sp>
      <p:pic>
        <p:nvPicPr>
          <p:cNvPr id="5" name="Content Placeholder 4"/>
          <p:cNvPicPr>
            <a:picLocks noGrp="1"/>
          </p:cNvPicPr>
          <p:nvPr>
            <p:ph idx="1"/>
          </p:nvPr>
        </p:nvPicPr>
        <p:blipFill>
          <a:blip r:embed="rId3" cstate="print"/>
          <a:srcRect/>
          <a:stretch>
            <a:fillRect/>
          </a:stretch>
        </p:blipFill>
        <p:spPr bwMode="auto">
          <a:xfrm>
            <a:off x="1187624" y="1700808"/>
            <a:ext cx="6408712" cy="4608512"/>
          </a:xfrm>
          <a:prstGeom prst="rect">
            <a:avLst/>
          </a:prstGeom>
          <a:noFill/>
          <a:ln w="9525">
            <a:noFill/>
            <a:miter lim="800000"/>
            <a:headEnd/>
            <a:tailEnd/>
          </a:ln>
        </p:spPr>
      </p:pic>
    </p:spTree>
    <p:extLst>
      <p:ext uri="{BB962C8B-B14F-4D97-AF65-F5344CB8AC3E}">
        <p14:creationId xmlns:p14="http://schemas.microsoft.com/office/powerpoint/2010/main" xmlns="" val="59307812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704856" cy="1503040"/>
          </a:xfrm>
        </p:spPr>
        <p:txBody>
          <a:bodyPr>
            <a:normAutofit fontScale="90000"/>
          </a:bodyPr>
          <a:lstStyle/>
          <a:p>
            <a:r>
              <a:rPr lang="en-US" b="1" dirty="0" smtClean="0">
                <a:solidFill>
                  <a:schemeClr val="accent2">
                    <a:lumMod val="50000"/>
                  </a:schemeClr>
                </a:solidFill>
              </a:rPr>
              <a:t/>
            </a:r>
            <a:br>
              <a:rPr lang="en-US" b="1" dirty="0" smtClean="0">
                <a:solidFill>
                  <a:schemeClr val="accent2">
                    <a:lumMod val="50000"/>
                  </a:schemeClr>
                </a:solidFill>
              </a:rPr>
            </a:br>
            <a:r>
              <a:rPr lang="en-US" b="1" dirty="0">
                <a:solidFill>
                  <a:schemeClr val="accent2">
                    <a:lumMod val="50000"/>
                  </a:schemeClr>
                </a:solidFill>
              </a:rPr>
              <a:t/>
            </a:r>
            <a:br>
              <a:rPr lang="en-US" b="1" dirty="0">
                <a:solidFill>
                  <a:schemeClr val="accent2">
                    <a:lumMod val="50000"/>
                  </a:schemeClr>
                </a:solidFill>
              </a:rPr>
            </a:br>
            <a:r>
              <a:rPr lang="en-US" sz="4200" b="1" dirty="0" smtClean="0">
                <a:solidFill>
                  <a:schemeClr val="accent2">
                    <a:lumMod val="50000"/>
                  </a:schemeClr>
                </a:solidFill>
              </a:rPr>
              <a:t>Heating </a:t>
            </a:r>
            <a:r>
              <a:rPr lang="en-US" sz="4200" b="1" dirty="0">
                <a:solidFill>
                  <a:schemeClr val="accent2">
                    <a:lumMod val="50000"/>
                  </a:schemeClr>
                </a:solidFill>
              </a:rPr>
              <a:t>Load </a:t>
            </a:r>
            <a:r>
              <a:rPr lang="en-US" sz="4200" b="1" dirty="0" smtClean="0">
                <a:solidFill>
                  <a:schemeClr val="accent2">
                    <a:lumMod val="50000"/>
                  </a:schemeClr>
                </a:solidFill>
              </a:rPr>
              <a:t>For Single </a:t>
            </a:r>
            <a:r>
              <a:rPr lang="en-US" sz="4200" b="1" dirty="0">
                <a:solidFill>
                  <a:schemeClr val="accent2">
                    <a:lumMod val="50000"/>
                  </a:schemeClr>
                </a:solidFill>
              </a:rPr>
              <a:t>Skin </a:t>
            </a:r>
            <a:r>
              <a:rPr lang="en-US" sz="4200" b="1" dirty="0" smtClean="0">
                <a:solidFill>
                  <a:schemeClr val="accent2">
                    <a:lumMod val="50000"/>
                  </a:schemeClr>
                </a:solidFill>
              </a:rPr>
              <a:t>Façade</a:t>
            </a:r>
            <a:br>
              <a:rPr lang="en-US" sz="4200" b="1" dirty="0" smtClean="0">
                <a:solidFill>
                  <a:schemeClr val="accent2">
                    <a:lumMod val="50000"/>
                  </a:schemeClr>
                </a:solidFill>
              </a:rPr>
            </a:br>
            <a:r>
              <a:rPr lang="en-US" sz="4000" b="1" dirty="0" smtClean="0"/>
              <a:t>Low Emissive Glass</a:t>
            </a:r>
            <a:r>
              <a:rPr lang="en-US" b="1" dirty="0" smtClean="0">
                <a:solidFill>
                  <a:schemeClr val="accent2">
                    <a:lumMod val="50000"/>
                  </a:schemeClr>
                </a:solidFill>
              </a:rPr>
              <a:t>  </a:t>
            </a:r>
            <a:br>
              <a:rPr lang="en-US" b="1" dirty="0" smtClean="0">
                <a:solidFill>
                  <a:schemeClr val="accent2">
                    <a:lumMod val="50000"/>
                  </a:schemeClr>
                </a:solidFill>
              </a:rPr>
            </a:br>
            <a:endParaRPr lang="ar-SA"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539552" y="2492896"/>
            <a:ext cx="8346989" cy="2464349"/>
          </a:xfrm>
        </p:spPr>
      </p:pic>
    </p:spTree>
    <p:extLst>
      <p:ext uri="{BB962C8B-B14F-4D97-AF65-F5344CB8AC3E}">
        <p14:creationId xmlns:p14="http://schemas.microsoft.com/office/powerpoint/2010/main" xmlns="" val="16996844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704856" cy="1503040"/>
          </a:xfrm>
        </p:spPr>
        <p:txBody>
          <a:bodyPr>
            <a:normAutofit fontScale="90000"/>
          </a:bodyPr>
          <a:lstStyle/>
          <a:p>
            <a:r>
              <a:rPr lang="en-US" b="1" dirty="0" smtClean="0">
                <a:solidFill>
                  <a:schemeClr val="accent2">
                    <a:lumMod val="50000"/>
                  </a:schemeClr>
                </a:solidFill>
              </a:rPr>
              <a:t/>
            </a:r>
            <a:br>
              <a:rPr lang="en-US" b="1" dirty="0" smtClean="0">
                <a:solidFill>
                  <a:schemeClr val="accent2">
                    <a:lumMod val="50000"/>
                  </a:schemeClr>
                </a:solidFill>
              </a:rPr>
            </a:br>
            <a:r>
              <a:rPr lang="en-US" sz="4200" b="1" dirty="0" smtClean="0">
                <a:solidFill>
                  <a:schemeClr val="accent2">
                    <a:lumMod val="50000"/>
                  </a:schemeClr>
                </a:solidFill>
              </a:rPr>
              <a:t>Heating </a:t>
            </a:r>
            <a:r>
              <a:rPr lang="en-US" sz="4200" b="1" dirty="0">
                <a:solidFill>
                  <a:schemeClr val="accent2">
                    <a:lumMod val="50000"/>
                  </a:schemeClr>
                </a:solidFill>
              </a:rPr>
              <a:t>Load </a:t>
            </a:r>
            <a:r>
              <a:rPr lang="en-US" sz="4200" b="1" dirty="0" smtClean="0">
                <a:solidFill>
                  <a:schemeClr val="accent2">
                    <a:lumMod val="50000"/>
                  </a:schemeClr>
                </a:solidFill>
              </a:rPr>
              <a:t>For Single </a:t>
            </a:r>
            <a:r>
              <a:rPr lang="en-US" sz="4200" b="1" dirty="0">
                <a:solidFill>
                  <a:schemeClr val="accent2">
                    <a:lumMod val="50000"/>
                  </a:schemeClr>
                </a:solidFill>
              </a:rPr>
              <a:t>Skin </a:t>
            </a:r>
            <a:r>
              <a:rPr lang="en-US" sz="4200" b="1" dirty="0" smtClean="0">
                <a:solidFill>
                  <a:schemeClr val="accent2">
                    <a:lumMod val="50000"/>
                  </a:schemeClr>
                </a:solidFill>
              </a:rPr>
              <a:t>Façade</a:t>
            </a:r>
            <a:br>
              <a:rPr lang="en-US" sz="4200" b="1" dirty="0" smtClean="0">
                <a:solidFill>
                  <a:schemeClr val="accent2">
                    <a:lumMod val="50000"/>
                  </a:schemeClr>
                </a:solidFill>
              </a:rPr>
            </a:br>
            <a:r>
              <a:rPr lang="en-US" sz="4000" b="1" dirty="0" smtClean="0"/>
              <a:t>Low Emissive Glass</a:t>
            </a:r>
            <a:r>
              <a:rPr lang="en-US" b="1" dirty="0" smtClean="0">
                <a:solidFill>
                  <a:schemeClr val="accent2">
                    <a:lumMod val="50000"/>
                  </a:schemeClr>
                </a:solidFill>
              </a:rPr>
              <a:t>  </a:t>
            </a:r>
            <a:br>
              <a:rPr lang="en-US" b="1" dirty="0" smtClean="0">
                <a:solidFill>
                  <a:schemeClr val="accent2">
                    <a:lumMod val="50000"/>
                  </a:schemeClr>
                </a:solidFill>
              </a:rPr>
            </a:br>
            <a:endParaRPr lang="ar-SA" dirty="0"/>
          </a:p>
        </p:txBody>
      </p:sp>
      <p:pic>
        <p:nvPicPr>
          <p:cNvPr id="5" name="Content Placeholder 4"/>
          <p:cNvPicPr>
            <a:picLocks noGrp="1"/>
          </p:cNvPicPr>
          <p:nvPr>
            <p:ph idx="1"/>
          </p:nvPr>
        </p:nvPicPr>
        <p:blipFill>
          <a:blip r:embed="rId3" cstate="print"/>
          <a:srcRect/>
          <a:stretch>
            <a:fillRect/>
          </a:stretch>
        </p:blipFill>
        <p:spPr bwMode="auto">
          <a:xfrm>
            <a:off x="899592" y="1600200"/>
            <a:ext cx="7128792" cy="4709120"/>
          </a:xfrm>
          <a:prstGeom prst="rect">
            <a:avLst/>
          </a:prstGeom>
          <a:noFill/>
          <a:ln w="38100">
            <a:solidFill>
              <a:schemeClr val="accent4">
                <a:lumMod val="50000"/>
              </a:schemeClr>
            </a:solidFill>
            <a:miter lim="800000"/>
            <a:headEnd/>
            <a:tailEnd/>
          </a:ln>
        </p:spPr>
      </p:pic>
    </p:spTree>
    <p:extLst>
      <p:ext uri="{BB962C8B-B14F-4D97-AF65-F5344CB8AC3E}">
        <p14:creationId xmlns:p14="http://schemas.microsoft.com/office/powerpoint/2010/main" xmlns="" val="41999615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Structural </a:t>
            </a:r>
            <a:r>
              <a:rPr lang="en-US" b="1" dirty="0" smtClean="0"/>
              <a:t>System</a:t>
            </a:r>
            <a:endParaRPr lang="ar-SA" dirty="0"/>
          </a:p>
        </p:txBody>
      </p:sp>
      <p:pic>
        <p:nvPicPr>
          <p:cNvPr id="4" name="Content Placeholder 3" descr="ggg.PNG"/>
          <p:cNvPicPr>
            <a:picLocks noGrp="1" noChangeAspect="1"/>
          </p:cNvPicPr>
          <p:nvPr>
            <p:ph idx="1"/>
          </p:nvPr>
        </p:nvPicPr>
        <p:blipFill>
          <a:blip r:embed="rId2" cstate="print"/>
          <a:stretch>
            <a:fillRect/>
          </a:stretch>
        </p:blipFill>
        <p:spPr>
          <a:xfrm>
            <a:off x="1403649" y="1484784"/>
            <a:ext cx="6480720" cy="4641379"/>
          </a:xfr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3131841" y="3068960"/>
            <a:ext cx="6012160" cy="3564924"/>
          </a:xfrm>
        </p:spPr>
      </p:pic>
      <p:sp>
        <p:nvSpPr>
          <p:cNvPr id="2" name="Title 1"/>
          <p:cNvSpPr>
            <a:spLocks noGrp="1"/>
          </p:cNvSpPr>
          <p:nvPr>
            <p:ph type="title"/>
          </p:nvPr>
        </p:nvSpPr>
        <p:spPr/>
        <p:txBody>
          <a:bodyPr>
            <a:normAutofit fontScale="90000"/>
          </a:bodyPr>
          <a:lstStyle/>
          <a:p>
            <a:r>
              <a:rPr lang="en-US" b="1" dirty="0" smtClean="0">
                <a:solidFill>
                  <a:schemeClr val="accent2">
                    <a:lumMod val="50000"/>
                  </a:schemeClr>
                </a:solidFill>
              </a:rPr>
              <a:t>Heating and cooling loads</a:t>
            </a:r>
            <a:br>
              <a:rPr lang="en-US" b="1" dirty="0" smtClean="0">
                <a:solidFill>
                  <a:schemeClr val="accent2">
                    <a:lumMod val="50000"/>
                  </a:schemeClr>
                </a:solidFill>
              </a:rPr>
            </a:br>
            <a:r>
              <a:rPr lang="en-US" b="1" dirty="0" smtClean="0">
                <a:solidFill>
                  <a:schemeClr val="accent2">
                    <a:lumMod val="50000"/>
                  </a:schemeClr>
                </a:solidFill>
              </a:rPr>
              <a:t>Double skin(glass) façade  </a:t>
            </a:r>
            <a:endParaRPr lang="ar-SA" dirty="0"/>
          </a:p>
        </p:txBody>
      </p:sp>
      <p:sp>
        <p:nvSpPr>
          <p:cNvPr id="6" name="TextBox 5"/>
          <p:cNvSpPr txBox="1"/>
          <p:nvPr/>
        </p:nvSpPr>
        <p:spPr>
          <a:xfrm>
            <a:off x="292727" y="1772816"/>
            <a:ext cx="7632848" cy="4524315"/>
          </a:xfrm>
          <a:prstGeom prst="rect">
            <a:avLst/>
          </a:prstGeom>
          <a:noFill/>
        </p:spPr>
        <p:txBody>
          <a:bodyPr wrap="square" rtlCol="1">
            <a:spAutoFit/>
          </a:bodyPr>
          <a:lstStyle/>
          <a:p>
            <a:pPr algn="l" rtl="0"/>
            <a:r>
              <a:rPr lang="en-US" sz="2600" b="1" dirty="0" smtClean="0">
                <a:solidFill>
                  <a:schemeClr val="tx2"/>
                </a:solidFill>
                <a:latin typeface="Arial" pitchFamily="34" charset="0"/>
                <a:cs typeface="Arial" pitchFamily="34" charset="0"/>
              </a:rPr>
              <a:t>There are four </a:t>
            </a:r>
            <a:r>
              <a:rPr lang="en-US" sz="2600" b="1" dirty="0">
                <a:solidFill>
                  <a:schemeClr val="tx2"/>
                </a:solidFill>
                <a:latin typeface="Arial" pitchFamily="34" charset="0"/>
                <a:cs typeface="Arial" pitchFamily="34" charset="0"/>
              </a:rPr>
              <a:t>system for double skin façade</a:t>
            </a:r>
            <a:r>
              <a:rPr lang="en-US" sz="2600" b="1" dirty="0" smtClean="0">
                <a:solidFill>
                  <a:schemeClr val="tx2"/>
                </a:solidFill>
                <a:latin typeface="Arial" pitchFamily="34" charset="0"/>
                <a:cs typeface="Arial" pitchFamily="34" charset="0"/>
              </a:rPr>
              <a:t>,</a:t>
            </a:r>
          </a:p>
          <a:p>
            <a:pPr algn="l" rtl="0"/>
            <a:r>
              <a:rPr lang="en-US" sz="2800" dirty="0" smtClean="0"/>
              <a:t> </a:t>
            </a:r>
            <a:endParaRPr lang="en-US" sz="2800" dirty="0"/>
          </a:p>
          <a:p>
            <a:pPr marL="457200" indent="-457200" algn="l" rtl="0">
              <a:buFont typeface="Wingdings" pitchFamily="2" charset="2"/>
              <a:buChar char="v"/>
            </a:pPr>
            <a:r>
              <a:rPr lang="en-US" sz="2500" b="1" dirty="0" smtClean="0"/>
              <a:t>Box Window Facade, </a:t>
            </a:r>
          </a:p>
          <a:p>
            <a:pPr algn="l" rtl="0"/>
            <a:endParaRPr lang="en-US" sz="2500" b="1" dirty="0" smtClean="0"/>
          </a:p>
          <a:p>
            <a:pPr marL="457200" indent="-457200" algn="l" rtl="0">
              <a:buFont typeface="Wingdings" pitchFamily="2" charset="2"/>
              <a:buChar char="v"/>
            </a:pPr>
            <a:r>
              <a:rPr lang="en-US" sz="2500" b="1" dirty="0"/>
              <a:t>Shaft Box </a:t>
            </a:r>
            <a:r>
              <a:rPr lang="en-US" sz="2500" b="1" dirty="0" smtClean="0"/>
              <a:t>Façade,</a:t>
            </a:r>
          </a:p>
          <a:p>
            <a:pPr marL="457200" indent="-457200" algn="l" rtl="0">
              <a:buFont typeface="Wingdings" pitchFamily="2" charset="2"/>
              <a:buChar char="v"/>
            </a:pPr>
            <a:endParaRPr lang="en-US" sz="2500" b="1" dirty="0" smtClean="0"/>
          </a:p>
          <a:p>
            <a:pPr marL="457200" indent="-457200" algn="l" rtl="0">
              <a:buFont typeface="Wingdings" pitchFamily="2" charset="2"/>
              <a:buChar char="v"/>
            </a:pPr>
            <a:r>
              <a:rPr lang="en-US" sz="2500" b="1" dirty="0"/>
              <a:t>Multi Storey </a:t>
            </a:r>
            <a:r>
              <a:rPr lang="en-US" sz="2500" b="1" dirty="0" smtClean="0"/>
              <a:t>Façade, and</a:t>
            </a:r>
          </a:p>
          <a:p>
            <a:pPr algn="l" rtl="0"/>
            <a:r>
              <a:rPr lang="en-US" sz="2500" b="1" dirty="0" smtClean="0"/>
              <a:t> </a:t>
            </a:r>
          </a:p>
          <a:p>
            <a:pPr marL="457200" indent="-457200" algn="l" rtl="0">
              <a:buFont typeface="Wingdings" pitchFamily="2" charset="2"/>
              <a:buChar char="v"/>
            </a:pPr>
            <a:r>
              <a:rPr lang="en-US" sz="2800" b="1" dirty="0">
                <a:solidFill>
                  <a:schemeClr val="accent2">
                    <a:lumMod val="75000"/>
                  </a:schemeClr>
                </a:solidFill>
              </a:rPr>
              <a:t>Corridor </a:t>
            </a:r>
            <a:r>
              <a:rPr lang="en-US" sz="2800" b="1" dirty="0" smtClean="0">
                <a:solidFill>
                  <a:schemeClr val="accent2">
                    <a:lumMod val="75000"/>
                  </a:schemeClr>
                </a:solidFill>
              </a:rPr>
              <a:t>Façade</a:t>
            </a:r>
          </a:p>
          <a:p>
            <a:pPr algn="l" rtl="0"/>
            <a:r>
              <a:rPr lang="en-US" sz="2800" b="1" dirty="0" smtClean="0">
                <a:solidFill>
                  <a:schemeClr val="tx2"/>
                </a:solidFill>
              </a:rPr>
              <a:t> (With cavity 60 cm)</a:t>
            </a:r>
          </a:p>
          <a:p>
            <a:pPr algn="l" rtl="0"/>
            <a:endParaRPr lang="en-US" sz="2800" b="1" dirty="0" smtClean="0">
              <a:solidFill>
                <a:schemeClr val="accent2">
                  <a:lumMod val="75000"/>
                </a:schemeClr>
              </a:solidFill>
            </a:endParaRPr>
          </a:p>
        </p:txBody>
      </p:sp>
    </p:spTree>
    <p:extLst>
      <p:ext uri="{BB962C8B-B14F-4D97-AF65-F5344CB8AC3E}">
        <p14:creationId xmlns:p14="http://schemas.microsoft.com/office/powerpoint/2010/main" xmlns="" val="65880375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2000" b="-2000"/>
          </a:stretch>
        </a:blip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2938179" y="3112223"/>
            <a:ext cx="6190185" cy="3564924"/>
          </a:xfrm>
        </p:spPr>
      </p:pic>
      <p:sp>
        <p:nvSpPr>
          <p:cNvPr id="2" name="Title 1"/>
          <p:cNvSpPr>
            <a:spLocks noGrp="1"/>
          </p:cNvSpPr>
          <p:nvPr>
            <p:ph type="title"/>
          </p:nvPr>
        </p:nvSpPr>
        <p:spPr/>
        <p:txBody>
          <a:bodyPr>
            <a:normAutofit fontScale="90000"/>
          </a:bodyPr>
          <a:lstStyle/>
          <a:p>
            <a:r>
              <a:rPr lang="en-US" b="1" dirty="0" smtClean="0">
                <a:solidFill>
                  <a:schemeClr val="accent2">
                    <a:lumMod val="50000"/>
                  </a:schemeClr>
                </a:solidFill>
              </a:rPr>
              <a:t>Heating and cooling loads</a:t>
            </a:r>
            <a:br>
              <a:rPr lang="en-US" b="1" dirty="0" smtClean="0">
                <a:solidFill>
                  <a:schemeClr val="accent2">
                    <a:lumMod val="50000"/>
                  </a:schemeClr>
                </a:solidFill>
              </a:rPr>
            </a:br>
            <a:r>
              <a:rPr lang="en-US" b="1" dirty="0" smtClean="0">
                <a:solidFill>
                  <a:schemeClr val="accent2">
                    <a:lumMod val="50000"/>
                  </a:schemeClr>
                </a:solidFill>
              </a:rPr>
              <a:t>Double skin(glass) façade  </a:t>
            </a:r>
            <a:endParaRPr lang="ar-SA" dirty="0"/>
          </a:p>
        </p:txBody>
      </p:sp>
      <p:sp>
        <p:nvSpPr>
          <p:cNvPr id="6" name="TextBox 5"/>
          <p:cNvSpPr txBox="1"/>
          <p:nvPr/>
        </p:nvSpPr>
        <p:spPr>
          <a:xfrm>
            <a:off x="0" y="2132855"/>
            <a:ext cx="7632848" cy="2246769"/>
          </a:xfrm>
          <a:prstGeom prst="rect">
            <a:avLst/>
          </a:prstGeom>
          <a:noFill/>
        </p:spPr>
        <p:txBody>
          <a:bodyPr wrap="square" rtlCol="1">
            <a:spAutoFit/>
          </a:bodyPr>
          <a:lstStyle/>
          <a:p>
            <a:pPr algn="l" rtl="0"/>
            <a:r>
              <a:rPr lang="en-US" sz="2800" b="1" dirty="0" smtClean="0"/>
              <a:t>There are two condition in this case</a:t>
            </a:r>
          </a:p>
          <a:p>
            <a:pPr algn="l" rtl="0"/>
            <a:r>
              <a:rPr lang="en-US" sz="2800" b="1" dirty="0" smtClean="0"/>
              <a:t> </a:t>
            </a:r>
          </a:p>
          <a:p>
            <a:pPr algn="l" rtl="0"/>
            <a:r>
              <a:rPr lang="en-US" sz="2800" b="1" dirty="0" smtClean="0">
                <a:solidFill>
                  <a:schemeClr val="accent6">
                    <a:lumMod val="75000"/>
                  </a:schemeClr>
                </a:solidFill>
              </a:rPr>
              <a:t>*</a:t>
            </a:r>
            <a:r>
              <a:rPr lang="en-US" sz="2800" b="1" dirty="0" smtClean="0">
                <a:solidFill>
                  <a:schemeClr val="accent2"/>
                </a:solidFill>
              </a:rPr>
              <a:t> </a:t>
            </a:r>
            <a:r>
              <a:rPr lang="en-US" sz="2800" b="1" dirty="0" smtClean="0">
                <a:solidFill>
                  <a:schemeClr val="accent6">
                    <a:lumMod val="75000"/>
                  </a:schemeClr>
                </a:solidFill>
              </a:rPr>
              <a:t>Double clear glass </a:t>
            </a:r>
          </a:p>
          <a:p>
            <a:pPr algn="l" rtl="0"/>
            <a:endParaRPr lang="en-US" sz="2800" b="1" dirty="0" smtClean="0"/>
          </a:p>
          <a:p>
            <a:pPr algn="l" rtl="0"/>
            <a:r>
              <a:rPr lang="en-US" sz="2800" b="1" dirty="0" smtClean="0">
                <a:solidFill>
                  <a:schemeClr val="tx2"/>
                </a:solidFill>
              </a:rPr>
              <a:t>*</a:t>
            </a:r>
            <a:r>
              <a:rPr lang="en-US" sz="2800" b="1" dirty="0" smtClean="0"/>
              <a:t> </a:t>
            </a:r>
            <a:r>
              <a:rPr lang="en-US" sz="2800" b="1" dirty="0" smtClean="0">
                <a:solidFill>
                  <a:schemeClr val="tx2"/>
                </a:solidFill>
              </a:rPr>
              <a:t>Low emissive glass</a:t>
            </a:r>
            <a:endParaRPr lang="ar-SA" sz="2800" b="1" dirty="0">
              <a:solidFill>
                <a:schemeClr val="tx2"/>
              </a:solidFill>
            </a:endParaRPr>
          </a:p>
        </p:txBody>
      </p:sp>
    </p:spTree>
    <p:extLst>
      <p:ext uri="{BB962C8B-B14F-4D97-AF65-F5344CB8AC3E}">
        <p14:creationId xmlns:p14="http://schemas.microsoft.com/office/powerpoint/2010/main" xmlns="" val="416354276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lumMod val="50000"/>
                  </a:schemeClr>
                </a:solidFill>
              </a:rPr>
              <a:t>Double skin(glass) façade </a:t>
            </a:r>
            <a:br>
              <a:rPr lang="en-US" b="1" dirty="0" smtClean="0">
                <a:solidFill>
                  <a:schemeClr val="accent2">
                    <a:lumMod val="50000"/>
                  </a:schemeClr>
                </a:solidFill>
              </a:rPr>
            </a:br>
            <a:r>
              <a:rPr lang="en-US" b="1" dirty="0" smtClean="0">
                <a:solidFill>
                  <a:schemeClr val="tx2">
                    <a:lumMod val="50000"/>
                  </a:schemeClr>
                </a:solidFill>
              </a:rPr>
              <a:t>Double Clear Glass</a:t>
            </a:r>
            <a:endParaRPr lang="ar-SA" dirty="0">
              <a:solidFill>
                <a:schemeClr val="tx2">
                  <a:lumMod val="50000"/>
                </a:schemeClr>
              </a:solidFill>
            </a:endParaRP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899592" y="1484784"/>
            <a:ext cx="7488832" cy="5156246"/>
          </a:xfrm>
          <a:ln w="38100">
            <a:solidFill>
              <a:schemeClr val="accent4">
                <a:lumMod val="50000"/>
              </a:schemeClr>
            </a:solidFill>
          </a:ln>
        </p:spPr>
      </p:pic>
    </p:spTree>
    <p:extLst>
      <p:ext uri="{BB962C8B-B14F-4D97-AF65-F5344CB8AC3E}">
        <p14:creationId xmlns:p14="http://schemas.microsoft.com/office/powerpoint/2010/main" xmlns="" val="242795059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19672" y="260648"/>
            <a:ext cx="5915000" cy="1143000"/>
          </a:xfrm>
        </p:spPr>
        <p:txBody>
          <a:bodyPr>
            <a:normAutofit fontScale="90000"/>
          </a:bodyPr>
          <a:lstStyle/>
          <a:p>
            <a:r>
              <a:rPr lang="en-US" b="1" dirty="0" smtClean="0">
                <a:solidFill>
                  <a:schemeClr val="accent2">
                    <a:lumMod val="50000"/>
                  </a:schemeClr>
                </a:solidFill>
              </a:rPr>
              <a:t>Thermal properties for Double Skin Façade </a:t>
            </a:r>
            <a:endParaRPr lang="ar-SA" dirty="0"/>
          </a:p>
        </p:txBody>
      </p:sp>
      <p:pic>
        <p:nvPicPr>
          <p:cNvPr id="4" name="Content Placeholder 3" descr="Double clear.PNG"/>
          <p:cNvPicPr>
            <a:picLocks noGrp="1" noChangeAspect="1"/>
          </p:cNvPicPr>
          <p:nvPr>
            <p:ph idx="1"/>
          </p:nvPr>
        </p:nvPicPr>
        <p:blipFill>
          <a:blip r:embed="rId3" cstate="print"/>
          <a:stretch>
            <a:fillRect/>
          </a:stretch>
        </p:blipFill>
        <p:spPr>
          <a:xfrm>
            <a:off x="179512" y="1844824"/>
            <a:ext cx="4553586" cy="4515481"/>
          </a:xfrm>
        </p:spPr>
      </p:pic>
      <p:sp>
        <p:nvSpPr>
          <p:cNvPr id="3" name="TextBox 2"/>
          <p:cNvSpPr txBox="1"/>
          <p:nvPr/>
        </p:nvSpPr>
        <p:spPr>
          <a:xfrm>
            <a:off x="4572000" y="2276872"/>
            <a:ext cx="4968552" cy="1569660"/>
          </a:xfrm>
          <a:prstGeom prst="rect">
            <a:avLst/>
          </a:prstGeom>
          <a:noFill/>
        </p:spPr>
        <p:txBody>
          <a:bodyPr wrap="square" rtlCol="0">
            <a:spAutoFit/>
          </a:bodyPr>
          <a:lstStyle/>
          <a:p>
            <a:pPr algn="l" rtl="0"/>
            <a:r>
              <a:rPr lang="en-US" sz="2600" b="1" dirty="0" smtClean="0"/>
              <a:t>      The </a:t>
            </a:r>
            <a:r>
              <a:rPr lang="en-US" sz="2600" b="1" dirty="0"/>
              <a:t>Heat transfer coefficient</a:t>
            </a:r>
          </a:p>
          <a:p>
            <a:pPr algn="l" rtl="0"/>
            <a:endParaRPr lang="en-US" sz="2600" b="1" dirty="0"/>
          </a:p>
          <a:p>
            <a:pPr algn="ctr" rtl="0"/>
            <a:r>
              <a:rPr lang="en-US" sz="2600" b="1" dirty="0"/>
              <a:t>U for </a:t>
            </a:r>
            <a:r>
              <a:rPr lang="en-US" sz="2600" b="1" dirty="0" smtClean="0"/>
              <a:t>wall=2.66 </a:t>
            </a:r>
            <a:r>
              <a:rPr lang="en-US" sz="2600" b="1" dirty="0"/>
              <a:t>W/m</a:t>
            </a:r>
            <a:r>
              <a:rPr lang="en-US" sz="2600" b="1" baseline="30000" dirty="0"/>
              <a:t>2</a:t>
            </a:r>
            <a:r>
              <a:rPr lang="en-US" sz="2600" b="1" dirty="0"/>
              <a:t>.K</a:t>
            </a:r>
          </a:p>
          <a:p>
            <a:endParaRPr lang="en-US" dirty="0"/>
          </a:p>
        </p:txBody>
      </p:sp>
      <p:sp>
        <p:nvSpPr>
          <p:cNvPr id="5" name="Rectangle 4"/>
          <p:cNvSpPr/>
          <p:nvPr/>
        </p:nvSpPr>
        <p:spPr>
          <a:xfrm>
            <a:off x="1410336" y="5877272"/>
            <a:ext cx="3682034" cy="369332"/>
          </a:xfrm>
          <a:prstGeom prst="rect">
            <a:avLst/>
          </a:prstGeom>
        </p:spPr>
        <p:txBody>
          <a:bodyPr wrap="none">
            <a:spAutoFit/>
          </a:bodyPr>
          <a:lstStyle/>
          <a:p>
            <a:pPr algn="ctr"/>
            <a:r>
              <a:rPr lang="en-US" b="1" dirty="0"/>
              <a:t>Double Clear </a:t>
            </a:r>
            <a:r>
              <a:rPr lang="en-US" b="1" dirty="0" smtClean="0"/>
              <a:t>Glass in internal facade</a:t>
            </a:r>
            <a:endParaRPr lang="en-US" b="1" dirty="0"/>
          </a:p>
        </p:txBody>
      </p:sp>
    </p:spTree>
    <p:extLst>
      <p:ext uri="{BB962C8B-B14F-4D97-AF65-F5344CB8AC3E}">
        <p14:creationId xmlns:p14="http://schemas.microsoft.com/office/powerpoint/2010/main" xmlns="" val="237136039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4000" b="-4000"/>
          </a:stretch>
        </a:blipFill>
        <a:effectLst/>
      </p:bgPr>
    </p:bg>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611560" y="1706256"/>
            <a:ext cx="3810532" cy="4515762"/>
          </a:xfrm>
        </p:spPr>
      </p:pic>
      <p:sp>
        <p:nvSpPr>
          <p:cNvPr id="2" name="Title 1"/>
          <p:cNvSpPr>
            <a:spLocks noGrp="1"/>
          </p:cNvSpPr>
          <p:nvPr>
            <p:ph type="title"/>
          </p:nvPr>
        </p:nvSpPr>
        <p:spPr>
          <a:xfrm>
            <a:off x="1619672" y="260648"/>
            <a:ext cx="5915000" cy="1143000"/>
          </a:xfrm>
        </p:spPr>
        <p:txBody>
          <a:bodyPr>
            <a:normAutofit fontScale="90000"/>
          </a:bodyPr>
          <a:lstStyle/>
          <a:p>
            <a:r>
              <a:rPr lang="en-US" b="1" dirty="0" smtClean="0">
                <a:solidFill>
                  <a:schemeClr val="accent2">
                    <a:lumMod val="50000"/>
                  </a:schemeClr>
                </a:solidFill>
              </a:rPr>
              <a:t>Thermal properties for Double Skin Façade </a:t>
            </a:r>
            <a:endParaRPr lang="ar-SA" dirty="0"/>
          </a:p>
        </p:txBody>
      </p:sp>
      <p:sp>
        <p:nvSpPr>
          <p:cNvPr id="3" name="TextBox 2"/>
          <p:cNvSpPr txBox="1"/>
          <p:nvPr/>
        </p:nvSpPr>
        <p:spPr>
          <a:xfrm>
            <a:off x="4572000" y="2276872"/>
            <a:ext cx="4968552" cy="1569660"/>
          </a:xfrm>
          <a:prstGeom prst="rect">
            <a:avLst/>
          </a:prstGeom>
          <a:noFill/>
        </p:spPr>
        <p:txBody>
          <a:bodyPr wrap="square" rtlCol="0">
            <a:spAutoFit/>
          </a:bodyPr>
          <a:lstStyle/>
          <a:p>
            <a:pPr algn="l" rtl="0"/>
            <a:r>
              <a:rPr lang="en-US" sz="2600" b="1" dirty="0" smtClean="0"/>
              <a:t>      The </a:t>
            </a:r>
            <a:r>
              <a:rPr lang="en-US" sz="2600" b="1" dirty="0"/>
              <a:t>Heat transfer coefficient</a:t>
            </a:r>
          </a:p>
          <a:p>
            <a:pPr algn="l" rtl="0"/>
            <a:endParaRPr lang="en-US" sz="2600" b="1" dirty="0"/>
          </a:p>
          <a:p>
            <a:pPr algn="ctr" rtl="0"/>
            <a:r>
              <a:rPr lang="en-US" sz="2600" b="1" dirty="0"/>
              <a:t>U for </a:t>
            </a:r>
            <a:r>
              <a:rPr lang="en-US" sz="2600" b="1" dirty="0" smtClean="0"/>
              <a:t>wall=5.77 </a:t>
            </a:r>
            <a:r>
              <a:rPr lang="en-US" sz="2600" b="1" dirty="0"/>
              <a:t>W/m</a:t>
            </a:r>
            <a:r>
              <a:rPr lang="en-US" sz="2600" b="1" baseline="30000" dirty="0"/>
              <a:t>2</a:t>
            </a:r>
            <a:r>
              <a:rPr lang="en-US" sz="2600" b="1" dirty="0"/>
              <a:t>.K</a:t>
            </a:r>
          </a:p>
          <a:p>
            <a:endParaRPr lang="en-US" dirty="0"/>
          </a:p>
        </p:txBody>
      </p:sp>
      <p:sp>
        <p:nvSpPr>
          <p:cNvPr id="5" name="Rectangle 4"/>
          <p:cNvSpPr/>
          <p:nvPr/>
        </p:nvSpPr>
        <p:spPr>
          <a:xfrm>
            <a:off x="1423098" y="5877272"/>
            <a:ext cx="3656515" cy="369332"/>
          </a:xfrm>
          <a:prstGeom prst="rect">
            <a:avLst/>
          </a:prstGeom>
        </p:spPr>
        <p:txBody>
          <a:bodyPr wrap="none">
            <a:spAutoFit/>
          </a:bodyPr>
          <a:lstStyle/>
          <a:p>
            <a:pPr algn="ctr"/>
            <a:r>
              <a:rPr lang="en-US" b="1" dirty="0" smtClean="0"/>
              <a:t>Single  </a:t>
            </a:r>
            <a:r>
              <a:rPr lang="en-US" b="1" dirty="0"/>
              <a:t>Clear </a:t>
            </a:r>
            <a:r>
              <a:rPr lang="en-US" b="1" dirty="0" smtClean="0"/>
              <a:t>Glass in external facade</a:t>
            </a:r>
            <a:endParaRPr lang="en-US" b="1" dirty="0"/>
          </a:p>
        </p:txBody>
      </p:sp>
    </p:spTree>
    <p:extLst>
      <p:ext uri="{BB962C8B-B14F-4D97-AF65-F5344CB8AC3E}">
        <p14:creationId xmlns:p14="http://schemas.microsoft.com/office/powerpoint/2010/main" xmlns="" val="98830193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704856" cy="1503040"/>
          </a:xfrm>
        </p:spPr>
        <p:txBody>
          <a:bodyPr>
            <a:normAutofit fontScale="90000"/>
          </a:bodyPr>
          <a:lstStyle/>
          <a:p>
            <a:r>
              <a:rPr lang="en-US" b="1" dirty="0">
                <a:solidFill>
                  <a:schemeClr val="accent2">
                    <a:lumMod val="50000"/>
                  </a:schemeClr>
                </a:solidFill>
              </a:rPr>
              <a:t/>
            </a:r>
            <a:br>
              <a:rPr lang="en-US" b="1" dirty="0">
                <a:solidFill>
                  <a:schemeClr val="accent2">
                    <a:lumMod val="50000"/>
                  </a:schemeClr>
                </a:solidFill>
              </a:rPr>
            </a:br>
            <a:r>
              <a:rPr lang="en-US" sz="4200" b="1" dirty="0" smtClean="0">
                <a:solidFill>
                  <a:schemeClr val="accent2">
                    <a:lumMod val="50000"/>
                  </a:schemeClr>
                </a:solidFill>
              </a:rPr>
              <a:t>Cooling </a:t>
            </a:r>
            <a:r>
              <a:rPr lang="en-US" sz="4200" b="1" dirty="0">
                <a:solidFill>
                  <a:schemeClr val="accent2">
                    <a:lumMod val="50000"/>
                  </a:schemeClr>
                </a:solidFill>
              </a:rPr>
              <a:t>Load </a:t>
            </a:r>
            <a:r>
              <a:rPr lang="en-US" sz="4200" b="1" dirty="0" smtClean="0">
                <a:solidFill>
                  <a:schemeClr val="accent2">
                    <a:lumMod val="50000"/>
                  </a:schemeClr>
                </a:solidFill>
              </a:rPr>
              <a:t>For Double </a:t>
            </a:r>
            <a:r>
              <a:rPr lang="en-US" sz="4200" b="1" dirty="0">
                <a:solidFill>
                  <a:schemeClr val="accent2">
                    <a:lumMod val="50000"/>
                  </a:schemeClr>
                </a:solidFill>
              </a:rPr>
              <a:t>Skin </a:t>
            </a:r>
            <a:r>
              <a:rPr lang="en-US" sz="4200" b="1" dirty="0" smtClean="0">
                <a:solidFill>
                  <a:schemeClr val="accent2">
                    <a:lumMod val="50000"/>
                  </a:schemeClr>
                </a:solidFill>
              </a:rPr>
              <a:t>Façade</a:t>
            </a:r>
            <a:br>
              <a:rPr lang="en-US" sz="4200" b="1" dirty="0" smtClean="0">
                <a:solidFill>
                  <a:schemeClr val="accent2">
                    <a:lumMod val="50000"/>
                  </a:schemeClr>
                </a:solidFill>
              </a:rPr>
            </a:br>
            <a:r>
              <a:rPr lang="en-US" sz="4000" b="1" dirty="0" smtClean="0"/>
              <a:t>Double Clear Glass</a:t>
            </a:r>
            <a:r>
              <a:rPr lang="en-US" b="1" dirty="0" smtClean="0">
                <a:solidFill>
                  <a:schemeClr val="accent2">
                    <a:lumMod val="50000"/>
                  </a:schemeClr>
                </a:solidFill>
              </a:rPr>
              <a:t/>
            </a:r>
            <a:br>
              <a:rPr lang="en-US" b="1" dirty="0" smtClean="0">
                <a:solidFill>
                  <a:schemeClr val="accent2">
                    <a:lumMod val="50000"/>
                  </a:schemeClr>
                </a:solidFill>
              </a:rPr>
            </a:br>
            <a:endParaRPr lang="ar-SA"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251520" y="2204864"/>
            <a:ext cx="8488831" cy="2592288"/>
          </a:xfrm>
        </p:spPr>
      </p:pic>
    </p:spTree>
    <p:extLst>
      <p:ext uri="{BB962C8B-B14F-4D97-AF65-F5344CB8AC3E}">
        <p14:creationId xmlns:p14="http://schemas.microsoft.com/office/powerpoint/2010/main" xmlns="" val="373196690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704856" cy="1503040"/>
          </a:xfrm>
        </p:spPr>
        <p:txBody>
          <a:bodyPr>
            <a:normAutofit fontScale="90000"/>
          </a:bodyPr>
          <a:lstStyle/>
          <a:p>
            <a:r>
              <a:rPr lang="en-US" b="1" dirty="0">
                <a:solidFill>
                  <a:schemeClr val="accent2">
                    <a:lumMod val="50000"/>
                  </a:schemeClr>
                </a:solidFill>
              </a:rPr>
              <a:t/>
            </a:r>
            <a:br>
              <a:rPr lang="en-US" b="1" dirty="0">
                <a:solidFill>
                  <a:schemeClr val="accent2">
                    <a:lumMod val="50000"/>
                  </a:schemeClr>
                </a:solidFill>
              </a:rPr>
            </a:br>
            <a:r>
              <a:rPr lang="en-US" sz="4200" b="1" dirty="0" smtClean="0">
                <a:solidFill>
                  <a:schemeClr val="accent2">
                    <a:lumMod val="50000"/>
                  </a:schemeClr>
                </a:solidFill>
              </a:rPr>
              <a:t>Heating </a:t>
            </a:r>
            <a:r>
              <a:rPr lang="en-US" sz="4200" b="1" dirty="0">
                <a:solidFill>
                  <a:schemeClr val="accent2">
                    <a:lumMod val="50000"/>
                  </a:schemeClr>
                </a:solidFill>
              </a:rPr>
              <a:t>Load </a:t>
            </a:r>
            <a:r>
              <a:rPr lang="en-US" sz="4200" b="1" dirty="0" smtClean="0">
                <a:solidFill>
                  <a:schemeClr val="accent2">
                    <a:lumMod val="50000"/>
                  </a:schemeClr>
                </a:solidFill>
              </a:rPr>
              <a:t>For Double </a:t>
            </a:r>
            <a:r>
              <a:rPr lang="en-US" sz="4200" b="1" dirty="0">
                <a:solidFill>
                  <a:schemeClr val="accent2">
                    <a:lumMod val="50000"/>
                  </a:schemeClr>
                </a:solidFill>
              </a:rPr>
              <a:t>Skin </a:t>
            </a:r>
            <a:r>
              <a:rPr lang="en-US" sz="4200" b="1" dirty="0" smtClean="0">
                <a:solidFill>
                  <a:schemeClr val="accent2">
                    <a:lumMod val="50000"/>
                  </a:schemeClr>
                </a:solidFill>
              </a:rPr>
              <a:t>Façade</a:t>
            </a:r>
            <a:br>
              <a:rPr lang="en-US" sz="4200" b="1" dirty="0" smtClean="0">
                <a:solidFill>
                  <a:schemeClr val="accent2">
                    <a:lumMod val="50000"/>
                  </a:schemeClr>
                </a:solidFill>
              </a:rPr>
            </a:br>
            <a:r>
              <a:rPr lang="en-US" sz="4000" b="1" dirty="0" smtClean="0"/>
              <a:t>Double Clear Glass</a:t>
            </a:r>
            <a:r>
              <a:rPr lang="en-US" b="1" dirty="0" smtClean="0">
                <a:solidFill>
                  <a:schemeClr val="accent2">
                    <a:lumMod val="50000"/>
                  </a:schemeClr>
                </a:solidFill>
              </a:rPr>
              <a:t/>
            </a:r>
            <a:br>
              <a:rPr lang="en-US" b="1" dirty="0" smtClean="0">
                <a:solidFill>
                  <a:schemeClr val="accent2">
                    <a:lumMod val="50000"/>
                  </a:schemeClr>
                </a:solidFill>
              </a:rPr>
            </a:br>
            <a:endParaRPr lang="ar-SA" dirty="0"/>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179512" y="2492896"/>
            <a:ext cx="8653012" cy="2368526"/>
          </a:xfrm>
        </p:spPr>
      </p:pic>
    </p:spTree>
    <p:extLst>
      <p:ext uri="{BB962C8B-B14F-4D97-AF65-F5344CB8AC3E}">
        <p14:creationId xmlns:p14="http://schemas.microsoft.com/office/powerpoint/2010/main" xmlns="" val="84311990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lumMod val="50000"/>
                  </a:schemeClr>
                </a:solidFill>
              </a:rPr>
              <a:t>Double skin(glass) façade </a:t>
            </a:r>
            <a:br>
              <a:rPr lang="en-US" b="1" dirty="0" smtClean="0">
                <a:solidFill>
                  <a:schemeClr val="accent2">
                    <a:lumMod val="50000"/>
                  </a:schemeClr>
                </a:solidFill>
              </a:rPr>
            </a:br>
            <a:r>
              <a:rPr lang="en-US" b="1" dirty="0" smtClean="0">
                <a:solidFill>
                  <a:schemeClr val="tx2">
                    <a:lumMod val="50000"/>
                  </a:schemeClr>
                </a:solidFill>
              </a:rPr>
              <a:t>Low Emissive Glass</a:t>
            </a:r>
            <a:endParaRPr lang="ar-SA" dirty="0">
              <a:solidFill>
                <a:schemeClr val="tx2">
                  <a:lumMod val="50000"/>
                </a:schemeClr>
              </a:solidFill>
            </a:endParaRPr>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611560" y="1628800"/>
            <a:ext cx="7632848" cy="4726440"/>
          </a:xfrm>
          <a:ln w="38100">
            <a:solidFill>
              <a:schemeClr val="accent4">
                <a:lumMod val="50000"/>
              </a:schemeClr>
            </a:solidFill>
          </a:ln>
        </p:spPr>
      </p:pic>
    </p:spTree>
    <p:extLst>
      <p:ext uri="{BB962C8B-B14F-4D97-AF65-F5344CB8AC3E}">
        <p14:creationId xmlns:p14="http://schemas.microsoft.com/office/powerpoint/2010/main" xmlns="" val="309421055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15616" y="274638"/>
            <a:ext cx="6552728" cy="1143000"/>
          </a:xfrm>
        </p:spPr>
        <p:txBody>
          <a:bodyPr>
            <a:normAutofit fontScale="90000"/>
          </a:bodyPr>
          <a:lstStyle/>
          <a:p>
            <a:r>
              <a:rPr lang="en-US" b="1" dirty="0">
                <a:solidFill>
                  <a:schemeClr val="accent2">
                    <a:lumMod val="50000"/>
                  </a:schemeClr>
                </a:solidFill>
              </a:rPr>
              <a:t>Thermal properties for </a:t>
            </a:r>
            <a:r>
              <a:rPr lang="en-US" b="1" dirty="0" smtClean="0">
                <a:solidFill>
                  <a:schemeClr val="accent2">
                    <a:lumMod val="50000"/>
                  </a:schemeClr>
                </a:solidFill>
              </a:rPr>
              <a:t>Double </a:t>
            </a:r>
            <a:r>
              <a:rPr lang="en-US" b="1" dirty="0">
                <a:solidFill>
                  <a:schemeClr val="accent2">
                    <a:lumMod val="50000"/>
                  </a:schemeClr>
                </a:solidFill>
              </a:rPr>
              <a:t>skin(glass) façade </a:t>
            </a:r>
            <a:endParaRPr lang="ar-SA" dirty="0">
              <a:solidFill>
                <a:schemeClr val="accent2">
                  <a:lumMod val="50000"/>
                </a:schemeClr>
              </a:solidFill>
            </a:endParaRPr>
          </a:p>
        </p:txBody>
      </p:sp>
      <p:sp>
        <p:nvSpPr>
          <p:cNvPr id="6" name="TextBox 5"/>
          <p:cNvSpPr txBox="1"/>
          <p:nvPr/>
        </p:nvSpPr>
        <p:spPr>
          <a:xfrm>
            <a:off x="4572000" y="2564904"/>
            <a:ext cx="4896544" cy="1969770"/>
          </a:xfrm>
          <a:prstGeom prst="rect">
            <a:avLst/>
          </a:prstGeom>
          <a:noFill/>
        </p:spPr>
        <p:txBody>
          <a:bodyPr wrap="square" rtlCol="0">
            <a:spAutoFit/>
          </a:bodyPr>
          <a:lstStyle/>
          <a:p>
            <a:pPr algn="l" rtl="0"/>
            <a:r>
              <a:rPr lang="en-US" sz="2800" b="1" dirty="0"/>
              <a:t>The Heat transfer coefficient</a:t>
            </a:r>
          </a:p>
          <a:p>
            <a:pPr algn="l" rtl="0"/>
            <a:endParaRPr lang="en-US" sz="2800" b="1" dirty="0"/>
          </a:p>
          <a:p>
            <a:pPr algn="ctr" rtl="0"/>
            <a:r>
              <a:rPr lang="en-US" sz="2800" b="1" dirty="0"/>
              <a:t>U for </a:t>
            </a:r>
            <a:r>
              <a:rPr lang="en-US" sz="2800" b="1" dirty="0" smtClean="0"/>
              <a:t>wall=1.49 </a:t>
            </a:r>
            <a:r>
              <a:rPr lang="en-US" sz="2800" b="1" dirty="0"/>
              <a:t>W/m</a:t>
            </a:r>
            <a:r>
              <a:rPr lang="en-US" sz="2800" b="1" baseline="30000" dirty="0"/>
              <a:t>2</a:t>
            </a:r>
            <a:r>
              <a:rPr lang="en-US" sz="2800" b="1" dirty="0"/>
              <a:t>.K</a:t>
            </a:r>
          </a:p>
          <a:p>
            <a:pPr algn="l" rtl="0"/>
            <a:r>
              <a:rPr lang="en-US" sz="2000" b="1" dirty="0"/>
              <a:t> </a:t>
            </a:r>
          </a:p>
          <a:p>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611560" y="1556792"/>
            <a:ext cx="3837391" cy="5040560"/>
          </a:xfrm>
        </p:spPr>
      </p:pic>
      <p:sp>
        <p:nvSpPr>
          <p:cNvPr id="7" name="TextBox 6"/>
          <p:cNvSpPr txBox="1"/>
          <p:nvPr/>
        </p:nvSpPr>
        <p:spPr>
          <a:xfrm>
            <a:off x="1835696" y="6078487"/>
            <a:ext cx="3168352" cy="461665"/>
          </a:xfrm>
          <a:prstGeom prst="rect">
            <a:avLst/>
          </a:prstGeom>
          <a:noFill/>
        </p:spPr>
        <p:txBody>
          <a:bodyPr wrap="square" rtlCol="0">
            <a:spAutoFit/>
          </a:bodyPr>
          <a:lstStyle/>
          <a:p>
            <a:pPr algn="ctr"/>
            <a:r>
              <a:rPr lang="en-US" sz="2400" b="1" dirty="0" smtClean="0"/>
              <a:t>Low emissive glass </a:t>
            </a:r>
            <a:endParaRPr lang="en-US" sz="2400" b="1" dirty="0"/>
          </a:p>
        </p:txBody>
      </p:sp>
    </p:spTree>
    <p:extLst>
      <p:ext uri="{BB962C8B-B14F-4D97-AF65-F5344CB8AC3E}">
        <p14:creationId xmlns:p14="http://schemas.microsoft.com/office/powerpoint/2010/main" xmlns="" val="165748079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4000" b="-4000"/>
          </a:stretch>
        </a:blipFill>
        <a:effectLst/>
      </p:bgPr>
    </p:bg>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683568" y="1665281"/>
            <a:ext cx="3626888" cy="4608511"/>
          </a:xfrm>
        </p:spPr>
      </p:pic>
      <p:sp>
        <p:nvSpPr>
          <p:cNvPr id="2" name="Title 1"/>
          <p:cNvSpPr>
            <a:spLocks noGrp="1"/>
          </p:cNvSpPr>
          <p:nvPr>
            <p:ph type="title"/>
          </p:nvPr>
        </p:nvSpPr>
        <p:spPr>
          <a:xfrm>
            <a:off x="1115616" y="274638"/>
            <a:ext cx="6552728" cy="1143000"/>
          </a:xfrm>
        </p:spPr>
        <p:txBody>
          <a:bodyPr>
            <a:normAutofit fontScale="90000"/>
          </a:bodyPr>
          <a:lstStyle/>
          <a:p>
            <a:r>
              <a:rPr lang="en-US" b="1" dirty="0">
                <a:solidFill>
                  <a:schemeClr val="accent2">
                    <a:lumMod val="50000"/>
                  </a:schemeClr>
                </a:solidFill>
              </a:rPr>
              <a:t>Thermal properties for Single skin(glass) façade </a:t>
            </a:r>
            <a:endParaRPr lang="ar-SA" dirty="0">
              <a:solidFill>
                <a:schemeClr val="accent2">
                  <a:lumMod val="50000"/>
                </a:schemeClr>
              </a:solidFill>
            </a:endParaRPr>
          </a:p>
        </p:txBody>
      </p:sp>
      <p:sp>
        <p:nvSpPr>
          <p:cNvPr id="6" name="TextBox 5"/>
          <p:cNvSpPr txBox="1"/>
          <p:nvPr/>
        </p:nvSpPr>
        <p:spPr>
          <a:xfrm>
            <a:off x="4572000" y="2564904"/>
            <a:ext cx="4896544" cy="1969770"/>
          </a:xfrm>
          <a:prstGeom prst="rect">
            <a:avLst/>
          </a:prstGeom>
          <a:noFill/>
        </p:spPr>
        <p:txBody>
          <a:bodyPr wrap="square" rtlCol="0">
            <a:spAutoFit/>
          </a:bodyPr>
          <a:lstStyle/>
          <a:p>
            <a:pPr algn="l" rtl="0"/>
            <a:r>
              <a:rPr lang="en-US" sz="2800" b="1" dirty="0"/>
              <a:t>The Heat transfer coefficient</a:t>
            </a:r>
          </a:p>
          <a:p>
            <a:pPr algn="l" rtl="0"/>
            <a:endParaRPr lang="en-US" sz="2800" b="1" dirty="0"/>
          </a:p>
          <a:p>
            <a:pPr algn="ctr" rtl="0"/>
            <a:r>
              <a:rPr lang="en-US" sz="2800" b="1" dirty="0"/>
              <a:t>U for </a:t>
            </a:r>
            <a:r>
              <a:rPr lang="en-US" sz="2800" b="1" dirty="0" smtClean="0"/>
              <a:t>wall=5.77 </a:t>
            </a:r>
            <a:r>
              <a:rPr lang="en-US" sz="2800" b="1" dirty="0"/>
              <a:t>W/m</a:t>
            </a:r>
            <a:r>
              <a:rPr lang="en-US" sz="2800" b="1" baseline="30000" dirty="0"/>
              <a:t>2</a:t>
            </a:r>
            <a:r>
              <a:rPr lang="en-US" sz="2800" b="1" dirty="0"/>
              <a:t>.K</a:t>
            </a:r>
          </a:p>
          <a:p>
            <a:pPr algn="l" rtl="0"/>
            <a:r>
              <a:rPr lang="en-US" sz="2000" b="1" dirty="0"/>
              <a:t> </a:t>
            </a:r>
          </a:p>
          <a:p>
            <a:endParaRPr lang="en-US" dirty="0"/>
          </a:p>
        </p:txBody>
      </p:sp>
      <p:sp>
        <p:nvSpPr>
          <p:cNvPr id="7" name="TextBox 6"/>
          <p:cNvSpPr txBox="1"/>
          <p:nvPr/>
        </p:nvSpPr>
        <p:spPr>
          <a:xfrm>
            <a:off x="1835696" y="5733256"/>
            <a:ext cx="3168352" cy="830997"/>
          </a:xfrm>
          <a:prstGeom prst="rect">
            <a:avLst/>
          </a:prstGeom>
          <a:noFill/>
        </p:spPr>
        <p:txBody>
          <a:bodyPr wrap="square" rtlCol="0">
            <a:spAutoFit/>
          </a:bodyPr>
          <a:lstStyle/>
          <a:p>
            <a:pPr algn="ctr"/>
            <a:r>
              <a:rPr lang="en-US" sz="2400" b="1" dirty="0" smtClean="0"/>
              <a:t>Low emissive glass in External  </a:t>
            </a:r>
            <a:endParaRPr lang="en-US" sz="2400" b="1" dirty="0"/>
          </a:p>
        </p:txBody>
      </p:sp>
    </p:spTree>
    <p:extLst>
      <p:ext uri="{BB962C8B-B14F-4D97-AF65-F5344CB8AC3E}">
        <p14:creationId xmlns:p14="http://schemas.microsoft.com/office/powerpoint/2010/main" xmlns="" val="8474138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b="1" dirty="0"/>
              <a:t>Mechanical </a:t>
            </a:r>
            <a:r>
              <a:rPr lang="en-US" b="1" dirty="0" smtClean="0"/>
              <a:t>and Electrical </a:t>
            </a:r>
            <a:r>
              <a:rPr lang="en-US" b="1" dirty="0"/>
              <a:t>System</a:t>
            </a:r>
            <a:endParaRPr lang="ar-SA" dirty="0"/>
          </a:p>
        </p:txBody>
      </p:sp>
      <p:pic>
        <p:nvPicPr>
          <p:cNvPr id="4" name="Content Placeholder 3" descr="cc.PNG"/>
          <p:cNvPicPr>
            <a:picLocks noGrp="1" noChangeAspect="1"/>
          </p:cNvPicPr>
          <p:nvPr>
            <p:ph idx="1"/>
          </p:nvPr>
        </p:nvPicPr>
        <p:blipFill>
          <a:blip r:embed="rId2" cstate="print"/>
          <a:stretch>
            <a:fillRect/>
          </a:stretch>
        </p:blipFill>
        <p:spPr>
          <a:xfrm>
            <a:off x="2209689" y="1600200"/>
            <a:ext cx="4724622" cy="4525963"/>
          </a:xfrm>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704856" cy="1503040"/>
          </a:xfrm>
        </p:spPr>
        <p:txBody>
          <a:bodyPr>
            <a:normAutofit fontScale="90000"/>
          </a:bodyPr>
          <a:lstStyle/>
          <a:p>
            <a:r>
              <a:rPr lang="en-US" b="1" dirty="0">
                <a:solidFill>
                  <a:schemeClr val="accent2">
                    <a:lumMod val="50000"/>
                  </a:schemeClr>
                </a:solidFill>
              </a:rPr>
              <a:t/>
            </a:r>
            <a:br>
              <a:rPr lang="en-US" b="1" dirty="0">
                <a:solidFill>
                  <a:schemeClr val="accent2">
                    <a:lumMod val="50000"/>
                  </a:schemeClr>
                </a:solidFill>
              </a:rPr>
            </a:br>
            <a:r>
              <a:rPr lang="en-US" sz="4200" b="1" dirty="0" smtClean="0">
                <a:solidFill>
                  <a:schemeClr val="accent2">
                    <a:lumMod val="50000"/>
                  </a:schemeClr>
                </a:solidFill>
              </a:rPr>
              <a:t>Cooling </a:t>
            </a:r>
            <a:r>
              <a:rPr lang="en-US" sz="4200" b="1" dirty="0">
                <a:solidFill>
                  <a:schemeClr val="accent2">
                    <a:lumMod val="50000"/>
                  </a:schemeClr>
                </a:solidFill>
              </a:rPr>
              <a:t>Load </a:t>
            </a:r>
            <a:r>
              <a:rPr lang="en-US" sz="4200" b="1" dirty="0" smtClean="0">
                <a:solidFill>
                  <a:schemeClr val="accent2">
                    <a:lumMod val="50000"/>
                  </a:schemeClr>
                </a:solidFill>
              </a:rPr>
              <a:t>For Double </a:t>
            </a:r>
            <a:r>
              <a:rPr lang="en-US" sz="4200" b="1" dirty="0">
                <a:solidFill>
                  <a:schemeClr val="accent2">
                    <a:lumMod val="50000"/>
                  </a:schemeClr>
                </a:solidFill>
              </a:rPr>
              <a:t>Skin </a:t>
            </a:r>
            <a:r>
              <a:rPr lang="en-US" sz="4200" b="1" dirty="0" smtClean="0">
                <a:solidFill>
                  <a:schemeClr val="accent2">
                    <a:lumMod val="50000"/>
                  </a:schemeClr>
                </a:solidFill>
              </a:rPr>
              <a:t>Façade</a:t>
            </a:r>
            <a:br>
              <a:rPr lang="en-US" sz="4200" b="1" dirty="0" smtClean="0">
                <a:solidFill>
                  <a:schemeClr val="accent2">
                    <a:lumMod val="50000"/>
                  </a:schemeClr>
                </a:solidFill>
              </a:rPr>
            </a:br>
            <a:r>
              <a:rPr lang="en-US" sz="4000" b="1" dirty="0" smtClean="0"/>
              <a:t>Low Emissive Glass</a:t>
            </a:r>
            <a:r>
              <a:rPr lang="en-US" b="1" dirty="0" smtClean="0">
                <a:solidFill>
                  <a:schemeClr val="accent2">
                    <a:lumMod val="50000"/>
                  </a:schemeClr>
                </a:solidFill>
              </a:rPr>
              <a:t/>
            </a:r>
            <a:br>
              <a:rPr lang="en-US" b="1" dirty="0" smtClean="0">
                <a:solidFill>
                  <a:schemeClr val="accent2">
                    <a:lumMod val="50000"/>
                  </a:schemeClr>
                </a:solidFill>
              </a:rPr>
            </a:br>
            <a:endParaRPr lang="ar-SA" dirty="0"/>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467544" y="2492896"/>
            <a:ext cx="8241502" cy="2304256"/>
          </a:xfrm>
        </p:spPr>
      </p:pic>
    </p:spTree>
    <p:extLst>
      <p:ext uri="{BB962C8B-B14F-4D97-AF65-F5344CB8AC3E}">
        <p14:creationId xmlns:p14="http://schemas.microsoft.com/office/powerpoint/2010/main" xmlns="" val="291196980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704856" cy="1503040"/>
          </a:xfrm>
        </p:spPr>
        <p:txBody>
          <a:bodyPr>
            <a:normAutofit fontScale="90000"/>
          </a:bodyPr>
          <a:lstStyle/>
          <a:p>
            <a:r>
              <a:rPr lang="en-US" b="1" dirty="0">
                <a:solidFill>
                  <a:schemeClr val="accent2">
                    <a:lumMod val="50000"/>
                  </a:schemeClr>
                </a:solidFill>
              </a:rPr>
              <a:t/>
            </a:r>
            <a:br>
              <a:rPr lang="en-US" b="1" dirty="0">
                <a:solidFill>
                  <a:schemeClr val="accent2">
                    <a:lumMod val="50000"/>
                  </a:schemeClr>
                </a:solidFill>
              </a:rPr>
            </a:br>
            <a:r>
              <a:rPr lang="en-US" sz="4200" b="1" dirty="0" smtClean="0">
                <a:solidFill>
                  <a:schemeClr val="accent2">
                    <a:lumMod val="50000"/>
                  </a:schemeClr>
                </a:solidFill>
              </a:rPr>
              <a:t>Heating </a:t>
            </a:r>
            <a:r>
              <a:rPr lang="en-US" sz="4200" b="1" dirty="0">
                <a:solidFill>
                  <a:schemeClr val="accent2">
                    <a:lumMod val="50000"/>
                  </a:schemeClr>
                </a:solidFill>
              </a:rPr>
              <a:t>Load </a:t>
            </a:r>
            <a:r>
              <a:rPr lang="en-US" sz="4200" b="1" dirty="0" smtClean="0">
                <a:solidFill>
                  <a:schemeClr val="accent2">
                    <a:lumMod val="50000"/>
                  </a:schemeClr>
                </a:solidFill>
              </a:rPr>
              <a:t>For Double </a:t>
            </a:r>
            <a:r>
              <a:rPr lang="en-US" sz="4200" b="1" dirty="0">
                <a:solidFill>
                  <a:schemeClr val="accent2">
                    <a:lumMod val="50000"/>
                  </a:schemeClr>
                </a:solidFill>
              </a:rPr>
              <a:t>Skin </a:t>
            </a:r>
            <a:r>
              <a:rPr lang="en-US" sz="4200" b="1" dirty="0" smtClean="0">
                <a:solidFill>
                  <a:schemeClr val="accent2">
                    <a:lumMod val="50000"/>
                  </a:schemeClr>
                </a:solidFill>
              </a:rPr>
              <a:t>Façade</a:t>
            </a:r>
            <a:br>
              <a:rPr lang="en-US" sz="4200" b="1" dirty="0" smtClean="0">
                <a:solidFill>
                  <a:schemeClr val="accent2">
                    <a:lumMod val="50000"/>
                  </a:schemeClr>
                </a:solidFill>
              </a:rPr>
            </a:br>
            <a:r>
              <a:rPr lang="en-US" sz="4000" b="1" dirty="0" smtClean="0"/>
              <a:t>Low Emissive Glass</a:t>
            </a:r>
            <a:r>
              <a:rPr lang="en-US" b="1" dirty="0" smtClean="0">
                <a:solidFill>
                  <a:schemeClr val="accent2">
                    <a:lumMod val="50000"/>
                  </a:schemeClr>
                </a:solidFill>
              </a:rPr>
              <a:t/>
            </a:r>
            <a:br>
              <a:rPr lang="en-US" b="1" dirty="0" smtClean="0">
                <a:solidFill>
                  <a:schemeClr val="accent2">
                    <a:lumMod val="50000"/>
                  </a:schemeClr>
                </a:solidFill>
              </a:rPr>
            </a:br>
            <a:endParaRPr lang="ar-SA"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173450" y="2420888"/>
            <a:ext cx="8647022" cy="2560377"/>
          </a:xfrm>
        </p:spPr>
      </p:pic>
    </p:spTree>
    <p:extLst>
      <p:ext uri="{BB962C8B-B14F-4D97-AF65-F5344CB8AC3E}">
        <p14:creationId xmlns:p14="http://schemas.microsoft.com/office/powerpoint/2010/main" xmlns="" val="320812458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pic>
        <p:nvPicPr>
          <p:cNvPr id="6" name="Content Placeholder 5" descr="fdse.PNG"/>
          <p:cNvPicPr>
            <a:picLocks noGrp="1" noChangeAspect="1"/>
          </p:cNvPicPr>
          <p:nvPr>
            <p:ph idx="1"/>
          </p:nvPr>
        </p:nvPicPr>
        <p:blipFill>
          <a:blip r:embed="rId3" cstate="print"/>
          <a:stretch>
            <a:fillRect/>
          </a:stretch>
        </p:blipFill>
        <p:spPr>
          <a:xfrm>
            <a:off x="0" y="260648"/>
            <a:ext cx="9144000" cy="6336704"/>
          </a:xfrm>
        </p:spPr>
      </p:pic>
    </p:spTree>
    <p:extLst>
      <p:ext uri="{BB962C8B-B14F-4D97-AF65-F5344CB8AC3E}">
        <p14:creationId xmlns:p14="http://schemas.microsoft.com/office/powerpoint/2010/main" xmlns="" val="320812458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pic>
        <p:nvPicPr>
          <p:cNvPr id="4" name="Content Placeholder 3" descr="ds.PNG"/>
          <p:cNvPicPr>
            <a:picLocks noGrp="1" noChangeAspect="1"/>
          </p:cNvPicPr>
          <p:nvPr>
            <p:ph idx="1"/>
          </p:nvPr>
        </p:nvPicPr>
        <p:blipFill>
          <a:blip r:embed="rId3" cstate="print"/>
          <a:stretch>
            <a:fillRect/>
          </a:stretch>
        </p:blipFill>
        <p:spPr>
          <a:xfrm>
            <a:off x="0" y="332656"/>
            <a:ext cx="9143999" cy="6264696"/>
          </a:xfrm>
        </p:spPr>
      </p:pic>
    </p:spTree>
    <p:extLst>
      <p:ext uri="{BB962C8B-B14F-4D97-AF65-F5344CB8AC3E}">
        <p14:creationId xmlns:p14="http://schemas.microsoft.com/office/powerpoint/2010/main" xmlns="" val="320812458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Natural Ventilation</a:t>
            </a:r>
            <a:endParaRPr lang="ar-SA" b="1" dirty="0"/>
          </a:p>
        </p:txBody>
      </p:sp>
      <p:sp>
        <p:nvSpPr>
          <p:cNvPr id="3" name="Content Placeholder 2"/>
          <p:cNvSpPr>
            <a:spLocks noGrp="1"/>
          </p:cNvSpPr>
          <p:nvPr>
            <p:ph idx="1"/>
          </p:nvPr>
        </p:nvSpPr>
        <p:spPr>
          <a:xfrm>
            <a:off x="457200" y="2204864"/>
            <a:ext cx="8229600" cy="2520279"/>
          </a:xfrm>
        </p:spPr>
        <p:txBody>
          <a:bodyPr>
            <a:normAutofit fontScale="85000" lnSpcReduction="20000"/>
          </a:bodyPr>
          <a:lstStyle/>
          <a:p>
            <a:pPr rtl="0">
              <a:buNone/>
            </a:pPr>
            <a:endParaRPr lang="en-US" b="1" dirty="0"/>
          </a:p>
          <a:p>
            <a:pPr algn="l" rtl="0"/>
            <a:endParaRPr lang="en-US" b="1" dirty="0"/>
          </a:p>
          <a:p>
            <a:pPr algn="l" rtl="0">
              <a:buNone/>
            </a:pPr>
            <a:r>
              <a:rPr lang="en-US" b="1" dirty="0"/>
              <a:t>The target of working double skin facade makes air flow and ventilation through the building</a:t>
            </a:r>
            <a:r>
              <a:rPr lang="en-US" b="1" dirty="0" smtClean="0"/>
              <a:t>.</a:t>
            </a:r>
          </a:p>
          <a:p>
            <a:pPr algn="l" rtl="0">
              <a:buNone/>
            </a:pPr>
            <a:endParaRPr lang="en-US" b="1" dirty="0" smtClean="0"/>
          </a:p>
          <a:p>
            <a:pPr algn="l">
              <a:buNone/>
            </a:pPr>
            <a:r>
              <a:rPr lang="en-US" b="1" dirty="0" smtClean="0"/>
              <a:t> To achieve that we distribute the vents as :</a:t>
            </a:r>
            <a:endParaRPr lang="ar-SA"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en-US" b="1" dirty="0" smtClean="0"/>
              <a:t>Vents distribution </a:t>
            </a:r>
            <a:endParaRPr lang="ar-SA" b="1" dirty="0"/>
          </a:p>
        </p:txBody>
      </p:sp>
      <p:pic>
        <p:nvPicPr>
          <p:cNvPr id="4" name="Content Placeholder 3" descr="vb.PNG"/>
          <p:cNvPicPr>
            <a:picLocks noGrp="1" noChangeAspect="1"/>
          </p:cNvPicPr>
          <p:nvPr>
            <p:ph idx="1"/>
          </p:nvPr>
        </p:nvPicPr>
        <p:blipFill>
          <a:blip r:embed="rId3" cstate="print"/>
          <a:stretch>
            <a:fillRect/>
          </a:stretch>
        </p:blipFill>
        <p:spPr>
          <a:xfrm>
            <a:off x="395536" y="1916832"/>
            <a:ext cx="3888432" cy="4029638"/>
          </a:xfrm>
        </p:spPr>
      </p:pic>
      <p:pic>
        <p:nvPicPr>
          <p:cNvPr id="6" name="Picture 5" descr="dd2.PNG"/>
          <p:cNvPicPr>
            <a:picLocks noChangeAspect="1"/>
          </p:cNvPicPr>
          <p:nvPr/>
        </p:nvPicPr>
        <p:blipFill>
          <a:blip r:embed="rId4" cstate="print"/>
          <a:stretch>
            <a:fillRect/>
          </a:stretch>
        </p:blipFill>
        <p:spPr>
          <a:xfrm>
            <a:off x="4139952" y="1916832"/>
            <a:ext cx="4644008" cy="4176464"/>
          </a:xfrm>
          <a:prstGeom prst="rect">
            <a:avLst/>
          </a:prstGeom>
        </p:spPr>
      </p:pic>
      <p:sp>
        <p:nvSpPr>
          <p:cNvPr id="7" name="TextBox 6"/>
          <p:cNvSpPr txBox="1"/>
          <p:nvPr/>
        </p:nvSpPr>
        <p:spPr>
          <a:xfrm>
            <a:off x="827584" y="1196752"/>
            <a:ext cx="7560840" cy="369332"/>
          </a:xfrm>
          <a:prstGeom prst="rect">
            <a:avLst/>
          </a:prstGeom>
          <a:noFill/>
        </p:spPr>
        <p:txBody>
          <a:bodyPr wrap="square" rtlCol="1">
            <a:spAutoFit/>
          </a:bodyPr>
          <a:lstStyle/>
          <a:p>
            <a:pPr algn="l"/>
            <a:r>
              <a:rPr lang="en-US" b="1" dirty="0" smtClean="0"/>
              <a:t>To make air flow in the cavity between the double skin façade.</a:t>
            </a:r>
            <a:endParaRPr lang="ar-SA" b="1"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en-US" b="1" dirty="0" smtClean="0">
                <a:solidFill>
                  <a:schemeClr val="tx2"/>
                </a:solidFill>
              </a:rPr>
              <a:t>Vents distribution </a:t>
            </a:r>
            <a:endParaRPr lang="ar-SA" b="1" dirty="0">
              <a:solidFill>
                <a:schemeClr val="tx2"/>
              </a:solidFill>
            </a:endParaRPr>
          </a:p>
        </p:txBody>
      </p:sp>
      <p:sp>
        <p:nvSpPr>
          <p:cNvPr id="7" name="TextBox 6"/>
          <p:cNvSpPr txBox="1"/>
          <p:nvPr/>
        </p:nvSpPr>
        <p:spPr>
          <a:xfrm>
            <a:off x="683568" y="1196752"/>
            <a:ext cx="7560840" cy="461665"/>
          </a:xfrm>
          <a:prstGeom prst="rect">
            <a:avLst/>
          </a:prstGeom>
          <a:noFill/>
        </p:spPr>
        <p:txBody>
          <a:bodyPr wrap="square" rtlCol="1">
            <a:spAutoFit/>
          </a:bodyPr>
          <a:lstStyle/>
          <a:p>
            <a:pPr algn="l"/>
            <a:r>
              <a:rPr lang="en-US" sz="2400" b="1" dirty="0" smtClean="0"/>
              <a:t>To make air flow through each floor</a:t>
            </a:r>
            <a:endParaRPr lang="ar-SA" sz="2400" b="1" dirty="0"/>
          </a:p>
        </p:txBody>
      </p:sp>
      <p:pic>
        <p:nvPicPr>
          <p:cNvPr id="9" name="Content Placeholder 8" descr="ventilation-through floor 3.PNG"/>
          <p:cNvPicPr>
            <a:picLocks noGrp="1" noChangeAspect="1"/>
          </p:cNvPicPr>
          <p:nvPr>
            <p:ph idx="1"/>
          </p:nvPr>
        </p:nvPicPr>
        <p:blipFill>
          <a:blip r:embed="rId3" cstate="print"/>
          <a:stretch>
            <a:fillRect/>
          </a:stretch>
        </p:blipFill>
        <p:spPr>
          <a:xfrm>
            <a:off x="20038" y="1658417"/>
            <a:ext cx="4443950" cy="3625816"/>
          </a:xfrm>
        </p:spPr>
      </p:pic>
      <p:pic>
        <p:nvPicPr>
          <p:cNvPr id="10" name="Picture 9" descr="section.JPG"/>
          <p:cNvPicPr>
            <a:picLocks noChangeAspect="1"/>
          </p:cNvPicPr>
          <p:nvPr/>
        </p:nvPicPr>
        <p:blipFill>
          <a:blip r:embed="rId4" cstate="print"/>
          <a:stretch>
            <a:fillRect/>
          </a:stretch>
        </p:blipFill>
        <p:spPr>
          <a:xfrm>
            <a:off x="4488249" y="3147361"/>
            <a:ext cx="4368011" cy="3456384"/>
          </a:xfrm>
          <a:prstGeom prst="rect">
            <a:avLst/>
          </a:prstGeom>
        </p:spPr>
      </p:pic>
      <p:sp>
        <p:nvSpPr>
          <p:cNvPr id="3" name="TextBox 2"/>
          <p:cNvSpPr txBox="1"/>
          <p:nvPr/>
        </p:nvSpPr>
        <p:spPr>
          <a:xfrm>
            <a:off x="4517446" y="2637492"/>
            <a:ext cx="4368011" cy="430887"/>
          </a:xfrm>
          <a:prstGeom prst="rect">
            <a:avLst/>
          </a:prstGeom>
          <a:noFill/>
        </p:spPr>
        <p:txBody>
          <a:bodyPr wrap="square" rtlCol="0">
            <a:spAutoFit/>
          </a:bodyPr>
          <a:lstStyle/>
          <a:p>
            <a:r>
              <a:rPr lang="en-US" sz="2200" b="1" dirty="0" smtClean="0">
                <a:solidFill>
                  <a:schemeClr val="accent2">
                    <a:lumMod val="50000"/>
                  </a:schemeClr>
                </a:solidFill>
              </a:rPr>
              <a:t>Vents in the partition wall in floor </a:t>
            </a:r>
            <a:endParaRPr lang="en-US" sz="2200"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Natural Ventilation</a:t>
            </a:r>
            <a:endParaRPr lang="ar-SA" b="1" dirty="0"/>
          </a:p>
        </p:txBody>
      </p:sp>
      <p:sp>
        <p:nvSpPr>
          <p:cNvPr id="3" name="Content Placeholder 2"/>
          <p:cNvSpPr>
            <a:spLocks noGrp="1"/>
          </p:cNvSpPr>
          <p:nvPr>
            <p:ph idx="1"/>
          </p:nvPr>
        </p:nvSpPr>
        <p:spPr>
          <a:xfrm>
            <a:off x="457200" y="2204864"/>
            <a:ext cx="8229600" cy="2520279"/>
          </a:xfrm>
        </p:spPr>
        <p:txBody>
          <a:bodyPr>
            <a:normAutofit fontScale="85000" lnSpcReduction="20000"/>
          </a:bodyPr>
          <a:lstStyle/>
          <a:p>
            <a:pPr rtl="0">
              <a:buNone/>
            </a:pPr>
            <a:endParaRPr lang="en-US" b="1" dirty="0"/>
          </a:p>
          <a:p>
            <a:pPr algn="l" rtl="0"/>
            <a:endParaRPr lang="en-US" b="1" dirty="0"/>
          </a:p>
          <a:p>
            <a:pPr algn="l" rtl="0">
              <a:buNone/>
            </a:pPr>
            <a:r>
              <a:rPr lang="en-US" b="1" dirty="0"/>
              <a:t>The target of working double skin facade makes air flow and ventilation through the building</a:t>
            </a:r>
            <a:r>
              <a:rPr lang="en-US" b="1" dirty="0" smtClean="0"/>
              <a:t>.</a:t>
            </a:r>
          </a:p>
          <a:p>
            <a:pPr algn="l" rtl="0">
              <a:buNone/>
            </a:pPr>
            <a:endParaRPr lang="en-US" b="1" dirty="0" smtClean="0"/>
          </a:p>
          <a:p>
            <a:pPr algn="l">
              <a:buNone/>
            </a:pPr>
            <a:r>
              <a:rPr lang="en-US" b="1" dirty="0" smtClean="0"/>
              <a:t> To achieve that we distribute the vents as :</a:t>
            </a:r>
            <a:endParaRPr lang="ar-SA"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en-US" b="1" dirty="0" smtClean="0"/>
              <a:t>Vents distribution </a:t>
            </a:r>
            <a:endParaRPr lang="ar-SA" b="1" dirty="0"/>
          </a:p>
        </p:txBody>
      </p:sp>
      <p:pic>
        <p:nvPicPr>
          <p:cNvPr id="4" name="Content Placeholder 3" descr="vb.PNG"/>
          <p:cNvPicPr>
            <a:picLocks noGrp="1" noChangeAspect="1"/>
          </p:cNvPicPr>
          <p:nvPr>
            <p:ph idx="1"/>
          </p:nvPr>
        </p:nvPicPr>
        <p:blipFill>
          <a:blip r:embed="rId2" cstate="print"/>
          <a:stretch>
            <a:fillRect/>
          </a:stretch>
        </p:blipFill>
        <p:spPr>
          <a:xfrm>
            <a:off x="395536" y="1916832"/>
            <a:ext cx="3888432" cy="4029638"/>
          </a:xfrm>
        </p:spPr>
      </p:pic>
      <p:pic>
        <p:nvPicPr>
          <p:cNvPr id="6" name="Picture 5" descr="dd2.PNG"/>
          <p:cNvPicPr>
            <a:picLocks noChangeAspect="1"/>
          </p:cNvPicPr>
          <p:nvPr/>
        </p:nvPicPr>
        <p:blipFill>
          <a:blip r:embed="rId3" cstate="print"/>
          <a:stretch>
            <a:fillRect/>
          </a:stretch>
        </p:blipFill>
        <p:spPr>
          <a:xfrm>
            <a:off x="4139952" y="1916832"/>
            <a:ext cx="4644008" cy="4176464"/>
          </a:xfrm>
          <a:prstGeom prst="rect">
            <a:avLst/>
          </a:prstGeom>
        </p:spPr>
      </p:pic>
      <p:sp>
        <p:nvSpPr>
          <p:cNvPr id="7" name="TextBox 6"/>
          <p:cNvSpPr txBox="1"/>
          <p:nvPr/>
        </p:nvSpPr>
        <p:spPr>
          <a:xfrm>
            <a:off x="827584" y="1196752"/>
            <a:ext cx="7560840" cy="369332"/>
          </a:xfrm>
          <a:prstGeom prst="rect">
            <a:avLst/>
          </a:prstGeom>
          <a:noFill/>
        </p:spPr>
        <p:txBody>
          <a:bodyPr wrap="square" rtlCol="1">
            <a:spAutoFit/>
          </a:bodyPr>
          <a:lstStyle/>
          <a:p>
            <a:pPr algn="l"/>
            <a:r>
              <a:rPr lang="en-US" b="1" dirty="0" smtClean="0"/>
              <a:t>To make air flow in the cavity between the double skin façade.</a:t>
            </a:r>
            <a:endParaRPr lang="ar-SA" b="1"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en-US" b="1" dirty="0" smtClean="0"/>
              <a:t>Vents distribution </a:t>
            </a:r>
            <a:endParaRPr lang="ar-SA" b="1" dirty="0"/>
          </a:p>
        </p:txBody>
      </p:sp>
      <p:sp>
        <p:nvSpPr>
          <p:cNvPr id="7" name="TextBox 6"/>
          <p:cNvSpPr txBox="1"/>
          <p:nvPr/>
        </p:nvSpPr>
        <p:spPr>
          <a:xfrm>
            <a:off x="827584" y="1196752"/>
            <a:ext cx="7560840" cy="369332"/>
          </a:xfrm>
          <a:prstGeom prst="rect">
            <a:avLst/>
          </a:prstGeom>
          <a:noFill/>
        </p:spPr>
        <p:txBody>
          <a:bodyPr wrap="square" rtlCol="1">
            <a:spAutoFit/>
          </a:bodyPr>
          <a:lstStyle/>
          <a:p>
            <a:pPr algn="l"/>
            <a:r>
              <a:rPr lang="en-US" b="1" dirty="0" smtClean="0"/>
              <a:t>To make air flow through each floor</a:t>
            </a:r>
            <a:endParaRPr lang="ar-SA" b="1" dirty="0"/>
          </a:p>
        </p:txBody>
      </p:sp>
      <p:pic>
        <p:nvPicPr>
          <p:cNvPr id="9" name="Content Placeholder 8" descr="ventilation-through floor 3.PNG"/>
          <p:cNvPicPr>
            <a:picLocks noGrp="1" noChangeAspect="1"/>
          </p:cNvPicPr>
          <p:nvPr>
            <p:ph idx="1"/>
          </p:nvPr>
        </p:nvPicPr>
        <p:blipFill>
          <a:blip r:embed="rId2" cstate="print"/>
          <a:stretch>
            <a:fillRect/>
          </a:stretch>
        </p:blipFill>
        <p:spPr>
          <a:xfrm>
            <a:off x="0" y="1844824"/>
            <a:ext cx="5207102" cy="4248472"/>
          </a:xfrm>
        </p:spPr>
      </p:pic>
      <p:pic>
        <p:nvPicPr>
          <p:cNvPr id="10" name="Picture 9" descr="section.JPG"/>
          <p:cNvPicPr>
            <a:picLocks noChangeAspect="1"/>
          </p:cNvPicPr>
          <p:nvPr/>
        </p:nvPicPr>
        <p:blipFill>
          <a:blip r:embed="rId3" cstate="print"/>
          <a:stretch>
            <a:fillRect/>
          </a:stretch>
        </p:blipFill>
        <p:spPr>
          <a:xfrm>
            <a:off x="4320988" y="1916832"/>
            <a:ext cx="4823012" cy="381642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Project Cost</a:t>
            </a:r>
            <a:endParaRPr lang="ar-SA" dirty="0"/>
          </a:p>
        </p:txBody>
      </p:sp>
      <p:pic>
        <p:nvPicPr>
          <p:cNvPr id="4" name="Content Placeholder 3" descr="xx.PNG"/>
          <p:cNvPicPr>
            <a:picLocks noGrp="1" noChangeAspect="1"/>
          </p:cNvPicPr>
          <p:nvPr>
            <p:ph idx="1"/>
          </p:nvPr>
        </p:nvPicPr>
        <p:blipFill>
          <a:blip r:embed="rId2" cstate="print"/>
          <a:stretch>
            <a:fillRect/>
          </a:stretch>
        </p:blipFill>
        <p:spPr>
          <a:xfrm>
            <a:off x="2627784" y="1628800"/>
            <a:ext cx="4320480" cy="4608512"/>
          </a:xfrm>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CFD</a:t>
            </a:r>
            <a:br>
              <a:rPr lang="en-US" b="1" dirty="0" smtClean="0"/>
            </a:br>
            <a:r>
              <a:rPr lang="en-US" b="1" dirty="0"/>
              <a:t>Air flow through building</a:t>
            </a:r>
            <a:endParaRPr lang="ar-SA" dirty="0"/>
          </a:p>
        </p:txBody>
      </p:sp>
      <p:pic>
        <p:nvPicPr>
          <p:cNvPr id="4" name="Content Placeholder 3" descr="gggg.PNG"/>
          <p:cNvPicPr>
            <a:picLocks noGrp="1" noChangeAspect="1"/>
          </p:cNvPicPr>
          <p:nvPr>
            <p:ph idx="1"/>
          </p:nvPr>
        </p:nvPicPr>
        <p:blipFill>
          <a:blip r:embed="rId2" cstate="print"/>
          <a:stretch>
            <a:fillRect/>
          </a:stretch>
        </p:blipFill>
        <p:spPr>
          <a:xfrm>
            <a:off x="971600" y="1556792"/>
            <a:ext cx="7483956" cy="5013176"/>
          </a:xfrm>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CFD</a:t>
            </a:r>
            <a:br>
              <a:rPr lang="en-US" b="1" dirty="0" smtClean="0"/>
            </a:br>
            <a:r>
              <a:rPr lang="en-US" b="1" dirty="0" smtClean="0"/>
              <a:t>Air flow through building</a:t>
            </a:r>
            <a:endParaRPr lang="ar-SA" dirty="0"/>
          </a:p>
        </p:txBody>
      </p:sp>
      <p:pic>
        <p:nvPicPr>
          <p:cNvPr id="4" name="Content Placeholder 3" descr="l;.PNG"/>
          <p:cNvPicPr>
            <a:picLocks noGrp="1" noChangeAspect="1"/>
          </p:cNvPicPr>
          <p:nvPr>
            <p:ph idx="1"/>
          </p:nvPr>
        </p:nvPicPr>
        <p:blipFill>
          <a:blip r:embed="rId3" cstate="print"/>
          <a:stretch>
            <a:fillRect/>
          </a:stretch>
        </p:blipFill>
        <p:spPr>
          <a:xfrm>
            <a:off x="467544" y="2132856"/>
            <a:ext cx="7992888" cy="4104456"/>
          </a:xfrm>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l="-18000" r="-18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229600" cy="5361459"/>
          </a:xfrm>
        </p:spPr>
        <p:txBody>
          <a:bodyPr>
            <a:normAutofit lnSpcReduction="10000"/>
          </a:bodyPr>
          <a:lstStyle/>
          <a:p>
            <a:pPr algn="l" rtl="0">
              <a:buNone/>
            </a:pPr>
            <a:r>
              <a:rPr lang="en-US" sz="4400" b="1" dirty="0">
                <a:solidFill>
                  <a:schemeClr val="accent1">
                    <a:lumMod val="75000"/>
                  </a:schemeClr>
                </a:solidFill>
              </a:rPr>
              <a:t>Air  </a:t>
            </a:r>
            <a:r>
              <a:rPr lang="en-US" sz="4400" b="1" dirty="0" smtClean="0">
                <a:solidFill>
                  <a:schemeClr val="accent1">
                    <a:lumMod val="75000"/>
                  </a:schemeClr>
                </a:solidFill>
              </a:rPr>
              <a:t>flow makes  :</a:t>
            </a:r>
            <a:endParaRPr lang="en-US" sz="4400" b="1" dirty="0">
              <a:solidFill>
                <a:schemeClr val="accent1">
                  <a:lumMod val="75000"/>
                </a:schemeClr>
              </a:solidFill>
            </a:endParaRPr>
          </a:p>
          <a:p>
            <a:pPr algn="l" rtl="0"/>
            <a:endParaRPr lang="en-US" b="1" dirty="0"/>
          </a:p>
          <a:p>
            <a:pPr algn="l" rtl="0"/>
            <a:r>
              <a:rPr lang="en-US" b="1" dirty="0" smtClean="0"/>
              <a:t>Natural </a:t>
            </a:r>
            <a:r>
              <a:rPr lang="en-US" b="1" dirty="0"/>
              <a:t>ventilation.</a:t>
            </a:r>
          </a:p>
          <a:p>
            <a:pPr algn="l" rtl="0"/>
            <a:endParaRPr lang="en-US" b="1" dirty="0"/>
          </a:p>
          <a:p>
            <a:pPr algn="l" rtl="0"/>
            <a:r>
              <a:rPr lang="en-US" b="1" dirty="0" smtClean="0"/>
              <a:t>Air </a:t>
            </a:r>
            <a:r>
              <a:rPr lang="en-US" b="1" dirty="0"/>
              <a:t>flow dynamics will create air movement in the room which will distribute comfort to all places in the building.</a:t>
            </a:r>
          </a:p>
          <a:p>
            <a:pPr algn="l" rtl="0"/>
            <a:endParaRPr lang="en-US" b="1" dirty="0"/>
          </a:p>
          <a:p>
            <a:pPr algn="l" rtl="0"/>
            <a:r>
              <a:rPr lang="en-US" b="1" dirty="0" smtClean="0"/>
              <a:t>Air </a:t>
            </a:r>
            <a:r>
              <a:rPr lang="en-US" b="1" dirty="0"/>
              <a:t>flow effect in cooling and heating load results.</a:t>
            </a:r>
          </a:p>
          <a:p>
            <a:pPr rtl="0"/>
            <a:endParaRPr lang="en-US" dirty="0"/>
          </a:p>
          <a:p>
            <a:endParaRPr lang="ar-SA"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9552" y="2564904"/>
            <a:ext cx="8229600" cy="1143000"/>
          </a:xfrm>
        </p:spPr>
        <p:txBody>
          <a:bodyPr>
            <a:normAutofit/>
          </a:bodyPr>
          <a:lstStyle/>
          <a:p>
            <a:r>
              <a:rPr lang="en-US" sz="6000" b="1" dirty="0" smtClean="0"/>
              <a:t>Daylight Analysis</a:t>
            </a:r>
            <a:endParaRPr lang="ar-SA" sz="6000" b="1"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Daylight Analysis</a:t>
            </a:r>
            <a:endParaRPr lang="ar-SA" b="1" u="sng" dirty="0"/>
          </a:p>
        </p:txBody>
      </p:sp>
      <p:sp>
        <p:nvSpPr>
          <p:cNvPr id="3" name="Content Placeholder 2"/>
          <p:cNvSpPr>
            <a:spLocks noGrp="1"/>
          </p:cNvSpPr>
          <p:nvPr>
            <p:ph idx="1"/>
          </p:nvPr>
        </p:nvSpPr>
        <p:spPr>
          <a:xfrm>
            <a:off x="395536" y="1628800"/>
            <a:ext cx="8229600" cy="1944217"/>
          </a:xfrm>
        </p:spPr>
        <p:txBody>
          <a:bodyPr>
            <a:normAutofit/>
          </a:bodyPr>
          <a:lstStyle/>
          <a:p>
            <a:pPr algn="l">
              <a:buNone/>
            </a:pPr>
            <a:r>
              <a:rPr lang="en-US" b="1" dirty="0" smtClean="0"/>
              <a:t>The analysis is made on 3 cases for each type (Traditional , Single skin façade and Double skin façade.</a:t>
            </a:r>
            <a:endParaRPr lang="ar-SA" b="1" dirty="0"/>
          </a:p>
        </p:txBody>
      </p:sp>
      <p:graphicFrame>
        <p:nvGraphicFramePr>
          <p:cNvPr id="4" name="Table 3"/>
          <p:cNvGraphicFramePr>
            <a:graphicFrameLocks noGrp="1"/>
          </p:cNvGraphicFramePr>
          <p:nvPr>
            <p:extLst>
              <p:ext uri="{D42A27DB-BD31-4B8C-83A1-F6EECF244321}">
                <p14:modId xmlns:p14="http://schemas.microsoft.com/office/powerpoint/2010/main" xmlns="" val="3099879311"/>
              </p:ext>
            </p:extLst>
          </p:nvPr>
        </p:nvGraphicFramePr>
        <p:xfrm>
          <a:off x="611561" y="3284984"/>
          <a:ext cx="7632849" cy="3294032"/>
        </p:xfrm>
        <a:graphic>
          <a:graphicData uri="http://schemas.openxmlformats.org/drawingml/2006/table">
            <a:tbl>
              <a:tblPr/>
              <a:tblGrid>
                <a:gridCol w="1389477"/>
                <a:gridCol w="1025493"/>
                <a:gridCol w="1185429"/>
                <a:gridCol w="1230313"/>
                <a:gridCol w="1410343"/>
                <a:gridCol w="1391794"/>
              </a:tblGrid>
              <a:tr h="385144">
                <a:tc gridSpan="6">
                  <a:txBody>
                    <a:bodyPr/>
                    <a:lstStyle/>
                    <a:p>
                      <a:pPr algn="ctr">
                        <a:lnSpc>
                          <a:spcPct val="115000"/>
                        </a:lnSpc>
                        <a:spcAft>
                          <a:spcPts val="0"/>
                        </a:spcAft>
                      </a:pPr>
                      <a:r>
                        <a:rPr lang="en-US" sz="1600" b="1" dirty="0">
                          <a:latin typeface="Times New Roman"/>
                          <a:ea typeface="Calibri"/>
                          <a:cs typeface="Arial"/>
                        </a:rPr>
                        <a:t>Cases used in Daylight Analysis</a:t>
                      </a:r>
                      <a:endParaRPr lang="en-US" sz="1600" dirty="0">
                        <a:latin typeface="Calibri"/>
                        <a:ea typeface="Calibri"/>
                        <a:cs typeface="Arial"/>
                      </a:endParaRPr>
                    </a:p>
                  </a:txBody>
                  <a:tcPr marL="66704" marR="66704"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385144">
                <a:tc gridSpan="2">
                  <a:txBody>
                    <a:bodyPr/>
                    <a:lstStyle/>
                    <a:p>
                      <a:pPr algn="ctr">
                        <a:lnSpc>
                          <a:spcPct val="115000"/>
                        </a:lnSpc>
                        <a:spcAft>
                          <a:spcPts val="0"/>
                        </a:spcAft>
                      </a:pPr>
                      <a:r>
                        <a:rPr lang="en-US" sz="1600" b="1" dirty="0">
                          <a:latin typeface="Times New Roman"/>
                          <a:ea typeface="Calibri"/>
                          <a:cs typeface="Arial"/>
                        </a:rPr>
                        <a:t>First case</a:t>
                      </a:r>
                      <a:endParaRPr lang="en-US" sz="1600" dirty="0">
                        <a:latin typeface="Calibri"/>
                        <a:ea typeface="Calibri"/>
                        <a:cs typeface="Arial"/>
                      </a:endParaRPr>
                    </a:p>
                  </a:txBody>
                  <a:tcPr marL="66704" marR="66704"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hMerge="1">
                  <a:txBody>
                    <a:bodyPr/>
                    <a:lstStyle/>
                    <a:p>
                      <a:pPr rtl="1"/>
                      <a:endParaRPr lang="ar-SA"/>
                    </a:p>
                  </a:txBody>
                  <a:tcPr/>
                </a:tc>
                <a:tc gridSpan="2">
                  <a:txBody>
                    <a:bodyPr/>
                    <a:lstStyle/>
                    <a:p>
                      <a:pPr algn="ctr">
                        <a:lnSpc>
                          <a:spcPct val="115000"/>
                        </a:lnSpc>
                        <a:spcAft>
                          <a:spcPts val="0"/>
                        </a:spcAft>
                      </a:pPr>
                      <a:r>
                        <a:rPr lang="en-US" sz="1600" b="1" dirty="0">
                          <a:latin typeface="Times New Roman"/>
                          <a:ea typeface="Calibri"/>
                          <a:cs typeface="Arial"/>
                        </a:rPr>
                        <a:t>Second Case</a:t>
                      </a:r>
                      <a:endParaRPr lang="en-US" sz="1600" dirty="0">
                        <a:latin typeface="Calibri"/>
                        <a:ea typeface="Calibri"/>
                        <a:cs typeface="Arial"/>
                      </a:endParaRPr>
                    </a:p>
                  </a:txBody>
                  <a:tcPr marL="66704" marR="66704"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hMerge="1">
                  <a:txBody>
                    <a:bodyPr/>
                    <a:lstStyle/>
                    <a:p>
                      <a:pPr rtl="1"/>
                      <a:endParaRPr lang="ar-SA"/>
                    </a:p>
                  </a:txBody>
                  <a:tcPr/>
                </a:tc>
                <a:tc gridSpan="2">
                  <a:txBody>
                    <a:bodyPr/>
                    <a:lstStyle/>
                    <a:p>
                      <a:pPr algn="ctr">
                        <a:lnSpc>
                          <a:spcPct val="115000"/>
                        </a:lnSpc>
                        <a:spcAft>
                          <a:spcPts val="0"/>
                        </a:spcAft>
                      </a:pPr>
                      <a:r>
                        <a:rPr lang="en-US" sz="1600" b="1">
                          <a:latin typeface="Times New Roman"/>
                          <a:ea typeface="Calibri"/>
                          <a:cs typeface="Arial"/>
                        </a:rPr>
                        <a:t>Third case</a:t>
                      </a:r>
                      <a:endParaRPr lang="en-US" sz="1600">
                        <a:latin typeface="Calibri"/>
                        <a:ea typeface="Calibri"/>
                        <a:cs typeface="Arial"/>
                      </a:endParaRPr>
                    </a:p>
                  </a:txBody>
                  <a:tcPr marL="66704" marR="66704"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6E3BC"/>
                    </a:solidFill>
                  </a:tcPr>
                </a:tc>
                <a:tc hMerge="1">
                  <a:txBody>
                    <a:bodyPr/>
                    <a:lstStyle/>
                    <a:p>
                      <a:pPr rtl="1"/>
                      <a:endParaRPr lang="ar-SA"/>
                    </a:p>
                  </a:txBody>
                  <a:tcPr/>
                </a:tc>
              </a:tr>
              <a:tr h="388373">
                <a:tc>
                  <a:txBody>
                    <a:bodyPr/>
                    <a:lstStyle/>
                    <a:p>
                      <a:pPr algn="ctr">
                        <a:lnSpc>
                          <a:spcPct val="115000"/>
                        </a:lnSpc>
                        <a:spcAft>
                          <a:spcPts val="0"/>
                        </a:spcAft>
                      </a:pPr>
                      <a:r>
                        <a:rPr lang="en-US" sz="1600" b="1" dirty="0">
                          <a:latin typeface="Times New Roman"/>
                          <a:ea typeface="Calibri"/>
                          <a:cs typeface="Arial"/>
                        </a:rPr>
                        <a:t>Type of glass</a:t>
                      </a:r>
                      <a:endParaRPr lang="en-US" sz="1600" dirty="0">
                        <a:latin typeface="Calibri"/>
                        <a:ea typeface="Calibri"/>
                        <a:cs typeface="Arial"/>
                      </a:endParaRPr>
                    </a:p>
                  </a:txBody>
                  <a:tcPr marL="66704" marR="66704"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6E3BC"/>
                    </a:solidFill>
                  </a:tcPr>
                </a:tc>
                <a:tc>
                  <a:txBody>
                    <a:bodyPr/>
                    <a:lstStyle/>
                    <a:p>
                      <a:pPr algn="ctr">
                        <a:lnSpc>
                          <a:spcPct val="115000"/>
                        </a:lnSpc>
                        <a:spcAft>
                          <a:spcPts val="0"/>
                        </a:spcAft>
                      </a:pPr>
                      <a:r>
                        <a:rPr lang="en-US" sz="1600" b="1" dirty="0">
                          <a:latin typeface="Times New Roman"/>
                          <a:ea typeface="Calibri"/>
                          <a:cs typeface="Arial"/>
                        </a:rPr>
                        <a:t>Shading</a:t>
                      </a:r>
                      <a:endParaRPr lang="en-US" sz="1600" dirty="0">
                        <a:latin typeface="Calibri"/>
                        <a:ea typeface="Calibri"/>
                        <a:cs typeface="Arial"/>
                      </a:endParaRPr>
                    </a:p>
                  </a:txBody>
                  <a:tcPr marL="66704" marR="6670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algn="ctr">
                        <a:lnSpc>
                          <a:spcPct val="115000"/>
                        </a:lnSpc>
                        <a:spcAft>
                          <a:spcPts val="0"/>
                        </a:spcAft>
                      </a:pPr>
                      <a:r>
                        <a:rPr lang="en-US" sz="1600" b="1">
                          <a:latin typeface="Times New Roman"/>
                          <a:ea typeface="Calibri"/>
                          <a:cs typeface="Arial"/>
                        </a:rPr>
                        <a:t>Type of glass</a:t>
                      </a:r>
                      <a:endParaRPr lang="en-US" sz="1600">
                        <a:latin typeface="Calibri"/>
                        <a:ea typeface="Calibri"/>
                        <a:cs typeface="Arial"/>
                      </a:endParaRPr>
                    </a:p>
                  </a:txBody>
                  <a:tcPr marL="66704" marR="66704"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6E3BC"/>
                    </a:solidFill>
                  </a:tcPr>
                </a:tc>
                <a:tc>
                  <a:txBody>
                    <a:bodyPr/>
                    <a:lstStyle/>
                    <a:p>
                      <a:pPr algn="ctr">
                        <a:lnSpc>
                          <a:spcPct val="115000"/>
                        </a:lnSpc>
                        <a:spcAft>
                          <a:spcPts val="0"/>
                        </a:spcAft>
                      </a:pPr>
                      <a:r>
                        <a:rPr lang="en-US" sz="1600" b="1" dirty="0">
                          <a:latin typeface="Times New Roman"/>
                          <a:ea typeface="Calibri"/>
                          <a:cs typeface="Arial"/>
                        </a:rPr>
                        <a:t>Shading</a:t>
                      </a:r>
                      <a:endParaRPr lang="en-US" sz="1600" dirty="0">
                        <a:latin typeface="Calibri"/>
                        <a:ea typeface="Calibri"/>
                        <a:cs typeface="Arial"/>
                      </a:endParaRPr>
                    </a:p>
                  </a:txBody>
                  <a:tcPr marL="66704" marR="6670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algn="ctr">
                        <a:lnSpc>
                          <a:spcPct val="115000"/>
                        </a:lnSpc>
                        <a:spcAft>
                          <a:spcPts val="0"/>
                        </a:spcAft>
                      </a:pPr>
                      <a:r>
                        <a:rPr lang="en-US" sz="1600" b="1" dirty="0">
                          <a:latin typeface="Times New Roman"/>
                          <a:ea typeface="Calibri"/>
                          <a:cs typeface="Arial"/>
                        </a:rPr>
                        <a:t>Type of glass</a:t>
                      </a:r>
                      <a:endParaRPr lang="en-US" sz="1600" dirty="0">
                        <a:latin typeface="Calibri"/>
                        <a:ea typeface="Calibri"/>
                        <a:cs typeface="Arial"/>
                      </a:endParaRPr>
                    </a:p>
                  </a:txBody>
                  <a:tcPr marL="66704" marR="66704"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6E3BC"/>
                    </a:solidFill>
                  </a:tcPr>
                </a:tc>
                <a:tc>
                  <a:txBody>
                    <a:bodyPr/>
                    <a:lstStyle/>
                    <a:p>
                      <a:pPr algn="ctr">
                        <a:lnSpc>
                          <a:spcPct val="115000"/>
                        </a:lnSpc>
                        <a:spcAft>
                          <a:spcPts val="0"/>
                        </a:spcAft>
                      </a:pPr>
                      <a:r>
                        <a:rPr lang="en-US" sz="1600" b="1">
                          <a:latin typeface="Times New Roman"/>
                          <a:ea typeface="Calibri"/>
                          <a:cs typeface="Arial"/>
                        </a:rPr>
                        <a:t>Shading</a:t>
                      </a:r>
                      <a:endParaRPr lang="en-US" sz="1600">
                        <a:latin typeface="Calibri"/>
                        <a:ea typeface="Calibri"/>
                        <a:cs typeface="Arial"/>
                      </a:endParaRPr>
                    </a:p>
                  </a:txBody>
                  <a:tcPr marL="66704" marR="6670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6E3BC"/>
                    </a:solidFill>
                  </a:tcPr>
                </a:tc>
              </a:tr>
              <a:tr h="1649651">
                <a:tc>
                  <a:txBody>
                    <a:bodyPr/>
                    <a:lstStyle/>
                    <a:p>
                      <a:pPr algn="ctr">
                        <a:lnSpc>
                          <a:spcPct val="115000"/>
                        </a:lnSpc>
                        <a:spcAft>
                          <a:spcPts val="0"/>
                        </a:spcAft>
                      </a:pPr>
                      <a:r>
                        <a:rPr lang="en-US" sz="1600" b="1" dirty="0">
                          <a:latin typeface="Times New Roman"/>
                          <a:ea typeface="Calibri"/>
                          <a:cs typeface="Arial"/>
                        </a:rPr>
                        <a:t>Clr Dbl glazed </a:t>
                      </a:r>
                      <a:endParaRPr lang="en-US" sz="1600" b="1" dirty="0" smtClean="0">
                        <a:latin typeface="Times New Roman"/>
                        <a:ea typeface="Calibri"/>
                        <a:cs typeface="Arial"/>
                      </a:endParaRPr>
                    </a:p>
                    <a:p>
                      <a:pPr algn="ctr">
                        <a:lnSpc>
                          <a:spcPct val="115000"/>
                        </a:lnSpc>
                        <a:spcAft>
                          <a:spcPts val="0"/>
                        </a:spcAft>
                      </a:pPr>
                      <a:r>
                        <a:rPr lang="en-US" sz="1600" b="1" dirty="0" smtClean="0">
                          <a:latin typeface="Times New Roman"/>
                          <a:ea typeface="Calibri"/>
                          <a:cs typeface="Arial"/>
                        </a:rPr>
                        <a:t>(</a:t>
                      </a:r>
                      <a:r>
                        <a:rPr lang="en-US" sz="1600" b="1" dirty="0">
                          <a:latin typeface="Times New Roman"/>
                          <a:ea typeface="Calibri"/>
                          <a:cs typeface="Arial"/>
                        </a:rPr>
                        <a:t>U = 0.49, SHGC = 0.76, VT =0.81)</a:t>
                      </a:r>
                      <a:endParaRPr lang="en-US" sz="1600" dirty="0">
                        <a:latin typeface="Calibri"/>
                        <a:ea typeface="Calibri"/>
                        <a:cs typeface="Arial"/>
                      </a:endParaRPr>
                    </a:p>
                  </a:txBody>
                  <a:tcPr marL="66704" marR="66704"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2DBDB"/>
                    </a:solidFill>
                  </a:tcPr>
                </a:tc>
                <a:tc>
                  <a:txBody>
                    <a:bodyPr/>
                    <a:lstStyle/>
                    <a:p>
                      <a:pPr algn="ctr">
                        <a:lnSpc>
                          <a:spcPct val="115000"/>
                        </a:lnSpc>
                        <a:spcAft>
                          <a:spcPts val="0"/>
                        </a:spcAft>
                      </a:pPr>
                      <a:r>
                        <a:rPr lang="en-US" sz="1600" b="1" dirty="0">
                          <a:latin typeface="Times New Roman"/>
                          <a:ea typeface="Calibri"/>
                          <a:cs typeface="Arial"/>
                        </a:rPr>
                        <a:t>No shading</a:t>
                      </a:r>
                      <a:endParaRPr lang="en-US" sz="1600" dirty="0">
                        <a:latin typeface="Calibri"/>
                        <a:ea typeface="Calibri"/>
                        <a:cs typeface="Arial"/>
                      </a:endParaRPr>
                    </a:p>
                  </a:txBody>
                  <a:tcPr marL="66704" marR="6670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2DBDB"/>
                    </a:solidFill>
                  </a:tcPr>
                </a:tc>
                <a:tc>
                  <a:txBody>
                    <a:bodyPr/>
                    <a:lstStyle/>
                    <a:p>
                      <a:pPr algn="ctr">
                        <a:lnSpc>
                          <a:spcPct val="115000"/>
                        </a:lnSpc>
                        <a:spcAft>
                          <a:spcPts val="0"/>
                        </a:spcAft>
                      </a:pPr>
                      <a:r>
                        <a:rPr lang="en-US" sz="1600" b="1" dirty="0">
                          <a:latin typeface="Times New Roman"/>
                          <a:ea typeface="Calibri"/>
                          <a:cs typeface="Arial"/>
                        </a:rPr>
                        <a:t>Dbl glazed- low E glass (U =0.25, SHGC =0.39, VT = 0.7)</a:t>
                      </a:r>
                      <a:endParaRPr lang="en-US" sz="1600" dirty="0">
                        <a:latin typeface="Calibri"/>
                        <a:ea typeface="Calibri"/>
                        <a:cs typeface="Arial"/>
                      </a:endParaRPr>
                    </a:p>
                  </a:txBody>
                  <a:tcPr marL="66704" marR="66704"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C6D9F1"/>
                    </a:solidFill>
                  </a:tcPr>
                </a:tc>
                <a:tc>
                  <a:txBody>
                    <a:bodyPr/>
                    <a:lstStyle/>
                    <a:p>
                      <a:pPr algn="ctr">
                        <a:lnSpc>
                          <a:spcPct val="115000"/>
                        </a:lnSpc>
                        <a:spcAft>
                          <a:spcPts val="0"/>
                        </a:spcAft>
                      </a:pPr>
                      <a:r>
                        <a:rPr lang="en-US" sz="1600" b="1" dirty="0">
                          <a:latin typeface="Times New Roman"/>
                          <a:ea typeface="Calibri"/>
                          <a:cs typeface="Arial"/>
                        </a:rPr>
                        <a:t>No shading</a:t>
                      </a:r>
                      <a:endParaRPr lang="en-US" sz="1600" dirty="0">
                        <a:latin typeface="Calibri"/>
                        <a:ea typeface="Calibri"/>
                        <a:cs typeface="Arial"/>
                      </a:endParaRPr>
                    </a:p>
                  </a:txBody>
                  <a:tcPr marL="66704" marR="6670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C6D9F1"/>
                    </a:solidFill>
                  </a:tcPr>
                </a:tc>
                <a:tc>
                  <a:txBody>
                    <a:bodyPr/>
                    <a:lstStyle/>
                    <a:p>
                      <a:pPr algn="ctr">
                        <a:lnSpc>
                          <a:spcPct val="115000"/>
                        </a:lnSpc>
                        <a:spcAft>
                          <a:spcPts val="0"/>
                        </a:spcAft>
                      </a:pPr>
                      <a:r>
                        <a:rPr lang="en-US" sz="1600" b="1" dirty="0">
                          <a:latin typeface="Times New Roman"/>
                          <a:ea typeface="Calibri"/>
                          <a:cs typeface="Arial"/>
                        </a:rPr>
                        <a:t>Dbl glazed- low E glass (U =0.25, SHGC =0.39, VT = 0.7)</a:t>
                      </a:r>
                      <a:endParaRPr lang="en-US" sz="1600" dirty="0">
                        <a:latin typeface="Calibri"/>
                        <a:ea typeface="Calibri"/>
                        <a:cs typeface="Arial"/>
                      </a:endParaRPr>
                    </a:p>
                  </a:txBody>
                  <a:tcPr marL="66704" marR="66704"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2DBDB"/>
                    </a:solidFill>
                  </a:tcPr>
                </a:tc>
                <a:tc>
                  <a:txBody>
                    <a:bodyPr/>
                    <a:lstStyle/>
                    <a:p>
                      <a:pPr algn="ctr">
                        <a:lnSpc>
                          <a:spcPct val="115000"/>
                        </a:lnSpc>
                        <a:spcAft>
                          <a:spcPts val="0"/>
                        </a:spcAft>
                      </a:pPr>
                      <a:r>
                        <a:rPr lang="en-US" sz="1600" b="1" dirty="0">
                          <a:latin typeface="Times New Roman"/>
                          <a:ea typeface="Calibri"/>
                          <a:cs typeface="Arial"/>
                        </a:rPr>
                        <a:t>Shutters 50 cm depth, distance between them 30 cm </a:t>
                      </a:r>
                      <a:br>
                        <a:rPr lang="en-US" sz="1600" b="1" dirty="0">
                          <a:latin typeface="Times New Roman"/>
                          <a:ea typeface="Calibri"/>
                          <a:cs typeface="Arial"/>
                        </a:rPr>
                      </a:br>
                      <a:r>
                        <a:rPr lang="en-US" sz="1600" b="1" dirty="0">
                          <a:latin typeface="Times New Roman"/>
                          <a:ea typeface="Calibri"/>
                          <a:cs typeface="Arial"/>
                        </a:rPr>
                        <a:t>60% reflection</a:t>
                      </a:r>
                      <a:endParaRPr lang="en-US" sz="1600" dirty="0">
                        <a:latin typeface="Calibri"/>
                        <a:ea typeface="Calibri"/>
                        <a:cs typeface="Arial"/>
                      </a:endParaRPr>
                    </a:p>
                  </a:txBody>
                  <a:tcPr marL="66704" marR="66704"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2DBDB"/>
                    </a:solidFill>
                  </a:tcPr>
                </a:tc>
              </a:tr>
            </a:tbl>
          </a:graphicData>
        </a:graphic>
      </p:graphicFrame>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US" sz="3600" b="1" u="sng" dirty="0" smtClean="0"/>
              <a:t>Daylight Analysis</a:t>
            </a:r>
            <a:endParaRPr lang="ar-SA" sz="3600" b="1" u="sng" dirty="0"/>
          </a:p>
        </p:txBody>
      </p:sp>
      <p:sp>
        <p:nvSpPr>
          <p:cNvPr id="3" name="Content Placeholder 2"/>
          <p:cNvSpPr>
            <a:spLocks noGrp="1"/>
          </p:cNvSpPr>
          <p:nvPr>
            <p:ph idx="1"/>
          </p:nvPr>
        </p:nvSpPr>
        <p:spPr>
          <a:xfrm>
            <a:off x="395536" y="1124744"/>
            <a:ext cx="8496944" cy="1512167"/>
          </a:xfrm>
        </p:spPr>
        <p:txBody>
          <a:bodyPr>
            <a:normAutofit/>
          </a:bodyPr>
          <a:lstStyle/>
          <a:p>
            <a:pPr algn="l">
              <a:buNone/>
            </a:pPr>
            <a:r>
              <a:rPr lang="en-US" sz="2800" b="1" dirty="0" smtClean="0"/>
              <a:t>Every value of daylight factor will be represented by a specific color which expresses a certain situation. </a:t>
            </a:r>
            <a:endParaRPr lang="ar-SA" sz="2800" b="1" dirty="0"/>
          </a:p>
        </p:txBody>
      </p:sp>
      <p:graphicFrame>
        <p:nvGraphicFramePr>
          <p:cNvPr id="4" name="Table 3"/>
          <p:cNvGraphicFramePr>
            <a:graphicFrameLocks noGrp="1"/>
          </p:cNvGraphicFramePr>
          <p:nvPr/>
        </p:nvGraphicFramePr>
        <p:xfrm>
          <a:off x="2051720" y="2204864"/>
          <a:ext cx="5324476" cy="4416552"/>
        </p:xfrm>
        <a:graphic>
          <a:graphicData uri="http://schemas.openxmlformats.org/drawingml/2006/table">
            <a:tbl>
              <a:tblPr rtl="1"/>
              <a:tblGrid>
                <a:gridCol w="4083224"/>
                <a:gridCol w="1241252"/>
              </a:tblGrid>
              <a:tr h="0">
                <a:tc gridSpan="2">
                  <a:txBody>
                    <a:bodyPr/>
                    <a:lstStyle/>
                    <a:p>
                      <a:pPr algn="ctr" rtl="0">
                        <a:lnSpc>
                          <a:spcPct val="115000"/>
                        </a:lnSpc>
                        <a:spcAft>
                          <a:spcPts val="0"/>
                        </a:spcAft>
                      </a:pPr>
                      <a:r>
                        <a:rPr lang="en-US" sz="1400" b="1" dirty="0">
                          <a:latin typeface="Times New Roman"/>
                          <a:ea typeface="Calibri"/>
                          <a:cs typeface="Arial"/>
                        </a:rPr>
                        <a:t>The indicator and interpretation for each color for office building</a:t>
                      </a:r>
                      <a:endParaRPr lang="en-US" sz="1400"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pPr rtl="1"/>
                      <a:endParaRPr lang="ar-SA"/>
                    </a:p>
                  </a:txBody>
                  <a:tcPr/>
                </a:tc>
              </a:tr>
              <a:tr h="226695">
                <a:tc>
                  <a:txBody>
                    <a:bodyPr/>
                    <a:lstStyle/>
                    <a:p>
                      <a:pPr algn="l" rtl="0">
                        <a:lnSpc>
                          <a:spcPct val="115000"/>
                        </a:lnSpc>
                        <a:spcAft>
                          <a:spcPts val="0"/>
                        </a:spcAft>
                      </a:pPr>
                      <a:r>
                        <a:rPr lang="en-US" sz="1400" b="1">
                          <a:latin typeface="Times New Roman"/>
                          <a:ea typeface="Calibri"/>
                          <a:cs typeface="Arial"/>
                        </a:rPr>
                        <a:t>Interpretation</a:t>
                      </a:r>
                      <a:endParaRPr lang="en-US" sz="140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latin typeface="Times New Roman"/>
                          <a:ea typeface="Calibri"/>
                          <a:cs typeface="Arial"/>
                        </a:rPr>
                        <a:t>Performance indicator</a:t>
                      </a:r>
                      <a:endParaRPr lang="en-US" sz="1400"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226695">
                <a:tc>
                  <a:txBody>
                    <a:bodyPr/>
                    <a:lstStyle/>
                    <a:p>
                      <a:pPr algn="l" rtl="0">
                        <a:lnSpc>
                          <a:spcPct val="115000"/>
                        </a:lnSpc>
                        <a:spcAft>
                          <a:spcPts val="0"/>
                        </a:spcAft>
                      </a:pPr>
                      <a:r>
                        <a:rPr lang="en-US" sz="1400" b="1">
                          <a:latin typeface="Times New Roman"/>
                          <a:ea typeface="Calibri"/>
                          <a:cs typeface="Arial"/>
                        </a:rPr>
                        <a:t>Unacceptable</a:t>
                      </a:r>
                      <a:endParaRPr lang="en-US" sz="140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rgbClr val="000000"/>
                          </a:solidFill>
                          <a:latin typeface="Times New Roman"/>
                          <a:ea typeface="Calibri"/>
                          <a:cs typeface="Arial"/>
                        </a:rPr>
                        <a:t>+20%</a:t>
                      </a:r>
                      <a:endParaRPr lang="en-US" sz="1400"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20000"/>
                    </a:solidFill>
                  </a:tcPr>
                </a:tc>
              </a:tr>
              <a:tr h="226695">
                <a:tc>
                  <a:txBody>
                    <a:bodyPr/>
                    <a:lstStyle/>
                    <a:p>
                      <a:pPr algn="l" rtl="0">
                        <a:lnSpc>
                          <a:spcPct val="115000"/>
                        </a:lnSpc>
                        <a:spcAft>
                          <a:spcPts val="0"/>
                        </a:spcAft>
                      </a:pPr>
                      <a:r>
                        <a:rPr lang="en-US" sz="1400" b="1">
                          <a:latin typeface="Times New Roman"/>
                          <a:ea typeface="Calibri"/>
                          <a:cs typeface="Arial"/>
                        </a:rPr>
                        <a:t>Unacceptable</a:t>
                      </a:r>
                      <a:endParaRPr lang="en-US" sz="140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rgbClr val="000000"/>
                          </a:solidFill>
                          <a:latin typeface="Times New Roman"/>
                          <a:ea typeface="Calibri"/>
                          <a:cs typeface="Arial"/>
                        </a:rPr>
                        <a:t>18-20%</a:t>
                      </a:r>
                      <a:endParaRPr lang="en-US" sz="1400"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3300"/>
                    </a:solidFill>
                  </a:tcPr>
                </a:tc>
              </a:tr>
              <a:tr h="238760">
                <a:tc>
                  <a:txBody>
                    <a:bodyPr/>
                    <a:lstStyle/>
                    <a:p>
                      <a:pPr algn="l" rtl="0">
                        <a:lnSpc>
                          <a:spcPct val="115000"/>
                        </a:lnSpc>
                        <a:spcAft>
                          <a:spcPts val="0"/>
                        </a:spcAft>
                      </a:pPr>
                      <a:r>
                        <a:rPr lang="en-US" sz="1400" b="1">
                          <a:latin typeface="Times New Roman"/>
                          <a:ea typeface="Calibri"/>
                          <a:cs typeface="Arial"/>
                        </a:rPr>
                        <a:t>Unacceptable</a:t>
                      </a:r>
                      <a:endParaRPr lang="en-US" sz="140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rgbClr val="000000"/>
                          </a:solidFill>
                          <a:latin typeface="Times New Roman"/>
                          <a:ea typeface="Calibri"/>
                          <a:cs typeface="Arial"/>
                        </a:rPr>
                        <a:t>16-18%</a:t>
                      </a:r>
                      <a:endParaRPr lang="en-US" sz="1400"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A5F00"/>
                    </a:solidFill>
                  </a:tcPr>
                </a:tc>
              </a:tr>
              <a:tr h="238760">
                <a:tc>
                  <a:txBody>
                    <a:bodyPr/>
                    <a:lstStyle/>
                    <a:p>
                      <a:pPr algn="l" rtl="0">
                        <a:lnSpc>
                          <a:spcPct val="115000"/>
                        </a:lnSpc>
                        <a:spcAft>
                          <a:spcPts val="0"/>
                        </a:spcAft>
                      </a:pPr>
                      <a:r>
                        <a:rPr lang="en-US" sz="1400" b="1">
                          <a:latin typeface="Times New Roman"/>
                          <a:ea typeface="Calibri"/>
                          <a:cs typeface="Arial"/>
                        </a:rPr>
                        <a:t>Unacceptable</a:t>
                      </a:r>
                      <a:endParaRPr lang="en-US" sz="140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rgbClr val="000000"/>
                          </a:solidFill>
                          <a:latin typeface="Times New Roman"/>
                          <a:ea typeface="Calibri"/>
                          <a:cs typeface="Arial"/>
                        </a:rPr>
                        <a:t>14-16%</a:t>
                      </a:r>
                      <a:endParaRPr lang="en-US" sz="1400"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7D2D"/>
                    </a:solidFill>
                  </a:tcPr>
                </a:tc>
              </a:tr>
              <a:tr h="238760">
                <a:tc>
                  <a:txBody>
                    <a:bodyPr/>
                    <a:lstStyle/>
                    <a:p>
                      <a:pPr algn="l" rtl="0">
                        <a:lnSpc>
                          <a:spcPct val="115000"/>
                        </a:lnSpc>
                        <a:spcAft>
                          <a:spcPts val="0"/>
                        </a:spcAft>
                      </a:pPr>
                      <a:r>
                        <a:rPr lang="en-US" sz="1400" b="1">
                          <a:latin typeface="Times New Roman"/>
                          <a:ea typeface="Calibri"/>
                          <a:cs typeface="Arial"/>
                        </a:rPr>
                        <a:t>Unacceptable</a:t>
                      </a:r>
                      <a:endParaRPr lang="en-US" sz="140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rgbClr val="000000"/>
                          </a:solidFill>
                          <a:latin typeface="Times New Roman"/>
                          <a:ea typeface="Calibri"/>
                          <a:cs typeface="Arial"/>
                        </a:rPr>
                        <a:t>12-14%</a:t>
                      </a:r>
                      <a:endParaRPr lang="en-US" sz="1400"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9C42"/>
                    </a:solidFill>
                  </a:tcPr>
                </a:tc>
              </a:tr>
              <a:tr h="226695">
                <a:tc>
                  <a:txBody>
                    <a:bodyPr/>
                    <a:lstStyle/>
                    <a:p>
                      <a:pPr algn="l" rtl="0">
                        <a:lnSpc>
                          <a:spcPct val="115000"/>
                        </a:lnSpc>
                        <a:spcAft>
                          <a:spcPts val="0"/>
                        </a:spcAft>
                      </a:pPr>
                      <a:r>
                        <a:rPr lang="en-US" sz="1400" b="1">
                          <a:latin typeface="Times New Roman"/>
                          <a:ea typeface="Calibri"/>
                          <a:cs typeface="Arial"/>
                        </a:rPr>
                        <a:t>Unacceptable</a:t>
                      </a:r>
                      <a:endParaRPr lang="en-US" sz="140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rgbClr val="000000"/>
                          </a:solidFill>
                          <a:latin typeface="Times New Roman"/>
                          <a:ea typeface="Calibri"/>
                          <a:cs typeface="Arial"/>
                        </a:rPr>
                        <a:t>10-12%</a:t>
                      </a:r>
                      <a:endParaRPr lang="en-US" sz="1400"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C000"/>
                    </a:solidFill>
                  </a:tcPr>
                </a:tc>
              </a:tr>
              <a:tr h="226695">
                <a:tc>
                  <a:txBody>
                    <a:bodyPr/>
                    <a:lstStyle/>
                    <a:p>
                      <a:pPr algn="l" rtl="0">
                        <a:lnSpc>
                          <a:spcPct val="115000"/>
                        </a:lnSpc>
                        <a:spcAft>
                          <a:spcPts val="0"/>
                        </a:spcAft>
                      </a:pPr>
                      <a:r>
                        <a:rPr lang="en-US" sz="1400" b="1">
                          <a:latin typeface="Times New Roman"/>
                          <a:ea typeface="Calibri"/>
                          <a:cs typeface="Arial"/>
                        </a:rPr>
                        <a:t>Unacceptable, it causes an uncomfortable reaction to the eyes.</a:t>
                      </a:r>
                      <a:endParaRPr lang="en-US" sz="140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rgbClr val="000000"/>
                          </a:solidFill>
                          <a:latin typeface="Times New Roman"/>
                          <a:ea typeface="Calibri"/>
                          <a:cs typeface="Arial"/>
                        </a:rPr>
                        <a:t>8-10%</a:t>
                      </a:r>
                      <a:endParaRPr lang="en-US" sz="1400"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E53B"/>
                    </a:solidFill>
                  </a:tcPr>
                </a:tc>
              </a:tr>
              <a:tr h="238760">
                <a:tc>
                  <a:txBody>
                    <a:bodyPr/>
                    <a:lstStyle/>
                    <a:p>
                      <a:pPr algn="l" rtl="0">
                        <a:lnSpc>
                          <a:spcPct val="115000"/>
                        </a:lnSpc>
                        <a:spcAft>
                          <a:spcPts val="0"/>
                        </a:spcAft>
                      </a:pPr>
                      <a:r>
                        <a:rPr lang="en-US" sz="1400" b="1">
                          <a:latin typeface="Times New Roman"/>
                          <a:ea typeface="Calibri"/>
                          <a:cs typeface="Arial"/>
                        </a:rPr>
                        <a:t>Acceptable for conference room and drawing offices.</a:t>
                      </a:r>
                      <a:endParaRPr lang="en-US" sz="140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rgbClr val="000000"/>
                          </a:solidFill>
                          <a:latin typeface="Times New Roman"/>
                          <a:ea typeface="Calibri"/>
                          <a:cs typeface="Arial"/>
                        </a:rPr>
                        <a:t>6-8%</a:t>
                      </a:r>
                      <a:endParaRPr lang="en-US" sz="1400"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46"/>
                    </a:solidFill>
                  </a:tcPr>
                </a:tc>
              </a:tr>
              <a:tr h="443189">
                <a:tc>
                  <a:txBody>
                    <a:bodyPr/>
                    <a:lstStyle/>
                    <a:p>
                      <a:pPr algn="l" rtl="0">
                        <a:lnSpc>
                          <a:spcPct val="115000"/>
                        </a:lnSpc>
                        <a:spcAft>
                          <a:spcPts val="0"/>
                        </a:spcAft>
                      </a:pPr>
                      <a:r>
                        <a:rPr lang="en-US" sz="1400" b="1" dirty="0">
                          <a:latin typeface="Times New Roman"/>
                          <a:ea typeface="Calibri"/>
                          <a:cs typeface="Arial"/>
                        </a:rPr>
                        <a:t>Preferable large potential for daylight utilization, and ideal for paper work.</a:t>
                      </a:r>
                      <a:endParaRPr lang="en-US" sz="1400"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rgbClr val="000000"/>
                          </a:solidFill>
                          <a:latin typeface="Times New Roman"/>
                          <a:ea typeface="Calibri"/>
                          <a:cs typeface="Arial"/>
                        </a:rPr>
                        <a:t>4-6%</a:t>
                      </a:r>
                      <a:endParaRPr lang="en-US" sz="1400"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82"/>
                    </a:solidFill>
                  </a:tcPr>
                </a:tc>
              </a:tr>
              <a:tr h="238760">
                <a:tc>
                  <a:txBody>
                    <a:bodyPr/>
                    <a:lstStyle/>
                    <a:p>
                      <a:pPr algn="l" rtl="0">
                        <a:lnSpc>
                          <a:spcPct val="115000"/>
                        </a:lnSpc>
                        <a:spcAft>
                          <a:spcPts val="0"/>
                        </a:spcAft>
                      </a:pPr>
                      <a:r>
                        <a:rPr lang="en-US" sz="1400" b="1">
                          <a:latin typeface="Times New Roman"/>
                          <a:ea typeface="Calibri"/>
                          <a:cs typeface="Arial"/>
                        </a:rPr>
                        <a:t>Acceptable small potential for daylight utilization.</a:t>
                      </a:r>
                      <a:endParaRPr lang="en-US" sz="140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rgbClr val="000000"/>
                          </a:solidFill>
                          <a:latin typeface="Times New Roman"/>
                          <a:ea typeface="Calibri"/>
                          <a:cs typeface="Arial"/>
                        </a:rPr>
                        <a:t>2-4%</a:t>
                      </a:r>
                      <a:endParaRPr lang="en-US" sz="1400"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C8"/>
                    </a:solidFill>
                  </a:tcPr>
                </a:tc>
              </a:tr>
              <a:tr h="238760">
                <a:tc>
                  <a:txBody>
                    <a:bodyPr/>
                    <a:lstStyle/>
                    <a:p>
                      <a:pPr algn="l" rtl="0">
                        <a:lnSpc>
                          <a:spcPct val="115000"/>
                        </a:lnSpc>
                        <a:spcAft>
                          <a:spcPts val="0"/>
                        </a:spcAft>
                      </a:pPr>
                      <a:r>
                        <a:rPr lang="en-US" sz="1400" b="1" dirty="0">
                          <a:latin typeface="Times New Roman"/>
                          <a:ea typeface="Calibri"/>
                          <a:cs typeface="Arial"/>
                        </a:rPr>
                        <a:t>Unacceptably dark negligible potential for daylight utilization.</a:t>
                      </a:r>
                      <a:endParaRPr lang="en-US" sz="1400"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dirty="0">
                          <a:solidFill>
                            <a:srgbClr val="000000"/>
                          </a:solidFill>
                          <a:latin typeface="Times New Roman"/>
                          <a:ea typeface="Calibri"/>
                          <a:cs typeface="Arial"/>
                        </a:rPr>
                        <a:t>0-2%</a:t>
                      </a:r>
                      <a:endParaRPr lang="en-US" sz="1400"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lstStyle/>
          <a:p>
            <a:r>
              <a:rPr lang="en-US" b="1" u="sng" dirty="0" smtClean="0"/>
              <a:t>Daylight Analysis</a:t>
            </a:r>
            <a:endParaRPr lang="ar-SA" b="1" u="sng" dirty="0"/>
          </a:p>
        </p:txBody>
      </p:sp>
      <p:graphicFrame>
        <p:nvGraphicFramePr>
          <p:cNvPr id="5" name="Table 4"/>
          <p:cNvGraphicFramePr>
            <a:graphicFrameLocks noGrp="1"/>
          </p:cNvGraphicFramePr>
          <p:nvPr/>
        </p:nvGraphicFramePr>
        <p:xfrm>
          <a:off x="1547664" y="1484784"/>
          <a:ext cx="6336704" cy="2542003"/>
        </p:xfrm>
        <a:graphic>
          <a:graphicData uri="http://schemas.openxmlformats.org/drawingml/2006/table">
            <a:tbl>
              <a:tblPr rtl="1"/>
              <a:tblGrid>
                <a:gridCol w="1839986"/>
                <a:gridCol w="1546842"/>
                <a:gridCol w="1337584"/>
                <a:gridCol w="1612292"/>
              </a:tblGrid>
              <a:tr h="378703">
                <a:tc gridSpan="4">
                  <a:txBody>
                    <a:bodyPr/>
                    <a:lstStyle/>
                    <a:p>
                      <a:pPr algn="ctr" rtl="0">
                        <a:lnSpc>
                          <a:spcPct val="115000"/>
                        </a:lnSpc>
                        <a:spcAft>
                          <a:spcPts val="0"/>
                        </a:spcAft>
                      </a:pPr>
                      <a:r>
                        <a:rPr lang="en-US" sz="1800" b="1" dirty="0">
                          <a:solidFill>
                            <a:srgbClr val="000000"/>
                          </a:solidFill>
                          <a:latin typeface="Times New Roman"/>
                          <a:ea typeface="Times New Roman"/>
                          <a:cs typeface="+mj-cs"/>
                        </a:rPr>
                        <a:t>Daylight factor for office 2</a:t>
                      </a:r>
                      <a:endParaRPr lang="en-US" sz="1800" dirty="0">
                        <a:latin typeface="Calibri"/>
                        <a:ea typeface="Calibri"/>
                        <a:cs typeface="+mj-cs"/>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DE9D9"/>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37587">
                <a:tc>
                  <a:txBody>
                    <a:bodyPr/>
                    <a:lstStyle/>
                    <a:p>
                      <a:pPr algn="ctr" rtl="0">
                        <a:lnSpc>
                          <a:spcPct val="115000"/>
                        </a:lnSpc>
                        <a:spcAft>
                          <a:spcPts val="0"/>
                        </a:spcAft>
                      </a:pPr>
                      <a:r>
                        <a:rPr lang="en-US" sz="1800" b="1">
                          <a:solidFill>
                            <a:srgbClr val="000000"/>
                          </a:solidFill>
                          <a:latin typeface="Times New Roman"/>
                          <a:ea typeface="Times New Roman"/>
                          <a:cs typeface="+mj-cs"/>
                        </a:rPr>
                        <a:t>Third case</a:t>
                      </a:r>
                      <a:endParaRPr lang="en-US" sz="1800">
                        <a:latin typeface="Calibri"/>
                        <a:ea typeface="Calibri"/>
                        <a:cs typeface="+mj-cs"/>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solidFill>
                            <a:srgbClr val="000000"/>
                          </a:solidFill>
                          <a:latin typeface="Times New Roman"/>
                          <a:ea typeface="Times New Roman"/>
                          <a:cs typeface="+mj-cs"/>
                        </a:rPr>
                        <a:t>Second case</a:t>
                      </a:r>
                      <a:endParaRPr lang="en-US" sz="1800">
                        <a:latin typeface="Calibri"/>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solidFill>
                            <a:srgbClr val="000000"/>
                          </a:solidFill>
                          <a:latin typeface="Times New Roman"/>
                          <a:ea typeface="Times New Roman"/>
                          <a:cs typeface="+mj-cs"/>
                        </a:rPr>
                        <a:t>First case</a:t>
                      </a:r>
                      <a:endParaRPr lang="en-US" sz="1800" dirty="0">
                        <a:latin typeface="Calibri"/>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rtl="1">
                        <a:lnSpc>
                          <a:spcPct val="115000"/>
                        </a:lnSpc>
                      </a:pPr>
                      <a:endParaRPr lang="en-US" sz="1800" dirty="0">
                        <a:latin typeface="Calibri"/>
                        <a:ea typeface="Times New Roman"/>
                        <a:cs typeface="+mj-cs"/>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r>
              <a:tr h="498526">
                <a:tc>
                  <a:txBody>
                    <a:bodyPr/>
                    <a:lstStyle/>
                    <a:p>
                      <a:pPr algn="ctr" rtl="0">
                        <a:lnSpc>
                          <a:spcPct val="115000"/>
                        </a:lnSpc>
                        <a:spcAft>
                          <a:spcPts val="0"/>
                        </a:spcAft>
                      </a:pPr>
                      <a:r>
                        <a:rPr lang="en-US" sz="1800" b="1">
                          <a:solidFill>
                            <a:srgbClr val="000000"/>
                          </a:solidFill>
                          <a:latin typeface="Times New Roman"/>
                          <a:ea typeface="Times New Roman"/>
                          <a:cs typeface="+mj-cs"/>
                        </a:rPr>
                        <a:t>3.43%</a:t>
                      </a:r>
                      <a:endParaRPr lang="en-US" sz="1800">
                        <a:latin typeface="Calibri"/>
                        <a:ea typeface="Calibri"/>
                        <a:cs typeface="+mj-cs"/>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A3"/>
                    </a:solidFill>
                  </a:tcPr>
                </a:tc>
                <a:tc>
                  <a:txBody>
                    <a:bodyPr/>
                    <a:lstStyle/>
                    <a:p>
                      <a:pPr algn="ctr" rtl="0">
                        <a:lnSpc>
                          <a:spcPct val="115000"/>
                        </a:lnSpc>
                        <a:spcAft>
                          <a:spcPts val="0"/>
                        </a:spcAft>
                      </a:pPr>
                      <a:r>
                        <a:rPr lang="en-US" sz="1800" b="1">
                          <a:solidFill>
                            <a:srgbClr val="000000"/>
                          </a:solidFill>
                          <a:latin typeface="Times New Roman"/>
                          <a:ea typeface="Times New Roman"/>
                          <a:cs typeface="+mj-cs"/>
                        </a:rPr>
                        <a:t>5.08%</a:t>
                      </a:r>
                      <a:endParaRPr lang="en-US" sz="1800">
                        <a:latin typeface="Calibri"/>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D"/>
                    </a:solidFill>
                  </a:tcPr>
                </a:tc>
                <a:tc>
                  <a:txBody>
                    <a:bodyPr/>
                    <a:lstStyle/>
                    <a:p>
                      <a:pPr algn="ctr" rtl="0">
                        <a:lnSpc>
                          <a:spcPct val="115000"/>
                        </a:lnSpc>
                        <a:spcAft>
                          <a:spcPts val="0"/>
                        </a:spcAft>
                      </a:pPr>
                      <a:r>
                        <a:rPr lang="en-US" sz="1800" b="1" dirty="0">
                          <a:solidFill>
                            <a:srgbClr val="000000"/>
                          </a:solidFill>
                          <a:latin typeface="Times New Roman"/>
                          <a:ea typeface="Times New Roman"/>
                          <a:cs typeface="+mj-cs"/>
                        </a:rPr>
                        <a:t>5.72%</a:t>
                      </a:r>
                      <a:endParaRPr lang="en-US" sz="1800" dirty="0">
                        <a:latin typeface="Calibri"/>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D"/>
                    </a:solidFill>
                  </a:tcPr>
                </a:tc>
                <a:tc>
                  <a:txBody>
                    <a:bodyPr/>
                    <a:lstStyle/>
                    <a:p>
                      <a:pPr algn="ctr" rtl="0">
                        <a:lnSpc>
                          <a:spcPct val="115000"/>
                        </a:lnSpc>
                        <a:spcAft>
                          <a:spcPts val="0"/>
                        </a:spcAft>
                      </a:pPr>
                      <a:r>
                        <a:rPr lang="en-US" sz="1800" b="1" dirty="0">
                          <a:solidFill>
                            <a:srgbClr val="000000"/>
                          </a:solidFill>
                          <a:latin typeface="Times New Roman"/>
                          <a:ea typeface="Times New Roman"/>
                          <a:cs typeface="+mj-cs"/>
                        </a:rPr>
                        <a:t>Traditional</a:t>
                      </a:r>
                      <a:endParaRPr lang="en-US" sz="1800" dirty="0">
                        <a:latin typeface="Calibri"/>
                        <a:ea typeface="Calibri"/>
                        <a:cs typeface="+mj-cs"/>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2247">
                <a:tc>
                  <a:txBody>
                    <a:bodyPr/>
                    <a:lstStyle/>
                    <a:p>
                      <a:pPr algn="ctr" rtl="0">
                        <a:lnSpc>
                          <a:spcPct val="115000"/>
                        </a:lnSpc>
                        <a:spcAft>
                          <a:spcPts val="0"/>
                        </a:spcAft>
                      </a:pPr>
                      <a:r>
                        <a:rPr lang="en-US" sz="1800" b="1">
                          <a:solidFill>
                            <a:srgbClr val="000000"/>
                          </a:solidFill>
                          <a:latin typeface="Times New Roman"/>
                          <a:ea typeface="Times New Roman"/>
                          <a:cs typeface="+mj-cs"/>
                        </a:rPr>
                        <a:t>8.1%</a:t>
                      </a:r>
                      <a:endParaRPr lang="en-US" sz="1800">
                        <a:latin typeface="Calibri"/>
                        <a:ea typeface="Calibri"/>
                        <a:cs typeface="+mj-cs"/>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D03"/>
                    </a:solidFill>
                  </a:tcPr>
                </a:tc>
                <a:tc>
                  <a:txBody>
                    <a:bodyPr/>
                    <a:lstStyle/>
                    <a:p>
                      <a:pPr algn="ctr" rtl="0">
                        <a:lnSpc>
                          <a:spcPct val="115000"/>
                        </a:lnSpc>
                        <a:spcAft>
                          <a:spcPts val="0"/>
                        </a:spcAft>
                      </a:pPr>
                      <a:r>
                        <a:rPr lang="en-US" sz="1800" b="1" dirty="0">
                          <a:solidFill>
                            <a:srgbClr val="000000"/>
                          </a:solidFill>
                          <a:latin typeface="Times New Roman"/>
                          <a:ea typeface="Times New Roman"/>
                          <a:cs typeface="+mj-cs"/>
                        </a:rPr>
                        <a:t>9.29%</a:t>
                      </a:r>
                      <a:endParaRPr lang="en-US" sz="1800" dirty="0">
                        <a:latin typeface="Calibri"/>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D03"/>
                    </a:solidFill>
                  </a:tcPr>
                </a:tc>
                <a:tc>
                  <a:txBody>
                    <a:bodyPr/>
                    <a:lstStyle/>
                    <a:p>
                      <a:pPr algn="ctr" rtl="0">
                        <a:lnSpc>
                          <a:spcPct val="115000"/>
                        </a:lnSpc>
                        <a:spcAft>
                          <a:spcPts val="0"/>
                        </a:spcAft>
                      </a:pPr>
                      <a:r>
                        <a:rPr lang="en-US" sz="1800" b="1" dirty="0">
                          <a:solidFill>
                            <a:srgbClr val="000000"/>
                          </a:solidFill>
                          <a:latin typeface="Times New Roman"/>
                          <a:ea typeface="Times New Roman"/>
                          <a:cs typeface="+mj-cs"/>
                        </a:rPr>
                        <a:t>10.57%</a:t>
                      </a:r>
                      <a:endParaRPr lang="en-US" sz="1800" dirty="0">
                        <a:latin typeface="Calibri"/>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rtl="0">
                        <a:lnSpc>
                          <a:spcPct val="115000"/>
                        </a:lnSpc>
                        <a:spcAft>
                          <a:spcPts val="0"/>
                        </a:spcAft>
                      </a:pPr>
                      <a:r>
                        <a:rPr lang="en-US" sz="1800" b="1" dirty="0">
                          <a:solidFill>
                            <a:srgbClr val="000000"/>
                          </a:solidFill>
                          <a:latin typeface="Times New Roman"/>
                          <a:ea typeface="Times New Roman"/>
                          <a:cs typeface="+mj-cs"/>
                        </a:rPr>
                        <a:t>Single skin</a:t>
                      </a:r>
                      <a:endParaRPr lang="en-US" sz="1800" dirty="0">
                        <a:latin typeface="Calibri"/>
                        <a:ea typeface="Calibri"/>
                        <a:cs typeface="+mj-cs"/>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4940">
                <a:tc>
                  <a:txBody>
                    <a:bodyPr/>
                    <a:lstStyle/>
                    <a:p>
                      <a:pPr algn="ctr" rtl="0">
                        <a:lnSpc>
                          <a:spcPct val="115000"/>
                        </a:lnSpc>
                        <a:spcAft>
                          <a:spcPts val="0"/>
                        </a:spcAft>
                      </a:pPr>
                      <a:r>
                        <a:rPr lang="en-US" sz="1800" b="1">
                          <a:solidFill>
                            <a:srgbClr val="000000"/>
                          </a:solidFill>
                          <a:latin typeface="Times New Roman"/>
                          <a:ea typeface="Times New Roman"/>
                          <a:cs typeface="+mj-cs"/>
                        </a:rPr>
                        <a:t>7.05%</a:t>
                      </a:r>
                      <a:endParaRPr lang="en-US" sz="1800">
                        <a:latin typeface="Calibri"/>
                        <a:ea typeface="Calibri"/>
                        <a:cs typeface="+mj-cs"/>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E00"/>
                    </a:solidFill>
                  </a:tcPr>
                </a:tc>
                <a:tc>
                  <a:txBody>
                    <a:bodyPr/>
                    <a:lstStyle/>
                    <a:p>
                      <a:pPr algn="ctr" rtl="0">
                        <a:lnSpc>
                          <a:spcPct val="115000"/>
                        </a:lnSpc>
                        <a:spcAft>
                          <a:spcPts val="0"/>
                        </a:spcAft>
                      </a:pPr>
                      <a:r>
                        <a:rPr lang="en-US" sz="1800" b="1">
                          <a:solidFill>
                            <a:srgbClr val="000000"/>
                          </a:solidFill>
                          <a:latin typeface="Times New Roman"/>
                          <a:ea typeface="Times New Roman"/>
                          <a:cs typeface="+mj-cs"/>
                        </a:rPr>
                        <a:t>8.54%</a:t>
                      </a:r>
                      <a:endParaRPr lang="en-US" sz="1800">
                        <a:latin typeface="Calibri"/>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BDD03"/>
                    </a:solidFill>
                  </a:tcPr>
                </a:tc>
                <a:tc>
                  <a:txBody>
                    <a:bodyPr/>
                    <a:lstStyle/>
                    <a:p>
                      <a:pPr algn="ctr" rtl="0">
                        <a:lnSpc>
                          <a:spcPct val="115000"/>
                        </a:lnSpc>
                        <a:spcAft>
                          <a:spcPts val="0"/>
                        </a:spcAft>
                      </a:pPr>
                      <a:r>
                        <a:rPr lang="en-US" sz="1800" b="1" dirty="0">
                          <a:solidFill>
                            <a:srgbClr val="000000"/>
                          </a:solidFill>
                          <a:latin typeface="Times New Roman"/>
                          <a:ea typeface="Times New Roman"/>
                          <a:cs typeface="+mj-cs"/>
                        </a:rPr>
                        <a:t>12.02%</a:t>
                      </a:r>
                      <a:endParaRPr lang="en-US" sz="1800" dirty="0">
                        <a:latin typeface="Calibri"/>
                        <a:ea typeface="Calibri"/>
                        <a:cs typeface="+mj-cs"/>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964F"/>
                    </a:solidFill>
                  </a:tcPr>
                </a:tc>
                <a:tc>
                  <a:txBody>
                    <a:bodyPr/>
                    <a:lstStyle/>
                    <a:p>
                      <a:pPr algn="ctr" rtl="0">
                        <a:lnSpc>
                          <a:spcPct val="115000"/>
                        </a:lnSpc>
                        <a:spcAft>
                          <a:spcPts val="0"/>
                        </a:spcAft>
                      </a:pPr>
                      <a:r>
                        <a:rPr lang="en-US" sz="1800" b="1" dirty="0">
                          <a:solidFill>
                            <a:srgbClr val="000000"/>
                          </a:solidFill>
                          <a:latin typeface="Times New Roman"/>
                          <a:ea typeface="Times New Roman"/>
                          <a:cs typeface="+mj-cs"/>
                        </a:rPr>
                        <a:t>Double skin</a:t>
                      </a:r>
                      <a:endParaRPr lang="en-US" sz="1800" dirty="0">
                        <a:latin typeface="Calibri"/>
                        <a:ea typeface="Calibri"/>
                        <a:cs typeface="+mj-cs"/>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6" name="Oval 5"/>
          <p:cNvSpPr/>
          <p:nvPr/>
        </p:nvSpPr>
        <p:spPr>
          <a:xfrm>
            <a:off x="6012160" y="1700808"/>
            <a:ext cx="1944216" cy="2520280"/>
          </a:xfrm>
          <a:prstGeom prst="ellipse">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23" name="Straight Arrow Connector 22"/>
          <p:cNvCxnSpPr>
            <a:stCxn id="6" idx="4"/>
          </p:cNvCxnSpPr>
          <p:nvPr/>
        </p:nvCxnSpPr>
        <p:spPr>
          <a:xfrm flipH="1">
            <a:off x="2483768" y="4221088"/>
            <a:ext cx="4500500" cy="64807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1043608" y="4869160"/>
            <a:ext cx="6912768" cy="1477328"/>
          </a:xfrm>
          <a:prstGeom prst="rect">
            <a:avLst/>
          </a:prstGeom>
        </p:spPr>
        <p:txBody>
          <a:bodyPr wrap="square">
            <a:spAutoFit/>
          </a:bodyPr>
          <a:lstStyle/>
          <a:p>
            <a:pPr algn="ctr" rtl="0"/>
            <a:r>
              <a:rPr lang="en-US" sz="2400" b="1" dirty="0" smtClean="0"/>
              <a:t>Although the window wall ratio in Single skin (90.2%) which is less than Double skin (96%) but the daylight factor in double skin was better than Single skin.</a:t>
            </a:r>
          </a:p>
          <a:p>
            <a:pPr rtl="0"/>
            <a:endParaRPr lang="en-US" b="1" dirty="0" smtClean="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2708920"/>
            <a:ext cx="8229600" cy="1143000"/>
          </a:xfrm>
        </p:spPr>
        <p:txBody>
          <a:bodyPr>
            <a:normAutofit/>
          </a:bodyPr>
          <a:lstStyle/>
          <a:p>
            <a:r>
              <a:rPr lang="en-US" sz="6000" b="1" dirty="0" smtClean="0"/>
              <a:t>Acoustics </a:t>
            </a:r>
            <a:endParaRPr lang="ar-SA" sz="6000" b="1"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solidFill>
                  <a:srgbClr val="C00000"/>
                </a:solidFill>
              </a:rPr>
              <a:t>Sources of noise</a:t>
            </a:r>
            <a:endParaRPr lang="ar-SA" sz="6000" b="1" dirty="0">
              <a:solidFill>
                <a:srgbClr val="C00000"/>
              </a:solidFill>
            </a:endParaRPr>
          </a:p>
        </p:txBody>
      </p:sp>
      <p:sp>
        <p:nvSpPr>
          <p:cNvPr id="3" name="Content Placeholder 2"/>
          <p:cNvSpPr>
            <a:spLocks noGrp="1"/>
          </p:cNvSpPr>
          <p:nvPr>
            <p:ph idx="1"/>
          </p:nvPr>
        </p:nvSpPr>
        <p:spPr/>
        <p:txBody>
          <a:bodyPr/>
          <a:lstStyle/>
          <a:p>
            <a:pPr algn="l" rtl="0">
              <a:buNone/>
            </a:pPr>
            <a:r>
              <a:rPr lang="en-US" sz="4400" b="1" dirty="0" smtClean="0"/>
              <a:t>1- External noise that come from the main street.</a:t>
            </a:r>
          </a:p>
          <a:p>
            <a:pPr algn="l" rtl="0">
              <a:buNone/>
            </a:pPr>
            <a:r>
              <a:rPr lang="en-US" sz="4400" b="1" dirty="0" smtClean="0"/>
              <a:t>2- Noise transmission between room through air vents.</a:t>
            </a:r>
          </a:p>
          <a:p>
            <a:pPr rtl="0"/>
            <a:endParaRPr lang="en-US" b="1" dirty="0" smtClean="0"/>
          </a:p>
          <a:p>
            <a:endParaRPr lang="ar-SA"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solidFill>
                  <a:srgbClr val="C00000"/>
                </a:solidFill>
              </a:rPr>
              <a:t>External Noise </a:t>
            </a:r>
            <a:endParaRPr lang="ar-SA" sz="6000" b="1" dirty="0">
              <a:solidFill>
                <a:srgbClr val="C00000"/>
              </a:solidFill>
            </a:endParaRPr>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normAutofit lnSpcReduction="10000"/>
              </a:bodyPr>
              <a:lstStyle/>
              <a:p>
                <a:pPr marL="742950" indent="-742950" algn="l" rtl="0">
                  <a:buAutoNum type="arabicPeriod"/>
                </a:pPr>
                <a:r>
                  <a:rPr lang="en-US" sz="4400" b="1" dirty="0" smtClean="0"/>
                  <a:t>STC (sound transmission class) for double skin &gt; 50 dB </a:t>
                </a:r>
              </a:p>
              <a:p>
                <a:pPr marL="742950" indent="-742950" algn="l" rtl="0">
                  <a:buAutoNum type="arabicPeriod"/>
                </a:pPr>
                <a:endParaRPr lang="en-US" sz="4400" b="1" dirty="0"/>
              </a:p>
              <a:p>
                <a:pPr marL="742950" indent="-742950" algn="l" rtl="0">
                  <a:buAutoNum type="arabicPeriod"/>
                </a:pPr>
                <a:endParaRPr lang="en-US" sz="4400" b="1" dirty="0" smtClean="0"/>
              </a:p>
              <a:p>
                <a:pPr marL="742950" indent="-742950" algn="l" rtl="0">
                  <a:buAutoNum type="arabicPeriod"/>
                </a:pPr>
                <a:r>
                  <a:rPr lang="en-US" sz="4400" b="1" dirty="0" smtClean="0"/>
                  <a:t>STC for single skin </a:t>
                </a:r>
                <a14:m>
                  <m:oMath xmlns:m="http://schemas.openxmlformats.org/officeDocument/2006/math">
                    <m:r>
                      <a:rPr lang="en-US" sz="4400" b="1" i="1" smtClean="0">
                        <a:latin typeface="Cambria Math"/>
                        <a:ea typeface="Cambria Math"/>
                      </a:rPr>
                      <m:t>≈</m:t>
                    </m:r>
                  </m:oMath>
                </a14:m>
                <a:r>
                  <a:rPr lang="en-US" sz="4400" b="1" dirty="0">
                    <a:ea typeface="Cambria Math"/>
                  </a:rPr>
                  <a:t> </a:t>
                </a:r>
                <a14:m>
                  <m:oMath xmlns:m="http://schemas.openxmlformats.org/officeDocument/2006/math">
                    <m:r>
                      <a:rPr lang="en-US" sz="4400" b="1">
                        <a:latin typeface="Cambria Math"/>
                        <a:ea typeface="Cambria Math"/>
                      </a:rPr>
                      <m:t>𝟒𝟑</m:t>
                    </m:r>
                    <m:r>
                      <a:rPr lang="en-US" sz="4400" b="1">
                        <a:latin typeface="Cambria Math"/>
                        <a:ea typeface="Cambria Math"/>
                      </a:rPr>
                      <m:t> </m:t>
                    </m:r>
                    <m:r>
                      <a:rPr lang="en-US" sz="4400" b="1">
                        <a:latin typeface="Cambria Math"/>
                        <a:ea typeface="Cambria Math"/>
                      </a:rPr>
                      <m:t>𝐝𝐁</m:t>
                    </m:r>
                  </m:oMath>
                </a14:m>
                <a:endParaRPr lang="en-US" sz="4400" b="1" dirty="0" smtClean="0"/>
              </a:p>
              <a:p>
                <a:pPr marL="0" indent="0" algn="ctr" rtl="0">
                  <a:buNone/>
                </a:pPr>
                <a:r>
                  <a:rPr lang="en-US" sz="4400" b="1" dirty="0"/>
                  <a:t> </a:t>
                </a:r>
                <a:r>
                  <a:rPr lang="en-US" sz="2800" b="1" dirty="0" smtClean="0">
                    <a:solidFill>
                      <a:schemeClr val="tx2"/>
                    </a:solidFill>
                  </a:rPr>
                  <a:t>Requires solution !</a:t>
                </a:r>
                <a:endParaRPr lang="en-US" sz="4400" b="1" dirty="0" smtClean="0">
                  <a:solidFill>
                    <a:schemeClr val="tx2"/>
                  </a:solidFill>
                </a:endParaRPr>
              </a:p>
              <a:p>
                <a:pPr rtl="0"/>
                <a:endParaRPr lang="en-US" b="1" dirty="0" smtClean="0"/>
              </a:p>
              <a:p>
                <a:pPr algn="l" rtl="0"/>
                <a:endParaRPr lang="ar-SA"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cstate="print"/>
                <a:stretch>
                  <a:fillRect l="-3037" t="-4582" r="-963"/>
                </a:stretch>
              </a:blipFill>
            </p:spPr>
            <p:txBody>
              <a:bodyPr/>
              <a:lstStyle/>
              <a:p>
                <a:r>
                  <a:rPr lang="en-US">
                    <a:noFill/>
                  </a:rPr>
                  <a:t> </a:t>
                </a:r>
              </a:p>
            </p:txBody>
          </p:sp>
        </mc:Fallback>
      </mc:AlternateContent>
      <p:sp>
        <p:nvSpPr>
          <p:cNvPr id="4" name="TextBox 3"/>
          <p:cNvSpPr txBox="1"/>
          <p:nvPr/>
        </p:nvSpPr>
        <p:spPr>
          <a:xfrm>
            <a:off x="1115616" y="3212976"/>
            <a:ext cx="6912768" cy="523220"/>
          </a:xfrm>
          <a:prstGeom prst="rect">
            <a:avLst/>
          </a:prstGeom>
          <a:noFill/>
        </p:spPr>
        <p:txBody>
          <a:bodyPr wrap="square" rtlCol="0">
            <a:spAutoFit/>
          </a:bodyPr>
          <a:lstStyle/>
          <a:p>
            <a:pPr algn="ctr" rtl="0"/>
            <a:r>
              <a:rPr lang="en-US" sz="2800" b="1" dirty="0" smtClean="0">
                <a:solidFill>
                  <a:schemeClr val="tx2"/>
                </a:solidFill>
              </a:rPr>
              <a:t>No problem </a:t>
            </a:r>
            <a:endParaRPr lang="en-US" sz="2800" b="1" dirty="0">
              <a:solidFill>
                <a:schemeClr val="tx2"/>
              </a:solidFill>
            </a:endParaRPr>
          </a:p>
        </p:txBody>
      </p:sp>
    </p:spTree>
    <p:extLst>
      <p:ext uri="{BB962C8B-B14F-4D97-AF65-F5344CB8AC3E}">
        <p14:creationId xmlns:p14="http://schemas.microsoft.com/office/powerpoint/2010/main" xmlns="" val="13643832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Architecture Design</a:t>
            </a:r>
            <a:endParaRPr lang="ar-SA" dirty="0"/>
          </a:p>
        </p:txBody>
      </p:sp>
      <p:pic>
        <p:nvPicPr>
          <p:cNvPr id="4" name="Content Placeholder 3" descr="425590_10151142555151126_2111600310_n.jpg"/>
          <p:cNvPicPr>
            <a:picLocks noGrp="1" noChangeAspect="1"/>
          </p:cNvPicPr>
          <p:nvPr>
            <p:ph idx="1"/>
          </p:nvPr>
        </p:nvPicPr>
        <p:blipFill>
          <a:blip r:embed="rId2" cstate="print"/>
          <a:stretch>
            <a:fillRect/>
          </a:stretch>
        </p:blipFill>
        <p:spPr>
          <a:xfrm>
            <a:off x="2483768" y="3645024"/>
            <a:ext cx="4368054" cy="2880320"/>
          </a:xfrm>
        </p:spPr>
      </p:pic>
      <p:pic>
        <p:nvPicPr>
          <p:cNvPr id="5" name="Picture 4" descr="543940_10151136898736126_1179084275_n.jpg"/>
          <p:cNvPicPr>
            <a:picLocks noChangeAspect="1"/>
          </p:cNvPicPr>
          <p:nvPr/>
        </p:nvPicPr>
        <p:blipFill>
          <a:blip r:embed="rId3" cstate="print"/>
          <a:stretch>
            <a:fillRect/>
          </a:stretch>
        </p:blipFill>
        <p:spPr>
          <a:xfrm>
            <a:off x="5945560" y="1340768"/>
            <a:ext cx="3198440" cy="2398830"/>
          </a:xfrm>
          <a:prstGeom prst="rect">
            <a:avLst/>
          </a:prstGeom>
        </p:spPr>
      </p:pic>
      <p:pic>
        <p:nvPicPr>
          <p:cNvPr id="6" name="Picture 5" descr="432276_10151132485361126_1518570600_n.jpg"/>
          <p:cNvPicPr>
            <a:picLocks noChangeAspect="1"/>
          </p:cNvPicPr>
          <p:nvPr/>
        </p:nvPicPr>
        <p:blipFill>
          <a:blip r:embed="rId4" cstate="print"/>
          <a:stretch>
            <a:fillRect/>
          </a:stretch>
        </p:blipFill>
        <p:spPr>
          <a:xfrm>
            <a:off x="251520" y="1268760"/>
            <a:ext cx="3360373" cy="2520280"/>
          </a:xfrm>
          <a:prstGeom prst="rect">
            <a:avLst/>
          </a:prstGeom>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908721"/>
            <a:ext cx="8640960" cy="3456384"/>
          </a:xfrm>
        </p:spPr>
        <p:txBody>
          <a:bodyPr>
            <a:normAutofit/>
          </a:bodyPr>
          <a:lstStyle/>
          <a:p>
            <a:pPr algn="l" rtl="0">
              <a:buNone/>
            </a:pPr>
            <a:r>
              <a:rPr lang="en-US" sz="4000" b="1" dirty="0" smtClean="0"/>
              <a:t>   </a:t>
            </a:r>
            <a:r>
              <a:rPr lang="en-US" sz="3600" b="1" dirty="0" smtClean="0"/>
              <a:t>Many solutions can be used to reduce the noise among them the use of barriers that prevent the transmission of sound for example:</a:t>
            </a:r>
          </a:p>
          <a:p>
            <a:pPr algn="ctr" rtl="0">
              <a:buNone/>
            </a:pPr>
            <a:r>
              <a:rPr lang="en-US" sz="3600" b="1" dirty="0" smtClean="0">
                <a:solidFill>
                  <a:srgbClr val="C00000"/>
                </a:solidFill>
              </a:rPr>
              <a:t>Ventilated façade panel </a:t>
            </a:r>
          </a:p>
          <a:p>
            <a:pPr algn="l"/>
            <a:endParaRPr lang="ar-SA" sz="4000" dirty="0"/>
          </a:p>
        </p:txBody>
      </p:sp>
      <p:pic>
        <p:nvPicPr>
          <p:cNvPr id="4" name="Picture 3" descr="sss.PNG"/>
          <p:cNvPicPr>
            <a:picLocks noChangeAspect="1"/>
          </p:cNvPicPr>
          <p:nvPr/>
        </p:nvPicPr>
        <p:blipFill>
          <a:blip r:embed="rId3" cstate="print"/>
          <a:stretch>
            <a:fillRect/>
          </a:stretch>
        </p:blipFill>
        <p:spPr>
          <a:xfrm>
            <a:off x="2051720" y="4077072"/>
            <a:ext cx="4711792" cy="2376264"/>
          </a:xfrm>
          <a:prstGeom prst="rect">
            <a:avLst/>
          </a:prstGeom>
        </p:spPr>
      </p:pic>
      <p:sp>
        <p:nvSpPr>
          <p:cNvPr id="2" name="TextBox 1"/>
          <p:cNvSpPr txBox="1"/>
          <p:nvPr/>
        </p:nvSpPr>
        <p:spPr>
          <a:xfrm>
            <a:off x="2051720" y="0"/>
            <a:ext cx="5400600" cy="769441"/>
          </a:xfrm>
          <a:prstGeom prst="rect">
            <a:avLst/>
          </a:prstGeom>
          <a:noFill/>
        </p:spPr>
        <p:txBody>
          <a:bodyPr wrap="square" rtlCol="0">
            <a:spAutoFit/>
          </a:bodyPr>
          <a:lstStyle/>
          <a:p>
            <a:pPr algn="ctr"/>
            <a:r>
              <a:rPr lang="en-US" sz="4400" b="1" dirty="0" smtClean="0">
                <a:solidFill>
                  <a:schemeClr val="accent2">
                    <a:lumMod val="50000"/>
                  </a:schemeClr>
                </a:solidFill>
              </a:rPr>
              <a:t>Internal Noise</a:t>
            </a:r>
            <a:endParaRPr lang="en-US" sz="4400" b="1"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30000"/>
            <a:lum/>
          </a:blip>
          <a:srcRect/>
          <a:stretch>
            <a:fillRect/>
          </a:stretch>
        </a:blipFill>
        <a:effectLst/>
      </p:bgPr>
    </p:bg>
    <p:spTree>
      <p:nvGrpSpPr>
        <p:cNvPr id="1" name=""/>
        <p:cNvGrpSpPr/>
        <p:nvPr/>
      </p:nvGrpSpPr>
      <p:grpSpPr>
        <a:xfrm>
          <a:off x="0" y="0"/>
          <a:ext cx="0" cy="0"/>
          <a:chOff x="0" y="0"/>
          <a:chExt cx="0" cy="0"/>
        </a:xfrm>
      </p:grpSpPr>
      <p:pic>
        <p:nvPicPr>
          <p:cNvPr id="6" name="aco.mp4">
            <a:hlinkClick r:id="" action="ppaction://media"/>
          </p:cNvPr>
          <p:cNvPicPr>
            <a:picLocks noGrp="1" noRot="1" noChangeAspect="1"/>
          </p:cNvPicPr>
          <p:nvPr>
            <p:ph idx="1"/>
            <a:videoFile r:link="rId1"/>
          </p:nvPr>
        </p:nvPicPr>
        <p:blipFill>
          <a:blip r:embed="rId4" cstate="print"/>
          <a:stretch>
            <a:fillRect/>
          </a:stretch>
        </p:blipFill>
        <p:spPr>
          <a:xfrm>
            <a:off x="827584" y="692696"/>
            <a:ext cx="7392821" cy="554461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699"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14000" b="-1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2708920"/>
            <a:ext cx="8229600" cy="1143000"/>
          </a:xfrm>
        </p:spPr>
        <p:txBody>
          <a:bodyPr>
            <a:normAutofit/>
          </a:bodyPr>
          <a:lstStyle/>
          <a:p>
            <a:r>
              <a:rPr lang="en-US" sz="6000" b="1" dirty="0" smtClean="0"/>
              <a:t>Structural Design</a:t>
            </a:r>
            <a:endParaRPr lang="ar-SA" sz="6000" b="1" dirty="0"/>
          </a:p>
        </p:txBody>
      </p:sp>
      <p:pic>
        <p:nvPicPr>
          <p:cNvPr id="3" name="Picture 2" descr="kl.PNG"/>
          <p:cNvPicPr>
            <a:picLocks noChangeAspect="1"/>
          </p:cNvPicPr>
          <p:nvPr/>
        </p:nvPicPr>
        <p:blipFill>
          <a:blip r:embed="rId3" cstate="print"/>
          <a:stretch>
            <a:fillRect/>
          </a:stretch>
        </p:blipFill>
        <p:spPr>
          <a:xfrm>
            <a:off x="6586024" y="0"/>
            <a:ext cx="2557976" cy="2492257"/>
          </a:xfrm>
          <a:prstGeom prst="rect">
            <a:avLst/>
          </a:prstGeom>
        </p:spPr>
      </p:pic>
      <p:pic>
        <p:nvPicPr>
          <p:cNvPr id="4" name="Picture 3" descr="546944_10151142464761126_171012108_n.jpg"/>
          <p:cNvPicPr>
            <a:picLocks noChangeAspect="1"/>
          </p:cNvPicPr>
          <p:nvPr/>
        </p:nvPicPr>
        <p:blipFill>
          <a:blip r:embed="rId4" cstate="print"/>
          <a:stretch>
            <a:fillRect/>
          </a:stretch>
        </p:blipFill>
        <p:spPr>
          <a:xfrm>
            <a:off x="0" y="4365104"/>
            <a:ext cx="2627784" cy="2492896"/>
          </a:xfrm>
          <a:prstGeom prst="rect">
            <a:avLst/>
          </a:prstGeom>
        </p:spPr>
      </p:pic>
      <p:sp>
        <p:nvSpPr>
          <p:cNvPr id="5" name="Oval 4"/>
          <p:cNvSpPr/>
          <p:nvPr/>
        </p:nvSpPr>
        <p:spPr>
          <a:xfrm>
            <a:off x="1547664" y="2636912"/>
            <a:ext cx="5904656" cy="144016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14000" b="-1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0"/>
            <a:ext cx="8229600" cy="1143000"/>
          </a:xfrm>
        </p:spPr>
        <p:txBody>
          <a:bodyPr>
            <a:normAutofit/>
          </a:bodyPr>
          <a:lstStyle/>
          <a:p>
            <a:r>
              <a:rPr lang="en-US" sz="6000" b="1" dirty="0" smtClean="0">
                <a:solidFill>
                  <a:srgbClr val="C00000"/>
                </a:solidFill>
              </a:rPr>
              <a:t>Structural Design</a:t>
            </a:r>
            <a:endParaRPr lang="ar-SA" sz="6000" b="1" dirty="0">
              <a:solidFill>
                <a:srgbClr val="C00000"/>
              </a:solidFill>
            </a:endParaRPr>
          </a:p>
        </p:txBody>
      </p:sp>
      <p:sp>
        <p:nvSpPr>
          <p:cNvPr id="3" name="Rectangle 2"/>
          <p:cNvSpPr/>
          <p:nvPr/>
        </p:nvSpPr>
        <p:spPr>
          <a:xfrm>
            <a:off x="1619672" y="2852936"/>
            <a:ext cx="5904656" cy="584775"/>
          </a:xfrm>
          <a:prstGeom prst="rect">
            <a:avLst/>
          </a:prstGeom>
        </p:spPr>
        <p:txBody>
          <a:bodyPr wrap="square">
            <a:spAutoFit/>
          </a:bodyPr>
          <a:lstStyle/>
          <a:p>
            <a:pPr algn="l" rtl="0"/>
            <a:r>
              <a:rPr lang="en-US" sz="3200" b="1" dirty="0" smtClean="0"/>
              <a:t>Glass Facade Construction</a:t>
            </a:r>
          </a:p>
        </p:txBody>
      </p:sp>
      <p:sp>
        <p:nvSpPr>
          <p:cNvPr id="4" name="Rectangle 3"/>
          <p:cNvSpPr/>
          <p:nvPr/>
        </p:nvSpPr>
        <p:spPr>
          <a:xfrm>
            <a:off x="1475656" y="3933056"/>
            <a:ext cx="6392904" cy="584775"/>
          </a:xfrm>
          <a:prstGeom prst="rect">
            <a:avLst/>
          </a:prstGeom>
        </p:spPr>
        <p:txBody>
          <a:bodyPr wrap="none">
            <a:spAutoFit/>
          </a:bodyPr>
          <a:lstStyle/>
          <a:p>
            <a:pPr rtl="0"/>
            <a:r>
              <a:rPr lang="en-US" sz="3200" b="1" dirty="0" smtClean="0"/>
              <a:t>Traditional Building Elements Design</a:t>
            </a:r>
          </a:p>
        </p:txBody>
      </p:sp>
      <p:sp>
        <p:nvSpPr>
          <p:cNvPr id="5" name="TextBox 4"/>
          <p:cNvSpPr txBox="1"/>
          <p:nvPr/>
        </p:nvSpPr>
        <p:spPr>
          <a:xfrm>
            <a:off x="1043608" y="1844824"/>
            <a:ext cx="4608512" cy="584775"/>
          </a:xfrm>
          <a:prstGeom prst="rect">
            <a:avLst/>
          </a:prstGeom>
          <a:noFill/>
        </p:spPr>
        <p:txBody>
          <a:bodyPr wrap="square" rtlCol="1">
            <a:spAutoFit/>
          </a:bodyPr>
          <a:lstStyle/>
          <a:p>
            <a:pPr algn="l"/>
            <a:r>
              <a:rPr lang="en-US" sz="3200" b="1" dirty="0" smtClean="0"/>
              <a:t>This part contains:- </a:t>
            </a:r>
            <a:endParaRPr lang="ar-SA" sz="3200" b="1" dirty="0" smtClean="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14000" b="-1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u="sng" dirty="0" smtClean="0">
                <a:solidFill>
                  <a:srgbClr val="C00000"/>
                </a:solidFill>
              </a:rPr>
              <a:t>Glass Facade Construction</a:t>
            </a:r>
            <a:endParaRPr lang="ar-SA" sz="4800" u="sng" dirty="0">
              <a:solidFill>
                <a:srgbClr val="C00000"/>
              </a:solidFill>
            </a:endParaRPr>
          </a:p>
        </p:txBody>
      </p:sp>
      <p:sp>
        <p:nvSpPr>
          <p:cNvPr id="3" name="Content Placeholder 2"/>
          <p:cNvSpPr>
            <a:spLocks noGrp="1"/>
          </p:cNvSpPr>
          <p:nvPr>
            <p:ph idx="1"/>
          </p:nvPr>
        </p:nvSpPr>
        <p:spPr>
          <a:xfrm>
            <a:off x="457200" y="1772816"/>
            <a:ext cx="8229600" cy="4353347"/>
          </a:xfrm>
        </p:spPr>
        <p:txBody>
          <a:bodyPr>
            <a:normAutofit/>
          </a:bodyPr>
          <a:lstStyle/>
          <a:p>
            <a:pPr algn="ctr" rtl="0">
              <a:buNone/>
            </a:pPr>
            <a:r>
              <a:rPr lang="en-US" sz="4000" b="1" dirty="0" smtClean="0"/>
              <a:t>Design the components of building to limit deformation and make it suitable for the deflection capacity of the rubber.</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14000" b="-1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u="sng" dirty="0" smtClean="0">
                <a:solidFill>
                  <a:srgbClr val="C00000"/>
                </a:solidFill>
              </a:rPr>
              <a:t>Glass Facade Construction</a:t>
            </a:r>
            <a:endParaRPr lang="ar-SA" sz="4800" u="sng" dirty="0">
              <a:solidFill>
                <a:srgbClr val="C00000"/>
              </a:solidFill>
            </a:endParaRPr>
          </a:p>
        </p:txBody>
      </p:sp>
      <p:sp>
        <p:nvSpPr>
          <p:cNvPr id="3" name="Content Placeholder 2"/>
          <p:cNvSpPr>
            <a:spLocks noGrp="1"/>
          </p:cNvSpPr>
          <p:nvPr>
            <p:ph idx="1"/>
          </p:nvPr>
        </p:nvSpPr>
        <p:spPr>
          <a:xfrm>
            <a:off x="467544" y="1628800"/>
            <a:ext cx="8229600" cy="1944216"/>
          </a:xfrm>
        </p:spPr>
        <p:txBody>
          <a:bodyPr>
            <a:normAutofit/>
          </a:bodyPr>
          <a:lstStyle/>
          <a:p>
            <a:pPr algn="ctr" rtl="0">
              <a:buNone/>
            </a:pPr>
            <a:r>
              <a:rPr lang="en-US" sz="4000" b="1" dirty="0" smtClean="0"/>
              <a:t>Design the rubber around the frame to resist the maximum deformation in the building.</a:t>
            </a:r>
          </a:p>
          <a:p>
            <a:pPr rtl="0">
              <a:buNone/>
            </a:pPr>
            <a:endParaRPr lang="en-US" sz="4000" b="1" u="sng" dirty="0" smtClean="0"/>
          </a:p>
        </p:txBody>
      </p:sp>
      <p:pic>
        <p:nvPicPr>
          <p:cNvPr id="4" name="Picture 3" descr="ggf.PNG"/>
          <p:cNvPicPr>
            <a:picLocks noChangeAspect="1"/>
          </p:cNvPicPr>
          <p:nvPr/>
        </p:nvPicPr>
        <p:blipFill>
          <a:blip r:embed="rId3" cstate="print"/>
          <a:stretch>
            <a:fillRect/>
          </a:stretch>
        </p:blipFill>
        <p:spPr>
          <a:xfrm>
            <a:off x="1115616" y="3717032"/>
            <a:ext cx="7358524" cy="3140968"/>
          </a:xfrm>
          <a:prstGeom prst="rect">
            <a:avLst/>
          </a:prstGeom>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14000" b="-1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u="sng" dirty="0" smtClean="0">
                <a:solidFill>
                  <a:srgbClr val="C00000"/>
                </a:solidFill>
              </a:rPr>
              <a:t>Glass Facade Construction</a:t>
            </a:r>
            <a:endParaRPr lang="ar-SA" sz="4800" u="sng" dirty="0">
              <a:solidFill>
                <a:srgbClr val="C00000"/>
              </a:solidFill>
            </a:endParaRPr>
          </a:p>
        </p:txBody>
      </p:sp>
      <p:sp>
        <p:nvSpPr>
          <p:cNvPr id="3" name="Content Placeholder 2"/>
          <p:cNvSpPr>
            <a:spLocks noGrp="1"/>
          </p:cNvSpPr>
          <p:nvPr>
            <p:ph idx="1"/>
          </p:nvPr>
        </p:nvSpPr>
        <p:spPr>
          <a:xfrm>
            <a:off x="611560" y="1628800"/>
            <a:ext cx="4536504" cy="4176464"/>
          </a:xfrm>
        </p:spPr>
        <p:txBody>
          <a:bodyPr>
            <a:normAutofit fontScale="92500"/>
          </a:bodyPr>
          <a:lstStyle/>
          <a:p>
            <a:pPr algn="l" rtl="0">
              <a:buNone/>
            </a:pPr>
            <a:r>
              <a:rPr lang="en-US" sz="4000" b="1" dirty="0" smtClean="0"/>
              <a:t>   All glass that was used in this project contains </a:t>
            </a:r>
            <a:r>
              <a:rPr lang="en-US" sz="4000" b="1" dirty="0" smtClean="0">
                <a:solidFill>
                  <a:srgbClr val="002060"/>
                </a:solidFill>
              </a:rPr>
              <a:t>laminated technology glass</a:t>
            </a:r>
            <a:r>
              <a:rPr lang="en-US" sz="4000" b="1" dirty="0" smtClean="0"/>
              <a:t>, which has outstanding safety properties.</a:t>
            </a:r>
            <a:endParaRPr lang="en-US" sz="4000" b="1" u="sng" dirty="0" smtClean="0"/>
          </a:p>
          <a:p>
            <a:pPr algn="l" rtl="0">
              <a:buNone/>
            </a:pPr>
            <a:endParaRPr lang="en-US" sz="4000" b="1" u="sng" dirty="0" smtClean="0"/>
          </a:p>
        </p:txBody>
      </p:sp>
      <p:pic>
        <p:nvPicPr>
          <p:cNvPr id="5" name="Picture 4" descr="v.PNG"/>
          <p:cNvPicPr>
            <a:picLocks noChangeAspect="1"/>
          </p:cNvPicPr>
          <p:nvPr/>
        </p:nvPicPr>
        <p:blipFill>
          <a:blip r:embed="rId3" cstate="print"/>
          <a:stretch>
            <a:fillRect/>
          </a:stretch>
        </p:blipFill>
        <p:spPr>
          <a:xfrm>
            <a:off x="5004048" y="1700808"/>
            <a:ext cx="3922688" cy="3960440"/>
          </a:xfrm>
          <a:prstGeom prst="rect">
            <a:avLst/>
          </a:prstGeom>
        </p:spPr>
      </p:pic>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14000" b="-1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b="1" u="sng" dirty="0" smtClean="0">
                <a:solidFill>
                  <a:srgbClr val="C00000"/>
                </a:solidFill>
              </a:rPr>
              <a:t>Glass Facade Construction details</a:t>
            </a:r>
            <a:endParaRPr lang="ar-SA" sz="4800" u="sng" dirty="0">
              <a:solidFill>
                <a:srgbClr val="C00000"/>
              </a:solidFill>
            </a:endParaRPr>
          </a:p>
        </p:txBody>
      </p:sp>
      <p:pic>
        <p:nvPicPr>
          <p:cNvPr id="6" name="Content Placeholder 5" descr="546944_10151142464761126_171012108_n.jpg"/>
          <p:cNvPicPr>
            <a:picLocks noGrp="1" noChangeAspect="1"/>
          </p:cNvPicPr>
          <p:nvPr>
            <p:ph idx="1"/>
          </p:nvPr>
        </p:nvPicPr>
        <p:blipFill>
          <a:blip r:embed="rId3" cstate="print"/>
          <a:stretch>
            <a:fillRect/>
          </a:stretch>
        </p:blipFill>
        <p:spPr>
          <a:xfrm>
            <a:off x="1403648" y="1412776"/>
            <a:ext cx="6624736" cy="4968552"/>
          </a:xfrm>
        </p:spPr>
      </p:pic>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14000" b="-1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b="1" u="sng" dirty="0" smtClean="0">
                <a:solidFill>
                  <a:srgbClr val="C00000"/>
                </a:solidFill>
              </a:rPr>
              <a:t>Glass Facade Construction details</a:t>
            </a:r>
            <a:endParaRPr lang="ar-SA" sz="4800" u="sng" dirty="0">
              <a:solidFill>
                <a:srgbClr val="C00000"/>
              </a:solidFill>
            </a:endParaRPr>
          </a:p>
        </p:txBody>
      </p:sp>
      <p:pic>
        <p:nvPicPr>
          <p:cNvPr id="5" name="Content Placeholder 4" descr="section 2.PNG"/>
          <p:cNvPicPr>
            <a:picLocks noGrp="1" noChangeAspect="1"/>
          </p:cNvPicPr>
          <p:nvPr>
            <p:ph idx="1"/>
          </p:nvPr>
        </p:nvPicPr>
        <p:blipFill>
          <a:blip r:embed="rId3" cstate="print"/>
          <a:stretch>
            <a:fillRect/>
          </a:stretch>
        </p:blipFill>
        <p:spPr>
          <a:xfrm>
            <a:off x="899592" y="1628800"/>
            <a:ext cx="2998833" cy="4401165"/>
          </a:xfrm>
        </p:spPr>
      </p:pic>
      <p:sp>
        <p:nvSpPr>
          <p:cNvPr id="7" name="Oval 6"/>
          <p:cNvSpPr/>
          <p:nvPr/>
        </p:nvSpPr>
        <p:spPr>
          <a:xfrm>
            <a:off x="2771800" y="1700808"/>
            <a:ext cx="720080"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9" name="Straight Arrow Connector 8"/>
          <p:cNvCxnSpPr>
            <a:stCxn id="7" idx="6"/>
          </p:cNvCxnSpPr>
          <p:nvPr/>
        </p:nvCxnSpPr>
        <p:spPr>
          <a:xfrm>
            <a:off x="3491880" y="2132856"/>
            <a:ext cx="1152128" cy="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2" name="Picture 11" descr="section 3.PNG"/>
          <p:cNvPicPr>
            <a:picLocks noChangeAspect="1"/>
          </p:cNvPicPr>
          <p:nvPr/>
        </p:nvPicPr>
        <p:blipFill>
          <a:blip r:embed="rId4" cstate="print"/>
          <a:stretch>
            <a:fillRect/>
          </a:stretch>
        </p:blipFill>
        <p:spPr>
          <a:xfrm>
            <a:off x="4788024" y="1268760"/>
            <a:ext cx="1457529" cy="4382112"/>
          </a:xfrm>
          <a:prstGeom prst="rect">
            <a:avLst/>
          </a:prstGeom>
          <a:ln w="25400">
            <a:solidFill>
              <a:schemeClr val="tx1"/>
            </a:solidFill>
          </a:ln>
        </p:spPr>
      </p:pic>
      <p:sp>
        <p:nvSpPr>
          <p:cNvPr id="13" name="Oval 12"/>
          <p:cNvSpPr/>
          <p:nvPr/>
        </p:nvSpPr>
        <p:spPr>
          <a:xfrm>
            <a:off x="4932040" y="4365104"/>
            <a:ext cx="936104"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15" name="Straight Arrow Connector 14"/>
          <p:cNvCxnSpPr/>
          <p:nvPr/>
        </p:nvCxnSpPr>
        <p:spPr>
          <a:xfrm>
            <a:off x="5796136" y="4653136"/>
            <a:ext cx="720080" cy="7200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7" name="Picture 16" descr="VVVVV3.PNG"/>
          <p:cNvPicPr>
            <a:picLocks noChangeAspect="1"/>
          </p:cNvPicPr>
          <p:nvPr/>
        </p:nvPicPr>
        <p:blipFill>
          <a:blip r:embed="rId5" cstate="print"/>
          <a:stretch>
            <a:fillRect/>
          </a:stretch>
        </p:blipFill>
        <p:spPr>
          <a:xfrm>
            <a:off x="6588224" y="3717032"/>
            <a:ext cx="2555776" cy="1638529"/>
          </a:xfrm>
          <a:prstGeom prst="rect">
            <a:avLst/>
          </a:prstGeom>
          <a:ln w="19050">
            <a:solidFill>
              <a:srgbClr val="FF0000"/>
            </a:solidFill>
          </a:ln>
        </p:spPr>
      </p:pic>
      <p:sp>
        <p:nvSpPr>
          <p:cNvPr id="20" name="TextBox 19"/>
          <p:cNvSpPr txBox="1"/>
          <p:nvPr/>
        </p:nvSpPr>
        <p:spPr>
          <a:xfrm>
            <a:off x="6516216" y="5445224"/>
            <a:ext cx="2627784" cy="707886"/>
          </a:xfrm>
          <a:prstGeom prst="rect">
            <a:avLst/>
          </a:prstGeom>
          <a:noFill/>
        </p:spPr>
        <p:txBody>
          <a:bodyPr wrap="square" rtlCol="1">
            <a:spAutoFit/>
          </a:bodyPr>
          <a:lstStyle/>
          <a:p>
            <a:pPr algn="ctr"/>
            <a:r>
              <a:rPr lang="en-US" sz="2000" b="1" dirty="0" smtClean="0">
                <a:solidFill>
                  <a:srgbClr val="002060"/>
                </a:solidFill>
              </a:rPr>
              <a:t>Horizontal partition with hole</a:t>
            </a:r>
            <a:endParaRPr lang="ar-SA" sz="2000" b="1" dirty="0">
              <a:solidFill>
                <a:srgbClr val="002060"/>
              </a:solidFill>
            </a:endParaRPr>
          </a:p>
        </p:txBody>
      </p:sp>
      <p:sp>
        <p:nvSpPr>
          <p:cNvPr id="21" name="TextBox 20"/>
          <p:cNvSpPr txBox="1"/>
          <p:nvPr/>
        </p:nvSpPr>
        <p:spPr>
          <a:xfrm>
            <a:off x="6228184" y="1412776"/>
            <a:ext cx="1872208" cy="1015663"/>
          </a:xfrm>
          <a:prstGeom prst="rect">
            <a:avLst/>
          </a:prstGeom>
          <a:noFill/>
        </p:spPr>
        <p:txBody>
          <a:bodyPr wrap="square" rtlCol="1">
            <a:spAutoFit/>
          </a:bodyPr>
          <a:lstStyle/>
          <a:p>
            <a:pPr algn="ctr"/>
            <a:r>
              <a:rPr lang="en-US" sz="2000" b="1" dirty="0" smtClean="0">
                <a:solidFill>
                  <a:srgbClr val="002060"/>
                </a:solidFill>
              </a:rPr>
              <a:t>Outgoing air opening at the top.</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14000" b="-1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b="1" u="sng" dirty="0" smtClean="0">
                <a:solidFill>
                  <a:srgbClr val="C00000"/>
                </a:solidFill>
              </a:rPr>
              <a:t>Traditional Building Elements Design</a:t>
            </a:r>
          </a:p>
        </p:txBody>
      </p:sp>
      <p:sp>
        <p:nvSpPr>
          <p:cNvPr id="4" name="Content Placeholder 3"/>
          <p:cNvSpPr>
            <a:spLocks noGrp="1"/>
          </p:cNvSpPr>
          <p:nvPr>
            <p:ph idx="1"/>
          </p:nvPr>
        </p:nvSpPr>
        <p:spPr>
          <a:xfrm>
            <a:off x="683568" y="1600200"/>
            <a:ext cx="8003232" cy="4525963"/>
          </a:xfrm>
        </p:spPr>
        <p:txBody>
          <a:bodyPr/>
          <a:lstStyle/>
          <a:p>
            <a:pPr algn="l" rtl="0">
              <a:buNone/>
            </a:pPr>
            <a:r>
              <a:rPr lang="en-US" sz="3600" b="1" dirty="0" smtClean="0"/>
              <a:t>Codes:</a:t>
            </a:r>
          </a:p>
          <a:p>
            <a:pPr algn="l" rtl="0"/>
            <a:r>
              <a:rPr lang="en-US" sz="3600" b="1" dirty="0" smtClean="0"/>
              <a:t>ACI -318-08: for reinforced concrete structural design.</a:t>
            </a:r>
          </a:p>
          <a:p>
            <a:pPr algn="l" rtl="0"/>
            <a:r>
              <a:rPr lang="en-US" sz="3600" b="1" dirty="0" smtClean="0"/>
              <a:t>UBC -97: for earthquake load computations.</a:t>
            </a:r>
          </a:p>
          <a:p>
            <a:pPr algn="l" rtl="0"/>
            <a:r>
              <a:rPr lang="en-US" sz="3600" b="1" dirty="0" smtClean="0"/>
              <a:t>ASCE for loads 07 (2005)</a:t>
            </a:r>
          </a:p>
          <a:p>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Project Location</a:t>
            </a:r>
            <a:endParaRPr lang="ar-SA" dirty="0"/>
          </a:p>
        </p:txBody>
      </p:sp>
      <p:pic>
        <p:nvPicPr>
          <p:cNvPr id="4" name="Content Placeholder 3" descr="hhh.PNG"/>
          <p:cNvPicPr>
            <a:picLocks noGrp="1" noChangeAspect="1"/>
          </p:cNvPicPr>
          <p:nvPr>
            <p:ph idx="1"/>
          </p:nvPr>
        </p:nvPicPr>
        <p:blipFill>
          <a:blip r:embed="rId2" cstate="print"/>
          <a:stretch>
            <a:fillRect/>
          </a:stretch>
        </p:blipFill>
        <p:spPr>
          <a:xfrm>
            <a:off x="1331640" y="1700808"/>
            <a:ext cx="6552727" cy="4187279"/>
          </a:xfrm>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1000"/>
            <a:lum/>
          </a:blip>
          <a:srcRect/>
          <a:stretch>
            <a:fillRect t="-14000" b="-1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pPr rtl="0"/>
            <a:r>
              <a:rPr lang="en-US" b="1" u="sng" dirty="0" smtClean="0">
                <a:solidFill>
                  <a:srgbClr val="C00000"/>
                </a:solidFill>
              </a:rPr>
              <a:t>Data Input</a:t>
            </a:r>
            <a:endParaRPr lang="en-US" b="1" u="sng" dirty="0" smtClean="0">
              <a:solidFill>
                <a:srgbClr val="C00000"/>
              </a:solidFill>
            </a:endParaRPr>
          </a:p>
        </p:txBody>
      </p:sp>
      <p:graphicFrame>
        <p:nvGraphicFramePr>
          <p:cNvPr id="5" name="Table 4"/>
          <p:cNvGraphicFramePr>
            <a:graphicFrameLocks noGrp="1"/>
          </p:cNvGraphicFramePr>
          <p:nvPr/>
        </p:nvGraphicFramePr>
        <p:xfrm>
          <a:off x="251520" y="2780928"/>
          <a:ext cx="8604448" cy="3145354"/>
        </p:xfrm>
        <a:graphic>
          <a:graphicData uri="http://schemas.openxmlformats.org/drawingml/2006/table">
            <a:tbl>
              <a:tblPr/>
              <a:tblGrid>
                <a:gridCol w="2868149"/>
                <a:gridCol w="5736299"/>
              </a:tblGrid>
              <a:tr h="397539">
                <a:tc>
                  <a:txBody>
                    <a:bodyPr/>
                    <a:lstStyle/>
                    <a:p>
                      <a:pPr algn="l">
                        <a:lnSpc>
                          <a:spcPct val="115000"/>
                        </a:lnSpc>
                        <a:spcAft>
                          <a:spcPts val="0"/>
                        </a:spcAft>
                      </a:pPr>
                      <a:r>
                        <a:rPr lang="en-US" sz="2000" b="1" dirty="0">
                          <a:solidFill>
                            <a:srgbClr val="000000"/>
                          </a:solidFill>
                          <a:latin typeface="Times New Roman"/>
                          <a:ea typeface="Calibri"/>
                          <a:cs typeface="Arial"/>
                        </a:rPr>
                        <a:t>Element</a:t>
                      </a:r>
                      <a:endParaRPr lang="en-US" sz="2000" dirty="0">
                        <a:solidFill>
                          <a:srgbClr val="000000"/>
                        </a:solidFill>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C2D69B"/>
                    </a:solidFill>
                  </a:tcPr>
                </a:tc>
                <a:tc>
                  <a:txBody>
                    <a:bodyPr/>
                    <a:lstStyle/>
                    <a:p>
                      <a:pPr algn="l">
                        <a:lnSpc>
                          <a:spcPct val="115000"/>
                        </a:lnSpc>
                        <a:spcAft>
                          <a:spcPts val="0"/>
                        </a:spcAft>
                      </a:pPr>
                      <a:r>
                        <a:rPr lang="en-US" sz="2000" b="1">
                          <a:solidFill>
                            <a:srgbClr val="000000"/>
                          </a:solidFill>
                          <a:latin typeface="Times New Roman"/>
                          <a:ea typeface="Calibri"/>
                          <a:cs typeface="Arial"/>
                        </a:rPr>
                        <a:t>Dimensions/thickness</a:t>
                      </a:r>
                      <a:endParaRPr lang="en-US" sz="2000">
                        <a:solidFill>
                          <a:srgbClr val="00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C2D69B"/>
                    </a:solidFill>
                  </a:tcPr>
                </a:tc>
              </a:tr>
              <a:tr h="397539">
                <a:tc>
                  <a:txBody>
                    <a:bodyPr/>
                    <a:lstStyle/>
                    <a:p>
                      <a:pPr algn="l">
                        <a:lnSpc>
                          <a:spcPct val="115000"/>
                        </a:lnSpc>
                        <a:spcAft>
                          <a:spcPts val="0"/>
                        </a:spcAft>
                      </a:pPr>
                      <a:r>
                        <a:rPr lang="en-US" sz="2000" b="1" dirty="0">
                          <a:solidFill>
                            <a:srgbClr val="000000"/>
                          </a:solidFill>
                          <a:latin typeface="Times New Roman"/>
                          <a:ea typeface="Calibri"/>
                          <a:cs typeface="Arial"/>
                        </a:rPr>
                        <a:t>One way ribbed slab </a:t>
                      </a:r>
                      <a:endParaRPr lang="en-US" sz="2000" dirty="0">
                        <a:solidFill>
                          <a:srgbClr val="000000"/>
                        </a:solidFill>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2000" dirty="0">
                          <a:solidFill>
                            <a:srgbClr val="000000"/>
                          </a:solidFill>
                          <a:latin typeface="Times New Roman"/>
                          <a:ea typeface="Calibri"/>
                          <a:cs typeface="Arial"/>
                        </a:rPr>
                        <a:t>30 cm</a:t>
                      </a:r>
                      <a:endParaRPr lang="en-US" sz="2000" dirty="0">
                        <a:solidFill>
                          <a:srgbClr val="00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7539">
                <a:tc>
                  <a:txBody>
                    <a:bodyPr/>
                    <a:lstStyle/>
                    <a:p>
                      <a:pPr algn="l">
                        <a:lnSpc>
                          <a:spcPct val="115000"/>
                        </a:lnSpc>
                        <a:spcAft>
                          <a:spcPts val="0"/>
                        </a:spcAft>
                      </a:pPr>
                      <a:r>
                        <a:rPr lang="en-US" sz="2000" b="1">
                          <a:solidFill>
                            <a:srgbClr val="000000"/>
                          </a:solidFill>
                          <a:latin typeface="Times New Roman"/>
                          <a:ea typeface="Calibri"/>
                          <a:cs typeface="Arial"/>
                        </a:rPr>
                        <a:t>Main beams </a:t>
                      </a:r>
                      <a:endParaRPr lang="en-US" sz="2000">
                        <a:solidFill>
                          <a:srgbClr val="000000"/>
                        </a:solidFill>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2000" dirty="0">
                          <a:solidFill>
                            <a:srgbClr val="000000"/>
                          </a:solidFill>
                          <a:latin typeface="Times New Roman"/>
                          <a:ea typeface="Calibri"/>
                          <a:cs typeface="Arial"/>
                        </a:rPr>
                        <a:t>30cm width x 60cm depth</a:t>
                      </a:r>
                      <a:endParaRPr lang="en-US" sz="2000" dirty="0">
                        <a:solidFill>
                          <a:srgbClr val="00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1559">
                <a:tc>
                  <a:txBody>
                    <a:bodyPr/>
                    <a:lstStyle/>
                    <a:p>
                      <a:pPr algn="l">
                        <a:lnSpc>
                          <a:spcPct val="115000"/>
                        </a:lnSpc>
                        <a:spcAft>
                          <a:spcPts val="0"/>
                        </a:spcAft>
                      </a:pPr>
                      <a:r>
                        <a:rPr lang="en-US" sz="2000" b="1">
                          <a:solidFill>
                            <a:srgbClr val="000000"/>
                          </a:solidFill>
                          <a:latin typeface="Times New Roman"/>
                          <a:ea typeface="Calibri"/>
                          <a:cs typeface="Arial"/>
                        </a:rPr>
                        <a:t>Other main beams</a:t>
                      </a:r>
                      <a:endParaRPr lang="en-US" sz="2000">
                        <a:solidFill>
                          <a:srgbClr val="000000"/>
                        </a:solidFill>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2000" dirty="0">
                          <a:solidFill>
                            <a:srgbClr val="000000"/>
                          </a:solidFill>
                          <a:latin typeface="Times New Roman"/>
                          <a:ea typeface="Calibri"/>
                          <a:cs typeface="Arial"/>
                        </a:rPr>
                        <a:t>30cm width x 50cm depth / 20cm width x 60cm depth</a:t>
                      </a:r>
                      <a:endParaRPr lang="en-US" sz="2000" dirty="0">
                        <a:solidFill>
                          <a:srgbClr val="00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7539">
                <a:tc>
                  <a:txBody>
                    <a:bodyPr/>
                    <a:lstStyle/>
                    <a:p>
                      <a:pPr algn="l">
                        <a:lnSpc>
                          <a:spcPct val="115000"/>
                        </a:lnSpc>
                        <a:spcAft>
                          <a:spcPts val="0"/>
                        </a:spcAft>
                      </a:pPr>
                      <a:r>
                        <a:rPr lang="en-US" sz="2000" b="1">
                          <a:solidFill>
                            <a:srgbClr val="000000"/>
                          </a:solidFill>
                          <a:latin typeface="Times New Roman"/>
                          <a:ea typeface="Calibri"/>
                          <a:cs typeface="Arial"/>
                        </a:rPr>
                        <a:t>Secondary beams </a:t>
                      </a:r>
                      <a:endParaRPr lang="en-US" sz="2000">
                        <a:solidFill>
                          <a:srgbClr val="000000"/>
                        </a:solidFill>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2000" dirty="0">
                          <a:solidFill>
                            <a:srgbClr val="000000"/>
                          </a:solidFill>
                          <a:latin typeface="Times New Roman"/>
                          <a:ea typeface="Calibri"/>
                          <a:cs typeface="Arial"/>
                        </a:rPr>
                        <a:t>30cm width x 30cm depth</a:t>
                      </a:r>
                      <a:endParaRPr lang="en-US" sz="2000" dirty="0">
                        <a:solidFill>
                          <a:srgbClr val="00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8561">
                <a:tc>
                  <a:txBody>
                    <a:bodyPr/>
                    <a:lstStyle/>
                    <a:p>
                      <a:pPr algn="l">
                        <a:lnSpc>
                          <a:spcPct val="115000"/>
                        </a:lnSpc>
                        <a:spcAft>
                          <a:spcPts val="0"/>
                        </a:spcAft>
                      </a:pPr>
                      <a:r>
                        <a:rPr lang="en-US" sz="2000" b="1">
                          <a:solidFill>
                            <a:srgbClr val="000000"/>
                          </a:solidFill>
                          <a:latin typeface="Times New Roman"/>
                          <a:ea typeface="Calibri"/>
                          <a:cs typeface="Arial"/>
                        </a:rPr>
                        <a:t>All columns</a:t>
                      </a:r>
                      <a:endParaRPr lang="en-US" sz="2000">
                        <a:solidFill>
                          <a:srgbClr val="000000"/>
                        </a:solidFill>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en-US" sz="2000" dirty="0">
                          <a:solidFill>
                            <a:srgbClr val="000000"/>
                          </a:solidFill>
                          <a:latin typeface="Times New Roman"/>
                          <a:ea typeface="Calibri"/>
                          <a:cs typeface="Arial"/>
                        </a:rPr>
                        <a:t>45cm x 45cm /45cm x 65cm /65cm x 65cm</a:t>
                      </a:r>
                      <a:endParaRPr lang="en-US" sz="2000" dirty="0">
                        <a:solidFill>
                          <a:srgbClr val="00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7539">
                <a:tc>
                  <a:txBody>
                    <a:bodyPr/>
                    <a:lstStyle/>
                    <a:p>
                      <a:pPr algn="l">
                        <a:lnSpc>
                          <a:spcPct val="115000"/>
                        </a:lnSpc>
                        <a:spcAft>
                          <a:spcPts val="0"/>
                        </a:spcAft>
                      </a:pPr>
                      <a:r>
                        <a:rPr lang="ar-SA" sz="2000" b="1" dirty="0" smtClean="0">
                          <a:solidFill>
                            <a:srgbClr val="000000"/>
                          </a:solidFill>
                          <a:latin typeface="Times New Roman"/>
                          <a:ea typeface="Calibri"/>
                          <a:cs typeface="Arial"/>
                        </a:rPr>
                        <a:t> </a:t>
                      </a:r>
                      <a:r>
                        <a:rPr lang="en-US" sz="2000" b="1" dirty="0" smtClean="0">
                          <a:solidFill>
                            <a:srgbClr val="000000"/>
                          </a:solidFill>
                          <a:latin typeface="Times New Roman"/>
                          <a:ea typeface="Calibri"/>
                          <a:cs typeface="Arial"/>
                        </a:rPr>
                        <a:t> Bracing (stone wall)</a:t>
                      </a:r>
                      <a:endParaRPr lang="en-US" sz="2000" dirty="0">
                        <a:solidFill>
                          <a:srgbClr val="000000"/>
                        </a:solidFill>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2000" dirty="0">
                          <a:solidFill>
                            <a:srgbClr val="000000"/>
                          </a:solidFill>
                          <a:latin typeface="Times New Roman"/>
                          <a:ea typeface="Calibri"/>
                          <a:cs typeface="Arial"/>
                        </a:rPr>
                        <a:t>150cm x 20cm</a:t>
                      </a:r>
                      <a:endParaRPr lang="en-US" sz="2000" dirty="0">
                        <a:solidFill>
                          <a:srgbClr val="00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7539">
                <a:tc>
                  <a:txBody>
                    <a:bodyPr/>
                    <a:lstStyle/>
                    <a:p>
                      <a:pPr algn="l">
                        <a:lnSpc>
                          <a:spcPct val="115000"/>
                        </a:lnSpc>
                        <a:spcAft>
                          <a:spcPts val="0"/>
                        </a:spcAft>
                      </a:pPr>
                      <a:r>
                        <a:rPr lang="en-US" sz="2000" b="1">
                          <a:solidFill>
                            <a:srgbClr val="000000"/>
                          </a:solidFill>
                          <a:latin typeface="Times New Roman"/>
                          <a:ea typeface="Calibri"/>
                          <a:cs typeface="Arial"/>
                        </a:rPr>
                        <a:t>Shear wall </a:t>
                      </a:r>
                      <a:endParaRPr lang="en-US" sz="2000">
                        <a:solidFill>
                          <a:srgbClr val="000000"/>
                        </a:solidFill>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2000" dirty="0">
                          <a:solidFill>
                            <a:srgbClr val="000000"/>
                          </a:solidFill>
                          <a:latin typeface="Times New Roman"/>
                          <a:ea typeface="Calibri"/>
                          <a:cs typeface="Arial"/>
                        </a:rPr>
                        <a:t>30cm / 20cm</a:t>
                      </a:r>
                      <a:endParaRPr lang="en-US" sz="2000" dirty="0">
                        <a:solidFill>
                          <a:srgbClr val="00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611560" y="1268760"/>
            <a:ext cx="5616624" cy="1569660"/>
          </a:xfrm>
          <a:prstGeom prst="rect">
            <a:avLst/>
          </a:prstGeom>
          <a:noFill/>
        </p:spPr>
        <p:txBody>
          <a:bodyPr wrap="square" rtlCol="1">
            <a:spAutoFit/>
          </a:bodyPr>
          <a:lstStyle/>
          <a:p>
            <a:pPr algn="l"/>
            <a:r>
              <a:rPr lang="en-US" sz="2400" b="1" dirty="0" smtClean="0"/>
              <a:t>f</a:t>
            </a:r>
            <a:r>
              <a:rPr lang="en-US" sz="2400" b="1" baseline="-25000" dirty="0" smtClean="0"/>
              <a:t>c</a:t>
            </a:r>
            <a:r>
              <a:rPr lang="en-US" sz="2400" b="1" dirty="0" smtClean="0"/>
              <a:t> </a:t>
            </a:r>
            <a:r>
              <a:rPr lang="en-US" sz="2400" b="1" dirty="0" smtClean="0"/>
              <a:t>= 28 </a:t>
            </a:r>
            <a:r>
              <a:rPr lang="en-US" sz="2400" b="1" dirty="0" smtClean="0"/>
              <a:t>MPa </a:t>
            </a:r>
            <a:r>
              <a:rPr lang="en-US" sz="2400" b="1" dirty="0" smtClean="0"/>
              <a:t>For column, footings </a:t>
            </a:r>
            <a:endParaRPr lang="en-US" sz="2400" b="1" dirty="0" smtClean="0"/>
          </a:p>
          <a:p>
            <a:pPr algn="l"/>
            <a:r>
              <a:rPr lang="en-US" sz="2400" b="1" dirty="0" smtClean="0"/>
              <a:t>f</a:t>
            </a:r>
            <a:r>
              <a:rPr lang="en-US" sz="2400" b="1" baseline="-25000" dirty="0" smtClean="0"/>
              <a:t>c</a:t>
            </a:r>
            <a:r>
              <a:rPr lang="en-US" sz="2400" b="1" dirty="0" smtClean="0"/>
              <a:t> = </a:t>
            </a:r>
            <a:r>
              <a:rPr lang="en-US" sz="2400" b="1" dirty="0" smtClean="0"/>
              <a:t>25 </a:t>
            </a:r>
            <a:r>
              <a:rPr lang="en-US" sz="2400" b="1" dirty="0" smtClean="0"/>
              <a:t>MPa </a:t>
            </a:r>
            <a:r>
              <a:rPr lang="en-US" sz="2400" b="1" dirty="0" smtClean="0"/>
              <a:t> For beams, slabs and shear </a:t>
            </a:r>
          </a:p>
          <a:p>
            <a:pPr algn="l"/>
            <a:r>
              <a:rPr lang="en-US" sz="2400" b="1" dirty="0" smtClean="0"/>
              <a:t>Fy </a:t>
            </a:r>
            <a:r>
              <a:rPr lang="en-US" sz="2400" b="1" dirty="0" smtClean="0"/>
              <a:t>= 420 MPa</a:t>
            </a:r>
            <a:endParaRPr lang="ar-SA" sz="2400" b="1" dirty="0" smtClean="0"/>
          </a:p>
          <a:p>
            <a:pPr algn="l"/>
            <a:endParaRPr lang="en-US" sz="2400" b="1" dirty="0"/>
          </a:p>
        </p:txBody>
      </p:sp>
      <p:sp>
        <p:nvSpPr>
          <p:cNvPr id="8" name="TextBox 7"/>
          <p:cNvSpPr txBox="1"/>
          <p:nvPr/>
        </p:nvSpPr>
        <p:spPr>
          <a:xfrm>
            <a:off x="1331640" y="6093296"/>
            <a:ext cx="6408712" cy="461665"/>
          </a:xfrm>
          <a:prstGeom prst="rect">
            <a:avLst/>
          </a:prstGeom>
          <a:noFill/>
        </p:spPr>
        <p:txBody>
          <a:bodyPr wrap="square" rtlCol="1">
            <a:spAutoFit/>
          </a:bodyPr>
          <a:lstStyle/>
          <a:p>
            <a:pPr algn="l"/>
            <a:r>
              <a:rPr lang="ar-SA" sz="2400" b="1" dirty="0" smtClean="0">
                <a:solidFill>
                  <a:srgbClr val="C00000"/>
                </a:solidFill>
              </a:rPr>
              <a:t> </a:t>
            </a:r>
            <a:r>
              <a:rPr lang="en-US" sz="2400" b="1" dirty="0" smtClean="0">
                <a:solidFill>
                  <a:srgbClr val="C00000"/>
                </a:solidFill>
              </a:rPr>
              <a:t>Dead load = 3 kN/m</a:t>
            </a:r>
            <a:r>
              <a:rPr lang="en-US" sz="2400" b="1" baseline="30000" dirty="0" smtClean="0">
                <a:solidFill>
                  <a:srgbClr val="C00000"/>
                </a:solidFill>
              </a:rPr>
              <a:t>2</a:t>
            </a:r>
            <a:r>
              <a:rPr lang="en-US" sz="2400" b="1" dirty="0" smtClean="0">
                <a:solidFill>
                  <a:srgbClr val="C00000"/>
                </a:solidFill>
              </a:rPr>
              <a:t>, Live load = 2.5 kN/m</a:t>
            </a:r>
            <a:r>
              <a:rPr lang="en-US" sz="2400" b="1" baseline="30000" dirty="0" smtClean="0">
                <a:solidFill>
                  <a:srgbClr val="C00000"/>
                </a:solidFill>
              </a:rPr>
              <a:t>2</a:t>
            </a:r>
            <a:endParaRPr lang="en-US" sz="2400" b="1" baseline="30000" dirty="0">
              <a:solidFill>
                <a:srgbClr val="C00000"/>
              </a:solidFill>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7000"/>
            <a:lum/>
          </a:blip>
          <a:srcRect/>
          <a:stretch>
            <a:fillRect t="-14000" b="-1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pPr rtl="0"/>
            <a:r>
              <a:rPr lang="en-US" b="1" u="sng" dirty="0" smtClean="0">
                <a:solidFill>
                  <a:srgbClr val="C00000"/>
                </a:solidFill>
              </a:rPr>
              <a:t>3D SAP model</a:t>
            </a:r>
          </a:p>
        </p:txBody>
      </p:sp>
      <p:pic>
        <p:nvPicPr>
          <p:cNvPr id="5" name="Content Placeholder 4" descr="ggg.PNG"/>
          <p:cNvPicPr>
            <a:picLocks noGrp="1" noChangeAspect="1"/>
          </p:cNvPicPr>
          <p:nvPr>
            <p:ph idx="1"/>
          </p:nvPr>
        </p:nvPicPr>
        <p:blipFill>
          <a:blip r:embed="rId2" cstate="print"/>
          <a:stretch>
            <a:fillRect/>
          </a:stretch>
        </p:blipFill>
        <p:spPr>
          <a:xfrm>
            <a:off x="1547664" y="1251850"/>
            <a:ext cx="6450912" cy="5606150"/>
          </a:xfrm>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5000"/>
            <a:lum/>
          </a:blip>
          <a:srcRect/>
          <a:stretch>
            <a:fillRect t="-8000" b="-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4800" b="1" u="sng" dirty="0" smtClean="0">
                <a:solidFill>
                  <a:srgbClr val="C00000"/>
                </a:solidFill>
              </a:rPr>
              <a:t>Model Validation </a:t>
            </a:r>
          </a:p>
        </p:txBody>
      </p:sp>
      <p:sp>
        <p:nvSpPr>
          <p:cNvPr id="4" name="Content Placeholder 3"/>
          <p:cNvSpPr>
            <a:spLocks noGrp="1"/>
          </p:cNvSpPr>
          <p:nvPr>
            <p:ph idx="1"/>
          </p:nvPr>
        </p:nvSpPr>
        <p:spPr>
          <a:xfrm>
            <a:off x="683568" y="1600200"/>
            <a:ext cx="8003232" cy="4525963"/>
          </a:xfrm>
        </p:spPr>
        <p:txBody>
          <a:bodyPr/>
          <a:lstStyle/>
          <a:p>
            <a:pPr algn="l" rtl="0">
              <a:lnSpc>
                <a:spcPct val="150000"/>
              </a:lnSpc>
              <a:buNone/>
            </a:pPr>
            <a:r>
              <a:rPr lang="en-US" sz="4000" b="1" dirty="0" smtClean="0"/>
              <a:t>1) Compatibility of structural elements.</a:t>
            </a:r>
          </a:p>
          <a:p>
            <a:pPr algn="l" rtl="0">
              <a:lnSpc>
                <a:spcPct val="150000"/>
              </a:lnSpc>
              <a:buNone/>
            </a:pPr>
            <a:r>
              <a:rPr lang="en-US" sz="4000" b="1" dirty="0" smtClean="0"/>
              <a:t>2) Global Equilibrium.</a:t>
            </a:r>
          </a:p>
          <a:p>
            <a:pPr algn="l" rtl="0">
              <a:lnSpc>
                <a:spcPct val="150000"/>
              </a:lnSpc>
              <a:buNone/>
            </a:pPr>
            <a:r>
              <a:rPr lang="en-US" sz="4000" b="1" dirty="0" smtClean="0"/>
              <a:t>3) Local Equilibrium (Internal forces).</a:t>
            </a:r>
          </a:p>
          <a:p>
            <a:pPr rtl="0"/>
            <a:endParaRPr lang="en-US" sz="3600" b="1" dirty="0" smtClean="0"/>
          </a:p>
          <a:p>
            <a:endParaRPr lang="ar-SA"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5000"/>
            <a:lum/>
          </a:blip>
          <a:srcRect/>
          <a:stretch>
            <a:fillRect t="-8000" b="-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4800" b="1" u="sng" dirty="0" smtClean="0">
                <a:solidFill>
                  <a:srgbClr val="C00000"/>
                </a:solidFill>
              </a:rPr>
              <a:t>Compatibility check</a:t>
            </a:r>
          </a:p>
        </p:txBody>
      </p:sp>
      <p:pic>
        <p:nvPicPr>
          <p:cNvPr id="6" name="Content Placeholder 5" descr="kl.PNG"/>
          <p:cNvPicPr>
            <a:picLocks noGrp="1" noChangeAspect="1"/>
          </p:cNvPicPr>
          <p:nvPr>
            <p:ph idx="1"/>
          </p:nvPr>
        </p:nvPicPr>
        <p:blipFill>
          <a:blip r:embed="rId3" cstate="print"/>
          <a:stretch>
            <a:fillRect/>
          </a:stretch>
        </p:blipFill>
        <p:spPr>
          <a:xfrm>
            <a:off x="1619672" y="1478341"/>
            <a:ext cx="6336704" cy="5379659"/>
          </a:xfrm>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3000"/>
            <a:lum/>
          </a:blip>
          <a:srcRect/>
          <a:stretch>
            <a:fillRect t="-8000" b="-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4800" b="1" u="sng" dirty="0" smtClean="0">
                <a:solidFill>
                  <a:srgbClr val="C00000"/>
                </a:solidFill>
              </a:rPr>
              <a:t>Equilibrium check</a:t>
            </a:r>
          </a:p>
        </p:txBody>
      </p:sp>
      <p:pic>
        <p:nvPicPr>
          <p:cNvPr id="5" name="Content Placeholder 4" descr="vc.PNG"/>
          <p:cNvPicPr>
            <a:picLocks noGrp="1" noChangeAspect="1"/>
          </p:cNvPicPr>
          <p:nvPr>
            <p:ph idx="1"/>
          </p:nvPr>
        </p:nvPicPr>
        <p:blipFill>
          <a:blip r:embed="rId3" cstate="print"/>
          <a:stretch>
            <a:fillRect/>
          </a:stretch>
        </p:blipFill>
        <p:spPr>
          <a:xfrm>
            <a:off x="395536" y="2204864"/>
            <a:ext cx="8424936" cy="2376264"/>
          </a:xfrm>
        </p:spPr>
      </p:pic>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8000"/>
            <a:lum/>
          </a:blip>
          <a:srcRect/>
          <a:stretch>
            <a:fillRect t="-8000" b="-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4800" b="1" u="sng" dirty="0" smtClean="0">
                <a:solidFill>
                  <a:srgbClr val="C00000"/>
                </a:solidFill>
              </a:rPr>
              <a:t>Internal force </a:t>
            </a:r>
            <a:r>
              <a:rPr lang="en-US" sz="4800" b="1" u="sng" dirty="0" smtClean="0">
                <a:solidFill>
                  <a:srgbClr val="C00000"/>
                </a:solidFill>
              </a:rPr>
              <a:t>check</a:t>
            </a:r>
          </a:p>
        </p:txBody>
      </p:sp>
      <p:graphicFrame>
        <p:nvGraphicFramePr>
          <p:cNvPr id="6" name="Table 5"/>
          <p:cNvGraphicFramePr>
            <a:graphicFrameLocks noGrp="1"/>
          </p:cNvGraphicFramePr>
          <p:nvPr/>
        </p:nvGraphicFramePr>
        <p:xfrm>
          <a:off x="827584" y="1988840"/>
          <a:ext cx="7416824" cy="3544141"/>
        </p:xfrm>
        <a:graphic>
          <a:graphicData uri="http://schemas.openxmlformats.org/drawingml/2006/table">
            <a:tbl>
              <a:tblPr rtl="1"/>
              <a:tblGrid>
                <a:gridCol w="1137827"/>
                <a:gridCol w="1609232"/>
                <a:gridCol w="2027565"/>
                <a:gridCol w="1381439"/>
                <a:gridCol w="1260761"/>
              </a:tblGrid>
              <a:tr h="743495">
                <a:tc>
                  <a:txBody>
                    <a:bodyPr/>
                    <a:lstStyle/>
                    <a:p>
                      <a:pPr algn="ctr" rtl="0">
                        <a:lnSpc>
                          <a:spcPct val="115000"/>
                        </a:lnSpc>
                        <a:spcAft>
                          <a:spcPts val="0"/>
                        </a:spcAft>
                      </a:pPr>
                      <a:r>
                        <a:rPr lang="en-US" sz="1800" b="1" dirty="0">
                          <a:latin typeface="Times New Roman"/>
                          <a:ea typeface="Calibri"/>
                          <a:cs typeface="Arial"/>
                        </a:rPr>
                        <a:t>% difference</a:t>
                      </a:r>
                      <a:endParaRPr lang="en-US" sz="1800" b="1"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6E3BC"/>
                    </a:solidFill>
                  </a:tcPr>
                </a:tc>
                <a:tc>
                  <a:txBody>
                    <a:bodyPr/>
                    <a:lstStyle/>
                    <a:p>
                      <a:pPr algn="ctr" rtl="0">
                        <a:lnSpc>
                          <a:spcPct val="115000"/>
                        </a:lnSpc>
                        <a:spcAft>
                          <a:spcPts val="0"/>
                        </a:spcAft>
                      </a:pPr>
                      <a:r>
                        <a:rPr lang="en-US" sz="1800" b="1" dirty="0" smtClean="0">
                          <a:latin typeface="Times New Roman"/>
                          <a:ea typeface="Calibri"/>
                          <a:cs typeface="Arial"/>
                        </a:rPr>
                        <a:t>SAP</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6E3BC"/>
                    </a:solidFill>
                  </a:tcPr>
                </a:tc>
                <a:tc>
                  <a:txBody>
                    <a:bodyPr/>
                    <a:lstStyle/>
                    <a:p>
                      <a:pPr algn="ctr" rtl="0">
                        <a:lnSpc>
                          <a:spcPct val="115000"/>
                        </a:lnSpc>
                        <a:spcAft>
                          <a:spcPts val="0"/>
                        </a:spcAft>
                      </a:pPr>
                      <a:r>
                        <a:rPr lang="en-US" sz="1800" b="1" dirty="0" smtClean="0">
                          <a:latin typeface="Times New Roman"/>
                          <a:ea typeface="Calibri"/>
                          <a:cs typeface="Arial"/>
                        </a:rPr>
                        <a:t>Manual</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6E3BC"/>
                    </a:solidFill>
                  </a:tcPr>
                </a:tc>
                <a:tc>
                  <a:txBody>
                    <a:bodyPr/>
                    <a:lstStyle/>
                    <a:p>
                      <a:pPr algn="ctr" rtl="0">
                        <a:lnSpc>
                          <a:spcPct val="115000"/>
                        </a:lnSpc>
                        <a:spcAft>
                          <a:spcPts val="0"/>
                        </a:spcAft>
                      </a:pPr>
                      <a:r>
                        <a:rPr lang="en-US" sz="1800" b="1">
                          <a:latin typeface="Times New Roman"/>
                          <a:ea typeface="Calibri"/>
                          <a:cs typeface="Arial"/>
                        </a:rPr>
                        <a:t>Location</a:t>
                      </a:r>
                      <a:endParaRPr lang="en-US" sz="1800" b="1">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6E3BC"/>
                    </a:solidFill>
                  </a:tcPr>
                </a:tc>
                <a:tc>
                  <a:txBody>
                    <a:bodyPr/>
                    <a:lstStyle/>
                    <a:p>
                      <a:pPr algn="ctr" rtl="0">
                        <a:lnSpc>
                          <a:spcPct val="115000"/>
                        </a:lnSpc>
                        <a:spcAft>
                          <a:spcPts val="0"/>
                        </a:spcAft>
                      </a:pPr>
                      <a:r>
                        <a:rPr lang="en-US" sz="1800" b="1" dirty="0">
                          <a:latin typeface="Times New Roman"/>
                          <a:ea typeface="Calibri"/>
                          <a:cs typeface="Arial"/>
                        </a:rPr>
                        <a:t>Number</a:t>
                      </a:r>
                      <a:endParaRPr lang="en-US" sz="1800" b="1"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6E3BC"/>
                    </a:solidFill>
                  </a:tcPr>
                </a:tc>
              </a:tr>
              <a:tr h="624657">
                <a:tc>
                  <a:txBody>
                    <a:bodyPr/>
                    <a:lstStyle/>
                    <a:p>
                      <a:pPr algn="ctr" rtl="0">
                        <a:lnSpc>
                          <a:spcPct val="115000"/>
                        </a:lnSpc>
                        <a:spcAft>
                          <a:spcPts val="0"/>
                        </a:spcAft>
                      </a:pPr>
                      <a:r>
                        <a:rPr lang="en-US" sz="1800" b="1" dirty="0" smtClean="0">
                          <a:latin typeface="Times New Roman"/>
                          <a:ea typeface="Calibri"/>
                          <a:cs typeface="Arial"/>
                        </a:rPr>
                        <a:t>30.83</a:t>
                      </a:r>
                      <a:endParaRPr lang="en-US" sz="1800" b="1"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latin typeface="Times New Roman"/>
                          <a:ea typeface="Calibri"/>
                          <a:cs typeface="Arial"/>
                        </a:rPr>
                        <a:t>21.411</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latin typeface="Times New Roman"/>
                          <a:ea typeface="Calibri"/>
                          <a:cs typeface="Arial"/>
                        </a:rPr>
                        <a:t>14.809</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latin typeface="Times New Roman"/>
                          <a:ea typeface="Calibri"/>
                          <a:cs typeface="Arial"/>
                        </a:rPr>
                        <a:t>2nd Floor</a:t>
                      </a:r>
                      <a:endParaRPr lang="en-US" sz="1800" b="1"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latin typeface="Times New Roman"/>
                          <a:ea typeface="Calibri"/>
                          <a:cs typeface="Arial"/>
                        </a:rPr>
                        <a:t>2nd </a:t>
                      </a:r>
                      <a:r>
                        <a:rPr lang="en-US" sz="1800" b="1" dirty="0" smtClean="0">
                          <a:latin typeface="Times New Roman"/>
                          <a:ea typeface="Calibri"/>
                          <a:cs typeface="Arial"/>
                        </a:rPr>
                        <a:t>Floor slab</a:t>
                      </a:r>
                      <a:endParaRPr lang="en-US" sz="1800" b="1"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0917">
                <a:tc>
                  <a:txBody>
                    <a:bodyPr/>
                    <a:lstStyle/>
                    <a:p>
                      <a:pPr algn="ctr" rtl="0">
                        <a:lnSpc>
                          <a:spcPct val="115000"/>
                        </a:lnSpc>
                        <a:spcAft>
                          <a:spcPts val="0"/>
                        </a:spcAft>
                      </a:pPr>
                      <a:r>
                        <a:rPr lang="en-US" sz="1800" b="1">
                          <a:latin typeface="Times New Roman"/>
                          <a:ea typeface="Calibri"/>
                          <a:cs typeface="Arial"/>
                        </a:rPr>
                        <a:t>29.5</a:t>
                      </a:r>
                      <a:endParaRPr lang="en-US" sz="1800" b="1">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latin typeface="Times New Roman"/>
                          <a:ea typeface="Calibri"/>
                          <a:cs typeface="Arial"/>
                        </a:rPr>
                        <a:t>18.215</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latin typeface="Times New Roman"/>
                          <a:ea typeface="Calibri"/>
                          <a:cs typeface="Arial"/>
                        </a:rPr>
                        <a:t>12.841</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latin typeface="Times New Roman"/>
                          <a:ea typeface="Calibri"/>
                          <a:cs typeface="Arial"/>
                        </a:rPr>
                        <a:t>3rd  Floor</a:t>
                      </a:r>
                      <a:endParaRPr lang="en-US" sz="1800" b="1"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latin typeface="Times New Roman"/>
                          <a:ea typeface="Calibri"/>
                          <a:cs typeface="Arial"/>
                        </a:rPr>
                        <a:t>3rd  </a:t>
                      </a:r>
                      <a:r>
                        <a:rPr lang="en-US" sz="1800" b="1" dirty="0" smtClean="0">
                          <a:latin typeface="Times New Roman"/>
                          <a:ea typeface="Calibri"/>
                          <a:cs typeface="Arial"/>
                        </a:rPr>
                        <a:t>Floor slab </a:t>
                      </a:r>
                      <a:endParaRPr lang="en-US" sz="1800" b="1"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3768">
                <a:tc>
                  <a:txBody>
                    <a:bodyPr/>
                    <a:lstStyle/>
                    <a:p>
                      <a:pPr algn="ctr" rtl="0">
                        <a:lnSpc>
                          <a:spcPct val="115000"/>
                        </a:lnSpc>
                        <a:spcAft>
                          <a:spcPts val="0"/>
                        </a:spcAft>
                      </a:pPr>
                      <a:r>
                        <a:rPr lang="en-US" sz="1800" b="1">
                          <a:latin typeface="Times New Roman"/>
                          <a:ea typeface="Calibri"/>
                          <a:cs typeface="Arial"/>
                        </a:rPr>
                        <a:t>30.44</a:t>
                      </a:r>
                      <a:endParaRPr lang="en-US" sz="1800" b="1">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latin typeface="Times New Roman"/>
                          <a:ea typeface="Calibri"/>
                          <a:cs typeface="Arial"/>
                        </a:rPr>
                        <a:t>266.7</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latin typeface="Times New Roman"/>
                          <a:ea typeface="Calibri"/>
                          <a:cs typeface="Arial"/>
                        </a:rPr>
                        <a:t>383.431</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latin typeface="Times New Roman"/>
                          <a:ea typeface="Calibri"/>
                          <a:cs typeface="Arial"/>
                        </a:rPr>
                        <a:t>2</a:t>
                      </a:r>
                      <a:r>
                        <a:rPr lang="en-US" sz="1800" b="1" baseline="30000" dirty="0">
                          <a:latin typeface="Times New Roman"/>
                          <a:ea typeface="Calibri"/>
                          <a:cs typeface="Arial"/>
                        </a:rPr>
                        <a:t>nd</a:t>
                      </a:r>
                      <a:r>
                        <a:rPr lang="en-US" sz="1800" b="1" dirty="0">
                          <a:latin typeface="Times New Roman"/>
                          <a:ea typeface="Calibri"/>
                          <a:cs typeface="Arial"/>
                        </a:rPr>
                        <a:t> floor</a:t>
                      </a:r>
                      <a:endParaRPr lang="en-US" sz="1800" b="1"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smtClean="0">
                          <a:latin typeface="Times New Roman"/>
                          <a:ea typeface="Calibri"/>
                          <a:cs typeface="Arial"/>
                        </a:rPr>
                        <a:t>Beam 15</a:t>
                      </a:r>
                      <a:endParaRPr lang="en-US" sz="1800" b="1"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3768">
                <a:tc>
                  <a:txBody>
                    <a:bodyPr/>
                    <a:lstStyle/>
                    <a:p>
                      <a:pPr algn="ctr" rtl="0">
                        <a:lnSpc>
                          <a:spcPct val="115000"/>
                        </a:lnSpc>
                        <a:spcAft>
                          <a:spcPts val="0"/>
                        </a:spcAft>
                      </a:pPr>
                      <a:r>
                        <a:rPr lang="en-US" sz="1800" b="1">
                          <a:latin typeface="Times New Roman"/>
                          <a:ea typeface="Calibri"/>
                          <a:cs typeface="Arial"/>
                        </a:rPr>
                        <a:t>35.43</a:t>
                      </a:r>
                      <a:endParaRPr lang="en-US" sz="1800" b="1">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latin typeface="Times New Roman"/>
                          <a:ea typeface="Calibri"/>
                          <a:cs typeface="Arial"/>
                        </a:rPr>
                        <a:t>89.866</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latin typeface="Times New Roman"/>
                          <a:ea typeface="Calibri"/>
                          <a:cs typeface="Arial"/>
                        </a:rPr>
                        <a:t>139.192</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latin typeface="Times New Roman"/>
                          <a:ea typeface="Calibri"/>
                          <a:cs typeface="Arial"/>
                        </a:rPr>
                        <a:t>3</a:t>
                      </a:r>
                      <a:r>
                        <a:rPr lang="en-US" sz="1800" b="1" baseline="30000" dirty="0">
                          <a:latin typeface="Times New Roman"/>
                          <a:ea typeface="Calibri"/>
                          <a:cs typeface="Arial"/>
                        </a:rPr>
                        <a:t>rd</a:t>
                      </a:r>
                      <a:r>
                        <a:rPr lang="en-US" sz="1800" b="1" dirty="0">
                          <a:latin typeface="Times New Roman"/>
                          <a:ea typeface="Calibri"/>
                          <a:cs typeface="Arial"/>
                        </a:rPr>
                        <a:t> floor</a:t>
                      </a:r>
                      <a:endParaRPr lang="en-US" sz="1800" b="1"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smtClean="0">
                          <a:latin typeface="Times New Roman"/>
                          <a:ea typeface="Calibri"/>
                          <a:cs typeface="Arial"/>
                        </a:rPr>
                        <a:t>Beam 2</a:t>
                      </a:r>
                      <a:endParaRPr lang="en-US" sz="1800" b="1"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3768">
                <a:tc>
                  <a:txBody>
                    <a:bodyPr/>
                    <a:lstStyle/>
                    <a:p>
                      <a:pPr algn="ctr" rtl="0">
                        <a:lnSpc>
                          <a:spcPct val="115000"/>
                        </a:lnSpc>
                        <a:spcAft>
                          <a:spcPts val="0"/>
                        </a:spcAft>
                      </a:pPr>
                      <a:r>
                        <a:rPr lang="en-US" sz="1800" b="1">
                          <a:latin typeface="Times New Roman"/>
                          <a:ea typeface="Calibri"/>
                          <a:cs typeface="Arial"/>
                        </a:rPr>
                        <a:t>20.82</a:t>
                      </a:r>
                      <a:endParaRPr lang="en-US" sz="1800" b="1">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latin typeface="Times New Roman"/>
                          <a:ea typeface="Calibri"/>
                          <a:cs typeface="Arial"/>
                        </a:rPr>
                        <a:t>156.96</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latin typeface="Times New Roman"/>
                          <a:ea typeface="Calibri"/>
                          <a:cs typeface="Arial"/>
                        </a:rPr>
                        <a:t>124.276</a:t>
                      </a:r>
                      <a:endParaRPr lang="en-US" sz="18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latin typeface="Times New Roman"/>
                          <a:ea typeface="Calibri"/>
                          <a:cs typeface="Arial"/>
                        </a:rPr>
                        <a:t>GF</a:t>
                      </a:r>
                      <a:endParaRPr lang="en-US" sz="1800" b="1">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smtClean="0">
                          <a:latin typeface="Times New Roman"/>
                          <a:ea typeface="Calibri"/>
                          <a:cs typeface="Arial"/>
                        </a:rPr>
                        <a:t>Column 27</a:t>
                      </a:r>
                      <a:endParaRPr lang="en-US" sz="1800" b="1"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3768">
                <a:tc>
                  <a:txBody>
                    <a:bodyPr/>
                    <a:lstStyle/>
                    <a:p>
                      <a:pPr algn="ctr" rtl="0">
                        <a:lnSpc>
                          <a:spcPct val="115000"/>
                        </a:lnSpc>
                        <a:spcAft>
                          <a:spcPts val="0"/>
                        </a:spcAft>
                      </a:pPr>
                      <a:r>
                        <a:rPr lang="en-US" sz="1800" b="1" dirty="0">
                          <a:latin typeface="Times New Roman"/>
                          <a:ea typeface="Calibri"/>
                          <a:cs typeface="Arial"/>
                        </a:rPr>
                        <a:t>6.87</a:t>
                      </a:r>
                      <a:endParaRPr lang="en-US" sz="1800" b="1"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latin typeface="Times New Roman"/>
                          <a:ea typeface="Calibri"/>
                          <a:cs typeface="Arial"/>
                        </a:rPr>
                        <a:t>973.78</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latin typeface="Times New Roman"/>
                          <a:ea typeface="Calibri"/>
                          <a:cs typeface="Arial"/>
                        </a:rPr>
                        <a:t>906.874</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latin typeface="Times New Roman"/>
                          <a:ea typeface="Calibri"/>
                          <a:cs typeface="Arial"/>
                        </a:rPr>
                        <a:t>2</a:t>
                      </a:r>
                      <a:r>
                        <a:rPr lang="en-US" sz="1800" b="1" baseline="30000" dirty="0">
                          <a:latin typeface="Times New Roman"/>
                          <a:ea typeface="Calibri"/>
                          <a:cs typeface="Arial"/>
                        </a:rPr>
                        <a:t>nd</a:t>
                      </a:r>
                      <a:r>
                        <a:rPr lang="en-US" sz="1800" b="1" dirty="0">
                          <a:latin typeface="Times New Roman"/>
                          <a:ea typeface="Calibri"/>
                          <a:cs typeface="Arial"/>
                        </a:rPr>
                        <a:t> floor</a:t>
                      </a:r>
                      <a:endParaRPr lang="en-US" sz="1800" b="1"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smtClean="0">
                          <a:latin typeface="Times New Roman"/>
                          <a:ea typeface="Calibri"/>
                          <a:cs typeface="Arial"/>
                        </a:rPr>
                        <a:t>Column 8</a:t>
                      </a:r>
                      <a:endParaRPr lang="en-US" sz="1800" b="1" dirty="0">
                        <a:latin typeface="Calibri"/>
                        <a:ea typeface="Calibri"/>
                        <a:cs typeface="Arial"/>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7" name="Title 1"/>
          <p:cNvSpPr txBox="1">
            <a:spLocks/>
          </p:cNvSpPr>
          <p:nvPr/>
        </p:nvSpPr>
        <p:spPr>
          <a:xfrm>
            <a:off x="467544" y="5733256"/>
            <a:ext cx="8229600" cy="922114"/>
          </a:xfrm>
          <a:prstGeom prst="rect">
            <a:avLst/>
          </a:prstGeom>
        </p:spPr>
        <p:txBody>
          <a:bodyPr vert="horz" lIns="91440" tIns="45720" rIns="91440" bIns="45720" rtlCol="1"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strike="noStrike" kern="1200" cap="none" spc="0" normalizeH="0" baseline="0" noProof="0" dirty="0" smtClean="0">
                <a:ln>
                  <a:noFill/>
                </a:ln>
                <a:solidFill>
                  <a:srgbClr val="0070C0"/>
                </a:solidFill>
                <a:effectLst/>
                <a:uLnTx/>
                <a:uFillTx/>
                <a:latin typeface="+mj-lt"/>
                <a:ea typeface="+mj-ea"/>
                <a:cs typeface="+mj-cs"/>
              </a:rPr>
              <a:t>All %</a:t>
            </a:r>
            <a:r>
              <a:rPr kumimoji="0" lang="en-US" sz="3600" b="1" i="0" strike="noStrike" kern="1200" cap="none" spc="0" normalizeH="0" noProof="0" dirty="0" smtClean="0">
                <a:ln>
                  <a:noFill/>
                </a:ln>
                <a:solidFill>
                  <a:srgbClr val="0070C0"/>
                </a:solidFill>
                <a:effectLst/>
                <a:uLnTx/>
                <a:uFillTx/>
                <a:latin typeface="+mj-lt"/>
                <a:ea typeface="+mj-ea"/>
                <a:cs typeface="+mj-cs"/>
              </a:rPr>
              <a:t> difference are less than 50%</a:t>
            </a:r>
            <a:endParaRPr kumimoji="0" lang="en-US" sz="3600" b="1" i="0" strike="noStrike" kern="1200" cap="none" spc="0" normalizeH="0" baseline="0" noProof="0" dirty="0" smtClean="0">
              <a:ln>
                <a:noFill/>
              </a:ln>
              <a:solidFill>
                <a:srgbClr val="0070C0"/>
              </a:solidFill>
              <a:effectLst/>
              <a:uLnTx/>
              <a:uFillTx/>
              <a:latin typeface="+mj-lt"/>
              <a:ea typeface="+mj-ea"/>
              <a:cs typeface="+mj-cs"/>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0000"/>
            <a:lum/>
          </a:blip>
          <a:srcRect/>
          <a:stretch>
            <a:fillRect t="-39000" b="-3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pPr rtl="0"/>
            <a:r>
              <a:rPr lang="en-US" sz="4800" b="1" u="sng" dirty="0" smtClean="0">
                <a:solidFill>
                  <a:srgbClr val="C00000"/>
                </a:solidFill>
              </a:rPr>
              <a:t>Dynamic analysis</a:t>
            </a:r>
          </a:p>
        </p:txBody>
      </p:sp>
      <p:sp>
        <p:nvSpPr>
          <p:cNvPr id="4" name="Content Placeholder 3"/>
          <p:cNvSpPr>
            <a:spLocks noGrp="1"/>
          </p:cNvSpPr>
          <p:nvPr>
            <p:ph idx="1"/>
          </p:nvPr>
        </p:nvSpPr>
        <p:spPr>
          <a:xfrm>
            <a:off x="457200" y="1600200"/>
            <a:ext cx="8229600" cy="4997152"/>
          </a:xfrm>
        </p:spPr>
        <p:txBody>
          <a:bodyPr>
            <a:normAutofit fontScale="85000" lnSpcReduction="20000"/>
          </a:bodyPr>
          <a:lstStyle/>
          <a:p>
            <a:pPr algn="ctr" rtl="0">
              <a:lnSpc>
                <a:spcPct val="150000"/>
              </a:lnSpc>
              <a:buNone/>
            </a:pPr>
            <a:r>
              <a:rPr lang="en-US" b="1" dirty="0" smtClean="0">
                <a:solidFill>
                  <a:srgbClr val="002060"/>
                </a:solidFill>
              </a:rPr>
              <a:t>Response spectra method</a:t>
            </a:r>
            <a:endParaRPr lang="en-US" b="1" dirty="0" smtClean="0"/>
          </a:p>
          <a:p>
            <a:pPr algn="ctr" rtl="0">
              <a:lnSpc>
                <a:spcPct val="150000"/>
              </a:lnSpc>
              <a:buNone/>
            </a:pPr>
            <a:r>
              <a:rPr lang="en-US" b="1" dirty="0" smtClean="0"/>
              <a:t>The soil is soft lime stone “S</a:t>
            </a:r>
            <a:r>
              <a:rPr lang="en-US" b="1" baseline="-25000" dirty="0" smtClean="0"/>
              <a:t>c</a:t>
            </a:r>
            <a:r>
              <a:rPr lang="en-US" b="1" dirty="0" smtClean="0"/>
              <a:t>”</a:t>
            </a:r>
          </a:p>
          <a:p>
            <a:pPr algn="ctr" rtl="0">
              <a:lnSpc>
                <a:spcPct val="150000"/>
              </a:lnSpc>
              <a:buNone/>
            </a:pPr>
            <a:r>
              <a:rPr lang="en-US" b="1" dirty="0" smtClean="0"/>
              <a:t>C</a:t>
            </a:r>
            <a:r>
              <a:rPr lang="en-US" b="1" baseline="-25000" dirty="0" smtClean="0"/>
              <a:t>v</a:t>
            </a:r>
            <a:r>
              <a:rPr lang="en-US" b="1" dirty="0" smtClean="0"/>
              <a:t>= 0.32 </a:t>
            </a:r>
          </a:p>
          <a:p>
            <a:pPr algn="ctr" rtl="0">
              <a:lnSpc>
                <a:spcPct val="150000"/>
              </a:lnSpc>
              <a:buNone/>
            </a:pPr>
            <a:r>
              <a:rPr lang="en-US" b="1" dirty="0" smtClean="0"/>
              <a:t>C</a:t>
            </a:r>
            <a:r>
              <a:rPr lang="en-US" b="1" baseline="-25000" dirty="0" smtClean="0"/>
              <a:t>a</a:t>
            </a:r>
            <a:r>
              <a:rPr lang="en-US" b="1" dirty="0" smtClean="0"/>
              <a:t>= 0.24</a:t>
            </a:r>
          </a:p>
          <a:p>
            <a:pPr algn="ctr" rtl="0">
              <a:lnSpc>
                <a:spcPct val="150000"/>
              </a:lnSpc>
              <a:buNone/>
            </a:pPr>
            <a:r>
              <a:rPr lang="en-US" b="1" dirty="0" smtClean="0"/>
              <a:t>R = 5.5</a:t>
            </a:r>
          </a:p>
          <a:p>
            <a:pPr algn="ctr" rtl="0">
              <a:lnSpc>
                <a:spcPct val="150000"/>
              </a:lnSpc>
              <a:buNone/>
            </a:pPr>
            <a:r>
              <a:rPr lang="en-US" b="1" dirty="0" smtClean="0">
                <a:solidFill>
                  <a:srgbClr val="00B050"/>
                </a:solidFill>
              </a:rPr>
              <a:t>T(manual) = 0.4867 sec</a:t>
            </a:r>
          </a:p>
          <a:p>
            <a:pPr algn="ctr" rtl="0">
              <a:lnSpc>
                <a:spcPct val="150000"/>
              </a:lnSpc>
              <a:buNone/>
            </a:pPr>
            <a:r>
              <a:rPr lang="en-US" b="1" dirty="0" smtClean="0">
                <a:solidFill>
                  <a:srgbClr val="00B050"/>
                </a:solidFill>
              </a:rPr>
              <a:t>T(SAP)= 0.536 sec </a:t>
            </a:r>
            <a:endParaRPr lang="en-US" b="1" dirty="0" smtClean="0">
              <a:solidFill>
                <a:srgbClr val="00B050"/>
              </a:solidFill>
            </a:endParaRPr>
          </a:p>
          <a:p>
            <a:pPr algn="ctr" rtl="0">
              <a:lnSpc>
                <a:spcPct val="150000"/>
              </a:lnSpc>
              <a:buNone/>
            </a:pPr>
            <a:r>
              <a:rPr lang="en-US" b="1" dirty="0" smtClean="0">
                <a:solidFill>
                  <a:srgbClr val="00B050"/>
                </a:solidFill>
              </a:rPr>
              <a:t>( </a:t>
            </a:r>
            <a:r>
              <a:rPr lang="en-US" b="1" dirty="0" smtClean="0">
                <a:solidFill>
                  <a:srgbClr val="00B050"/>
                </a:solidFill>
              </a:rPr>
              <a:t>with modal mass participation ratio =</a:t>
            </a:r>
            <a:r>
              <a:rPr lang="en-US" b="1" dirty="0" smtClean="0">
                <a:solidFill>
                  <a:srgbClr val="00B050"/>
                </a:solidFill>
              </a:rPr>
              <a:t>0.9)</a:t>
            </a:r>
            <a:endParaRPr lang="en-US" b="1" dirty="0" smtClean="0">
              <a:solidFill>
                <a:srgbClr val="00B050"/>
              </a:solidFill>
            </a:endParaRPr>
          </a:p>
          <a:p>
            <a:pPr rtl="0"/>
            <a:endParaRPr lang="en-US" b="1" u="sng" dirty="0" smtClean="0"/>
          </a:p>
          <a:p>
            <a:pPr algn="l">
              <a:buNone/>
            </a:pPr>
            <a:endParaRPr lang="ar-SA"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8000" b="-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rmAutofit fontScale="90000"/>
          </a:bodyPr>
          <a:lstStyle/>
          <a:p>
            <a:pPr rtl="0"/>
            <a:r>
              <a:rPr lang="en-US" sz="4800" b="1" u="sng" dirty="0" smtClean="0"/>
              <a:t>Slab Design </a:t>
            </a:r>
          </a:p>
        </p:txBody>
      </p:sp>
      <p:pic>
        <p:nvPicPr>
          <p:cNvPr id="6" name="Content Placeholder 5" descr="gh.PNG"/>
          <p:cNvPicPr>
            <a:picLocks noGrp="1" noChangeAspect="1"/>
          </p:cNvPicPr>
          <p:nvPr>
            <p:ph idx="1"/>
          </p:nvPr>
        </p:nvPicPr>
        <p:blipFill>
          <a:blip r:embed="rId3" cstate="print"/>
          <a:stretch>
            <a:fillRect/>
          </a:stretch>
        </p:blipFill>
        <p:spPr>
          <a:xfrm>
            <a:off x="467544" y="3933056"/>
            <a:ext cx="8229600" cy="2102698"/>
          </a:xfrm>
        </p:spPr>
      </p:pic>
      <p:pic>
        <p:nvPicPr>
          <p:cNvPr id="7" name="Picture 6" descr="hj.PNG"/>
          <p:cNvPicPr>
            <a:picLocks noChangeAspect="1"/>
          </p:cNvPicPr>
          <p:nvPr/>
        </p:nvPicPr>
        <p:blipFill>
          <a:blip r:embed="rId4" cstate="print"/>
          <a:stretch>
            <a:fillRect/>
          </a:stretch>
        </p:blipFill>
        <p:spPr>
          <a:xfrm>
            <a:off x="395536" y="1196752"/>
            <a:ext cx="8459381" cy="2160240"/>
          </a:xfrm>
          <a:prstGeom prst="rect">
            <a:avLst/>
          </a:prstGeom>
        </p:spPr>
      </p:pic>
      <p:sp>
        <p:nvSpPr>
          <p:cNvPr id="8" name="Rectangle 7"/>
          <p:cNvSpPr/>
          <p:nvPr/>
        </p:nvSpPr>
        <p:spPr>
          <a:xfrm>
            <a:off x="1895412" y="6165304"/>
            <a:ext cx="5052851" cy="523220"/>
          </a:xfrm>
          <a:prstGeom prst="rect">
            <a:avLst/>
          </a:prstGeom>
        </p:spPr>
        <p:txBody>
          <a:bodyPr wrap="square">
            <a:spAutoFit/>
          </a:bodyPr>
          <a:lstStyle/>
          <a:p>
            <a:pPr algn="ctr" rtl="0"/>
            <a:r>
              <a:rPr lang="en-US" sz="2800" b="1" dirty="0" smtClean="0">
                <a:solidFill>
                  <a:srgbClr val="FF0000"/>
                </a:solidFill>
              </a:rPr>
              <a:t>Section in slab at middle</a:t>
            </a:r>
            <a:endParaRPr lang="en-US" sz="2800" b="1" u="sng" dirty="0" smtClean="0">
              <a:solidFill>
                <a:srgbClr val="FF0000"/>
              </a:solidFill>
            </a:endParaRPr>
          </a:p>
        </p:txBody>
      </p:sp>
      <p:sp>
        <p:nvSpPr>
          <p:cNvPr id="9" name="Rectangle 8"/>
          <p:cNvSpPr/>
          <p:nvPr/>
        </p:nvSpPr>
        <p:spPr>
          <a:xfrm>
            <a:off x="2051720" y="3356992"/>
            <a:ext cx="5052851" cy="523220"/>
          </a:xfrm>
          <a:prstGeom prst="rect">
            <a:avLst/>
          </a:prstGeom>
        </p:spPr>
        <p:txBody>
          <a:bodyPr wrap="square">
            <a:spAutoFit/>
          </a:bodyPr>
          <a:lstStyle/>
          <a:p>
            <a:pPr algn="ctr" rtl="0"/>
            <a:r>
              <a:rPr lang="en-US" sz="2800" b="1" dirty="0" smtClean="0">
                <a:solidFill>
                  <a:srgbClr val="FF0000"/>
                </a:solidFill>
              </a:rPr>
              <a:t>Section in slab at support</a:t>
            </a:r>
            <a:endParaRPr lang="en-US" sz="2800" b="1" u="sng" dirty="0" smtClean="0">
              <a:solidFill>
                <a:srgbClr val="FF0000"/>
              </a:solidFill>
            </a:endParaRP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8000" b="-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pPr rtl="0"/>
            <a:r>
              <a:rPr lang="en-US" sz="4800" b="1" u="sng" dirty="0" smtClean="0"/>
              <a:t>Beams Design </a:t>
            </a:r>
          </a:p>
        </p:txBody>
      </p:sp>
      <p:sp>
        <p:nvSpPr>
          <p:cNvPr id="8" name="Rectangle 7"/>
          <p:cNvSpPr/>
          <p:nvPr/>
        </p:nvSpPr>
        <p:spPr>
          <a:xfrm>
            <a:off x="1895412" y="6309320"/>
            <a:ext cx="5052851" cy="523220"/>
          </a:xfrm>
          <a:prstGeom prst="rect">
            <a:avLst/>
          </a:prstGeom>
        </p:spPr>
        <p:txBody>
          <a:bodyPr wrap="square">
            <a:spAutoFit/>
          </a:bodyPr>
          <a:lstStyle/>
          <a:p>
            <a:pPr algn="ctr" rtl="0"/>
            <a:r>
              <a:rPr lang="en-US" sz="2800" b="1" dirty="0" smtClean="0">
                <a:solidFill>
                  <a:srgbClr val="FF0000"/>
                </a:solidFill>
              </a:rPr>
              <a:t>Cross Section</a:t>
            </a:r>
            <a:endParaRPr lang="en-US" sz="2800" b="1" u="sng" dirty="0" smtClean="0">
              <a:solidFill>
                <a:srgbClr val="FF0000"/>
              </a:solidFill>
            </a:endParaRPr>
          </a:p>
        </p:txBody>
      </p:sp>
      <p:sp>
        <p:nvSpPr>
          <p:cNvPr id="9" name="Rectangle 8"/>
          <p:cNvSpPr/>
          <p:nvPr/>
        </p:nvSpPr>
        <p:spPr>
          <a:xfrm>
            <a:off x="2051720" y="3356992"/>
            <a:ext cx="5052851" cy="523220"/>
          </a:xfrm>
          <a:prstGeom prst="rect">
            <a:avLst/>
          </a:prstGeom>
        </p:spPr>
        <p:txBody>
          <a:bodyPr wrap="square">
            <a:spAutoFit/>
          </a:bodyPr>
          <a:lstStyle/>
          <a:p>
            <a:pPr algn="ctr" rtl="0"/>
            <a:r>
              <a:rPr lang="en-US" sz="2800" b="1" dirty="0" smtClean="0">
                <a:solidFill>
                  <a:srgbClr val="FF0000"/>
                </a:solidFill>
              </a:rPr>
              <a:t>Longitudinal Section</a:t>
            </a:r>
            <a:endParaRPr lang="en-US" sz="2800" b="1" u="sng" dirty="0" smtClean="0">
              <a:solidFill>
                <a:srgbClr val="FF0000"/>
              </a:solidFill>
            </a:endParaRPr>
          </a:p>
        </p:txBody>
      </p:sp>
      <p:pic>
        <p:nvPicPr>
          <p:cNvPr id="10" name="Picture 9" descr="fgd.PNG"/>
          <p:cNvPicPr>
            <a:picLocks noChangeAspect="1"/>
          </p:cNvPicPr>
          <p:nvPr/>
        </p:nvPicPr>
        <p:blipFill>
          <a:blip r:embed="rId3" cstate="print"/>
          <a:stretch>
            <a:fillRect/>
          </a:stretch>
        </p:blipFill>
        <p:spPr>
          <a:xfrm>
            <a:off x="0" y="980728"/>
            <a:ext cx="9144000" cy="2376264"/>
          </a:xfrm>
          <a:prstGeom prst="rect">
            <a:avLst/>
          </a:prstGeom>
        </p:spPr>
      </p:pic>
      <p:pic>
        <p:nvPicPr>
          <p:cNvPr id="12" name="Content Placeholder 11" descr="fd.PNG"/>
          <p:cNvPicPr>
            <a:picLocks noGrp="1" noChangeAspect="1"/>
          </p:cNvPicPr>
          <p:nvPr>
            <p:ph idx="1"/>
          </p:nvPr>
        </p:nvPicPr>
        <p:blipFill>
          <a:blip r:embed="rId4" cstate="print"/>
          <a:stretch>
            <a:fillRect/>
          </a:stretch>
        </p:blipFill>
        <p:spPr>
          <a:xfrm>
            <a:off x="3275856" y="4005064"/>
            <a:ext cx="2160240" cy="2336295"/>
          </a:xfrm>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t="-8000" b="-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pPr rtl="0"/>
            <a:r>
              <a:rPr lang="en-US" sz="4800" b="1" u="sng" dirty="0" smtClean="0"/>
              <a:t>Columns Design </a:t>
            </a:r>
          </a:p>
        </p:txBody>
      </p:sp>
      <p:sp>
        <p:nvSpPr>
          <p:cNvPr id="8" name="Rectangle 7"/>
          <p:cNvSpPr/>
          <p:nvPr/>
        </p:nvSpPr>
        <p:spPr>
          <a:xfrm>
            <a:off x="1115616" y="5085184"/>
            <a:ext cx="3468676" cy="523220"/>
          </a:xfrm>
          <a:prstGeom prst="rect">
            <a:avLst/>
          </a:prstGeom>
        </p:spPr>
        <p:txBody>
          <a:bodyPr wrap="square">
            <a:spAutoFit/>
          </a:bodyPr>
          <a:lstStyle/>
          <a:p>
            <a:pPr algn="ctr" rtl="0"/>
            <a:r>
              <a:rPr lang="en-US" sz="2800" b="1" dirty="0" smtClean="0">
                <a:solidFill>
                  <a:srgbClr val="FF0000"/>
                </a:solidFill>
              </a:rPr>
              <a:t>Cross Section</a:t>
            </a:r>
            <a:endParaRPr lang="en-US" sz="2800" b="1" u="sng" dirty="0" smtClean="0">
              <a:solidFill>
                <a:srgbClr val="FF0000"/>
              </a:solidFill>
            </a:endParaRPr>
          </a:p>
        </p:txBody>
      </p:sp>
      <p:sp>
        <p:nvSpPr>
          <p:cNvPr id="9" name="Rectangle 8"/>
          <p:cNvSpPr/>
          <p:nvPr/>
        </p:nvSpPr>
        <p:spPr>
          <a:xfrm>
            <a:off x="5111552" y="6334780"/>
            <a:ext cx="4032448" cy="523220"/>
          </a:xfrm>
          <a:prstGeom prst="rect">
            <a:avLst/>
          </a:prstGeom>
        </p:spPr>
        <p:txBody>
          <a:bodyPr wrap="square">
            <a:spAutoFit/>
          </a:bodyPr>
          <a:lstStyle/>
          <a:p>
            <a:pPr algn="ctr" rtl="0"/>
            <a:r>
              <a:rPr lang="en-US" sz="2800" b="1" dirty="0" smtClean="0">
                <a:solidFill>
                  <a:srgbClr val="FF0000"/>
                </a:solidFill>
              </a:rPr>
              <a:t>Longitudinal Section</a:t>
            </a:r>
            <a:endParaRPr lang="en-US" sz="2800" b="1" u="sng" dirty="0" smtClean="0">
              <a:solidFill>
                <a:srgbClr val="FF0000"/>
              </a:solidFill>
            </a:endParaRPr>
          </a:p>
        </p:txBody>
      </p:sp>
      <p:pic>
        <p:nvPicPr>
          <p:cNvPr id="7" name="Picture 6" descr="gfrs.PNG"/>
          <p:cNvPicPr>
            <a:picLocks noChangeAspect="1"/>
          </p:cNvPicPr>
          <p:nvPr/>
        </p:nvPicPr>
        <p:blipFill>
          <a:blip r:embed="rId3" cstate="print"/>
          <a:stretch>
            <a:fillRect/>
          </a:stretch>
        </p:blipFill>
        <p:spPr>
          <a:xfrm>
            <a:off x="5652120" y="1052736"/>
            <a:ext cx="2945878" cy="5256584"/>
          </a:xfrm>
          <a:prstGeom prst="rect">
            <a:avLst/>
          </a:prstGeom>
        </p:spPr>
      </p:pic>
      <p:pic>
        <p:nvPicPr>
          <p:cNvPr id="14" name="Content Placeholder 13" descr="fgds.PNG"/>
          <p:cNvPicPr>
            <a:picLocks noGrp="1" noChangeAspect="1"/>
          </p:cNvPicPr>
          <p:nvPr>
            <p:ph idx="1"/>
          </p:nvPr>
        </p:nvPicPr>
        <p:blipFill>
          <a:blip r:embed="rId4" cstate="print"/>
          <a:stretch>
            <a:fillRect/>
          </a:stretch>
        </p:blipFill>
        <p:spPr>
          <a:xfrm>
            <a:off x="1259632" y="1700808"/>
            <a:ext cx="3024335" cy="3444381"/>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408</TotalTime>
  <Words>1530</Words>
  <Application>Microsoft Office PowerPoint</Application>
  <PresentationFormat>On-screen Show (4:3)</PresentationFormat>
  <Paragraphs>391</Paragraphs>
  <Slides>109</Slides>
  <Notes>0</Notes>
  <HiddenSlides>0</HiddenSlides>
  <MMClips>1</MMClips>
  <ScaleCrop>false</ScaleCrop>
  <HeadingPairs>
    <vt:vector size="4" baseType="variant">
      <vt:variant>
        <vt:lpstr>Theme</vt:lpstr>
      </vt:variant>
      <vt:variant>
        <vt:i4>1</vt:i4>
      </vt:variant>
      <vt:variant>
        <vt:lpstr>Slide Titles</vt:lpstr>
      </vt:variant>
      <vt:variant>
        <vt:i4>109</vt:i4>
      </vt:variant>
    </vt:vector>
  </HeadingPairs>
  <TitlesOfParts>
    <vt:vector size="110" baseType="lpstr">
      <vt:lpstr>Office Theme</vt:lpstr>
      <vt:lpstr>Slide 1</vt:lpstr>
      <vt:lpstr>   Project Content Why did we choose this project ? What are the types of facade used? What are the strategies for improving indoor environment in such buildings ? What are the effects of each type of facade on Indoor Environment? What are the Glass facade Construction and other elements? What are the effects of each type of facade on the cost? What is our Future work?  </vt:lpstr>
      <vt:lpstr>Why did we choose this project ?   Architects, designers, owner, and consultant tend to use large glazing area today more than ever before by using Single skin façade.   Without consider the impact of this type of facade on: </vt:lpstr>
      <vt:lpstr>Environmental Impact</vt:lpstr>
      <vt:lpstr>Structural System</vt:lpstr>
      <vt:lpstr>Mechanical and Electrical System</vt:lpstr>
      <vt:lpstr>Project Cost</vt:lpstr>
      <vt:lpstr>Architecture Design</vt:lpstr>
      <vt:lpstr>Project Location</vt:lpstr>
      <vt:lpstr>Location analysis</vt:lpstr>
      <vt:lpstr>Site Plan</vt:lpstr>
      <vt:lpstr>Traditional Facade</vt:lpstr>
      <vt:lpstr>Single Skin Facade</vt:lpstr>
      <vt:lpstr>Double Skin Facade </vt:lpstr>
      <vt:lpstr>Elevations Traditional Facade</vt:lpstr>
      <vt:lpstr> Elevations Single Skin Facade</vt:lpstr>
      <vt:lpstr>Elevations Double Skin Facade  </vt:lpstr>
      <vt:lpstr>Environmental Analysis</vt:lpstr>
      <vt:lpstr>Environmental Analysis</vt:lpstr>
      <vt:lpstr>Heating and cooling loads </vt:lpstr>
      <vt:lpstr>Heating and cooling loads Traditional façade  </vt:lpstr>
      <vt:lpstr>Thermal properties for Un- insulated building </vt:lpstr>
      <vt:lpstr>Thermal properties for Un- insulated building </vt:lpstr>
      <vt:lpstr>Cooling loads for  Un- insulated building </vt:lpstr>
      <vt:lpstr>Cooling loads for  Un- insulated building </vt:lpstr>
      <vt:lpstr>Cooling loads for  Un- insulated building </vt:lpstr>
      <vt:lpstr>Cooling loads for  Un- insulated building </vt:lpstr>
      <vt:lpstr>Heating loads for  Un- insulated building </vt:lpstr>
      <vt:lpstr>Heating loads for  Un- insulated building </vt:lpstr>
      <vt:lpstr>Slide 30</vt:lpstr>
      <vt:lpstr>Thermal properties for Insulated building</vt:lpstr>
      <vt:lpstr>Thermal properties for Insulated building</vt:lpstr>
      <vt:lpstr>Cooling loads for insulated building </vt:lpstr>
      <vt:lpstr>Cooling loads for insulated building </vt:lpstr>
      <vt:lpstr>Heating loads for insulated building </vt:lpstr>
      <vt:lpstr>Heating loads for insulated building </vt:lpstr>
      <vt:lpstr>Heating and cooling loads Single skin(glass) façade  </vt:lpstr>
      <vt:lpstr>Single skin(glass) façade  Double clear glass </vt:lpstr>
      <vt:lpstr>Thermal properties for Single Skin Façade </vt:lpstr>
      <vt:lpstr>  Cooling Load For Single Skin Façade Double Clear Glass    </vt:lpstr>
      <vt:lpstr>  Cooling Load For Single Skin Façade Double Clear Glass    </vt:lpstr>
      <vt:lpstr>  Heating Load For Single Skin Façade Double Clear Glass    </vt:lpstr>
      <vt:lpstr>  Heating Load For Single Skin Façade Double Clear Glass    </vt:lpstr>
      <vt:lpstr>Single skin(glass) façade  Low Emissive Glass</vt:lpstr>
      <vt:lpstr>Thermal properties for Single skin(glass) façade </vt:lpstr>
      <vt:lpstr>  Cooling Load For Single Skin Façade Low Emissive Glass   </vt:lpstr>
      <vt:lpstr> Cooling Load For Single Skin Façade Low Emissive Glass   </vt:lpstr>
      <vt:lpstr>  Heating Load For Single Skin Façade Low Emissive Glass   </vt:lpstr>
      <vt:lpstr> Heating Load For Single Skin Façade Low Emissive Glass   </vt:lpstr>
      <vt:lpstr>Heating and cooling loads Double skin(glass) façade  </vt:lpstr>
      <vt:lpstr>Heating and cooling loads Double skin(glass) façade  </vt:lpstr>
      <vt:lpstr>Double skin(glass) façade  Double Clear Glass</vt:lpstr>
      <vt:lpstr>Thermal properties for Double Skin Façade </vt:lpstr>
      <vt:lpstr>Thermal properties for Double Skin Façade </vt:lpstr>
      <vt:lpstr> Cooling Load For Double Skin Façade Double Clear Glass </vt:lpstr>
      <vt:lpstr> Heating Load For Double Skin Façade Double Clear Glass </vt:lpstr>
      <vt:lpstr>Double skin(glass) façade  Low Emissive Glass</vt:lpstr>
      <vt:lpstr>Thermal properties for Double skin(glass) façade </vt:lpstr>
      <vt:lpstr>Thermal properties for Single skin(glass) façade </vt:lpstr>
      <vt:lpstr> Cooling Load For Double Skin Façade Low Emissive Glass </vt:lpstr>
      <vt:lpstr> Heating Load For Double Skin Façade Low Emissive Glass </vt:lpstr>
      <vt:lpstr>Slide 62</vt:lpstr>
      <vt:lpstr>Slide 63</vt:lpstr>
      <vt:lpstr>Natural Ventilation</vt:lpstr>
      <vt:lpstr>Vents distribution </vt:lpstr>
      <vt:lpstr>Vents distribution </vt:lpstr>
      <vt:lpstr>Natural Ventilation</vt:lpstr>
      <vt:lpstr>Vents distribution </vt:lpstr>
      <vt:lpstr>Vents distribution </vt:lpstr>
      <vt:lpstr>CFD Air flow through building</vt:lpstr>
      <vt:lpstr>CFD Air flow through building</vt:lpstr>
      <vt:lpstr>Slide 72</vt:lpstr>
      <vt:lpstr>Daylight Analysis</vt:lpstr>
      <vt:lpstr>Daylight Analysis</vt:lpstr>
      <vt:lpstr>Daylight Analysis</vt:lpstr>
      <vt:lpstr>Daylight Analysis</vt:lpstr>
      <vt:lpstr>Acoustics </vt:lpstr>
      <vt:lpstr>Sources of noise</vt:lpstr>
      <vt:lpstr>External Noise </vt:lpstr>
      <vt:lpstr>Slide 80</vt:lpstr>
      <vt:lpstr>Slide 81</vt:lpstr>
      <vt:lpstr>Structural Design</vt:lpstr>
      <vt:lpstr>Structural Design</vt:lpstr>
      <vt:lpstr>Glass Facade Construction</vt:lpstr>
      <vt:lpstr>Glass Facade Construction</vt:lpstr>
      <vt:lpstr>Glass Facade Construction</vt:lpstr>
      <vt:lpstr>Glass Facade Construction details</vt:lpstr>
      <vt:lpstr>Glass Facade Construction details</vt:lpstr>
      <vt:lpstr>Traditional Building Elements Design</vt:lpstr>
      <vt:lpstr>Data Input</vt:lpstr>
      <vt:lpstr>3D SAP model</vt:lpstr>
      <vt:lpstr>Model Validation </vt:lpstr>
      <vt:lpstr>Compatibility check</vt:lpstr>
      <vt:lpstr>Equilibrium check</vt:lpstr>
      <vt:lpstr>Internal force check</vt:lpstr>
      <vt:lpstr>Dynamic analysis</vt:lpstr>
      <vt:lpstr>Slab Design </vt:lpstr>
      <vt:lpstr>Beams Design </vt:lpstr>
      <vt:lpstr>Columns Design </vt:lpstr>
      <vt:lpstr>Footings Design </vt:lpstr>
      <vt:lpstr>Tie beams Design </vt:lpstr>
      <vt:lpstr>Shear wall &amp; Wall footing Design </vt:lpstr>
      <vt:lpstr>Stairs Design </vt:lpstr>
      <vt:lpstr>Mechanical Design</vt:lpstr>
      <vt:lpstr>Mechanical Design</vt:lpstr>
      <vt:lpstr>Elevator Design</vt:lpstr>
      <vt:lpstr>Elevator Design</vt:lpstr>
      <vt:lpstr>Water Supply Design</vt:lpstr>
      <vt:lpstr>Water Supply Design</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Prince</dc:creator>
  <cp:lastModifiedBy>Prince</cp:lastModifiedBy>
  <cp:revision>63</cp:revision>
  <dcterms:created xsi:type="dcterms:W3CDTF">2013-01-05T10:43:21Z</dcterms:created>
  <dcterms:modified xsi:type="dcterms:W3CDTF">2013-01-06T13:02:51Z</dcterms:modified>
</cp:coreProperties>
</file>