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notesMasterIdLst>
    <p:notesMasterId r:id="rId49"/>
  </p:notesMasterIdLst>
  <p:sldIdLst>
    <p:sldId id="256" r:id="rId2"/>
    <p:sldId id="257" r:id="rId3"/>
    <p:sldId id="258" r:id="rId4"/>
    <p:sldId id="259" r:id="rId5"/>
    <p:sldId id="260" r:id="rId6"/>
    <p:sldId id="262" r:id="rId7"/>
    <p:sldId id="261" r:id="rId8"/>
    <p:sldId id="263" r:id="rId9"/>
    <p:sldId id="264" r:id="rId10"/>
    <p:sldId id="265" r:id="rId11"/>
    <p:sldId id="266" r:id="rId12"/>
    <p:sldId id="268" r:id="rId13"/>
    <p:sldId id="296" r:id="rId14"/>
    <p:sldId id="267" r:id="rId15"/>
    <p:sldId id="269" r:id="rId16"/>
    <p:sldId id="270" r:id="rId17"/>
    <p:sldId id="289" r:id="rId18"/>
    <p:sldId id="290" r:id="rId19"/>
    <p:sldId id="291" r:id="rId20"/>
    <p:sldId id="292" r:id="rId21"/>
    <p:sldId id="293" r:id="rId22"/>
    <p:sldId id="294" r:id="rId23"/>
    <p:sldId id="271" r:id="rId24"/>
    <p:sldId id="272" r:id="rId25"/>
    <p:sldId id="273" r:id="rId26"/>
    <p:sldId id="274" r:id="rId27"/>
    <p:sldId id="275" r:id="rId28"/>
    <p:sldId id="297" r:id="rId29"/>
    <p:sldId id="301" r:id="rId30"/>
    <p:sldId id="300" r:id="rId31"/>
    <p:sldId id="299" r:id="rId32"/>
    <p:sldId id="276" r:id="rId33"/>
    <p:sldId id="277" r:id="rId34"/>
    <p:sldId id="278" r:id="rId35"/>
    <p:sldId id="279" r:id="rId36"/>
    <p:sldId id="298" r:id="rId37"/>
    <p:sldId id="280" r:id="rId38"/>
    <p:sldId id="281" r:id="rId39"/>
    <p:sldId id="282" r:id="rId40"/>
    <p:sldId id="283" r:id="rId41"/>
    <p:sldId id="286" r:id="rId42"/>
    <p:sldId id="284" r:id="rId43"/>
    <p:sldId id="285" r:id="rId44"/>
    <p:sldId id="288" r:id="rId45"/>
    <p:sldId id="287" r:id="rId46"/>
    <p:sldId id="302" r:id="rId47"/>
    <p:sldId id="303" r:id="rId4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النمط المتوسط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بلا نمط، شبكة جدول">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0" d="100"/>
          <a:sy n="80" d="100"/>
        </p:scale>
        <p:origin x="-108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1A11193-BE87-4B0A-B4C4-F1F69E75EFF6}" type="datetimeFigureOut">
              <a:rPr lang="en-US" smtClean="0"/>
              <a:t>1/27/2023</a:t>
            </a:fld>
            <a:endParaRPr lang="en-US"/>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تذييل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8ADC2C7-FE8E-4AC2-A2D3-12B433FE1755}" type="slidenum">
              <a:rPr lang="en-US" smtClean="0"/>
              <a:t>‹#›</a:t>
            </a:fld>
            <a:endParaRPr lang="en-US"/>
          </a:p>
        </p:txBody>
      </p:sp>
    </p:spTree>
    <p:extLst>
      <p:ext uri="{BB962C8B-B14F-4D97-AF65-F5344CB8AC3E}">
        <p14:creationId xmlns:p14="http://schemas.microsoft.com/office/powerpoint/2010/main" val="27663221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en-US" dirty="0"/>
          </a:p>
        </p:txBody>
      </p:sp>
      <p:sp>
        <p:nvSpPr>
          <p:cNvPr id="4" name="عنصر نائب لرقم الشريحة 3"/>
          <p:cNvSpPr>
            <a:spLocks noGrp="1"/>
          </p:cNvSpPr>
          <p:nvPr>
            <p:ph type="sldNum" sz="quarter" idx="10"/>
          </p:nvPr>
        </p:nvSpPr>
        <p:spPr/>
        <p:txBody>
          <a:bodyPr/>
          <a:lstStyle/>
          <a:p>
            <a:fld id="{48ADC2C7-FE8E-4AC2-A2D3-12B433FE1755}" type="slidenum">
              <a:rPr lang="en-US" smtClean="0"/>
              <a:t>5</a:t>
            </a:fld>
            <a:endParaRPr lang="en-US"/>
          </a:p>
        </p:txBody>
      </p:sp>
    </p:spTree>
    <p:extLst>
      <p:ext uri="{BB962C8B-B14F-4D97-AF65-F5344CB8AC3E}">
        <p14:creationId xmlns:p14="http://schemas.microsoft.com/office/powerpoint/2010/main" val="85496445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BB7184F3-FABB-427C-9091-BA81CD9637DA}" type="datetimeFigureOut">
              <a:rPr lang="en-US" smtClean="0"/>
              <a:t>1/27/2023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7604B2-2E46-4DB9-B279-614E65B8DE8E}" type="slidenum">
              <a:rPr lang="en-US" smtClean="0"/>
              <a:t>‹#›</a:t>
            </a:fld>
            <a:endParaRPr lang="en-US"/>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ar-SA" smtClean="0"/>
              <a:t>انقر لتحرير نمط العنوان الرئيسي</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BB7184F3-FABB-427C-9091-BA81CD9637DA}" type="datetimeFigureOut">
              <a:rPr lang="en-US" smtClean="0"/>
              <a:t>1/27/2023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7604B2-2E46-4DB9-B279-614E65B8DE8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BB7184F3-FABB-427C-9091-BA81CD9637DA}" type="datetimeFigureOut">
              <a:rPr lang="en-US" smtClean="0"/>
              <a:t>1/27/2023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7604B2-2E46-4DB9-B279-614E65B8DE8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ar-SA" smtClean="0"/>
              <a:t>انقر لتحرير نمط العنوان الرئيسي</a:t>
            </a:r>
            <a:endParaRPr lang="en-US" dirty="0"/>
          </a:p>
        </p:txBody>
      </p:sp>
      <p:sp>
        <p:nvSpPr>
          <p:cNvPr id="4" name="Date Placeholder 3"/>
          <p:cNvSpPr>
            <a:spLocks noGrp="1"/>
          </p:cNvSpPr>
          <p:nvPr>
            <p:ph type="dt" sz="half" idx="10"/>
          </p:nvPr>
        </p:nvSpPr>
        <p:spPr/>
        <p:txBody>
          <a:bodyPr/>
          <a:lstStyle/>
          <a:p>
            <a:fld id="{BB7184F3-FABB-427C-9091-BA81CD9637DA}" type="datetimeFigureOut">
              <a:rPr lang="en-US" smtClean="0"/>
              <a:t>1/27/2023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7604B2-2E46-4DB9-B279-614E65B8DE8E}" type="slidenum">
              <a:rPr lang="en-US" smtClean="0"/>
              <a:t>‹#›</a:t>
            </a:fld>
            <a:endParaRPr lang="en-US"/>
          </a:p>
        </p:txBody>
      </p:sp>
      <p:sp>
        <p:nvSpPr>
          <p:cNvPr id="8" name="Content Placeholder 7"/>
          <p:cNvSpPr>
            <a:spLocks noGrp="1"/>
          </p:cNvSpPr>
          <p:nvPr>
            <p:ph sz="quarter" idx="13"/>
          </p:nvPr>
        </p:nvSpPr>
        <p:spPr>
          <a:xfrm>
            <a:off x="609600" y="1600200"/>
            <a:ext cx="7924800" cy="41148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B7184F3-FABB-427C-9091-BA81CD9637DA}" type="datetimeFigureOut">
              <a:rPr lang="en-US" smtClean="0"/>
              <a:t>1/27/2023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7604B2-2E46-4DB9-B279-614E65B8DE8E}"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smtClean="0"/>
          </a:p>
        </p:txBody>
      </p:sp>
      <p:sp>
        <p:nvSpPr>
          <p:cNvPr id="2" name="Title 1"/>
          <p:cNvSpPr>
            <a:spLocks noGrp="1"/>
          </p:cNvSpPr>
          <p:nvPr>
            <p:ph type="title"/>
          </p:nvPr>
        </p:nvSpPr>
        <p:spPr>
          <a:xfrm>
            <a:off x="609600" y="274638"/>
            <a:ext cx="7924800" cy="1143000"/>
          </a:xfrm>
        </p:spPr>
        <p:txBody>
          <a:bodyPr/>
          <a:lstStyle/>
          <a:p>
            <a:r>
              <a:rPr lang="ar-SA" smtClean="0"/>
              <a:t>انقر لتحرير نمط العنوان الرئيسي</a:t>
            </a:r>
            <a:endParaRPr lang="en-US" dirty="0"/>
          </a:p>
        </p:txBody>
      </p:sp>
      <p:sp>
        <p:nvSpPr>
          <p:cNvPr id="5" name="Date Placeholder 4"/>
          <p:cNvSpPr>
            <a:spLocks noGrp="1"/>
          </p:cNvSpPr>
          <p:nvPr>
            <p:ph type="dt" sz="half" idx="10"/>
          </p:nvPr>
        </p:nvSpPr>
        <p:spPr/>
        <p:txBody>
          <a:bodyPr/>
          <a:lstStyle/>
          <a:p>
            <a:fld id="{BB7184F3-FABB-427C-9091-BA81CD9637DA}" type="datetimeFigureOut">
              <a:rPr lang="en-US" smtClean="0"/>
              <a:t>1/27/2023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7604B2-2E46-4DB9-B279-614E65B8DE8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7" name="Date Placeholder 6"/>
          <p:cNvSpPr>
            <a:spLocks noGrp="1"/>
          </p:cNvSpPr>
          <p:nvPr>
            <p:ph type="dt" sz="half" idx="10"/>
          </p:nvPr>
        </p:nvSpPr>
        <p:spPr/>
        <p:txBody>
          <a:bodyPr/>
          <a:lstStyle/>
          <a:p>
            <a:fld id="{BB7184F3-FABB-427C-9091-BA81CD9637DA}" type="datetimeFigureOut">
              <a:rPr lang="en-US" smtClean="0"/>
              <a:t>1/27/2023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17604B2-2E46-4DB9-B279-614E65B8DE8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BB7184F3-FABB-427C-9091-BA81CD9637DA}" type="datetimeFigureOut">
              <a:rPr lang="en-US" smtClean="0"/>
              <a:t>1/27/2023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17604B2-2E46-4DB9-B279-614E65B8DE8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7184F3-FABB-427C-9091-BA81CD9637DA}" type="datetimeFigureOut">
              <a:rPr lang="en-US" smtClean="0"/>
              <a:t>1/27/2023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17604B2-2E46-4DB9-B279-614E65B8DE8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B7184F3-FABB-427C-9091-BA81CD9637DA}" type="datetimeFigureOut">
              <a:rPr lang="en-US" smtClean="0"/>
              <a:t>1/27/2023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7604B2-2E46-4DB9-B279-614E65B8DE8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B7184F3-FABB-427C-9091-BA81CD9637DA}" type="datetimeFigureOut">
              <a:rPr lang="en-US" smtClean="0"/>
              <a:t>1/27/2023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7604B2-2E46-4DB9-B279-614E65B8DE8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BB7184F3-FABB-427C-9091-BA81CD9637DA}" type="datetimeFigureOut">
              <a:rPr lang="en-US" smtClean="0"/>
              <a:t>1/27/2023</a:t>
            </a:fld>
            <a:endParaRPr lang="en-US"/>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en-US"/>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117604B2-2E46-4DB9-B279-614E65B8DE8E}"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8"/>
          <p:cNvSpPr txBox="1">
            <a:spLocks noGrp="1" noChangeArrowheads="1"/>
          </p:cNvSpPr>
          <p:nvPr>
            <p:ph type="subTitle" idx="1"/>
          </p:nvPr>
        </p:nvSpPr>
        <p:spPr bwMode="auto">
          <a:xfrm>
            <a:off x="2791222" y="5029200"/>
            <a:ext cx="356155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rtl="1" eaLnBrk="1" hangingPunct="1"/>
            <a:r>
              <a:rPr lang="en-US" altLang="en-US" sz="2000" dirty="0">
                <a:solidFill>
                  <a:schemeClr val="tx1">
                    <a:lumMod val="65000"/>
                  </a:schemeClr>
                </a:solidFill>
                <a:latin typeface="Times New Roman" pitchFamily="18" charset="0"/>
                <a:cs typeface="Times New Roman" pitchFamily="18" charset="0"/>
              </a:rPr>
              <a:t>Supervisor: Dr. Munther Diyab.</a:t>
            </a:r>
            <a:endParaRPr lang="ar-SA" altLang="en-US" sz="2000" dirty="0">
              <a:solidFill>
                <a:schemeClr val="tx1">
                  <a:lumMod val="65000"/>
                </a:schemeClr>
              </a:solidFill>
              <a:latin typeface="Times New Roman" pitchFamily="18" charset="0"/>
              <a:cs typeface="Times New Roman" pitchFamily="18" charset="0"/>
            </a:endParaRPr>
          </a:p>
        </p:txBody>
      </p:sp>
      <p:sp>
        <p:nvSpPr>
          <p:cNvPr id="2" name="عنوان 1"/>
          <p:cNvSpPr>
            <a:spLocks noGrp="1"/>
          </p:cNvSpPr>
          <p:nvPr>
            <p:ph type="ctrTitle"/>
          </p:nvPr>
        </p:nvSpPr>
        <p:spPr>
          <a:xfrm>
            <a:off x="0" y="3733800"/>
            <a:ext cx="9144000" cy="1317625"/>
          </a:xfrm>
        </p:spPr>
        <p:txBody>
          <a:bodyPr>
            <a:noAutofit/>
          </a:bodyPr>
          <a:lstStyle/>
          <a:p>
            <a:r>
              <a:rPr lang="en-US" sz="2400" dirty="0" smtClean="0">
                <a:solidFill>
                  <a:schemeClr val="tx1">
                    <a:lumMod val="65000"/>
                  </a:schemeClr>
                </a:solidFill>
                <a:latin typeface="Times New Roman" panose="02020603050405020304" pitchFamily="18" charset="0"/>
                <a:cs typeface="Times New Roman" panose="02020603050405020304" pitchFamily="18" charset="0"/>
              </a:rPr>
              <a:t>Graduation  Project II</a:t>
            </a:r>
            <a:r>
              <a:rPr lang="ar-JO" sz="2400" dirty="0" smtClean="0">
                <a:solidFill>
                  <a:srgbClr val="FF0000"/>
                </a:solidFill>
                <a:latin typeface="Times New Roman" panose="02020603050405020304" pitchFamily="18" charset="0"/>
                <a:cs typeface="Times New Roman" panose="02020603050405020304" pitchFamily="18" charset="0"/>
              </a:rPr>
              <a:t/>
            </a:r>
            <a:br>
              <a:rPr lang="ar-JO" sz="2400" dirty="0" smtClean="0">
                <a:solidFill>
                  <a:srgbClr val="FF0000"/>
                </a:solidFill>
                <a:latin typeface="Times New Roman" panose="02020603050405020304" pitchFamily="18" charset="0"/>
                <a:cs typeface="Times New Roman" panose="02020603050405020304" pitchFamily="18" charset="0"/>
              </a:rPr>
            </a:br>
            <a:r>
              <a:rPr lang="en-US" sz="2400" dirty="0" smtClean="0">
                <a:solidFill>
                  <a:srgbClr val="FF0000"/>
                </a:solidFill>
                <a:latin typeface="Times New Roman" panose="02020603050405020304" pitchFamily="18" charset="0"/>
                <a:cs typeface="Times New Roman" panose="02020603050405020304" pitchFamily="18" charset="0"/>
              </a:rPr>
              <a:t/>
            </a:r>
            <a:br>
              <a:rPr lang="en-US" sz="2400" dirty="0" smtClean="0">
                <a:solidFill>
                  <a:srgbClr val="FF0000"/>
                </a:solidFill>
                <a:latin typeface="Times New Roman" panose="02020603050405020304" pitchFamily="18" charset="0"/>
                <a:cs typeface="Times New Roman" panose="02020603050405020304" pitchFamily="18" charset="0"/>
              </a:rPr>
            </a:br>
            <a:r>
              <a:rPr lang="en-US" sz="2200" dirty="0" smtClean="0">
                <a:solidFill>
                  <a:schemeClr val="tx1">
                    <a:lumMod val="65000"/>
                  </a:schemeClr>
                </a:solidFill>
                <a:latin typeface="Times New Roman" panose="02020603050405020304" pitchFamily="18" charset="0"/>
                <a:cs typeface="Times New Roman" panose="02020603050405020304" pitchFamily="18" charset="0"/>
              </a:rPr>
              <a:t>Structural Analysis and Redesign of Qalqilya  </a:t>
            </a:r>
            <a:r>
              <a:rPr lang="en-US" sz="2200" dirty="0">
                <a:solidFill>
                  <a:schemeClr val="tx1">
                    <a:lumMod val="65000"/>
                  </a:schemeClr>
                </a:solidFill>
                <a:latin typeface="Times New Roman" panose="02020603050405020304" pitchFamily="18" charset="0"/>
                <a:cs typeface="Times New Roman" panose="02020603050405020304" pitchFamily="18" charset="0"/>
              </a:rPr>
              <a:t>commercial center under static and dynamic loads</a:t>
            </a:r>
            <a:r>
              <a:rPr lang="en-US" sz="2400" dirty="0" smtClean="0">
                <a:solidFill>
                  <a:schemeClr val="tx1">
                    <a:lumMod val="65000"/>
                  </a:schemeClr>
                </a:solidFill>
                <a:latin typeface="Times New Roman" panose="02020603050405020304" pitchFamily="18" charset="0"/>
                <a:cs typeface="Times New Roman" panose="02020603050405020304" pitchFamily="18" charset="0"/>
              </a:rPr>
              <a:t/>
            </a:r>
            <a:br>
              <a:rPr lang="en-US" sz="2400" dirty="0" smtClean="0">
                <a:solidFill>
                  <a:schemeClr val="tx1">
                    <a:lumMod val="65000"/>
                  </a:schemeClr>
                </a:solidFill>
                <a:latin typeface="Times New Roman" panose="02020603050405020304" pitchFamily="18" charset="0"/>
                <a:cs typeface="Times New Roman" panose="02020603050405020304" pitchFamily="18" charset="0"/>
              </a:rPr>
            </a:br>
            <a:endParaRPr lang="en-US" sz="2000" dirty="0">
              <a:solidFill>
                <a:schemeClr val="tx1">
                  <a:lumMod val="65000"/>
                </a:schemeClr>
              </a:solidFill>
              <a:latin typeface="Times New Roman" panose="02020603050405020304" pitchFamily="18" charset="0"/>
              <a:cs typeface="Times New Roman" panose="02020603050405020304" pitchFamily="18" charset="0"/>
            </a:endParaRPr>
          </a:p>
        </p:txBody>
      </p:sp>
      <p:sp>
        <p:nvSpPr>
          <p:cNvPr id="4" name="مستطيل 3"/>
          <p:cNvSpPr/>
          <p:nvPr/>
        </p:nvSpPr>
        <p:spPr>
          <a:xfrm>
            <a:off x="2286000" y="304800"/>
            <a:ext cx="4572000" cy="1077218"/>
          </a:xfrm>
          <a:prstGeom prst="rect">
            <a:avLst/>
          </a:prstGeom>
        </p:spPr>
        <p:txBody>
          <a:bodyPr>
            <a:spAutoFit/>
          </a:bodyPr>
          <a:lstStyle/>
          <a:p>
            <a:pPr algn="ctr"/>
            <a:r>
              <a:rPr lang="en-US" altLang="en-US" sz="2400" dirty="0" smtClean="0">
                <a:latin typeface="Times New Roman" pitchFamily="18" charset="0"/>
                <a:cs typeface="Times New Roman" pitchFamily="18" charset="0"/>
              </a:rPr>
              <a:t> </a:t>
            </a:r>
            <a:r>
              <a:rPr lang="en-US" altLang="en-US" sz="2000" dirty="0" smtClean="0">
                <a:latin typeface="Times New Roman" pitchFamily="18" charset="0"/>
                <a:cs typeface="Times New Roman" pitchFamily="18" charset="0"/>
              </a:rPr>
              <a:t>An-</a:t>
            </a:r>
            <a:r>
              <a:rPr lang="en-US" altLang="en-US" sz="2000" dirty="0" err="1" smtClean="0">
                <a:latin typeface="Times New Roman" pitchFamily="18" charset="0"/>
                <a:cs typeface="Times New Roman" pitchFamily="18" charset="0"/>
              </a:rPr>
              <a:t>Najah</a:t>
            </a:r>
            <a:r>
              <a:rPr lang="en-US" altLang="en-US" sz="2000" dirty="0" smtClean="0">
                <a:latin typeface="Times New Roman" pitchFamily="18" charset="0"/>
                <a:cs typeface="Times New Roman" pitchFamily="18" charset="0"/>
              </a:rPr>
              <a:t> National University</a:t>
            </a:r>
          </a:p>
          <a:p>
            <a:pPr algn="ctr"/>
            <a:r>
              <a:rPr lang="en-US" altLang="en-US" sz="2000" dirty="0" smtClean="0">
                <a:latin typeface="Times New Roman" pitchFamily="18" charset="0"/>
                <a:cs typeface="Times New Roman" pitchFamily="18" charset="0"/>
              </a:rPr>
              <a:t>       Faculty of Engineering</a:t>
            </a:r>
          </a:p>
          <a:p>
            <a:pPr algn="ctr"/>
            <a:r>
              <a:rPr lang="en-US" altLang="en-US" sz="2000" dirty="0" smtClean="0">
                <a:latin typeface="Times New Roman" pitchFamily="18" charset="0"/>
                <a:cs typeface="Times New Roman" pitchFamily="18" charset="0"/>
              </a:rPr>
              <a:t>Civil Engineering Department </a:t>
            </a:r>
            <a:endParaRPr lang="en-US" sz="2000" dirty="0"/>
          </a:p>
        </p:txBody>
      </p:sp>
      <p:pic>
        <p:nvPicPr>
          <p:cNvPr id="5" name="Picture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573463" y="1477963"/>
            <a:ext cx="1731962" cy="1652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مربع نص 6"/>
          <p:cNvSpPr txBox="1"/>
          <p:nvPr/>
        </p:nvSpPr>
        <p:spPr>
          <a:xfrm>
            <a:off x="2743200" y="5631200"/>
            <a:ext cx="3657600" cy="461665"/>
          </a:xfrm>
          <a:prstGeom prst="rect">
            <a:avLst/>
          </a:prstGeom>
          <a:noFill/>
        </p:spPr>
        <p:txBody>
          <a:bodyPr wrap="square" rtlCol="0">
            <a:spAutoFit/>
          </a:bodyPr>
          <a:lstStyle/>
          <a:p>
            <a:pPr algn="ctr"/>
            <a:r>
              <a:rPr lang="en-US" sz="2400" dirty="0" smtClean="0">
                <a:solidFill>
                  <a:schemeClr val="tx1">
                    <a:lumMod val="65000"/>
                  </a:schemeClr>
                </a:solidFill>
                <a:latin typeface="Times New Roman" panose="02020603050405020304" pitchFamily="18" charset="0"/>
                <a:cs typeface="Times New Roman" panose="02020603050405020304" pitchFamily="18" charset="0"/>
              </a:rPr>
              <a:t>Prepared by : </a:t>
            </a:r>
            <a:r>
              <a:rPr lang="en-US" sz="2400" dirty="0" err="1">
                <a:solidFill>
                  <a:schemeClr val="tx1">
                    <a:lumMod val="65000"/>
                  </a:schemeClr>
                </a:solidFill>
                <a:latin typeface="Times New Roman" panose="02020603050405020304" pitchFamily="18" charset="0"/>
                <a:cs typeface="Times New Roman" panose="02020603050405020304" pitchFamily="18" charset="0"/>
              </a:rPr>
              <a:t>I</a:t>
            </a:r>
            <a:r>
              <a:rPr lang="en-US" sz="2400" dirty="0" err="1" smtClean="0">
                <a:solidFill>
                  <a:schemeClr val="tx1">
                    <a:lumMod val="65000"/>
                  </a:schemeClr>
                </a:solidFill>
                <a:latin typeface="Times New Roman" panose="02020603050405020304" pitchFamily="18" charset="0"/>
                <a:cs typeface="Times New Roman" panose="02020603050405020304" pitchFamily="18" charset="0"/>
              </a:rPr>
              <a:t>hab</a:t>
            </a:r>
            <a:r>
              <a:rPr lang="en-US" sz="2400" dirty="0" smtClean="0">
                <a:solidFill>
                  <a:schemeClr val="tx1">
                    <a:lumMod val="65000"/>
                  </a:schemeClr>
                </a:solidFill>
                <a:latin typeface="Times New Roman" panose="02020603050405020304" pitchFamily="18" charset="0"/>
                <a:cs typeface="Times New Roman" panose="02020603050405020304" pitchFamily="18" charset="0"/>
              </a:rPr>
              <a:t> </a:t>
            </a:r>
            <a:r>
              <a:rPr lang="en-US" sz="2400" dirty="0" err="1" smtClean="0">
                <a:solidFill>
                  <a:schemeClr val="tx1">
                    <a:lumMod val="65000"/>
                  </a:schemeClr>
                </a:solidFill>
                <a:latin typeface="Times New Roman" panose="02020603050405020304" pitchFamily="18" charset="0"/>
                <a:cs typeface="Times New Roman" panose="02020603050405020304" pitchFamily="18" charset="0"/>
              </a:rPr>
              <a:t>Nazzal</a:t>
            </a:r>
            <a:r>
              <a:rPr lang="en-US" sz="2400" dirty="0" smtClean="0">
                <a:solidFill>
                  <a:schemeClr val="tx1">
                    <a:lumMod val="65000"/>
                  </a:schemeClr>
                </a:solidFill>
                <a:latin typeface="Times New Roman" panose="02020603050405020304" pitchFamily="18" charset="0"/>
                <a:cs typeface="Times New Roman" panose="02020603050405020304" pitchFamily="18" charset="0"/>
              </a:rPr>
              <a:t> </a:t>
            </a:r>
            <a:endParaRPr lang="en-US" sz="2400" dirty="0">
              <a:solidFill>
                <a:schemeClr val="tx1">
                  <a:lumMod val="6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641006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a:xfrm>
            <a:off x="457200" y="274638"/>
            <a:ext cx="8229600" cy="1143000"/>
          </a:xfrm>
        </p:spPr>
        <p:txBody>
          <a:bodyPr>
            <a:normAutofit/>
          </a:bodyPr>
          <a:lstStyle/>
          <a:p>
            <a:pPr algn="ctr"/>
            <a:r>
              <a:rPr lang="en-US" dirty="0" smtClean="0">
                <a:solidFill>
                  <a:srgbClr val="FF0000"/>
                </a:solidFill>
                <a:latin typeface="Times New Roman" panose="02020603050405020304" pitchFamily="18" charset="0"/>
                <a:cs typeface="Times New Roman" panose="02020603050405020304" pitchFamily="18" charset="0"/>
              </a:rPr>
              <a:t> </a:t>
            </a:r>
            <a:r>
              <a:rPr lang="en-US" dirty="0">
                <a:solidFill>
                  <a:srgbClr val="FF0000"/>
                </a:solidFill>
                <a:latin typeface="Times New Roman" panose="02020603050405020304" pitchFamily="18" charset="0"/>
                <a:cs typeface="Times New Roman" panose="02020603050405020304" pitchFamily="18" charset="0"/>
              </a:rPr>
              <a:t>Philosophy of Analysis and Design</a:t>
            </a:r>
          </a:p>
        </p:txBody>
      </p:sp>
      <p:sp>
        <p:nvSpPr>
          <p:cNvPr id="5" name="عنصر نائب للمحتوى 2"/>
          <p:cNvSpPr>
            <a:spLocks noGrp="1"/>
          </p:cNvSpPr>
          <p:nvPr>
            <p:ph sz="quarter" idx="13"/>
          </p:nvPr>
        </p:nvSpPr>
        <p:spPr>
          <a:xfrm>
            <a:off x="457200" y="1600200"/>
            <a:ext cx="8229600" cy="4525963"/>
          </a:xfrm>
          <a:prstGeom prst="rect">
            <a:avLst/>
          </a:prstGeom>
        </p:spPr>
        <p:txBody>
          <a:bodyPr>
            <a:normAutofit/>
          </a:bodyPr>
          <a:lstStyle/>
          <a:p>
            <a:endParaRPr lang="en-US" sz="2400" dirty="0" smtClean="0">
              <a:solidFill>
                <a:schemeClr val="tx1">
                  <a:lumMod val="65000"/>
                </a:schemeClr>
              </a:solidFill>
              <a:latin typeface="Times New Roman" panose="02020603050405020304" pitchFamily="18" charset="0"/>
              <a:cs typeface="Times New Roman" panose="02020603050405020304" pitchFamily="18" charset="0"/>
            </a:endParaRPr>
          </a:p>
          <a:p>
            <a:r>
              <a:rPr lang="en-US" sz="2400" dirty="0" smtClean="0">
                <a:solidFill>
                  <a:schemeClr val="tx1">
                    <a:lumMod val="65000"/>
                  </a:schemeClr>
                </a:solidFill>
                <a:latin typeface="Times New Roman" panose="02020603050405020304" pitchFamily="18" charset="0"/>
                <a:cs typeface="Times New Roman" panose="02020603050405020304" pitchFamily="18" charset="0"/>
              </a:rPr>
              <a:t>The </a:t>
            </a:r>
            <a:r>
              <a:rPr lang="en-US" sz="2400" dirty="0">
                <a:solidFill>
                  <a:schemeClr val="tx1">
                    <a:lumMod val="65000"/>
                  </a:schemeClr>
                </a:solidFill>
                <a:latin typeface="Times New Roman" panose="02020603050405020304" pitchFamily="18" charset="0"/>
                <a:cs typeface="Times New Roman" panose="02020603050405020304" pitchFamily="18" charset="0"/>
              </a:rPr>
              <a:t>structure will be designed as </a:t>
            </a:r>
            <a:r>
              <a:rPr lang="en-US" sz="2400" dirty="0" smtClean="0">
                <a:solidFill>
                  <a:schemeClr val="tx1">
                    <a:lumMod val="65000"/>
                  </a:schemeClr>
                </a:solidFill>
                <a:latin typeface="Times New Roman" panose="02020603050405020304" pitchFamily="18" charset="0"/>
                <a:cs typeface="Times New Roman" panose="02020603050405020304" pitchFamily="18" charset="0"/>
              </a:rPr>
              <a:t>two way solid slab with </a:t>
            </a:r>
            <a:r>
              <a:rPr lang="en-US" sz="2400" dirty="0">
                <a:solidFill>
                  <a:schemeClr val="tx1">
                    <a:lumMod val="65000"/>
                  </a:schemeClr>
                </a:solidFill>
                <a:latin typeface="Times New Roman" panose="02020603050405020304" pitchFamily="18" charset="0"/>
                <a:cs typeface="Times New Roman" panose="02020603050405020304" pitchFamily="18" charset="0"/>
              </a:rPr>
              <a:t>drop </a:t>
            </a:r>
            <a:r>
              <a:rPr lang="en-US" sz="2400" dirty="0" smtClean="0">
                <a:solidFill>
                  <a:schemeClr val="tx1">
                    <a:lumMod val="65000"/>
                  </a:schemeClr>
                </a:solidFill>
                <a:latin typeface="Times New Roman" panose="02020603050405020304" pitchFamily="18" charset="0"/>
                <a:cs typeface="Times New Roman" panose="02020603050405020304" pitchFamily="18" charset="0"/>
              </a:rPr>
              <a:t>beams and </a:t>
            </a:r>
            <a:r>
              <a:rPr lang="en-US" sz="2400" dirty="0">
                <a:solidFill>
                  <a:schemeClr val="tx1">
                    <a:lumMod val="65000"/>
                  </a:schemeClr>
                </a:solidFill>
                <a:latin typeface="Times New Roman" panose="02020603050405020304" pitchFamily="18" charset="0"/>
                <a:cs typeface="Times New Roman" panose="02020603050405020304" pitchFamily="18" charset="0"/>
              </a:rPr>
              <a:t>shear wall in some locations</a:t>
            </a:r>
            <a:r>
              <a:rPr lang="en-US" sz="2400" dirty="0" smtClean="0">
                <a:solidFill>
                  <a:schemeClr val="tx1">
                    <a:lumMod val="65000"/>
                  </a:schemeClr>
                </a:solidFill>
                <a:latin typeface="Times New Roman" panose="02020603050405020304" pitchFamily="18" charset="0"/>
                <a:cs typeface="Times New Roman" panose="02020603050405020304" pitchFamily="18" charset="0"/>
              </a:rPr>
              <a:t>.</a:t>
            </a:r>
          </a:p>
          <a:p>
            <a:r>
              <a:rPr lang="en-US" sz="2400" dirty="0" smtClean="0">
                <a:solidFill>
                  <a:schemeClr val="tx1">
                    <a:lumMod val="65000"/>
                  </a:schemeClr>
                </a:solidFill>
                <a:latin typeface="Times New Roman" panose="02020603050405020304" pitchFamily="18" charset="0"/>
                <a:cs typeface="Times New Roman" panose="02020603050405020304" pitchFamily="18" charset="0"/>
              </a:rPr>
              <a:t> </a:t>
            </a:r>
            <a:r>
              <a:rPr lang="en-US" sz="2400" dirty="0">
                <a:solidFill>
                  <a:schemeClr val="tx1">
                    <a:lumMod val="65000"/>
                  </a:schemeClr>
                </a:solidFill>
                <a:latin typeface="Times New Roman" panose="02020603050405020304" pitchFamily="18" charset="0"/>
                <a:cs typeface="Times New Roman" panose="02020603050405020304" pitchFamily="18" charset="0"/>
              </a:rPr>
              <a:t>The superimposed and live loads are added as area loads on the slab and structure own weight will be computed automatically in the program. </a:t>
            </a:r>
          </a:p>
        </p:txBody>
      </p:sp>
    </p:spTree>
    <p:extLst>
      <p:ext uri="{BB962C8B-B14F-4D97-AF65-F5344CB8AC3E}">
        <p14:creationId xmlns:p14="http://schemas.microsoft.com/office/powerpoint/2010/main" val="4526323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152400"/>
            <a:ext cx="7924800" cy="1143000"/>
          </a:xfrm>
        </p:spPr>
        <p:txBody>
          <a:bodyPr>
            <a:normAutofit/>
          </a:bodyPr>
          <a:lstStyle/>
          <a:p>
            <a:pPr algn="ctr"/>
            <a:r>
              <a:rPr lang="en-US" b="1" dirty="0">
                <a:solidFill>
                  <a:srgbClr val="FF0000"/>
                </a:solidFill>
                <a:latin typeface="Times New Roman" panose="02020603050405020304" pitchFamily="18" charset="0"/>
                <a:cs typeface="Times New Roman" panose="02020603050405020304" pitchFamily="18" charset="0"/>
              </a:rPr>
              <a:t>PRELIMENERY DIMENTION </a:t>
            </a:r>
            <a:endParaRPr lang="en-US" dirty="0">
              <a:solidFill>
                <a:srgbClr val="FF0000"/>
              </a:solidFill>
              <a:latin typeface="Times New Roman" panose="02020603050405020304" pitchFamily="18" charset="0"/>
              <a:cs typeface="Times New Roman" panose="02020603050405020304" pitchFamily="18" charset="0"/>
            </a:endParaRPr>
          </a:p>
        </p:txBody>
      </p:sp>
      <p:sp>
        <p:nvSpPr>
          <p:cNvPr id="3" name="عنصر نائب للمحتوى 2"/>
          <p:cNvSpPr>
            <a:spLocks noGrp="1"/>
          </p:cNvSpPr>
          <p:nvPr>
            <p:ph sz="quarter" idx="13"/>
          </p:nvPr>
        </p:nvSpPr>
        <p:spPr>
          <a:xfrm>
            <a:off x="609600" y="1676400"/>
            <a:ext cx="7924800" cy="4724400"/>
          </a:xfrm>
        </p:spPr>
        <p:txBody>
          <a:bodyPr>
            <a:noAutofit/>
          </a:bodyPr>
          <a:lstStyle/>
          <a:p>
            <a:r>
              <a:rPr lang="en-US" sz="2800" b="1" dirty="0" smtClean="0">
                <a:solidFill>
                  <a:schemeClr val="tx1">
                    <a:lumMod val="65000"/>
                  </a:schemeClr>
                </a:solidFill>
                <a:latin typeface="Times New Roman" panose="02020603050405020304" pitchFamily="18" charset="0"/>
                <a:cs typeface="Times New Roman" panose="02020603050405020304" pitchFamily="18" charset="0"/>
              </a:rPr>
              <a:t>For slab</a:t>
            </a:r>
          </a:p>
          <a:p>
            <a:pPr marL="0" indent="0">
              <a:buNone/>
            </a:pPr>
            <a:r>
              <a:rPr lang="en-US" sz="2200" dirty="0" smtClean="0">
                <a:solidFill>
                  <a:schemeClr val="tx1">
                    <a:lumMod val="65000"/>
                  </a:schemeClr>
                </a:solidFill>
                <a:latin typeface="Times New Roman" panose="02020603050405020304" pitchFamily="18" charset="0"/>
                <a:cs typeface="Times New Roman" panose="02020603050405020304" pitchFamily="18" charset="0"/>
              </a:rPr>
              <a:t>I take three types of slabs:</a:t>
            </a:r>
          </a:p>
          <a:p>
            <a:pPr marL="457200" indent="-457200">
              <a:buFont typeface="+mj-lt"/>
              <a:buAutoNum type="arabicPeriod"/>
            </a:pPr>
            <a:r>
              <a:rPr lang="en-US" sz="2200" dirty="0" smtClean="0">
                <a:solidFill>
                  <a:schemeClr val="tx1">
                    <a:lumMod val="65000"/>
                  </a:schemeClr>
                </a:solidFill>
                <a:latin typeface="Times New Roman" panose="02020603050405020304" pitchFamily="18" charset="0"/>
                <a:cs typeface="Times New Roman" panose="02020603050405020304" pitchFamily="18" charset="0"/>
              </a:rPr>
              <a:t> flat slab with no beams </a:t>
            </a:r>
          </a:p>
          <a:p>
            <a:pPr marL="457200" indent="-457200">
              <a:buFont typeface="+mj-lt"/>
              <a:buAutoNum type="arabicPeriod"/>
            </a:pPr>
            <a:r>
              <a:rPr lang="en-US" sz="2200" dirty="0" smtClean="0">
                <a:solidFill>
                  <a:schemeClr val="tx1">
                    <a:lumMod val="65000"/>
                  </a:schemeClr>
                </a:solidFill>
                <a:latin typeface="Times New Roman" panose="02020603050405020304" pitchFamily="18" charset="0"/>
                <a:cs typeface="Times New Roman" panose="02020603050405020304" pitchFamily="18" charset="0"/>
              </a:rPr>
              <a:t>Solid slab with drop beams</a:t>
            </a:r>
          </a:p>
          <a:p>
            <a:pPr marL="457200" indent="-457200">
              <a:buFont typeface="+mj-lt"/>
              <a:buAutoNum type="arabicPeriod"/>
            </a:pPr>
            <a:r>
              <a:rPr lang="en-US" sz="2200" dirty="0" smtClean="0">
                <a:solidFill>
                  <a:schemeClr val="tx1">
                    <a:lumMod val="65000"/>
                  </a:schemeClr>
                </a:solidFill>
                <a:latin typeface="Times New Roman" panose="02020603050405020304" pitchFamily="18" charset="0"/>
                <a:cs typeface="Times New Roman" panose="02020603050405020304" pitchFamily="18" charset="0"/>
              </a:rPr>
              <a:t>Voided slab</a:t>
            </a:r>
            <a:endParaRPr lang="en-US" sz="2200" dirty="0">
              <a:solidFill>
                <a:schemeClr val="tx1">
                  <a:lumMod val="65000"/>
                </a:schemeClr>
              </a:solidFill>
              <a:latin typeface="Times New Roman" panose="02020603050405020304" pitchFamily="18" charset="0"/>
              <a:cs typeface="Times New Roman" panose="02020603050405020304" pitchFamily="18" charset="0"/>
            </a:endParaRPr>
          </a:p>
          <a:p>
            <a:pPr marL="0" indent="0">
              <a:buNone/>
            </a:pPr>
            <a:r>
              <a:rPr lang="en-US" sz="2200" dirty="0" smtClean="0">
                <a:solidFill>
                  <a:schemeClr val="tx1">
                    <a:lumMod val="65000"/>
                  </a:schemeClr>
                </a:solidFill>
                <a:latin typeface="Times New Roman" panose="02020603050405020304" pitchFamily="18" charset="0"/>
                <a:cs typeface="Times New Roman" panose="02020603050405020304" pitchFamily="18" charset="0"/>
              </a:rPr>
              <a:t>After</a:t>
            </a:r>
            <a:r>
              <a:rPr lang="" sz="2200" dirty="0" smtClean="0">
                <a:solidFill>
                  <a:schemeClr val="tx1">
                    <a:lumMod val="65000"/>
                  </a:schemeClr>
                </a:solidFill>
                <a:latin typeface="Times New Roman" panose="02020603050405020304" pitchFamily="18" charset="0"/>
                <a:cs typeface="Times New Roman" panose="02020603050405020304" pitchFamily="18" charset="0"/>
              </a:rPr>
              <a:t> </a:t>
            </a:r>
            <a:r>
              <a:rPr lang="en-US" sz="2200" dirty="0" smtClean="0">
                <a:solidFill>
                  <a:schemeClr val="tx1">
                    <a:lumMod val="65000"/>
                  </a:schemeClr>
                </a:solidFill>
                <a:latin typeface="Times New Roman" panose="02020603050405020304" pitchFamily="18" charset="0"/>
                <a:cs typeface="Times New Roman" panose="02020603050405020304" pitchFamily="18" charset="0"/>
              </a:rPr>
              <a:t>comparison the three types I select solid slab because it has high </a:t>
            </a:r>
            <a:r>
              <a:rPr lang="en-US" sz="2200" dirty="0">
                <a:solidFill>
                  <a:schemeClr val="tx1">
                    <a:lumMod val="65000"/>
                  </a:schemeClr>
                </a:solidFill>
                <a:latin typeface="Times New Roman" panose="02020603050405020304" pitchFamily="18" charset="0"/>
                <a:cs typeface="Times New Roman" panose="02020603050405020304" pitchFamily="18" charset="0"/>
              </a:rPr>
              <a:t>section shear capacity, high section moment of inertia, and not containing brittle elements such as concrete blocks. Generally, solid slab is preferred in cases of earthquakes, high slab loads, and high desired serviceability and the lowest thickness of slabs</a:t>
            </a:r>
            <a:endParaRPr lang="en-US" sz="2200" dirty="0" smtClean="0">
              <a:solidFill>
                <a:schemeClr val="tx1">
                  <a:lumMod val="6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358038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b="1" dirty="0">
                <a:solidFill>
                  <a:srgbClr val="FF0000"/>
                </a:solidFill>
                <a:latin typeface="Times New Roman" panose="02020603050405020304" pitchFamily="18" charset="0"/>
                <a:cs typeface="Times New Roman" panose="02020603050405020304" pitchFamily="18" charset="0"/>
              </a:rPr>
              <a:t>PRELIMENERY DIMENTION </a:t>
            </a:r>
            <a:endParaRPr lang="en-US" dirty="0">
              <a:solidFill>
                <a:srgbClr val="FF0000"/>
              </a:solidFill>
              <a:latin typeface="Times New Roman" panose="02020603050405020304" pitchFamily="18" charset="0"/>
              <a:cs typeface="Times New Roman" panose="02020603050405020304" pitchFamily="18" charset="0"/>
            </a:endParaRPr>
          </a:p>
        </p:txBody>
      </p:sp>
      <p:sp>
        <p:nvSpPr>
          <p:cNvPr id="3" name="عنصر نائب للمحتوى 2"/>
          <p:cNvSpPr>
            <a:spLocks noGrp="1"/>
          </p:cNvSpPr>
          <p:nvPr>
            <p:ph sz="quarter" idx="13"/>
          </p:nvPr>
        </p:nvSpPr>
        <p:spPr/>
        <p:txBody>
          <a:bodyPr>
            <a:normAutofit/>
          </a:bodyPr>
          <a:lstStyle/>
          <a:p>
            <a:r>
              <a:rPr lang="en-US" sz="2800" b="1" dirty="0" smtClean="0">
                <a:solidFill>
                  <a:schemeClr val="tx1">
                    <a:lumMod val="65000"/>
                  </a:schemeClr>
                </a:solidFill>
                <a:latin typeface="Times New Roman" panose="02020603050405020304" pitchFamily="18" charset="0"/>
                <a:cs typeface="Times New Roman" panose="02020603050405020304" pitchFamily="18" charset="0"/>
              </a:rPr>
              <a:t>For beams </a:t>
            </a:r>
          </a:p>
          <a:p>
            <a:r>
              <a:rPr lang="en-US" sz="2000" dirty="0">
                <a:solidFill>
                  <a:schemeClr val="tx1">
                    <a:lumMod val="65000"/>
                  </a:schemeClr>
                </a:solidFill>
                <a:latin typeface="Times New Roman" panose="02020603050405020304" pitchFamily="18" charset="0"/>
                <a:cs typeface="Times New Roman" panose="02020603050405020304" pitchFamily="18" charset="0"/>
              </a:rPr>
              <a:t> Span length of the critical beam =8 m and its two end continue according to ACI Depth of beams in all floors = 𝐿 /21 = 0.38 m a thickness of </a:t>
            </a:r>
            <a:r>
              <a:rPr lang="en-US" sz="2000" dirty="0" smtClean="0">
                <a:solidFill>
                  <a:schemeClr val="tx1">
                    <a:lumMod val="65000"/>
                  </a:schemeClr>
                </a:solidFill>
                <a:latin typeface="Times New Roman" panose="02020603050405020304" pitchFamily="18" charset="0"/>
                <a:cs typeface="Times New Roman" panose="02020603050405020304" pitchFamily="18" charset="0"/>
              </a:rPr>
              <a:t>450 </a:t>
            </a:r>
            <a:r>
              <a:rPr lang="en-US" sz="2000" dirty="0">
                <a:solidFill>
                  <a:schemeClr val="tx1">
                    <a:lumMod val="65000"/>
                  </a:schemeClr>
                </a:solidFill>
                <a:latin typeface="Times New Roman" panose="02020603050405020304" pitchFamily="18" charset="0"/>
                <a:cs typeface="Times New Roman" panose="02020603050405020304" pitchFamily="18" charset="0"/>
              </a:rPr>
              <a:t>mm is used and a width of 500 mm, the dimensions of the beam are the same for all the beams in all floors</a:t>
            </a:r>
          </a:p>
          <a:p>
            <a:pPr marL="0" indent="0">
              <a:buNone/>
            </a:pPr>
            <a:r>
              <a:rPr lang="en-US" sz="2000" dirty="0">
                <a:solidFill>
                  <a:schemeClr val="tx1">
                    <a:lumMod val="65000"/>
                  </a:schemeClr>
                </a:solidFill>
                <a:latin typeface="Times New Roman" panose="02020603050405020304" pitchFamily="18" charset="0"/>
                <a:cs typeface="Times New Roman" panose="02020603050405020304" pitchFamily="18" charset="0"/>
              </a:rPr>
              <a:t> </a:t>
            </a:r>
          </a:p>
          <a:p>
            <a:pPr marL="0" indent="0">
              <a:buNone/>
            </a:pPr>
            <a:endParaRPr lang="en-US" sz="2000" b="1" dirty="0">
              <a:solidFill>
                <a:schemeClr val="tx1">
                  <a:lumMod val="65000"/>
                </a:schemeClr>
              </a:solidFill>
              <a:latin typeface="Times New Roman" panose="02020603050405020304" pitchFamily="18" charset="0"/>
              <a:cs typeface="Times New Roman" panose="02020603050405020304" pitchFamily="18" charset="0"/>
            </a:endParaRPr>
          </a:p>
        </p:txBody>
      </p:sp>
      <p:pic>
        <p:nvPicPr>
          <p:cNvPr id="4" name="صورة 3"/>
          <p:cNvPicPr/>
          <p:nvPr/>
        </p:nvPicPr>
        <p:blipFill>
          <a:blip r:embed="rId2">
            <a:extLst>
              <a:ext uri="{28A0092B-C50C-407E-A947-70E740481C1C}">
                <a14:useLocalDpi xmlns:a14="http://schemas.microsoft.com/office/drawing/2010/main" val="0"/>
              </a:ext>
            </a:extLst>
          </a:blip>
          <a:stretch>
            <a:fillRect/>
          </a:stretch>
        </p:blipFill>
        <p:spPr>
          <a:xfrm>
            <a:off x="1066800" y="3581400"/>
            <a:ext cx="6858000" cy="2066648"/>
          </a:xfrm>
          <a:prstGeom prst="rect">
            <a:avLst/>
          </a:prstGeom>
        </p:spPr>
      </p:pic>
    </p:spTree>
    <p:extLst>
      <p:ext uri="{BB962C8B-B14F-4D97-AF65-F5344CB8AC3E}">
        <p14:creationId xmlns:p14="http://schemas.microsoft.com/office/powerpoint/2010/main" val="29195750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609600" y="1143000"/>
            <a:ext cx="8153400" cy="5029200"/>
          </a:xfrm>
        </p:spPr>
        <p:txBody>
          <a:bodyPr>
            <a:normAutofit lnSpcReduction="10000"/>
          </a:bodyPr>
          <a:lstStyle/>
          <a:p>
            <a:r>
              <a:rPr lang="en-US" sz="2800" b="1" dirty="0" smtClean="0">
                <a:solidFill>
                  <a:schemeClr val="tx1">
                    <a:lumMod val="65000"/>
                  </a:schemeClr>
                </a:solidFill>
                <a:latin typeface="Times New Roman" panose="02020603050405020304" pitchFamily="18" charset="0"/>
                <a:cs typeface="Times New Roman" panose="02020603050405020304" pitchFamily="18" charset="0"/>
              </a:rPr>
              <a:t>For column </a:t>
            </a:r>
          </a:p>
          <a:p>
            <a:pPr marL="0" indent="0">
              <a:buNone/>
            </a:pPr>
            <a:r>
              <a:rPr lang="en-US" sz="2000" dirty="0">
                <a:solidFill>
                  <a:schemeClr val="tx1">
                    <a:lumMod val="65000"/>
                  </a:schemeClr>
                </a:solidFill>
                <a:latin typeface="Times New Roman" panose="02020603050405020304" pitchFamily="18" charset="0"/>
                <a:cs typeface="Times New Roman" panose="02020603050405020304" pitchFamily="18" charset="0"/>
              </a:rPr>
              <a:t>Dead load on the column=3346.2 +264+240=3850.2 KN (Table 2.6&amp;2.7).             After considering the column self-weight, </a:t>
            </a:r>
          </a:p>
          <a:p>
            <a:pPr marL="0" indent="0">
              <a:buNone/>
            </a:pPr>
            <a:r>
              <a:rPr lang="en-US" sz="2000" dirty="0">
                <a:solidFill>
                  <a:schemeClr val="tx1">
                    <a:lumMod val="65000"/>
                  </a:schemeClr>
                </a:solidFill>
                <a:latin typeface="Times New Roman" panose="02020603050405020304" pitchFamily="18" charset="0"/>
                <a:cs typeface="Times New Roman" panose="02020603050405020304" pitchFamily="18" charset="0"/>
              </a:rPr>
              <a:t> the total dead load= 1.1 ×3850.2= 4235.22 KN.</a:t>
            </a:r>
          </a:p>
          <a:p>
            <a:pPr marL="0" indent="0">
              <a:buNone/>
            </a:pPr>
            <a:r>
              <a:rPr lang="en-US" sz="2000" dirty="0">
                <a:solidFill>
                  <a:schemeClr val="tx1">
                    <a:lumMod val="65000"/>
                  </a:schemeClr>
                </a:solidFill>
                <a:latin typeface="Times New Roman" panose="02020603050405020304" pitchFamily="18" charset="0"/>
                <a:cs typeface="Times New Roman" panose="02020603050405020304" pitchFamily="18" charset="0"/>
              </a:rPr>
              <a:t>Whereas the total live load= 1003.8KN (Table 2.6).</a:t>
            </a:r>
          </a:p>
          <a:p>
            <a:pPr marL="0" indent="0">
              <a:buNone/>
            </a:pPr>
            <a:r>
              <a:rPr lang="en-US" sz="2000" dirty="0">
                <a:solidFill>
                  <a:schemeClr val="tx1">
                    <a:lumMod val="65000"/>
                  </a:schemeClr>
                </a:solidFill>
                <a:latin typeface="Times New Roman" panose="02020603050405020304" pitchFamily="18" charset="0"/>
                <a:cs typeface="Times New Roman" panose="02020603050405020304" pitchFamily="18" charset="0"/>
              </a:rPr>
              <a:t>Ultimate load equals the maximum of:</a:t>
            </a:r>
          </a:p>
          <a:p>
            <a:pPr marL="0" indent="0">
              <a:buNone/>
            </a:pPr>
            <a:r>
              <a:rPr lang="en-US" sz="2000" dirty="0">
                <a:solidFill>
                  <a:schemeClr val="tx1">
                    <a:lumMod val="65000"/>
                  </a:schemeClr>
                </a:solidFill>
                <a:latin typeface="Times New Roman" panose="02020603050405020304" pitchFamily="18" charset="0"/>
                <a:cs typeface="Times New Roman" panose="02020603050405020304" pitchFamily="18" charset="0"/>
              </a:rPr>
              <a:t>U1=1.4 D = 1.4×4235.22= 5929.3 KN.</a:t>
            </a:r>
          </a:p>
          <a:p>
            <a:pPr marL="0" indent="0">
              <a:buNone/>
            </a:pPr>
            <a:r>
              <a:rPr lang="en-US" sz="2000" dirty="0">
                <a:solidFill>
                  <a:schemeClr val="tx1">
                    <a:lumMod val="65000"/>
                  </a:schemeClr>
                </a:solidFill>
                <a:latin typeface="Times New Roman" panose="02020603050405020304" pitchFamily="18" charset="0"/>
                <a:cs typeface="Times New Roman" panose="02020603050405020304" pitchFamily="18" charset="0"/>
              </a:rPr>
              <a:t>U2=1.2D+1.6L = 1.2×4235.22 +1.6×1003.8= 6688.34 KN.</a:t>
            </a:r>
          </a:p>
          <a:p>
            <a:pPr marL="0" indent="0">
              <a:buNone/>
            </a:pPr>
            <a:r>
              <a:rPr lang="en-US" sz="2000" dirty="0">
                <a:solidFill>
                  <a:schemeClr val="tx1">
                    <a:lumMod val="65000"/>
                  </a:schemeClr>
                </a:solidFill>
                <a:latin typeface="Times New Roman" panose="02020603050405020304" pitchFamily="18" charset="0"/>
                <a:cs typeface="Times New Roman" panose="02020603050405020304" pitchFamily="18" charset="0"/>
              </a:rPr>
              <a:t>So, 𝑃𝑢= ∅𝑃𝑛 = ∅λ[0.85𝑓𝑐′(𝐴𝑔 − 𝐴𝑠𝑡) + 𝑓𝑦𝐴𝑠𝑡].</a:t>
            </a:r>
          </a:p>
          <a:p>
            <a:pPr marL="0" indent="0">
              <a:buNone/>
            </a:pPr>
            <a:r>
              <a:rPr lang="en-US" sz="2000" dirty="0">
                <a:solidFill>
                  <a:schemeClr val="tx1">
                    <a:lumMod val="65000"/>
                  </a:schemeClr>
                </a:solidFill>
                <a:latin typeface="Times New Roman" panose="02020603050405020304" pitchFamily="18" charset="0"/>
                <a:cs typeface="Times New Roman" panose="02020603050405020304" pitchFamily="18" charset="0"/>
              </a:rPr>
              <a:t>6688.34× 1000 = 0.65 × 0.80 × [0.85 × 28 × (𝐴𝑔 − 0.01 𝐴𝑔) + 420 × 0.01 𝐴𝑔].</a:t>
            </a:r>
          </a:p>
          <a:p>
            <a:pPr marL="0" indent="0">
              <a:buNone/>
            </a:pPr>
            <a:r>
              <a:rPr lang="en-US" sz="2000" dirty="0">
                <a:solidFill>
                  <a:schemeClr val="tx1">
                    <a:lumMod val="65000"/>
                  </a:schemeClr>
                </a:solidFill>
              </a:rPr>
              <a:t>Then, 𝐴𝑔= 688900 𝑚𝑚2. The dimensions that satisfy this area (850× 850) 𝑚𝑚2.</a:t>
            </a:r>
          </a:p>
          <a:p>
            <a:endParaRPr lang="en-US" sz="2000" b="1" dirty="0">
              <a:solidFill>
                <a:schemeClr val="tx1">
                  <a:lumMod val="65000"/>
                </a:schemeClr>
              </a:solidFill>
              <a:latin typeface="Times New Roman" panose="02020603050405020304" pitchFamily="18" charset="0"/>
              <a:cs typeface="Times New Roman" panose="02020603050405020304" pitchFamily="18" charset="0"/>
            </a:endParaRPr>
          </a:p>
        </p:txBody>
      </p:sp>
      <p:sp>
        <p:nvSpPr>
          <p:cNvPr id="4" name="عنوان 1"/>
          <p:cNvSpPr>
            <a:spLocks noGrp="1"/>
          </p:cNvSpPr>
          <p:nvPr>
            <p:ph type="title"/>
          </p:nvPr>
        </p:nvSpPr>
        <p:spPr>
          <a:xfrm>
            <a:off x="609600" y="-76200"/>
            <a:ext cx="7924800" cy="1143000"/>
          </a:xfrm>
        </p:spPr>
        <p:txBody>
          <a:bodyPr>
            <a:normAutofit/>
          </a:bodyPr>
          <a:lstStyle/>
          <a:p>
            <a:pPr algn="ctr"/>
            <a:r>
              <a:rPr lang="en-US" b="1" dirty="0">
                <a:solidFill>
                  <a:srgbClr val="FF0000"/>
                </a:solidFill>
                <a:latin typeface="Times New Roman" panose="02020603050405020304" pitchFamily="18" charset="0"/>
                <a:cs typeface="Times New Roman" panose="02020603050405020304" pitchFamily="18" charset="0"/>
              </a:rPr>
              <a:t>PRELIMENERY DIMENTION </a:t>
            </a:r>
            <a:endParaRPr lang="en-US"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7084337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28600" y="228600"/>
            <a:ext cx="8763000" cy="808038"/>
          </a:xfrm>
        </p:spPr>
        <p:txBody>
          <a:bodyPr/>
          <a:lstStyle/>
          <a:p>
            <a:pPr algn="ctr"/>
            <a:r>
              <a:rPr lang="en-US" sz="2800" b="1" dirty="0">
                <a:solidFill>
                  <a:srgbClr val="FF0000"/>
                </a:solidFill>
                <a:latin typeface="Times New Roman" panose="02020603050405020304" pitchFamily="18" charset="0"/>
                <a:cs typeface="Times New Roman" panose="02020603050405020304" pitchFamily="18" charset="0"/>
              </a:rPr>
              <a:t>THREE-DIMENSIONAL ANALYSIS AND DESIGN </a:t>
            </a:r>
            <a:endParaRPr lang="en-US" sz="2800" dirty="0">
              <a:solidFill>
                <a:srgbClr val="FF0000"/>
              </a:solidFill>
              <a:latin typeface="Times New Roman" panose="02020603050405020304" pitchFamily="18" charset="0"/>
              <a:cs typeface="Times New Roman" panose="02020603050405020304" pitchFamily="18" charset="0"/>
            </a:endParaRPr>
          </a:p>
        </p:txBody>
      </p:sp>
      <p:sp>
        <p:nvSpPr>
          <p:cNvPr id="3" name="عنصر نائب للمحتوى 2"/>
          <p:cNvSpPr>
            <a:spLocks noGrp="1"/>
          </p:cNvSpPr>
          <p:nvPr>
            <p:ph sz="quarter" idx="13"/>
          </p:nvPr>
        </p:nvSpPr>
        <p:spPr>
          <a:xfrm>
            <a:off x="609600" y="1219200"/>
            <a:ext cx="7924800" cy="4114800"/>
          </a:xfrm>
        </p:spPr>
        <p:txBody>
          <a:bodyPr>
            <a:normAutofit/>
          </a:bodyPr>
          <a:lstStyle/>
          <a:p>
            <a:r>
              <a:rPr lang="en-US" sz="2400" dirty="0" smtClean="0">
                <a:solidFill>
                  <a:schemeClr val="tx1">
                    <a:lumMod val="65000"/>
                  </a:schemeClr>
                </a:solidFill>
              </a:rPr>
              <a:t>3D model</a:t>
            </a:r>
          </a:p>
          <a:p>
            <a:endParaRPr lang="en-US" sz="2400" dirty="0">
              <a:solidFill>
                <a:schemeClr val="tx1">
                  <a:lumMod val="65000"/>
                </a:schemeClr>
              </a:solidFill>
            </a:endParaRPr>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6800" y="1752600"/>
            <a:ext cx="7272810" cy="4419600"/>
          </a:xfrm>
          <a:prstGeom prst="rect">
            <a:avLst/>
          </a:prstGeom>
        </p:spPr>
      </p:pic>
    </p:spTree>
    <p:extLst>
      <p:ext uri="{BB962C8B-B14F-4D97-AF65-F5344CB8AC3E}">
        <p14:creationId xmlns:p14="http://schemas.microsoft.com/office/powerpoint/2010/main" val="29195750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1"/>
          <p:cNvSpPr>
            <a:spLocks noGrp="1"/>
          </p:cNvSpPr>
          <p:nvPr>
            <p:ph type="title"/>
          </p:nvPr>
        </p:nvSpPr>
        <p:spPr>
          <a:xfrm>
            <a:off x="228600" y="228600"/>
            <a:ext cx="8763000" cy="808038"/>
          </a:xfrm>
        </p:spPr>
        <p:txBody>
          <a:bodyPr/>
          <a:lstStyle/>
          <a:p>
            <a:pPr algn="ctr"/>
            <a:r>
              <a:rPr lang="en-US" sz="2800" b="1" dirty="0">
                <a:solidFill>
                  <a:srgbClr val="FF0000"/>
                </a:solidFill>
                <a:latin typeface="Times New Roman" panose="02020603050405020304" pitchFamily="18" charset="0"/>
                <a:cs typeface="Times New Roman" panose="02020603050405020304" pitchFamily="18" charset="0"/>
              </a:rPr>
              <a:t>THREE-DIMENSIONAL ANALYSIS AND DESIGN </a:t>
            </a:r>
            <a:endParaRPr lang="en-US" sz="2800" dirty="0">
              <a:solidFill>
                <a:srgbClr val="FF0000"/>
              </a:solidFill>
              <a:latin typeface="Times New Roman" panose="02020603050405020304" pitchFamily="18" charset="0"/>
              <a:cs typeface="Times New Roman" panose="02020603050405020304" pitchFamily="18" charset="0"/>
            </a:endParaRPr>
          </a:p>
        </p:txBody>
      </p:sp>
      <p:sp>
        <p:nvSpPr>
          <p:cNvPr id="3" name="عنصر نائب للمحتوى 2"/>
          <p:cNvSpPr>
            <a:spLocks noGrp="1"/>
          </p:cNvSpPr>
          <p:nvPr>
            <p:ph sz="quarter" idx="13"/>
          </p:nvPr>
        </p:nvSpPr>
        <p:spPr>
          <a:xfrm>
            <a:off x="609600" y="1219200"/>
            <a:ext cx="7924800" cy="4343400"/>
          </a:xfrm>
        </p:spPr>
        <p:txBody>
          <a:bodyPr>
            <a:normAutofit/>
          </a:bodyPr>
          <a:lstStyle/>
          <a:p>
            <a:pPr lvl="0"/>
            <a:r>
              <a:rPr lang="en-US" sz="2800" b="1" dirty="0">
                <a:solidFill>
                  <a:schemeClr val="tx1">
                    <a:lumMod val="65000"/>
                  </a:schemeClr>
                </a:solidFill>
                <a:latin typeface="Times New Roman" panose="02020603050405020304" pitchFamily="18" charset="0"/>
                <a:cs typeface="Times New Roman" panose="02020603050405020304" pitchFamily="18" charset="0"/>
              </a:rPr>
              <a:t>Material </a:t>
            </a:r>
            <a:r>
              <a:rPr lang="en-US" sz="2800" b="1" dirty="0" smtClean="0">
                <a:solidFill>
                  <a:schemeClr val="tx1">
                    <a:lumMod val="65000"/>
                  </a:schemeClr>
                </a:solidFill>
                <a:latin typeface="Times New Roman" panose="02020603050405020304" pitchFamily="18" charset="0"/>
                <a:cs typeface="Times New Roman" panose="02020603050405020304" pitchFamily="18" charset="0"/>
              </a:rPr>
              <a:t> </a:t>
            </a:r>
            <a:r>
              <a:rPr lang="en-US" sz="2800" b="1" dirty="0">
                <a:solidFill>
                  <a:schemeClr val="tx1">
                    <a:lumMod val="65000"/>
                  </a:schemeClr>
                </a:solidFill>
                <a:latin typeface="Times New Roman" panose="02020603050405020304" pitchFamily="18" charset="0"/>
                <a:cs typeface="Times New Roman" panose="02020603050405020304" pitchFamily="18" charset="0"/>
              </a:rPr>
              <a:t>properties</a:t>
            </a:r>
          </a:p>
          <a:p>
            <a:endParaRPr lang="en-US" sz="2000" dirty="0">
              <a:solidFill>
                <a:schemeClr val="tx1">
                  <a:lumMod val="65000"/>
                </a:schemeClr>
              </a:solidFill>
              <a:latin typeface="Times New Roman" panose="02020603050405020304" pitchFamily="18" charset="0"/>
              <a:cs typeface="Times New Roman" panose="02020603050405020304" pitchFamily="18" charset="0"/>
            </a:endParaRPr>
          </a:p>
        </p:txBody>
      </p:sp>
      <p:pic>
        <p:nvPicPr>
          <p:cNvPr id="7" name="صورة 6"/>
          <p:cNvPicPr/>
          <p:nvPr/>
        </p:nvPicPr>
        <p:blipFill>
          <a:blip r:embed="rId2">
            <a:extLst>
              <a:ext uri="{28A0092B-C50C-407E-A947-70E740481C1C}">
                <a14:useLocalDpi xmlns:a14="http://schemas.microsoft.com/office/drawing/2010/main" val="0"/>
              </a:ext>
            </a:extLst>
          </a:blip>
          <a:stretch>
            <a:fillRect/>
          </a:stretch>
        </p:blipFill>
        <p:spPr>
          <a:xfrm>
            <a:off x="2104305" y="1981200"/>
            <a:ext cx="4877435" cy="4686617"/>
          </a:xfrm>
          <a:prstGeom prst="rect">
            <a:avLst/>
          </a:prstGeom>
        </p:spPr>
      </p:pic>
    </p:spTree>
    <p:extLst>
      <p:ext uri="{BB962C8B-B14F-4D97-AF65-F5344CB8AC3E}">
        <p14:creationId xmlns:p14="http://schemas.microsoft.com/office/powerpoint/2010/main" val="291957500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1"/>
          <p:cNvSpPr>
            <a:spLocks noGrp="1"/>
          </p:cNvSpPr>
          <p:nvPr>
            <p:ph type="title"/>
          </p:nvPr>
        </p:nvSpPr>
        <p:spPr>
          <a:xfrm>
            <a:off x="228600" y="228600"/>
            <a:ext cx="8763000" cy="808038"/>
          </a:xfrm>
        </p:spPr>
        <p:txBody>
          <a:bodyPr/>
          <a:lstStyle/>
          <a:p>
            <a:pPr algn="ctr"/>
            <a:r>
              <a:rPr lang="en-US" sz="2800" b="1" dirty="0">
                <a:solidFill>
                  <a:srgbClr val="FF0000"/>
                </a:solidFill>
                <a:latin typeface="Times New Roman" panose="02020603050405020304" pitchFamily="18" charset="0"/>
                <a:cs typeface="Times New Roman" panose="02020603050405020304" pitchFamily="18" charset="0"/>
              </a:rPr>
              <a:t>THREE-DIMENSIONAL ANALYSIS AND DESIGN </a:t>
            </a:r>
            <a:endParaRPr lang="en-US" sz="2800" dirty="0">
              <a:solidFill>
                <a:srgbClr val="FF0000"/>
              </a:solidFill>
              <a:latin typeface="Times New Roman" panose="02020603050405020304" pitchFamily="18" charset="0"/>
              <a:cs typeface="Times New Roman" panose="02020603050405020304" pitchFamily="18" charset="0"/>
            </a:endParaRPr>
          </a:p>
        </p:txBody>
      </p:sp>
      <p:sp>
        <p:nvSpPr>
          <p:cNvPr id="3" name="عنصر نائب للمحتوى 2"/>
          <p:cNvSpPr>
            <a:spLocks noGrp="1"/>
          </p:cNvSpPr>
          <p:nvPr>
            <p:ph sz="quarter" idx="13"/>
          </p:nvPr>
        </p:nvSpPr>
        <p:spPr/>
        <p:txBody>
          <a:bodyPr>
            <a:normAutofit/>
          </a:bodyPr>
          <a:lstStyle/>
          <a:p>
            <a:pPr lvl="0"/>
            <a:r>
              <a:rPr lang="en-US" sz="2400" b="1" dirty="0">
                <a:solidFill>
                  <a:schemeClr val="tx1">
                    <a:lumMod val="65000"/>
                  </a:schemeClr>
                </a:solidFill>
                <a:latin typeface="Times New Roman" panose="02020603050405020304" pitchFamily="18" charset="0"/>
                <a:cs typeface="Times New Roman" panose="02020603050405020304" pitchFamily="18" charset="0"/>
              </a:rPr>
              <a:t>Load definition</a:t>
            </a:r>
          </a:p>
          <a:p>
            <a:endParaRPr lang="en-US" sz="2400" b="1" dirty="0">
              <a:solidFill>
                <a:schemeClr val="tx1">
                  <a:lumMod val="65000"/>
                </a:schemeClr>
              </a:solidFill>
              <a:latin typeface="Times New Roman" panose="02020603050405020304" pitchFamily="18" charset="0"/>
              <a:cs typeface="Times New Roman" panose="02020603050405020304" pitchFamily="18" charset="0"/>
            </a:endParaRPr>
          </a:p>
        </p:txBody>
      </p:sp>
      <p:pic>
        <p:nvPicPr>
          <p:cNvPr id="7" name="صورة 6"/>
          <p:cNvPicPr/>
          <p:nvPr/>
        </p:nvPicPr>
        <p:blipFill>
          <a:blip r:embed="rId2">
            <a:extLst>
              <a:ext uri="{28A0092B-C50C-407E-A947-70E740481C1C}">
                <a14:useLocalDpi xmlns:a14="http://schemas.microsoft.com/office/drawing/2010/main" val="0"/>
              </a:ext>
            </a:extLst>
          </a:blip>
          <a:stretch>
            <a:fillRect/>
          </a:stretch>
        </p:blipFill>
        <p:spPr>
          <a:xfrm>
            <a:off x="838200" y="2409824"/>
            <a:ext cx="7696199" cy="2847975"/>
          </a:xfrm>
          <a:prstGeom prst="rect">
            <a:avLst/>
          </a:prstGeom>
        </p:spPr>
      </p:pic>
    </p:spTree>
    <p:extLst>
      <p:ext uri="{BB962C8B-B14F-4D97-AF65-F5344CB8AC3E}">
        <p14:creationId xmlns:p14="http://schemas.microsoft.com/office/powerpoint/2010/main" val="291957500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609600" y="533400"/>
            <a:ext cx="7924800" cy="5867400"/>
          </a:xfrm>
        </p:spPr>
        <p:txBody>
          <a:bodyPr>
            <a:normAutofit/>
          </a:bodyPr>
          <a:lstStyle/>
          <a:p>
            <a:pPr marL="0" indent="0">
              <a:buNone/>
            </a:pPr>
            <a:r>
              <a:rPr lang="en-US" sz="2400" b="1" dirty="0" smtClean="0">
                <a:solidFill>
                  <a:schemeClr val="tx1">
                    <a:lumMod val="65000"/>
                  </a:schemeClr>
                </a:solidFill>
                <a:latin typeface="Times New Roman" panose="02020603050405020304" pitchFamily="18" charset="0"/>
                <a:cs typeface="Times New Roman" panose="02020603050405020304" pitchFamily="18" charset="0"/>
              </a:rPr>
              <a:t> </a:t>
            </a:r>
            <a:r>
              <a:rPr lang="en-US" sz="2400" b="1" dirty="0">
                <a:solidFill>
                  <a:schemeClr val="tx1">
                    <a:lumMod val="65000"/>
                  </a:schemeClr>
                </a:solidFill>
                <a:latin typeface="Times New Roman" panose="02020603050405020304" pitchFamily="18" charset="0"/>
                <a:cs typeface="Times New Roman" panose="02020603050405020304" pitchFamily="18" charset="0"/>
              </a:rPr>
              <a:t>The parameters of seismic forces in x-direction</a:t>
            </a:r>
          </a:p>
          <a:p>
            <a:endParaRPr lang="en-US" sz="2000" dirty="0">
              <a:solidFill>
                <a:schemeClr val="tx1">
                  <a:lumMod val="65000"/>
                </a:schemeClr>
              </a:solidFill>
              <a:latin typeface="Times New Roman" panose="02020603050405020304" pitchFamily="18" charset="0"/>
              <a:cs typeface="Times New Roman" panose="02020603050405020304" pitchFamily="18" charset="0"/>
            </a:endParaRPr>
          </a:p>
        </p:txBody>
      </p:sp>
      <p:pic>
        <p:nvPicPr>
          <p:cNvPr id="6" name="صورة 5"/>
          <p:cNvPicPr/>
          <p:nvPr/>
        </p:nvPicPr>
        <p:blipFill>
          <a:blip r:embed="rId2">
            <a:extLst>
              <a:ext uri="{28A0092B-C50C-407E-A947-70E740481C1C}">
                <a14:useLocalDpi xmlns:a14="http://schemas.microsoft.com/office/drawing/2010/main" val="0"/>
              </a:ext>
            </a:extLst>
          </a:blip>
          <a:stretch>
            <a:fillRect/>
          </a:stretch>
        </p:blipFill>
        <p:spPr>
          <a:xfrm>
            <a:off x="838200" y="1143000"/>
            <a:ext cx="7315200" cy="4648200"/>
          </a:xfrm>
          <a:prstGeom prst="rect">
            <a:avLst/>
          </a:prstGeom>
        </p:spPr>
      </p:pic>
    </p:spTree>
    <p:extLst>
      <p:ext uri="{BB962C8B-B14F-4D97-AF65-F5344CB8AC3E}">
        <p14:creationId xmlns:p14="http://schemas.microsoft.com/office/powerpoint/2010/main" val="283856610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609600" y="609600"/>
            <a:ext cx="7924800" cy="5105400"/>
          </a:xfrm>
        </p:spPr>
        <p:txBody>
          <a:bodyPr/>
          <a:lstStyle/>
          <a:p>
            <a:pPr marL="0" indent="0">
              <a:buNone/>
            </a:pPr>
            <a:r>
              <a:rPr lang="en-US" sz="2400" b="1" dirty="0">
                <a:solidFill>
                  <a:schemeClr val="tx1">
                    <a:lumMod val="65000"/>
                  </a:schemeClr>
                </a:solidFill>
                <a:latin typeface="Times New Roman" panose="02020603050405020304" pitchFamily="18" charset="0"/>
                <a:cs typeface="Times New Roman" panose="02020603050405020304" pitchFamily="18" charset="0"/>
              </a:rPr>
              <a:t>The parameters of seismic forces in </a:t>
            </a:r>
            <a:r>
              <a:rPr lang="en-US" sz="2400" b="1" dirty="0" smtClean="0">
                <a:solidFill>
                  <a:schemeClr val="tx1">
                    <a:lumMod val="65000"/>
                  </a:schemeClr>
                </a:solidFill>
                <a:latin typeface="Times New Roman" panose="02020603050405020304" pitchFamily="18" charset="0"/>
                <a:cs typeface="Times New Roman" panose="02020603050405020304" pitchFamily="18" charset="0"/>
              </a:rPr>
              <a:t>y-direction</a:t>
            </a:r>
          </a:p>
          <a:p>
            <a:endParaRPr lang="en-US" dirty="0"/>
          </a:p>
        </p:txBody>
      </p:sp>
      <p:pic>
        <p:nvPicPr>
          <p:cNvPr id="4" name="صورة 3"/>
          <p:cNvPicPr/>
          <p:nvPr/>
        </p:nvPicPr>
        <p:blipFill>
          <a:blip r:embed="rId2">
            <a:extLst>
              <a:ext uri="{28A0092B-C50C-407E-A947-70E740481C1C}">
                <a14:useLocalDpi xmlns:a14="http://schemas.microsoft.com/office/drawing/2010/main" val="0"/>
              </a:ext>
            </a:extLst>
          </a:blip>
          <a:stretch>
            <a:fillRect/>
          </a:stretch>
        </p:blipFill>
        <p:spPr>
          <a:xfrm>
            <a:off x="838200" y="1282536"/>
            <a:ext cx="7543800" cy="4724400"/>
          </a:xfrm>
          <a:prstGeom prst="rect">
            <a:avLst/>
          </a:prstGeom>
        </p:spPr>
      </p:pic>
    </p:spTree>
    <p:extLst>
      <p:ext uri="{BB962C8B-B14F-4D97-AF65-F5344CB8AC3E}">
        <p14:creationId xmlns:p14="http://schemas.microsoft.com/office/powerpoint/2010/main" val="295289867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609600" y="533400"/>
            <a:ext cx="7924800" cy="5486400"/>
          </a:xfrm>
        </p:spPr>
        <p:txBody>
          <a:bodyPr/>
          <a:lstStyle/>
          <a:p>
            <a:r>
              <a:rPr lang="en-US" sz="2800" dirty="0">
                <a:solidFill>
                  <a:schemeClr val="tx1">
                    <a:lumMod val="65000"/>
                  </a:schemeClr>
                </a:solidFill>
                <a:latin typeface="Times New Roman" panose="02020603050405020304" pitchFamily="18" charset="0"/>
                <a:cs typeface="Times New Roman" panose="02020603050405020304" pitchFamily="18" charset="0"/>
              </a:rPr>
              <a:t>Mass source data</a:t>
            </a:r>
          </a:p>
          <a:p>
            <a:endParaRPr lang="en-US" dirty="0"/>
          </a:p>
        </p:txBody>
      </p:sp>
      <p:pic>
        <p:nvPicPr>
          <p:cNvPr id="4" name="صورة 3"/>
          <p:cNvPicPr/>
          <p:nvPr/>
        </p:nvPicPr>
        <p:blipFill>
          <a:blip r:embed="rId2">
            <a:extLst>
              <a:ext uri="{28A0092B-C50C-407E-A947-70E740481C1C}">
                <a14:useLocalDpi xmlns:a14="http://schemas.microsoft.com/office/drawing/2010/main" val="0"/>
              </a:ext>
            </a:extLst>
          </a:blip>
          <a:stretch>
            <a:fillRect/>
          </a:stretch>
        </p:blipFill>
        <p:spPr>
          <a:xfrm>
            <a:off x="685800" y="1371600"/>
            <a:ext cx="7772400" cy="4190999"/>
          </a:xfrm>
          <a:prstGeom prst="rect">
            <a:avLst/>
          </a:prstGeom>
        </p:spPr>
      </p:pic>
    </p:spTree>
    <p:extLst>
      <p:ext uri="{BB962C8B-B14F-4D97-AF65-F5344CB8AC3E}">
        <p14:creationId xmlns:p14="http://schemas.microsoft.com/office/powerpoint/2010/main" val="21387228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685800"/>
            <a:ext cx="5486400" cy="731838"/>
          </a:xfrm>
        </p:spPr>
        <p:txBody>
          <a:bodyPr>
            <a:normAutofit/>
          </a:bodyPr>
          <a:lstStyle/>
          <a:p>
            <a:r>
              <a:rPr lang="en-US" sz="4000" dirty="0">
                <a:solidFill>
                  <a:srgbClr val="FF0000"/>
                </a:solidFill>
                <a:latin typeface="Times New Roman" panose="02020603050405020304" pitchFamily="18" charset="0"/>
                <a:cs typeface="Times New Roman" panose="02020603050405020304" pitchFamily="18" charset="0"/>
              </a:rPr>
              <a:t>Table of content </a:t>
            </a:r>
          </a:p>
        </p:txBody>
      </p:sp>
      <p:sp>
        <p:nvSpPr>
          <p:cNvPr id="3" name="عنصر نائب للمحتوى 2"/>
          <p:cNvSpPr>
            <a:spLocks noGrp="1"/>
          </p:cNvSpPr>
          <p:nvPr>
            <p:ph sz="quarter" idx="13"/>
          </p:nvPr>
        </p:nvSpPr>
        <p:spPr>
          <a:xfrm>
            <a:off x="609600" y="2514600"/>
            <a:ext cx="7924800" cy="4114800"/>
          </a:xfrm>
        </p:spPr>
        <p:txBody>
          <a:bodyPr>
            <a:normAutofit/>
          </a:bodyPr>
          <a:lstStyle/>
          <a:p>
            <a:pPr marL="514350" indent="-514350">
              <a:buFont typeface="+mj-lt"/>
              <a:buAutoNum type="arabicParenR"/>
            </a:pPr>
            <a:r>
              <a:rPr lang="en-US" sz="2800" dirty="0">
                <a:solidFill>
                  <a:schemeClr val="tx1">
                    <a:lumMod val="65000"/>
                  </a:schemeClr>
                </a:solidFill>
                <a:latin typeface="Times New Roman" panose="02020603050405020304" pitchFamily="18" charset="0"/>
                <a:cs typeface="Times New Roman" panose="02020603050405020304" pitchFamily="18" charset="0"/>
              </a:rPr>
              <a:t>INTRODUCTION</a:t>
            </a:r>
          </a:p>
          <a:p>
            <a:pPr marL="514350" indent="-514350">
              <a:buFont typeface="+mj-lt"/>
              <a:buAutoNum type="arabicParenR"/>
            </a:pPr>
            <a:r>
              <a:rPr lang="en-US" sz="2800" dirty="0" smtClean="0">
                <a:solidFill>
                  <a:schemeClr val="tx1">
                    <a:lumMod val="65000"/>
                  </a:schemeClr>
                </a:solidFill>
                <a:latin typeface="Times New Roman" panose="02020603050405020304" pitchFamily="18" charset="0"/>
                <a:cs typeface="Times New Roman" panose="02020603050405020304" pitchFamily="18" charset="0"/>
              </a:rPr>
              <a:t>PRELIMENERY </a:t>
            </a:r>
            <a:r>
              <a:rPr lang="en-US" sz="2800" dirty="0">
                <a:solidFill>
                  <a:schemeClr val="tx1">
                    <a:lumMod val="65000"/>
                  </a:schemeClr>
                </a:solidFill>
                <a:latin typeface="Times New Roman" panose="02020603050405020304" pitchFamily="18" charset="0"/>
                <a:cs typeface="Times New Roman" panose="02020603050405020304" pitchFamily="18" charset="0"/>
              </a:rPr>
              <a:t>DIMENTION</a:t>
            </a:r>
          </a:p>
          <a:p>
            <a:pPr marL="514350" indent="-514350">
              <a:buFont typeface="+mj-lt"/>
              <a:buAutoNum type="arabicParenR"/>
            </a:pPr>
            <a:r>
              <a:rPr lang="en-US" sz="2800" dirty="0">
                <a:solidFill>
                  <a:schemeClr val="tx1">
                    <a:lumMod val="65000"/>
                  </a:schemeClr>
                </a:solidFill>
                <a:latin typeface="Times New Roman" panose="02020603050405020304" pitchFamily="18" charset="0"/>
                <a:cs typeface="Times New Roman" panose="02020603050405020304" pitchFamily="18" charset="0"/>
              </a:rPr>
              <a:t>THREE-DIMENSIONAL ANALYSIS AND DESIGN </a:t>
            </a:r>
          </a:p>
          <a:p>
            <a:endParaRPr lang="en-US" sz="2800" dirty="0">
              <a:solidFill>
                <a:schemeClr val="tx1">
                  <a:lumMod val="6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6905781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76200"/>
            <a:ext cx="7924800" cy="762000"/>
          </a:xfrm>
        </p:spPr>
        <p:txBody>
          <a:bodyPr/>
          <a:lstStyle/>
          <a:p>
            <a:pPr algn="ctr"/>
            <a:r>
              <a:rPr lang="en-US" dirty="0" smtClean="0">
                <a:solidFill>
                  <a:srgbClr val="FF0000"/>
                </a:solidFill>
                <a:latin typeface="Times New Roman" panose="02020603050405020304" pitchFamily="18" charset="0"/>
                <a:cs typeface="Times New Roman" panose="02020603050405020304" pitchFamily="18" charset="0"/>
              </a:rPr>
              <a:t>Functions</a:t>
            </a:r>
            <a:endParaRPr lang="en-US" dirty="0">
              <a:solidFill>
                <a:srgbClr val="FF0000"/>
              </a:solidFill>
              <a:latin typeface="Times New Roman" panose="02020603050405020304" pitchFamily="18" charset="0"/>
              <a:cs typeface="Times New Roman" panose="02020603050405020304" pitchFamily="18" charset="0"/>
            </a:endParaRPr>
          </a:p>
        </p:txBody>
      </p:sp>
      <p:sp>
        <p:nvSpPr>
          <p:cNvPr id="3" name="عنصر نائب للمحتوى 2"/>
          <p:cNvSpPr>
            <a:spLocks noGrp="1"/>
          </p:cNvSpPr>
          <p:nvPr>
            <p:ph sz="quarter" idx="13"/>
          </p:nvPr>
        </p:nvSpPr>
        <p:spPr>
          <a:xfrm>
            <a:off x="609600" y="609600"/>
            <a:ext cx="7924800" cy="5334000"/>
          </a:xfrm>
        </p:spPr>
        <p:txBody>
          <a:bodyPr>
            <a:normAutofit/>
          </a:bodyPr>
          <a:lstStyle/>
          <a:p>
            <a:r>
              <a:rPr lang="en-US" sz="2800" b="1" dirty="0" smtClean="0">
                <a:solidFill>
                  <a:schemeClr val="tx1">
                    <a:lumMod val="65000"/>
                  </a:schemeClr>
                </a:solidFill>
                <a:latin typeface="Times New Roman" panose="02020603050405020304" pitchFamily="18" charset="0"/>
                <a:cs typeface="Times New Roman" panose="02020603050405020304" pitchFamily="18" charset="0"/>
              </a:rPr>
              <a:t>Response Spectrum:-</a:t>
            </a:r>
          </a:p>
          <a:p>
            <a:pPr marL="0" indent="0">
              <a:buNone/>
            </a:pPr>
            <a:r>
              <a:rPr lang="en-US" sz="2000" dirty="0" smtClean="0">
                <a:solidFill>
                  <a:schemeClr val="tx1">
                    <a:lumMod val="65000"/>
                  </a:schemeClr>
                </a:solidFill>
              </a:rPr>
              <a:t>is a plot of maximum response of a single degree of freedom system subject to a specific input, such as step loading and triangular pulse versus period of vibration or another suitable quantity. </a:t>
            </a:r>
            <a:endParaRPr lang="en-US" sz="2000" dirty="0">
              <a:solidFill>
                <a:schemeClr val="tx1">
                  <a:lumMod val="65000"/>
                </a:schemeClr>
              </a:solidFill>
              <a:latin typeface="Times New Roman" panose="02020603050405020304" pitchFamily="18" charset="0"/>
              <a:cs typeface="Times New Roman" panose="02020603050405020304" pitchFamily="18" charset="0"/>
            </a:endParaRPr>
          </a:p>
        </p:txBody>
      </p:sp>
      <p:pic>
        <p:nvPicPr>
          <p:cNvPr id="4" name="صورة 3"/>
          <p:cNvPicPr/>
          <p:nvPr/>
        </p:nvPicPr>
        <p:blipFill>
          <a:blip r:embed="rId2">
            <a:extLst>
              <a:ext uri="{28A0092B-C50C-407E-A947-70E740481C1C}">
                <a14:useLocalDpi xmlns:a14="http://schemas.microsoft.com/office/drawing/2010/main" val="0"/>
              </a:ext>
            </a:extLst>
          </a:blip>
          <a:stretch>
            <a:fillRect/>
          </a:stretch>
        </p:blipFill>
        <p:spPr>
          <a:xfrm>
            <a:off x="685800" y="2514600"/>
            <a:ext cx="7772400" cy="3581400"/>
          </a:xfrm>
          <a:prstGeom prst="rect">
            <a:avLst/>
          </a:prstGeom>
        </p:spPr>
      </p:pic>
    </p:spTree>
    <p:extLst>
      <p:ext uri="{BB962C8B-B14F-4D97-AF65-F5344CB8AC3E}">
        <p14:creationId xmlns:p14="http://schemas.microsoft.com/office/powerpoint/2010/main" val="404430330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609600" y="304800"/>
            <a:ext cx="7924800" cy="6400800"/>
          </a:xfrm>
        </p:spPr>
        <p:txBody>
          <a:bodyPr>
            <a:normAutofit/>
          </a:bodyPr>
          <a:lstStyle/>
          <a:p>
            <a:r>
              <a:rPr lang="en-US" sz="2800" b="1" dirty="0">
                <a:solidFill>
                  <a:schemeClr val="tx1">
                    <a:lumMod val="65000"/>
                  </a:schemeClr>
                </a:solidFill>
                <a:latin typeface="Times New Roman" panose="02020603050405020304" pitchFamily="18" charset="0"/>
                <a:cs typeface="Times New Roman" panose="02020603050405020304" pitchFamily="18" charset="0"/>
              </a:rPr>
              <a:t>Time </a:t>
            </a:r>
            <a:r>
              <a:rPr lang="en-US" sz="2800" b="1" dirty="0" smtClean="0">
                <a:solidFill>
                  <a:schemeClr val="tx1">
                    <a:lumMod val="65000"/>
                  </a:schemeClr>
                </a:solidFill>
                <a:latin typeface="Times New Roman" panose="02020603050405020304" pitchFamily="18" charset="0"/>
                <a:cs typeface="Times New Roman" panose="02020603050405020304" pitchFamily="18" charset="0"/>
              </a:rPr>
              <a:t>history</a:t>
            </a:r>
          </a:p>
          <a:p>
            <a:pPr marL="0" indent="0">
              <a:buNone/>
            </a:pPr>
            <a:r>
              <a:rPr lang="en-US" sz="2000" dirty="0" smtClean="0">
                <a:solidFill>
                  <a:schemeClr val="tx1">
                    <a:lumMod val="65000"/>
                  </a:schemeClr>
                </a:solidFill>
                <a:latin typeface="Times New Roman" panose="02020603050405020304" pitchFamily="18" charset="0"/>
                <a:cs typeface="Times New Roman" panose="02020603050405020304" pitchFamily="18" charset="0"/>
              </a:rPr>
              <a:t> </a:t>
            </a:r>
            <a:r>
              <a:rPr lang="en-US" sz="2000" dirty="0">
                <a:solidFill>
                  <a:schemeClr val="tx1">
                    <a:lumMod val="65000"/>
                  </a:schemeClr>
                </a:solidFill>
                <a:latin typeface="Times New Roman" panose="02020603050405020304" pitchFamily="18" charset="0"/>
                <a:cs typeface="Times New Roman" panose="02020603050405020304" pitchFamily="18" charset="0"/>
              </a:rPr>
              <a:t>is a more detailed analysis involving the time instant. In time history analyses the structural response is computed at a number of subsequent time instants. In other words, time histories of the structural response to a given input are obtained ad a result.</a:t>
            </a:r>
          </a:p>
          <a:p>
            <a:endParaRPr lang="en-US" sz="2000" dirty="0">
              <a:solidFill>
                <a:schemeClr val="tx1">
                  <a:lumMod val="65000"/>
                </a:schemeClr>
              </a:solidFill>
              <a:latin typeface="Times New Roman" panose="02020603050405020304" pitchFamily="18" charset="0"/>
              <a:cs typeface="Times New Roman" panose="02020603050405020304" pitchFamily="18" charset="0"/>
            </a:endParaRPr>
          </a:p>
        </p:txBody>
      </p:sp>
      <p:pic>
        <p:nvPicPr>
          <p:cNvPr id="4" name="صورة 3"/>
          <p:cNvPicPr/>
          <p:nvPr/>
        </p:nvPicPr>
        <p:blipFill>
          <a:blip r:embed="rId2">
            <a:extLst>
              <a:ext uri="{28A0092B-C50C-407E-A947-70E740481C1C}">
                <a14:useLocalDpi xmlns:a14="http://schemas.microsoft.com/office/drawing/2010/main" val="0"/>
              </a:ext>
            </a:extLst>
          </a:blip>
          <a:stretch>
            <a:fillRect/>
          </a:stretch>
        </p:blipFill>
        <p:spPr>
          <a:xfrm>
            <a:off x="838200" y="2286000"/>
            <a:ext cx="7239000" cy="4191000"/>
          </a:xfrm>
          <a:prstGeom prst="rect">
            <a:avLst/>
          </a:prstGeom>
        </p:spPr>
      </p:pic>
    </p:spTree>
    <p:extLst>
      <p:ext uri="{BB962C8B-B14F-4D97-AF65-F5344CB8AC3E}">
        <p14:creationId xmlns:p14="http://schemas.microsoft.com/office/powerpoint/2010/main" val="258554915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503238"/>
            <a:ext cx="7924800" cy="487362"/>
          </a:xfrm>
        </p:spPr>
        <p:txBody>
          <a:bodyPr/>
          <a:lstStyle/>
          <a:p>
            <a:pPr algn="ctr"/>
            <a:r>
              <a:rPr lang="en-US" dirty="0">
                <a:solidFill>
                  <a:srgbClr val="FF0000"/>
                </a:solidFill>
                <a:latin typeface="Times New Roman" panose="02020603050405020304" pitchFamily="18" charset="0"/>
                <a:cs typeface="Times New Roman" panose="02020603050405020304" pitchFamily="18" charset="0"/>
              </a:rPr>
              <a:t>Load cases</a:t>
            </a:r>
          </a:p>
        </p:txBody>
      </p:sp>
      <p:sp>
        <p:nvSpPr>
          <p:cNvPr id="3" name="عنصر نائب للمحتوى 2"/>
          <p:cNvSpPr>
            <a:spLocks noGrp="1"/>
          </p:cNvSpPr>
          <p:nvPr>
            <p:ph sz="quarter" idx="13"/>
          </p:nvPr>
        </p:nvSpPr>
        <p:spPr>
          <a:xfrm>
            <a:off x="609600" y="1219200"/>
            <a:ext cx="7924800" cy="5257800"/>
          </a:xfrm>
        </p:spPr>
        <p:txBody>
          <a:bodyPr>
            <a:normAutofit/>
          </a:bodyPr>
          <a:lstStyle/>
          <a:p>
            <a:r>
              <a:rPr lang="en-US" sz="2000" dirty="0" smtClean="0">
                <a:solidFill>
                  <a:schemeClr val="tx1">
                    <a:lumMod val="65000"/>
                  </a:schemeClr>
                </a:solidFill>
                <a:latin typeface="Times New Roman" panose="02020603050405020304" pitchFamily="18" charset="0"/>
                <a:cs typeface="Times New Roman" panose="02020603050405020304" pitchFamily="18" charset="0"/>
              </a:rPr>
              <a:t>I </a:t>
            </a:r>
            <a:r>
              <a:rPr lang="en-US" sz="2000" dirty="0" err="1" smtClean="0">
                <a:solidFill>
                  <a:schemeClr val="tx1">
                    <a:lumMod val="65000"/>
                  </a:schemeClr>
                </a:solidFill>
                <a:latin typeface="Times New Roman" panose="02020603050405020304" pitchFamily="18" charset="0"/>
                <a:cs typeface="Times New Roman" panose="02020603050405020304" pitchFamily="18" charset="0"/>
              </a:rPr>
              <a:t>defind</a:t>
            </a:r>
            <a:r>
              <a:rPr lang="en-US" sz="2000" dirty="0" smtClean="0">
                <a:solidFill>
                  <a:schemeClr val="tx1">
                    <a:lumMod val="65000"/>
                  </a:schemeClr>
                </a:solidFill>
                <a:latin typeface="Times New Roman" panose="02020603050405020304" pitchFamily="18" charset="0"/>
                <a:cs typeface="Times New Roman" panose="02020603050405020304" pitchFamily="18" charset="0"/>
              </a:rPr>
              <a:t> a load cases for seismic load and for response spectrum and for time history in </a:t>
            </a:r>
            <a:r>
              <a:rPr lang="en-US" sz="2000" dirty="0">
                <a:solidFill>
                  <a:schemeClr val="tx1">
                    <a:lumMod val="65000"/>
                  </a:schemeClr>
                </a:solidFill>
                <a:latin typeface="Times New Roman" panose="02020603050405020304" pitchFamily="18" charset="0"/>
                <a:cs typeface="Times New Roman" panose="02020603050405020304" pitchFamily="18" charset="0"/>
              </a:rPr>
              <a:t>x and y direction </a:t>
            </a:r>
            <a:endParaRPr lang="en-US" sz="2000" dirty="0" smtClean="0">
              <a:solidFill>
                <a:schemeClr val="tx1">
                  <a:lumMod val="65000"/>
                </a:schemeClr>
              </a:solidFill>
              <a:latin typeface="Times New Roman" panose="02020603050405020304" pitchFamily="18" charset="0"/>
              <a:cs typeface="Times New Roman" panose="02020603050405020304" pitchFamily="18" charset="0"/>
            </a:endParaRPr>
          </a:p>
          <a:p>
            <a:endParaRPr lang="en-US" sz="2000" dirty="0" smtClean="0">
              <a:solidFill>
                <a:schemeClr val="tx1">
                  <a:lumMod val="65000"/>
                </a:schemeClr>
              </a:solidFill>
              <a:latin typeface="Times New Roman" panose="02020603050405020304" pitchFamily="18" charset="0"/>
              <a:cs typeface="Times New Roman" panose="02020603050405020304" pitchFamily="18" charset="0"/>
            </a:endParaRP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400" y="2057400"/>
            <a:ext cx="7315200" cy="4191000"/>
          </a:xfrm>
          <a:prstGeom prst="rect">
            <a:avLst/>
          </a:prstGeom>
        </p:spPr>
      </p:pic>
    </p:spTree>
    <p:extLst>
      <p:ext uri="{BB962C8B-B14F-4D97-AF65-F5344CB8AC3E}">
        <p14:creationId xmlns:p14="http://schemas.microsoft.com/office/powerpoint/2010/main" val="223338475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p:txBody>
          <a:bodyPr>
            <a:normAutofit/>
          </a:bodyPr>
          <a:lstStyle/>
          <a:p>
            <a:pPr lvl="0"/>
            <a:r>
              <a:rPr lang="en-US" sz="2800" dirty="0">
                <a:solidFill>
                  <a:schemeClr val="tx1">
                    <a:lumMod val="65000"/>
                  </a:schemeClr>
                </a:solidFill>
                <a:latin typeface="Times New Roman" panose="02020603050405020304" pitchFamily="18" charset="0"/>
                <a:cs typeface="Times New Roman" panose="02020603050405020304" pitchFamily="18" charset="0"/>
              </a:rPr>
              <a:t>Load combination</a:t>
            </a:r>
          </a:p>
          <a:p>
            <a:pPr marL="0" indent="0">
              <a:buNone/>
            </a:pPr>
            <a:r>
              <a:rPr lang="en-US" sz="2800" dirty="0" smtClean="0">
                <a:solidFill>
                  <a:schemeClr val="tx1">
                    <a:lumMod val="65000"/>
                  </a:schemeClr>
                </a:solidFill>
              </a:rPr>
              <a:t>  The </a:t>
            </a:r>
            <a:r>
              <a:rPr lang="en-US" sz="2800" dirty="0">
                <a:solidFill>
                  <a:schemeClr val="tx1">
                    <a:lumMod val="65000"/>
                  </a:schemeClr>
                </a:solidFill>
              </a:rPr>
              <a:t>two types of load combinations that mentioned in section 1.7 were defined in ETABS software. </a:t>
            </a:r>
          </a:p>
          <a:p>
            <a:endParaRPr lang="en-US" sz="2800" dirty="0">
              <a:solidFill>
                <a:schemeClr val="tx1">
                  <a:lumMod val="65000"/>
                </a:schemeClr>
              </a:solidFill>
              <a:latin typeface="Times New Roman" panose="02020603050405020304" pitchFamily="18" charset="0"/>
              <a:cs typeface="Times New Roman" panose="02020603050405020304" pitchFamily="18" charset="0"/>
            </a:endParaRPr>
          </a:p>
        </p:txBody>
      </p:sp>
      <p:sp>
        <p:nvSpPr>
          <p:cNvPr id="4" name="عنوان 1"/>
          <p:cNvSpPr txBox="1">
            <a:spLocks/>
          </p:cNvSpPr>
          <p:nvPr/>
        </p:nvSpPr>
        <p:spPr>
          <a:xfrm>
            <a:off x="228600" y="228600"/>
            <a:ext cx="8763000" cy="808038"/>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2800" b="1" dirty="0" smtClean="0">
                <a:solidFill>
                  <a:srgbClr val="FF0000"/>
                </a:solidFill>
                <a:latin typeface="Times New Roman" panose="02020603050405020304" pitchFamily="18" charset="0"/>
                <a:cs typeface="Times New Roman" panose="02020603050405020304" pitchFamily="18" charset="0"/>
              </a:rPr>
              <a:t>THREE-DIMENSIONAL ANALYSIS AND DESIGN </a:t>
            </a:r>
            <a:endParaRPr lang="en-US" sz="28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715358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647700" y="1295400"/>
            <a:ext cx="7924800" cy="4191000"/>
          </a:xfrm>
        </p:spPr>
        <p:txBody>
          <a:bodyPr>
            <a:normAutofit/>
          </a:bodyPr>
          <a:lstStyle/>
          <a:p>
            <a:pPr lvl="0"/>
            <a:r>
              <a:rPr lang="en-US" sz="2400" b="1" dirty="0">
                <a:solidFill>
                  <a:schemeClr val="tx1">
                    <a:lumMod val="65000"/>
                  </a:schemeClr>
                </a:solidFill>
                <a:latin typeface="Times New Roman" panose="02020603050405020304" pitchFamily="18" charset="0"/>
                <a:cs typeface="Times New Roman" panose="02020603050405020304" pitchFamily="18" charset="0"/>
              </a:rPr>
              <a:t>Design specification</a:t>
            </a:r>
          </a:p>
          <a:p>
            <a:pPr marL="0" indent="0">
              <a:buNone/>
            </a:pPr>
            <a:endParaRPr lang="en-US" sz="2400" b="1" dirty="0">
              <a:solidFill>
                <a:schemeClr val="tx1">
                  <a:lumMod val="65000"/>
                </a:schemeClr>
              </a:solidFill>
              <a:latin typeface="Times New Roman" panose="02020603050405020304" pitchFamily="18" charset="0"/>
              <a:cs typeface="Times New Roman" panose="02020603050405020304" pitchFamily="18" charset="0"/>
            </a:endParaRPr>
          </a:p>
          <a:p>
            <a:endParaRPr lang="en-US" sz="2400" b="1" dirty="0">
              <a:solidFill>
                <a:schemeClr val="tx1">
                  <a:lumMod val="65000"/>
                </a:schemeClr>
              </a:solidFill>
              <a:latin typeface="Times New Roman" panose="02020603050405020304" pitchFamily="18" charset="0"/>
              <a:cs typeface="Times New Roman" panose="02020603050405020304" pitchFamily="18" charset="0"/>
            </a:endParaRPr>
          </a:p>
        </p:txBody>
      </p:sp>
      <p:sp>
        <p:nvSpPr>
          <p:cNvPr id="4" name="عنوان 1"/>
          <p:cNvSpPr txBox="1">
            <a:spLocks/>
          </p:cNvSpPr>
          <p:nvPr/>
        </p:nvSpPr>
        <p:spPr>
          <a:xfrm>
            <a:off x="228600" y="228600"/>
            <a:ext cx="8763000" cy="808038"/>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2800" b="1" dirty="0" smtClean="0">
                <a:solidFill>
                  <a:srgbClr val="FF0000"/>
                </a:solidFill>
                <a:latin typeface="Times New Roman" panose="02020603050405020304" pitchFamily="18" charset="0"/>
                <a:cs typeface="Times New Roman" panose="02020603050405020304" pitchFamily="18" charset="0"/>
              </a:rPr>
              <a:t>THREE-DIMENSIONAL ANALYSIS AND DESIGN </a:t>
            </a:r>
            <a:endParaRPr lang="en-US" sz="2800" dirty="0">
              <a:solidFill>
                <a:srgbClr val="FF0000"/>
              </a:solidFill>
              <a:latin typeface="Times New Roman" panose="02020603050405020304" pitchFamily="18" charset="0"/>
              <a:cs typeface="Times New Roman" panose="02020603050405020304" pitchFamily="18" charset="0"/>
            </a:endParaRPr>
          </a:p>
        </p:txBody>
      </p:sp>
      <p:pic>
        <p:nvPicPr>
          <p:cNvPr id="6" name="صورة 5"/>
          <p:cNvPicPr/>
          <p:nvPr/>
        </p:nvPicPr>
        <p:blipFill>
          <a:blip r:embed="rId2">
            <a:extLst>
              <a:ext uri="{28A0092B-C50C-407E-A947-70E740481C1C}">
                <a14:useLocalDpi xmlns:a14="http://schemas.microsoft.com/office/drawing/2010/main" val="0"/>
              </a:ext>
            </a:extLst>
          </a:blip>
          <a:stretch>
            <a:fillRect/>
          </a:stretch>
        </p:blipFill>
        <p:spPr>
          <a:xfrm>
            <a:off x="533401" y="2057400"/>
            <a:ext cx="3733800" cy="4267200"/>
          </a:xfrm>
          <a:prstGeom prst="rect">
            <a:avLst/>
          </a:prstGeom>
        </p:spPr>
      </p:pic>
      <p:pic>
        <p:nvPicPr>
          <p:cNvPr id="7" name="صورة 6"/>
          <p:cNvPicPr/>
          <p:nvPr/>
        </p:nvPicPr>
        <p:blipFill>
          <a:blip r:embed="rId3">
            <a:extLst>
              <a:ext uri="{28A0092B-C50C-407E-A947-70E740481C1C}">
                <a14:useLocalDpi xmlns:a14="http://schemas.microsoft.com/office/drawing/2010/main" val="0"/>
              </a:ext>
            </a:extLst>
          </a:blip>
          <a:stretch>
            <a:fillRect/>
          </a:stretch>
        </p:blipFill>
        <p:spPr>
          <a:xfrm>
            <a:off x="4809506" y="2047504"/>
            <a:ext cx="3953494" cy="4277096"/>
          </a:xfrm>
          <a:prstGeom prst="rect">
            <a:avLst/>
          </a:prstGeom>
        </p:spPr>
      </p:pic>
    </p:spTree>
    <p:extLst>
      <p:ext uri="{BB962C8B-B14F-4D97-AF65-F5344CB8AC3E}">
        <p14:creationId xmlns:p14="http://schemas.microsoft.com/office/powerpoint/2010/main" val="179534323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647700" y="762000"/>
            <a:ext cx="7924800" cy="4495800"/>
          </a:xfrm>
        </p:spPr>
        <p:txBody>
          <a:bodyPr>
            <a:normAutofit/>
          </a:bodyPr>
          <a:lstStyle/>
          <a:p>
            <a:r>
              <a:rPr lang="en-US" sz="2800" b="1" dirty="0">
                <a:solidFill>
                  <a:schemeClr val="tx1">
                    <a:lumMod val="65000"/>
                  </a:schemeClr>
                </a:solidFill>
                <a:latin typeface="Times New Roman" panose="02020603050405020304" pitchFamily="18" charset="0"/>
                <a:cs typeface="Times New Roman" panose="02020603050405020304" pitchFamily="18" charset="0"/>
              </a:rPr>
              <a:t>Verification of Structural </a:t>
            </a:r>
            <a:r>
              <a:rPr lang="en-US" sz="2800" b="1" dirty="0" smtClean="0">
                <a:solidFill>
                  <a:schemeClr val="tx1">
                    <a:lumMod val="65000"/>
                  </a:schemeClr>
                </a:solidFill>
                <a:latin typeface="Times New Roman" panose="02020603050405020304" pitchFamily="18" charset="0"/>
                <a:cs typeface="Times New Roman" panose="02020603050405020304" pitchFamily="18" charset="0"/>
              </a:rPr>
              <a:t>Analysis</a:t>
            </a:r>
          </a:p>
          <a:p>
            <a:pPr marL="0" indent="0">
              <a:buNone/>
            </a:pPr>
            <a:r>
              <a:rPr lang="en-US" sz="2400" b="1" dirty="0" smtClean="0">
                <a:solidFill>
                  <a:schemeClr val="tx1">
                    <a:lumMod val="65000"/>
                  </a:schemeClr>
                </a:solidFill>
                <a:latin typeface="Times New Roman" panose="02020603050405020304" pitchFamily="18" charset="0"/>
                <a:cs typeface="Times New Roman" panose="02020603050405020304" pitchFamily="18" charset="0"/>
              </a:rPr>
              <a:t>1) Compatibility check :</a:t>
            </a:r>
          </a:p>
          <a:p>
            <a:pPr marL="0" indent="0">
              <a:buNone/>
            </a:pPr>
            <a:endParaRPr lang="en-US" sz="2400" b="1" dirty="0">
              <a:solidFill>
                <a:schemeClr val="tx1">
                  <a:lumMod val="65000"/>
                </a:schemeClr>
              </a:solidFill>
              <a:latin typeface="Times New Roman" panose="02020603050405020304" pitchFamily="18" charset="0"/>
              <a:cs typeface="Times New Roman" panose="02020603050405020304" pitchFamily="18" charset="0"/>
            </a:endParaRPr>
          </a:p>
        </p:txBody>
      </p:sp>
      <p:sp>
        <p:nvSpPr>
          <p:cNvPr id="5" name="عنوان 1"/>
          <p:cNvSpPr txBox="1">
            <a:spLocks/>
          </p:cNvSpPr>
          <p:nvPr/>
        </p:nvSpPr>
        <p:spPr>
          <a:xfrm>
            <a:off x="228600" y="-152400"/>
            <a:ext cx="8763000" cy="808038"/>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2800" b="1" dirty="0" smtClean="0">
                <a:solidFill>
                  <a:srgbClr val="FF0000"/>
                </a:solidFill>
                <a:latin typeface="Times New Roman" panose="02020603050405020304" pitchFamily="18" charset="0"/>
                <a:cs typeface="Times New Roman" panose="02020603050405020304" pitchFamily="18" charset="0"/>
              </a:rPr>
              <a:t>THREE-DIMENSIONAL ANALYSIS AND DESIGN </a:t>
            </a:r>
            <a:endParaRPr lang="en-US" sz="2800" dirty="0">
              <a:solidFill>
                <a:srgbClr val="FF0000"/>
              </a:solidFill>
              <a:latin typeface="Times New Roman" panose="02020603050405020304" pitchFamily="18" charset="0"/>
              <a:cs typeface="Times New Roman" panose="02020603050405020304" pitchFamily="18" charset="0"/>
            </a:endParaRPr>
          </a:p>
        </p:txBody>
      </p:sp>
      <p:pic>
        <p:nvPicPr>
          <p:cNvPr id="7" name="صورة 6"/>
          <p:cNvPicPr/>
          <p:nvPr/>
        </p:nvPicPr>
        <p:blipFill>
          <a:blip r:embed="rId2">
            <a:extLst>
              <a:ext uri="{28A0092B-C50C-407E-A947-70E740481C1C}">
                <a14:useLocalDpi xmlns:a14="http://schemas.microsoft.com/office/drawing/2010/main" val="0"/>
              </a:ext>
            </a:extLst>
          </a:blip>
          <a:stretch>
            <a:fillRect/>
          </a:stretch>
        </p:blipFill>
        <p:spPr>
          <a:xfrm>
            <a:off x="1137062" y="1981200"/>
            <a:ext cx="7162800" cy="4495800"/>
          </a:xfrm>
          <a:prstGeom prst="rect">
            <a:avLst/>
          </a:prstGeom>
        </p:spPr>
      </p:pic>
    </p:spTree>
    <p:extLst>
      <p:ext uri="{BB962C8B-B14F-4D97-AF65-F5344CB8AC3E}">
        <p14:creationId xmlns:p14="http://schemas.microsoft.com/office/powerpoint/2010/main" val="48457076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609600" y="1295400"/>
            <a:ext cx="7924800" cy="4114800"/>
          </a:xfrm>
        </p:spPr>
        <p:txBody>
          <a:bodyPr>
            <a:normAutofit/>
          </a:bodyPr>
          <a:lstStyle/>
          <a:p>
            <a:pPr marL="0" indent="0">
              <a:buNone/>
            </a:pPr>
            <a:r>
              <a:rPr lang="en-US" sz="2400" b="1" dirty="0" smtClean="0">
                <a:solidFill>
                  <a:schemeClr val="tx1">
                    <a:lumMod val="65000"/>
                  </a:schemeClr>
                </a:solidFill>
                <a:latin typeface="Times New Roman" panose="02020603050405020304" pitchFamily="18" charset="0"/>
                <a:cs typeface="Times New Roman" panose="02020603050405020304" pitchFamily="18" charset="0"/>
              </a:rPr>
              <a:t>2) Equilibrium check</a:t>
            </a:r>
          </a:p>
          <a:p>
            <a:r>
              <a:rPr lang="en-US" sz="2400" b="1" dirty="0" smtClean="0">
                <a:solidFill>
                  <a:schemeClr val="tx1">
                    <a:lumMod val="65000"/>
                  </a:schemeClr>
                </a:solidFill>
                <a:latin typeface="Times New Roman" panose="02020603050405020304" pitchFamily="18" charset="0"/>
                <a:cs typeface="Times New Roman" panose="02020603050405020304" pitchFamily="18" charset="0"/>
              </a:rPr>
              <a:t>Manual calculation </a:t>
            </a:r>
            <a:endParaRPr lang="en-US" sz="2400" b="1" dirty="0">
              <a:solidFill>
                <a:schemeClr val="tx1">
                  <a:lumMod val="65000"/>
                </a:schemeClr>
              </a:solidFill>
              <a:latin typeface="Times New Roman" panose="02020603050405020304" pitchFamily="18" charset="0"/>
              <a:cs typeface="Times New Roman" panose="02020603050405020304" pitchFamily="18" charset="0"/>
            </a:endParaRPr>
          </a:p>
          <a:p>
            <a:pPr>
              <a:buFont typeface="+mj-lt"/>
              <a:buAutoNum type="arabicPeriod"/>
            </a:pPr>
            <a:r>
              <a:rPr lang="en-US" sz="2000" dirty="0" smtClean="0">
                <a:solidFill>
                  <a:schemeClr val="tx1">
                    <a:lumMod val="65000"/>
                  </a:schemeClr>
                </a:solidFill>
                <a:latin typeface="Times New Roman" panose="02020603050405020304" pitchFamily="18" charset="0"/>
                <a:cs typeface="Times New Roman" panose="02020603050405020304" pitchFamily="18" charset="0"/>
              </a:rPr>
              <a:t>From dead load = 39071.7 </a:t>
            </a:r>
            <a:r>
              <a:rPr lang="en-US" sz="2000" dirty="0">
                <a:solidFill>
                  <a:schemeClr val="tx1">
                    <a:lumMod val="65000"/>
                  </a:schemeClr>
                </a:solidFill>
                <a:latin typeface="Times New Roman" panose="02020603050405020304" pitchFamily="18" charset="0"/>
                <a:cs typeface="Times New Roman" panose="02020603050405020304" pitchFamily="18" charset="0"/>
              </a:rPr>
              <a:t>KN</a:t>
            </a:r>
            <a:endParaRPr lang="en-US" sz="2000" dirty="0" smtClean="0">
              <a:solidFill>
                <a:schemeClr val="tx1">
                  <a:lumMod val="65000"/>
                </a:schemeClr>
              </a:solidFill>
              <a:latin typeface="Times New Roman" panose="02020603050405020304" pitchFamily="18" charset="0"/>
              <a:cs typeface="Times New Roman" panose="02020603050405020304" pitchFamily="18" charset="0"/>
            </a:endParaRPr>
          </a:p>
          <a:p>
            <a:pPr>
              <a:buFont typeface="+mj-lt"/>
              <a:buAutoNum type="arabicPeriod"/>
            </a:pPr>
            <a:r>
              <a:rPr lang="en-US" sz="2000" dirty="0" smtClean="0">
                <a:solidFill>
                  <a:schemeClr val="tx1">
                    <a:lumMod val="65000"/>
                  </a:schemeClr>
                </a:solidFill>
                <a:latin typeface="Times New Roman" panose="02020603050405020304" pitchFamily="18" charset="0"/>
                <a:cs typeface="Times New Roman" panose="02020603050405020304" pitchFamily="18" charset="0"/>
              </a:rPr>
              <a:t>From live load = </a:t>
            </a:r>
            <a:r>
              <a:rPr lang="en-US" sz="2000" dirty="0">
                <a:solidFill>
                  <a:schemeClr val="tx1">
                    <a:lumMod val="65000"/>
                  </a:schemeClr>
                </a:solidFill>
                <a:latin typeface="Times New Roman" panose="02020603050405020304" pitchFamily="18" charset="0"/>
                <a:cs typeface="Times New Roman" panose="02020603050405020304" pitchFamily="18" charset="0"/>
              </a:rPr>
              <a:t>14668.71 KN</a:t>
            </a:r>
            <a:r>
              <a:rPr lang="en-US" sz="2000" dirty="0" smtClean="0">
                <a:solidFill>
                  <a:schemeClr val="tx1">
                    <a:lumMod val="65000"/>
                  </a:schemeClr>
                </a:solidFill>
                <a:latin typeface="Times New Roman" panose="02020603050405020304" pitchFamily="18" charset="0"/>
                <a:cs typeface="Times New Roman" panose="02020603050405020304" pitchFamily="18" charset="0"/>
              </a:rPr>
              <a:t>.</a:t>
            </a:r>
          </a:p>
          <a:p>
            <a:pPr>
              <a:buFont typeface="+mj-lt"/>
              <a:buAutoNum type="arabicPeriod"/>
            </a:pPr>
            <a:r>
              <a:rPr lang="en-US" sz="2000" dirty="0" smtClean="0">
                <a:solidFill>
                  <a:schemeClr val="tx1">
                    <a:lumMod val="65000"/>
                  </a:schemeClr>
                </a:solidFill>
                <a:latin typeface="Times New Roman" panose="02020603050405020304" pitchFamily="18" charset="0"/>
                <a:cs typeface="Times New Roman" panose="02020603050405020304" pitchFamily="18" charset="0"/>
              </a:rPr>
              <a:t>From super imposed dead load = </a:t>
            </a:r>
            <a:r>
              <a:rPr lang="en-US" sz="2000" dirty="0">
                <a:solidFill>
                  <a:schemeClr val="tx1">
                    <a:lumMod val="65000"/>
                  </a:schemeClr>
                </a:solidFill>
                <a:latin typeface="Times New Roman" panose="02020603050405020304" pitchFamily="18" charset="0"/>
                <a:cs typeface="Times New Roman" panose="02020603050405020304" pitchFamily="18" charset="0"/>
              </a:rPr>
              <a:t>24447.85 </a:t>
            </a:r>
            <a:r>
              <a:rPr lang="en-US" sz="2000" dirty="0" smtClean="0">
                <a:solidFill>
                  <a:schemeClr val="tx1">
                    <a:lumMod val="65000"/>
                  </a:schemeClr>
                </a:solidFill>
                <a:latin typeface="Times New Roman" panose="02020603050405020304" pitchFamily="18" charset="0"/>
                <a:cs typeface="Times New Roman" panose="02020603050405020304" pitchFamily="18" charset="0"/>
              </a:rPr>
              <a:t>KN</a:t>
            </a:r>
          </a:p>
          <a:p>
            <a:r>
              <a:rPr lang="en-US" sz="2400" b="1" dirty="0" smtClean="0">
                <a:solidFill>
                  <a:schemeClr val="tx1">
                    <a:lumMod val="65000"/>
                  </a:schemeClr>
                </a:solidFill>
                <a:latin typeface="Times New Roman" panose="02020603050405020304" pitchFamily="18" charset="0"/>
                <a:cs typeface="Times New Roman" panose="02020603050405020304" pitchFamily="18" charset="0"/>
              </a:rPr>
              <a:t>From ETAPS </a:t>
            </a:r>
          </a:p>
          <a:p>
            <a:pPr marL="0" indent="0">
              <a:buNone/>
            </a:pPr>
            <a:r>
              <a:rPr lang="en-US" sz="2000" dirty="0" smtClean="0">
                <a:solidFill>
                  <a:schemeClr val="tx1">
                    <a:lumMod val="65000"/>
                  </a:schemeClr>
                </a:solidFill>
                <a:latin typeface="Times New Roman" panose="02020603050405020304" pitchFamily="18" charset="0"/>
                <a:cs typeface="Times New Roman" panose="02020603050405020304" pitchFamily="18" charset="0"/>
              </a:rPr>
              <a:t> </a:t>
            </a:r>
            <a:endParaRPr lang="en-US" sz="2000" dirty="0">
              <a:solidFill>
                <a:schemeClr val="tx1">
                  <a:lumMod val="65000"/>
                </a:schemeClr>
              </a:solidFill>
              <a:latin typeface="Times New Roman" panose="02020603050405020304" pitchFamily="18" charset="0"/>
              <a:cs typeface="Times New Roman" panose="02020603050405020304" pitchFamily="18" charset="0"/>
            </a:endParaRPr>
          </a:p>
          <a:p>
            <a:pPr marL="0" indent="0">
              <a:buNone/>
            </a:pPr>
            <a:endParaRPr lang="en-US" sz="2000" dirty="0" smtClean="0">
              <a:solidFill>
                <a:schemeClr val="tx1">
                  <a:lumMod val="65000"/>
                </a:schemeClr>
              </a:solidFill>
              <a:latin typeface="Times New Roman" panose="02020603050405020304" pitchFamily="18" charset="0"/>
              <a:cs typeface="Times New Roman" panose="02020603050405020304" pitchFamily="18" charset="0"/>
            </a:endParaRPr>
          </a:p>
          <a:p>
            <a:pPr marL="0" indent="0">
              <a:buNone/>
            </a:pPr>
            <a:endParaRPr lang="en-US" sz="2000" dirty="0" smtClean="0">
              <a:solidFill>
                <a:schemeClr val="tx1">
                  <a:lumMod val="65000"/>
                </a:schemeClr>
              </a:solidFill>
              <a:latin typeface="Times New Roman" panose="02020603050405020304" pitchFamily="18" charset="0"/>
              <a:cs typeface="Times New Roman" panose="02020603050405020304" pitchFamily="18" charset="0"/>
            </a:endParaRPr>
          </a:p>
          <a:p>
            <a:pPr>
              <a:buFont typeface="+mj-lt"/>
              <a:buAutoNum type="arabicPeriod"/>
            </a:pPr>
            <a:endParaRPr lang="en-US" sz="2000" dirty="0" smtClean="0">
              <a:solidFill>
                <a:schemeClr val="tx1">
                  <a:lumMod val="65000"/>
                </a:schemeClr>
              </a:solidFill>
              <a:latin typeface="Times New Roman" panose="02020603050405020304" pitchFamily="18" charset="0"/>
              <a:cs typeface="Times New Roman" panose="02020603050405020304" pitchFamily="18" charset="0"/>
            </a:endParaRPr>
          </a:p>
          <a:p>
            <a:pPr>
              <a:buFont typeface="+mj-lt"/>
              <a:buAutoNum type="arabicPeriod"/>
            </a:pPr>
            <a:endParaRPr lang="en-US" sz="2000" dirty="0" smtClean="0">
              <a:solidFill>
                <a:schemeClr val="tx1">
                  <a:lumMod val="65000"/>
                </a:schemeClr>
              </a:solidFill>
              <a:latin typeface="Times New Roman" panose="02020603050405020304" pitchFamily="18" charset="0"/>
              <a:cs typeface="Times New Roman" panose="02020603050405020304" pitchFamily="18" charset="0"/>
            </a:endParaRPr>
          </a:p>
        </p:txBody>
      </p:sp>
      <p:sp>
        <p:nvSpPr>
          <p:cNvPr id="4" name="عنوان 1"/>
          <p:cNvSpPr txBox="1">
            <a:spLocks/>
          </p:cNvSpPr>
          <p:nvPr/>
        </p:nvSpPr>
        <p:spPr>
          <a:xfrm>
            <a:off x="228600" y="228600"/>
            <a:ext cx="8763000" cy="808038"/>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2800" b="1" dirty="0" smtClean="0">
                <a:solidFill>
                  <a:srgbClr val="FF0000"/>
                </a:solidFill>
                <a:latin typeface="Times New Roman" panose="02020603050405020304" pitchFamily="18" charset="0"/>
                <a:cs typeface="Times New Roman" panose="02020603050405020304" pitchFamily="18" charset="0"/>
              </a:rPr>
              <a:t>THREE-DIMENSIONAL ANALYSIS AND DESIGN </a:t>
            </a:r>
            <a:endParaRPr lang="en-US" sz="2800" dirty="0">
              <a:solidFill>
                <a:srgbClr val="FF0000"/>
              </a:solidFill>
              <a:latin typeface="Times New Roman" panose="02020603050405020304" pitchFamily="18" charset="0"/>
              <a:cs typeface="Times New Roman" panose="02020603050405020304" pitchFamily="18" charset="0"/>
            </a:endParaRPr>
          </a:p>
        </p:txBody>
      </p:sp>
      <p:pic>
        <p:nvPicPr>
          <p:cNvPr id="6" name="صورة 5"/>
          <p:cNvPicPr/>
          <p:nvPr/>
        </p:nvPicPr>
        <p:blipFill>
          <a:blip r:embed="rId2">
            <a:extLst>
              <a:ext uri="{28A0092B-C50C-407E-A947-70E740481C1C}">
                <a14:useLocalDpi xmlns:a14="http://schemas.microsoft.com/office/drawing/2010/main" val="0"/>
              </a:ext>
            </a:extLst>
          </a:blip>
          <a:stretch>
            <a:fillRect/>
          </a:stretch>
        </p:blipFill>
        <p:spPr>
          <a:xfrm>
            <a:off x="1036616" y="4267200"/>
            <a:ext cx="7086600" cy="1991838"/>
          </a:xfrm>
          <a:prstGeom prst="rect">
            <a:avLst/>
          </a:prstGeom>
        </p:spPr>
      </p:pic>
    </p:spTree>
    <p:extLst>
      <p:ext uri="{BB962C8B-B14F-4D97-AF65-F5344CB8AC3E}">
        <p14:creationId xmlns:p14="http://schemas.microsoft.com/office/powerpoint/2010/main" val="376263514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p:txBody>
          <a:bodyPr>
            <a:normAutofit/>
          </a:bodyPr>
          <a:lstStyle/>
          <a:p>
            <a:pPr marL="0" indent="0">
              <a:buNone/>
            </a:pPr>
            <a:r>
              <a:rPr lang="en-US" sz="2400" b="1" dirty="0" smtClean="0">
                <a:solidFill>
                  <a:schemeClr val="tx1">
                    <a:lumMod val="65000"/>
                  </a:schemeClr>
                </a:solidFill>
                <a:latin typeface="Times New Roman" panose="02020603050405020304" pitchFamily="18" charset="0"/>
                <a:cs typeface="Times New Roman" panose="02020603050405020304" pitchFamily="18" charset="0"/>
              </a:rPr>
              <a:t>2) Equilibrium check</a:t>
            </a:r>
          </a:p>
          <a:p>
            <a:r>
              <a:rPr lang="en-US" sz="2400" dirty="0">
                <a:solidFill>
                  <a:schemeClr val="tx1">
                    <a:lumMod val="65000"/>
                  </a:schemeClr>
                </a:solidFill>
                <a:latin typeface="Times New Roman" panose="02020603050405020304" pitchFamily="18" charset="0"/>
                <a:cs typeface="Times New Roman" panose="02020603050405020304" pitchFamily="18" charset="0"/>
              </a:rPr>
              <a:t> </a:t>
            </a:r>
            <a:r>
              <a:rPr lang="en-US" sz="2400" dirty="0">
                <a:solidFill>
                  <a:schemeClr val="tx1">
                    <a:lumMod val="65000"/>
                  </a:schemeClr>
                </a:solidFill>
              </a:rPr>
              <a:t> % Different in Dead load = 39071.7 −39137.0249 /39137.0249 = 0.17%</a:t>
            </a:r>
          </a:p>
          <a:p>
            <a:r>
              <a:rPr lang="en-US" sz="2400" dirty="0">
                <a:solidFill>
                  <a:schemeClr val="tx1">
                    <a:lumMod val="65000"/>
                  </a:schemeClr>
                </a:solidFill>
              </a:rPr>
              <a:t> % Different in live load = = 14668.71−14638.416/14638.416= 0.2%</a:t>
            </a:r>
          </a:p>
          <a:p>
            <a:r>
              <a:rPr lang="en-US" sz="2400" dirty="0">
                <a:solidFill>
                  <a:schemeClr val="tx1">
                    <a:lumMod val="65000"/>
                  </a:schemeClr>
                </a:solidFill>
              </a:rPr>
              <a:t> % Different in SD load = = 24447.85−24397.3601 /24397.3601 = 0.2%</a:t>
            </a:r>
          </a:p>
          <a:p>
            <a:pPr marL="0" indent="0">
              <a:buNone/>
            </a:pPr>
            <a:r>
              <a:rPr lang="en-US" sz="2200" dirty="0" smtClean="0">
                <a:solidFill>
                  <a:schemeClr val="tx1">
                    <a:lumMod val="65000"/>
                  </a:schemeClr>
                </a:solidFill>
                <a:latin typeface="Times New Roman" panose="02020603050405020304" pitchFamily="18" charset="0"/>
                <a:cs typeface="Times New Roman" panose="02020603050405020304" pitchFamily="18" charset="0"/>
              </a:rPr>
              <a:t> </a:t>
            </a:r>
            <a:r>
              <a:rPr lang="en-US" sz="2200" dirty="0">
                <a:solidFill>
                  <a:schemeClr val="tx1">
                    <a:lumMod val="65000"/>
                  </a:schemeClr>
                </a:solidFill>
                <a:latin typeface="Times New Roman" panose="02020603050405020304" pitchFamily="18" charset="0"/>
                <a:cs typeface="Times New Roman" panose="02020603050405020304" pitchFamily="18" charset="0"/>
              </a:rPr>
              <a:t>All differences are less than 10%, So equilibrium is obtained.</a:t>
            </a:r>
          </a:p>
          <a:p>
            <a:endParaRPr lang="en-US" sz="2400" b="1" dirty="0">
              <a:solidFill>
                <a:schemeClr val="tx1">
                  <a:lumMod val="65000"/>
                </a:schemeClr>
              </a:solidFill>
              <a:latin typeface="Times New Roman" panose="02020603050405020304" pitchFamily="18" charset="0"/>
              <a:cs typeface="Times New Roman" panose="02020603050405020304" pitchFamily="18" charset="0"/>
            </a:endParaRPr>
          </a:p>
          <a:p>
            <a:endParaRPr lang="en-US" sz="2000" b="1" dirty="0">
              <a:solidFill>
                <a:schemeClr val="tx1">
                  <a:lumMod val="65000"/>
                </a:schemeClr>
              </a:solidFill>
            </a:endParaRPr>
          </a:p>
        </p:txBody>
      </p:sp>
      <p:sp>
        <p:nvSpPr>
          <p:cNvPr id="4" name="عنوان 1"/>
          <p:cNvSpPr txBox="1">
            <a:spLocks/>
          </p:cNvSpPr>
          <p:nvPr/>
        </p:nvSpPr>
        <p:spPr>
          <a:xfrm>
            <a:off x="228600" y="228600"/>
            <a:ext cx="8763000" cy="808038"/>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2800" b="1" dirty="0" smtClean="0">
                <a:solidFill>
                  <a:srgbClr val="FF0000"/>
                </a:solidFill>
                <a:latin typeface="Times New Roman" panose="02020603050405020304" pitchFamily="18" charset="0"/>
                <a:cs typeface="Times New Roman" panose="02020603050405020304" pitchFamily="18" charset="0"/>
              </a:rPr>
              <a:t>THREE-DIMENSIONAL ANALYSIS AND DESIGN </a:t>
            </a:r>
            <a:endParaRPr lang="en-US" sz="28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3933614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p:txBody>
          <a:bodyPr>
            <a:normAutofit/>
          </a:bodyPr>
          <a:lstStyle/>
          <a:p>
            <a:r>
              <a:rPr lang="en-US" sz="2800" b="1" dirty="0" smtClean="0">
                <a:solidFill>
                  <a:schemeClr val="tx1">
                    <a:lumMod val="65000"/>
                  </a:schemeClr>
                </a:solidFill>
                <a:latin typeface="Times New Roman" panose="02020603050405020304" pitchFamily="18" charset="0"/>
                <a:cs typeface="Times New Roman" panose="02020603050405020304" pitchFamily="18" charset="0"/>
              </a:rPr>
              <a:t>3</a:t>
            </a:r>
            <a:r>
              <a:rPr lang="en-US" sz="2800" b="1" dirty="0">
                <a:solidFill>
                  <a:schemeClr val="tx1">
                    <a:lumMod val="65000"/>
                  </a:schemeClr>
                </a:solidFill>
                <a:latin typeface="Times New Roman" panose="02020603050405020304" pitchFamily="18" charset="0"/>
                <a:cs typeface="Times New Roman" panose="02020603050405020304" pitchFamily="18" charset="0"/>
              </a:rPr>
              <a:t>) Stress-strain check </a:t>
            </a:r>
          </a:p>
          <a:p>
            <a:pPr marL="0" indent="0">
              <a:buNone/>
            </a:pPr>
            <a:r>
              <a:rPr lang="en-US" sz="2200" b="1" dirty="0">
                <a:solidFill>
                  <a:schemeClr val="tx1">
                    <a:lumMod val="65000"/>
                  </a:schemeClr>
                </a:solidFill>
              </a:rPr>
              <a:t>Manually = </a:t>
            </a:r>
            <a:r>
              <a:rPr lang="en-US" sz="2200" b="1" dirty="0" smtClean="0">
                <a:solidFill>
                  <a:schemeClr val="tx1">
                    <a:lumMod val="65000"/>
                  </a:schemeClr>
                </a:solidFill>
              </a:rPr>
              <a:t>(𝑊 </a:t>
            </a:r>
            <a:r>
              <a:rPr lang="en-US" sz="2200" b="1" dirty="0">
                <a:solidFill>
                  <a:schemeClr val="tx1">
                    <a:lumMod val="65000"/>
                  </a:schemeClr>
                </a:solidFill>
              </a:rPr>
              <a:t>× </a:t>
            </a:r>
            <a:r>
              <a:rPr lang="en-US" sz="2200" b="1" dirty="0" smtClean="0">
                <a:solidFill>
                  <a:schemeClr val="tx1">
                    <a:lumMod val="65000"/>
                  </a:schemeClr>
                </a:solidFill>
              </a:rPr>
              <a:t>𝐿𝑛^2 </a:t>
            </a:r>
            <a:r>
              <a:rPr lang="en-US" sz="2200" b="1" dirty="0">
                <a:solidFill>
                  <a:schemeClr val="tx1">
                    <a:lumMod val="65000"/>
                  </a:schemeClr>
                </a:solidFill>
              </a:rPr>
              <a:t>× </a:t>
            </a:r>
            <a:r>
              <a:rPr lang="en-US" sz="2200" b="1" dirty="0" smtClean="0">
                <a:solidFill>
                  <a:schemeClr val="tx1">
                    <a:lumMod val="65000"/>
                  </a:schemeClr>
                </a:solidFill>
              </a:rPr>
              <a:t>𝐿)/ </a:t>
            </a:r>
            <a:r>
              <a:rPr lang="en-US" sz="2200" b="1" dirty="0">
                <a:solidFill>
                  <a:schemeClr val="tx1">
                    <a:lumMod val="65000"/>
                  </a:schemeClr>
                </a:solidFill>
              </a:rPr>
              <a:t>8  </a:t>
            </a:r>
          </a:p>
          <a:p>
            <a:pPr marL="0" indent="0">
              <a:buNone/>
            </a:pPr>
            <a:r>
              <a:rPr lang="en-US" sz="2200" b="1" dirty="0" smtClean="0">
                <a:solidFill>
                  <a:schemeClr val="tx1">
                    <a:lumMod val="65000"/>
                  </a:schemeClr>
                </a:solidFill>
              </a:rPr>
              <a:t>This </a:t>
            </a:r>
            <a:r>
              <a:rPr lang="en-US" sz="2200" b="1" dirty="0">
                <a:solidFill>
                  <a:schemeClr val="tx1">
                    <a:lumMod val="65000"/>
                  </a:schemeClr>
                </a:solidFill>
              </a:rPr>
              <a:t>equation gave maximum positive, considering no negative moment Frame PQ (basement ) </a:t>
            </a:r>
          </a:p>
          <a:p>
            <a:pPr marL="0" indent="0">
              <a:buNone/>
            </a:pPr>
            <a:r>
              <a:rPr lang="en-US" sz="2200" b="1" dirty="0">
                <a:solidFill>
                  <a:schemeClr val="tx1">
                    <a:lumMod val="65000"/>
                  </a:schemeClr>
                </a:solidFill>
              </a:rPr>
              <a:t>w=3KN/m2 (live load).</a:t>
            </a:r>
          </a:p>
          <a:p>
            <a:pPr marL="0" indent="0">
              <a:buNone/>
            </a:pPr>
            <a:r>
              <a:rPr lang="en-US" sz="2200" b="1" dirty="0">
                <a:solidFill>
                  <a:schemeClr val="tx1">
                    <a:lumMod val="65000"/>
                  </a:schemeClr>
                </a:solidFill>
              </a:rPr>
              <a:t> L=7.4/2 + 5.4/ 2 =6.4 m</a:t>
            </a:r>
          </a:p>
          <a:p>
            <a:pPr marL="0" indent="0">
              <a:buNone/>
            </a:pPr>
            <a:r>
              <a:rPr lang="en-US" sz="2200" b="1" dirty="0">
                <a:solidFill>
                  <a:schemeClr val="tx1">
                    <a:lumMod val="65000"/>
                  </a:schemeClr>
                </a:solidFill>
              </a:rPr>
              <a:t>𝐿𝑛=7.6-0.8=6.8 m, (C 800*800)</a:t>
            </a:r>
          </a:p>
          <a:p>
            <a:pPr marL="0" indent="0">
              <a:buNone/>
            </a:pPr>
            <a:r>
              <a:rPr lang="en-US" sz="2200" b="1" dirty="0">
                <a:solidFill>
                  <a:schemeClr val="tx1">
                    <a:lumMod val="65000"/>
                  </a:schemeClr>
                </a:solidFill>
              </a:rPr>
              <a:t> </a:t>
            </a:r>
            <a:r>
              <a:rPr lang="en-US" sz="2200" b="1" dirty="0" err="1">
                <a:solidFill>
                  <a:schemeClr val="tx1">
                    <a:lumMod val="65000"/>
                  </a:schemeClr>
                </a:solidFill>
              </a:rPr>
              <a:t>Mmanually</a:t>
            </a:r>
            <a:r>
              <a:rPr lang="en-US" sz="2200" b="1" dirty="0">
                <a:solidFill>
                  <a:schemeClr val="tx1">
                    <a:lumMod val="65000"/>
                  </a:schemeClr>
                </a:solidFill>
              </a:rPr>
              <a:t> = 3 × 6.4×6.82 /8 = 110.976 </a:t>
            </a:r>
            <a:r>
              <a:rPr lang="en-US" sz="2200" b="1" dirty="0" err="1">
                <a:solidFill>
                  <a:schemeClr val="tx1">
                    <a:lumMod val="65000"/>
                  </a:schemeClr>
                </a:solidFill>
              </a:rPr>
              <a:t>KN.</a:t>
            </a:r>
            <a:r>
              <a:rPr lang="en-US" sz="2400" b="1" dirty="0" err="1">
                <a:solidFill>
                  <a:schemeClr val="tx1">
                    <a:lumMod val="65000"/>
                  </a:schemeClr>
                </a:solidFill>
              </a:rPr>
              <a:t>m</a:t>
            </a:r>
            <a:endParaRPr lang="en-US" sz="2400" b="1" dirty="0">
              <a:solidFill>
                <a:schemeClr val="tx1">
                  <a:lumMod val="65000"/>
                </a:schemeClr>
              </a:solidFill>
            </a:endParaRPr>
          </a:p>
          <a:p>
            <a:pPr marL="0" indent="0">
              <a:buNone/>
            </a:pPr>
            <a:endParaRPr lang="en-US" sz="2400" b="1" dirty="0">
              <a:solidFill>
                <a:schemeClr val="tx1">
                  <a:lumMod val="65000"/>
                </a:schemeClr>
              </a:solidFill>
            </a:endParaRPr>
          </a:p>
        </p:txBody>
      </p:sp>
      <p:sp>
        <p:nvSpPr>
          <p:cNvPr id="4" name="عنوان 1"/>
          <p:cNvSpPr txBox="1">
            <a:spLocks/>
          </p:cNvSpPr>
          <p:nvPr/>
        </p:nvSpPr>
        <p:spPr>
          <a:xfrm>
            <a:off x="228600" y="228600"/>
            <a:ext cx="8763000" cy="808038"/>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2800" b="1" dirty="0" smtClean="0">
                <a:solidFill>
                  <a:srgbClr val="FF0000"/>
                </a:solidFill>
                <a:latin typeface="Times New Roman" panose="02020603050405020304" pitchFamily="18" charset="0"/>
                <a:cs typeface="Times New Roman" panose="02020603050405020304" pitchFamily="18" charset="0"/>
              </a:rPr>
              <a:t>THREE-DIMENSIONAL ANALYSIS AND DESIGN </a:t>
            </a:r>
            <a:endParaRPr lang="en-US" sz="28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191461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609600" y="1524000"/>
            <a:ext cx="7924800" cy="4114800"/>
          </a:xfrm>
        </p:spPr>
        <p:txBody>
          <a:bodyPr>
            <a:normAutofit/>
          </a:bodyPr>
          <a:lstStyle/>
          <a:p>
            <a:pPr marL="0" indent="0">
              <a:buNone/>
            </a:pPr>
            <a:r>
              <a:rPr lang="en-US" sz="2200" b="1" dirty="0" err="1">
                <a:solidFill>
                  <a:schemeClr val="tx1">
                    <a:lumMod val="65000"/>
                  </a:schemeClr>
                </a:solidFill>
                <a:latin typeface="Times New Roman" panose="02020603050405020304" pitchFamily="18" charset="0"/>
                <a:cs typeface="Times New Roman" panose="02020603050405020304" pitchFamily="18" charset="0"/>
              </a:rPr>
              <a:t>Mleft</a:t>
            </a:r>
            <a:r>
              <a:rPr lang="en-US" sz="2200" b="1" dirty="0">
                <a:solidFill>
                  <a:schemeClr val="tx1">
                    <a:lumMod val="65000"/>
                  </a:schemeClr>
                </a:solidFill>
                <a:latin typeface="Times New Roman" panose="02020603050405020304" pitchFamily="18" charset="0"/>
                <a:cs typeface="Times New Roman" panose="02020603050405020304" pitchFamily="18" charset="0"/>
              </a:rPr>
              <a:t> (-</a:t>
            </a:r>
            <a:r>
              <a:rPr lang="en-US" sz="2200" b="1" dirty="0" err="1">
                <a:solidFill>
                  <a:schemeClr val="tx1">
                    <a:lumMod val="65000"/>
                  </a:schemeClr>
                </a:solidFill>
                <a:latin typeface="Times New Roman" panose="02020603050405020304" pitchFamily="18" charset="0"/>
                <a:cs typeface="Times New Roman" panose="02020603050405020304" pitchFamily="18" charset="0"/>
              </a:rPr>
              <a:t>ve</a:t>
            </a:r>
            <a:r>
              <a:rPr lang="en-US" sz="2200" b="1" dirty="0">
                <a:solidFill>
                  <a:schemeClr val="tx1">
                    <a:lumMod val="65000"/>
                  </a:schemeClr>
                </a:solidFill>
                <a:latin typeface="Times New Roman" panose="02020603050405020304" pitchFamily="18" charset="0"/>
                <a:cs typeface="Times New Roman" panose="02020603050405020304" pitchFamily="18" charset="0"/>
              </a:rPr>
              <a:t> ) = 64.71 </a:t>
            </a:r>
            <a:r>
              <a:rPr lang="en-US" sz="2200" b="1" dirty="0" err="1">
                <a:solidFill>
                  <a:schemeClr val="tx1">
                    <a:lumMod val="65000"/>
                  </a:schemeClr>
                </a:solidFill>
                <a:latin typeface="Times New Roman" panose="02020603050405020304" pitchFamily="18" charset="0"/>
                <a:cs typeface="Times New Roman" panose="02020603050405020304" pitchFamily="18" charset="0"/>
              </a:rPr>
              <a:t>KN.m</a:t>
            </a:r>
            <a:endParaRPr lang="en-US" sz="2200" b="1" dirty="0">
              <a:solidFill>
                <a:schemeClr val="tx1">
                  <a:lumMod val="65000"/>
                </a:schemeClr>
              </a:solidFill>
              <a:latin typeface="Times New Roman" panose="02020603050405020304" pitchFamily="18" charset="0"/>
              <a:cs typeface="Times New Roman" panose="02020603050405020304" pitchFamily="18" charset="0"/>
            </a:endParaRPr>
          </a:p>
          <a:p>
            <a:pPr marL="0" indent="0">
              <a:buNone/>
            </a:pPr>
            <a:r>
              <a:rPr lang="en-US" sz="2200" b="1" dirty="0" err="1">
                <a:solidFill>
                  <a:schemeClr val="tx1">
                    <a:lumMod val="65000"/>
                  </a:schemeClr>
                </a:solidFill>
                <a:latin typeface="Times New Roman" panose="02020603050405020304" pitchFamily="18" charset="0"/>
                <a:cs typeface="Times New Roman" panose="02020603050405020304" pitchFamily="18" charset="0"/>
              </a:rPr>
              <a:t>Mmiddlet</a:t>
            </a:r>
            <a:r>
              <a:rPr lang="en-US" sz="2200" b="1" dirty="0">
                <a:solidFill>
                  <a:schemeClr val="tx1">
                    <a:lumMod val="65000"/>
                  </a:schemeClr>
                </a:solidFill>
                <a:latin typeface="Times New Roman" panose="02020603050405020304" pitchFamily="18" charset="0"/>
                <a:cs typeface="Times New Roman" panose="02020603050405020304" pitchFamily="18" charset="0"/>
              </a:rPr>
              <a:t> (+</a:t>
            </a:r>
            <a:r>
              <a:rPr lang="en-US" sz="2200" b="1" dirty="0" err="1">
                <a:solidFill>
                  <a:schemeClr val="tx1">
                    <a:lumMod val="65000"/>
                  </a:schemeClr>
                </a:solidFill>
                <a:latin typeface="Times New Roman" panose="02020603050405020304" pitchFamily="18" charset="0"/>
                <a:cs typeface="Times New Roman" panose="02020603050405020304" pitchFamily="18" charset="0"/>
              </a:rPr>
              <a:t>ve</a:t>
            </a:r>
            <a:r>
              <a:rPr lang="en-US" sz="2200" b="1" dirty="0">
                <a:solidFill>
                  <a:schemeClr val="tx1">
                    <a:lumMod val="65000"/>
                  </a:schemeClr>
                </a:solidFill>
                <a:latin typeface="Times New Roman" panose="02020603050405020304" pitchFamily="18" charset="0"/>
                <a:cs typeface="Times New Roman" panose="02020603050405020304" pitchFamily="18" charset="0"/>
              </a:rPr>
              <a:t> )= 50.96KN.m</a:t>
            </a:r>
          </a:p>
          <a:p>
            <a:pPr marL="0" indent="0">
              <a:buNone/>
            </a:pPr>
            <a:r>
              <a:rPr lang="en-US" sz="2200" b="1" dirty="0" err="1">
                <a:solidFill>
                  <a:schemeClr val="tx1">
                    <a:lumMod val="65000"/>
                  </a:schemeClr>
                </a:solidFill>
                <a:latin typeface="Times New Roman" panose="02020603050405020304" pitchFamily="18" charset="0"/>
                <a:cs typeface="Times New Roman" panose="02020603050405020304" pitchFamily="18" charset="0"/>
              </a:rPr>
              <a:t>Mright</a:t>
            </a:r>
            <a:r>
              <a:rPr lang="en-US" sz="2200" b="1" dirty="0">
                <a:solidFill>
                  <a:schemeClr val="tx1">
                    <a:lumMod val="65000"/>
                  </a:schemeClr>
                </a:solidFill>
                <a:latin typeface="Times New Roman" panose="02020603050405020304" pitchFamily="18" charset="0"/>
                <a:cs typeface="Times New Roman" panose="02020603050405020304" pitchFamily="18" charset="0"/>
              </a:rPr>
              <a:t> (-</a:t>
            </a:r>
            <a:r>
              <a:rPr lang="en-US" sz="2200" b="1" dirty="0" err="1">
                <a:solidFill>
                  <a:schemeClr val="tx1">
                    <a:lumMod val="65000"/>
                  </a:schemeClr>
                </a:solidFill>
                <a:latin typeface="Times New Roman" panose="02020603050405020304" pitchFamily="18" charset="0"/>
                <a:cs typeface="Times New Roman" panose="02020603050405020304" pitchFamily="18" charset="0"/>
              </a:rPr>
              <a:t>ve</a:t>
            </a:r>
            <a:r>
              <a:rPr lang="en-US" sz="2200" b="1" dirty="0">
                <a:solidFill>
                  <a:schemeClr val="tx1">
                    <a:lumMod val="65000"/>
                  </a:schemeClr>
                </a:solidFill>
                <a:latin typeface="Times New Roman" panose="02020603050405020304" pitchFamily="18" charset="0"/>
                <a:cs typeface="Times New Roman" panose="02020603050405020304" pitchFamily="18" charset="0"/>
              </a:rPr>
              <a:t> ) =60.85 </a:t>
            </a:r>
            <a:r>
              <a:rPr lang="en-US" sz="2200" b="1" dirty="0" err="1">
                <a:solidFill>
                  <a:schemeClr val="tx1">
                    <a:lumMod val="65000"/>
                  </a:schemeClr>
                </a:solidFill>
                <a:latin typeface="Times New Roman" panose="02020603050405020304" pitchFamily="18" charset="0"/>
                <a:cs typeface="Times New Roman" panose="02020603050405020304" pitchFamily="18" charset="0"/>
              </a:rPr>
              <a:t>KN.m</a:t>
            </a:r>
            <a:endParaRPr lang="en-US" sz="2200" b="1" dirty="0">
              <a:solidFill>
                <a:schemeClr val="tx1">
                  <a:lumMod val="65000"/>
                </a:schemeClr>
              </a:solidFill>
              <a:latin typeface="Times New Roman" panose="02020603050405020304" pitchFamily="18" charset="0"/>
              <a:cs typeface="Times New Roman" panose="02020603050405020304" pitchFamily="18" charset="0"/>
            </a:endParaRPr>
          </a:p>
          <a:p>
            <a:pPr marL="0" indent="0">
              <a:buNone/>
            </a:pPr>
            <a:r>
              <a:rPr lang="en-US" sz="2200" b="1" dirty="0">
                <a:solidFill>
                  <a:schemeClr val="tx1">
                    <a:lumMod val="65000"/>
                  </a:schemeClr>
                </a:solidFill>
                <a:latin typeface="Times New Roman" panose="02020603050405020304" pitchFamily="18" charset="0"/>
                <a:cs typeface="Times New Roman" panose="02020603050405020304" pitchFamily="18" charset="0"/>
              </a:rPr>
              <a:t>METABE=(𝑀𝑙𝑒𝑓𝑡(−)+𝑀𝑟𝑖𝑔ℎ𝑡 (−))/2+ </a:t>
            </a:r>
            <a:r>
              <a:rPr lang="en-US" sz="2200" b="1" dirty="0" err="1">
                <a:solidFill>
                  <a:schemeClr val="tx1">
                    <a:lumMod val="65000"/>
                  </a:schemeClr>
                </a:solidFill>
                <a:latin typeface="Times New Roman" panose="02020603050405020304" pitchFamily="18" charset="0"/>
                <a:cs typeface="Times New Roman" panose="02020603050405020304" pitchFamily="18" charset="0"/>
              </a:rPr>
              <a:t>Mmiddle</a:t>
            </a:r>
            <a:endParaRPr lang="en-US" sz="2200" b="1" dirty="0">
              <a:solidFill>
                <a:schemeClr val="tx1">
                  <a:lumMod val="65000"/>
                </a:schemeClr>
              </a:solidFill>
              <a:latin typeface="Times New Roman" panose="02020603050405020304" pitchFamily="18" charset="0"/>
              <a:cs typeface="Times New Roman" panose="02020603050405020304" pitchFamily="18" charset="0"/>
            </a:endParaRPr>
          </a:p>
          <a:p>
            <a:pPr marL="0" indent="0">
              <a:buNone/>
            </a:pPr>
            <a:r>
              <a:rPr lang="en-US" sz="2200" b="1" dirty="0">
                <a:solidFill>
                  <a:schemeClr val="tx1">
                    <a:lumMod val="65000"/>
                  </a:schemeClr>
                </a:solidFill>
                <a:latin typeface="Times New Roman" panose="02020603050405020304" pitchFamily="18" charset="0"/>
                <a:cs typeface="Times New Roman" panose="02020603050405020304" pitchFamily="18" charset="0"/>
              </a:rPr>
              <a:t> =(64.71 + 60.85)/2 + 50.96 = 113.74  </a:t>
            </a:r>
            <a:r>
              <a:rPr lang="en-US" sz="2200" b="1" dirty="0" err="1">
                <a:solidFill>
                  <a:schemeClr val="tx1">
                    <a:lumMod val="65000"/>
                  </a:schemeClr>
                </a:solidFill>
                <a:latin typeface="Times New Roman" panose="02020603050405020304" pitchFamily="18" charset="0"/>
                <a:cs typeface="Times New Roman" panose="02020603050405020304" pitchFamily="18" charset="0"/>
              </a:rPr>
              <a:t>KN.m</a:t>
            </a:r>
            <a:endParaRPr lang="en-US" sz="2200" b="1" dirty="0">
              <a:solidFill>
                <a:schemeClr val="tx1">
                  <a:lumMod val="65000"/>
                </a:schemeClr>
              </a:solidFill>
              <a:latin typeface="Times New Roman" panose="02020603050405020304" pitchFamily="18" charset="0"/>
              <a:cs typeface="Times New Roman" panose="02020603050405020304" pitchFamily="18" charset="0"/>
            </a:endParaRPr>
          </a:p>
          <a:p>
            <a:pPr marL="0" indent="0">
              <a:buNone/>
            </a:pPr>
            <a:r>
              <a:rPr lang="en-US" sz="2200" b="1" dirty="0">
                <a:solidFill>
                  <a:schemeClr val="tx1">
                    <a:lumMod val="65000"/>
                  </a:schemeClr>
                </a:solidFill>
                <a:latin typeface="Times New Roman" panose="02020603050405020304" pitchFamily="18" charset="0"/>
                <a:cs typeface="Times New Roman" panose="02020603050405020304" pitchFamily="18" charset="0"/>
              </a:rPr>
              <a:t>% difference = (110.976−113.74)/ 113.74  * 100% </a:t>
            </a:r>
          </a:p>
          <a:p>
            <a:pPr marL="0" indent="0">
              <a:buNone/>
            </a:pPr>
            <a:r>
              <a:rPr lang="en-US" sz="2200" b="1" dirty="0">
                <a:solidFill>
                  <a:schemeClr val="tx1">
                    <a:lumMod val="65000"/>
                  </a:schemeClr>
                </a:solidFill>
                <a:latin typeface="Times New Roman" panose="02020603050405020304" pitchFamily="18" charset="0"/>
                <a:cs typeface="Times New Roman" panose="02020603050405020304" pitchFamily="18" charset="0"/>
              </a:rPr>
              <a:t>= 2.4% &lt; 5% is acceptable</a:t>
            </a:r>
          </a:p>
          <a:p>
            <a:pPr marL="0" indent="0">
              <a:buNone/>
            </a:pPr>
            <a:endParaRPr lang="en-US" sz="2200" b="1" dirty="0" smtClean="0">
              <a:solidFill>
                <a:schemeClr val="tx1">
                  <a:lumMod val="65000"/>
                </a:schemeClr>
              </a:solidFill>
              <a:latin typeface="Times New Roman" panose="02020603050405020304" pitchFamily="18" charset="0"/>
              <a:cs typeface="Times New Roman" panose="02020603050405020304" pitchFamily="18" charset="0"/>
            </a:endParaRPr>
          </a:p>
          <a:p>
            <a:endParaRPr lang="en-US" sz="2000" b="1" dirty="0">
              <a:solidFill>
                <a:schemeClr val="tx1">
                  <a:lumMod val="65000"/>
                </a:schemeClr>
              </a:solidFill>
            </a:endParaRPr>
          </a:p>
        </p:txBody>
      </p:sp>
      <p:sp>
        <p:nvSpPr>
          <p:cNvPr id="4" name="عنوان 1"/>
          <p:cNvSpPr txBox="1">
            <a:spLocks/>
          </p:cNvSpPr>
          <p:nvPr/>
        </p:nvSpPr>
        <p:spPr>
          <a:xfrm>
            <a:off x="228600" y="228600"/>
            <a:ext cx="8763000" cy="808038"/>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2800" b="1" dirty="0" smtClean="0">
                <a:solidFill>
                  <a:srgbClr val="FF0000"/>
                </a:solidFill>
                <a:latin typeface="Times New Roman" panose="02020603050405020304" pitchFamily="18" charset="0"/>
                <a:cs typeface="Times New Roman" panose="02020603050405020304" pitchFamily="18" charset="0"/>
              </a:rPr>
              <a:t>THREE-DIMENSIONAL ANALYSIS AND DESIGN </a:t>
            </a:r>
            <a:endParaRPr lang="en-US" sz="28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926244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a:xfrm>
            <a:off x="457200" y="274638"/>
            <a:ext cx="8229600" cy="1143000"/>
          </a:xfrm>
        </p:spPr>
        <p:txBody>
          <a:bodyPr/>
          <a:lstStyle/>
          <a:p>
            <a:pPr algn="ctr"/>
            <a:r>
              <a:rPr lang="en-US" sz="3200" dirty="0">
                <a:solidFill>
                  <a:srgbClr val="FF0000"/>
                </a:solidFill>
                <a:latin typeface="Times New Roman" panose="02020603050405020304" pitchFamily="18" charset="0"/>
                <a:cs typeface="Times New Roman" panose="02020603050405020304" pitchFamily="18" charset="0"/>
              </a:rPr>
              <a:t>Project </a:t>
            </a:r>
            <a:r>
              <a:rPr lang="en-US" sz="3200" dirty="0" smtClean="0">
                <a:solidFill>
                  <a:srgbClr val="FF0000"/>
                </a:solidFill>
                <a:latin typeface="Times New Roman" panose="02020603050405020304" pitchFamily="18" charset="0"/>
                <a:cs typeface="Times New Roman" panose="02020603050405020304" pitchFamily="18" charset="0"/>
              </a:rPr>
              <a:t>Description</a:t>
            </a:r>
            <a:endParaRPr lang="en-US" sz="3200" dirty="0">
              <a:solidFill>
                <a:srgbClr val="FF0000"/>
              </a:solidFill>
              <a:latin typeface="Times New Roman" panose="02020603050405020304" pitchFamily="18" charset="0"/>
              <a:cs typeface="Times New Roman" panose="02020603050405020304" pitchFamily="18" charset="0"/>
            </a:endParaRPr>
          </a:p>
        </p:txBody>
      </p:sp>
      <p:sp>
        <p:nvSpPr>
          <p:cNvPr id="3" name="عنصر نائب للمحتوى 2"/>
          <p:cNvSpPr>
            <a:spLocks noGrp="1"/>
          </p:cNvSpPr>
          <p:nvPr>
            <p:ph sz="quarter" idx="13"/>
          </p:nvPr>
        </p:nvSpPr>
        <p:spPr>
          <a:xfrm>
            <a:off x="609600" y="1600200"/>
            <a:ext cx="7924800" cy="4495800"/>
          </a:xfrm>
        </p:spPr>
        <p:txBody>
          <a:bodyPr>
            <a:normAutofit/>
          </a:bodyPr>
          <a:lstStyle/>
          <a:p>
            <a:r>
              <a:rPr lang="en-US" sz="2400" dirty="0">
                <a:solidFill>
                  <a:schemeClr val="tx1">
                    <a:lumMod val="65000"/>
                  </a:schemeClr>
                </a:solidFill>
                <a:latin typeface="Times New Roman" panose="02020603050405020304" pitchFamily="18" charset="0"/>
                <a:cs typeface="Times New Roman" panose="02020603050405020304" pitchFamily="18" charset="0"/>
              </a:rPr>
              <a:t>The building consists of </a:t>
            </a:r>
            <a:r>
              <a:rPr lang="en-US" sz="2400" dirty="0" smtClean="0">
                <a:solidFill>
                  <a:schemeClr val="tx1">
                    <a:lumMod val="65000"/>
                  </a:schemeClr>
                </a:solidFill>
                <a:latin typeface="Times New Roman" panose="02020603050405020304" pitchFamily="18" charset="0"/>
                <a:cs typeface="Times New Roman" panose="02020603050405020304" pitchFamily="18" charset="0"/>
              </a:rPr>
              <a:t>six </a:t>
            </a:r>
            <a:r>
              <a:rPr lang="en-US" sz="2400" dirty="0">
                <a:solidFill>
                  <a:schemeClr val="tx1">
                    <a:lumMod val="65000"/>
                  </a:schemeClr>
                </a:solidFill>
                <a:latin typeface="Times New Roman" panose="02020603050405020304" pitchFamily="18" charset="0"/>
                <a:cs typeface="Times New Roman" panose="02020603050405020304" pitchFamily="18" charset="0"/>
              </a:rPr>
              <a:t>floors with a total area of </a:t>
            </a:r>
            <a:r>
              <a:rPr lang="en-US" sz="2400" dirty="0" smtClean="0">
                <a:solidFill>
                  <a:schemeClr val="tx1">
                    <a:lumMod val="65000"/>
                  </a:schemeClr>
                </a:solidFill>
                <a:latin typeface="Times New Roman" panose="02020603050405020304" pitchFamily="18" charset="0"/>
                <a:cs typeface="Times New Roman" panose="02020603050405020304" pitchFamily="18" charset="0"/>
              </a:rPr>
              <a:t>5186 </a:t>
            </a:r>
            <a:r>
              <a:rPr lang="en-US" sz="2400" dirty="0">
                <a:solidFill>
                  <a:schemeClr val="tx1">
                    <a:lumMod val="65000"/>
                  </a:schemeClr>
                </a:solidFill>
                <a:latin typeface="Times New Roman" panose="02020603050405020304" pitchFamily="18" charset="0"/>
                <a:cs typeface="Times New Roman" panose="02020603050405020304" pitchFamily="18" charset="0"/>
              </a:rPr>
              <a:t>m². The building is multifunctional structure.</a:t>
            </a:r>
            <a:r>
              <a:rPr lang="ar-SA" sz="2400" dirty="0">
                <a:solidFill>
                  <a:schemeClr val="tx1">
                    <a:lumMod val="65000"/>
                  </a:schemeClr>
                </a:solidFill>
                <a:latin typeface="Times New Roman" panose="02020603050405020304" pitchFamily="18" charset="0"/>
                <a:cs typeface="Times New Roman" panose="02020603050405020304" pitchFamily="18" charset="0"/>
              </a:rPr>
              <a:t/>
            </a:r>
            <a:br>
              <a:rPr lang="ar-SA" sz="2400" dirty="0">
                <a:solidFill>
                  <a:schemeClr val="tx1">
                    <a:lumMod val="65000"/>
                  </a:schemeClr>
                </a:solidFill>
                <a:latin typeface="Times New Roman" panose="02020603050405020304" pitchFamily="18" charset="0"/>
                <a:cs typeface="Times New Roman" panose="02020603050405020304" pitchFamily="18" charset="0"/>
              </a:rPr>
            </a:br>
            <a:endParaRPr lang="en-US" sz="2000" dirty="0">
              <a:solidFill>
                <a:schemeClr val="tx1">
                  <a:lumMod val="65000"/>
                </a:schemeClr>
              </a:solidFill>
              <a:latin typeface="Times New Roman" panose="02020603050405020304" pitchFamily="18" charset="0"/>
              <a:cs typeface="Times New Roman" panose="02020603050405020304" pitchFamily="18" charset="0"/>
            </a:endParaRPr>
          </a:p>
        </p:txBody>
      </p:sp>
      <p:graphicFrame>
        <p:nvGraphicFramePr>
          <p:cNvPr id="5" name="جدول 4"/>
          <p:cNvGraphicFramePr>
            <a:graphicFrameLocks noGrp="1"/>
          </p:cNvGraphicFramePr>
          <p:nvPr>
            <p:extLst>
              <p:ext uri="{D42A27DB-BD31-4B8C-83A1-F6EECF244321}">
                <p14:modId xmlns:p14="http://schemas.microsoft.com/office/powerpoint/2010/main" val="4149960317"/>
              </p:ext>
            </p:extLst>
          </p:nvPr>
        </p:nvGraphicFramePr>
        <p:xfrm>
          <a:off x="1524000" y="3200400"/>
          <a:ext cx="6096000" cy="2773680"/>
        </p:xfrm>
        <a:graphic>
          <a:graphicData uri="http://schemas.openxmlformats.org/drawingml/2006/table">
            <a:tbl>
              <a:tblPr firstRow="1" bandRow="1">
                <a:tableStyleId>{5940675A-B579-460E-94D1-54222C63F5DA}</a:tableStyleId>
              </a:tblPr>
              <a:tblGrid>
                <a:gridCol w="2032000"/>
                <a:gridCol w="2032000"/>
                <a:gridCol w="2032000"/>
              </a:tblGrid>
              <a:tr h="370840">
                <a:tc>
                  <a:txBody>
                    <a:bodyPr/>
                    <a:lstStyle/>
                    <a:p>
                      <a:pPr algn="ctr"/>
                      <a:r>
                        <a:rPr lang="en-US" sz="2000" dirty="0" smtClean="0">
                          <a:solidFill>
                            <a:schemeClr val="tx1">
                              <a:lumMod val="65000"/>
                            </a:schemeClr>
                          </a:solidFill>
                          <a:latin typeface="Times New Roman" panose="02020603050405020304" pitchFamily="18" charset="0"/>
                          <a:cs typeface="Times New Roman" panose="02020603050405020304" pitchFamily="18" charset="0"/>
                        </a:rPr>
                        <a:t>Floor</a:t>
                      </a:r>
                      <a:r>
                        <a:rPr lang="en-US" sz="2000" baseline="0" dirty="0" smtClean="0">
                          <a:solidFill>
                            <a:schemeClr val="tx1">
                              <a:lumMod val="65000"/>
                            </a:schemeClr>
                          </a:solidFill>
                          <a:latin typeface="Times New Roman" panose="02020603050405020304" pitchFamily="18" charset="0"/>
                          <a:cs typeface="Times New Roman" panose="02020603050405020304" pitchFamily="18" charset="0"/>
                        </a:rPr>
                        <a:t> name </a:t>
                      </a:r>
                      <a:endParaRPr lang="en-US" sz="2000" dirty="0">
                        <a:solidFill>
                          <a:schemeClr val="tx1">
                            <a:lumMod val="65000"/>
                          </a:schemeClr>
                        </a:solidFill>
                        <a:latin typeface="Times New Roman" panose="02020603050405020304" pitchFamily="18" charset="0"/>
                        <a:cs typeface="Times New Roman" panose="02020603050405020304" pitchFamily="18" charset="0"/>
                      </a:endParaRPr>
                    </a:p>
                  </a:txBody>
                  <a:tcPr/>
                </a:tc>
                <a:tc>
                  <a:txBody>
                    <a:bodyPr/>
                    <a:lstStyle/>
                    <a:p>
                      <a:pPr algn="ctr"/>
                      <a:r>
                        <a:rPr lang="en-US" sz="2000" dirty="0" smtClean="0">
                          <a:solidFill>
                            <a:schemeClr val="tx1">
                              <a:lumMod val="65000"/>
                            </a:schemeClr>
                          </a:solidFill>
                          <a:latin typeface="Times New Roman" panose="02020603050405020304" pitchFamily="18" charset="0"/>
                          <a:cs typeface="Times New Roman" panose="02020603050405020304" pitchFamily="18" charset="0"/>
                        </a:rPr>
                        <a:t>Area (m</a:t>
                      </a:r>
                      <a:r>
                        <a:rPr lang="en-US" sz="2000" dirty="0" smtClean="0">
                          <a:solidFill>
                            <a:schemeClr val="tx1">
                              <a:lumMod val="65000"/>
                            </a:schemeClr>
                          </a:solidFill>
                          <a:effectLst/>
                          <a:latin typeface="Times New Roman" panose="02020603050405020304" pitchFamily="18" charset="0"/>
                          <a:cs typeface="Times New Roman" panose="02020603050405020304" pitchFamily="18" charset="0"/>
                        </a:rPr>
                        <a:t>^2)</a:t>
                      </a:r>
                      <a:endParaRPr lang="en-US" sz="2000" dirty="0">
                        <a:solidFill>
                          <a:schemeClr val="tx1">
                            <a:lumMod val="65000"/>
                          </a:schemeClr>
                        </a:solidFill>
                        <a:latin typeface="Times New Roman" panose="02020603050405020304" pitchFamily="18" charset="0"/>
                        <a:cs typeface="Times New Roman" panose="02020603050405020304" pitchFamily="18" charset="0"/>
                      </a:endParaRPr>
                    </a:p>
                  </a:txBody>
                  <a:tcPr/>
                </a:tc>
                <a:tc>
                  <a:txBody>
                    <a:bodyPr/>
                    <a:lstStyle/>
                    <a:p>
                      <a:pPr algn="ctr"/>
                      <a:r>
                        <a:rPr lang="en-US" sz="2000" dirty="0" smtClean="0">
                          <a:solidFill>
                            <a:schemeClr val="tx1">
                              <a:lumMod val="65000"/>
                            </a:schemeClr>
                          </a:solidFill>
                          <a:latin typeface="Times New Roman" panose="02020603050405020304" pitchFamily="18" charset="0"/>
                          <a:cs typeface="Times New Roman" panose="02020603050405020304" pitchFamily="18" charset="0"/>
                        </a:rPr>
                        <a:t>Height</a:t>
                      </a:r>
                      <a:r>
                        <a:rPr lang="en-US" sz="2000" baseline="0" dirty="0" smtClean="0">
                          <a:solidFill>
                            <a:schemeClr val="tx1">
                              <a:lumMod val="65000"/>
                            </a:schemeClr>
                          </a:solidFill>
                          <a:latin typeface="Times New Roman" panose="02020603050405020304" pitchFamily="18" charset="0"/>
                          <a:cs typeface="Times New Roman" panose="02020603050405020304" pitchFamily="18" charset="0"/>
                        </a:rPr>
                        <a:t> (m)</a:t>
                      </a:r>
                      <a:endParaRPr lang="en-US" sz="2000" dirty="0">
                        <a:solidFill>
                          <a:schemeClr val="tx1">
                            <a:lumMod val="65000"/>
                          </a:schemeClr>
                        </a:solidFill>
                        <a:latin typeface="Times New Roman" panose="02020603050405020304" pitchFamily="18" charset="0"/>
                        <a:cs typeface="Times New Roman" panose="02020603050405020304" pitchFamily="18" charset="0"/>
                      </a:endParaRPr>
                    </a:p>
                  </a:txBody>
                  <a:tcPr/>
                </a:tc>
              </a:tr>
              <a:tr h="370840">
                <a:tc>
                  <a:txBody>
                    <a:bodyPr/>
                    <a:lstStyle/>
                    <a:p>
                      <a:pPr algn="ctr"/>
                      <a:r>
                        <a:rPr lang="en-US" sz="2000" dirty="0" smtClean="0">
                          <a:solidFill>
                            <a:schemeClr val="tx1">
                              <a:lumMod val="65000"/>
                            </a:schemeClr>
                          </a:solidFill>
                          <a:latin typeface="Times New Roman" panose="02020603050405020304" pitchFamily="18" charset="0"/>
                          <a:cs typeface="Times New Roman" panose="02020603050405020304" pitchFamily="18" charset="0"/>
                        </a:rPr>
                        <a:t>Basement</a:t>
                      </a:r>
                      <a:endParaRPr lang="en-US" sz="2000" dirty="0">
                        <a:solidFill>
                          <a:schemeClr val="tx1">
                            <a:lumMod val="65000"/>
                          </a:schemeClr>
                        </a:solidFill>
                        <a:latin typeface="Times New Roman" panose="02020603050405020304" pitchFamily="18" charset="0"/>
                        <a:cs typeface="Times New Roman" panose="02020603050405020304" pitchFamily="18" charset="0"/>
                      </a:endParaRPr>
                    </a:p>
                  </a:txBody>
                  <a:tcPr/>
                </a:tc>
                <a:tc>
                  <a:txBody>
                    <a:bodyPr/>
                    <a:lstStyle/>
                    <a:p>
                      <a:pPr algn="ctr" rtl="0" fontAlgn="b"/>
                      <a:r>
                        <a:rPr lang="en-US" sz="2000" b="0" i="0" u="none" strike="noStrike" dirty="0">
                          <a:solidFill>
                            <a:schemeClr val="tx1">
                              <a:lumMod val="65000"/>
                            </a:schemeClr>
                          </a:solidFill>
                          <a:effectLst/>
                          <a:latin typeface="Times New Roman"/>
                        </a:rPr>
                        <a:t>920.88</a:t>
                      </a:r>
                    </a:p>
                  </a:txBody>
                  <a:tcPr marL="9525" marR="9525" marT="9525" marB="0" anchor="b"/>
                </a:tc>
                <a:tc>
                  <a:txBody>
                    <a:bodyPr/>
                    <a:lstStyle/>
                    <a:p>
                      <a:pPr algn="ctr"/>
                      <a:r>
                        <a:rPr lang="en-US" sz="2000" dirty="0" smtClean="0">
                          <a:solidFill>
                            <a:schemeClr val="tx1">
                              <a:lumMod val="65000"/>
                            </a:schemeClr>
                          </a:solidFill>
                          <a:latin typeface="Times New Roman" panose="02020603050405020304" pitchFamily="18" charset="0"/>
                          <a:cs typeface="Times New Roman" panose="02020603050405020304" pitchFamily="18" charset="0"/>
                        </a:rPr>
                        <a:t>3.4</a:t>
                      </a:r>
                      <a:endParaRPr lang="en-US" sz="2000" dirty="0">
                        <a:solidFill>
                          <a:schemeClr val="tx1">
                            <a:lumMod val="65000"/>
                          </a:schemeClr>
                        </a:solidFill>
                        <a:latin typeface="Times New Roman" panose="02020603050405020304" pitchFamily="18" charset="0"/>
                        <a:cs typeface="Times New Roman" panose="02020603050405020304" pitchFamily="18" charset="0"/>
                      </a:endParaRPr>
                    </a:p>
                  </a:txBody>
                  <a:tcPr/>
                </a:tc>
              </a:tr>
              <a:tr h="370840">
                <a:tc>
                  <a:txBody>
                    <a:bodyPr/>
                    <a:lstStyle/>
                    <a:p>
                      <a:pPr algn="ctr"/>
                      <a:r>
                        <a:rPr lang="en-US" sz="2000" dirty="0" smtClean="0">
                          <a:solidFill>
                            <a:schemeClr val="tx1">
                              <a:lumMod val="65000"/>
                            </a:schemeClr>
                          </a:solidFill>
                          <a:latin typeface="Times New Roman" panose="02020603050405020304" pitchFamily="18" charset="0"/>
                          <a:cs typeface="Times New Roman" panose="02020603050405020304" pitchFamily="18" charset="0"/>
                        </a:rPr>
                        <a:t>Ground floor</a:t>
                      </a:r>
                      <a:endParaRPr lang="en-US" sz="2000" dirty="0">
                        <a:solidFill>
                          <a:schemeClr val="tx1">
                            <a:lumMod val="65000"/>
                          </a:schemeClr>
                        </a:solidFill>
                        <a:latin typeface="Times New Roman" panose="02020603050405020304" pitchFamily="18" charset="0"/>
                        <a:cs typeface="Times New Roman" panose="02020603050405020304" pitchFamily="18" charset="0"/>
                      </a:endParaRPr>
                    </a:p>
                  </a:txBody>
                  <a:tcPr/>
                </a:tc>
                <a:tc>
                  <a:txBody>
                    <a:bodyPr/>
                    <a:lstStyle/>
                    <a:p>
                      <a:pPr algn="ctr"/>
                      <a:r>
                        <a:rPr lang="en-US" sz="2000" dirty="0" smtClean="0">
                          <a:solidFill>
                            <a:schemeClr val="tx1">
                              <a:lumMod val="65000"/>
                            </a:schemeClr>
                          </a:solidFill>
                          <a:latin typeface="Times New Roman" panose="02020603050405020304" pitchFamily="18" charset="0"/>
                          <a:cs typeface="Times New Roman" panose="02020603050405020304" pitchFamily="18" charset="0"/>
                        </a:rPr>
                        <a:t>804.33</a:t>
                      </a:r>
                      <a:endParaRPr lang="en-US" sz="2000" dirty="0">
                        <a:solidFill>
                          <a:schemeClr val="tx1">
                            <a:lumMod val="65000"/>
                          </a:schemeClr>
                        </a:solidFill>
                        <a:latin typeface="Times New Roman" panose="02020603050405020304" pitchFamily="18" charset="0"/>
                        <a:cs typeface="Times New Roman" panose="02020603050405020304" pitchFamily="18" charset="0"/>
                      </a:endParaRPr>
                    </a:p>
                  </a:txBody>
                  <a:tcPr/>
                </a:tc>
                <a:tc>
                  <a:txBody>
                    <a:bodyPr/>
                    <a:lstStyle/>
                    <a:p>
                      <a:pPr algn="ctr"/>
                      <a:r>
                        <a:rPr lang="en-US" sz="2000" dirty="0" smtClean="0">
                          <a:solidFill>
                            <a:schemeClr val="tx1">
                              <a:lumMod val="65000"/>
                            </a:schemeClr>
                          </a:solidFill>
                          <a:latin typeface="Times New Roman" panose="02020603050405020304" pitchFamily="18" charset="0"/>
                          <a:cs typeface="Times New Roman" panose="02020603050405020304" pitchFamily="18" charset="0"/>
                        </a:rPr>
                        <a:t>6.9</a:t>
                      </a:r>
                      <a:endParaRPr lang="en-US" sz="2000" dirty="0">
                        <a:solidFill>
                          <a:schemeClr val="tx1">
                            <a:lumMod val="65000"/>
                          </a:schemeClr>
                        </a:solidFill>
                        <a:latin typeface="Times New Roman" panose="02020603050405020304" pitchFamily="18" charset="0"/>
                        <a:cs typeface="Times New Roman" panose="02020603050405020304" pitchFamily="18" charset="0"/>
                      </a:endParaRPr>
                    </a:p>
                  </a:txBody>
                  <a:tcPr/>
                </a:tc>
              </a:tr>
              <a:tr h="370840">
                <a:tc>
                  <a:txBody>
                    <a:bodyPr/>
                    <a:lstStyle/>
                    <a:p>
                      <a:pPr algn="ctr"/>
                      <a:r>
                        <a:rPr lang="en-US" sz="2000" dirty="0" smtClean="0">
                          <a:solidFill>
                            <a:schemeClr val="tx1">
                              <a:lumMod val="65000"/>
                            </a:schemeClr>
                          </a:solidFill>
                          <a:latin typeface="Times New Roman" panose="02020603050405020304" pitchFamily="18" charset="0"/>
                          <a:cs typeface="Times New Roman" panose="02020603050405020304" pitchFamily="18" charset="0"/>
                        </a:rPr>
                        <a:t>F1</a:t>
                      </a:r>
                      <a:endParaRPr lang="en-US" sz="2000" dirty="0">
                        <a:solidFill>
                          <a:schemeClr val="tx1">
                            <a:lumMod val="65000"/>
                          </a:schemeClr>
                        </a:solidFill>
                        <a:latin typeface="Times New Roman" panose="02020603050405020304" pitchFamily="18" charset="0"/>
                        <a:cs typeface="Times New Roman" panose="02020603050405020304" pitchFamily="18" charset="0"/>
                      </a:endParaRPr>
                    </a:p>
                  </a:txBody>
                  <a:tcPr/>
                </a:tc>
                <a:tc>
                  <a:txBody>
                    <a:bodyPr/>
                    <a:lstStyle/>
                    <a:p>
                      <a:pPr algn="ctr"/>
                      <a:r>
                        <a:rPr lang="en-US" sz="2000" dirty="0" smtClean="0">
                          <a:solidFill>
                            <a:schemeClr val="tx1">
                              <a:lumMod val="65000"/>
                            </a:schemeClr>
                          </a:solidFill>
                          <a:latin typeface="Times New Roman" panose="02020603050405020304" pitchFamily="18" charset="0"/>
                          <a:cs typeface="Times New Roman" panose="02020603050405020304" pitchFamily="18" charset="0"/>
                        </a:rPr>
                        <a:t>865.21</a:t>
                      </a:r>
                      <a:endParaRPr lang="en-US" sz="2000" dirty="0">
                        <a:solidFill>
                          <a:schemeClr val="tx1">
                            <a:lumMod val="65000"/>
                          </a:schemeClr>
                        </a:solidFill>
                        <a:latin typeface="Times New Roman" panose="02020603050405020304" pitchFamily="18" charset="0"/>
                        <a:cs typeface="Times New Roman" panose="02020603050405020304" pitchFamily="18" charset="0"/>
                      </a:endParaRPr>
                    </a:p>
                  </a:txBody>
                  <a:tcPr/>
                </a:tc>
                <a:tc>
                  <a:txBody>
                    <a:bodyPr/>
                    <a:lstStyle/>
                    <a:p>
                      <a:pPr algn="ctr"/>
                      <a:r>
                        <a:rPr lang="en-US" sz="2000" dirty="0" smtClean="0">
                          <a:solidFill>
                            <a:schemeClr val="tx1">
                              <a:lumMod val="65000"/>
                            </a:schemeClr>
                          </a:solidFill>
                          <a:latin typeface="Times New Roman" panose="02020603050405020304" pitchFamily="18" charset="0"/>
                          <a:cs typeface="Times New Roman" panose="02020603050405020304" pitchFamily="18" charset="0"/>
                        </a:rPr>
                        <a:t>3.4</a:t>
                      </a:r>
                      <a:endParaRPr lang="en-US" sz="2000" dirty="0">
                        <a:solidFill>
                          <a:schemeClr val="tx1">
                            <a:lumMod val="65000"/>
                          </a:schemeClr>
                        </a:solidFill>
                        <a:latin typeface="Times New Roman" panose="02020603050405020304" pitchFamily="18" charset="0"/>
                        <a:cs typeface="Times New Roman" panose="02020603050405020304" pitchFamily="18" charset="0"/>
                      </a:endParaRPr>
                    </a:p>
                  </a:txBody>
                  <a:tcPr/>
                </a:tc>
              </a:tr>
              <a:tr h="370840">
                <a:tc>
                  <a:txBody>
                    <a:bodyPr/>
                    <a:lstStyle/>
                    <a:p>
                      <a:pPr algn="ctr"/>
                      <a:r>
                        <a:rPr lang="en-US" sz="2000" dirty="0" smtClean="0">
                          <a:solidFill>
                            <a:schemeClr val="tx1">
                              <a:lumMod val="65000"/>
                            </a:schemeClr>
                          </a:solidFill>
                          <a:latin typeface="Times New Roman" panose="02020603050405020304" pitchFamily="18" charset="0"/>
                          <a:cs typeface="Times New Roman" panose="02020603050405020304" pitchFamily="18" charset="0"/>
                        </a:rPr>
                        <a:t>F2</a:t>
                      </a:r>
                      <a:endParaRPr lang="en-US" sz="2000" dirty="0">
                        <a:solidFill>
                          <a:schemeClr val="tx1">
                            <a:lumMod val="65000"/>
                          </a:schemeClr>
                        </a:solidFill>
                        <a:latin typeface="Times New Roman" panose="02020603050405020304" pitchFamily="18" charset="0"/>
                        <a:cs typeface="Times New Roman" panose="02020603050405020304"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solidFill>
                            <a:schemeClr val="tx1">
                              <a:lumMod val="65000"/>
                            </a:schemeClr>
                          </a:solidFill>
                          <a:latin typeface="Times New Roman" panose="02020603050405020304" pitchFamily="18" charset="0"/>
                          <a:cs typeface="Times New Roman" panose="02020603050405020304" pitchFamily="18" charset="0"/>
                        </a:rPr>
                        <a:t>865.21</a:t>
                      </a:r>
                    </a:p>
                  </a:txBody>
                  <a:tcPr/>
                </a:tc>
                <a:tc>
                  <a:txBody>
                    <a:bodyPr/>
                    <a:lstStyle/>
                    <a:p>
                      <a:pPr algn="ctr"/>
                      <a:r>
                        <a:rPr lang="en-US" sz="2000" dirty="0" smtClean="0">
                          <a:solidFill>
                            <a:schemeClr val="tx1">
                              <a:lumMod val="65000"/>
                            </a:schemeClr>
                          </a:solidFill>
                          <a:latin typeface="Times New Roman" panose="02020603050405020304" pitchFamily="18" charset="0"/>
                          <a:cs typeface="Times New Roman" panose="02020603050405020304" pitchFamily="18" charset="0"/>
                        </a:rPr>
                        <a:t>3.4</a:t>
                      </a:r>
                      <a:endParaRPr lang="en-US" sz="2000" dirty="0">
                        <a:solidFill>
                          <a:schemeClr val="tx1">
                            <a:lumMod val="65000"/>
                          </a:schemeClr>
                        </a:solidFill>
                        <a:latin typeface="Times New Roman" panose="02020603050405020304" pitchFamily="18" charset="0"/>
                        <a:cs typeface="Times New Roman" panose="02020603050405020304" pitchFamily="18" charset="0"/>
                      </a:endParaRPr>
                    </a:p>
                  </a:txBody>
                  <a:tcPr/>
                </a:tc>
              </a:tr>
              <a:tr h="370840">
                <a:tc>
                  <a:txBody>
                    <a:bodyPr/>
                    <a:lstStyle/>
                    <a:p>
                      <a:pPr algn="ctr"/>
                      <a:r>
                        <a:rPr lang="en-US" sz="2000" dirty="0" smtClean="0">
                          <a:solidFill>
                            <a:schemeClr val="tx1">
                              <a:lumMod val="65000"/>
                            </a:schemeClr>
                          </a:solidFill>
                          <a:latin typeface="Times New Roman" panose="02020603050405020304" pitchFamily="18" charset="0"/>
                          <a:cs typeface="Times New Roman" panose="02020603050405020304" pitchFamily="18" charset="0"/>
                        </a:rPr>
                        <a:t>F3</a:t>
                      </a:r>
                      <a:endParaRPr lang="en-US" sz="2000" dirty="0">
                        <a:solidFill>
                          <a:schemeClr val="tx1">
                            <a:lumMod val="65000"/>
                          </a:schemeClr>
                        </a:solidFill>
                        <a:latin typeface="Times New Roman" panose="02020603050405020304" pitchFamily="18" charset="0"/>
                        <a:cs typeface="Times New Roman" panose="02020603050405020304"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solidFill>
                            <a:schemeClr val="tx1">
                              <a:lumMod val="65000"/>
                            </a:schemeClr>
                          </a:solidFill>
                          <a:latin typeface="Times New Roman" panose="02020603050405020304" pitchFamily="18" charset="0"/>
                          <a:cs typeface="Times New Roman" panose="02020603050405020304" pitchFamily="18" charset="0"/>
                        </a:rPr>
                        <a:t>865.21</a:t>
                      </a:r>
                    </a:p>
                  </a:txBody>
                  <a:tcPr/>
                </a:tc>
                <a:tc>
                  <a:txBody>
                    <a:bodyPr/>
                    <a:lstStyle/>
                    <a:p>
                      <a:pPr algn="ctr"/>
                      <a:r>
                        <a:rPr lang="en-US" sz="2000" dirty="0" smtClean="0">
                          <a:solidFill>
                            <a:schemeClr val="tx1">
                              <a:lumMod val="65000"/>
                            </a:schemeClr>
                          </a:solidFill>
                          <a:latin typeface="Times New Roman" panose="02020603050405020304" pitchFamily="18" charset="0"/>
                          <a:cs typeface="Times New Roman" panose="02020603050405020304" pitchFamily="18" charset="0"/>
                        </a:rPr>
                        <a:t>3.4</a:t>
                      </a:r>
                      <a:endParaRPr lang="en-US" sz="2000" dirty="0">
                        <a:solidFill>
                          <a:schemeClr val="tx1">
                            <a:lumMod val="65000"/>
                          </a:schemeClr>
                        </a:solidFill>
                        <a:latin typeface="Times New Roman" panose="02020603050405020304" pitchFamily="18" charset="0"/>
                        <a:cs typeface="Times New Roman" panose="02020603050405020304" pitchFamily="18" charset="0"/>
                      </a:endParaRPr>
                    </a:p>
                  </a:txBody>
                  <a:tcPr/>
                </a:tc>
              </a:tr>
              <a:tr h="370840">
                <a:tc>
                  <a:txBody>
                    <a:bodyPr/>
                    <a:lstStyle/>
                    <a:p>
                      <a:pPr algn="ctr"/>
                      <a:r>
                        <a:rPr lang="en-US" sz="2000" dirty="0" smtClean="0">
                          <a:solidFill>
                            <a:schemeClr val="tx1">
                              <a:lumMod val="65000"/>
                            </a:schemeClr>
                          </a:solidFill>
                          <a:latin typeface="Times New Roman" panose="02020603050405020304" pitchFamily="18" charset="0"/>
                          <a:cs typeface="Times New Roman" panose="02020603050405020304" pitchFamily="18" charset="0"/>
                        </a:rPr>
                        <a:t>F4</a:t>
                      </a:r>
                      <a:endParaRPr lang="en-US" sz="2000" dirty="0">
                        <a:solidFill>
                          <a:schemeClr val="tx1">
                            <a:lumMod val="65000"/>
                          </a:schemeClr>
                        </a:solidFill>
                        <a:latin typeface="Times New Roman" panose="02020603050405020304" pitchFamily="18" charset="0"/>
                        <a:cs typeface="Times New Roman" panose="02020603050405020304"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solidFill>
                            <a:schemeClr val="tx1">
                              <a:lumMod val="65000"/>
                            </a:schemeClr>
                          </a:solidFill>
                          <a:latin typeface="Times New Roman" panose="02020603050405020304" pitchFamily="18" charset="0"/>
                          <a:cs typeface="Times New Roman" panose="02020603050405020304" pitchFamily="18" charset="0"/>
                        </a:rPr>
                        <a:t>865.21</a:t>
                      </a:r>
                    </a:p>
                  </a:txBody>
                  <a:tcPr/>
                </a:tc>
                <a:tc>
                  <a:txBody>
                    <a:bodyPr/>
                    <a:lstStyle/>
                    <a:p>
                      <a:pPr algn="ctr"/>
                      <a:r>
                        <a:rPr lang="en-US" sz="2000" dirty="0" smtClean="0">
                          <a:solidFill>
                            <a:schemeClr val="tx1">
                              <a:lumMod val="65000"/>
                            </a:schemeClr>
                          </a:solidFill>
                          <a:latin typeface="Times New Roman" panose="02020603050405020304" pitchFamily="18" charset="0"/>
                          <a:cs typeface="Times New Roman" panose="02020603050405020304" pitchFamily="18" charset="0"/>
                        </a:rPr>
                        <a:t>3.4</a:t>
                      </a:r>
                      <a:endParaRPr lang="en-US" sz="2000" dirty="0">
                        <a:solidFill>
                          <a:schemeClr val="tx1">
                            <a:lumMod val="65000"/>
                          </a:schemeClr>
                        </a:solidFill>
                        <a:latin typeface="Times New Roman" panose="02020603050405020304" pitchFamily="18" charset="0"/>
                        <a:cs typeface="Times New Roman" panose="02020603050405020304" pitchFamily="18" charset="0"/>
                      </a:endParaRPr>
                    </a:p>
                  </a:txBody>
                  <a:tcPr/>
                </a:tc>
              </a:tr>
            </a:tbl>
          </a:graphicData>
        </a:graphic>
      </p:graphicFrame>
    </p:spTree>
    <p:extLst>
      <p:ext uri="{BB962C8B-B14F-4D97-AF65-F5344CB8AC3E}">
        <p14:creationId xmlns:p14="http://schemas.microsoft.com/office/powerpoint/2010/main" val="280236169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p:txBody>
          <a:bodyPr>
            <a:normAutofit/>
          </a:bodyPr>
          <a:lstStyle/>
          <a:p>
            <a:r>
              <a:rPr lang="en-US" sz="2400" b="1" dirty="0">
                <a:solidFill>
                  <a:schemeClr val="tx1">
                    <a:lumMod val="65000"/>
                  </a:schemeClr>
                </a:solidFill>
                <a:latin typeface="Times New Roman" panose="02020603050405020304" pitchFamily="18" charset="0"/>
                <a:cs typeface="Times New Roman" panose="02020603050405020304" pitchFamily="18" charset="0"/>
              </a:rPr>
              <a:t>4) Seismic Force</a:t>
            </a:r>
          </a:p>
          <a:p>
            <a:pPr marL="0" indent="0">
              <a:buNone/>
            </a:pPr>
            <a:r>
              <a:rPr lang="en-US" sz="2200" b="1" dirty="0">
                <a:solidFill>
                  <a:schemeClr val="tx1">
                    <a:lumMod val="65000"/>
                  </a:schemeClr>
                </a:solidFill>
              </a:rPr>
              <a:t>the Equivalent Static method was used to check that the values of the Response Spectrum were greater than or equal to 85% of the Equivalent Static values in the two directions based on the ASCE 7-10 code</a:t>
            </a:r>
          </a:p>
        </p:txBody>
      </p:sp>
      <p:sp>
        <p:nvSpPr>
          <p:cNvPr id="4" name="عنوان 1"/>
          <p:cNvSpPr txBox="1">
            <a:spLocks/>
          </p:cNvSpPr>
          <p:nvPr/>
        </p:nvSpPr>
        <p:spPr>
          <a:xfrm>
            <a:off x="228600" y="228600"/>
            <a:ext cx="8763000" cy="808038"/>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2800" b="1" dirty="0" smtClean="0">
                <a:solidFill>
                  <a:srgbClr val="FF0000"/>
                </a:solidFill>
                <a:latin typeface="Times New Roman" panose="02020603050405020304" pitchFamily="18" charset="0"/>
                <a:cs typeface="Times New Roman" panose="02020603050405020304" pitchFamily="18" charset="0"/>
              </a:rPr>
              <a:t>THREE-DIMENSIONAL ANALYSIS AND DESIGN </a:t>
            </a:r>
            <a:endParaRPr lang="en-US" sz="2800" dirty="0">
              <a:solidFill>
                <a:srgbClr val="FF0000"/>
              </a:solidFill>
              <a:latin typeface="Times New Roman" panose="02020603050405020304" pitchFamily="18" charset="0"/>
              <a:cs typeface="Times New Roman" panose="02020603050405020304" pitchFamily="18" charset="0"/>
            </a:endParaRPr>
          </a:p>
        </p:txBody>
      </p:sp>
      <p:graphicFrame>
        <p:nvGraphicFramePr>
          <p:cNvPr id="2" name="جدول 1"/>
          <p:cNvGraphicFramePr>
            <a:graphicFrameLocks noGrp="1"/>
          </p:cNvGraphicFramePr>
          <p:nvPr>
            <p:extLst>
              <p:ext uri="{D42A27DB-BD31-4B8C-83A1-F6EECF244321}">
                <p14:modId xmlns:p14="http://schemas.microsoft.com/office/powerpoint/2010/main" val="3320944188"/>
              </p:ext>
            </p:extLst>
          </p:nvPr>
        </p:nvGraphicFramePr>
        <p:xfrm>
          <a:off x="1218882" y="3886200"/>
          <a:ext cx="6782436" cy="1261872"/>
        </p:xfrm>
        <a:graphic>
          <a:graphicData uri="http://schemas.openxmlformats.org/drawingml/2006/table">
            <a:tbl>
              <a:tblPr firstCol="1" bandRow="1">
                <a:tableStyleId>{5940675A-B579-460E-94D1-54222C63F5DA}</a:tableStyleId>
              </a:tblPr>
              <a:tblGrid>
                <a:gridCol w="2260322"/>
                <a:gridCol w="2261057"/>
                <a:gridCol w="2261057"/>
              </a:tblGrid>
              <a:tr h="305626">
                <a:tc>
                  <a:txBody>
                    <a:bodyPr/>
                    <a:lstStyle/>
                    <a:p>
                      <a:pPr marL="0" marR="0" algn="ctr">
                        <a:lnSpc>
                          <a:spcPct val="115000"/>
                        </a:lnSpc>
                        <a:spcBef>
                          <a:spcPts val="0"/>
                        </a:spcBef>
                        <a:spcAft>
                          <a:spcPts val="0"/>
                        </a:spcAft>
                      </a:pPr>
                      <a:r>
                        <a:rPr lang="en-US" sz="1800" dirty="0">
                          <a:solidFill>
                            <a:schemeClr val="tx1">
                              <a:lumMod val="65000"/>
                            </a:schemeClr>
                          </a:solidFill>
                          <a:effectLst/>
                        </a:rPr>
                        <a:t> </a:t>
                      </a:r>
                      <a:endParaRPr lang="en-US" sz="1400" dirty="0">
                        <a:solidFill>
                          <a:schemeClr val="tx1">
                            <a:lumMod val="6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dirty="0">
                          <a:solidFill>
                            <a:schemeClr val="tx1">
                              <a:lumMod val="65000"/>
                            </a:schemeClr>
                          </a:solidFill>
                          <a:effectLst/>
                        </a:rPr>
                        <a:t>Forces in x</a:t>
                      </a:r>
                      <a:endParaRPr lang="en-US" sz="1400" dirty="0">
                        <a:solidFill>
                          <a:schemeClr val="tx1">
                            <a:lumMod val="6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a:solidFill>
                            <a:schemeClr val="tx1">
                              <a:lumMod val="65000"/>
                            </a:schemeClr>
                          </a:solidFill>
                          <a:effectLst/>
                        </a:rPr>
                        <a:t>Forces in Y</a:t>
                      </a:r>
                      <a:endParaRPr lang="en-US" sz="1400">
                        <a:solidFill>
                          <a:schemeClr val="tx1">
                            <a:lumMod val="6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r>
              <a:tr h="305626">
                <a:tc>
                  <a:txBody>
                    <a:bodyPr/>
                    <a:lstStyle/>
                    <a:p>
                      <a:pPr marL="0" marR="0" algn="ctr">
                        <a:lnSpc>
                          <a:spcPct val="115000"/>
                        </a:lnSpc>
                        <a:spcBef>
                          <a:spcPts val="0"/>
                        </a:spcBef>
                        <a:spcAft>
                          <a:spcPts val="0"/>
                        </a:spcAft>
                      </a:pPr>
                      <a:r>
                        <a:rPr lang="en-US" sz="1800" dirty="0">
                          <a:solidFill>
                            <a:schemeClr val="tx1">
                              <a:lumMod val="65000"/>
                            </a:schemeClr>
                          </a:solidFill>
                          <a:effectLst/>
                        </a:rPr>
                        <a:t>Response spectrum</a:t>
                      </a:r>
                      <a:endParaRPr lang="en-US" sz="1400" dirty="0">
                        <a:solidFill>
                          <a:schemeClr val="tx1">
                            <a:lumMod val="6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a:solidFill>
                            <a:schemeClr val="tx1">
                              <a:lumMod val="65000"/>
                            </a:schemeClr>
                          </a:solidFill>
                          <a:effectLst/>
                        </a:rPr>
                        <a:t>2410.7256</a:t>
                      </a:r>
                      <a:endParaRPr lang="en-US" sz="1400">
                        <a:solidFill>
                          <a:schemeClr val="tx1">
                            <a:lumMod val="6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dirty="0">
                          <a:solidFill>
                            <a:schemeClr val="tx1">
                              <a:lumMod val="65000"/>
                            </a:schemeClr>
                          </a:solidFill>
                          <a:effectLst/>
                        </a:rPr>
                        <a:t>2411.5291</a:t>
                      </a:r>
                      <a:endParaRPr lang="en-US" sz="1400" dirty="0">
                        <a:solidFill>
                          <a:schemeClr val="tx1">
                            <a:lumMod val="6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r>
              <a:tr h="305626">
                <a:tc>
                  <a:txBody>
                    <a:bodyPr/>
                    <a:lstStyle/>
                    <a:p>
                      <a:pPr marL="0" marR="0" algn="ctr">
                        <a:lnSpc>
                          <a:spcPct val="115000"/>
                        </a:lnSpc>
                        <a:spcBef>
                          <a:spcPts val="0"/>
                        </a:spcBef>
                        <a:spcAft>
                          <a:spcPts val="0"/>
                        </a:spcAft>
                      </a:pPr>
                      <a:r>
                        <a:rPr lang="en-US" sz="1800">
                          <a:solidFill>
                            <a:schemeClr val="tx1">
                              <a:lumMod val="65000"/>
                            </a:schemeClr>
                          </a:solidFill>
                          <a:effectLst/>
                        </a:rPr>
                        <a:t>Equivalent static</a:t>
                      </a:r>
                      <a:endParaRPr lang="en-US" sz="1400">
                        <a:solidFill>
                          <a:schemeClr val="tx1">
                            <a:lumMod val="6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a:solidFill>
                            <a:schemeClr val="tx1">
                              <a:lumMod val="65000"/>
                            </a:schemeClr>
                          </a:solidFill>
                          <a:effectLst/>
                        </a:rPr>
                        <a:t>2411.5452</a:t>
                      </a:r>
                      <a:endParaRPr lang="en-US" sz="1400">
                        <a:solidFill>
                          <a:schemeClr val="tx1">
                            <a:lumMod val="6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a:solidFill>
                            <a:schemeClr val="tx1">
                              <a:lumMod val="65000"/>
                            </a:schemeClr>
                          </a:solidFill>
                          <a:effectLst/>
                        </a:rPr>
                        <a:t>2411.5452</a:t>
                      </a:r>
                      <a:endParaRPr lang="en-US" sz="1400">
                        <a:solidFill>
                          <a:schemeClr val="tx1">
                            <a:lumMod val="6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r>
              <a:tr h="305626">
                <a:tc>
                  <a:txBody>
                    <a:bodyPr/>
                    <a:lstStyle/>
                    <a:p>
                      <a:pPr marL="0" marR="0" algn="ctr">
                        <a:lnSpc>
                          <a:spcPct val="115000"/>
                        </a:lnSpc>
                        <a:spcBef>
                          <a:spcPts val="0"/>
                        </a:spcBef>
                        <a:spcAft>
                          <a:spcPts val="0"/>
                        </a:spcAft>
                      </a:pPr>
                      <a:r>
                        <a:rPr lang="en-US" sz="1800" dirty="0">
                          <a:solidFill>
                            <a:schemeClr val="tx1">
                              <a:lumMod val="65000"/>
                            </a:schemeClr>
                          </a:solidFill>
                          <a:effectLst/>
                        </a:rPr>
                        <a:t>Response/equivalent</a:t>
                      </a:r>
                      <a:endParaRPr lang="en-US" sz="1400" dirty="0">
                        <a:solidFill>
                          <a:schemeClr val="tx1">
                            <a:lumMod val="6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dirty="0">
                          <a:solidFill>
                            <a:schemeClr val="tx1">
                              <a:lumMod val="65000"/>
                            </a:schemeClr>
                          </a:solidFill>
                          <a:effectLst/>
                        </a:rPr>
                        <a:t>99.96%</a:t>
                      </a:r>
                      <a:endParaRPr lang="en-US" sz="1400" dirty="0">
                        <a:solidFill>
                          <a:schemeClr val="tx1">
                            <a:lumMod val="6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dirty="0">
                          <a:solidFill>
                            <a:schemeClr val="tx1">
                              <a:lumMod val="65000"/>
                            </a:schemeClr>
                          </a:solidFill>
                          <a:effectLst/>
                        </a:rPr>
                        <a:t>99.99%</a:t>
                      </a:r>
                      <a:endParaRPr lang="en-US" sz="1400" dirty="0">
                        <a:solidFill>
                          <a:schemeClr val="tx1">
                            <a:lumMod val="6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293050700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228600" y="1600200"/>
            <a:ext cx="8763000" cy="4953000"/>
          </a:xfrm>
        </p:spPr>
        <p:txBody>
          <a:bodyPr>
            <a:normAutofit/>
          </a:bodyPr>
          <a:lstStyle/>
          <a:p>
            <a:r>
              <a:rPr lang="en-US" sz="2400" b="1" dirty="0">
                <a:solidFill>
                  <a:schemeClr val="tx1">
                    <a:lumMod val="65000"/>
                  </a:schemeClr>
                </a:solidFill>
                <a:latin typeface="Times New Roman" panose="02020603050405020304" pitchFamily="18" charset="0"/>
                <a:cs typeface="Times New Roman" panose="02020603050405020304" pitchFamily="18" charset="0"/>
              </a:rPr>
              <a:t>5</a:t>
            </a:r>
            <a:r>
              <a:rPr lang="en-US" sz="2400" b="1" dirty="0" smtClean="0">
                <a:solidFill>
                  <a:schemeClr val="tx1">
                    <a:lumMod val="65000"/>
                  </a:schemeClr>
                </a:solidFill>
                <a:latin typeface="Times New Roman" panose="02020603050405020304" pitchFamily="18" charset="0"/>
                <a:cs typeface="Times New Roman" panose="02020603050405020304" pitchFamily="18" charset="0"/>
              </a:rPr>
              <a:t>)Effect </a:t>
            </a:r>
            <a:r>
              <a:rPr lang="en-US" sz="2400" b="1" dirty="0">
                <a:solidFill>
                  <a:schemeClr val="tx1">
                    <a:lumMod val="65000"/>
                  </a:schemeClr>
                </a:solidFill>
                <a:latin typeface="Times New Roman" panose="02020603050405020304" pitchFamily="18" charset="0"/>
                <a:cs typeface="Times New Roman" panose="02020603050405020304" pitchFamily="18" charset="0"/>
              </a:rPr>
              <a:t>of p-delta </a:t>
            </a:r>
          </a:p>
          <a:p>
            <a:pPr marL="0" indent="0">
              <a:buNone/>
            </a:pPr>
            <a:r>
              <a:rPr lang="en-US" sz="2000" b="1" dirty="0">
                <a:solidFill>
                  <a:schemeClr val="tx1">
                    <a:lumMod val="65000"/>
                  </a:schemeClr>
                </a:solidFill>
              </a:rPr>
              <a:t> </a:t>
            </a:r>
          </a:p>
          <a:p>
            <a:pPr marL="0" indent="0">
              <a:buNone/>
            </a:pPr>
            <a:r>
              <a:rPr lang="en-US" sz="2000" b="1" dirty="0">
                <a:solidFill>
                  <a:schemeClr val="tx1">
                    <a:lumMod val="65000"/>
                  </a:schemeClr>
                </a:solidFill>
              </a:rPr>
              <a:t> </a:t>
            </a:r>
            <a:endParaRPr lang="en-US" sz="2000" b="1" dirty="0" smtClean="0">
              <a:solidFill>
                <a:schemeClr val="tx1">
                  <a:lumMod val="65000"/>
                </a:schemeClr>
              </a:solidFill>
            </a:endParaRPr>
          </a:p>
          <a:p>
            <a:pPr marL="0" indent="0">
              <a:buNone/>
            </a:pPr>
            <a:endParaRPr lang="en-US" sz="2000" b="1" dirty="0">
              <a:solidFill>
                <a:schemeClr val="tx1">
                  <a:lumMod val="65000"/>
                </a:schemeClr>
              </a:solidFill>
            </a:endParaRPr>
          </a:p>
          <a:p>
            <a:pPr marL="0" indent="0">
              <a:buNone/>
            </a:pPr>
            <a:endParaRPr lang="en-US" sz="2000" b="1" dirty="0" smtClean="0">
              <a:solidFill>
                <a:schemeClr val="tx1">
                  <a:lumMod val="65000"/>
                </a:schemeClr>
              </a:solidFill>
            </a:endParaRPr>
          </a:p>
          <a:p>
            <a:pPr marL="0" indent="0">
              <a:buNone/>
            </a:pPr>
            <a:endParaRPr lang="en-US" sz="2000" b="1" dirty="0">
              <a:solidFill>
                <a:schemeClr val="tx1">
                  <a:lumMod val="65000"/>
                </a:schemeClr>
              </a:solidFill>
            </a:endParaRPr>
          </a:p>
          <a:p>
            <a:pPr marL="0" indent="0">
              <a:buNone/>
            </a:pPr>
            <a:endParaRPr lang="en-US" sz="2000" b="1" dirty="0" smtClean="0">
              <a:solidFill>
                <a:schemeClr val="tx1">
                  <a:lumMod val="65000"/>
                </a:schemeClr>
              </a:solidFill>
            </a:endParaRPr>
          </a:p>
          <a:p>
            <a:pPr marL="0" indent="0">
              <a:buNone/>
            </a:pPr>
            <a:endParaRPr lang="en-US" sz="2000" b="1" dirty="0" smtClean="0">
              <a:solidFill>
                <a:schemeClr val="tx1">
                  <a:lumMod val="65000"/>
                </a:schemeClr>
              </a:solidFill>
            </a:endParaRPr>
          </a:p>
          <a:p>
            <a:pPr marL="0" indent="0">
              <a:buNone/>
            </a:pPr>
            <a:endParaRPr lang="en-US" sz="2000" b="1" dirty="0">
              <a:solidFill>
                <a:schemeClr val="tx1">
                  <a:lumMod val="65000"/>
                </a:schemeClr>
              </a:solidFill>
            </a:endParaRPr>
          </a:p>
          <a:p>
            <a:pPr marL="0" indent="0">
              <a:buNone/>
            </a:pPr>
            <a:r>
              <a:rPr lang="en-US" sz="2200" dirty="0">
                <a:solidFill>
                  <a:schemeClr val="tx1">
                    <a:lumMod val="65000"/>
                  </a:schemeClr>
                </a:solidFill>
                <a:latin typeface="Times New Roman" panose="02020603050405020304" pitchFamily="18" charset="0"/>
                <a:cs typeface="Times New Roman" panose="02020603050405020304" pitchFamily="18" charset="0"/>
              </a:rPr>
              <a:t>According to both </a:t>
            </a:r>
            <a:r>
              <a:rPr lang="en-US" sz="2200" dirty="0" smtClean="0">
                <a:solidFill>
                  <a:schemeClr val="tx1">
                    <a:lumMod val="65000"/>
                  </a:schemeClr>
                </a:solidFill>
                <a:latin typeface="Times New Roman" panose="02020603050405020304" pitchFamily="18" charset="0"/>
                <a:cs typeface="Times New Roman" panose="02020603050405020304" pitchFamily="18" charset="0"/>
              </a:rPr>
              <a:t>Tables, </a:t>
            </a:r>
            <a:r>
              <a:rPr lang="en-US" sz="2200" dirty="0">
                <a:solidFill>
                  <a:schemeClr val="tx1">
                    <a:lumMod val="65000"/>
                  </a:schemeClr>
                </a:solidFill>
                <a:latin typeface="Times New Roman" panose="02020603050405020304" pitchFamily="18" charset="0"/>
                <a:cs typeface="Times New Roman" panose="02020603050405020304" pitchFamily="18" charset="0"/>
              </a:rPr>
              <a:t>No story has a θ value exceeding </a:t>
            </a:r>
            <a:r>
              <a:rPr lang="en-US" sz="2200" dirty="0" smtClean="0">
                <a:solidFill>
                  <a:schemeClr val="tx1">
                    <a:lumMod val="65000"/>
                  </a:schemeClr>
                </a:solidFill>
                <a:latin typeface="Times New Roman" panose="02020603050405020304" pitchFamily="18" charset="0"/>
                <a:cs typeface="Times New Roman" panose="02020603050405020304" pitchFamily="18" charset="0"/>
              </a:rPr>
              <a:t>0.1 </a:t>
            </a:r>
            <a:r>
              <a:rPr lang="en-US" sz="2200" dirty="0">
                <a:solidFill>
                  <a:schemeClr val="tx1">
                    <a:lumMod val="65000"/>
                  </a:schemeClr>
                </a:solidFill>
                <a:latin typeface="Times New Roman" panose="02020603050405020304" pitchFamily="18" charset="0"/>
                <a:cs typeface="Times New Roman" panose="02020603050405020304" pitchFamily="18" charset="0"/>
              </a:rPr>
              <a:t>or 𝜃𝑚𝑎𝑥 (0.11). As a result, P-Δ effects are not considered.</a:t>
            </a:r>
          </a:p>
          <a:p>
            <a:pPr marL="0" indent="0">
              <a:buNone/>
            </a:pPr>
            <a:endParaRPr lang="en-US" sz="2200" dirty="0">
              <a:solidFill>
                <a:schemeClr val="tx1">
                  <a:lumMod val="65000"/>
                </a:schemeClr>
              </a:solidFill>
              <a:latin typeface="Times New Roman" panose="02020603050405020304" pitchFamily="18" charset="0"/>
              <a:cs typeface="Times New Roman" panose="02020603050405020304" pitchFamily="18" charset="0"/>
            </a:endParaRPr>
          </a:p>
        </p:txBody>
      </p:sp>
      <p:sp>
        <p:nvSpPr>
          <p:cNvPr id="4" name="عنوان 1"/>
          <p:cNvSpPr txBox="1">
            <a:spLocks/>
          </p:cNvSpPr>
          <p:nvPr/>
        </p:nvSpPr>
        <p:spPr>
          <a:xfrm>
            <a:off x="228600" y="228600"/>
            <a:ext cx="8763000" cy="808038"/>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2800" b="1" dirty="0" smtClean="0">
                <a:solidFill>
                  <a:srgbClr val="FF0000"/>
                </a:solidFill>
                <a:latin typeface="Times New Roman" panose="02020603050405020304" pitchFamily="18" charset="0"/>
                <a:cs typeface="Times New Roman" panose="02020603050405020304" pitchFamily="18" charset="0"/>
              </a:rPr>
              <a:t>THREE-DIMENSIONAL ANALYSIS AND DESIGN </a:t>
            </a:r>
            <a:endParaRPr lang="en-US" sz="2800" dirty="0">
              <a:solidFill>
                <a:srgbClr val="FF0000"/>
              </a:solidFill>
              <a:latin typeface="Times New Roman" panose="02020603050405020304" pitchFamily="18" charset="0"/>
              <a:cs typeface="Times New Roman" panose="02020603050405020304" pitchFamily="18" charset="0"/>
            </a:endParaRPr>
          </a:p>
        </p:txBody>
      </p:sp>
      <p:pic>
        <p:nvPicPr>
          <p:cNvPr id="5" name="صورة 4"/>
          <p:cNvPicPr/>
          <p:nvPr/>
        </p:nvPicPr>
        <p:blipFill>
          <a:blip r:embed="rId2">
            <a:extLst>
              <a:ext uri="{28A0092B-C50C-407E-A947-70E740481C1C}">
                <a14:useLocalDpi xmlns:a14="http://schemas.microsoft.com/office/drawing/2010/main" val="0"/>
              </a:ext>
            </a:extLst>
          </a:blip>
          <a:stretch>
            <a:fillRect/>
          </a:stretch>
        </p:blipFill>
        <p:spPr>
          <a:xfrm>
            <a:off x="304800" y="2057400"/>
            <a:ext cx="8610600" cy="1494790"/>
          </a:xfrm>
          <a:prstGeom prst="rect">
            <a:avLst/>
          </a:prstGeom>
        </p:spPr>
      </p:pic>
      <p:pic>
        <p:nvPicPr>
          <p:cNvPr id="6" name="صورة 5"/>
          <p:cNvPicPr/>
          <p:nvPr/>
        </p:nvPicPr>
        <p:blipFill>
          <a:blip r:embed="rId3">
            <a:extLst>
              <a:ext uri="{28A0092B-C50C-407E-A947-70E740481C1C}">
                <a14:useLocalDpi xmlns:a14="http://schemas.microsoft.com/office/drawing/2010/main" val="0"/>
              </a:ext>
            </a:extLst>
          </a:blip>
          <a:stretch>
            <a:fillRect/>
          </a:stretch>
        </p:blipFill>
        <p:spPr>
          <a:xfrm>
            <a:off x="304800" y="3733801"/>
            <a:ext cx="8686800" cy="1498282"/>
          </a:xfrm>
          <a:prstGeom prst="rect">
            <a:avLst/>
          </a:prstGeom>
        </p:spPr>
      </p:pic>
    </p:spTree>
    <p:extLst>
      <p:ext uri="{BB962C8B-B14F-4D97-AF65-F5344CB8AC3E}">
        <p14:creationId xmlns:p14="http://schemas.microsoft.com/office/powerpoint/2010/main" val="339527315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p:txBody>
          <a:bodyPr>
            <a:normAutofit/>
          </a:bodyPr>
          <a:lstStyle/>
          <a:p>
            <a:pPr marL="0" indent="0">
              <a:buNone/>
            </a:pPr>
            <a:r>
              <a:rPr lang="en-US" sz="2400" dirty="0">
                <a:solidFill>
                  <a:schemeClr val="tx1">
                    <a:lumMod val="65000"/>
                  </a:schemeClr>
                </a:solidFill>
                <a:latin typeface="Times New Roman" panose="02020603050405020304" pitchFamily="18" charset="0"/>
                <a:cs typeface="Times New Roman" panose="02020603050405020304" pitchFamily="18" charset="0"/>
              </a:rPr>
              <a:t>6</a:t>
            </a:r>
            <a:r>
              <a:rPr lang="en-US" sz="2400" dirty="0" smtClean="0">
                <a:solidFill>
                  <a:schemeClr val="tx1">
                    <a:lumMod val="65000"/>
                  </a:schemeClr>
                </a:solidFill>
                <a:latin typeface="Times New Roman" panose="02020603050405020304" pitchFamily="18" charset="0"/>
                <a:cs typeface="Times New Roman" panose="02020603050405020304" pitchFamily="18" charset="0"/>
              </a:rPr>
              <a:t>) long </a:t>
            </a:r>
            <a:r>
              <a:rPr lang="en-US" sz="2400" dirty="0">
                <a:solidFill>
                  <a:schemeClr val="tx1">
                    <a:lumMod val="65000"/>
                  </a:schemeClr>
                </a:solidFill>
                <a:latin typeface="Times New Roman" panose="02020603050405020304" pitchFamily="18" charset="0"/>
                <a:cs typeface="Times New Roman" panose="02020603050405020304" pitchFamily="18" charset="0"/>
              </a:rPr>
              <a:t>term deflection check</a:t>
            </a:r>
          </a:p>
          <a:p>
            <a:r>
              <a:rPr lang="en-US" sz="2400" dirty="0" smtClean="0">
                <a:solidFill>
                  <a:schemeClr val="tx1">
                    <a:lumMod val="65000"/>
                  </a:schemeClr>
                </a:solidFill>
                <a:latin typeface="Times New Roman" panose="02020603050405020304" pitchFamily="18" charset="0"/>
                <a:cs typeface="Times New Roman" panose="02020603050405020304" pitchFamily="18" charset="0"/>
              </a:rPr>
              <a:t>Manual calculation</a:t>
            </a:r>
          </a:p>
          <a:p>
            <a:pPr marL="0" indent="0">
              <a:buNone/>
            </a:pPr>
            <a:r>
              <a:rPr lang="en-US" sz="2200" dirty="0" smtClean="0">
                <a:solidFill>
                  <a:schemeClr val="tx1">
                    <a:lumMod val="65000"/>
                  </a:schemeClr>
                </a:solidFill>
                <a:latin typeface="Times New Roman" panose="02020603050405020304" pitchFamily="18" charset="0"/>
                <a:cs typeface="Times New Roman" panose="02020603050405020304" pitchFamily="18" charset="0"/>
              </a:rPr>
              <a:t>Allowable </a:t>
            </a:r>
            <a:r>
              <a:rPr lang="en-US" sz="2200" dirty="0">
                <a:solidFill>
                  <a:schemeClr val="tx1">
                    <a:lumMod val="65000"/>
                  </a:schemeClr>
                </a:solidFill>
                <a:latin typeface="Times New Roman" panose="02020603050405020304" pitchFamily="18" charset="0"/>
                <a:cs typeface="Times New Roman" panose="02020603050405020304" pitchFamily="18" charset="0"/>
              </a:rPr>
              <a:t>deflection =L/240, L: longest </a:t>
            </a:r>
            <a:r>
              <a:rPr lang="en-US" sz="2200" dirty="0" smtClean="0">
                <a:solidFill>
                  <a:schemeClr val="tx1">
                    <a:lumMod val="65000"/>
                  </a:schemeClr>
                </a:solidFill>
                <a:latin typeface="Times New Roman" panose="02020603050405020304" pitchFamily="18" charset="0"/>
                <a:cs typeface="Times New Roman" panose="02020603050405020304" pitchFamily="18" charset="0"/>
              </a:rPr>
              <a:t>span </a:t>
            </a:r>
          </a:p>
          <a:p>
            <a:pPr marL="0" indent="0">
              <a:buNone/>
            </a:pPr>
            <a:r>
              <a:rPr lang="en-US" sz="2200" dirty="0" smtClean="0">
                <a:solidFill>
                  <a:schemeClr val="tx1">
                    <a:lumMod val="65000"/>
                  </a:schemeClr>
                </a:solidFill>
                <a:latin typeface="Times New Roman" panose="02020603050405020304" pitchFamily="18" charset="0"/>
                <a:cs typeface="Times New Roman" panose="02020603050405020304" pitchFamily="18" charset="0"/>
              </a:rPr>
              <a:t>=8/240=33.33mm take it 1.15*33.33=38.33mm    </a:t>
            </a:r>
          </a:p>
          <a:p>
            <a:r>
              <a:rPr lang="en-US" sz="2200" dirty="0" smtClean="0">
                <a:solidFill>
                  <a:schemeClr val="tx1">
                    <a:lumMod val="65000"/>
                  </a:schemeClr>
                </a:solidFill>
                <a:latin typeface="Times New Roman" panose="02020603050405020304" pitchFamily="18" charset="0"/>
                <a:cs typeface="Times New Roman" panose="02020603050405020304" pitchFamily="18" charset="0"/>
              </a:rPr>
              <a:t>From ETAPS </a:t>
            </a:r>
          </a:p>
          <a:p>
            <a:pPr marL="457200" indent="-457200">
              <a:buAutoNum type="arabicParenR"/>
            </a:pPr>
            <a:r>
              <a:rPr lang="en-US" sz="2200" dirty="0" smtClean="0">
                <a:solidFill>
                  <a:schemeClr val="tx1">
                    <a:lumMod val="65000"/>
                  </a:schemeClr>
                </a:solidFill>
                <a:latin typeface="Times New Roman" panose="02020603050405020304" pitchFamily="18" charset="0"/>
                <a:cs typeface="Times New Roman" panose="02020603050405020304" pitchFamily="18" charset="0"/>
              </a:rPr>
              <a:t>For slab </a:t>
            </a:r>
          </a:p>
          <a:p>
            <a:pPr marL="457200" indent="-457200">
              <a:buAutoNum type="arabicParenR"/>
            </a:pPr>
            <a:r>
              <a:rPr lang="en-US" sz="2200" dirty="0" smtClean="0">
                <a:solidFill>
                  <a:schemeClr val="tx1">
                    <a:lumMod val="65000"/>
                  </a:schemeClr>
                </a:solidFill>
                <a:latin typeface="Times New Roman" panose="02020603050405020304" pitchFamily="18" charset="0"/>
                <a:cs typeface="Times New Roman" panose="02020603050405020304" pitchFamily="18" charset="0"/>
              </a:rPr>
              <a:t>For beam       </a:t>
            </a:r>
          </a:p>
          <a:p>
            <a:pPr marL="0" indent="0">
              <a:buNone/>
            </a:pPr>
            <a:endParaRPr lang="en-US" sz="2400" dirty="0">
              <a:solidFill>
                <a:schemeClr val="tx1">
                  <a:lumMod val="65000"/>
                </a:schemeClr>
              </a:solidFill>
              <a:latin typeface="Times New Roman" panose="02020603050405020304" pitchFamily="18" charset="0"/>
              <a:cs typeface="Times New Roman" panose="02020603050405020304" pitchFamily="18" charset="0"/>
            </a:endParaRPr>
          </a:p>
        </p:txBody>
      </p:sp>
      <p:sp>
        <p:nvSpPr>
          <p:cNvPr id="5" name="عنوان 1"/>
          <p:cNvSpPr txBox="1">
            <a:spLocks/>
          </p:cNvSpPr>
          <p:nvPr/>
        </p:nvSpPr>
        <p:spPr>
          <a:xfrm>
            <a:off x="228600" y="228600"/>
            <a:ext cx="8763000" cy="808038"/>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2800" b="1" dirty="0" smtClean="0">
                <a:solidFill>
                  <a:srgbClr val="FF0000"/>
                </a:solidFill>
                <a:latin typeface="Times New Roman" panose="02020603050405020304" pitchFamily="18" charset="0"/>
                <a:cs typeface="Times New Roman" panose="02020603050405020304" pitchFamily="18" charset="0"/>
              </a:rPr>
              <a:t>THREE-DIMENSIONAL ANALYSIS AND DESIGN </a:t>
            </a:r>
            <a:endParaRPr lang="en-US" sz="28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2068829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609600" y="685800"/>
            <a:ext cx="7924800" cy="4572000"/>
          </a:xfrm>
        </p:spPr>
        <p:txBody>
          <a:bodyPr>
            <a:normAutofit/>
          </a:bodyPr>
          <a:lstStyle/>
          <a:p>
            <a:pPr marL="457200" indent="-457200">
              <a:buAutoNum type="arabicParenR"/>
            </a:pPr>
            <a:r>
              <a:rPr lang="en-US" sz="2400" dirty="0" smtClean="0">
                <a:solidFill>
                  <a:schemeClr val="tx1">
                    <a:lumMod val="65000"/>
                  </a:schemeClr>
                </a:solidFill>
                <a:latin typeface="Times New Roman" panose="02020603050405020304" pitchFamily="18" charset="0"/>
                <a:cs typeface="Times New Roman" panose="02020603050405020304" pitchFamily="18" charset="0"/>
              </a:rPr>
              <a:t>For slab</a:t>
            </a:r>
          </a:p>
          <a:p>
            <a:pPr marL="0" indent="0">
              <a:buNone/>
            </a:pPr>
            <a:r>
              <a:rPr lang="en-US" sz="2200" dirty="0">
                <a:solidFill>
                  <a:schemeClr val="tx1">
                    <a:lumMod val="65000"/>
                  </a:schemeClr>
                </a:solidFill>
                <a:latin typeface="Times New Roman" panose="02020603050405020304" pitchFamily="18" charset="0"/>
                <a:cs typeface="Times New Roman" panose="02020603050405020304" pitchFamily="18" charset="0"/>
              </a:rPr>
              <a:t> panel deflection = displacement at the middle of the panel - average support displacement</a:t>
            </a:r>
          </a:p>
          <a:p>
            <a:pPr marL="0" indent="0">
              <a:buNone/>
            </a:pPr>
            <a:r>
              <a:rPr lang="en-US" sz="2200" dirty="0">
                <a:solidFill>
                  <a:schemeClr val="tx1">
                    <a:lumMod val="65000"/>
                  </a:schemeClr>
                </a:solidFill>
                <a:latin typeface="Times New Roman" panose="02020603050405020304" pitchFamily="18" charset="0"/>
                <a:cs typeface="Times New Roman" panose="02020603050405020304" pitchFamily="18" charset="0"/>
              </a:rPr>
              <a:t> = 34.813-(0.721+1.067+0.697+0.664)/4=34.813 -0.78 =34.033mm&lt; 38.33 mm, it's acceptable</a:t>
            </a:r>
          </a:p>
          <a:p>
            <a:pPr marL="0" indent="0">
              <a:buNone/>
            </a:pPr>
            <a:endParaRPr lang="en-US" sz="2400" dirty="0" smtClean="0">
              <a:solidFill>
                <a:schemeClr val="tx1">
                  <a:lumMod val="65000"/>
                </a:schemeClr>
              </a:solidFill>
              <a:latin typeface="Times New Roman" panose="02020603050405020304" pitchFamily="18" charset="0"/>
              <a:cs typeface="Times New Roman" panose="02020603050405020304" pitchFamily="18" charset="0"/>
            </a:endParaRPr>
          </a:p>
        </p:txBody>
      </p:sp>
      <p:sp>
        <p:nvSpPr>
          <p:cNvPr id="4" name="عنوان 1"/>
          <p:cNvSpPr txBox="1">
            <a:spLocks/>
          </p:cNvSpPr>
          <p:nvPr/>
        </p:nvSpPr>
        <p:spPr>
          <a:xfrm>
            <a:off x="228600" y="-228600"/>
            <a:ext cx="8763000" cy="808038"/>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2800" b="1" dirty="0" smtClean="0">
                <a:solidFill>
                  <a:srgbClr val="FF0000"/>
                </a:solidFill>
                <a:latin typeface="Times New Roman" panose="02020603050405020304" pitchFamily="18" charset="0"/>
                <a:cs typeface="Times New Roman" panose="02020603050405020304" pitchFamily="18" charset="0"/>
              </a:rPr>
              <a:t>THREE-DIMENSIONAL ANALYSIS AND DESIGN </a:t>
            </a:r>
            <a:endParaRPr lang="en-US" sz="2800" dirty="0">
              <a:solidFill>
                <a:srgbClr val="FF0000"/>
              </a:solidFill>
              <a:latin typeface="Times New Roman" panose="02020603050405020304" pitchFamily="18" charset="0"/>
              <a:cs typeface="Times New Roman" panose="02020603050405020304" pitchFamily="18" charset="0"/>
            </a:endParaRPr>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2971800"/>
            <a:ext cx="5943600" cy="3886200"/>
          </a:xfrm>
          <a:prstGeom prst="rect">
            <a:avLst/>
          </a:prstGeom>
        </p:spPr>
      </p:pic>
    </p:spTree>
    <p:extLst>
      <p:ext uri="{BB962C8B-B14F-4D97-AF65-F5344CB8AC3E}">
        <p14:creationId xmlns:p14="http://schemas.microsoft.com/office/powerpoint/2010/main" val="20743408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609600" y="838200"/>
            <a:ext cx="7924800" cy="4114800"/>
          </a:xfrm>
        </p:spPr>
        <p:txBody>
          <a:bodyPr>
            <a:normAutofit/>
          </a:bodyPr>
          <a:lstStyle/>
          <a:p>
            <a:pPr marL="0" indent="0">
              <a:buNone/>
            </a:pPr>
            <a:r>
              <a:rPr lang="en-US" sz="2800" b="1" dirty="0" smtClean="0">
                <a:solidFill>
                  <a:schemeClr val="tx1">
                    <a:lumMod val="65000"/>
                  </a:schemeClr>
                </a:solidFill>
                <a:latin typeface="Times New Roman" panose="02020603050405020304" pitchFamily="18" charset="0"/>
                <a:cs typeface="Times New Roman" panose="02020603050405020304" pitchFamily="18" charset="0"/>
              </a:rPr>
              <a:t>2) For beam</a:t>
            </a:r>
          </a:p>
          <a:p>
            <a:pPr marL="0" indent="0">
              <a:buNone/>
            </a:pPr>
            <a:r>
              <a:rPr lang="en-US" sz="2200" dirty="0">
                <a:solidFill>
                  <a:schemeClr val="tx1">
                    <a:lumMod val="65000"/>
                  </a:schemeClr>
                </a:solidFill>
                <a:latin typeface="Times New Roman" panose="02020603050405020304" pitchFamily="18" charset="0"/>
                <a:cs typeface="Times New Roman" panose="02020603050405020304" pitchFamily="18" charset="0"/>
              </a:rPr>
              <a:t>Deflection of beam = 49.682-(27.687 +0.648)/2=35.5mm &lt; 38.33 mm ,it's acceptable</a:t>
            </a:r>
          </a:p>
          <a:p>
            <a:pPr marL="0" indent="0">
              <a:buNone/>
            </a:pPr>
            <a:r>
              <a:rPr lang="en-US" sz="2000" dirty="0" smtClean="0">
                <a:solidFill>
                  <a:schemeClr val="tx1">
                    <a:lumMod val="65000"/>
                  </a:schemeClr>
                </a:solidFill>
                <a:latin typeface="Times New Roman" panose="02020603050405020304" pitchFamily="18" charset="0"/>
                <a:cs typeface="Times New Roman" panose="02020603050405020304" pitchFamily="18" charset="0"/>
              </a:rPr>
              <a:t> </a:t>
            </a:r>
          </a:p>
          <a:p>
            <a:pPr marL="0" indent="0">
              <a:buNone/>
            </a:pPr>
            <a:endParaRPr lang="en-US" sz="2000" dirty="0">
              <a:solidFill>
                <a:schemeClr val="tx1">
                  <a:lumMod val="65000"/>
                </a:schemeClr>
              </a:solidFill>
              <a:latin typeface="Times New Roman" panose="02020603050405020304" pitchFamily="18" charset="0"/>
              <a:cs typeface="Times New Roman" panose="02020603050405020304" pitchFamily="18" charset="0"/>
            </a:endParaRPr>
          </a:p>
        </p:txBody>
      </p:sp>
      <p:sp>
        <p:nvSpPr>
          <p:cNvPr id="4" name="عنوان 1"/>
          <p:cNvSpPr txBox="1">
            <a:spLocks/>
          </p:cNvSpPr>
          <p:nvPr/>
        </p:nvSpPr>
        <p:spPr>
          <a:xfrm>
            <a:off x="152400" y="-228600"/>
            <a:ext cx="8763000" cy="808038"/>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2800" b="1" dirty="0" smtClean="0">
                <a:solidFill>
                  <a:srgbClr val="FF0000"/>
                </a:solidFill>
                <a:latin typeface="Times New Roman" panose="02020603050405020304" pitchFamily="18" charset="0"/>
                <a:cs typeface="Times New Roman" panose="02020603050405020304" pitchFamily="18" charset="0"/>
              </a:rPr>
              <a:t>THREE-DIMENSIONAL ANALYSIS AND DESIGN </a:t>
            </a:r>
            <a:endParaRPr lang="en-US" sz="2800" dirty="0">
              <a:solidFill>
                <a:srgbClr val="FF0000"/>
              </a:solidFill>
              <a:latin typeface="Times New Roman" panose="02020603050405020304" pitchFamily="18" charset="0"/>
              <a:cs typeface="Times New Roman" panose="02020603050405020304" pitchFamily="18" charset="0"/>
            </a:endParaRPr>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7600" y="2133600"/>
            <a:ext cx="3934374" cy="4351827"/>
          </a:xfrm>
          <a:prstGeom prst="rect">
            <a:avLst/>
          </a:prstGeom>
        </p:spPr>
      </p:pic>
    </p:spTree>
    <p:extLst>
      <p:ext uri="{BB962C8B-B14F-4D97-AF65-F5344CB8AC3E}">
        <p14:creationId xmlns:p14="http://schemas.microsoft.com/office/powerpoint/2010/main" val="378253611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609600" y="679249"/>
            <a:ext cx="7924800" cy="4114800"/>
          </a:xfrm>
        </p:spPr>
        <p:txBody>
          <a:bodyPr>
            <a:normAutofit/>
          </a:bodyPr>
          <a:lstStyle/>
          <a:p>
            <a:pPr marL="0" indent="0">
              <a:buNone/>
            </a:pPr>
            <a:r>
              <a:rPr lang="en-US" sz="2400" b="1" dirty="0">
                <a:solidFill>
                  <a:schemeClr val="tx1">
                    <a:lumMod val="65000"/>
                  </a:schemeClr>
                </a:solidFill>
                <a:latin typeface="Times New Roman" panose="02020603050405020304" pitchFamily="18" charset="0"/>
                <a:cs typeface="Times New Roman" panose="02020603050405020304" pitchFamily="18" charset="0"/>
              </a:rPr>
              <a:t>7</a:t>
            </a:r>
            <a:r>
              <a:rPr lang="en-US" sz="2400" b="1" dirty="0" smtClean="0">
                <a:solidFill>
                  <a:schemeClr val="tx1">
                    <a:lumMod val="65000"/>
                  </a:schemeClr>
                </a:solidFill>
                <a:latin typeface="Times New Roman" panose="02020603050405020304" pitchFamily="18" charset="0"/>
                <a:cs typeface="Times New Roman" panose="02020603050405020304" pitchFamily="18" charset="0"/>
              </a:rPr>
              <a:t>) check </a:t>
            </a:r>
            <a:r>
              <a:rPr lang="en-US" sz="2400" b="1" dirty="0">
                <a:solidFill>
                  <a:schemeClr val="tx1">
                    <a:lumMod val="65000"/>
                  </a:schemeClr>
                </a:solidFill>
                <a:latin typeface="Times New Roman" panose="02020603050405020304" pitchFamily="18" charset="0"/>
                <a:cs typeface="Times New Roman" panose="02020603050405020304" pitchFamily="18" charset="0"/>
              </a:rPr>
              <a:t>wide beam shear </a:t>
            </a:r>
            <a:endParaRPr lang="en-US" sz="2400" b="1" dirty="0" smtClean="0">
              <a:solidFill>
                <a:schemeClr val="tx1">
                  <a:lumMod val="65000"/>
                </a:schemeClr>
              </a:solidFill>
              <a:latin typeface="Times New Roman" panose="02020603050405020304" pitchFamily="18" charset="0"/>
              <a:cs typeface="Times New Roman" panose="02020603050405020304" pitchFamily="18" charset="0"/>
            </a:endParaRPr>
          </a:p>
          <a:p>
            <a:r>
              <a:rPr lang="en-US" sz="2400" b="1" dirty="0" smtClean="0">
                <a:solidFill>
                  <a:schemeClr val="tx1">
                    <a:lumMod val="65000"/>
                  </a:schemeClr>
                </a:solidFill>
                <a:latin typeface="Times New Roman" panose="02020603050405020304" pitchFamily="18" charset="0"/>
                <a:cs typeface="Times New Roman" panose="02020603050405020304" pitchFamily="18" charset="0"/>
              </a:rPr>
              <a:t>Manual calculation</a:t>
            </a:r>
          </a:p>
          <a:p>
            <a:pPr marL="0" indent="0">
              <a:buNone/>
            </a:pPr>
            <a:r>
              <a:rPr lang="en-US" sz="2200" dirty="0">
                <a:solidFill>
                  <a:schemeClr val="tx1">
                    <a:lumMod val="65000"/>
                  </a:schemeClr>
                </a:solidFill>
                <a:latin typeface="Times New Roman" panose="02020603050405020304" pitchFamily="18" charset="0"/>
                <a:cs typeface="Times New Roman" panose="02020603050405020304" pitchFamily="18" charset="0"/>
              </a:rPr>
              <a:t>∅𝑉𝑐= = 0.75 × (1 /6) (1) √28(1000) (170)/1000 =112.4KN </a:t>
            </a:r>
            <a:endParaRPr lang="en-US" sz="2200" dirty="0" smtClean="0">
              <a:solidFill>
                <a:schemeClr val="tx1">
                  <a:lumMod val="65000"/>
                </a:schemeClr>
              </a:solidFill>
              <a:latin typeface="Times New Roman" panose="02020603050405020304" pitchFamily="18" charset="0"/>
              <a:cs typeface="Times New Roman" panose="02020603050405020304" pitchFamily="18" charset="0"/>
            </a:endParaRPr>
          </a:p>
          <a:p>
            <a:r>
              <a:rPr lang="en-US" sz="2200" dirty="0" smtClean="0">
                <a:solidFill>
                  <a:schemeClr val="tx1">
                    <a:lumMod val="65000"/>
                  </a:schemeClr>
                </a:solidFill>
                <a:latin typeface="Times New Roman" panose="02020603050405020304" pitchFamily="18" charset="0"/>
                <a:cs typeface="Times New Roman" panose="02020603050405020304" pitchFamily="18" charset="0"/>
              </a:rPr>
              <a:t>Form ETABS</a:t>
            </a:r>
            <a:endParaRPr lang="en-US" sz="2200" dirty="0">
              <a:solidFill>
                <a:schemeClr val="tx1">
                  <a:lumMod val="65000"/>
                </a:schemeClr>
              </a:solidFill>
              <a:latin typeface="Times New Roman" panose="02020603050405020304" pitchFamily="18" charset="0"/>
              <a:cs typeface="Times New Roman" panose="02020603050405020304" pitchFamily="18" charset="0"/>
            </a:endParaRPr>
          </a:p>
        </p:txBody>
      </p:sp>
      <p:sp>
        <p:nvSpPr>
          <p:cNvPr id="4" name="عنوان 1"/>
          <p:cNvSpPr txBox="1">
            <a:spLocks/>
          </p:cNvSpPr>
          <p:nvPr/>
        </p:nvSpPr>
        <p:spPr>
          <a:xfrm>
            <a:off x="228600" y="-152400"/>
            <a:ext cx="8763000" cy="808038"/>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2800" b="1" dirty="0" smtClean="0">
                <a:solidFill>
                  <a:srgbClr val="FF0000"/>
                </a:solidFill>
                <a:latin typeface="Times New Roman" panose="02020603050405020304" pitchFamily="18" charset="0"/>
                <a:cs typeface="Times New Roman" panose="02020603050405020304" pitchFamily="18" charset="0"/>
              </a:rPr>
              <a:t>THREE-DIMENSIONAL ANALYSIS AND DESIGN </a:t>
            </a:r>
            <a:endParaRPr lang="en-US" sz="2800" dirty="0">
              <a:solidFill>
                <a:srgbClr val="FF0000"/>
              </a:solidFill>
              <a:latin typeface="Times New Roman" panose="02020603050405020304" pitchFamily="18" charset="0"/>
              <a:cs typeface="Times New Roman" panose="02020603050405020304" pitchFamily="18" charset="0"/>
            </a:endParaRPr>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71800" y="2667000"/>
            <a:ext cx="2819794" cy="3810361"/>
          </a:xfrm>
          <a:prstGeom prst="rect">
            <a:avLst/>
          </a:prstGeom>
        </p:spPr>
      </p:pic>
    </p:spTree>
    <p:extLst>
      <p:ext uri="{BB962C8B-B14F-4D97-AF65-F5344CB8AC3E}">
        <p14:creationId xmlns:p14="http://schemas.microsoft.com/office/powerpoint/2010/main" val="56631084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609600" y="655638"/>
            <a:ext cx="7924800" cy="5745162"/>
          </a:xfrm>
        </p:spPr>
        <p:txBody>
          <a:bodyPr>
            <a:normAutofit/>
          </a:bodyPr>
          <a:lstStyle/>
          <a:p>
            <a:r>
              <a:rPr lang="en-US" sz="2400" b="1" dirty="0">
                <a:solidFill>
                  <a:schemeClr val="tx1">
                    <a:lumMod val="65000"/>
                  </a:schemeClr>
                </a:solidFill>
                <a:latin typeface="Times New Roman" panose="02020603050405020304" pitchFamily="18" charset="0"/>
                <a:cs typeface="Times New Roman" panose="02020603050405020304" pitchFamily="18" charset="0"/>
              </a:rPr>
              <a:t>8</a:t>
            </a:r>
            <a:r>
              <a:rPr lang="en-US" sz="2400" b="1" dirty="0" smtClean="0">
                <a:solidFill>
                  <a:schemeClr val="tx1">
                    <a:lumMod val="65000"/>
                  </a:schemeClr>
                </a:solidFill>
                <a:latin typeface="Times New Roman" panose="02020603050405020304" pitchFamily="18" charset="0"/>
                <a:cs typeface="Times New Roman" panose="02020603050405020304" pitchFamily="18" charset="0"/>
              </a:rPr>
              <a:t>) </a:t>
            </a:r>
            <a:r>
              <a:rPr lang="en-US" sz="2400" b="1" dirty="0">
                <a:solidFill>
                  <a:schemeClr val="tx1">
                    <a:lumMod val="65000"/>
                  </a:schemeClr>
                </a:solidFill>
                <a:latin typeface="Times New Roman" panose="02020603050405020304" pitchFamily="18" charset="0"/>
                <a:cs typeface="Times New Roman" panose="02020603050405020304" pitchFamily="18" charset="0"/>
              </a:rPr>
              <a:t>Drift Check</a:t>
            </a:r>
          </a:p>
          <a:p>
            <a:pPr marL="0" indent="0">
              <a:buNone/>
            </a:pPr>
            <a:endParaRPr lang="en-US" sz="2000" b="1" dirty="0" smtClean="0">
              <a:solidFill>
                <a:schemeClr val="tx1">
                  <a:lumMod val="65000"/>
                </a:schemeClr>
              </a:solidFill>
            </a:endParaRPr>
          </a:p>
          <a:p>
            <a:pPr marL="0" indent="0">
              <a:buNone/>
            </a:pPr>
            <a:endParaRPr lang="en-US" sz="2000" b="1" dirty="0">
              <a:solidFill>
                <a:schemeClr val="tx1">
                  <a:lumMod val="65000"/>
                </a:schemeClr>
              </a:solidFill>
            </a:endParaRPr>
          </a:p>
          <a:p>
            <a:pPr marL="0" indent="0">
              <a:buNone/>
            </a:pPr>
            <a:endParaRPr lang="en-US" sz="2000" b="1" dirty="0" smtClean="0">
              <a:solidFill>
                <a:schemeClr val="tx1">
                  <a:lumMod val="65000"/>
                </a:schemeClr>
              </a:solidFill>
            </a:endParaRPr>
          </a:p>
          <a:p>
            <a:pPr marL="0" indent="0">
              <a:buNone/>
            </a:pPr>
            <a:endParaRPr lang="en-US" sz="2000" b="1" dirty="0">
              <a:solidFill>
                <a:schemeClr val="tx1">
                  <a:lumMod val="65000"/>
                </a:schemeClr>
              </a:solidFill>
            </a:endParaRPr>
          </a:p>
          <a:p>
            <a:pPr marL="0" indent="0">
              <a:buNone/>
            </a:pPr>
            <a:endParaRPr lang="en-US" sz="2000" b="1" dirty="0" smtClean="0">
              <a:solidFill>
                <a:schemeClr val="tx1">
                  <a:lumMod val="65000"/>
                </a:schemeClr>
              </a:solidFill>
            </a:endParaRPr>
          </a:p>
          <a:p>
            <a:pPr marL="0" indent="0">
              <a:buNone/>
            </a:pPr>
            <a:endParaRPr lang="en-US" sz="2000" b="1" dirty="0">
              <a:solidFill>
                <a:schemeClr val="tx1">
                  <a:lumMod val="65000"/>
                </a:schemeClr>
              </a:solidFill>
            </a:endParaRPr>
          </a:p>
          <a:p>
            <a:pPr marL="0" indent="0">
              <a:buNone/>
            </a:pPr>
            <a:endParaRPr lang="en-US" sz="2000" b="1" dirty="0" smtClean="0">
              <a:solidFill>
                <a:schemeClr val="tx1">
                  <a:lumMod val="65000"/>
                </a:schemeClr>
              </a:solidFill>
            </a:endParaRPr>
          </a:p>
          <a:p>
            <a:pPr marL="0" indent="0">
              <a:buNone/>
            </a:pPr>
            <a:endParaRPr lang="en-US" sz="2000" b="1" dirty="0">
              <a:solidFill>
                <a:schemeClr val="tx1">
                  <a:lumMod val="65000"/>
                </a:schemeClr>
              </a:solidFill>
            </a:endParaRPr>
          </a:p>
          <a:p>
            <a:pPr marL="0" indent="0">
              <a:buNone/>
            </a:pPr>
            <a:endParaRPr lang="en-US" sz="2000" b="1" dirty="0">
              <a:solidFill>
                <a:schemeClr val="tx1">
                  <a:lumMod val="65000"/>
                </a:schemeClr>
              </a:solidFill>
            </a:endParaRPr>
          </a:p>
          <a:p>
            <a:pPr marL="0" indent="0">
              <a:buNone/>
            </a:pPr>
            <a:r>
              <a:rPr lang="en-US" sz="2000" b="1" dirty="0">
                <a:solidFill>
                  <a:schemeClr val="tx1">
                    <a:lumMod val="65000"/>
                  </a:schemeClr>
                </a:solidFill>
                <a:latin typeface="Times New Roman" panose="02020603050405020304" pitchFamily="18" charset="0"/>
                <a:cs typeface="Times New Roman" panose="02020603050405020304" pitchFamily="18" charset="0"/>
              </a:rPr>
              <a:t>According to the Tables the maximum drift values in all stories is less than the allowable drift, so the check is correct.</a:t>
            </a:r>
            <a:endParaRPr lang="en-US" sz="2000" b="1" dirty="0" smtClean="0">
              <a:solidFill>
                <a:schemeClr val="tx1">
                  <a:lumMod val="65000"/>
                </a:schemeClr>
              </a:solidFill>
              <a:latin typeface="Times New Roman" panose="02020603050405020304" pitchFamily="18" charset="0"/>
              <a:cs typeface="Times New Roman" panose="02020603050405020304" pitchFamily="18" charset="0"/>
            </a:endParaRPr>
          </a:p>
        </p:txBody>
      </p:sp>
      <p:sp>
        <p:nvSpPr>
          <p:cNvPr id="4" name="عنوان 1"/>
          <p:cNvSpPr txBox="1">
            <a:spLocks/>
          </p:cNvSpPr>
          <p:nvPr/>
        </p:nvSpPr>
        <p:spPr>
          <a:xfrm>
            <a:off x="152400" y="-152400"/>
            <a:ext cx="8763000" cy="808038"/>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2800" b="1" dirty="0" smtClean="0">
                <a:solidFill>
                  <a:srgbClr val="FF0000"/>
                </a:solidFill>
                <a:latin typeface="Times New Roman" panose="02020603050405020304" pitchFamily="18" charset="0"/>
                <a:cs typeface="Times New Roman" panose="02020603050405020304" pitchFamily="18" charset="0"/>
              </a:rPr>
              <a:t>THREE-DIMENSIONAL ANALYSIS AND DESIGN </a:t>
            </a:r>
            <a:endParaRPr lang="en-US" sz="2800" dirty="0">
              <a:solidFill>
                <a:srgbClr val="FF0000"/>
              </a:solidFill>
              <a:latin typeface="Times New Roman" panose="02020603050405020304" pitchFamily="18" charset="0"/>
              <a:cs typeface="Times New Roman" panose="02020603050405020304" pitchFamily="18" charset="0"/>
            </a:endParaRPr>
          </a:p>
        </p:txBody>
      </p:sp>
      <p:pic>
        <p:nvPicPr>
          <p:cNvPr id="5" name="صورة 4"/>
          <p:cNvPicPr/>
          <p:nvPr/>
        </p:nvPicPr>
        <p:blipFill>
          <a:blip r:embed="rId2">
            <a:extLst>
              <a:ext uri="{28A0092B-C50C-407E-A947-70E740481C1C}">
                <a14:useLocalDpi xmlns:a14="http://schemas.microsoft.com/office/drawing/2010/main" val="0"/>
              </a:ext>
            </a:extLst>
          </a:blip>
          <a:stretch>
            <a:fillRect/>
          </a:stretch>
        </p:blipFill>
        <p:spPr>
          <a:xfrm>
            <a:off x="387927" y="1066800"/>
            <a:ext cx="8382000" cy="1828800"/>
          </a:xfrm>
          <a:prstGeom prst="rect">
            <a:avLst/>
          </a:prstGeom>
        </p:spPr>
      </p:pic>
      <p:pic>
        <p:nvPicPr>
          <p:cNvPr id="6" name="صورة 5"/>
          <p:cNvPicPr/>
          <p:nvPr/>
        </p:nvPicPr>
        <p:blipFill>
          <a:blip r:embed="rId3">
            <a:extLst>
              <a:ext uri="{28A0092B-C50C-407E-A947-70E740481C1C}">
                <a14:useLocalDpi xmlns:a14="http://schemas.microsoft.com/office/drawing/2010/main" val="0"/>
              </a:ext>
            </a:extLst>
          </a:blip>
          <a:stretch>
            <a:fillRect/>
          </a:stretch>
        </p:blipFill>
        <p:spPr>
          <a:xfrm>
            <a:off x="381000" y="3048000"/>
            <a:ext cx="8382000" cy="1944584"/>
          </a:xfrm>
          <a:prstGeom prst="rect">
            <a:avLst/>
          </a:prstGeom>
        </p:spPr>
      </p:pic>
    </p:spTree>
    <p:extLst>
      <p:ext uri="{BB962C8B-B14F-4D97-AF65-F5344CB8AC3E}">
        <p14:creationId xmlns:p14="http://schemas.microsoft.com/office/powerpoint/2010/main" val="32470076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609600" y="1036638"/>
            <a:ext cx="7924800" cy="5364162"/>
          </a:xfrm>
        </p:spPr>
        <p:txBody>
          <a:bodyPr>
            <a:normAutofit fontScale="92500" lnSpcReduction="20000"/>
          </a:bodyPr>
          <a:lstStyle/>
          <a:p>
            <a:pPr marL="0" indent="0">
              <a:buNone/>
            </a:pPr>
            <a:r>
              <a:rPr lang="en-US" sz="2600" b="1" dirty="0" smtClean="0">
                <a:solidFill>
                  <a:schemeClr val="tx1">
                    <a:lumMod val="65000"/>
                  </a:schemeClr>
                </a:solidFill>
                <a:latin typeface="Times New Roman" panose="02020603050405020304" pitchFamily="18" charset="0"/>
                <a:cs typeface="Times New Roman" panose="02020603050405020304" pitchFamily="18" charset="0"/>
              </a:rPr>
              <a:t>Design :</a:t>
            </a:r>
          </a:p>
          <a:p>
            <a:pPr marL="0" indent="0">
              <a:buNone/>
            </a:pPr>
            <a:r>
              <a:rPr lang="en-US" sz="2600" b="1" dirty="0" smtClean="0">
                <a:solidFill>
                  <a:schemeClr val="tx1">
                    <a:lumMod val="65000"/>
                  </a:schemeClr>
                </a:solidFill>
                <a:latin typeface="Times New Roman" panose="02020603050405020304" pitchFamily="18" charset="0"/>
                <a:cs typeface="Times New Roman" panose="02020603050405020304" pitchFamily="18" charset="0"/>
              </a:rPr>
              <a:t>1) slab </a:t>
            </a:r>
            <a:r>
              <a:rPr lang="en-US" sz="2600" b="1" dirty="0">
                <a:solidFill>
                  <a:schemeClr val="tx1">
                    <a:lumMod val="65000"/>
                  </a:schemeClr>
                </a:solidFill>
                <a:latin typeface="Times New Roman" panose="02020603050405020304" pitchFamily="18" charset="0"/>
                <a:cs typeface="Times New Roman" panose="02020603050405020304" pitchFamily="18" charset="0"/>
              </a:rPr>
              <a:t>design </a:t>
            </a:r>
            <a:r>
              <a:rPr lang="en-US" sz="2600" b="1" dirty="0" smtClean="0">
                <a:solidFill>
                  <a:schemeClr val="tx1">
                    <a:lumMod val="65000"/>
                  </a:schemeClr>
                </a:solidFill>
                <a:latin typeface="Times New Roman" panose="02020603050405020304" pitchFamily="18" charset="0"/>
                <a:cs typeface="Times New Roman" panose="02020603050405020304" pitchFamily="18" charset="0"/>
              </a:rPr>
              <a:t>verification</a:t>
            </a:r>
          </a:p>
          <a:p>
            <a:pPr marL="0" indent="0">
              <a:buNone/>
            </a:pPr>
            <a:r>
              <a:rPr lang="en-US" sz="2400" dirty="0">
                <a:solidFill>
                  <a:schemeClr val="tx1">
                    <a:lumMod val="65000"/>
                  </a:schemeClr>
                </a:solidFill>
                <a:latin typeface="Times New Roman" panose="02020603050405020304" pitchFamily="18" charset="0"/>
                <a:cs typeface="Times New Roman" panose="02020603050405020304" pitchFamily="18" charset="0"/>
              </a:rPr>
              <a:t> Thickness of slab =200mm, cover of slab =30mm</a:t>
            </a:r>
          </a:p>
          <a:p>
            <a:pPr marL="0" indent="0">
              <a:buNone/>
            </a:pPr>
            <a:r>
              <a:rPr lang="en-US" sz="2400" dirty="0">
                <a:solidFill>
                  <a:schemeClr val="tx1">
                    <a:lumMod val="65000"/>
                  </a:schemeClr>
                </a:solidFill>
                <a:latin typeface="Times New Roman" panose="02020603050405020304" pitchFamily="18" charset="0"/>
                <a:cs typeface="Times New Roman" panose="02020603050405020304" pitchFamily="18" charset="0"/>
              </a:rPr>
              <a:t> Minimum steel for slab = 0.0018*b*h </a:t>
            </a:r>
          </a:p>
          <a:p>
            <a:pPr marL="0" indent="0">
              <a:buNone/>
            </a:pPr>
            <a:r>
              <a:rPr lang="en-US" sz="2400" dirty="0">
                <a:solidFill>
                  <a:schemeClr val="tx1">
                    <a:lumMod val="65000"/>
                  </a:schemeClr>
                </a:solidFill>
                <a:latin typeface="Times New Roman" panose="02020603050405020304" pitchFamily="18" charset="0"/>
                <a:cs typeface="Times New Roman" panose="02020603050405020304" pitchFamily="18" charset="0"/>
              </a:rPr>
              <a:t>Where: b is the width of the strip = 1000 mm </a:t>
            </a:r>
          </a:p>
          <a:p>
            <a:pPr marL="0" indent="0">
              <a:buNone/>
            </a:pPr>
            <a:r>
              <a:rPr lang="en-US" sz="2400" dirty="0">
                <a:solidFill>
                  <a:schemeClr val="tx1">
                    <a:lumMod val="65000"/>
                  </a:schemeClr>
                </a:solidFill>
                <a:latin typeface="Times New Roman" panose="02020603050405020304" pitchFamily="18" charset="0"/>
                <a:cs typeface="Times New Roman" panose="02020603050405020304" pitchFamily="18" charset="0"/>
              </a:rPr>
              <a:t>h is the slab depth = 170 mm</a:t>
            </a:r>
          </a:p>
          <a:p>
            <a:pPr marL="0" indent="0">
              <a:buNone/>
            </a:pPr>
            <a:r>
              <a:rPr lang="en-US" sz="2400" dirty="0">
                <a:solidFill>
                  <a:schemeClr val="tx1">
                    <a:lumMod val="65000"/>
                  </a:schemeClr>
                </a:solidFill>
                <a:latin typeface="Times New Roman" panose="02020603050405020304" pitchFamily="18" charset="0"/>
                <a:cs typeface="Times New Roman" panose="02020603050405020304" pitchFamily="18" charset="0"/>
              </a:rPr>
              <a:t> Minimum steel for slab =0.0018* 1000*200=360 mm</a:t>
            </a:r>
            <a:r>
              <a:rPr lang="en-US" sz="2400" baseline="30000" dirty="0">
                <a:solidFill>
                  <a:schemeClr val="tx1">
                    <a:lumMod val="65000"/>
                  </a:schemeClr>
                </a:solidFill>
                <a:latin typeface="Times New Roman" panose="02020603050405020304" pitchFamily="18" charset="0"/>
                <a:cs typeface="Times New Roman" panose="02020603050405020304" pitchFamily="18" charset="0"/>
              </a:rPr>
              <a:t>2</a:t>
            </a:r>
            <a:r>
              <a:rPr lang="en-US" sz="2400" dirty="0">
                <a:solidFill>
                  <a:schemeClr val="tx1">
                    <a:lumMod val="65000"/>
                  </a:schemeClr>
                </a:solidFill>
                <a:latin typeface="Times New Roman" panose="02020603050405020304" pitchFamily="18" charset="0"/>
                <a:cs typeface="Times New Roman" panose="02020603050405020304" pitchFamily="18" charset="0"/>
              </a:rPr>
              <a:t> ∅12/250mm </a:t>
            </a:r>
          </a:p>
          <a:p>
            <a:pPr marL="0" indent="0">
              <a:buNone/>
            </a:pPr>
            <a:r>
              <a:rPr lang="en-US" sz="2400" dirty="0">
                <a:solidFill>
                  <a:schemeClr val="tx1">
                    <a:lumMod val="65000"/>
                  </a:schemeClr>
                </a:solidFill>
                <a:latin typeface="Times New Roman" panose="02020603050405020304" pitchFamily="18" charset="0"/>
                <a:cs typeface="Times New Roman" panose="02020603050405020304" pitchFamily="18" charset="0"/>
              </a:rPr>
              <a:t>Capacity of slab for moment:</a:t>
            </a:r>
          </a:p>
          <a:p>
            <a:pPr marL="0" indent="0">
              <a:buNone/>
            </a:pPr>
            <a:r>
              <a:rPr lang="en-US" sz="2400" dirty="0">
                <a:solidFill>
                  <a:schemeClr val="tx1">
                    <a:lumMod val="65000"/>
                  </a:schemeClr>
                </a:solidFill>
                <a:latin typeface="Times New Roman" panose="02020603050405020304" pitchFamily="18" charset="0"/>
                <a:cs typeface="Times New Roman" panose="02020603050405020304" pitchFamily="18" charset="0"/>
              </a:rPr>
              <a:t> ∅Mn = ∅ × As× 𝐹y× (d-a/2) = 0.9×360×420× (170-6.35/2) *10</a:t>
            </a:r>
            <a:r>
              <a:rPr lang="en-US" sz="2400" baseline="30000" dirty="0">
                <a:solidFill>
                  <a:schemeClr val="tx1">
                    <a:lumMod val="65000"/>
                  </a:schemeClr>
                </a:solidFill>
                <a:latin typeface="Times New Roman" panose="02020603050405020304" pitchFamily="18" charset="0"/>
                <a:cs typeface="Times New Roman" panose="02020603050405020304" pitchFamily="18" charset="0"/>
              </a:rPr>
              <a:t>-6</a:t>
            </a:r>
            <a:r>
              <a:rPr lang="en-US" sz="2400" dirty="0">
                <a:solidFill>
                  <a:schemeClr val="tx1">
                    <a:lumMod val="65000"/>
                  </a:schemeClr>
                </a:solidFill>
                <a:latin typeface="Times New Roman" panose="02020603050405020304" pitchFamily="18" charset="0"/>
                <a:cs typeface="Times New Roman" panose="02020603050405020304" pitchFamily="18" charset="0"/>
              </a:rPr>
              <a:t>=24.32KN.m </a:t>
            </a:r>
          </a:p>
          <a:p>
            <a:pPr marL="0" indent="0">
              <a:buNone/>
            </a:pPr>
            <a:r>
              <a:rPr lang="en-US" sz="2400" dirty="0">
                <a:solidFill>
                  <a:schemeClr val="tx1">
                    <a:lumMod val="65000"/>
                  </a:schemeClr>
                </a:solidFill>
                <a:latin typeface="Times New Roman" panose="02020603050405020304" pitchFamily="18" charset="0"/>
                <a:cs typeface="Times New Roman" panose="02020603050405020304" pitchFamily="18" charset="0"/>
              </a:rPr>
              <a:t>Asmin×Fy=0.85× 𝐹`𝑐×a×b </a:t>
            </a:r>
          </a:p>
          <a:p>
            <a:pPr marL="0" indent="0">
              <a:buNone/>
            </a:pPr>
            <a:r>
              <a:rPr lang="en-US" sz="2400" dirty="0">
                <a:solidFill>
                  <a:schemeClr val="tx1">
                    <a:lumMod val="65000"/>
                  </a:schemeClr>
                </a:solidFill>
                <a:latin typeface="Times New Roman" panose="02020603050405020304" pitchFamily="18" charset="0"/>
                <a:cs typeface="Times New Roman" panose="02020603050405020304" pitchFamily="18" charset="0"/>
              </a:rPr>
              <a:t>360×420=0.85×28×a×1000                    a =6.35mm </a:t>
            </a:r>
          </a:p>
          <a:p>
            <a:pPr marL="0" indent="0">
              <a:buNone/>
            </a:pPr>
            <a:endParaRPr lang="en-US" sz="2400" b="1" dirty="0" smtClean="0">
              <a:solidFill>
                <a:schemeClr val="tx1">
                  <a:lumMod val="65000"/>
                </a:schemeClr>
              </a:solidFill>
            </a:endParaRPr>
          </a:p>
          <a:p>
            <a:pPr marL="0" indent="0">
              <a:buNone/>
            </a:pPr>
            <a:endParaRPr lang="en-US" sz="2400" b="1" dirty="0" smtClean="0">
              <a:solidFill>
                <a:schemeClr val="tx1">
                  <a:lumMod val="65000"/>
                </a:schemeClr>
              </a:solidFill>
            </a:endParaRPr>
          </a:p>
          <a:p>
            <a:pPr marL="0" indent="0">
              <a:buNone/>
            </a:pPr>
            <a:endParaRPr lang="en-US" dirty="0">
              <a:solidFill>
                <a:schemeClr val="tx1">
                  <a:lumMod val="65000"/>
                </a:schemeClr>
              </a:solidFill>
            </a:endParaRPr>
          </a:p>
        </p:txBody>
      </p:sp>
      <p:sp>
        <p:nvSpPr>
          <p:cNvPr id="4" name="عنوان 1"/>
          <p:cNvSpPr txBox="1">
            <a:spLocks/>
          </p:cNvSpPr>
          <p:nvPr/>
        </p:nvSpPr>
        <p:spPr>
          <a:xfrm>
            <a:off x="220014" y="35417"/>
            <a:ext cx="8763000" cy="808038"/>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2800" b="1" dirty="0" smtClean="0">
                <a:solidFill>
                  <a:srgbClr val="FF0000"/>
                </a:solidFill>
                <a:latin typeface="Times New Roman" panose="02020603050405020304" pitchFamily="18" charset="0"/>
                <a:cs typeface="Times New Roman" panose="02020603050405020304" pitchFamily="18" charset="0"/>
              </a:rPr>
              <a:t>THREE-DIMENSIONAL ANALYSIS AND DESIGN </a:t>
            </a:r>
            <a:endParaRPr lang="en-US" sz="28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1871675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609600" y="1371600"/>
            <a:ext cx="7924800" cy="4800600"/>
          </a:xfrm>
        </p:spPr>
        <p:txBody>
          <a:bodyPr>
            <a:normAutofit/>
          </a:bodyPr>
          <a:lstStyle/>
          <a:p>
            <a:r>
              <a:rPr lang="en-US" sz="2400" b="1" dirty="0">
                <a:solidFill>
                  <a:schemeClr val="tx1">
                    <a:lumMod val="65000"/>
                  </a:schemeClr>
                </a:solidFill>
                <a:latin typeface="Times New Roman" panose="02020603050405020304" pitchFamily="18" charset="0"/>
                <a:cs typeface="Times New Roman" panose="02020603050405020304" pitchFamily="18" charset="0"/>
              </a:rPr>
              <a:t>Design of basement  </a:t>
            </a:r>
            <a:r>
              <a:rPr lang="en-US" sz="2400" b="1" dirty="0" smtClean="0">
                <a:solidFill>
                  <a:schemeClr val="tx1">
                    <a:lumMod val="65000"/>
                  </a:schemeClr>
                </a:solidFill>
                <a:latin typeface="Times New Roman" panose="02020603050405020304" pitchFamily="18" charset="0"/>
                <a:cs typeface="Times New Roman" panose="02020603050405020304" pitchFamily="18" charset="0"/>
              </a:rPr>
              <a:t>floor</a:t>
            </a:r>
          </a:p>
          <a:p>
            <a:pPr marL="0" indent="0">
              <a:buNone/>
            </a:pPr>
            <a:r>
              <a:rPr lang="en-US" sz="2400" b="1" dirty="0">
                <a:solidFill>
                  <a:schemeClr val="tx1">
                    <a:lumMod val="65000"/>
                  </a:schemeClr>
                </a:solidFill>
                <a:latin typeface="Times New Roman" panose="02020603050405020304" pitchFamily="18" charset="0"/>
                <a:cs typeface="Times New Roman" panose="02020603050405020304" pitchFamily="18" charset="0"/>
              </a:rPr>
              <a:t>Design of basement  floor</a:t>
            </a:r>
            <a:endParaRPr lang="en-US" sz="2400" dirty="0">
              <a:solidFill>
                <a:schemeClr val="tx1">
                  <a:lumMod val="65000"/>
                </a:schemeClr>
              </a:solidFill>
              <a:latin typeface="Times New Roman" panose="02020603050405020304" pitchFamily="18" charset="0"/>
              <a:cs typeface="Times New Roman" panose="02020603050405020304" pitchFamily="18" charset="0"/>
            </a:endParaRPr>
          </a:p>
          <a:p>
            <a:pPr marL="0" indent="0">
              <a:buNone/>
            </a:pPr>
            <a:r>
              <a:rPr lang="en-US" sz="2400" dirty="0">
                <a:solidFill>
                  <a:schemeClr val="tx1">
                    <a:lumMod val="65000"/>
                  </a:schemeClr>
                </a:solidFill>
                <a:latin typeface="Times New Roman" panose="02020603050405020304" pitchFamily="18" charset="0"/>
                <a:cs typeface="Times New Roman" panose="02020603050405020304" pitchFamily="18" charset="0"/>
              </a:rPr>
              <a:t> Maximum +</a:t>
            </a:r>
            <a:r>
              <a:rPr lang="en-US" sz="2400" dirty="0" err="1">
                <a:solidFill>
                  <a:schemeClr val="tx1">
                    <a:lumMod val="65000"/>
                  </a:schemeClr>
                </a:solidFill>
                <a:latin typeface="Times New Roman" panose="02020603050405020304" pitchFamily="18" charset="0"/>
                <a:cs typeface="Times New Roman" panose="02020603050405020304" pitchFamily="18" charset="0"/>
              </a:rPr>
              <a:t>ve</a:t>
            </a:r>
            <a:r>
              <a:rPr lang="en-US" sz="2400" dirty="0">
                <a:solidFill>
                  <a:schemeClr val="tx1">
                    <a:lumMod val="65000"/>
                  </a:schemeClr>
                </a:solidFill>
                <a:latin typeface="Times New Roman" panose="02020603050405020304" pitchFamily="18" charset="0"/>
                <a:cs typeface="Times New Roman" panose="02020603050405020304" pitchFamily="18" charset="0"/>
              </a:rPr>
              <a:t> moment in X = 33.5 </a:t>
            </a:r>
            <a:r>
              <a:rPr lang="en-US" sz="2400" dirty="0" err="1">
                <a:solidFill>
                  <a:schemeClr val="tx1">
                    <a:lumMod val="65000"/>
                  </a:schemeClr>
                </a:solidFill>
                <a:latin typeface="Times New Roman" panose="02020603050405020304" pitchFamily="18" charset="0"/>
                <a:cs typeface="Times New Roman" panose="02020603050405020304" pitchFamily="18" charset="0"/>
              </a:rPr>
              <a:t>KN.m</a:t>
            </a:r>
            <a:endParaRPr lang="en-US" sz="2400" dirty="0">
              <a:solidFill>
                <a:schemeClr val="tx1">
                  <a:lumMod val="65000"/>
                </a:schemeClr>
              </a:solidFill>
              <a:latin typeface="Times New Roman" panose="02020603050405020304" pitchFamily="18" charset="0"/>
              <a:cs typeface="Times New Roman" panose="02020603050405020304" pitchFamily="18" charset="0"/>
            </a:endParaRPr>
          </a:p>
          <a:p>
            <a:pPr marL="0" indent="0">
              <a:buNone/>
            </a:pPr>
            <a:r>
              <a:rPr lang="en-US" sz="2400" dirty="0">
                <a:solidFill>
                  <a:schemeClr val="tx1">
                    <a:lumMod val="65000"/>
                  </a:schemeClr>
                </a:solidFill>
                <a:latin typeface="Times New Roman" panose="02020603050405020304" pitchFamily="18" charset="0"/>
                <a:cs typeface="Times New Roman" panose="02020603050405020304" pitchFamily="18" charset="0"/>
              </a:rPr>
              <a:t> ρ= (0.85∗fc′/ </a:t>
            </a:r>
            <a:r>
              <a:rPr lang="en-US" sz="2400" dirty="0" err="1">
                <a:solidFill>
                  <a:schemeClr val="tx1">
                    <a:lumMod val="65000"/>
                  </a:schemeClr>
                </a:solidFill>
                <a:latin typeface="Times New Roman" panose="02020603050405020304" pitchFamily="18" charset="0"/>
                <a:cs typeface="Times New Roman" panose="02020603050405020304" pitchFamily="18" charset="0"/>
              </a:rPr>
              <a:t>Fy</a:t>
            </a:r>
            <a:r>
              <a:rPr lang="en-US" sz="2400" dirty="0">
                <a:solidFill>
                  <a:schemeClr val="tx1">
                    <a:lumMod val="65000"/>
                  </a:schemeClr>
                </a:solidFill>
                <a:latin typeface="Times New Roman" panose="02020603050405020304" pitchFamily="18" charset="0"/>
                <a:cs typeface="Times New Roman" panose="02020603050405020304" pitchFamily="18" charset="0"/>
              </a:rPr>
              <a:t>) * [1-sqrt(1 − ( 2.61∗Mu /b∗d</a:t>
            </a:r>
            <a:r>
              <a:rPr lang="en-US" sz="2400" baseline="30000" dirty="0">
                <a:solidFill>
                  <a:schemeClr val="tx1">
                    <a:lumMod val="65000"/>
                  </a:schemeClr>
                </a:solidFill>
                <a:latin typeface="Times New Roman" panose="02020603050405020304" pitchFamily="18" charset="0"/>
                <a:cs typeface="Times New Roman" panose="02020603050405020304" pitchFamily="18" charset="0"/>
              </a:rPr>
              <a:t>2</a:t>
            </a:r>
            <a:r>
              <a:rPr lang="en-US" sz="2400" dirty="0">
                <a:solidFill>
                  <a:schemeClr val="tx1">
                    <a:lumMod val="65000"/>
                  </a:schemeClr>
                </a:solidFill>
                <a:latin typeface="Times New Roman" panose="02020603050405020304" pitchFamily="18" charset="0"/>
                <a:cs typeface="Times New Roman" panose="02020603050405020304" pitchFamily="18" charset="0"/>
              </a:rPr>
              <a:t>∗fc′))] </a:t>
            </a:r>
          </a:p>
          <a:p>
            <a:pPr marL="0" indent="0">
              <a:buNone/>
            </a:pPr>
            <a:r>
              <a:rPr lang="en-US" sz="2400" dirty="0">
                <a:solidFill>
                  <a:schemeClr val="tx1">
                    <a:lumMod val="65000"/>
                  </a:schemeClr>
                </a:solidFill>
                <a:latin typeface="Times New Roman" panose="02020603050405020304" pitchFamily="18" charset="0"/>
                <a:cs typeface="Times New Roman" panose="02020603050405020304" pitchFamily="18" charset="0"/>
              </a:rPr>
              <a:t>ρ= (0.85∗28/ 420) * [1-sqrt(1 − ( 2.61∗33.5∗10^6/ 1000∗170</a:t>
            </a:r>
            <a:r>
              <a:rPr lang="en-US" sz="2400" baseline="30000" dirty="0">
                <a:solidFill>
                  <a:schemeClr val="tx1">
                    <a:lumMod val="65000"/>
                  </a:schemeClr>
                </a:solidFill>
                <a:latin typeface="Times New Roman" panose="02020603050405020304" pitchFamily="18" charset="0"/>
                <a:cs typeface="Times New Roman" panose="02020603050405020304" pitchFamily="18" charset="0"/>
              </a:rPr>
              <a:t>2</a:t>
            </a:r>
            <a:r>
              <a:rPr lang="en-US" sz="2400" dirty="0">
                <a:solidFill>
                  <a:schemeClr val="tx1">
                    <a:lumMod val="65000"/>
                  </a:schemeClr>
                </a:solidFill>
                <a:latin typeface="Times New Roman" panose="02020603050405020304" pitchFamily="18" charset="0"/>
                <a:cs typeface="Times New Roman" panose="02020603050405020304" pitchFamily="18" charset="0"/>
              </a:rPr>
              <a:t>∗28))] =0.00315 </a:t>
            </a:r>
          </a:p>
          <a:p>
            <a:pPr marL="0" indent="0">
              <a:buNone/>
            </a:pPr>
            <a:r>
              <a:rPr lang="en-US" sz="2400" dirty="0">
                <a:solidFill>
                  <a:schemeClr val="tx1">
                    <a:lumMod val="65000"/>
                  </a:schemeClr>
                </a:solidFill>
                <a:latin typeface="Times New Roman" panose="02020603050405020304" pitchFamily="18" charset="0"/>
                <a:cs typeface="Times New Roman" panose="02020603050405020304" pitchFamily="18" charset="0"/>
              </a:rPr>
              <a:t>A</a:t>
            </a:r>
            <a:r>
              <a:rPr lang="en-US" sz="2400" baseline="-25000" dirty="0">
                <a:solidFill>
                  <a:schemeClr val="tx1">
                    <a:lumMod val="65000"/>
                  </a:schemeClr>
                </a:solidFill>
                <a:latin typeface="Times New Roman" panose="02020603050405020304" pitchFamily="18" charset="0"/>
                <a:cs typeface="Times New Roman" panose="02020603050405020304" pitchFamily="18" charset="0"/>
              </a:rPr>
              <a:t>s</a:t>
            </a:r>
            <a:r>
              <a:rPr lang="en-US" sz="2400" dirty="0">
                <a:solidFill>
                  <a:schemeClr val="tx1">
                    <a:lumMod val="65000"/>
                  </a:schemeClr>
                </a:solidFill>
                <a:latin typeface="Times New Roman" panose="02020603050405020304" pitchFamily="18" charset="0"/>
                <a:cs typeface="Times New Roman" panose="02020603050405020304" pitchFamily="18" charset="0"/>
              </a:rPr>
              <a:t>= ρ*b*d=0.00315*1000*170 =535 .5mm</a:t>
            </a:r>
            <a:r>
              <a:rPr lang="en-US" sz="2400" baseline="30000" dirty="0">
                <a:solidFill>
                  <a:schemeClr val="tx1">
                    <a:lumMod val="65000"/>
                  </a:schemeClr>
                </a:solidFill>
                <a:latin typeface="Times New Roman" panose="02020603050405020304" pitchFamily="18" charset="0"/>
                <a:cs typeface="Times New Roman" panose="02020603050405020304" pitchFamily="18" charset="0"/>
              </a:rPr>
              <a:t>2</a:t>
            </a:r>
            <a:r>
              <a:rPr lang="en-US" sz="2400" dirty="0">
                <a:solidFill>
                  <a:schemeClr val="tx1">
                    <a:lumMod val="65000"/>
                  </a:schemeClr>
                </a:solidFill>
                <a:latin typeface="Times New Roman" panose="02020603050405020304" pitchFamily="18" charset="0"/>
                <a:cs typeface="Times New Roman" panose="02020603050405020304" pitchFamily="18" charset="0"/>
              </a:rPr>
              <a:t> &gt;As min = 360 mm</a:t>
            </a:r>
            <a:r>
              <a:rPr lang="en-US" sz="2400" baseline="30000" dirty="0">
                <a:solidFill>
                  <a:schemeClr val="tx1">
                    <a:lumMod val="65000"/>
                  </a:schemeClr>
                </a:solidFill>
                <a:latin typeface="Times New Roman" panose="02020603050405020304" pitchFamily="18" charset="0"/>
                <a:cs typeface="Times New Roman" panose="02020603050405020304" pitchFamily="18" charset="0"/>
              </a:rPr>
              <a:t>2</a:t>
            </a:r>
            <a:r>
              <a:rPr lang="en-US" sz="2400" dirty="0">
                <a:solidFill>
                  <a:schemeClr val="tx1">
                    <a:lumMod val="65000"/>
                  </a:schemeClr>
                </a:solidFill>
                <a:latin typeface="Times New Roman" panose="02020603050405020304" pitchFamily="18" charset="0"/>
                <a:cs typeface="Times New Roman" panose="02020603050405020304" pitchFamily="18" charset="0"/>
              </a:rPr>
              <a:t> </a:t>
            </a:r>
            <a:endParaRPr lang="en-US" sz="2400" dirty="0" smtClean="0">
              <a:solidFill>
                <a:schemeClr val="tx1">
                  <a:lumMod val="65000"/>
                </a:schemeClr>
              </a:solidFill>
              <a:latin typeface="Times New Roman" panose="02020603050405020304" pitchFamily="18" charset="0"/>
              <a:cs typeface="Times New Roman" panose="02020603050405020304" pitchFamily="18" charset="0"/>
            </a:endParaRPr>
          </a:p>
          <a:p>
            <a:pPr marL="0" indent="0">
              <a:buNone/>
            </a:pPr>
            <a:r>
              <a:rPr lang="en-US" sz="2400" dirty="0" smtClean="0">
                <a:solidFill>
                  <a:schemeClr val="tx1">
                    <a:lumMod val="65000"/>
                  </a:schemeClr>
                </a:solidFill>
                <a:latin typeface="Times New Roman" panose="02020603050405020304" pitchFamily="18" charset="0"/>
                <a:cs typeface="Times New Roman" panose="02020603050405020304" pitchFamily="18" charset="0"/>
              </a:rPr>
              <a:t>Use </a:t>
            </a:r>
            <a:r>
              <a:rPr lang="en-US" sz="2400" dirty="0">
                <a:solidFill>
                  <a:schemeClr val="tx1">
                    <a:lumMod val="65000"/>
                  </a:schemeClr>
                </a:solidFill>
                <a:latin typeface="Times New Roman" panose="02020603050405020304" pitchFamily="18" charset="0"/>
                <a:cs typeface="Times New Roman" panose="02020603050405020304" pitchFamily="18" charset="0"/>
              </a:rPr>
              <a:t>∅14/200mm </a:t>
            </a:r>
          </a:p>
          <a:p>
            <a:pPr marL="0" indent="0">
              <a:buNone/>
            </a:pPr>
            <a:endParaRPr lang="en-US" sz="2400" dirty="0">
              <a:solidFill>
                <a:schemeClr val="tx1">
                  <a:lumMod val="65000"/>
                </a:schemeClr>
              </a:solidFill>
              <a:latin typeface="Times New Roman" panose="02020603050405020304" pitchFamily="18" charset="0"/>
              <a:cs typeface="Times New Roman" panose="02020603050405020304" pitchFamily="18" charset="0"/>
            </a:endParaRPr>
          </a:p>
        </p:txBody>
      </p:sp>
      <p:sp>
        <p:nvSpPr>
          <p:cNvPr id="4" name="عنوان 1"/>
          <p:cNvSpPr txBox="1">
            <a:spLocks/>
          </p:cNvSpPr>
          <p:nvPr/>
        </p:nvSpPr>
        <p:spPr>
          <a:xfrm>
            <a:off x="228600" y="-152400"/>
            <a:ext cx="8763000" cy="808038"/>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2800" b="1" dirty="0" smtClean="0">
                <a:solidFill>
                  <a:srgbClr val="FF0000"/>
                </a:solidFill>
                <a:latin typeface="Times New Roman" panose="02020603050405020304" pitchFamily="18" charset="0"/>
                <a:cs typeface="Times New Roman" panose="02020603050405020304" pitchFamily="18" charset="0"/>
              </a:rPr>
              <a:t>THREE-DIMENSIONAL ANALYSIS AND DESIGN </a:t>
            </a:r>
            <a:endParaRPr lang="en-US" sz="28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8349097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612283" y="804818"/>
            <a:ext cx="7924800" cy="5519782"/>
          </a:xfrm>
        </p:spPr>
        <p:txBody>
          <a:bodyPr>
            <a:normAutofit lnSpcReduction="10000"/>
          </a:bodyPr>
          <a:lstStyle/>
          <a:p>
            <a:pPr marL="0" indent="0">
              <a:buNone/>
            </a:pPr>
            <a:r>
              <a:rPr lang="en-US" sz="2400" b="1" dirty="0" smtClean="0">
                <a:solidFill>
                  <a:schemeClr val="tx1">
                    <a:lumMod val="65000"/>
                  </a:schemeClr>
                </a:solidFill>
                <a:latin typeface="Times New Roman" panose="02020603050405020304" pitchFamily="18" charset="0"/>
                <a:cs typeface="Times New Roman" panose="02020603050405020304" pitchFamily="18" charset="0"/>
              </a:rPr>
              <a:t>2) beam </a:t>
            </a:r>
            <a:r>
              <a:rPr lang="en-US" sz="2400" b="1" dirty="0">
                <a:solidFill>
                  <a:schemeClr val="tx1">
                    <a:lumMod val="65000"/>
                  </a:schemeClr>
                </a:solidFill>
                <a:latin typeface="Times New Roman" panose="02020603050405020304" pitchFamily="18" charset="0"/>
                <a:cs typeface="Times New Roman" panose="02020603050405020304" pitchFamily="18" charset="0"/>
              </a:rPr>
              <a:t>design verification</a:t>
            </a:r>
            <a:r>
              <a:rPr lang="en-US" sz="2400" b="1" dirty="0" smtClean="0">
                <a:solidFill>
                  <a:schemeClr val="tx1">
                    <a:lumMod val="65000"/>
                  </a:schemeClr>
                </a:solidFill>
                <a:latin typeface="Times New Roman" panose="02020603050405020304" pitchFamily="18" charset="0"/>
                <a:cs typeface="Times New Roman" panose="02020603050405020304" pitchFamily="18" charset="0"/>
              </a:rPr>
              <a:t>:</a:t>
            </a:r>
          </a:p>
          <a:p>
            <a:pPr marL="0" indent="0">
              <a:buNone/>
            </a:pPr>
            <a:endParaRPr lang="en-US" sz="2400" b="1" dirty="0" smtClean="0">
              <a:solidFill>
                <a:schemeClr val="tx1">
                  <a:lumMod val="65000"/>
                </a:schemeClr>
              </a:solidFill>
              <a:latin typeface="Times New Roman" panose="02020603050405020304" pitchFamily="18" charset="0"/>
              <a:cs typeface="Times New Roman" panose="02020603050405020304" pitchFamily="18" charset="0"/>
            </a:endParaRPr>
          </a:p>
          <a:p>
            <a:pPr marL="0" indent="0">
              <a:buNone/>
            </a:pPr>
            <a:endParaRPr lang="en-US" sz="2400" b="1" dirty="0" smtClean="0">
              <a:solidFill>
                <a:schemeClr val="tx1">
                  <a:lumMod val="65000"/>
                </a:schemeClr>
              </a:solidFill>
              <a:latin typeface="Times New Roman" panose="02020603050405020304" pitchFamily="18" charset="0"/>
              <a:cs typeface="Times New Roman" panose="02020603050405020304" pitchFamily="18" charset="0"/>
            </a:endParaRPr>
          </a:p>
          <a:p>
            <a:pPr marL="0" indent="0" algn="ctr">
              <a:buNone/>
            </a:pPr>
            <a:r>
              <a:rPr lang="en-US" sz="2400" dirty="0" smtClean="0">
                <a:solidFill>
                  <a:schemeClr val="tx1">
                    <a:lumMod val="65000"/>
                  </a:schemeClr>
                </a:solidFill>
                <a:latin typeface="Times New Roman" panose="02020603050405020304" pitchFamily="18" charset="0"/>
                <a:cs typeface="Times New Roman" panose="02020603050405020304" pitchFamily="18" charset="0"/>
              </a:rPr>
              <a:t>Beam properties</a:t>
            </a:r>
          </a:p>
          <a:p>
            <a:pPr marL="0" lvl="0" indent="0">
              <a:buNone/>
            </a:pPr>
            <a:r>
              <a:rPr lang="en-US" sz="2400" b="1" dirty="0" smtClean="0">
                <a:solidFill>
                  <a:schemeClr val="tx1">
                    <a:lumMod val="65000"/>
                  </a:schemeClr>
                </a:solidFill>
                <a:latin typeface="Times New Roman" panose="02020603050405020304" pitchFamily="18" charset="0"/>
                <a:cs typeface="Times New Roman" panose="02020603050405020304" pitchFamily="18" charset="0"/>
              </a:rPr>
              <a:t> A) flexure </a:t>
            </a:r>
            <a:r>
              <a:rPr lang="en-US" sz="2400" b="1" dirty="0">
                <a:solidFill>
                  <a:schemeClr val="tx1">
                    <a:lumMod val="65000"/>
                  </a:schemeClr>
                </a:solidFill>
                <a:latin typeface="Times New Roman" panose="02020603050405020304" pitchFamily="18" charset="0"/>
                <a:cs typeface="Times New Roman" panose="02020603050405020304" pitchFamily="18" charset="0"/>
              </a:rPr>
              <a:t>design: </a:t>
            </a:r>
            <a:r>
              <a:rPr lang="en-US" sz="2400" dirty="0">
                <a:solidFill>
                  <a:schemeClr val="tx1">
                    <a:lumMod val="65000"/>
                  </a:schemeClr>
                </a:solidFill>
                <a:latin typeface="Times New Roman" panose="02020603050405020304" pitchFamily="18" charset="0"/>
                <a:cs typeface="Times New Roman" panose="02020603050405020304" pitchFamily="18" charset="0"/>
              </a:rPr>
              <a:t> </a:t>
            </a:r>
          </a:p>
          <a:p>
            <a:pPr marL="0" indent="0">
              <a:buNone/>
            </a:pPr>
            <a:r>
              <a:rPr lang="en-US" sz="2400" dirty="0">
                <a:solidFill>
                  <a:schemeClr val="tx1">
                    <a:lumMod val="65000"/>
                  </a:schemeClr>
                </a:solidFill>
                <a:latin typeface="Times New Roman" panose="02020603050405020304" pitchFamily="18" charset="0"/>
                <a:cs typeface="Times New Roman" panose="02020603050405020304" pitchFamily="18" charset="0"/>
              </a:rPr>
              <a:t>ρ= (0.85∗fc′/ </a:t>
            </a:r>
            <a:r>
              <a:rPr lang="en-US" sz="2400" dirty="0" err="1">
                <a:solidFill>
                  <a:schemeClr val="tx1">
                    <a:lumMod val="65000"/>
                  </a:schemeClr>
                </a:solidFill>
                <a:latin typeface="Times New Roman" panose="02020603050405020304" pitchFamily="18" charset="0"/>
                <a:cs typeface="Times New Roman" panose="02020603050405020304" pitchFamily="18" charset="0"/>
              </a:rPr>
              <a:t>Fy</a:t>
            </a:r>
            <a:r>
              <a:rPr lang="en-US" sz="2400" dirty="0">
                <a:solidFill>
                  <a:schemeClr val="tx1">
                    <a:lumMod val="65000"/>
                  </a:schemeClr>
                </a:solidFill>
                <a:latin typeface="Times New Roman" panose="02020603050405020304" pitchFamily="18" charset="0"/>
                <a:cs typeface="Times New Roman" panose="02020603050405020304" pitchFamily="18" charset="0"/>
              </a:rPr>
              <a:t>) * [1-sqrt(1 − ( 2.61∗Mu /b∗d</a:t>
            </a:r>
            <a:r>
              <a:rPr lang="en-US" sz="2400" baseline="30000" dirty="0">
                <a:solidFill>
                  <a:schemeClr val="tx1">
                    <a:lumMod val="65000"/>
                  </a:schemeClr>
                </a:solidFill>
                <a:latin typeface="Times New Roman" panose="02020603050405020304" pitchFamily="18" charset="0"/>
                <a:cs typeface="Times New Roman" panose="02020603050405020304" pitchFamily="18" charset="0"/>
              </a:rPr>
              <a:t>2</a:t>
            </a:r>
            <a:r>
              <a:rPr lang="en-US" sz="2400" dirty="0">
                <a:solidFill>
                  <a:schemeClr val="tx1">
                    <a:lumMod val="65000"/>
                  </a:schemeClr>
                </a:solidFill>
                <a:latin typeface="Times New Roman" panose="02020603050405020304" pitchFamily="18" charset="0"/>
                <a:cs typeface="Times New Roman" panose="02020603050405020304" pitchFamily="18" charset="0"/>
              </a:rPr>
              <a:t>∗fc</a:t>
            </a:r>
            <a:r>
              <a:rPr lang="en-US" sz="2400" dirty="0" smtClean="0">
                <a:solidFill>
                  <a:schemeClr val="tx1">
                    <a:lumMod val="65000"/>
                  </a:schemeClr>
                </a:solidFill>
                <a:latin typeface="Times New Roman" panose="02020603050405020304" pitchFamily="18" charset="0"/>
                <a:cs typeface="Times New Roman" panose="02020603050405020304" pitchFamily="18" charset="0"/>
              </a:rPr>
              <a:t>′))]</a:t>
            </a:r>
          </a:p>
          <a:p>
            <a:pPr marL="0" indent="0">
              <a:buNone/>
            </a:pPr>
            <a:endParaRPr lang="en-US" sz="2400" dirty="0">
              <a:solidFill>
                <a:schemeClr val="tx1">
                  <a:lumMod val="65000"/>
                </a:schemeClr>
              </a:solidFill>
              <a:latin typeface="Times New Roman" panose="02020603050405020304" pitchFamily="18" charset="0"/>
              <a:cs typeface="Times New Roman" panose="02020603050405020304" pitchFamily="18" charset="0"/>
            </a:endParaRPr>
          </a:p>
          <a:p>
            <a:pPr marL="0" indent="0">
              <a:buNone/>
            </a:pPr>
            <a:endParaRPr lang="en-US" sz="2400" dirty="0" smtClean="0">
              <a:solidFill>
                <a:schemeClr val="tx1">
                  <a:lumMod val="65000"/>
                </a:schemeClr>
              </a:solidFill>
              <a:latin typeface="Times New Roman" panose="02020603050405020304" pitchFamily="18" charset="0"/>
              <a:cs typeface="Times New Roman" panose="02020603050405020304" pitchFamily="18" charset="0"/>
            </a:endParaRPr>
          </a:p>
          <a:p>
            <a:pPr marL="0" indent="0">
              <a:buNone/>
            </a:pPr>
            <a:endParaRPr lang="en-US" sz="2400" dirty="0">
              <a:solidFill>
                <a:schemeClr val="tx1">
                  <a:lumMod val="65000"/>
                </a:schemeClr>
              </a:solidFill>
              <a:latin typeface="Times New Roman" panose="02020603050405020304" pitchFamily="18" charset="0"/>
              <a:cs typeface="Times New Roman" panose="02020603050405020304" pitchFamily="18" charset="0"/>
            </a:endParaRPr>
          </a:p>
          <a:p>
            <a:pPr marL="0" indent="0">
              <a:buNone/>
            </a:pPr>
            <a:r>
              <a:rPr lang="en-US" sz="2400" dirty="0">
                <a:solidFill>
                  <a:schemeClr val="tx1">
                    <a:lumMod val="65000"/>
                  </a:schemeClr>
                </a:solidFill>
                <a:latin typeface="Times New Roman" panose="02020603050405020304" pitchFamily="18" charset="0"/>
                <a:cs typeface="Times New Roman" panose="02020603050405020304" pitchFamily="18" charset="0"/>
              </a:rPr>
              <a:t> ρ min = 1.4/ </a:t>
            </a:r>
            <a:r>
              <a:rPr lang="en-US" sz="2400" dirty="0" err="1">
                <a:solidFill>
                  <a:schemeClr val="tx1">
                    <a:lumMod val="65000"/>
                  </a:schemeClr>
                </a:solidFill>
                <a:latin typeface="Times New Roman" panose="02020603050405020304" pitchFamily="18" charset="0"/>
                <a:cs typeface="Times New Roman" panose="02020603050405020304" pitchFamily="18" charset="0"/>
              </a:rPr>
              <a:t>fy</a:t>
            </a:r>
            <a:r>
              <a:rPr lang="en-US" sz="2400" dirty="0">
                <a:solidFill>
                  <a:schemeClr val="tx1">
                    <a:lumMod val="65000"/>
                  </a:schemeClr>
                </a:solidFill>
                <a:latin typeface="Times New Roman" panose="02020603050405020304" pitchFamily="18" charset="0"/>
                <a:cs typeface="Times New Roman" panose="02020603050405020304" pitchFamily="18" charset="0"/>
              </a:rPr>
              <a:t> =0.0033 </a:t>
            </a:r>
          </a:p>
          <a:p>
            <a:pPr marL="0" indent="0">
              <a:buNone/>
            </a:pPr>
            <a:r>
              <a:rPr lang="en-US" sz="2400" dirty="0">
                <a:solidFill>
                  <a:schemeClr val="tx1">
                    <a:lumMod val="65000"/>
                  </a:schemeClr>
                </a:solidFill>
                <a:latin typeface="Times New Roman" panose="02020603050405020304" pitchFamily="18" charset="0"/>
                <a:cs typeface="Times New Roman" panose="02020603050405020304" pitchFamily="18" charset="0"/>
              </a:rPr>
              <a:t>𝐴𝑠 min = 3.3*10</a:t>
            </a:r>
            <a:r>
              <a:rPr lang="en-US" sz="2400" baseline="30000" dirty="0">
                <a:solidFill>
                  <a:schemeClr val="tx1">
                    <a:lumMod val="65000"/>
                  </a:schemeClr>
                </a:solidFill>
                <a:latin typeface="Times New Roman" panose="02020603050405020304" pitchFamily="18" charset="0"/>
                <a:cs typeface="Times New Roman" panose="02020603050405020304" pitchFamily="18" charset="0"/>
              </a:rPr>
              <a:t>-3</a:t>
            </a:r>
            <a:r>
              <a:rPr lang="en-US" sz="2400" dirty="0">
                <a:solidFill>
                  <a:schemeClr val="tx1">
                    <a:lumMod val="65000"/>
                  </a:schemeClr>
                </a:solidFill>
                <a:latin typeface="Times New Roman" panose="02020603050405020304" pitchFamily="18" charset="0"/>
                <a:cs typeface="Times New Roman" panose="02020603050405020304" pitchFamily="18" charset="0"/>
              </a:rPr>
              <a:t> * 500*380= 1155 mm2 </a:t>
            </a:r>
          </a:p>
          <a:p>
            <a:pPr marL="0" indent="0">
              <a:buNone/>
            </a:pPr>
            <a:endParaRPr lang="en-US" sz="2400" dirty="0">
              <a:solidFill>
                <a:schemeClr val="tx1">
                  <a:lumMod val="65000"/>
                </a:schemeClr>
              </a:solidFill>
              <a:latin typeface="Times New Roman" panose="02020603050405020304" pitchFamily="18" charset="0"/>
              <a:cs typeface="Times New Roman" panose="02020603050405020304" pitchFamily="18" charset="0"/>
            </a:endParaRPr>
          </a:p>
        </p:txBody>
      </p:sp>
      <p:sp>
        <p:nvSpPr>
          <p:cNvPr id="4" name="عنوان 1"/>
          <p:cNvSpPr txBox="1">
            <a:spLocks/>
          </p:cNvSpPr>
          <p:nvPr/>
        </p:nvSpPr>
        <p:spPr>
          <a:xfrm>
            <a:off x="193183" y="-3220"/>
            <a:ext cx="8763000" cy="808038"/>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2800" b="1" dirty="0" smtClean="0">
                <a:solidFill>
                  <a:srgbClr val="FF0000"/>
                </a:solidFill>
                <a:latin typeface="Times New Roman" panose="02020603050405020304" pitchFamily="18" charset="0"/>
                <a:cs typeface="Times New Roman" panose="02020603050405020304" pitchFamily="18" charset="0"/>
              </a:rPr>
              <a:t>THREE-DIMENSIONAL ANALYSIS AND DESIGN </a:t>
            </a:r>
            <a:endParaRPr lang="en-US" sz="2800" dirty="0">
              <a:solidFill>
                <a:srgbClr val="FF0000"/>
              </a:solidFill>
              <a:latin typeface="Times New Roman" panose="02020603050405020304" pitchFamily="18" charset="0"/>
              <a:cs typeface="Times New Roman" panose="02020603050405020304" pitchFamily="18" charset="0"/>
            </a:endParaRPr>
          </a:p>
        </p:txBody>
      </p:sp>
      <p:graphicFrame>
        <p:nvGraphicFramePr>
          <p:cNvPr id="5" name="جدول 4"/>
          <p:cNvGraphicFramePr>
            <a:graphicFrameLocks noGrp="1"/>
          </p:cNvGraphicFramePr>
          <p:nvPr>
            <p:extLst>
              <p:ext uri="{D42A27DB-BD31-4B8C-83A1-F6EECF244321}">
                <p14:modId xmlns:p14="http://schemas.microsoft.com/office/powerpoint/2010/main" val="3522101651"/>
              </p:ext>
            </p:extLst>
          </p:nvPr>
        </p:nvGraphicFramePr>
        <p:xfrm>
          <a:off x="1066800" y="1600200"/>
          <a:ext cx="6668136" cy="630936"/>
        </p:xfrm>
        <a:graphic>
          <a:graphicData uri="http://schemas.openxmlformats.org/drawingml/2006/table">
            <a:tbl>
              <a:tblPr firstRow="1" firstCol="1" bandRow="1">
                <a:tableStyleId>{5940675A-B579-460E-94D1-54222C63F5DA}</a:tableStyleId>
              </a:tblPr>
              <a:tblGrid>
                <a:gridCol w="1666673"/>
                <a:gridCol w="1666673"/>
                <a:gridCol w="1667395"/>
                <a:gridCol w="1667395"/>
              </a:tblGrid>
              <a:tr h="263573">
                <a:tc>
                  <a:txBody>
                    <a:bodyPr/>
                    <a:lstStyle/>
                    <a:p>
                      <a:pPr marL="0" marR="0" algn="ctr">
                        <a:lnSpc>
                          <a:spcPct val="115000"/>
                        </a:lnSpc>
                        <a:spcBef>
                          <a:spcPts val="0"/>
                        </a:spcBef>
                        <a:spcAft>
                          <a:spcPts val="0"/>
                        </a:spcAft>
                      </a:pPr>
                      <a:r>
                        <a:rPr lang="en-US" sz="1800" dirty="0" err="1">
                          <a:solidFill>
                            <a:schemeClr val="tx1">
                              <a:lumMod val="65000"/>
                            </a:schemeClr>
                          </a:solidFill>
                          <a:effectLst/>
                          <a:latin typeface="Times New Roman" panose="02020603050405020304" pitchFamily="18" charset="0"/>
                          <a:cs typeface="Times New Roman" panose="02020603050405020304" pitchFamily="18" charset="0"/>
                        </a:rPr>
                        <a:t>bw</a:t>
                      </a:r>
                      <a:r>
                        <a:rPr lang="en-US" sz="1800" dirty="0">
                          <a:solidFill>
                            <a:schemeClr val="tx1">
                              <a:lumMod val="65000"/>
                            </a:schemeClr>
                          </a:solidFill>
                          <a:effectLst/>
                          <a:latin typeface="Times New Roman" panose="02020603050405020304" pitchFamily="18" charset="0"/>
                          <a:cs typeface="Times New Roman" panose="02020603050405020304" pitchFamily="18" charset="0"/>
                        </a:rPr>
                        <a:t>(mm</a:t>
                      </a:r>
                      <a:r>
                        <a:rPr lang="en-US" sz="1800" dirty="0" smtClean="0">
                          <a:solidFill>
                            <a:schemeClr val="tx1">
                              <a:lumMod val="65000"/>
                            </a:schemeClr>
                          </a:solidFill>
                          <a:effectLst/>
                          <a:latin typeface="Times New Roman" panose="02020603050405020304" pitchFamily="18" charset="0"/>
                          <a:cs typeface="Times New Roman" panose="02020603050405020304" pitchFamily="18" charset="0"/>
                        </a:rPr>
                        <a:t>)</a:t>
                      </a:r>
                      <a:endParaRPr lang="en-US" sz="1400" dirty="0">
                        <a:solidFill>
                          <a:schemeClr val="tx1">
                            <a:lumMod val="6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a:solidFill>
                            <a:schemeClr val="tx1">
                              <a:lumMod val="65000"/>
                            </a:schemeClr>
                          </a:solidFill>
                          <a:effectLst/>
                          <a:latin typeface="Times New Roman" panose="02020603050405020304" pitchFamily="18" charset="0"/>
                          <a:cs typeface="Times New Roman" panose="02020603050405020304" pitchFamily="18" charset="0"/>
                        </a:rPr>
                        <a:t>H(mm)</a:t>
                      </a:r>
                      <a:endParaRPr lang="en-US" sz="1400">
                        <a:solidFill>
                          <a:schemeClr val="tx1">
                            <a:lumMod val="6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dirty="0">
                          <a:solidFill>
                            <a:schemeClr val="tx1">
                              <a:lumMod val="65000"/>
                            </a:schemeClr>
                          </a:solidFill>
                          <a:effectLst/>
                          <a:latin typeface="Times New Roman" panose="02020603050405020304" pitchFamily="18" charset="0"/>
                          <a:cs typeface="Times New Roman" panose="02020603050405020304" pitchFamily="18" charset="0"/>
                        </a:rPr>
                        <a:t>D(mm)</a:t>
                      </a:r>
                      <a:endParaRPr lang="en-US" sz="1400" dirty="0">
                        <a:solidFill>
                          <a:schemeClr val="tx1">
                            <a:lumMod val="6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a:solidFill>
                            <a:schemeClr val="tx1">
                              <a:lumMod val="65000"/>
                            </a:schemeClr>
                          </a:solidFill>
                          <a:effectLst/>
                          <a:latin typeface="Times New Roman" panose="02020603050405020304" pitchFamily="18" charset="0"/>
                          <a:cs typeface="Times New Roman" panose="02020603050405020304" pitchFamily="18" charset="0"/>
                        </a:rPr>
                        <a:t>f'c (Mpa)</a:t>
                      </a:r>
                      <a:endParaRPr lang="en-US" sz="1400">
                        <a:solidFill>
                          <a:schemeClr val="tx1">
                            <a:lumMod val="6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r>
              <a:tr h="263573">
                <a:tc>
                  <a:txBody>
                    <a:bodyPr/>
                    <a:lstStyle/>
                    <a:p>
                      <a:pPr marL="0" marR="0" algn="ctr">
                        <a:lnSpc>
                          <a:spcPct val="115000"/>
                        </a:lnSpc>
                        <a:spcBef>
                          <a:spcPts val="0"/>
                        </a:spcBef>
                        <a:spcAft>
                          <a:spcPts val="0"/>
                        </a:spcAft>
                      </a:pPr>
                      <a:r>
                        <a:rPr lang="en-US" sz="1800" dirty="0">
                          <a:solidFill>
                            <a:schemeClr val="tx1">
                              <a:lumMod val="65000"/>
                            </a:schemeClr>
                          </a:solidFill>
                          <a:effectLst/>
                          <a:latin typeface="Times New Roman" panose="02020603050405020304" pitchFamily="18" charset="0"/>
                          <a:cs typeface="Times New Roman" panose="02020603050405020304" pitchFamily="18" charset="0"/>
                        </a:rPr>
                        <a:t>500</a:t>
                      </a:r>
                      <a:endParaRPr lang="en-US" sz="1400" dirty="0">
                        <a:solidFill>
                          <a:schemeClr val="tx1">
                            <a:lumMod val="6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dirty="0">
                          <a:solidFill>
                            <a:schemeClr val="tx1">
                              <a:lumMod val="65000"/>
                            </a:schemeClr>
                          </a:solidFill>
                          <a:effectLst/>
                          <a:latin typeface="Times New Roman" panose="02020603050405020304" pitchFamily="18" charset="0"/>
                          <a:cs typeface="Times New Roman" panose="02020603050405020304" pitchFamily="18" charset="0"/>
                        </a:rPr>
                        <a:t>450</a:t>
                      </a:r>
                      <a:endParaRPr lang="en-US" sz="1400" dirty="0">
                        <a:solidFill>
                          <a:schemeClr val="tx1">
                            <a:lumMod val="6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dirty="0">
                          <a:solidFill>
                            <a:schemeClr val="tx1">
                              <a:lumMod val="65000"/>
                            </a:schemeClr>
                          </a:solidFill>
                          <a:effectLst/>
                          <a:latin typeface="Times New Roman" panose="02020603050405020304" pitchFamily="18" charset="0"/>
                          <a:cs typeface="Times New Roman" panose="02020603050405020304" pitchFamily="18" charset="0"/>
                        </a:rPr>
                        <a:t>380</a:t>
                      </a:r>
                      <a:endParaRPr lang="en-US" sz="1400" dirty="0">
                        <a:solidFill>
                          <a:schemeClr val="tx1">
                            <a:lumMod val="6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dirty="0">
                          <a:solidFill>
                            <a:schemeClr val="tx1">
                              <a:lumMod val="65000"/>
                            </a:schemeClr>
                          </a:solidFill>
                          <a:effectLst/>
                          <a:latin typeface="Times New Roman" panose="02020603050405020304" pitchFamily="18" charset="0"/>
                          <a:cs typeface="Times New Roman" panose="02020603050405020304" pitchFamily="18" charset="0"/>
                        </a:rPr>
                        <a:t>28</a:t>
                      </a:r>
                      <a:endParaRPr lang="en-US" sz="1400" dirty="0">
                        <a:solidFill>
                          <a:schemeClr val="tx1">
                            <a:lumMod val="6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r>
            </a:tbl>
          </a:graphicData>
        </a:graphic>
      </p:graphicFrame>
      <p:pic>
        <p:nvPicPr>
          <p:cNvPr id="7" name="صورة 6"/>
          <p:cNvPicPr/>
          <p:nvPr/>
        </p:nvPicPr>
        <p:blipFill>
          <a:blip r:embed="rId2">
            <a:extLst>
              <a:ext uri="{28A0092B-C50C-407E-A947-70E740481C1C}">
                <a14:useLocalDpi xmlns:a14="http://schemas.microsoft.com/office/drawing/2010/main" val="0"/>
              </a:ext>
            </a:extLst>
          </a:blip>
          <a:stretch>
            <a:fillRect/>
          </a:stretch>
        </p:blipFill>
        <p:spPr>
          <a:xfrm>
            <a:off x="794197" y="3886199"/>
            <a:ext cx="1981200" cy="1152525"/>
          </a:xfrm>
          <a:prstGeom prst="rect">
            <a:avLst/>
          </a:prstGeom>
        </p:spPr>
      </p:pic>
    </p:spTree>
    <p:extLst>
      <p:ext uri="{BB962C8B-B14F-4D97-AF65-F5344CB8AC3E}">
        <p14:creationId xmlns:p14="http://schemas.microsoft.com/office/powerpoint/2010/main" val="20521000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sz="3600" dirty="0">
                <a:solidFill>
                  <a:srgbClr val="FF0000"/>
                </a:solidFill>
                <a:latin typeface="Times New Roman" panose="02020603050405020304" pitchFamily="18" charset="0"/>
                <a:cs typeface="Times New Roman" panose="02020603050405020304" pitchFamily="18" charset="0"/>
              </a:rPr>
              <a:t>Soil properties</a:t>
            </a:r>
          </a:p>
        </p:txBody>
      </p:sp>
      <p:sp>
        <p:nvSpPr>
          <p:cNvPr id="3" name="عنصر نائب للمحتوى 2"/>
          <p:cNvSpPr>
            <a:spLocks noGrp="1"/>
          </p:cNvSpPr>
          <p:nvPr>
            <p:ph sz="quarter" idx="13"/>
          </p:nvPr>
        </p:nvSpPr>
        <p:spPr/>
        <p:txBody>
          <a:bodyPr>
            <a:normAutofit/>
          </a:bodyPr>
          <a:lstStyle/>
          <a:p>
            <a:r>
              <a:rPr lang="en-US" sz="2800" dirty="0">
                <a:solidFill>
                  <a:schemeClr val="tx1">
                    <a:lumMod val="65000"/>
                  </a:schemeClr>
                </a:solidFill>
                <a:latin typeface="Times New Roman" panose="02020603050405020304" pitchFamily="18" charset="0"/>
                <a:cs typeface="Times New Roman" panose="02020603050405020304" pitchFamily="18" charset="0"/>
              </a:rPr>
              <a:t>The soil in the site is almost very dens soil and soft rocks where the allowable bearing capacity of the soil is 2</a:t>
            </a:r>
            <a:r>
              <a:rPr lang="en-US" sz="2800" dirty="0" smtClean="0">
                <a:solidFill>
                  <a:schemeClr val="tx1">
                    <a:lumMod val="65000"/>
                  </a:schemeClr>
                </a:solidFill>
                <a:latin typeface="Times New Roman" panose="02020603050405020304" pitchFamily="18" charset="0"/>
                <a:cs typeface="Times New Roman" panose="02020603050405020304" pitchFamily="18" charset="0"/>
              </a:rPr>
              <a:t>50 </a:t>
            </a:r>
            <a:r>
              <a:rPr lang="en-US" sz="2800" dirty="0">
                <a:solidFill>
                  <a:schemeClr val="tx1">
                    <a:lumMod val="65000"/>
                  </a:schemeClr>
                </a:solidFill>
                <a:latin typeface="Times New Roman" panose="02020603050405020304" pitchFamily="18" charset="0"/>
                <a:cs typeface="Times New Roman" panose="02020603050405020304" pitchFamily="18" charset="0"/>
              </a:rPr>
              <a:t>KN/m²</a:t>
            </a:r>
            <a:endParaRPr lang="en-US" sz="2400" dirty="0">
              <a:solidFill>
                <a:schemeClr val="tx1">
                  <a:lumMod val="6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60493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152400" y="1600200"/>
            <a:ext cx="8763000" cy="4724400"/>
          </a:xfrm>
        </p:spPr>
        <p:txBody>
          <a:bodyPr>
            <a:normAutofit/>
          </a:bodyPr>
          <a:lstStyle/>
          <a:p>
            <a:r>
              <a:rPr lang="en-US" sz="2400" b="1" dirty="0" smtClean="0">
                <a:solidFill>
                  <a:schemeClr val="tx1">
                    <a:lumMod val="65000"/>
                  </a:schemeClr>
                </a:solidFill>
                <a:latin typeface="Times New Roman" panose="02020603050405020304" pitchFamily="18" charset="0"/>
                <a:cs typeface="Times New Roman" panose="02020603050405020304" pitchFamily="18" charset="0"/>
              </a:rPr>
              <a:t>For negative </a:t>
            </a:r>
            <a:r>
              <a:rPr lang="en-US" sz="2400" b="1" dirty="0">
                <a:solidFill>
                  <a:schemeClr val="tx1">
                    <a:lumMod val="65000"/>
                  </a:schemeClr>
                </a:solidFill>
                <a:latin typeface="Times New Roman" panose="02020603050405020304" pitchFamily="18" charset="0"/>
                <a:cs typeface="Times New Roman" panose="02020603050405020304" pitchFamily="18" charset="0"/>
              </a:rPr>
              <a:t>moment </a:t>
            </a:r>
            <a:endParaRPr lang="en-US" sz="2400" b="1" dirty="0" smtClean="0">
              <a:solidFill>
                <a:schemeClr val="tx1">
                  <a:lumMod val="65000"/>
                </a:schemeClr>
              </a:solidFill>
              <a:latin typeface="Times New Roman" panose="02020603050405020304" pitchFamily="18" charset="0"/>
              <a:cs typeface="Times New Roman" panose="02020603050405020304" pitchFamily="18" charset="0"/>
            </a:endParaRPr>
          </a:p>
          <a:p>
            <a:endParaRPr lang="en-US" sz="2400" b="1" dirty="0">
              <a:solidFill>
                <a:schemeClr val="tx1">
                  <a:lumMod val="65000"/>
                </a:schemeClr>
              </a:solidFill>
              <a:latin typeface="Times New Roman" panose="02020603050405020304" pitchFamily="18" charset="0"/>
              <a:cs typeface="Times New Roman" panose="02020603050405020304" pitchFamily="18" charset="0"/>
            </a:endParaRPr>
          </a:p>
          <a:p>
            <a:endParaRPr lang="en-US" sz="2400" b="1" dirty="0" smtClean="0">
              <a:solidFill>
                <a:schemeClr val="tx1">
                  <a:lumMod val="65000"/>
                </a:schemeClr>
              </a:solidFill>
              <a:latin typeface="Times New Roman" panose="02020603050405020304" pitchFamily="18" charset="0"/>
              <a:cs typeface="Times New Roman" panose="02020603050405020304" pitchFamily="18" charset="0"/>
            </a:endParaRPr>
          </a:p>
          <a:p>
            <a:pPr marL="0" indent="0">
              <a:buNone/>
            </a:pPr>
            <a:endParaRPr lang="en-US" sz="2400" b="1" dirty="0">
              <a:solidFill>
                <a:schemeClr val="tx1">
                  <a:lumMod val="65000"/>
                </a:schemeClr>
              </a:solidFill>
              <a:latin typeface="Times New Roman" panose="02020603050405020304" pitchFamily="18" charset="0"/>
              <a:cs typeface="Times New Roman" panose="02020603050405020304" pitchFamily="18" charset="0"/>
            </a:endParaRPr>
          </a:p>
          <a:p>
            <a:pPr marL="0" indent="0">
              <a:buNone/>
            </a:pPr>
            <a:r>
              <a:rPr lang="en-US" sz="2400" dirty="0">
                <a:solidFill>
                  <a:schemeClr val="tx1">
                    <a:lumMod val="65000"/>
                  </a:schemeClr>
                </a:solidFill>
                <a:latin typeface="Times New Roman" panose="02020603050405020304" pitchFamily="18" charset="0"/>
                <a:cs typeface="Times New Roman" panose="02020603050405020304" pitchFamily="18" charset="0"/>
              </a:rPr>
              <a:t> </a:t>
            </a:r>
            <a:r>
              <a:rPr lang="en-US" sz="2200" dirty="0">
                <a:solidFill>
                  <a:schemeClr val="tx1">
                    <a:lumMod val="65000"/>
                  </a:schemeClr>
                </a:solidFill>
                <a:latin typeface="Times New Roman" panose="02020603050405020304" pitchFamily="18" charset="0"/>
                <a:cs typeface="Times New Roman" panose="02020603050405020304" pitchFamily="18" charset="0"/>
              </a:rPr>
              <a:t>Mu = -316.886kN.m</a:t>
            </a:r>
          </a:p>
          <a:p>
            <a:pPr marL="0" indent="0">
              <a:buNone/>
            </a:pPr>
            <a:r>
              <a:rPr lang="en-US" sz="2200" dirty="0">
                <a:solidFill>
                  <a:schemeClr val="tx1">
                    <a:lumMod val="65000"/>
                  </a:schemeClr>
                </a:solidFill>
                <a:latin typeface="Times New Roman" panose="02020603050405020304" pitchFamily="18" charset="0"/>
                <a:cs typeface="Times New Roman" panose="02020603050405020304" pitchFamily="18" charset="0"/>
              </a:rPr>
              <a:t>ρ= (0.85∗28/ 420) * [1-sqrt(1 − ( 2.61∗316.886∗</a:t>
            </a:r>
            <a:r>
              <a:rPr lang="en-US" sz="2200" dirty="0" smtClean="0">
                <a:solidFill>
                  <a:schemeClr val="tx1">
                    <a:lumMod val="65000"/>
                  </a:schemeClr>
                </a:solidFill>
                <a:latin typeface="Times New Roman" panose="02020603050405020304" pitchFamily="18" charset="0"/>
                <a:cs typeface="Times New Roman" panose="02020603050405020304" pitchFamily="18" charset="0"/>
              </a:rPr>
              <a:t>10^6/ 500</a:t>
            </a:r>
            <a:r>
              <a:rPr lang="en-US" sz="2200" dirty="0">
                <a:solidFill>
                  <a:schemeClr val="tx1">
                    <a:lumMod val="65000"/>
                  </a:schemeClr>
                </a:solidFill>
                <a:latin typeface="Times New Roman" panose="02020603050405020304" pitchFamily="18" charset="0"/>
                <a:cs typeface="Times New Roman" panose="02020603050405020304" pitchFamily="18" charset="0"/>
              </a:rPr>
              <a:t>∗380</a:t>
            </a:r>
            <a:r>
              <a:rPr lang="en-US" sz="2200" baseline="30000" dirty="0">
                <a:solidFill>
                  <a:schemeClr val="tx1">
                    <a:lumMod val="65000"/>
                  </a:schemeClr>
                </a:solidFill>
                <a:latin typeface="Times New Roman" panose="02020603050405020304" pitchFamily="18" charset="0"/>
                <a:cs typeface="Times New Roman" panose="02020603050405020304" pitchFamily="18" charset="0"/>
              </a:rPr>
              <a:t>2</a:t>
            </a:r>
            <a:r>
              <a:rPr lang="en-US" sz="2200" dirty="0">
                <a:solidFill>
                  <a:schemeClr val="tx1">
                    <a:lumMod val="65000"/>
                  </a:schemeClr>
                </a:solidFill>
                <a:latin typeface="Times New Roman" panose="02020603050405020304" pitchFamily="18" charset="0"/>
                <a:cs typeface="Times New Roman" panose="02020603050405020304" pitchFamily="18" charset="0"/>
              </a:rPr>
              <a:t>∗28))]</a:t>
            </a:r>
          </a:p>
          <a:p>
            <a:pPr marL="0" indent="0">
              <a:buNone/>
            </a:pPr>
            <a:r>
              <a:rPr lang="en-US" sz="2200" dirty="0">
                <a:solidFill>
                  <a:schemeClr val="tx1">
                    <a:lumMod val="65000"/>
                  </a:schemeClr>
                </a:solidFill>
                <a:latin typeface="Times New Roman" panose="02020603050405020304" pitchFamily="18" charset="0"/>
                <a:cs typeface="Times New Roman" panose="02020603050405020304" pitchFamily="18" charset="0"/>
              </a:rPr>
              <a:t>=0.0131&gt; </a:t>
            </a:r>
            <a:r>
              <a:rPr lang="en-US" sz="2200" dirty="0" err="1">
                <a:solidFill>
                  <a:schemeClr val="tx1">
                    <a:lumMod val="65000"/>
                  </a:schemeClr>
                </a:solidFill>
                <a:latin typeface="Times New Roman" panose="02020603050405020304" pitchFamily="18" charset="0"/>
                <a:cs typeface="Times New Roman" panose="02020603050405020304" pitchFamily="18" charset="0"/>
              </a:rPr>
              <a:t>ρ</a:t>
            </a:r>
            <a:r>
              <a:rPr lang="en-US" sz="2200" baseline="-25000" dirty="0" err="1">
                <a:solidFill>
                  <a:schemeClr val="tx1">
                    <a:lumMod val="65000"/>
                  </a:schemeClr>
                </a:solidFill>
                <a:latin typeface="Times New Roman" panose="02020603050405020304" pitchFamily="18" charset="0"/>
                <a:cs typeface="Times New Roman" panose="02020603050405020304" pitchFamily="18" charset="0"/>
              </a:rPr>
              <a:t>min</a:t>
            </a:r>
            <a:r>
              <a:rPr lang="en-US" sz="2200" dirty="0">
                <a:solidFill>
                  <a:schemeClr val="tx1">
                    <a:lumMod val="65000"/>
                  </a:schemeClr>
                </a:solidFill>
                <a:latin typeface="Times New Roman" panose="02020603050405020304" pitchFamily="18" charset="0"/>
                <a:cs typeface="Times New Roman" panose="02020603050405020304" pitchFamily="18" charset="0"/>
              </a:rPr>
              <a:t>; use ρ</a:t>
            </a:r>
          </a:p>
          <a:p>
            <a:pPr marL="0" indent="0">
              <a:buNone/>
            </a:pPr>
            <a:r>
              <a:rPr lang="en-US" sz="2200" dirty="0">
                <a:solidFill>
                  <a:schemeClr val="tx1">
                    <a:lumMod val="65000"/>
                  </a:schemeClr>
                </a:solidFill>
                <a:latin typeface="Times New Roman" panose="02020603050405020304" pitchFamily="18" charset="0"/>
                <a:cs typeface="Times New Roman" panose="02020603050405020304" pitchFamily="18" charset="0"/>
              </a:rPr>
              <a:t> As for flexure = 2489 mm</a:t>
            </a:r>
            <a:r>
              <a:rPr lang="en-US" sz="2200" baseline="30000" dirty="0">
                <a:solidFill>
                  <a:schemeClr val="tx1">
                    <a:lumMod val="65000"/>
                  </a:schemeClr>
                </a:solidFill>
                <a:latin typeface="Times New Roman" panose="02020603050405020304" pitchFamily="18" charset="0"/>
                <a:cs typeface="Times New Roman" panose="02020603050405020304" pitchFamily="18" charset="0"/>
              </a:rPr>
              <a:t>2</a:t>
            </a:r>
            <a:endParaRPr lang="en-US" sz="2200" dirty="0">
              <a:solidFill>
                <a:schemeClr val="tx1">
                  <a:lumMod val="65000"/>
                </a:schemeClr>
              </a:solidFill>
              <a:latin typeface="Times New Roman" panose="02020603050405020304" pitchFamily="18" charset="0"/>
              <a:cs typeface="Times New Roman" panose="02020603050405020304" pitchFamily="18" charset="0"/>
            </a:endParaRPr>
          </a:p>
          <a:p>
            <a:endParaRPr lang="en-US" sz="2200" dirty="0">
              <a:solidFill>
                <a:schemeClr val="tx1">
                  <a:lumMod val="65000"/>
                </a:schemeClr>
              </a:solidFill>
              <a:latin typeface="Times New Roman" panose="02020603050405020304" pitchFamily="18" charset="0"/>
              <a:cs typeface="Times New Roman" panose="02020603050405020304" pitchFamily="18" charset="0"/>
            </a:endParaRPr>
          </a:p>
        </p:txBody>
      </p:sp>
      <p:pic>
        <p:nvPicPr>
          <p:cNvPr id="4" name="صورة 3"/>
          <p:cNvPicPr/>
          <p:nvPr/>
        </p:nvPicPr>
        <p:blipFill>
          <a:blip r:embed="rId2">
            <a:extLst>
              <a:ext uri="{28A0092B-C50C-407E-A947-70E740481C1C}">
                <a14:useLocalDpi xmlns:a14="http://schemas.microsoft.com/office/drawing/2010/main" val="0"/>
              </a:ext>
            </a:extLst>
          </a:blip>
          <a:stretch>
            <a:fillRect/>
          </a:stretch>
        </p:blipFill>
        <p:spPr>
          <a:xfrm>
            <a:off x="914400" y="2133600"/>
            <a:ext cx="6934200" cy="1447800"/>
          </a:xfrm>
          <a:prstGeom prst="rect">
            <a:avLst/>
          </a:prstGeom>
        </p:spPr>
      </p:pic>
      <p:sp>
        <p:nvSpPr>
          <p:cNvPr id="5" name="عنوان 1"/>
          <p:cNvSpPr txBox="1">
            <a:spLocks/>
          </p:cNvSpPr>
          <p:nvPr/>
        </p:nvSpPr>
        <p:spPr>
          <a:xfrm>
            <a:off x="152400" y="304800"/>
            <a:ext cx="8763000" cy="808038"/>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2800" b="1" dirty="0" smtClean="0">
                <a:solidFill>
                  <a:srgbClr val="FF0000"/>
                </a:solidFill>
                <a:latin typeface="Times New Roman" panose="02020603050405020304" pitchFamily="18" charset="0"/>
                <a:cs typeface="Times New Roman" panose="02020603050405020304" pitchFamily="18" charset="0"/>
              </a:rPr>
              <a:t>THREE-DIMENSIONAL ANALYSIS AND DESIGN </a:t>
            </a:r>
            <a:endParaRPr lang="en-US" sz="28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7648211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609600" y="1600200"/>
            <a:ext cx="7924800" cy="4724400"/>
          </a:xfrm>
        </p:spPr>
        <p:txBody>
          <a:bodyPr>
            <a:normAutofit/>
          </a:bodyPr>
          <a:lstStyle/>
          <a:p>
            <a:r>
              <a:rPr lang="en-US" sz="2400" b="1" dirty="0">
                <a:solidFill>
                  <a:schemeClr val="tx1">
                    <a:lumMod val="65000"/>
                  </a:schemeClr>
                </a:solidFill>
                <a:latin typeface="Times New Roman" panose="02020603050405020304" pitchFamily="18" charset="0"/>
                <a:cs typeface="Times New Roman" panose="02020603050405020304" pitchFamily="18" charset="0"/>
              </a:rPr>
              <a:t> For positive moment </a:t>
            </a:r>
            <a:endParaRPr lang="en-US" sz="2400" b="1" dirty="0" smtClean="0">
              <a:solidFill>
                <a:schemeClr val="tx1">
                  <a:lumMod val="65000"/>
                </a:schemeClr>
              </a:solidFill>
              <a:latin typeface="Times New Roman" panose="02020603050405020304" pitchFamily="18" charset="0"/>
              <a:cs typeface="Times New Roman" panose="02020603050405020304" pitchFamily="18" charset="0"/>
            </a:endParaRPr>
          </a:p>
          <a:p>
            <a:endParaRPr lang="en-US" sz="2400" b="1" dirty="0">
              <a:solidFill>
                <a:schemeClr val="tx1">
                  <a:lumMod val="65000"/>
                </a:schemeClr>
              </a:solidFill>
              <a:latin typeface="Times New Roman" panose="02020603050405020304" pitchFamily="18" charset="0"/>
              <a:cs typeface="Times New Roman" panose="02020603050405020304" pitchFamily="18" charset="0"/>
            </a:endParaRPr>
          </a:p>
          <a:p>
            <a:endParaRPr lang="en-US" sz="2400" b="1" dirty="0" smtClean="0">
              <a:solidFill>
                <a:schemeClr val="tx1">
                  <a:lumMod val="65000"/>
                </a:schemeClr>
              </a:solidFill>
              <a:latin typeface="Times New Roman" panose="02020603050405020304" pitchFamily="18" charset="0"/>
              <a:cs typeface="Times New Roman" panose="02020603050405020304" pitchFamily="18" charset="0"/>
            </a:endParaRPr>
          </a:p>
          <a:p>
            <a:endParaRPr lang="en-US" sz="2400" b="1" dirty="0">
              <a:solidFill>
                <a:schemeClr val="tx1">
                  <a:lumMod val="65000"/>
                </a:schemeClr>
              </a:solidFill>
              <a:latin typeface="Times New Roman" panose="02020603050405020304" pitchFamily="18" charset="0"/>
              <a:cs typeface="Times New Roman" panose="02020603050405020304" pitchFamily="18" charset="0"/>
            </a:endParaRPr>
          </a:p>
          <a:p>
            <a:pPr marL="0" indent="0">
              <a:buNone/>
            </a:pPr>
            <a:r>
              <a:rPr lang="en-US" sz="2200" dirty="0">
                <a:solidFill>
                  <a:schemeClr val="tx1">
                    <a:lumMod val="65000"/>
                  </a:schemeClr>
                </a:solidFill>
                <a:latin typeface="Times New Roman" panose="02020603050405020304" pitchFamily="18" charset="0"/>
                <a:cs typeface="Times New Roman" panose="02020603050405020304" pitchFamily="18" charset="0"/>
              </a:rPr>
              <a:t> Mu = 156.035. </a:t>
            </a:r>
            <a:r>
              <a:rPr lang="en-US" sz="2200" dirty="0" err="1">
                <a:solidFill>
                  <a:schemeClr val="tx1">
                    <a:lumMod val="65000"/>
                  </a:schemeClr>
                </a:solidFill>
                <a:latin typeface="Times New Roman" panose="02020603050405020304" pitchFamily="18" charset="0"/>
                <a:cs typeface="Times New Roman" panose="02020603050405020304" pitchFamily="18" charset="0"/>
              </a:rPr>
              <a:t>KN.m</a:t>
            </a:r>
            <a:endParaRPr lang="en-US" sz="2200" dirty="0">
              <a:solidFill>
                <a:schemeClr val="tx1">
                  <a:lumMod val="65000"/>
                </a:schemeClr>
              </a:solidFill>
              <a:latin typeface="Times New Roman" panose="02020603050405020304" pitchFamily="18" charset="0"/>
              <a:cs typeface="Times New Roman" panose="02020603050405020304" pitchFamily="18" charset="0"/>
            </a:endParaRPr>
          </a:p>
          <a:p>
            <a:pPr marL="0" indent="0">
              <a:buNone/>
            </a:pPr>
            <a:r>
              <a:rPr lang="en-US" sz="2200" dirty="0">
                <a:solidFill>
                  <a:schemeClr val="tx1">
                    <a:lumMod val="65000"/>
                  </a:schemeClr>
                </a:solidFill>
                <a:latin typeface="Times New Roman" panose="02020603050405020304" pitchFamily="18" charset="0"/>
                <a:cs typeface="Times New Roman" panose="02020603050405020304" pitchFamily="18" charset="0"/>
              </a:rPr>
              <a:t> ρ= (0.85∗28/ 420) * [1-sqrt(1 − ( 2.61∗156.035∗10^6/ 500∗380</a:t>
            </a:r>
            <a:r>
              <a:rPr lang="en-US" sz="2200" baseline="30000" dirty="0">
                <a:solidFill>
                  <a:schemeClr val="tx1">
                    <a:lumMod val="65000"/>
                  </a:schemeClr>
                </a:solidFill>
                <a:latin typeface="Times New Roman" panose="02020603050405020304" pitchFamily="18" charset="0"/>
                <a:cs typeface="Times New Roman" panose="02020603050405020304" pitchFamily="18" charset="0"/>
              </a:rPr>
              <a:t>2</a:t>
            </a:r>
            <a:r>
              <a:rPr lang="en-US" sz="2200" dirty="0">
                <a:solidFill>
                  <a:schemeClr val="tx1">
                    <a:lumMod val="65000"/>
                  </a:schemeClr>
                </a:solidFill>
                <a:latin typeface="Times New Roman" panose="02020603050405020304" pitchFamily="18" charset="0"/>
                <a:cs typeface="Times New Roman" panose="02020603050405020304" pitchFamily="18" charset="0"/>
              </a:rPr>
              <a:t>∗28))]</a:t>
            </a:r>
          </a:p>
          <a:p>
            <a:pPr marL="0" indent="0">
              <a:buNone/>
            </a:pPr>
            <a:r>
              <a:rPr lang="en-US" sz="2200" dirty="0">
                <a:solidFill>
                  <a:schemeClr val="tx1">
                    <a:lumMod val="65000"/>
                  </a:schemeClr>
                </a:solidFill>
                <a:latin typeface="Times New Roman" panose="02020603050405020304" pitchFamily="18" charset="0"/>
                <a:cs typeface="Times New Roman" panose="02020603050405020304" pitchFamily="18" charset="0"/>
              </a:rPr>
              <a:t>= 0.00603&gt; ρ min; use ρ </a:t>
            </a:r>
          </a:p>
          <a:p>
            <a:pPr marL="0" indent="0">
              <a:buNone/>
            </a:pPr>
            <a:r>
              <a:rPr lang="en-US" sz="2200" dirty="0">
                <a:solidFill>
                  <a:schemeClr val="tx1">
                    <a:lumMod val="65000"/>
                  </a:schemeClr>
                </a:solidFill>
                <a:latin typeface="Times New Roman" panose="02020603050405020304" pitchFamily="18" charset="0"/>
                <a:cs typeface="Times New Roman" panose="02020603050405020304" pitchFamily="18" charset="0"/>
              </a:rPr>
              <a:t>As = 1145.7 </a:t>
            </a:r>
            <a:r>
              <a:rPr lang="en-US" sz="2200" dirty="0" smtClean="0">
                <a:solidFill>
                  <a:schemeClr val="tx1">
                    <a:lumMod val="65000"/>
                  </a:schemeClr>
                </a:solidFill>
                <a:latin typeface="Times New Roman" panose="02020603050405020304" pitchFamily="18" charset="0"/>
                <a:cs typeface="Times New Roman" panose="02020603050405020304" pitchFamily="18" charset="0"/>
              </a:rPr>
              <a:t>mm</a:t>
            </a:r>
            <a:r>
              <a:rPr lang="en-US" sz="2200" baseline="30000" dirty="0" smtClean="0">
                <a:solidFill>
                  <a:schemeClr val="tx1">
                    <a:lumMod val="65000"/>
                  </a:schemeClr>
                </a:solidFill>
                <a:latin typeface="Times New Roman" panose="02020603050405020304" pitchFamily="18" charset="0"/>
                <a:cs typeface="Times New Roman" panose="02020603050405020304" pitchFamily="18" charset="0"/>
              </a:rPr>
              <a:t>2</a:t>
            </a:r>
          </a:p>
          <a:p>
            <a:pPr marL="0" indent="0">
              <a:buNone/>
            </a:pPr>
            <a:endParaRPr lang="en-US" sz="2200" dirty="0">
              <a:solidFill>
                <a:schemeClr val="tx1">
                  <a:lumMod val="65000"/>
                </a:schemeClr>
              </a:solidFill>
              <a:latin typeface="Times New Roman" panose="02020603050405020304" pitchFamily="18" charset="0"/>
              <a:cs typeface="Times New Roman" panose="02020603050405020304" pitchFamily="18" charset="0"/>
            </a:endParaRPr>
          </a:p>
          <a:p>
            <a:endParaRPr lang="en-US" dirty="0">
              <a:solidFill>
                <a:schemeClr val="tx1">
                  <a:lumMod val="65000"/>
                </a:schemeClr>
              </a:solidFill>
              <a:latin typeface="Times New Roman" panose="02020603050405020304" pitchFamily="18" charset="0"/>
              <a:cs typeface="Times New Roman" panose="02020603050405020304" pitchFamily="18" charset="0"/>
            </a:endParaRPr>
          </a:p>
        </p:txBody>
      </p:sp>
      <p:sp>
        <p:nvSpPr>
          <p:cNvPr id="4" name="عنوان 1"/>
          <p:cNvSpPr txBox="1">
            <a:spLocks/>
          </p:cNvSpPr>
          <p:nvPr/>
        </p:nvSpPr>
        <p:spPr>
          <a:xfrm>
            <a:off x="193183" y="-3220"/>
            <a:ext cx="8763000" cy="808038"/>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2800" b="1" dirty="0" smtClean="0">
                <a:solidFill>
                  <a:srgbClr val="FF0000"/>
                </a:solidFill>
                <a:latin typeface="Times New Roman" panose="02020603050405020304" pitchFamily="18" charset="0"/>
                <a:cs typeface="Times New Roman" panose="02020603050405020304" pitchFamily="18" charset="0"/>
              </a:rPr>
              <a:t>THREE-DIMENSIONAL ANALYSIS AND DESIGN </a:t>
            </a:r>
            <a:endParaRPr lang="en-US" sz="2800" dirty="0">
              <a:solidFill>
                <a:srgbClr val="FF0000"/>
              </a:solidFill>
              <a:latin typeface="Times New Roman" panose="02020603050405020304" pitchFamily="18" charset="0"/>
              <a:cs typeface="Times New Roman" panose="02020603050405020304" pitchFamily="18" charset="0"/>
            </a:endParaRPr>
          </a:p>
        </p:txBody>
      </p:sp>
      <p:pic>
        <p:nvPicPr>
          <p:cNvPr id="5" name="صورة 4"/>
          <p:cNvPicPr/>
          <p:nvPr/>
        </p:nvPicPr>
        <p:blipFill>
          <a:blip r:embed="rId2">
            <a:extLst>
              <a:ext uri="{28A0092B-C50C-407E-A947-70E740481C1C}">
                <a14:useLocalDpi xmlns:a14="http://schemas.microsoft.com/office/drawing/2010/main" val="0"/>
              </a:ext>
            </a:extLst>
          </a:blip>
          <a:stretch>
            <a:fillRect/>
          </a:stretch>
        </p:blipFill>
        <p:spPr>
          <a:xfrm>
            <a:off x="840883" y="2057400"/>
            <a:ext cx="7467600" cy="1524000"/>
          </a:xfrm>
          <a:prstGeom prst="rect">
            <a:avLst/>
          </a:prstGeom>
        </p:spPr>
      </p:pic>
    </p:spTree>
    <p:extLst>
      <p:ext uri="{BB962C8B-B14F-4D97-AF65-F5344CB8AC3E}">
        <p14:creationId xmlns:p14="http://schemas.microsoft.com/office/powerpoint/2010/main" val="152987566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609600" y="804818"/>
            <a:ext cx="7924800" cy="5748382"/>
          </a:xfrm>
        </p:spPr>
        <p:txBody>
          <a:bodyPr>
            <a:normAutofit/>
          </a:bodyPr>
          <a:lstStyle/>
          <a:p>
            <a:pPr marL="0" lvl="0" indent="0">
              <a:buNone/>
            </a:pPr>
            <a:r>
              <a:rPr lang="en-US" sz="2400" b="1" dirty="0" smtClean="0">
                <a:solidFill>
                  <a:schemeClr val="tx1">
                    <a:lumMod val="65000"/>
                  </a:schemeClr>
                </a:solidFill>
                <a:latin typeface="Times New Roman" panose="02020603050405020304" pitchFamily="18" charset="0"/>
                <a:cs typeface="Times New Roman" panose="02020603050405020304" pitchFamily="18" charset="0"/>
              </a:rPr>
              <a:t>B) Shear </a:t>
            </a:r>
            <a:r>
              <a:rPr lang="en-US" sz="2400" b="1" dirty="0">
                <a:solidFill>
                  <a:schemeClr val="tx1">
                    <a:lumMod val="65000"/>
                  </a:schemeClr>
                </a:solidFill>
                <a:latin typeface="Times New Roman" panose="02020603050405020304" pitchFamily="18" charset="0"/>
                <a:cs typeface="Times New Roman" panose="02020603050405020304" pitchFamily="18" charset="0"/>
              </a:rPr>
              <a:t>design</a:t>
            </a:r>
            <a:r>
              <a:rPr lang="en-US" sz="2400" b="1" dirty="0" smtClean="0">
                <a:solidFill>
                  <a:schemeClr val="tx1">
                    <a:lumMod val="65000"/>
                  </a:schemeClr>
                </a:solidFill>
                <a:latin typeface="Times New Roman" panose="02020603050405020304" pitchFamily="18" charset="0"/>
                <a:cs typeface="Times New Roman" panose="02020603050405020304" pitchFamily="18" charset="0"/>
              </a:rPr>
              <a:t>:</a:t>
            </a:r>
          </a:p>
          <a:p>
            <a:pPr marL="0" lvl="0" indent="0">
              <a:buNone/>
            </a:pPr>
            <a:endParaRPr lang="en-US" sz="2400" b="1" dirty="0" smtClean="0">
              <a:solidFill>
                <a:schemeClr val="tx1">
                  <a:lumMod val="65000"/>
                </a:schemeClr>
              </a:solidFill>
              <a:latin typeface="Times New Roman" panose="02020603050405020304" pitchFamily="18" charset="0"/>
              <a:cs typeface="Times New Roman" panose="02020603050405020304" pitchFamily="18" charset="0"/>
            </a:endParaRPr>
          </a:p>
          <a:p>
            <a:pPr lvl="0"/>
            <a:endParaRPr lang="en-US" sz="2400" dirty="0">
              <a:solidFill>
                <a:schemeClr val="tx1">
                  <a:lumMod val="65000"/>
                </a:schemeClr>
              </a:solidFill>
              <a:latin typeface="Times New Roman" panose="02020603050405020304" pitchFamily="18" charset="0"/>
              <a:cs typeface="Times New Roman" panose="02020603050405020304" pitchFamily="18" charset="0"/>
            </a:endParaRPr>
          </a:p>
          <a:p>
            <a:pPr marL="0" indent="0">
              <a:buNone/>
            </a:pPr>
            <a:r>
              <a:rPr lang="en-US" sz="2200" dirty="0">
                <a:solidFill>
                  <a:schemeClr val="tx1">
                    <a:lumMod val="65000"/>
                  </a:schemeClr>
                </a:solidFill>
                <a:latin typeface="Times New Roman" panose="02020603050405020304" pitchFamily="18" charset="0"/>
                <a:cs typeface="Times New Roman" panose="02020603050405020304" pitchFamily="18" charset="0"/>
              </a:rPr>
              <a:t> </a:t>
            </a:r>
            <a:r>
              <a:rPr lang="en-US" sz="2200" dirty="0" err="1">
                <a:solidFill>
                  <a:schemeClr val="tx1">
                    <a:lumMod val="65000"/>
                  </a:schemeClr>
                </a:solidFill>
                <a:latin typeface="Times New Roman" panose="02020603050405020304" pitchFamily="18" charset="0"/>
                <a:cs typeface="Times New Roman" panose="02020603050405020304" pitchFamily="18" charset="0"/>
              </a:rPr>
              <a:t>V</a:t>
            </a:r>
            <a:r>
              <a:rPr lang="en-US" sz="2200" baseline="-25000" dirty="0" err="1">
                <a:solidFill>
                  <a:schemeClr val="tx1">
                    <a:lumMod val="65000"/>
                  </a:schemeClr>
                </a:solidFill>
                <a:latin typeface="Times New Roman" panose="02020603050405020304" pitchFamily="18" charset="0"/>
                <a:cs typeface="Times New Roman" panose="02020603050405020304" pitchFamily="18" charset="0"/>
              </a:rPr>
              <a:t>c</a:t>
            </a:r>
            <a:r>
              <a:rPr lang="en-US" sz="2200" dirty="0">
                <a:solidFill>
                  <a:schemeClr val="tx1">
                    <a:lumMod val="65000"/>
                  </a:schemeClr>
                </a:solidFill>
                <a:latin typeface="Times New Roman" panose="02020603050405020304" pitchFamily="18" charset="0"/>
                <a:cs typeface="Times New Roman" panose="02020603050405020304" pitchFamily="18" charset="0"/>
              </a:rPr>
              <a:t> = λ (1/ 6) √ </a:t>
            </a:r>
            <a:r>
              <a:rPr lang="en-US" sz="2200" dirty="0" err="1">
                <a:solidFill>
                  <a:schemeClr val="tx1">
                    <a:lumMod val="65000"/>
                  </a:schemeClr>
                </a:solidFill>
                <a:latin typeface="Times New Roman" panose="02020603050405020304" pitchFamily="18" charset="0"/>
                <a:cs typeface="Times New Roman" panose="02020603050405020304" pitchFamily="18" charset="0"/>
              </a:rPr>
              <a:t>fc′b</a:t>
            </a:r>
            <a:r>
              <a:rPr lang="en-US" sz="2200" baseline="-25000" dirty="0" err="1">
                <a:solidFill>
                  <a:schemeClr val="tx1">
                    <a:lumMod val="65000"/>
                  </a:schemeClr>
                </a:solidFill>
                <a:latin typeface="Times New Roman" panose="02020603050405020304" pitchFamily="18" charset="0"/>
                <a:cs typeface="Times New Roman" panose="02020603050405020304" pitchFamily="18" charset="0"/>
              </a:rPr>
              <a:t>w</a:t>
            </a:r>
            <a:r>
              <a:rPr lang="en-US" sz="2200" dirty="0">
                <a:solidFill>
                  <a:schemeClr val="tx1">
                    <a:lumMod val="65000"/>
                  </a:schemeClr>
                </a:solidFill>
                <a:latin typeface="Times New Roman" panose="02020603050405020304" pitchFamily="18" charset="0"/>
                <a:cs typeface="Times New Roman" panose="02020603050405020304" pitchFamily="18" charset="0"/>
              </a:rPr>
              <a:t> d</a:t>
            </a:r>
          </a:p>
          <a:p>
            <a:pPr marL="0" indent="0">
              <a:buNone/>
            </a:pPr>
            <a:r>
              <a:rPr lang="en-US" sz="2200" dirty="0">
                <a:solidFill>
                  <a:schemeClr val="tx1">
                    <a:lumMod val="65000"/>
                  </a:schemeClr>
                </a:solidFill>
                <a:latin typeface="Times New Roman" panose="02020603050405020304" pitchFamily="18" charset="0"/>
                <a:cs typeface="Times New Roman" panose="02020603050405020304" pitchFamily="18" charset="0"/>
              </a:rPr>
              <a:t> </a:t>
            </a:r>
            <a:r>
              <a:rPr lang="en-US" sz="2200" dirty="0" err="1">
                <a:solidFill>
                  <a:schemeClr val="tx1">
                    <a:lumMod val="65000"/>
                  </a:schemeClr>
                </a:solidFill>
                <a:latin typeface="Times New Roman" panose="02020603050405020304" pitchFamily="18" charset="0"/>
                <a:cs typeface="Times New Roman" panose="02020603050405020304" pitchFamily="18" charset="0"/>
              </a:rPr>
              <a:t>V</a:t>
            </a:r>
            <a:r>
              <a:rPr lang="en-US" sz="2200" baseline="-25000" dirty="0" err="1">
                <a:solidFill>
                  <a:schemeClr val="tx1">
                    <a:lumMod val="65000"/>
                  </a:schemeClr>
                </a:solidFill>
                <a:latin typeface="Times New Roman" panose="02020603050405020304" pitchFamily="18" charset="0"/>
                <a:cs typeface="Times New Roman" panose="02020603050405020304" pitchFamily="18" charset="0"/>
              </a:rPr>
              <a:t>c</a:t>
            </a:r>
            <a:r>
              <a:rPr lang="en-US" sz="2200" dirty="0">
                <a:solidFill>
                  <a:schemeClr val="tx1">
                    <a:lumMod val="65000"/>
                  </a:schemeClr>
                </a:solidFill>
                <a:latin typeface="Times New Roman" panose="02020603050405020304" pitchFamily="18" charset="0"/>
                <a:cs typeface="Times New Roman" panose="02020603050405020304" pitchFamily="18" charset="0"/>
              </a:rPr>
              <a:t> =1*1/ 6 *√28*500*380* 1/ 1000 =167.6 KN </a:t>
            </a:r>
          </a:p>
          <a:p>
            <a:pPr marL="0" indent="0">
              <a:buNone/>
            </a:pPr>
            <a:r>
              <a:rPr lang="en-US" sz="2200" dirty="0">
                <a:solidFill>
                  <a:schemeClr val="tx1">
                    <a:lumMod val="65000"/>
                  </a:schemeClr>
                </a:solidFill>
                <a:latin typeface="Times New Roman" panose="02020603050405020304" pitchFamily="18" charset="0"/>
                <a:cs typeface="Times New Roman" panose="02020603050405020304" pitchFamily="18" charset="0"/>
              </a:rPr>
              <a:t>v</a:t>
            </a:r>
            <a:r>
              <a:rPr lang="en-US" sz="2200" baseline="-25000" dirty="0">
                <a:solidFill>
                  <a:schemeClr val="tx1">
                    <a:lumMod val="65000"/>
                  </a:schemeClr>
                </a:solidFill>
                <a:latin typeface="Times New Roman" panose="02020603050405020304" pitchFamily="18" charset="0"/>
                <a:cs typeface="Times New Roman" panose="02020603050405020304" pitchFamily="18" charset="0"/>
              </a:rPr>
              <a:t>s</a:t>
            </a:r>
            <a:r>
              <a:rPr lang="en-US" sz="2200" dirty="0">
                <a:solidFill>
                  <a:schemeClr val="tx1">
                    <a:lumMod val="65000"/>
                  </a:schemeClr>
                </a:solidFill>
                <a:latin typeface="Times New Roman" panose="02020603050405020304" pitchFamily="18" charset="0"/>
                <a:cs typeface="Times New Roman" panose="02020603050405020304" pitchFamily="18" charset="0"/>
              </a:rPr>
              <a:t> = 𝑣</a:t>
            </a:r>
            <a:r>
              <a:rPr lang="en-US" sz="2200" baseline="-25000" dirty="0">
                <a:solidFill>
                  <a:schemeClr val="tx1">
                    <a:lumMod val="65000"/>
                  </a:schemeClr>
                </a:solidFill>
                <a:latin typeface="Times New Roman" panose="02020603050405020304" pitchFamily="18" charset="0"/>
                <a:cs typeface="Times New Roman" panose="02020603050405020304" pitchFamily="18" charset="0"/>
              </a:rPr>
              <a:t>𝑢</a:t>
            </a:r>
            <a:r>
              <a:rPr lang="en-US" sz="2200" dirty="0">
                <a:solidFill>
                  <a:schemeClr val="tx1">
                    <a:lumMod val="65000"/>
                  </a:schemeClr>
                </a:solidFill>
                <a:latin typeface="Times New Roman" panose="02020603050405020304" pitchFamily="18" charset="0"/>
                <a:cs typeface="Times New Roman" panose="02020603050405020304" pitchFamily="18" charset="0"/>
              </a:rPr>
              <a:t>/ ∅ − </a:t>
            </a:r>
            <a:r>
              <a:rPr lang="en-US" sz="2200" dirty="0" err="1">
                <a:solidFill>
                  <a:schemeClr val="tx1">
                    <a:lumMod val="65000"/>
                  </a:schemeClr>
                </a:solidFill>
                <a:latin typeface="Times New Roman" panose="02020603050405020304" pitchFamily="18" charset="0"/>
                <a:cs typeface="Times New Roman" panose="02020603050405020304" pitchFamily="18" charset="0"/>
              </a:rPr>
              <a:t>vc</a:t>
            </a:r>
            <a:endParaRPr lang="en-US" sz="2200" dirty="0">
              <a:solidFill>
                <a:schemeClr val="tx1">
                  <a:lumMod val="65000"/>
                </a:schemeClr>
              </a:solidFill>
              <a:latin typeface="Times New Roman" panose="02020603050405020304" pitchFamily="18" charset="0"/>
              <a:cs typeface="Times New Roman" panose="02020603050405020304" pitchFamily="18" charset="0"/>
            </a:endParaRPr>
          </a:p>
          <a:p>
            <a:pPr marL="0" indent="0">
              <a:buNone/>
            </a:pPr>
            <a:r>
              <a:rPr lang="en-US" sz="2200" dirty="0">
                <a:solidFill>
                  <a:schemeClr val="tx1">
                    <a:lumMod val="65000"/>
                  </a:schemeClr>
                </a:solidFill>
                <a:latin typeface="Times New Roman" panose="02020603050405020304" pitchFamily="18" charset="0"/>
                <a:cs typeface="Times New Roman" panose="02020603050405020304" pitchFamily="18" charset="0"/>
              </a:rPr>
              <a:t> VS= (246.6/ 0.75) -167.6=161.2 KN</a:t>
            </a:r>
          </a:p>
          <a:p>
            <a:pPr marL="0" indent="0">
              <a:buNone/>
            </a:pPr>
            <a:r>
              <a:rPr lang="en-US" sz="2200" dirty="0">
                <a:solidFill>
                  <a:schemeClr val="tx1">
                    <a:lumMod val="65000"/>
                  </a:schemeClr>
                </a:solidFill>
                <a:latin typeface="Times New Roman" panose="02020603050405020304" pitchFamily="18" charset="0"/>
                <a:cs typeface="Times New Roman" panose="02020603050405020304" pitchFamily="18" charset="0"/>
              </a:rPr>
              <a:t> Av/s = 𝑉𝑠 /𝑓𝑦𝑡∗ , </a:t>
            </a:r>
          </a:p>
          <a:p>
            <a:pPr marL="0" indent="0">
              <a:buNone/>
            </a:pPr>
            <a:r>
              <a:rPr lang="en-US" sz="2200" dirty="0">
                <a:solidFill>
                  <a:schemeClr val="tx1">
                    <a:lumMod val="65000"/>
                  </a:schemeClr>
                </a:solidFill>
                <a:latin typeface="Times New Roman" panose="02020603050405020304" pitchFamily="18" charset="0"/>
                <a:cs typeface="Times New Roman" panose="02020603050405020304" pitchFamily="18" charset="0"/>
              </a:rPr>
              <a:t>161.2/420∗0.38 =1.01 mm2 /mm----1010 mm2 /m</a:t>
            </a:r>
          </a:p>
          <a:p>
            <a:pPr marL="0" indent="0">
              <a:buNone/>
            </a:pPr>
            <a:r>
              <a:rPr lang="en-US" sz="2200" dirty="0">
                <a:solidFill>
                  <a:schemeClr val="tx1">
                    <a:lumMod val="65000"/>
                  </a:schemeClr>
                </a:solidFill>
                <a:latin typeface="Times New Roman" panose="02020603050405020304" pitchFamily="18" charset="0"/>
                <a:cs typeface="Times New Roman" panose="02020603050405020304" pitchFamily="18" charset="0"/>
              </a:rPr>
              <a:t> From ETABS Av/s =1.03 mm2 /mm----1030 mm2 /m  shown </a:t>
            </a:r>
            <a:r>
              <a:rPr lang="en-US" sz="2200" dirty="0" smtClean="0">
                <a:solidFill>
                  <a:schemeClr val="tx1">
                    <a:lumMod val="65000"/>
                  </a:schemeClr>
                </a:solidFill>
                <a:latin typeface="Times New Roman" panose="02020603050405020304" pitchFamily="18" charset="0"/>
                <a:cs typeface="Times New Roman" panose="02020603050405020304" pitchFamily="18" charset="0"/>
              </a:rPr>
              <a:t>in fig </a:t>
            </a:r>
            <a:endParaRPr lang="en-US" sz="2200" dirty="0">
              <a:solidFill>
                <a:schemeClr val="tx1">
                  <a:lumMod val="65000"/>
                </a:schemeClr>
              </a:solidFill>
              <a:latin typeface="Times New Roman" panose="02020603050405020304" pitchFamily="18" charset="0"/>
              <a:cs typeface="Times New Roman" panose="02020603050405020304" pitchFamily="18" charset="0"/>
            </a:endParaRPr>
          </a:p>
          <a:p>
            <a:pPr marL="0" indent="0">
              <a:buNone/>
            </a:pPr>
            <a:r>
              <a:rPr lang="en-US" sz="2200" dirty="0">
                <a:solidFill>
                  <a:schemeClr val="tx1">
                    <a:lumMod val="65000"/>
                  </a:schemeClr>
                </a:solidFill>
                <a:latin typeface="Times New Roman" panose="02020603050405020304" pitchFamily="18" charset="0"/>
                <a:cs typeface="Times New Roman" panose="02020603050405020304" pitchFamily="18" charset="0"/>
              </a:rPr>
              <a:t>%error=1.98%</a:t>
            </a:r>
          </a:p>
          <a:p>
            <a:endParaRPr lang="en-US" sz="2400" dirty="0">
              <a:solidFill>
                <a:schemeClr val="tx1">
                  <a:lumMod val="65000"/>
                </a:schemeClr>
              </a:solidFill>
              <a:latin typeface="Times New Roman" panose="02020603050405020304" pitchFamily="18" charset="0"/>
              <a:cs typeface="Times New Roman" panose="02020603050405020304" pitchFamily="18" charset="0"/>
            </a:endParaRPr>
          </a:p>
        </p:txBody>
      </p:sp>
      <p:sp>
        <p:nvSpPr>
          <p:cNvPr id="4" name="عنوان 1"/>
          <p:cNvSpPr txBox="1">
            <a:spLocks/>
          </p:cNvSpPr>
          <p:nvPr/>
        </p:nvSpPr>
        <p:spPr>
          <a:xfrm>
            <a:off x="193183" y="-3220"/>
            <a:ext cx="8763000" cy="808038"/>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2800" b="1" dirty="0" smtClean="0">
                <a:solidFill>
                  <a:srgbClr val="FF0000"/>
                </a:solidFill>
                <a:latin typeface="Times New Roman" panose="02020603050405020304" pitchFamily="18" charset="0"/>
                <a:cs typeface="Times New Roman" panose="02020603050405020304" pitchFamily="18" charset="0"/>
              </a:rPr>
              <a:t>THREE-DIMENSIONAL ANALYSIS AND DESIGN </a:t>
            </a:r>
            <a:endParaRPr lang="en-US" sz="2800" dirty="0">
              <a:solidFill>
                <a:srgbClr val="FF0000"/>
              </a:solidFill>
              <a:latin typeface="Times New Roman" panose="02020603050405020304" pitchFamily="18" charset="0"/>
              <a:cs typeface="Times New Roman" panose="02020603050405020304" pitchFamily="18" charset="0"/>
            </a:endParaRPr>
          </a:p>
        </p:txBody>
      </p:sp>
      <p:pic>
        <p:nvPicPr>
          <p:cNvPr id="5" name="صورة 4"/>
          <p:cNvPicPr/>
          <p:nvPr/>
        </p:nvPicPr>
        <p:blipFill>
          <a:blip r:embed="rId2">
            <a:extLst>
              <a:ext uri="{28A0092B-C50C-407E-A947-70E740481C1C}">
                <a14:useLocalDpi xmlns:a14="http://schemas.microsoft.com/office/drawing/2010/main" val="0"/>
              </a:ext>
            </a:extLst>
          </a:blip>
          <a:stretch>
            <a:fillRect/>
          </a:stretch>
        </p:blipFill>
        <p:spPr>
          <a:xfrm>
            <a:off x="815125" y="1219200"/>
            <a:ext cx="7315200" cy="1143000"/>
          </a:xfrm>
          <a:prstGeom prst="rect">
            <a:avLst/>
          </a:prstGeom>
        </p:spPr>
      </p:pic>
      <p:pic>
        <p:nvPicPr>
          <p:cNvPr id="6" name="صورة 5"/>
          <p:cNvPicPr/>
          <p:nvPr/>
        </p:nvPicPr>
        <p:blipFill>
          <a:blip r:embed="rId3">
            <a:extLst>
              <a:ext uri="{28A0092B-C50C-407E-A947-70E740481C1C}">
                <a14:useLocalDpi xmlns:a14="http://schemas.microsoft.com/office/drawing/2010/main" val="0"/>
              </a:ext>
            </a:extLst>
          </a:blip>
          <a:stretch>
            <a:fillRect/>
          </a:stretch>
        </p:blipFill>
        <p:spPr>
          <a:xfrm>
            <a:off x="5829837" y="5625787"/>
            <a:ext cx="2381250" cy="1170636"/>
          </a:xfrm>
          <a:prstGeom prst="rect">
            <a:avLst/>
          </a:prstGeom>
        </p:spPr>
      </p:pic>
    </p:spTree>
    <p:extLst>
      <p:ext uri="{BB962C8B-B14F-4D97-AF65-F5344CB8AC3E}">
        <p14:creationId xmlns:p14="http://schemas.microsoft.com/office/powerpoint/2010/main" val="16190865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p:txBody>
          <a:bodyPr/>
          <a:lstStyle/>
          <a:p>
            <a:r>
              <a:rPr lang="en-US" sz="2400" b="1" dirty="0" smtClean="0">
                <a:solidFill>
                  <a:schemeClr val="tx1">
                    <a:lumMod val="65000"/>
                  </a:schemeClr>
                </a:solidFill>
                <a:latin typeface="Times New Roman" panose="02020603050405020304" pitchFamily="18" charset="0"/>
                <a:cs typeface="Times New Roman" panose="02020603050405020304" pitchFamily="18" charset="0"/>
              </a:rPr>
              <a:t>3)column </a:t>
            </a:r>
            <a:r>
              <a:rPr lang="en-US" sz="2400" b="1" dirty="0">
                <a:solidFill>
                  <a:schemeClr val="tx1">
                    <a:lumMod val="65000"/>
                  </a:schemeClr>
                </a:solidFill>
                <a:latin typeface="Times New Roman" panose="02020603050405020304" pitchFamily="18" charset="0"/>
                <a:cs typeface="Times New Roman" panose="02020603050405020304" pitchFamily="18" charset="0"/>
              </a:rPr>
              <a:t>design verification:</a:t>
            </a:r>
            <a:endParaRPr lang="en-US" sz="2400" dirty="0">
              <a:solidFill>
                <a:schemeClr val="tx1">
                  <a:lumMod val="65000"/>
                </a:schemeClr>
              </a:solidFill>
              <a:latin typeface="Times New Roman" panose="02020603050405020304" pitchFamily="18" charset="0"/>
              <a:cs typeface="Times New Roman" panose="02020603050405020304" pitchFamily="18" charset="0"/>
            </a:endParaRPr>
          </a:p>
          <a:p>
            <a:pPr marL="0" indent="0">
              <a:buNone/>
            </a:pPr>
            <a:r>
              <a:rPr lang="en-US" sz="2400" dirty="0">
                <a:solidFill>
                  <a:schemeClr val="tx1">
                    <a:lumMod val="65000"/>
                  </a:schemeClr>
                </a:solidFill>
                <a:latin typeface="Times New Roman" panose="02020603050405020304" pitchFamily="18" charset="0"/>
                <a:cs typeface="Times New Roman" panose="02020603050405020304" pitchFamily="18" charset="0"/>
              </a:rPr>
              <a:t> There are group of column with different reinforcement For column have steel ratio =1%</a:t>
            </a:r>
          </a:p>
          <a:p>
            <a:endParaRPr lang="en-US" dirty="0">
              <a:solidFill>
                <a:schemeClr val="tx1">
                  <a:lumMod val="65000"/>
                </a:schemeClr>
              </a:solidFill>
            </a:endParaRPr>
          </a:p>
        </p:txBody>
      </p:sp>
      <p:sp>
        <p:nvSpPr>
          <p:cNvPr id="4" name="عنوان 1"/>
          <p:cNvSpPr txBox="1">
            <a:spLocks/>
          </p:cNvSpPr>
          <p:nvPr/>
        </p:nvSpPr>
        <p:spPr>
          <a:xfrm>
            <a:off x="193183" y="-3220"/>
            <a:ext cx="8763000" cy="808038"/>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2800" b="1" dirty="0" smtClean="0">
                <a:solidFill>
                  <a:srgbClr val="FF0000"/>
                </a:solidFill>
                <a:latin typeface="Times New Roman" panose="02020603050405020304" pitchFamily="18" charset="0"/>
                <a:cs typeface="Times New Roman" panose="02020603050405020304" pitchFamily="18" charset="0"/>
              </a:rPr>
              <a:t>THREE-DIMENSIONAL ANALYSIS AND DESIGN </a:t>
            </a:r>
            <a:endParaRPr lang="en-US" sz="2800" dirty="0">
              <a:solidFill>
                <a:srgbClr val="FF0000"/>
              </a:solidFill>
              <a:latin typeface="Times New Roman" panose="02020603050405020304" pitchFamily="18" charset="0"/>
              <a:cs typeface="Times New Roman" panose="02020603050405020304" pitchFamily="18" charset="0"/>
            </a:endParaRPr>
          </a:p>
        </p:txBody>
      </p:sp>
      <p:graphicFrame>
        <p:nvGraphicFramePr>
          <p:cNvPr id="5" name="جدول 4"/>
          <p:cNvGraphicFramePr>
            <a:graphicFrameLocks noGrp="1"/>
          </p:cNvGraphicFramePr>
          <p:nvPr>
            <p:extLst>
              <p:ext uri="{D42A27DB-BD31-4B8C-83A1-F6EECF244321}">
                <p14:modId xmlns:p14="http://schemas.microsoft.com/office/powerpoint/2010/main" val="351476767"/>
              </p:ext>
            </p:extLst>
          </p:nvPr>
        </p:nvGraphicFramePr>
        <p:xfrm>
          <a:off x="914400" y="3200400"/>
          <a:ext cx="7620000" cy="3317066"/>
        </p:xfrm>
        <a:graphic>
          <a:graphicData uri="http://schemas.openxmlformats.org/drawingml/2006/table">
            <a:tbl>
              <a:tblPr firstRow="1" firstCol="1" bandRow="1">
                <a:tableStyleId>{5940675A-B579-460E-94D1-54222C63F5DA}</a:tableStyleId>
              </a:tblPr>
              <a:tblGrid>
                <a:gridCol w="1904588"/>
                <a:gridCol w="1904588"/>
                <a:gridCol w="1905412"/>
                <a:gridCol w="1905412"/>
              </a:tblGrid>
              <a:tr h="677334">
                <a:tc>
                  <a:txBody>
                    <a:bodyPr/>
                    <a:lstStyle/>
                    <a:p>
                      <a:pPr marL="0" marR="0" algn="ctr">
                        <a:lnSpc>
                          <a:spcPct val="115000"/>
                        </a:lnSpc>
                        <a:spcBef>
                          <a:spcPts val="0"/>
                        </a:spcBef>
                        <a:spcAft>
                          <a:spcPts val="0"/>
                        </a:spcAft>
                      </a:pPr>
                      <a:r>
                        <a:rPr lang="en-US" sz="1800" dirty="0">
                          <a:solidFill>
                            <a:schemeClr val="tx1">
                              <a:lumMod val="65000"/>
                            </a:schemeClr>
                          </a:solidFill>
                          <a:effectLst/>
                          <a:latin typeface="Times New Roman" panose="02020603050405020304" pitchFamily="18" charset="0"/>
                          <a:cs typeface="Times New Roman" panose="02020603050405020304" pitchFamily="18" charset="0"/>
                        </a:rPr>
                        <a:t>Column dimensions (mm*mm)</a:t>
                      </a:r>
                      <a:endParaRPr lang="en-US" sz="1400" dirty="0">
                        <a:solidFill>
                          <a:schemeClr val="tx1">
                            <a:lumMod val="6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a:solidFill>
                            <a:schemeClr val="tx1">
                              <a:lumMod val="65000"/>
                            </a:schemeClr>
                          </a:solidFill>
                          <a:effectLst/>
                          <a:latin typeface="Times New Roman" panose="02020603050405020304" pitchFamily="18" charset="0"/>
                          <a:cs typeface="Times New Roman" panose="02020603050405020304" pitchFamily="18" charset="0"/>
                        </a:rPr>
                        <a:t> </a:t>
                      </a:r>
                      <a:endParaRPr lang="en-US" sz="1400">
                        <a:solidFill>
                          <a:schemeClr val="tx1">
                            <a:lumMod val="65000"/>
                          </a:schemeClr>
                        </a:solidFill>
                        <a:effectLst/>
                        <a:latin typeface="Times New Roman" panose="02020603050405020304" pitchFamily="18" charset="0"/>
                        <a:cs typeface="Times New Roman" panose="02020603050405020304" pitchFamily="18" charset="0"/>
                      </a:endParaRPr>
                    </a:p>
                    <a:p>
                      <a:pPr marL="0" marR="0" algn="ctr">
                        <a:lnSpc>
                          <a:spcPct val="115000"/>
                        </a:lnSpc>
                        <a:spcBef>
                          <a:spcPts val="0"/>
                        </a:spcBef>
                        <a:spcAft>
                          <a:spcPts val="0"/>
                        </a:spcAft>
                      </a:pPr>
                      <a:r>
                        <a:rPr lang="en-US" sz="1800">
                          <a:solidFill>
                            <a:schemeClr val="tx1">
                              <a:lumMod val="65000"/>
                            </a:schemeClr>
                          </a:solidFill>
                          <a:effectLst/>
                          <a:latin typeface="Times New Roman" panose="02020603050405020304" pitchFamily="18" charset="0"/>
                          <a:cs typeface="Times New Roman" panose="02020603050405020304" pitchFamily="18" charset="0"/>
                        </a:rPr>
                        <a:t>Steel ratio ρ (%)</a:t>
                      </a:r>
                      <a:endParaRPr lang="en-US" sz="1400">
                        <a:solidFill>
                          <a:schemeClr val="tx1">
                            <a:lumMod val="6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a:solidFill>
                            <a:schemeClr val="tx1">
                              <a:lumMod val="65000"/>
                            </a:schemeClr>
                          </a:solidFill>
                          <a:effectLst/>
                          <a:latin typeface="Times New Roman" panose="02020603050405020304" pitchFamily="18" charset="0"/>
                          <a:cs typeface="Times New Roman" panose="02020603050405020304" pitchFamily="18" charset="0"/>
                        </a:rPr>
                        <a:t> </a:t>
                      </a:r>
                      <a:endParaRPr lang="en-US" sz="1400">
                        <a:solidFill>
                          <a:schemeClr val="tx1">
                            <a:lumMod val="65000"/>
                          </a:schemeClr>
                        </a:solidFill>
                        <a:effectLst/>
                        <a:latin typeface="Times New Roman" panose="02020603050405020304" pitchFamily="18" charset="0"/>
                        <a:cs typeface="Times New Roman" panose="02020603050405020304" pitchFamily="18" charset="0"/>
                      </a:endParaRPr>
                    </a:p>
                    <a:p>
                      <a:pPr marL="0" marR="0" algn="ctr">
                        <a:lnSpc>
                          <a:spcPct val="115000"/>
                        </a:lnSpc>
                        <a:spcBef>
                          <a:spcPts val="0"/>
                        </a:spcBef>
                        <a:spcAft>
                          <a:spcPts val="0"/>
                        </a:spcAft>
                      </a:pPr>
                      <a:r>
                        <a:rPr lang="en-US" sz="1800">
                          <a:solidFill>
                            <a:schemeClr val="tx1">
                              <a:lumMod val="65000"/>
                            </a:schemeClr>
                          </a:solidFill>
                          <a:effectLst/>
                          <a:latin typeface="Times New Roman" panose="02020603050405020304" pitchFamily="18" charset="0"/>
                          <a:cs typeface="Times New Roman" panose="02020603050405020304" pitchFamily="18" charset="0"/>
                        </a:rPr>
                        <a:t>Area of steel (mm^2)</a:t>
                      </a:r>
                      <a:endParaRPr lang="en-US" sz="1400">
                        <a:solidFill>
                          <a:schemeClr val="tx1">
                            <a:lumMod val="6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dirty="0">
                          <a:solidFill>
                            <a:schemeClr val="tx1">
                              <a:lumMod val="65000"/>
                            </a:schemeClr>
                          </a:solidFill>
                          <a:effectLst/>
                          <a:latin typeface="Times New Roman" panose="02020603050405020304" pitchFamily="18" charset="0"/>
                          <a:cs typeface="Times New Roman" panose="02020603050405020304" pitchFamily="18" charset="0"/>
                        </a:rPr>
                        <a:t> </a:t>
                      </a:r>
                      <a:endParaRPr lang="en-US" sz="1400" dirty="0">
                        <a:solidFill>
                          <a:schemeClr val="tx1">
                            <a:lumMod val="65000"/>
                          </a:schemeClr>
                        </a:solidFill>
                        <a:effectLst/>
                        <a:latin typeface="Times New Roman" panose="02020603050405020304" pitchFamily="18" charset="0"/>
                        <a:cs typeface="Times New Roman" panose="02020603050405020304" pitchFamily="18" charset="0"/>
                      </a:endParaRPr>
                    </a:p>
                    <a:p>
                      <a:pPr marL="0" marR="0" algn="ctr">
                        <a:lnSpc>
                          <a:spcPct val="115000"/>
                        </a:lnSpc>
                        <a:spcBef>
                          <a:spcPts val="0"/>
                        </a:spcBef>
                        <a:spcAft>
                          <a:spcPts val="0"/>
                        </a:spcAft>
                      </a:pPr>
                      <a:r>
                        <a:rPr lang="en-US" sz="1800" dirty="0">
                          <a:solidFill>
                            <a:schemeClr val="tx1">
                              <a:lumMod val="65000"/>
                            </a:schemeClr>
                          </a:solidFill>
                          <a:effectLst/>
                          <a:latin typeface="Times New Roman" panose="02020603050405020304" pitchFamily="18" charset="0"/>
                          <a:cs typeface="Times New Roman" panose="02020603050405020304" pitchFamily="18" charset="0"/>
                        </a:rPr>
                        <a:t>Bars</a:t>
                      </a:r>
                      <a:endParaRPr lang="en-US" sz="1400" dirty="0">
                        <a:solidFill>
                          <a:schemeClr val="tx1">
                            <a:lumMod val="6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r>
              <a:tr h="338666">
                <a:tc>
                  <a:txBody>
                    <a:bodyPr/>
                    <a:lstStyle/>
                    <a:p>
                      <a:pPr marL="0" marR="0" algn="ctr">
                        <a:lnSpc>
                          <a:spcPct val="115000"/>
                        </a:lnSpc>
                        <a:spcBef>
                          <a:spcPts val="0"/>
                        </a:spcBef>
                        <a:spcAft>
                          <a:spcPts val="0"/>
                        </a:spcAft>
                      </a:pPr>
                      <a:r>
                        <a:rPr lang="en-US" sz="1800">
                          <a:solidFill>
                            <a:schemeClr val="tx1">
                              <a:lumMod val="65000"/>
                            </a:schemeClr>
                          </a:solidFill>
                          <a:effectLst/>
                          <a:latin typeface="Times New Roman" panose="02020603050405020304" pitchFamily="18" charset="0"/>
                          <a:cs typeface="Times New Roman" panose="02020603050405020304" pitchFamily="18" charset="0"/>
                        </a:rPr>
                        <a:t>900*400</a:t>
                      </a:r>
                      <a:endParaRPr lang="en-US" sz="1400">
                        <a:solidFill>
                          <a:schemeClr val="tx1">
                            <a:lumMod val="6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a:solidFill>
                            <a:schemeClr val="tx1">
                              <a:lumMod val="65000"/>
                            </a:schemeClr>
                          </a:solidFill>
                          <a:effectLst/>
                          <a:latin typeface="Times New Roman" panose="02020603050405020304" pitchFamily="18" charset="0"/>
                          <a:cs typeface="Times New Roman" panose="02020603050405020304" pitchFamily="18" charset="0"/>
                        </a:rPr>
                        <a:t>1%</a:t>
                      </a:r>
                      <a:endParaRPr lang="en-US" sz="1400">
                        <a:solidFill>
                          <a:schemeClr val="tx1">
                            <a:lumMod val="6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a:solidFill>
                            <a:schemeClr val="tx1">
                              <a:lumMod val="65000"/>
                            </a:schemeClr>
                          </a:solidFill>
                          <a:effectLst/>
                          <a:latin typeface="Times New Roman" panose="02020603050405020304" pitchFamily="18" charset="0"/>
                          <a:cs typeface="Times New Roman" panose="02020603050405020304" pitchFamily="18" charset="0"/>
                        </a:rPr>
                        <a:t>3600</a:t>
                      </a:r>
                      <a:endParaRPr lang="en-US" sz="1400">
                        <a:solidFill>
                          <a:schemeClr val="tx1">
                            <a:lumMod val="6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a:solidFill>
                            <a:schemeClr val="tx1">
                              <a:lumMod val="65000"/>
                            </a:schemeClr>
                          </a:solidFill>
                          <a:effectLst/>
                          <a:latin typeface="Times New Roman" panose="02020603050405020304" pitchFamily="18" charset="0"/>
                          <a:cs typeface="Times New Roman" panose="02020603050405020304" pitchFamily="18" charset="0"/>
                        </a:rPr>
                        <a:t>10Φ22</a:t>
                      </a:r>
                      <a:endParaRPr lang="en-US" sz="1400">
                        <a:solidFill>
                          <a:schemeClr val="tx1">
                            <a:lumMod val="6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r>
              <a:tr h="338666">
                <a:tc>
                  <a:txBody>
                    <a:bodyPr/>
                    <a:lstStyle/>
                    <a:p>
                      <a:pPr marL="0" marR="0" algn="ctr">
                        <a:lnSpc>
                          <a:spcPct val="115000"/>
                        </a:lnSpc>
                        <a:spcBef>
                          <a:spcPts val="0"/>
                        </a:spcBef>
                        <a:spcAft>
                          <a:spcPts val="0"/>
                        </a:spcAft>
                      </a:pPr>
                      <a:r>
                        <a:rPr lang="en-US" sz="1800">
                          <a:solidFill>
                            <a:schemeClr val="tx1">
                              <a:lumMod val="65000"/>
                            </a:schemeClr>
                          </a:solidFill>
                          <a:effectLst/>
                          <a:latin typeface="Times New Roman" panose="02020603050405020304" pitchFamily="18" charset="0"/>
                          <a:cs typeface="Times New Roman" panose="02020603050405020304" pitchFamily="18" charset="0"/>
                        </a:rPr>
                        <a:t>800*400</a:t>
                      </a:r>
                      <a:endParaRPr lang="en-US" sz="1400">
                        <a:solidFill>
                          <a:schemeClr val="tx1">
                            <a:lumMod val="6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a:solidFill>
                            <a:schemeClr val="tx1">
                              <a:lumMod val="65000"/>
                            </a:schemeClr>
                          </a:solidFill>
                          <a:effectLst/>
                          <a:latin typeface="Times New Roman" panose="02020603050405020304" pitchFamily="18" charset="0"/>
                          <a:cs typeface="Times New Roman" panose="02020603050405020304" pitchFamily="18" charset="0"/>
                        </a:rPr>
                        <a:t>1%</a:t>
                      </a:r>
                      <a:endParaRPr lang="en-US" sz="1400">
                        <a:solidFill>
                          <a:schemeClr val="tx1">
                            <a:lumMod val="6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a:solidFill>
                            <a:schemeClr val="tx1">
                              <a:lumMod val="65000"/>
                            </a:schemeClr>
                          </a:solidFill>
                          <a:effectLst/>
                          <a:latin typeface="Times New Roman" panose="02020603050405020304" pitchFamily="18" charset="0"/>
                          <a:cs typeface="Times New Roman" panose="02020603050405020304" pitchFamily="18" charset="0"/>
                        </a:rPr>
                        <a:t>3200</a:t>
                      </a:r>
                      <a:endParaRPr lang="en-US" sz="1400">
                        <a:solidFill>
                          <a:schemeClr val="tx1">
                            <a:lumMod val="6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a:solidFill>
                            <a:schemeClr val="tx1">
                              <a:lumMod val="65000"/>
                            </a:schemeClr>
                          </a:solidFill>
                          <a:effectLst/>
                          <a:latin typeface="Times New Roman" panose="02020603050405020304" pitchFamily="18" charset="0"/>
                          <a:cs typeface="Times New Roman" panose="02020603050405020304" pitchFamily="18" charset="0"/>
                        </a:rPr>
                        <a:t>10Φ22</a:t>
                      </a:r>
                      <a:endParaRPr lang="en-US" sz="1400">
                        <a:solidFill>
                          <a:schemeClr val="tx1">
                            <a:lumMod val="6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r>
              <a:tr h="338666">
                <a:tc>
                  <a:txBody>
                    <a:bodyPr/>
                    <a:lstStyle/>
                    <a:p>
                      <a:pPr marL="0" marR="0" algn="ctr">
                        <a:lnSpc>
                          <a:spcPct val="115000"/>
                        </a:lnSpc>
                        <a:spcBef>
                          <a:spcPts val="0"/>
                        </a:spcBef>
                        <a:spcAft>
                          <a:spcPts val="0"/>
                        </a:spcAft>
                      </a:pPr>
                      <a:r>
                        <a:rPr lang="en-US" sz="1800">
                          <a:solidFill>
                            <a:schemeClr val="tx1">
                              <a:lumMod val="65000"/>
                            </a:schemeClr>
                          </a:solidFill>
                          <a:effectLst/>
                          <a:latin typeface="Times New Roman" panose="02020603050405020304" pitchFamily="18" charset="0"/>
                          <a:cs typeface="Times New Roman" panose="02020603050405020304" pitchFamily="18" charset="0"/>
                        </a:rPr>
                        <a:t>650*650</a:t>
                      </a:r>
                      <a:endParaRPr lang="en-US" sz="1400">
                        <a:solidFill>
                          <a:schemeClr val="tx1">
                            <a:lumMod val="6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a:solidFill>
                            <a:schemeClr val="tx1">
                              <a:lumMod val="65000"/>
                            </a:schemeClr>
                          </a:solidFill>
                          <a:effectLst/>
                          <a:latin typeface="Times New Roman" panose="02020603050405020304" pitchFamily="18" charset="0"/>
                          <a:cs typeface="Times New Roman" panose="02020603050405020304" pitchFamily="18" charset="0"/>
                        </a:rPr>
                        <a:t>1%</a:t>
                      </a:r>
                      <a:endParaRPr lang="en-US" sz="1400">
                        <a:solidFill>
                          <a:schemeClr val="tx1">
                            <a:lumMod val="6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a:solidFill>
                            <a:schemeClr val="tx1">
                              <a:lumMod val="65000"/>
                            </a:schemeClr>
                          </a:solidFill>
                          <a:effectLst/>
                          <a:latin typeface="Times New Roman" panose="02020603050405020304" pitchFamily="18" charset="0"/>
                          <a:cs typeface="Times New Roman" panose="02020603050405020304" pitchFamily="18" charset="0"/>
                        </a:rPr>
                        <a:t>4225</a:t>
                      </a:r>
                      <a:endParaRPr lang="en-US" sz="1400">
                        <a:solidFill>
                          <a:schemeClr val="tx1">
                            <a:lumMod val="6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a:solidFill>
                            <a:schemeClr val="tx1">
                              <a:lumMod val="65000"/>
                            </a:schemeClr>
                          </a:solidFill>
                          <a:effectLst/>
                          <a:latin typeface="Times New Roman" panose="02020603050405020304" pitchFamily="18" charset="0"/>
                          <a:cs typeface="Times New Roman" panose="02020603050405020304" pitchFamily="18" charset="0"/>
                        </a:rPr>
                        <a:t>12Φ22</a:t>
                      </a:r>
                      <a:endParaRPr lang="en-US" sz="1400">
                        <a:solidFill>
                          <a:schemeClr val="tx1">
                            <a:lumMod val="6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r>
              <a:tr h="338666">
                <a:tc>
                  <a:txBody>
                    <a:bodyPr/>
                    <a:lstStyle/>
                    <a:p>
                      <a:pPr marL="0" marR="0" algn="ctr">
                        <a:lnSpc>
                          <a:spcPct val="115000"/>
                        </a:lnSpc>
                        <a:spcBef>
                          <a:spcPts val="0"/>
                        </a:spcBef>
                        <a:spcAft>
                          <a:spcPts val="0"/>
                        </a:spcAft>
                      </a:pPr>
                      <a:r>
                        <a:rPr lang="en-US" sz="1800">
                          <a:solidFill>
                            <a:schemeClr val="tx1">
                              <a:lumMod val="65000"/>
                            </a:schemeClr>
                          </a:solidFill>
                          <a:effectLst/>
                          <a:latin typeface="Times New Roman" panose="02020603050405020304" pitchFamily="18" charset="0"/>
                          <a:cs typeface="Times New Roman" panose="02020603050405020304" pitchFamily="18" charset="0"/>
                        </a:rPr>
                        <a:t>700*700</a:t>
                      </a:r>
                      <a:endParaRPr lang="en-US" sz="1400">
                        <a:solidFill>
                          <a:schemeClr val="tx1">
                            <a:lumMod val="6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a:solidFill>
                            <a:schemeClr val="tx1">
                              <a:lumMod val="65000"/>
                            </a:schemeClr>
                          </a:solidFill>
                          <a:effectLst/>
                          <a:latin typeface="Times New Roman" panose="02020603050405020304" pitchFamily="18" charset="0"/>
                          <a:cs typeface="Times New Roman" panose="02020603050405020304" pitchFamily="18" charset="0"/>
                        </a:rPr>
                        <a:t>1%</a:t>
                      </a:r>
                      <a:endParaRPr lang="en-US" sz="1400">
                        <a:solidFill>
                          <a:schemeClr val="tx1">
                            <a:lumMod val="6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a:solidFill>
                            <a:schemeClr val="tx1">
                              <a:lumMod val="65000"/>
                            </a:schemeClr>
                          </a:solidFill>
                          <a:effectLst/>
                          <a:latin typeface="Times New Roman" panose="02020603050405020304" pitchFamily="18" charset="0"/>
                          <a:cs typeface="Times New Roman" panose="02020603050405020304" pitchFamily="18" charset="0"/>
                        </a:rPr>
                        <a:t>4900</a:t>
                      </a:r>
                      <a:endParaRPr lang="en-US" sz="1400">
                        <a:solidFill>
                          <a:schemeClr val="tx1">
                            <a:lumMod val="6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a:solidFill>
                            <a:schemeClr val="tx1">
                              <a:lumMod val="65000"/>
                            </a:schemeClr>
                          </a:solidFill>
                          <a:effectLst/>
                          <a:latin typeface="Times New Roman" panose="02020603050405020304" pitchFamily="18" charset="0"/>
                          <a:cs typeface="Times New Roman" panose="02020603050405020304" pitchFamily="18" charset="0"/>
                        </a:rPr>
                        <a:t>10Φ25</a:t>
                      </a:r>
                      <a:endParaRPr lang="en-US" sz="1400">
                        <a:solidFill>
                          <a:schemeClr val="tx1">
                            <a:lumMod val="6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r>
              <a:tr h="338666">
                <a:tc>
                  <a:txBody>
                    <a:bodyPr/>
                    <a:lstStyle/>
                    <a:p>
                      <a:pPr marL="0" marR="0" algn="ctr">
                        <a:lnSpc>
                          <a:spcPct val="115000"/>
                        </a:lnSpc>
                        <a:spcBef>
                          <a:spcPts val="0"/>
                        </a:spcBef>
                        <a:spcAft>
                          <a:spcPts val="0"/>
                        </a:spcAft>
                      </a:pPr>
                      <a:r>
                        <a:rPr lang="en-US" sz="1800">
                          <a:solidFill>
                            <a:schemeClr val="tx1">
                              <a:lumMod val="65000"/>
                            </a:schemeClr>
                          </a:solidFill>
                          <a:effectLst/>
                          <a:latin typeface="Times New Roman" panose="02020603050405020304" pitchFamily="18" charset="0"/>
                          <a:cs typeface="Times New Roman" panose="02020603050405020304" pitchFamily="18" charset="0"/>
                        </a:rPr>
                        <a:t>750*750</a:t>
                      </a:r>
                      <a:endParaRPr lang="en-US" sz="1400">
                        <a:solidFill>
                          <a:schemeClr val="tx1">
                            <a:lumMod val="6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a:solidFill>
                            <a:schemeClr val="tx1">
                              <a:lumMod val="65000"/>
                            </a:schemeClr>
                          </a:solidFill>
                          <a:effectLst/>
                          <a:latin typeface="Times New Roman" panose="02020603050405020304" pitchFamily="18" charset="0"/>
                          <a:cs typeface="Times New Roman" panose="02020603050405020304" pitchFamily="18" charset="0"/>
                        </a:rPr>
                        <a:t>1%</a:t>
                      </a:r>
                      <a:endParaRPr lang="en-US" sz="1400">
                        <a:solidFill>
                          <a:schemeClr val="tx1">
                            <a:lumMod val="6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a:solidFill>
                            <a:schemeClr val="tx1">
                              <a:lumMod val="65000"/>
                            </a:schemeClr>
                          </a:solidFill>
                          <a:effectLst/>
                          <a:latin typeface="Times New Roman" panose="02020603050405020304" pitchFamily="18" charset="0"/>
                          <a:cs typeface="Times New Roman" panose="02020603050405020304" pitchFamily="18" charset="0"/>
                        </a:rPr>
                        <a:t>5625</a:t>
                      </a:r>
                      <a:endParaRPr lang="en-US" sz="1400">
                        <a:solidFill>
                          <a:schemeClr val="tx1">
                            <a:lumMod val="6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a:solidFill>
                            <a:schemeClr val="tx1">
                              <a:lumMod val="65000"/>
                            </a:schemeClr>
                          </a:solidFill>
                          <a:effectLst/>
                          <a:latin typeface="Times New Roman" panose="02020603050405020304" pitchFamily="18" charset="0"/>
                          <a:cs typeface="Times New Roman" panose="02020603050405020304" pitchFamily="18" charset="0"/>
                        </a:rPr>
                        <a:t>12Φ25</a:t>
                      </a:r>
                      <a:endParaRPr lang="en-US" sz="1400">
                        <a:solidFill>
                          <a:schemeClr val="tx1">
                            <a:lumMod val="6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r>
              <a:tr h="338666">
                <a:tc>
                  <a:txBody>
                    <a:bodyPr/>
                    <a:lstStyle/>
                    <a:p>
                      <a:pPr marL="0" marR="0" algn="ctr">
                        <a:lnSpc>
                          <a:spcPct val="115000"/>
                        </a:lnSpc>
                        <a:spcBef>
                          <a:spcPts val="0"/>
                        </a:spcBef>
                        <a:spcAft>
                          <a:spcPts val="0"/>
                        </a:spcAft>
                      </a:pPr>
                      <a:r>
                        <a:rPr lang="en-US" sz="1800">
                          <a:solidFill>
                            <a:schemeClr val="tx1">
                              <a:lumMod val="65000"/>
                            </a:schemeClr>
                          </a:solidFill>
                          <a:effectLst/>
                          <a:latin typeface="Times New Roman" panose="02020603050405020304" pitchFamily="18" charset="0"/>
                          <a:cs typeface="Times New Roman" panose="02020603050405020304" pitchFamily="18" charset="0"/>
                        </a:rPr>
                        <a:t>800*800</a:t>
                      </a:r>
                      <a:endParaRPr lang="en-US" sz="1400">
                        <a:solidFill>
                          <a:schemeClr val="tx1">
                            <a:lumMod val="6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a:solidFill>
                            <a:schemeClr val="tx1">
                              <a:lumMod val="65000"/>
                            </a:schemeClr>
                          </a:solidFill>
                          <a:effectLst/>
                          <a:latin typeface="Times New Roman" panose="02020603050405020304" pitchFamily="18" charset="0"/>
                          <a:cs typeface="Times New Roman" panose="02020603050405020304" pitchFamily="18" charset="0"/>
                        </a:rPr>
                        <a:t>1%</a:t>
                      </a:r>
                      <a:endParaRPr lang="en-US" sz="1400">
                        <a:solidFill>
                          <a:schemeClr val="tx1">
                            <a:lumMod val="6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a:solidFill>
                            <a:schemeClr val="tx1">
                              <a:lumMod val="65000"/>
                            </a:schemeClr>
                          </a:solidFill>
                          <a:effectLst/>
                          <a:latin typeface="Times New Roman" panose="02020603050405020304" pitchFamily="18" charset="0"/>
                          <a:cs typeface="Times New Roman" panose="02020603050405020304" pitchFamily="18" charset="0"/>
                        </a:rPr>
                        <a:t>6400</a:t>
                      </a:r>
                      <a:endParaRPr lang="en-US" sz="1400">
                        <a:solidFill>
                          <a:schemeClr val="tx1">
                            <a:lumMod val="6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a:solidFill>
                            <a:schemeClr val="tx1">
                              <a:lumMod val="65000"/>
                            </a:schemeClr>
                          </a:solidFill>
                          <a:effectLst/>
                          <a:latin typeface="Times New Roman" panose="02020603050405020304" pitchFamily="18" charset="0"/>
                          <a:cs typeface="Times New Roman" panose="02020603050405020304" pitchFamily="18" charset="0"/>
                        </a:rPr>
                        <a:t>14Φ25</a:t>
                      </a:r>
                      <a:endParaRPr lang="en-US" sz="1400">
                        <a:solidFill>
                          <a:schemeClr val="tx1">
                            <a:lumMod val="6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r>
              <a:tr h="338666">
                <a:tc>
                  <a:txBody>
                    <a:bodyPr/>
                    <a:lstStyle/>
                    <a:p>
                      <a:pPr marL="0" marR="0" algn="ctr">
                        <a:lnSpc>
                          <a:spcPct val="115000"/>
                        </a:lnSpc>
                        <a:spcBef>
                          <a:spcPts val="0"/>
                        </a:spcBef>
                        <a:spcAft>
                          <a:spcPts val="0"/>
                        </a:spcAft>
                      </a:pPr>
                      <a:r>
                        <a:rPr lang="en-US" sz="1800" dirty="0">
                          <a:solidFill>
                            <a:schemeClr val="tx1">
                              <a:lumMod val="65000"/>
                            </a:schemeClr>
                          </a:solidFill>
                          <a:effectLst/>
                          <a:latin typeface="Times New Roman" panose="02020603050405020304" pitchFamily="18" charset="0"/>
                          <a:cs typeface="Times New Roman" panose="02020603050405020304" pitchFamily="18" charset="0"/>
                        </a:rPr>
                        <a:t>850*850</a:t>
                      </a:r>
                      <a:endParaRPr lang="en-US" sz="1400" dirty="0">
                        <a:solidFill>
                          <a:schemeClr val="tx1">
                            <a:lumMod val="6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dirty="0">
                          <a:solidFill>
                            <a:schemeClr val="tx1">
                              <a:lumMod val="65000"/>
                            </a:schemeClr>
                          </a:solidFill>
                          <a:effectLst/>
                          <a:latin typeface="Times New Roman" panose="02020603050405020304" pitchFamily="18" charset="0"/>
                          <a:cs typeface="Times New Roman" panose="02020603050405020304" pitchFamily="18" charset="0"/>
                        </a:rPr>
                        <a:t>1%</a:t>
                      </a:r>
                      <a:endParaRPr lang="en-US" sz="1400" dirty="0">
                        <a:solidFill>
                          <a:schemeClr val="tx1">
                            <a:lumMod val="6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dirty="0">
                          <a:solidFill>
                            <a:schemeClr val="tx1">
                              <a:lumMod val="65000"/>
                            </a:schemeClr>
                          </a:solidFill>
                          <a:effectLst/>
                          <a:latin typeface="Times New Roman" panose="02020603050405020304" pitchFamily="18" charset="0"/>
                          <a:cs typeface="Times New Roman" panose="02020603050405020304" pitchFamily="18" charset="0"/>
                        </a:rPr>
                        <a:t>7225</a:t>
                      </a:r>
                      <a:endParaRPr lang="en-US" sz="1400" dirty="0">
                        <a:solidFill>
                          <a:schemeClr val="tx1">
                            <a:lumMod val="6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dirty="0">
                          <a:solidFill>
                            <a:schemeClr val="tx1">
                              <a:lumMod val="65000"/>
                            </a:schemeClr>
                          </a:solidFill>
                          <a:effectLst/>
                          <a:latin typeface="Times New Roman" panose="02020603050405020304" pitchFamily="18" charset="0"/>
                          <a:cs typeface="Times New Roman" panose="02020603050405020304" pitchFamily="18" charset="0"/>
                        </a:rPr>
                        <a:t>14Φ26</a:t>
                      </a:r>
                      <a:endParaRPr lang="en-US" sz="1400" dirty="0">
                        <a:solidFill>
                          <a:schemeClr val="tx1">
                            <a:lumMod val="6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72499550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txBox="1">
            <a:spLocks/>
          </p:cNvSpPr>
          <p:nvPr/>
        </p:nvSpPr>
        <p:spPr>
          <a:xfrm>
            <a:off x="193183" y="-3220"/>
            <a:ext cx="8763000" cy="808038"/>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2800" b="1" dirty="0" smtClean="0">
                <a:solidFill>
                  <a:srgbClr val="FF0000"/>
                </a:solidFill>
                <a:latin typeface="Times New Roman" panose="02020603050405020304" pitchFamily="18" charset="0"/>
                <a:cs typeface="Times New Roman" panose="02020603050405020304" pitchFamily="18" charset="0"/>
              </a:rPr>
              <a:t>THREE-DIMENSIONAL ANALYSIS AND DESIGN </a:t>
            </a:r>
            <a:endParaRPr lang="en-US" sz="2800" dirty="0">
              <a:solidFill>
                <a:srgbClr val="FF0000"/>
              </a:solidFill>
              <a:latin typeface="Times New Roman" panose="02020603050405020304" pitchFamily="18" charset="0"/>
              <a:cs typeface="Times New Roman" panose="02020603050405020304" pitchFamily="18" charset="0"/>
            </a:endParaRPr>
          </a:p>
        </p:txBody>
      </p:sp>
      <p:pic>
        <p:nvPicPr>
          <p:cNvPr id="5" name="عنصر نائب للمحتوى 4"/>
          <p:cNvPicPr>
            <a:picLocks noGrp="1"/>
          </p:cNvPicPr>
          <p:nvPr>
            <p:ph sz="quarter" idx="13"/>
          </p:nvPr>
        </p:nvPicPr>
        <p:blipFill>
          <a:blip r:embed="rId2">
            <a:extLst>
              <a:ext uri="{28A0092B-C50C-407E-A947-70E740481C1C}">
                <a14:useLocalDpi xmlns:a14="http://schemas.microsoft.com/office/drawing/2010/main" val="0"/>
              </a:ext>
            </a:extLst>
          </a:blip>
          <a:stretch>
            <a:fillRect/>
          </a:stretch>
        </p:blipFill>
        <p:spPr>
          <a:xfrm>
            <a:off x="2544955" y="1600200"/>
            <a:ext cx="4054089" cy="4114800"/>
          </a:xfrm>
          <a:prstGeom prst="rect">
            <a:avLst/>
          </a:prstGeom>
        </p:spPr>
      </p:pic>
    </p:spTree>
    <p:extLst>
      <p:ext uri="{BB962C8B-B14F-4D97-AF65-F5344CB8AC3E}">
        <p14:creationId xmlns:p14="http://schemas.microsoft.com/office/powerpoint/2010/main" val="318865724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612283" y="771524"/>
            <a:ext cx="7924800" cy="5705476"/>
          </a:xfrm>
        </p:spPr>
        <p:txBody>
          <a:bodyPr>
            <a:normAutofit/>
          </a:bodyPr>
          <a:lstStyle/>
          <a:p>
            <a:r>
              <a:rPr lang="en-US" sz="2000" dirty="0" smtClean="0">
                <a:solidFill>
                  <a:schemeClr val="tx1">
                    <a:lumMod val="65000"/>
                  </a:schemeClr>
                </a:solidFill>
                <a:latin typeface="Times New Roman" panose="02020603050405020304" pitchFamily="18" charset="0"/>
                <a:cs typeface="Times New Roman" panose="02020603050405020304" pitchFamily="18" charset="0"/>
              </a:rPr>
              <a:t>All columns  has a Steel ratio ρ equal to 1%  except four columns it has a Steel ratio ρ between ( 1%-2%)  as shown in </a:t>
            </a:r>
            <a:r>
              <a:rPr lang="en-US" sz="2000" b="1" dirty="0" smtClean="0">
                <a:solidFill>
                  <a:schemeClr val="tx1">
                    <a:lumMod val="65000"/>
                  </a:schemeClr>
                </a:solidFill>
                <a:latin typeface="Times New Roman" panose="02020603050405020304" pitchFamily="18" charset="0"/>
                <a:cs typeface="Times New Roman" panose="02020603050405020304" pitchFamily="18" charset="0"/>
              </a:rPr>
              <a:t>figure above  </a:t>
            </a:r>
            <a:r>
              <a:rPr lang="en-US" sz="2000" dirty="0" smtClean="0">
                <a:solidFill>
                  <a:schemeClr val="tx1">
                    <a:lumMod val="65000"/>
                  </a:schemeClr>
                </a:solidFill>
                <a:latin typeface="Times New Roman" panose="02020603050405020304" pitchFamily="18" charset="0"/>
                <a:cs typeface="Times New Roman" panose="02020603050405020304" pitchFamily="18" charset="0"/>
              </a:rPr>
              <a:t>so we neglect it </a:t>
            </a:r>
            <a:endParaRPr lang="en-US" sz="2000" dirty="0">
              <a:solidFill>
                <a:schemeClr val="tx1">
                  <a:lumMod val="65000"/>
                </a:schemeClr>
              </a:solidFill>
              <a:latin typeface="Times New Roman" panose="02020603050405020304" pitchFamily="18" charset="0"/>
              <a:cs typeface="Times New Roman" panose="02020603050405020304" pitchFamily="18" charset="0"/>
            </a:endParaRPr>
          </a:p>
          <a:p>
            <a:r>
              <a:rPr lang="en-US" sz="2000" dirty="0">
                <a:solidFill>
                  <a:schemeClr val="tx1">
                    <a:lumMod val="65000"/>
                  </a:schemeClr>
                </a:solidFill>
                <a:latin typeface="Times New Roman" panose="02020603050405020304" pitchFamily="18" charset="0"/>
                <a:cs typeface="Times New Roman" panose="02020603050405020304" pitchFamily="18" charset="0"/>
              </a:rPr>
              <a:t>Sample of calculation:</a:t>
            </a:r>
          </a:p>
          <a:p>
            <a:pPr marL="0" indent="0">
              <a:buNone/>
            </a:pPr>
            <a:r>
              <a:rPr lang="en-US" sz="2000" dirty="0">
                <a:solidFill>
                  <a:schemeClr val="tx1">
                    <a:lumMod val="65000"/>
                  </a:schemeClr>
                </a:solidFill>
                <a:latin typeface="Times New Roman" panose="02020603050405020304" pitchFamily="18" charset="0"/>
                <a:cs typeface="Times New Roman" panose="02020603050405020304" pitchFamily="18" charset="0"/>
              </a:rPr>
              <a:t>C (650*650) → As = 4225mm^2 →  12Φ22</a:t>
            </a:r>
          </a:p>
          <a:p>
            <a:pPr marL="0" indent="0">
              <a:buNone/>
            </a:pPr>
            <a:r>
              <a:rPr lang="en-US" sz="2000" dirty="0">
                <a:solidFill>
                  <a:schemeClr val="tx1">
                    <a:lumMod val="65000"/>
                  </a:schemeClr>
                </a:solidFill>
                <a:latin typeface="Times New Roman" panose="02020603050405020304" pitchFamily="18" charset="0"/>
                <a:cs typeface="Times New Roman" panose="02020603050405020304" pitchFamily="18" charset="0"/>
              </a:rPr>
              <a:t>Spacing between bars = (650 – 2*(40+10+11))/4 = 132 mm ˂ 150 mm → OK</a:t>
            </a:r>
            <a:r>
              <a:rPr lang="en-US" sz="2000" dirty="0" smtClean="0">
                <a:solidFill>
                  <a:schemeClr val="tx1">
                    <a:lumMod val="65000"/>
                  </a:schemeClr>
                </a:solidFill>
                <a:latin typeface="Times New Roman" panose="02020603050405020304" pitchFamily="18" charset="0"/>
                <a:cs typeface="Times New Roman" panose="02020603050405020304" pitchFamily="18" charset="0"/>
              </a:rPr>
              <a:t>.</a:t>
            </a:r>
          </a:p>
          <a:p>
            <a:pPr marL="0" indent="0">
              <a:buNone/>
            </a:pPr>
            <a:r>
              <a:rPr lang="en-US" sz="2000" dirty="0" smtClean="0">
                <a:solidFill>
                  <a:schemeClr val="tx1">
                    <a:lumMod val="65000"/>
                  </a:schemeClr>
                </a:solidFill>
                <a:latin typeface="Times New Roman" panose="02020603050405020304" pitchFamily="18" charset="0"/>
                <a:cs typeface="Times New Roman" panose="02020603050405020304" pitchFamily="18" charset="0"/>
              </a:rPr>
              <a:t> </a:t>
            </a:r>
            <a:r>
              <a:rPr lang="en-US" sz="2000" dirty="0">
                <a:solidFill>
                  <a:schemeClr val="tx1">
                    <a:lumMod val="65000"/>
                  </a:schemeClr>
                </a:solidFill>
                <a:latin typeface="Times New Roman" panose="02020603050405020304" pitchFamily="18" charset="0"/>
                <a:cs typeface="Times New Roman" panose="02020603050405020304" pitchFamily="18" charset="0"/>
              </a:rPr>
              <a:t>Use 3 Φ </a:t>
            </a:r>
            <a:r>
              <a:rPr lang="en-US" sz="2000" dirty="0" smtClean="0">
                <a:solidFill>
                  <a:schemeClr val="tx1">
                    <a:lumMod val="65000"/>
                  </a:schemeClr>
                </a:solidFill>
                <a:latin typeface="Times New Roman" panose="02020603050405020304" pitchFamily="18" charset="0"/>
                <a:cs typeface="Times New Roman" panose="02020603050405020304" pitchFamily="18" charset="0"/>
              </a:rPr>
              <a:t>10/250 </a:t>
            </a:r>
            <a:r>
              <a:rPr lang="en-US" sz="2000" dirty="0">
                <a:solidFill>
                  <a:schemeClr val="tx1">
                    <a:lumMod val="65000"/>
                  </a:schemeClr>
                </a:solidFill>
                <a:latin typeface="Times New Roman" panose="02020603050405020304" pitchFamily="18" charset="0"/>
                <a:cs typeface="Times New Roman" panose="02020603050405020304" pitchFamily="18" charset="0"/>
              </a:rPr>
              <a:t>mm. as shown in </a:t>
            </a:r>
            <a:r>
              <a:rPr lang="en-US" sz="2000" dirty="0" smtClean="0">
                <a:solidFill>
                  <a:schemeClr val="tx1">
                    <a:lumMod val="65000"/>
                  </a:schemeClr>
                </a:solidFill>
                <a:latin typeface="Times New Roman" panose="02020603050405020304" pitchFamily="18" charset="0"/>
                <a:cs typeface="Times New Roman" panose="02020603050405020304" pitchFamily="18" charset="0"/>
              </a:rPr>
              <a:t>figure</a:t>
            </a:r>
            <a:endParaRPr lang="en-US" sz="2400" dirty="0">
              <a:solidFill>
                <a:schemeClr val="tx1">
                  <a:lumMod val="65000"/>
                </a:schemeClr>
              </a:solidFill>
              <a:latin typeface="Times New Roman" panose="02020603050405020304" pitchFamily="18" charset="0"/>
              <a:cs typeface="Times New Roman" panose="02020603050405020304" pitchFamily="18" charset="0"/>
            </a:endParaRPr>
          </a:p>
        </p:txBody>
      </p:sp>
      <p:sp>
        <p:nvSpPr>
          <p:cNvPr id="4" name="عنوان 1"/>
          <p:cNvSpPr txBox="1">
            <a:spLocks/>
          </p:cNvSpPr>
          <p:nvPr/>
        </p:nvSpPr>
        <p:spPr>
          <a:xfrm>
            <a:off x="193183" y="-3220"/>
            <a:ext cx="8763000" cy="808038"/>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2800" b="1" dirty="0" smtClean="0">
                <a:solidFill>
                  <a:srgbClr val="FF0000"/>
                </a:solidFill>
                <a:latin typeface="Times New Roman" panose="02020603050405020304" pitchFamily="18" charset="0"/>
                <a:cs typeface="Times New Roman" panose="02020603050405020304" pitchFamily="18" charset="0"/>
              </a:rPr>
              <a:t>THREE-DIMENSIONAL ANALYSIS AND DESIGN </a:t>
            </a:r>
            <a:endParaRPr lang="en-US" sz="2800" dirty="0">
              <a:solidFill>
                <a:srgbClr val="FF0000"/>
              </a:solidFill>
              <a:latin typeface="Times New Roman" panose="02020603050405020304" pitchFamily="18" charset="0"/>
              <a:cs typeface="Times New Roman" panose="02020603050405020304" pitchFamily="18" charset="0"/>
            </a:endParaRPr>
          </a:p>
        </p:txBody>
      </p:sp>
      <p:pic>
        <p:nvPicPr>
          <p:cNvPr id="5" name="صورة 4"/>
          <p:cNvPicPr/>
          <p:nvPr/>
        </p:nvPicPr>
        <p:blipFill>
          <a:blip r:embed="rId2">
            <a:extLst>
              <a:ext uri="{28A0092B-C50C-407E-A947-70E740481C1C}">
                <a14:useLocalDpi xmlns:a14="http://schemas.microsoft.com/office/drawing/2010/main" val="0"/>
              </a:ext>
            </a:extLst>
          </a:blip>
          <a:stretch>
            <a:fillRect/>
          </a:stretch>
        </p:blipFill>
        <p:spPr>
          <a:xfrm>
            <a:off x="5562600" y="3200400"/>
            <a:ext cx="2838450" cy="3524250"/>
          </a:xfrm>
          <a:prstGeom prst="rect">
            <a:avLst/>
          </a:prstGeom>
        </p:spPr>
      </p:pic>
    </p:spTree>
    <p:extLst>
      <p:ext uri="{BB962C8B-B14F-4D97-AF65-F5344CB8AC3E}">
        <p14:creationId xmlns:p14="http://schemas.microsoft.com/office/powerpoint/2010/main" val="281097983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304800" y="838200"/>
            <a:ext cx="8458200" cy="4876800"/>
          </a:xfrm>
        </p:spPr>
        <p:txBody>
          <a:bodyPr>
            <a:normAutofit/>
          </a:bodyPr>
          <a:lstStyle/>
          <a:p>
            <a:r>
              <a:rPr lang="en-US" sz="2400" b="1" dirty="0" smtClean="0">
                <a:solidFill>
                  <a:schemeClr val="tx1">
                    <a:lumMod val="65000"/>
                  </a:schemeClr>
                </a:solidFill>
                <a:latin typeface="Times New Roman" panose="02020603050405020304" pitchFamily="18" charset="0"/>
                <a:cs typeface="Times New Roman" panose="02020603050405020304" pitchFamily="18" charset="0"/>
              </a:rPr>
              <a:t>4</a:t>
            </a:r>
            <a:r>
              <a:rPr lang="en-US" sz="2400" b="1" dirty="0">
                <a:solidFill>
                  <a:schemeClr val="tx1">
                    <a:lumMod val="65000"/>
                  </a:schemeClr>
                </a:solidFill>
                <a:latin typeface="Times New Roman" panose="02020603050405020304" pitchFamily="18" charset="0"/>
                <a:cs typeface="Times New Roman" panose="02020603050405020304" pitchFamily="18" charset="0"/>
              </a:rPr>
              <a:t>) Footing </a:t>
            </a:r>
            <a:r>
              <a:rPr lang="en-US" sz="2400" b="1" dirty="0" smtClean="0">
                <a:solidFill>
                  <a:schemeClr val="tx1">
                    <a:lumMod val="65000"/>
                  </a:schemeClr>
                </a:solidFill>
                <a:latin typeface="Times New Roman" panose="02020603050405020304" pitchFamily="18" charset="0"/>
                <a:cs typeface="Times New Roman" panose="02020603050405020304" pitchFamily="18" charset="0"/>
              </a:rPr>
              <a:t>Design</a:t>
            </a:r>
            <a:r>
              <a:rPr lang="en-US" sz="2400" b="1" dirty="0">
                <a:solidFill>
                  <a:schemeClr val="tx1">
                    <a:lumMod val="65000"/>
                  </a:schemeClr>
                </a:solidFill>
                <a:latin typeface="Times New Roman" panose="02020603050405020304" pitchFamily="18" charset="0"/>
                <a:cs typeface="Times New Roman" panose="02020603050405020304" pitchFamily="18" charset="0"/>
              </a:rPr>
              <a:t> verification:</a:t>
            </a:r>
            <a:endParaRPr lang="en-US" sz="2400" b="1" dirty="0" smtClean="0">
              <a:solidFill>
                <a:schemeClr val="tx1">
                  <a:lumMod val="65000"/>
                </a:schemeClr>
              </a:solidFill>
              <a:latin typeface="Times New Roman" panose="02020603050405020304" pitchFamily="18" charset="0"/>
              <a:cs typeface="Times New Roman" panose="02020603050405020304" pitchFamily="18" charset="0"/>
            </a:endParaRPr>
          </a:p>
          <a:p>
            <a:pPr marL="0" indent="0">
              <a:buNone/>
            </a:pPr>
            <a:r>
              <a:rPr lang="en-US" sz="2000" dirty="0">
                <a:solidFill>
                  <a:schemeClr val="tx1">
                    <a:lumMod val="65000"/>
                  </a:schemeClr>
                </a:solidFill>
                <a:latin typeface="Times New Roman" panose="02020603050405020304" pitchFamily="18" charset="0"/>
                <a:cs typeface="Times New Roman" panose="02020603050405020304" pitchFamily="18" charset="0"/>
              </a:rPr>
              <a:t>Total footing area = 𝑙𝑜𝑎𝑑/𝑠𝑜𝑖𝑙 𝑏𝑒𝑎𝑟𝑖𝑛𝑔 𝑐𝑎𝑝𝑎𝑐𝑖𝑡𝑦= 121262/250= 485.048 m2</a:t>
            </a:r>
          </a:p>
          <a:p>
            <a:pPr marL="0" indent="0">
              <a:buNone/>
            </a:pPr>
            <a:r>
              <a:rPr lang="en-US" sz="2000" dirty="0">
                <a:solidFill>
                  <a:schemeClr val="tx1">
                    <a:lumMod val="65000"/>
                  </a:schemeClr>
                </a:solidFill>
                <a:latin typeface="Times New Roman" panose="02020603050405020304" pitchFamily="18" charset="0"/>
                <a:cs typeface="Times New Roman" panose="02020603050405020304" pitchFamily="18" charset="0"/>
              </a:rPr>
              <a:t>As 485.048/920.88 =0.53 &gt; 0.5, this gives an indication that mat foundation should be used</a:t>
            </a:r>
            <a:r>
              <a:rPr lang="en-US" sz="2000" dirty="0" smtClean="0">
                <a:solidFill>
                  <a:schemeClr val="tx1">
                    <a:lumMod val="65000"/>
                  </a:schemeClr>
                </a:solidFill>
                <a:latin typeface="Times New Roman" panose="02020603050405020304" pitchFamily="18" charset="0"/>
                <a:cs typeface="Times New Roman" panose="02020603050405020304" pitchFamily="18" charset="0"/>
              </a:rPr>
              <a:t>.</a:t>
            </a:r>
            <a:endParaRPr lang="en-US" sz="2000" dirty="0">
              <a:solidFill>
                <a:schemeClr val="tx1">
                  <a:lumMod val="65000"/>
                </a:schemeClr>
              </a:solidFill>
              <a:latin typeface="Times New Roman" panose="02020603050405020304" pitchFamily="18" charset="0"/>
              <a:cs typeface="Times New Roman" panose="02020603050405020304" pitchFamily="18" charset="0"/>
            </a:endParaRPr>
          </a:p>
          <a:p>
            <a:pPr marL="0" indent="0">
              <a:buNone/>
            </a:pPr>
            <a:r>
              <a:rPr lang="en-US" sz="2000" dirty="0">
                <a:solidFill>
                  <a:schemeClr val="tx1">
                    <a:lumMod val="65000"/>
                  </a:schemeClr>
                </a:solidFill>
                <a:latin typeface="Times New Roman" panose="02020603050405020304" pitchFamily="18" charset="0"/>
                <a:cs typeface="Times New Roman" panose="02020603050405020304" pitchFamily="18" charset="0"/>
              </a:rPr>
              <a:t>Area of mat = 1019.02 m2 extend out the area of building by 1 m</a:t>
            </a:r>
          </a:p>
          <a:p>
            <a:pPr marL="0" indent="0">
              <a:buNone/>
            </a:pPr>
            <a:r>
              <a:rPr lang="en-US" sz="2000" dirty="0">
                <a:solidFill>
                  <a:schemeClr val="tx1">
                    <a:lumMod val="65000"/>
                  </a:schemeClr>
                </a:solidFill>
                <a:latin typeface="Times New Roman" panose="02020603050405020304" pitchFamily="18" charset="0"/>
                <a:cs typeface="Times New Roman" panose="02020603050405020304" pitchFamily="18" charset="0"/>
              </a:rPr>
              <a:t>H =1 m, d=0.94m (cover 6 cm)</a:t>
            </a:r>
          </a:p>
          <a:p>
            <a:pPr marL="0" indent="0">
              <a:buNone/>
            </a:pPr>
            <a:r>
              <a:rPr lang="en-US" sz="2000" dirty="0" smtClean="0">
                <a:solidFill>
                  <a:schemeClr val="tx1">
                    <a:lumMod val="65000"/>
                  </a:schemeClr>
                </a:solidFill>
                <a:latin typeface="Times New Roman" panose="02020603050405020304" pitchFamily="18" charset="0"/>
                <a:cs typeface="Times New Roman" panose="02020603050405020304" pitchFamily="18" charset="0"/>
              </a:rPr>
              <a:t>121262/1019.02 </a:t>
            </a:r>
            <a:r>
              <a:rPr lang="en-US" sz="2000" dirty="0">
                <a:solidFill>
                  <a:schemeClr val="tx1">
                    <a:lumMod val="65000"/>
                  </a:schemeClr>
                </a:solidFill>
                <a:latin typeface="Times New Roman" panose="02020603050405020304" pitchFamily="18" charset="0"/>
                <a:cs typeface="Times New Roman" panose="02020603050405020304" pitchFamily="18" charset="0"/>
              </a:rPr>
              <a:t>= 119 MPa &lt; 250 MPa ok, area of mat </a:t>
            </a:r>
            <a:r>
              <a:rPr lang="en-US" sz="2000" dirty="0" smtClean="0">
                <a:solidFill>
                  <a:schemeClr val="tx1">
                    <a:lumMod val="65000"/>
                  </a:schemeClr>
                </a:solidFill>
                <a:latin typeface="Times New Roman" panose="02020603050405020304" pitchFamily="18" charset="0"/>
                <a:cs typeface="Times New Roman" panose="02020603050405020304" pitchFamily="18" charset="0"/>
              </a:rPr>
              <a:t>sufficient</a:t>
            </a:r>
          </a:p>
          <a:p>
            <a:pPr marL="0" indent="0">
              <a:buNone/>
            </a:pPr>
            <a:r>
              <a:rPr lang="en-US" sz="2000" dirty="0">
                <a:solidFill>
                  <a:schemeClr val="tx1">
                    <a:lumMod val="65000"/>
                  </a:schemeClr>
                </a:solidFill>
                <a:latin typeface="Times New Roman" panose="02020603050405020304" pitchFamily="18" charset="0"/>
                <a:cs typeface="Times New Roman" panose="02020603050405020304" pitchFamily="18" charset="0"/>
              </a:rPr>
              <a:t>Soil is defined on ETABS as area springs. By considering a maximum allowable settlement of 10 mm, spring constant is calculated as follow</a:t>
            </a:r>
          </a:p>
          <a:p>
            <a:pPr marL="0" indent="0">
              <a:buNone/>
            </a:pPr>
            <a:r>
              <a:rPr lang="en-US" sz="2000" dirty="0">
                <a:solidFill>
                  <a:schemeClr val="tx1">
                    <a:lumMod val="65000"/>
                  </a:schemeClr>
                </a:solidFill>
                <a:latin typeface="Times New Roman" panose="02020603050405020304" pitchFamily="18" charset="0"/>
                <a:cs typeface="Times New Roman" panose="02020603050405020304" pitchFamily="18" charset="0"/>
              </a:rPr>
              <a:t>Spring constant = 1000*250 =250000 </a:t>
            </a:r>
            <a:r>
              <a:rPr lang="en-US" sz="2000" dirty="0" smtClean="0">
                <a:solidFill>
                  <a:schemeClr val="tx1">
                    <a:lumMod val="65000"/>
                  </a:schemeClr>
                </a:solidFill>
                <a:latin typeface="Times New Roman" panose="02020603050405020304" pitchFamily="18" charset="0"/>
                <a:cs typeface="Times New Roman" panose="02020603050405020304" pitchFamily="18" charset="0"/>
              </a:rPr>
              <a:t>KN/m/m2 </a:t>
            </a:r>
            <a:endParaRPr lang="en-US" sz="2000" dirty="0">
              <a:solidFill>
                <a:schemeClr val="tx1">
                  <a:lumMod val="65000"/>
                </a:schemeClr>
              </a:solidFill>
              <a:latin typeface="Times New Roman" panose="02020603050405020304" pitchFamily="18" charset="0"/>
              <a:cs typeface="Times New Roman" panose="02020603050405020304" pitchFamily="18" charset="0"/>
            </a:endParaRPr>
          </a:p>
          <a:p>
            <a:pPr marL="0" indent="0">
              <a:buNone/>
            </a:pPr>
            <a:endParaRPr lang="en-US" sz="2000" dirty="0">
              <a:solidFill>
                <a:schemeClr val="tx1">
                  <a:lumMod val="65000"/>
                </a:schemeClr>
              </a:solidFill>
              <a:latin typeface="Times New Roman" panose="02020603050405020304" pitchFamily="18" charset="0"/>
              <a:cs typeface="Times New Roman" panose="02020603050405020304" pitchFamily="18" charset="0"/>
            </a:endParaRPr>
          </a:p>
        </p:txBody>
      </p:sp>
      <p:sp>
        <p:nvSpPr>
          <p:cNvPr id="4" name="عنوان 1"/>
          <p:cNvSpPr txBox="1">
            <a:spLocks/>
          </p:cNvSpPr>
          <p:nvPr/>
        </p:nvSpPr>
        <p:spPr>
          <a:xfrm>
            <a:off x="193183" y="-76200"/>
            <a:ext cx="8763000" cy="808038"/>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2800" b="1" dirty="0" smtClean="0">
                <a:solidFill>
                  <a:srgbClr val="FF0000"/>
                </a:solidFill>
                <a:latin typeface="Times New Roman" panose="02020603050405020304" pitchFamily="18" charset="0"/>
                <a:cs typeface="Times New Roman" panose="02020603050405020304" pitchFamily="18" charset="0"/>
              </a:rPr>
              <a:t>THREE-DIMENSIONAL ANALYSIS AND DESIGN </a:t>
            </a:r>
            <a:endParaRPr lang="en-US" sz="28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1430931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304800" y="838200"/>
            <a:ext cx="8458200" cy="5410200"/>
          </a:xfrm>
        </p:spPr>
        <p:txBody>
          <a:bodyPr>
            <a:normAutofit/>
          </a:bodyPr>
          <a:lstStyle/>
          <a:p>
            <a:r>
              <a:rPr lang="en-US" sz="2400" b="1" dirty="0">
                <a:solidFill>
                  <a:schemeClr val="tx1">
                    <a:lumMod val="65000"/>
                  </a:schemeClr>
                </a:solidFill>
                <a:latin typeface="Times New Roman" panose="02020603050405020304" pitchFamily="18" charset="0"/>
                <a:cs typeface="Times New Roman" panose="02020603050405020304" pitchFamily="18" charset="0"/>
              </a:rPr>
              <a:t>Punching shear </a:t>
            </a:r>
            <a:r>
              <a:rPr lang="en-US" sz="2400" b="1" dirty="0" smtClean="0">
                <a:solidFill>
                  <a:schemeClr val="tx1">
                    <a:lumMod val="65000"/>
                  </a:schemeClr>
                </a:solidFill>
                <a:latin typeface="Times New Roman" panose="02020603050405020304" pitchFamily="18" charset="0"/>
                <a:cs typeface="Times New Roman" panose="02020603050405020304" pitchFamily="18" charset="0"/>
              </a:rPr>
              <a:t>check</a:t>
            </a:r>
          </a:p>
          <a:p>
            <a:endParaRPr lang="en-US" sz="2400" b="1" dirty="0">
              <a:solidFill>
                <a:schemeClr val="tx1">
                  <a:lumMod val="65000"/>
                </a:schemeClr>
              </a:solidFill>
              <a:latin typeface="Times New Roman" panose="02020603050405020304" pitchFamily="18" charset="0"/>
              <a:cs typeface="Times New Roman" panose="02020603050405020304" pitchFamily="18" charset="0"/>
            </a:endParaRPr>
          </a:p>
          <a:p>
            <a:pPr marL="0" indent="0">
              <a:buNone/>
            </a:pPr>
            <a:endParaRPr lang="en-US" sz="2400" b="1" dirty="0">
              <a:solidFill>
                <a:schemeClr val="tx1">
                  <a:lumMod val="65000"/>
                </a:schemeClr>
              </a:solidFill>
              <a:latin typeface="Times New Roman" panose="02020603050405020304" pitchFamily="18" charset="0"/>
              <a:cs typeface="Times New Roman" panose="02020603050405020304" pitchFamily="18" charset="0"/>
            </a:endParaRPr>
          </a:p>
          <a:p>
            <a:pPr marL="0" indent="0">
              <a:buNone/>
            </a:pPr>
            <a:r>
              <a:rPr lang="fr-FR" sz="2000" b="1" dirty="0">
                <a:solidFill>
                  <a:schemeClr val="tx1">
                    <a:lumMod val="65000"/>
                  </a:schemeClr>
                </a:solidFill>
                <a:latin typeface="Times New Roman" panose="02020603050405020304" pitchFamily="18" charset="0"/>
                <a:cs typeface="Times New Roman" panose="02020603050405020304" pitchFamily="18" charset="0"/>
              </a:rPr>
              <a:t>Vu = 5606 </a:t>
            </a:r>
            <a:r>
              <a:rPr lang="fr-FR" sz="2000" b="1" dirty="0" smtClean="0">
                <a:solidFill>
                  <a:schemeClr val="tx1">
                    <a:lumMod val="65000"/>
                  </a:schemeClr>
                </a:solidFill>
                <a:latin typeface="Times New Roman" panose="02020603050405020304" pitchFamily="18" charset="0"/>
                <a:cs typeface="Times New Roman" panose="02020603050405020304" pitchFamily="18" charset="0"/>
              </a:rPr>
              <a:t>KN, </a:t>
            </a:r>
            <a:r>
              <a:rPr lang="fr-FR" sz="2000" b="1" dirty="0" err="1" smtClean="0">
                <a:solidFill>
                  <a:schemeClr val="tx1">
                    <a:lumMod val="65000"/>
                  </a:schemeClr>
                </a:solidFill>
                <a:latin typeface="Times New Roman" panose="02020603050405020304" pitchFamily="18" charset="0"/>
                <a:cs typeface="Times New Roman" panose="02020603050405020304" pitchFamily="18" charset="0"/>
              </a:rPr>
              <a:t>Column</a:t>
            </a:r>
            <a:r>
              <a:rPr lang="fr-FR" sz="2000" b="1" dirty="0" smtClean="0">
                <a:solidFill>
                  <a:schemeClr val="tx1">
                    <a:lumMod val="65000"/>
                  </a:schemeClr>
                </a:solidFill>
                <a:latin typeface="Times New Roman" panose="02020603050405020304" pitchFamily="18" charset="0"/>
                <a:cs typeface="Times New Roman" panose="02020603050405020304" pitchFamily="18" charset="0"/>
              </a:rPr>
              <a:t> </a:t>
            </a:r>
            <a:r>
              <a:rPr lang="fr-FR" sz="2000" b="1" dirty="0">
                <a:solidFill>
                  <a:schemeClr val="tx1">
                    <a:lumMod val="65000"/>
                  </a:schemeClr>
                </a:solidFill>
                <a:latin typeface="Times New Roman" panose="02020603050405020304" pitchFamily="18" charset="0"/>
                <a:cs typeface="Times New Roman" panose="02020603050405020304" pitchFamily="18" charset="0"/>
              </a:rPr>
              <a:t>dimension =0.85X0.85 </a:t>
            </a:r>
            <a:r>
              <a:rPr lang="fr-FR" sz="2000" b="1" dirty="0" smtClean="0">
                <a:solidFill>
                  <a:schemeClr val="tx1">
                    <a:lumMod val="65000"/>
                  </a:schemeClr>
                </a:solidFill>
                <a:latin typeface="Times New Roman" panose="02020603050405020304" pitchFamily="18" charset="0"/>
                <a:cs typeface="Times New Roman" panose="02020603050405020304" pitchFamily="18" charset="0"/>
              </a:rPr>
              <a:t>m ,d </a:t>
            </a:r>
            <a:r>
              <a:rPr lang="fr-FR" sz="2000" b="1" dirty="0">
                <a:solidFill>
                  <a:schemeClr val="tx1">
                    <a:lumMod val="65000"/>
                  </a:schemeClr>
                </a:solidFill>
                <a:latin typeface="Times New Roman" panose="02020603050405020304" pitchFamily="18" charset="0"/>
                <a:cs typeface="Times New Roman" panose="02020603050405020304" pitchFamily="18" charset="0"/>
              </a:rPr>
              <a:t>=</a:t>
            </a:r>
            <a:r>
              <a:rPr lang="fr-FR" sz="2000" b="1" dirty="0" smtClean="0">
                <a:solidFill>
                  <a:schemeClr val="tx1">
                    <a:lumMod val="65000"/>
                  </a:schemeClr>
                </a:solidFill>
                <a:latin typeface="Times New Roman" panose="02020603050405020304" pitchFamily="18" charset="0"/>
                <a:cs typeface="Times New Roman" panose="02020603050405020304" pitchFamily="18" charset="0"/>
              </a:rPr>
              <a:t>0.94m ,𝛼𝑠</a:t>
            </a:r>
            <a:r>
              <a:rPr lang="fr-FR" sz="2000" b="1" dirty="0">
                <a:solidFill>
                  <a:schemeClr val="tx1">
                    <a:lumMod val="65000"/>
                  </a:schemeClr>
                </a:solidFill>
                <a:latin typeface="Times New Roman" panose="02020603050405020304" pitchFamily="18" charset="0"/>
                <a:cs typeface="Times New Roman" panose="02020603050405020304" pitchFamily="18" charset="0"/>
              </a:rPr>
              <a:t>=40</a:t>
            </a:r>
          </a:p>
          <a:p>
            <a:pPr marL="0" indent="0">
              <a:buNone/>
            </a:pPr>
            <a:r>
              <a:rPr lang="el-GR" sz="2000" b="1" dirty="0">
                <a:solidFill>
                  <a:schemeClr val="tx1">
                    <a:lumMod val="65000"/>
                  </a:schemeClr>
                </a:solidFill>
                <a:latin typeface="Times New Roman" panose="02020603050405020304" pitchFamily="18" charset="0"/>
                <a:cs typeface="Times New Roman" panose="02020603050405020304" pitchFamily="18" charset="0"/>
              </a:rPr>
              <a:t>β</a:t>
            </a:r>
            <a:r>
              <a:rPr lang="en-US" sz="2000" b="1" dirty="0">
                <a:solidFill>
                  <a:schemeClr val="tx1">
                    <a:lumMod val="65000"/>
                  </a:schemeClr>
                </a:solidFill>
                <a:latin typeface="Times New Roman" panose="02020603050405020304" pitchFamily="18" charset="0"/>
                <a:cs typeface="Times New Roman" panose="02020603050405020304" pitchFamily="18" charset="0"/>
              </a:rPr>
              <a:t>c = </a:t>
            </a:r>
            <a:r>
              <a:rPr lang="en-US" sz="2000" b="1" dirty="0" smtClean="0">
                <a:solidFill>
                  <a:schemeClr val="tx1">
                    <a:lumMod val="65000"/>
                  </a:schemeClr>
                </a:solidFill>
                <a:latin typeface="Times New Roman" panose="02020603050405020304" pitchFamily="18" charset="0"/>
                <a:cs typeface="Times New Roman" panose="02020603050405020304" pitchFamily="18" charset="0"/>
              </a:rPr>
              <a:t>1 ,</a:t>
            </a:r>
            <a:r>
              <a:rPr lang="en-US" sz="2000" b="1" dirty="0" err="1" smtClean="0">
                <a:solidFill>
                  <a:schemeClr val="tx1">
                    <a:lumMod val="65000"/>
                  </a:schemeClr>
                </a:solidFill>
                <a:latin typeface="Times New Roman" panose="02020603050405020304" pitchFamily="18" charset="0"/>
                <a:cs typeface="Times New Roman" panose="02020603050405020304" pitchFamily="18" charset="0"/>
              </a:rPr>
              <a:t>bo</a:t>
            </a:r>
            <a:r>
              <a:rPr lang="en-US" sz="2000" b="1" dirty="0" smtClean="0">
                <a:solidFill>
                  <a:schemeClr val="tx1">
                    <a:lumMod val="65000"/>
                  </a:schemeClr>
                </a:solidFill>
                <a:latin typeface="Times New Roman" panose="02020603050405020304" pitchFamily="18" charset="0"/>
                <a:cs typeface="Times New Roman" panose="02020603050405020304" pitchFamily="18" charset="0"/>
              </a:rPr>
              <a:t>=7160mm</a:t>
            </a:r>
          </a:p>
          <a:p>
            <a:pPr marL="0" indent="0">
              <a:buNone/>
            </a:pPr>
            <a:r>
              <a:rPr lang="en-US" sz="2000" b="1" dirty="0" smtClean="0">
                <a:solidFill>
                  <a:schemeClr val="tx1">
                    <a:lumMod val="65000"/>
                  </a:schemeClr>
                </a:solidFill>
                <a:latin typeface="Times New Roman" panose="02020603050405020304" pitchFamily="18" charset="0"/>
                <a:cs typeface="Times New Roman" panose="02020603050405020304" pitchFamily="18" charset="0"/>
              </a:rPr>
              <a:t>Critical eqn.</a:t>
            </a:r>
          </a:p>
          <a:p>
            <a:pPr marL="0" indent="0">
              <a:buNone/>
            </a:pPr>
            <a:r>
              <a:rPr lang="en-US" sz="2000" b="1" dirty="0">
                <a:solidFill>
                  <a:schemeClr val="tx1">
                    <a:lumMod val="65000"/>
                  </a:schemeClr>
                </a:solidFill>
                <a:latin typeface="Times New Roman" panose="02020603050405020304" pitchFamily="18" charset="0"/>
                <a:cs typeface="Times New Roman" panose="02020603050405020304" pitchFamily="18" charset="0"/>
              </a:rPr>
              <a:t>∅𝑉𝑐 = 0.75×0.33× √28× (4) × (940+850) ×940/1000= 8814.45&gt;6550 KN</a:t>
            </a:r>
          </a:p>
          <a:p>
            <a:pPr marL="0" indent="0">
              <a:buNone/>
            </a:pPr>
            <a:r>
              <a:rPr lang="en-US" sz="2000" b="1" dirty="0" smtClean="0">
                <a:solidFill>
                  <a:schemeClr val="tx1">
                    <a:lumMod val="65000"/>
                  </a:schemeClr>
                </a:solidFill>
                <a:latin typeface="Times New Roman" panose="02020603050405020304" pitchFamily="18" charset="0"/>
                <a:cs typeface="Times New Roman" panose="02020603050405020304" pitchFamily="18" charset="0"/>
              </a:rPr>
              <a:t>punching </a:t>
            </a:r>
            <a:r>
              <a:rPr lang="en-US" sz="2000" b="1" dirty="0">
                <a:solidFill>
                  <a:schemeClr val="tx1">
                    <a:lumMod val="65000"/>
                  </a:schemeClr>
                </a:solidFill>
                <a:latin typeface="Times New Roman" panose="02020603050405020304" pitchFamily="18" charset="0"/>
                <a:cs typeface="Times New Roman" panose="02020603050405020304" pitchFamily="18" charset="0"/>
              </a:rPr>
              <a:t>check from </a:t>
            </a:r>
            <a:r>
              <a:rPr lang="en-US" sz="2000" b="1" dirty="0" smtClean="0">
                <a:solidFill>
                  <a:schemeClr val="tx1">
                    <a:lumMod val="65000"/>
                  </a:schemeClr>
                </a:solidFill>
                <a:latin typeface="Times New Roman" panose="02020603050405020304" pitchFamily="18" charset="0"/>
                <a:cs typeface="Times New Roman" panose="02020603050405020304" pitchFamily="18" charset="0"/>
              </a:rPr>
              <a:t>ETABS shows </a:t>
            </a:r>
            <a:r>
              <a:rPr lang="en-US" sz="2000" b="1" dirty="0">
                <a:solidFill>
                  <a:schemeClr val="tx1">
                    <a:lumMod val="65000"/>
                  </a:schemeClr>
                </a:solidFill>
                <a:latin typeface="Times New Roman" panose="02020603050405020304" pitchFamily="18" charset="0"/>
                <a:cs typeface="Times New Roman" panose="02020603050405020304" pitchFamily="18" charset="0"/>
              </a:rPr>
              <a:t>maximum value =0.072 &lt;1 ok</a:t>
            </a:r>
          </a:p>
          <a:p>
            <a:r>
              <a:rPr lang="en-US" sz="2000" b="1" dirty="0" smtClean="0">
                <a:solidFill>
                  <a:schemeClr val="tx1">
                    <a:lumMod val="65000"/>
                  </a:schemeClr>
                </a:solidFill>
                <a:latin typeface="Times New Roman" panose="02020603050405020304" pitchFamily="18" charset="0"/>
                <a:cs typeface="Times New Roman" panose="02020603050405020304" pitchFamily="18" charset="0"/>
              </a:rPr>
              <a:t> </a:t>
            </a:r>
            <a:r>
              <a:rPr lang="en-US" sz="2000" b="1" dirty="0">
                <a:solidFill>
                  <a:schemeClr val="tx1">
                    <a:lumMod val="65000"/>
                  </a:schemeClr>
                </a:solidFill>
                <a:latin typeface="Times New Roman" panose="02020603050405020304" pitchFamily="18" charset="0"/>
                <a:cs typeface="Times New Roman" panose="02020603050405020304" pitchFamily="18" charset="0"/>
              </a:rPr>
              <a:t>Design for flexural</a:t>
            </a:r>
          </a:p>
          <a:p>
            <a:pPr marL="0" indent="0">
              <a:buNone/>
            </a:pPr>
            <a:r>
              <a:rPr lang="en-US" sz="2000" b="1" dirty="0">
                <a:solidFill>
                  <a:schemeClr val="tx1">
                    <a:lumMod val="65000"/>
                  </a:schemeClr>
                </a:solidFill>
                <a:latin typeface="Times New Roman" panose="02020603050405020304" pitchFamily="18" charset="0"/>
                <a:cs typeface="Times New Roman" panose="02020603050405020304" pitchFamily="18" charset="0"/>
              </a:rPr>
              <a:t>For top bars used minimum area of steel 1φ25/150 mm in both </a:t>
            </a:r>
            <a:r>
              <a:rPr lang="en-US" sz="2000" b="1" dirty="0" err="1">
                <a:solidFill>
                  <a:schemeClr val="tx1">
                    <a:lumMod val="65000"/>
                  </a:schemeClr>
                </a:solidFill>
                <a:latin typeface="Times New Roman" panose="02020603050405020304" pitchFamily="18" charset="0"/>
                <a:cs typeface="Times New Roman" panose="02020603050405020304" pitchFamily="18" charset="0"/>
              </a:rPr>
              <a:t>directionsAs</a:t>
            </a:r>
            <a:r>
              <a:rPr lang="en-US" sz="2000" b="1" dirty="0">
                <a:solidFill>
                  <a:schemeClr val="tx1">
                    <a:lumMod val="65000"/>
                  </a:schemeClr>
                </a:solidFill>
                <a:latin typeface="Times New Roman" panose="02020603050405020304" pitchFamily="18" charset="0"/>
                <a:cs typeface="Times New Roman" panose="02020603050405020304" pitchFamily="18" charset="0"/>
              </a:rPr>
              <a:t> </a:t>
            </a:r>
          </a:p>
          <a:p>
            <a:pPr marL="0" indent="0">
              <a:buNone/>
            </a:pPr>
            <a:r>
              <a:rPr lang="en-US" sz="2000" b="1" dirty="0">
                <a:solidFill>
                  <a:schemeClr val="tx1">
                    <a:lumMod val="65000"/>
                  </a:schemeClr>
                </a:solidFill>
                <a:latin typeface="Times New Roman" panose="02020603050405020304" pitchFamily="18" charset="0"/>
                <a:cs typeface="Times New Roman" panose="02020603050405020304" pitchFamily="18" charset="0"/>
              </a:rPr>
              <a:t>For bottoms used 1φ25/150 mm in both direction</a:t>
            </a:r>
          </a:p>
          <a:p>
            <a:endParaRPr lang="en-US" sz="2000" b="1" dirty="0">
              <a:solidFill>
                <a:schemeClr val="tx1">
                  <a:lumMod val="65000"/>
                </a:schemeClr>
              </a:solidFill>
              <a:latin typeface="Times New Roman" panose="02020603050405020304" pitchFamily="18" charset="0"/>
              <a:cs typeface="Times New Roman" panose="02020603050405020304" pitchFamily="18" charset="0"/>
            </a:endParaRPr>
          </a:p>
        </p:txBody>
      </p:sp>
      <p:sp>
        <p:nvSpPr>
          <p:cNvPr id="4" name="عنوان 1"/>
          <p:cNvSpPr txBox="1">
            <a:spLocks/>
          </p:cNvSpPr>
          <p:nvPr/>
        </p:nvSpPr>
        <p:spPr>
          <a:xfrm>
            <a:off x="193183" y="-76200"/>
            <a:ext cx="8763000" cy="808038"/>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2800" b="1" dirty="0" smtClean="0">
                <a:solidFill>
                  <a:srgbClr val="FF0000"/>
                </a:solidFill>
                <a:latin typeface="Times New Roman" panose="02020603050405020304" pitchFamily="18" charset="0"/>
                <a:cs typeface="Times New Roman" panose="02020603050405020304" pitchFamily="18" charset="0"/>
              </a:rPr>
              <a:t>THREE-DIMENSIONAL ANALYSIS AND DESIGN </a:t>
            </a:r>
            <a:endParaRPr lang="en-US" sz="2800" dirty="0">
              <a:solidFill>
                <a:srgbClr val="FF0000"/>
              </a:solidFill>
              <a:latin typeface="Times New Roman" panose="02020603050405020304" pitchFamily="18" charset="0"/>
              <a:cs typeface="Times New Roman" panose="02020603050405020304" pitchFamily="18" charset="0"/>
            </a:endParaRPr>
          </a:p>
        </p:txBody>
      </p:sp>
      <p:pic>
        <p:nvPicPr>
          <p:cNvPr id="5" name="صورة 4"/>
          <p:cNvPicPr/>
          <p:nvPr/>
        </p:nvPicPr>
        <p:blipFill>
          <a:blip r:embed="rId2">
            <a:extLst>
              <a:ext uri="{28A0092B-C50C-407E-A947-70E740481C1C}">
                <a14:useLocalDpi xmlns:a14="http://schemas.microsoft.com/office/drawing/2010/main" val="0"/>
              </a:ext>
            </a:extLst>
          </a:blip>
          <a:stretch>
            <a:fillRect/>
          </a:stretch>
        </p:blipFill>
        <p:spPr>
          <a:xfrm>
            <a:off x="621807" y="1219200"/>
            <a:ext cx="3952875" cy="1200150"/>
          </a:xfrm>
          <a:prstGeom prst="rect">
            <a:avLst/>
          </a:prstGeom>
        </p:spPr>
      </p:pic>
    </p:spTree>
    <p:extLst>
      <p:ext uri="{BB962C8B-B14F-4D97-AF65-F5344CB8AC3E}">
        <p14:creationId xmlns:p14="http://schemas.microsoft.com/office/powerpoint/2010/main" val="1257068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sz="3600" dirty="0">
                <a:solidFill>
                  <a:srgbClr val="FF0000"/>
                </a:solidFill>
              </a:rPr>
              <a:t>Materials</a:t>
            </a:r>
          </a:p>
        </p:txBody>
      </p:sp>
      <p:sp>
        <p:nvSpPr>
          <p:cNvPr id="3" name="عنصر نائب للمحتوى 2"/>
          <p:cNvSpPr>
            <a:spLocks noGrp="1"/>
          </p:cNvSpPr>
          <p:nvPr>
            <p:ph sz="quarter" idx="13"/>
          </p:nvPr>
        </p:nvSpPr>
        <p:spPr/>
        <p:txBody>
          <a:bodyPr>
            <a:normAutofit/>
          </a:bodyPr>
          <a:lstStyle/>
          <a:p>
            <a:pPr marL="0" indent="0">
              <a:buNone/>
            </a:pPr>
            <a:r>
              <a:rPr lang="en-US" sz="2400" b="1" dirty="0" smtClean="0">
                <a:solidFill>
                  <a:schemeClr val="tx1">
                    <a:lumMod val="65000"/>
                  </a:schemeClr>
                </a:solidFill>
                <a:latin typeface="Times New Roman" panose="02020603050405020304" pitchFamily="18" charset="0"/>
                <a:cs typeface="Times New Roman" panose="02020603050405020304" pitchFamily="18" charset="0"/>
              </a:rPr>
              <a:t>1) Structural</a:t>
            </a:r>
            <a:r>
              <a:rPr lang="en-US" sz="3200" b="1" dirty="0" smtClean="0">
                <a:solidFill>
                  <a:schemeClr val="tx1">
                    <a:lumMod val="65000"/>
                  </a:schemeClr>
                </a:solidFill>
                <a:latin typeface="Times New Roman" panose="02020603050405020304" pitchFamily="18" charset="0"/>
                <a:cs typeface="Times New Roman" panose="02020603050405020304" pitchFamily="18" charset="0"/>
              </a:rPr>
              <a:t> </a:t>
            </a:r>
            <a:r>
              <a:rPr lang="en-US" sz="2400" b="1" dirty="0">
                <a:solidFill>
                  <a:schemeClr val="tx1">
                    <a:lumMod val="65000"/>
                  </a:schemeClr>
                </a:solidFill>
                <a:latin typeface="Times New Roman" panose="02020603050405020304" pitchFamily="18" charset="0"/>
                <a:cs typeface="Times New Roman" panose="02020603050405020304" pitchFamily="18" charset="0"/>
              </a:rPr>
              <a:t>materials</a:t>
            </a:r>
          </a:p>
          <a:p>
            <a:pPr lvl="1"/>
            <a:r>
              <a:rPr lang="en-US" sz="2400" dirty="0">
                <a:solidFill>
                  <a:schemeClr val="tx1">
                    <a:lumMod val="65000"/>
                  </a:schemeClr>
                </a:solidFill>
                <a:latin typeface="Times New Roman" panose="02020603050405020304" pitchFamily="18" charset="0"/>
                <a:cs typeface="Times New Roman" panose="02020603050405020304" pitchFamily="18" charset="0"/>
              </a:rPr>
              <a:t>Concrete</a:t>
            </a:r>
            <a:r>
              <a:rPr lang="en-US" sz="1800" dirty="0">
                <a:solidFill>
                  <a:schemeClr val="tx1">
                    <a:lumMod val="65000"/>
                  </a:schemeClr>
                </a:solidFill>
                <a:latin typeface="Times New Roman" panose="02020603050405020304" pitchFamily="18" charset="0"/>
                <a:cs typeface="Times New Roman" panose="02020603050405020304" pitchFamily="18" charset="0"/>
              </a:rPr>
              <a:t>: </a:t>
            </a:r>
            <a:r>
              <a:rPr lang="en-US" sz="2400" dirty="0">
                <a:solidFill>
                  <a:schemeClr val="tx1">
                    <a:lumMod val="65000"/>
                  </a:schemeClr>
                </a:solidFill>
                <a:latin typeface="Times New Roman" panose="02020603050405020304" pitchFamily="18" charset="0"/>
                <a:cs typeface="Times New Roman" panose="02020603050405020304" pitchFamily="18" charset="0"/>
              </a:rPr>
              <a:t>It is the main material resisting compression in sections of structural members. Where as its resistance for tension is low and inconsiderable. Materials including cement, water, sand and aggregates are mixed with standard ratios to prepare concrete. Classification of concrete is based mainly on its compressive strength </a:t>
            </a:r>
            <a:r>
              <a:rPr lang="en-US" sz="2400" dirty="0" err="1">
                <a:solidFill>
                  <a:schemeClr val="tx1">
                    <a:lumMod val="65000"/>
                  </a:schemeClr>
                </a:solidFill>
                <a:latin typeface="Times New Roman" panose="02020603050405020304" pitchFamily="18" charset="0"/>
                <a:cs typeface="Times New Roman" panose="02020603050405020304" pitchFamily="18" charset="0"/>
              </a:rPr>
              <a:t>f′c</a:t>
            </a:r>
            <a:r>
              <a:rPr lang="en-US" sz="2400" dirty="0">
                <a:solidFill>
                  <a:schemeClr val="tx1">
                    <a:lumMod val="65000"/>
                  </a:schemeClr>
                </a:solidFill>
                <a:latin typeface="Times New Roman" panose="02020603050405020304" pitchFamily="18" charset="0"/>
                <a:cs typeface="Times New Roman" panose="02020603050405020304" pitchFamily="18" charset="0"/>
              </a:rPr>
              <a:t>, which represents the value of stress needed to cause a standard concrete cylinder to fail at 28 days of curing in water.</a:t>
            </a:r>
            <a:endParaRPr lang="en-US" sz="2000" dirty="0">
              <a:solidFill>
                <a:schemeClr val="tx1">
                  <a:lumMod val="6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496112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p:txBody>
          <a:bodyPr/>
          <a:lstStyle/>
          <a:p>
            <a:pPr algn="ctr"/>
            <a:r>
              <a:rPr lang="en-US" sz="3600" dirty="0">
                <a:solidFill>
                  <a:srgbClr val="FF0000"/>
                </a:solidFill>
              </a:rPr>
              <a:t>Materials</a:t>
            </a:r>
          </a:p>
        </p:txBody>
      </p:sp>
      <p:sp>
        <p:nvSpPr>
          <p:cNvPr id="3" name="عنصر نائب للمحتوى 2"/>
          <p:cNvSpPr>
            <a:spLocks noGrp="1"/>
          </p:cNvSpPr>
          <p:nvPr>
            <p:ph sz="quarter" idx="13"/>
          </p:nvPr>
        </p:nvSpPr>
        <p:spPr/>
        <p:txBody>
          <a:bodyPr>
            <a:normAutofit lnSpcReduction="10000"/>
          </a:bodyPr>
          <a:lstStyle/>
          <a:p>
            <a:r>
              <a:rPr lang="en-US" sz="2800" b="1" dirty="0" smtClean="0">
                <a:solidFill>
                  <a:schemeClr val="tx1">
                    <a:lumMod val="65000"/>
                  </a:schemeClr>
                </a:solidFill>
                <a:latin typeface="Times New Roman" panose="02020603050405020304" pitchFamily="18" charset="0"/>
                <a:cs typeface="Times New Roman" panose="02020603050405020304" pitchFamily="18" charset="0"/>
              </a:rPr>
              <a:t> </a:t>
            </a:r>
            <a:r>
              <a:rPr lang="en-US" sz="2800" b="1" dirty="0">
                <a:solidFill>
                  <a:schemeClr val="tx1">
                    <a:lumMod val="65000"/>
                  </a:schemeClr>
                </a:solidFill>
                <a:latin typeface="Times New Roman" panose="02020603050405020304" pitchFamily="18" charset="0"/>
                <a:cs typeface="Times New Roman" panose="02020603050405020304" pitchFamily="18" charset="0"/>
              </a:rPr>
              <a:t>Reinforcing Steel</a:t>
            </a:r>
            <a:r>
              <a:rPr lang="en-US" sz="2400" dirty="0">
                <a:solidFill>
                  <a:schemeClr val="tx1">
                    <a:lumMod val="65000"/>
                  </a:schemeClr>
                </a:solidFill>
                <a:latin typeface="Times New Roman" panose="02020603050405020304" pitchFamily="18" charset="0"/>
                <a:cs typeface="Times New Roman" panose="02020603050405020304" pitchFamily="18" charset="0"/>
              </a:rPr>
              <a:t>: </a:t>
            </a:r>
          </a:p>
          <a:p>
            <a:pPr marL="0" indent="0">
              <a:buNone/>
            </a:pPr>
            <a:r>
              <a:rPr lang="en-US" sz="2400" dirty="0">
                <a:solidFill>
                  <a:schemeClr val="tx1">
                    <a:lumMod val="65000"/>
                  </a:schemeClr>
                </a:solidFill>
                <a:latin typeface="Times New Roman" panose="02020603050405020304" pitchFamily="18" charset="0"/>
                <a:cs typeface="Times New Roman" panose="02020603050405020304" pitchFamily="18" charset="0"/>
              </a:rPr>
              <a:t>It is the main tension-resisting material in reinforced concrete sections. Although its compressive strength is high, it may not be used for compression resistance due to its high cost and properties changeability with temperature. Benefits including flexibility, ductility, and cracks' controlling can be acquired in sections, members and structures by virtue of steel. Yielding strength is the main factor used for steel classification. Such that this project uses ASTM A615Gr60 steel with 420 MPa yield strength and 620 MPa tensile strength</a:t>
            </a:r>
          </a:p>
        </p:txBody>
      </p:sp>
    </p:spTree>
    <p:extLst>
      <p:ext uri="{BB962C8B-B14F-4D97-AF65-F5344CB8AC3E}">
        <p14:creationId xmlns:p14="http://schemas.microsoft.com/office/powerpoint/2010/main" val="12292681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p:txBody>
          <a:bodyPr/>
          <a:lstStyle/>
          <a:p>
            <a:pPr algn="ctr"/>
            <a:r>
              <a:rPr lang="en-US" sz="3600" dirty="0">
                <a:solidFill>
                  <a:srgbClr val="FF0000"/>
                </a:solidFill>
              </a:rPr>
              <a:t>Materials</a:t>
            </a:r>
          </a:p>
        </p:txBody>
      </p:sp>
      <p:sp>
        <p:nvSpPr>
          <p:cNvPr id="3" name="عنصر نائب للمحتوى 2"/>
          <p:cNvSpPr>
            <a:spLocks noGrp="1"/>
          </p:cNvSpPr>
          <p:nvPr>
            <p:ph sz="quarter" idx="13"/>
          </p:nvPr>
        </p:nvSpPr>
        <p:spPr/>
        <p:txBody>
          <a:bodyPr/>
          <a:lstStyle/>
          <a:p>
            <a:pPr marL="0" indent="0">
              <a:buNone/>
            </a:pPr>
            <a:r>
              <a:rPr lang="en-US" sz="2800" b="1" dirty="0" smtClean="0">
                <a:solidFill>
                  <a:schemeClr val="tx1">
                    <a:lumMod val="65000"/>
                  </a:schemeClr>
                </a:solidFill>
              </a:rPr>
              <a:t>2) Non structural materials</a:t>
            </a:r>
          </a:p>
          <a:p>
            <a:pPr marL="0" indent="0">
              <a:buNone/>
            </a:pPr>
            <a:endParaRPr lang="en-US" dirty="0">
              <a:solidFill>
                <a:schemeClr val="tx1">
                  <a:lumMod val="65000"/>
                </a:schemeClr>
              </a:solidFill>
            </a:endParaRPr>
          </a:p>
        </p:txBody>
      </p:sp>
      <p:graphicFrame>
        <p:nvGraphicFramePr>
          <p:cNvPr id="6" name="جدول 5"/>
          <p:cNvGraphicFramePr>
            <a:graphicFrameLocks noGrp="1"/>
          </p:cNvGraphicFramePr>
          <p:nvPr>
            <p:extLst>
              <p:ext uri="{D42A27DB-BD31-4B8C-83A1-F6EECF244321}">
                <p14:modId xmlns:p14="http://schemas.microsoft.com/office/powerpoint/2010/main" val="3431695175"/>
              </p:ext>
            </p:extLst>
          </p:nvPr>
        </p:nvGraphicFramePr>
        <p:xfrm>
          <a:off x="2480310" y="2759043"/>
          <a:ext cx="4183380" cy="3154680"/>
        </p:xfrm>
        <a:graphic>
          <a:graphicData uri="http://schemas.openxmlformats.org/drawingml/2006/table">
            <a:tbl>
              <a:tblPr firstRow="1" firstCol="1" bandRow="1">
                <a:tableStyleId>{5940675A-B579-460E-94D1-54222C63F5DA}</a:tableStyleId>
              </a:tblPr>
              <a:tblGrid>
                <a:gridCol w="2934335"/>
                <a:gridCol w="1249045"/>
              </a:tblGrid>
              <a:tr h="0">
                <a:tc>
                  <a:txBody>
                    <a:bodyPr/>
                    <a:lstStyle/>
                    <a:p>
                      <a:pPr marL="0" marR="0" algn="ctr">
                        <a:lnSpc>
                          <a:spcPct val="115000"/>
                        </a:lnSpc>
                        <a:spcBef>
                          <a:spcPts val="0"/>
                        </a:spcBef>
                        <a:spcAft>
                          <a:spcPts val="0"/>
                        </a:spcAft>
                      </a:pPr>
                      <a:r>
                        <a:rPr lang="en-US" sz="2000" dirty="0">
                          <a:solidFill>
                            <a:schemeClr val="tx1">
                              <a:lumMod val="65000"/>
                            </a:schemeClr>
                          </a:solidFill>
                          <a:effectLst/>
                        </a:rPr>
                        <a:t>Materials</a:t>
                      </a:r>
                      <a:endParaRPr lang="en-US" sz="1600" dirty="0">
                        <a:solidFill>
                          <a:schemeClr val="tx1">
                            <a:lumMod val="65000"/>
                          </a:schemeClr>
                        </a:solidFill>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2000">
                          <a:solidFill>
                            <a:schemeClr val="tx1">
                              <a:lumMod val="65000"/>
                            </a:schemeClr>
                          </a:solidFill>
                          <a:effectLst/>
                        </a:rPr>
                        <a:t>Ɣ (kN/m³)</a:t>
                      </a:r>
                      <a:endParaRPr lang="en-US" sz="1600">
                        <a:solidFill>
                          <a:schemeClr val="tx1">
                            <a:lumMod val="65000"/>
                          </a:schemeClr>
                        </a:solidFill>
                        <a:effectLst/>
                        <a:latin typeface="Calibri"/>
                        <a:ea typeface="Calibri"/>
                        <a:cs typeface="Arial"/>
                      </a:endParaRPr>
                    </a:p>
                  </a:txBody>
                  <a:tcPr marL="68580" marR="68580" marT="0" marB="0"/>
                </a:tc>
              </a:tr>
              <a:tr h="0">
                <a:tc>
                  <a:txBody>
                    <a:bodyPr/>
                    <a:lstStyle/>
                    <a:p>
                      <a:pPr marL="0" marR="0" algn="ctr">
                        <a:lnSpc>
                          <a:spcPct val="115000"/>
                        </a:lnSpc>
                        <a:spcBef>
                          <a:spcPts val="0"/>
                        </a:spcBef>
                        <a:spcAft>
                          <a:spcPts val="0"/>
                        </a:spcAft>
                      </a:pPr>
                      <a:r>
                        <a:rPr lang="en-US" sz="2000">
                          <a:solidFill>
                            <a:schemeClr val="tx1">
                              <a:lumMod val="65000"/>
                            </a:schemeClr>
                          </a:solidFill>
                          <a:effectLst/>
                        </a:rPr>
                        <a:t>Mortar</a:t>
                      </a:r>
                      <a:endParaRPr lang="en-US" sz="1600">
                        <a:solidFill>
                          <a:schemeClr val="tx1">
                            <a:lumMod val="65000"/>
                          </a:schemeClr>
                        </a:solidFill>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2000">
                          <a:solidFill>
                            <a:schemeClr val="tx1">
                              <a:lumMod val="65000"/>
                            </a:schemeClr>
                          </a:solidFill>
                          <a:effectLst/>
                        </a:rPr>
                        <a:t>23</a:t>
                      </a:r>
                      <a:endParaRPr lang="en-US" sz="1600">
                        <a:solidFill>
                          <a:schemeClr val="tx1">
                            <a:lumMod val="65000"/>
                          </a:schemeClr>
                        </a:solidFill>
                        <a:effectLst/>
                        <a:latin typeface="Calibri"/>
                        <a:ea typeface="Calibri"/>
                        <a:cs typeface="Arial"/>
                      </a:endParaRPr>
                    </a:p>
                  </a:txBody>
                  <a:tcPr marL="68580" marR="68580" marT="0" marB="0"/>
                </a:tc>
              </a:tr>
              <a:tr h="0">
                <a:tc>
                  <a:txBody>
                    <a:bodyPr/>
                    <a:lstStyle/>
                    <a:p>
                      <a:pPr marL="0" marR="0" algn="ctr">
                        <a:lnSpc>
                          <a:spcPct val="115000"/>
                        </a:lnSpc>
                        <a:spcBef>
                          <a:spcPts val="0"/>
                        </a:spcBef>
                        <a:spcAft>
                          <a:spcPts val="0"/>
                        </a:spcAft>
                      </a:pPr>
                      <a:r>
                        <a:rPr lang="en-US" sz="2000">
                          <a:solidFill>
                            <a:schemeClr val="tx1">
                              <a:lumMod val="65000"/>
                            </a:schemeClr>
                          </a:solidFill>
                          <a:effectLst/>
                        </a:rPr>
                        <a:t>Tiles (porcelain)</a:t>
                      </a:r>
                      <a:endParaRPr lang="en-US" sz="1600">
                        <a:solidFill>
                          <a:schemeClr val="tx1">
                            <a:lumMod val="65000"/>
                          </a:schemeClr>
                        </a:solidFill>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2000">
                          <a:solidFill>
                            <a:schemeClr val="tx1">
                              <a:lumMod val="65000"/>
                            </a:schemeClr>
                          </a:solidFill>
                          <a:effectLst/>
                        </a:rPr>
                        <a:t>27</a:t>
                      </a:r>
                      <a:endParaRPr lang="en-US" sz="1600">
                        <a:solidFill>
                          <a:schemeClr val="tx1">
                            <a:lumMod val="65000"/>
                          </a:schemeClr>
                        </a:solidFill>
                        <a:effectLst/>
                        <a:latin typeface="Calibri"/>
                        <a:ea typeface="Calibri"/>
                        <a:cs typeface="Arial"/>
                      </a:endParaRPr>
                    </a:p>
                  </a:txBody>
                  <a:tcPr marL="68580" marR="68580" marT="0" marB="0"/>
                </a:tc>
              </a:tr>
              <a:tr h="0">
                <a:tc>
                  <a:txBody>
                    <a:bodyPr/>
                    <a:lstStyle/>
                    <a:p>
                      <a:pPr marL="0" marR="0" algn="ctr">
                        <a:lnSpc>
                          <a:spcPct val="115000"/>
                        </a:lnSpc>
                        <a:spcBef>
                          <a:spcPts val="0"/>
                        </a:spcBef>
                        <a:spcAft>
                          <a:spcPts val="0"/>
                        </a:spcAft>
                      </a:pPr>
                      <a:r>
                        <a:rPr lang="en-US" sz="2000">
                          <a:solidFill>
                            <a:schemeClr val="tx1">
                              <a:lumMod val="65000"/>
                            </a:schemeClr>
                          </a:solidFill>
                          <a:effectLst/>
                        </a:rPr>
                        <a:t>Masonry stone</a:t>
                      </a:r>
                      <a:endParaRPr lang="en-US" sz="1600">
                        <a:solidFill>
                          <a:schemeClr val="tx1">
                            <a:lumMod val="65000"/>
                          </a:schemeClr>
                        </a:solidFill>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2000">
                          <a:solidFill>
                            <a:schemeClr val="tx1">
                              <a:lumMod val="65000"/>
                            </a:schemeClr>
                          </a:solidFill>
                          <a:effectLst/>
                        </a:rPr>
                        <a:t>27</a:t>
                      </a:r>
                      <a:endParaRPr lang="en-US" sz="1600">
                        <a:solidFill>
                          <a:schemeClr val="tx1">
                            <a:lumMod val="65000"/>
                          </a:schemeClr>
                        </a:solidFill>
                        <a:effectLst/>
                        <a:latin typeface="Calibri"/>
                        <a:ea typeface="Calibri"/>
                        <a:cs typeface="Arial"/>
                      </a:endParaRPr>
                    </a:p>
                  </a:txBody>
                  <a:tcPr marL="68580" marR="68580" marT="0" marB="0"/>
                </a:tc>
              </a:tr>
              <a:tr h="0">
                <a:tc>
                  <a:txBody>
                    <a:bodyPr/>
                    <a:lstStyle/>
                    <a:p>
                      <a:pPr marL="0" marR="0" algn="ctr">
                        <a:lnSpc>
                          <a:spcPct val="115000"/>
                        </a:lnSpc>
                        <a:spcBef>
                          <a:spcPts val="0"/>
                        </a:spcBef>
                        <a:spcAft>
                          <a:spcPts val="0"/>
                        </a:spcAft>
                      </a:pPr>
                      <a:r>
                        <a:rPr lang="en-US" sz="2000">
                          <a:solidFill>
                            <a:schemeClr val="tx1">
                              <a:lumMod val="65000"/>
                            </a:schemeClr>
                          </a:solidFill>
                          <a:effectLst/>
                        </a:rPr>
                        <a:t>Bricks</a:t>
                      </a:r>
                      <a:endParaRPr lang="en-US" sz="1600">
                        <a:solidFill>
                          <a:schemeClr val="tx1">
                            <a:lumMod val="65000"/>
                          </a:schemeClr>
                        </a:solidFill>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2000">
                          <a:solidFill>
                            <a:schemeClr val="tx1">
                              <a:lumMod val="65000"/>
                            </a:schemeClr>
                          </a:solidFill>
                          <a:effectLst/>
                        </a:rPr>
                        <a:t>15</a:t>
                      </a:r>
                      <a:endParaRPr lang="en-US" sz="1600">
                        <a:solidFill>
                          <a:schemeClr val="tx1">
                            <a:lumMod val="65000"/>
                          </a:schemeClr>
                        </a:solidFill>
                        <a:effectLst/>
                        <a:latin typeface="Calibri"/>
                        <a:ea typeface="Calibri"/>
                        <a:cs typeface="Arial"/>
                      </a:endParaRPr>
                    </a:p>
                  </a:txBody>
                  <a:tcPr marL="68580" marR="68580" marT="0" marB="0"/>
                </a:tc>
              </a:tr>
              <a:tr h="0">
                <a:tc>
                  <a:txBody>
                    <a:bodyPr/>
                    <a:lstStyle/>
                    <a:p>
                      <a:pPr marL="0" marR="0" algn="ctr">
                        <a:lnSpc>
                          <a:spcPct val="115000"/>
                        </a:lnSpc>
                        <a:spcBef>
                          <a:spcPts val="0"/>
                        </a:spcBef>
                        <a:spcAft>
                          <a:spcPts val="0"/>
                        </a:spcAft>
                      </a:pPr>
                      <a:r>
                        <a:rPr lang="en-US" sz="2000">
                          <a:solidFill>
                            <a:schemeClr val="tx1">
                              <a:lumMod val="65000"/>
                            </a:schemeClr>
                          </a:solidFill>
                          <a:effectLst/>
                        </a:rPr>
                        <a:t>Aggregates (filling materials)</a:t>
                      </a:r>
                      <a:endParaRPr lang="en-US" sz="1600">
                        <a:solidFill>
                          <a:schemeClr val="tx1">
                            <a:lumMod val="65000"/>
                          </a:schemeClr>
                        </a:solidFill>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2000">
                          <a:solidFill>
                            <a:schemeClr val="tx1">
                              <a:lumMod val="65000"/>
                            </a:schemeClr>
                          </a:solidFill>
                          <a:effectLst/>
                        </a:rPr>
                        <a:t>18</a:t>
                      </a:r>
                      <a:endParaRPr lang="en-US" sz="1600">
                        <a:solidFill>
                          <a:schemeClr val="tx1">
                            <a:lumMod val="65000"/>
                          </a:schemeClr>
                        </a:solidFill>
                        <a:effectLst/>
                        <a:latin typeface="Calibri"/>
                        <a:ea typeface="Calibri"/>
                        <a:cs typeface="Arial"/>
                      </a:endParaRPr>
                    </a:p>
                  </a:txBody>
                  <a:tcPr marL="68580" marR="68580" marT="0" marB="0"/>
                </a:tc>
              </a:tr>
              <a:tr h="0">
                <a:tc>
                  <a:txBody>
                    <a:bodyPr/>
                    <a:lstStyle/>
                    <a:p>
                      <a:pPr marL="0" marR="0" algn="ctr">
                        <a:lnSpc>
                          <a:spcPct val="115000"/>
                        </a:lnSpc>
                        <a:spcBef>
                          <a:spcPts val="0"/>
                        </a:spcBef>
                        <a:spcAft>
                          <a:spcPts val="0"/>
                        </a:spcAft>
                      </a:pPr>
                      <a:r>
                        <a:rPr lang="en-US" sz="2000">
                          <a:solidFill>
                            <a:schemeClr val="tx1">
                              <a:lumMod val="65000"/>
                            </a:schemeClr>
                          </a:solidFill>
                          <a:effectLst/>
                        </a:rPr>
                        <a:t>Plastering</a:t>
                      </a:r>
                      <a:endParaRPr lang="en-US" sz="1600">
                        <a:solidFill>
                          <a:schemeClr val="tx1">
                            <a:lumMod val="65000"/>
                          </a:schemeClr>
                        </a:solidFill>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2000">
                          <a:solidFill>
                            <a:schemeClr val="tx1">
                              <a:lumMod val="65000"/>
                            </a:schemeClr>
                          </a:solidFill>
                          <a:effectLst/>
                        </a:rPr>
                        <a:t>23</a:t>
                      </a:r>
                      <a:endParaRPr lang="en-US" sz="1600">
                        <a:solidFill>
                          <a:schemeClr val="tx1">
                            <a:lumMod val="65000"/>
                          </a:schemeClr>
                        </a:solidFill>
                        <a:effectLst/>
                        <a:latin typeface="Calibri"/>
                        <a:ea typeface="Calibri"/>
                        <a:cs typeface="Arial"/>
                      </a:endParaRPr>
                    </a:p>
                  </a:txBody>
                  <a:tcPr marL="68580" marR="68580" marT="0" marB="0"/>
                </a:tc>
              </a:tr>
              <a:tr h="0">
                <a:tc>
                  <a:txBody>
                    <a:bodyPr/>
                    <a:lstStyle/>
                    <a:p>
                      <a:pPr marL="0" marR="0" algn="ctr">
                        <a:lnSpc>
                          <a:spcPct val="115000"/>
                        </a:lnSpc>
                        <a:spcBef>
                          <a:spcPts val="0"/>
                        </a:spcBef>
                        <a:spcAft>
                          <a:spcPts val="0"/>
                        </a:spcAft>
                      </a:pPr>
                      <a:r>
                        <a:rPr lang="en-US" sz="2000">
                          <a:solidFill>
                            <a:schemeClr val="tx1">
                              <a:lumMod val="65000"/>
                            </a:schemeClr>
                          </a:solidFill>
                          <a:effectLst/>
                        </a:rPr>
                        <a:t>Glass clear float</a:t>
                      </a:r>
                      <a:endParaRPr lang="en-US" sz="1600">
                        <a:solidFill>
                          <a:schemeClr val="tx1">
                            <a:lumMod val="65000"/>
                          </a:schemeClr>
                        </a:solidFill>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2000">
                          <a:solidFill>
                            <a:schemeClr val="tx1">
                              <a:lumMod val="65000"/>
                            </a:schemeClr>
                          </a:solidFill>
                          <a:effectLst/>
                        </a:rPr>
                        <a:t>25</a:t>
                      </a:r>
                      <a:endParaRPr lang="en-US" sz="1600">
                        <a:solidFill>
                          <a:schemeClr val="tx1">
                            <a:lumMod val="65000"/>
                          </a:schemeClr>
                        </a:solidFill>
                        <a:effectLst/>
                        <a:latin typeface="Calibri"/>
                        <a:ea typeface="Calibri"/>
                        <a:cs typeface="Arial"/>
                      </a:endParaRPr>
                    </a:p>
                  </a:txBody>
                  <a:tcPr marL="68580" marR="68580" marT="0" marB="0"/>
                </a:tc>
              </a:tr>
              <a:tr h="0">
                <a:tc>
                  <a:txBody>
                    <a:bodyPr/>
                    <a:lstStyle/>
                    <a:p>
                      <a:pPr marL="0" marR="0" algn="ctr">
                        <a:lnSpc>
                          <a:spcPct val="115000"/>
                        </a:lnSpc>
                        <a:spcBef>
                          <a:spcPts val="0"/>
                        </a:spcBef>
                        <a:spcAft>
                          <a:spcPts val="0"/>
                        </a:spcAft>
                      </a:pPr>
                      <a:r>
                        <a:rPr lang="en-US" sz="2000" dirty="0">
                          <a:solidFill>
                            <a:schemeClr val="tx1">
                              <a:lumMod val="65000"/>
                            </a:schemeClr>
                          </a:solidFill>
                          <a:effectLst/>
                        </a:rPr>
                        <a:t>Aluminum</a:t>
                      </a:r>
                      <a:endParaRPr lang="en-US" sz="1600" dirty="0">
                        <a:solidFill>
                          <a:schemeClr val="tx1">
                            <a:lumMod val="65000"/>
                          </a:schemeClr>
                        </a:solidFill>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2000" dirty="0">
                          <a:solidFill>
                            <a:schemeClr val="tx1">
                              <a:lumMod val="65000"/>
                            </a:schemeClr>
                          </a:solidFill>
                          <a:effectLst/>
                        </a:rPr>
                        <a:t>26.1</a:t>
                      </a:r>
                      <a:endParaRPr lang="en-US" sz="1600" dirty="0">
                        <a:solidFill>
                          <a:schemeClr val="tx1">
                            <a:lumMod val="65000"/>
                          </a:schemeClr>
                        </a:solidFill>
                        <a:effectLst/>
                        <a:latin typeface="Calibri"/>
                        <a:ea typeface="Calibri"/>
                        <a:cs typeface="Arial"/>
                      </a:endParaRPr>
                    </a:p>
                  </a:txBody>
                  <a:tcPr marL="68580" marR="68580" marT="0" marB="0"/>
                </a:tc>
              </a:tr>
            </a:tbl>
          </a:graphicData>
        </a:graphic>
      </p:graphicFrame>
    </p:spTree>
    <p:extLst>
      <p:ext uri="{BB962C8B-B14F-4D97-AF65-F5344CB8AC3E}">
        <p14:creationId xmlns:p14="http://schemas.microsoft.com/office/powerpoint/2010/main" val="40665091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dirty="0" smtClean="0">
                <a:solidFill>
                  <a:srgbClr val="FF0000"/>
                </a:solidFill>
              </a:rPr>
              <a:t>Load types</a:t>
            </a:r>
            <a:endParaRPr lang="en-US" dirty="0">
              <a:solidFill>
                <a:srgbClr val="FF0000"/>
              </a:solidFill>
            </a:endParaRPr>
          </a:p>
        </p:txBody>
      </p:sp>
      <p:sp>
        <p:nvSpPr>
          <p:cNvPr id="3" name="عنصر نائب للمحتوى 2"/>
          <p:cNvSpPr>
            <a:spLocks noGrp="1"/>
          </p:cNvSpPr>
          <p:nvPr>
            <p:ph sz="quarter" idx="13"/>
          </p:nvPr>
        </p:nvSpPr>
        <p:spPr>
          <a:xfrm>
            <a:off x="609600" y="1600200"/>
            <a:ext cx="7924800" cy="4419600"/>
          </a:xfrm>
        </p:spPr>
        <p:txBody>
          <a:bodyPr>
            <a:normAutofit lnSpcReduction="10000"/>
          </a:bodyPr>
          <a:lstStyle/>
          <a:p>
            <a:r>
              <a:rPr lang="en-US" sz="2000" b="1" dirty="0">
                <a:solidFill>
                  <a:schemeClr val="tx1">
                    <a:lumMod val="65000"/>
                  </a:schemeClr>
                </a:solidFill>
                <a:latin typeface="Times New Roman" panose="02020603050405020304" pitchFamily="18" charset="0"/>
                <a:cs typeface="Times New Roman" panose="02020603050405020304" pitchFamily="18" charset="0"/>
              </a:rPr>
              <a:t>Dead Load</a:t>
            </a:r>
            <a:r>
              <a:rPr lang="en-US" sz="2000" dirty="0">
                <a:solidFill>
                  <a:schemeClr val="tx1">
                    <a:lumMod val="65000"/>
                  </a:schemeClr>
                </a:solidFill>
                <a:latin typeface="Times New Roman" panose="02020603050405020304" pitchFamily="18" charset="0"/>
                <a:cs typeface="Times New Roman" panose="02020603050405020304" pitchFamily="18" charset="0"/>
              </a:rPr>
              <a:t>: it is the self-weight of the structural elements. It is mainly affected by materials' unit weight and elements' dimensions. Mainly, the dead load of a certain structure is constant among its whole </a:t>
            </a:r>
            <a:r>
              <a:rPr lang="en-US" sz="2000" dirty="0" smtClean="0">
                <a:solidFill>
                  <a:schemeClr val="tx1">
                    <a:lumMod val="65000"/>
                  </a:schemeClr>
                </a:solidFill>
                <a:latin typeface="Times New Roman" panose="02020603050405020304" pitchFamily="18" charset="0"/>
                <a:cs typeface="Times New Roman" panose="02020603050405020304" pitchFamily="18" charset="0"/>
              </a:rPr>
              <a:t>life</a:t>
            </a:r>
          </a:p>
          <a:p>
            <a:r>
              <a:rPr lang="en-US" sz="2000" b="1" dirty="0" smtClean="0">
                <a:solidFill>
                  <a:schemeClr val="tx1">
                    <a:lumMod val="65000"/>
                  </a:schemeClr>
                </a:solidFill>
                <a:latin typeface="Times New Roman" panose="02020603050405020304" pitchFamily="18" charset="0"/>
                <a:cs typeface="Times New Roman" panose="02020603050405020304" pitchFamily="18" charset="0"/>
              </a:rPr>
              <a:t>Live </a:t>
            </a:r>
            <a:r>
              <a:rPr lang="en-US" sz="2000" b="1" dirty="0">
                <a:solidFill>
                  <a:schemeClr val="tx1">
                    <a:lumMod val="65000"/>
                  </a:schemeClr>
                </a:solidFill>
                <a:latin typeface="Times New Roman" panose="02020603050405020304" pitchFamily="18" charset="0"/>
                <a:cs typeface="Times New Roman" panose="02020603050405020304" pitchFamily="18" charset="0"/>
              </a:rPr>
              <a:t>Load</a:t>
            </a:r>
            <a:r>
              <a:rPr lang="en-US" sz="2000" dirty="0">
                <a:solidFill>
                  <a:schemeClr val="tx1">
                    <a:lumMod val="65000"/>
                  </a:schemeClr>
                </a:solidFill>
                <a:latin typeface="Times New Roman" panose="02020603050405020304" pitchFamily="18" charset="0"/>
                <a:cs typeface="Times New Roman" panose="02020603050405020304" pitchFamily="18" charset="0"/>
              </a:rPr>
              <a:t>: It represents all movable loads that may vary with time. Weights of people, furniture and goods are parts of live load. </a:t>
            </a:r>
            <a:endParaRPr lang="en-US" sz="2000" dirty="0" smtClean="0">
              <a:solidFill>
                <a:schemeClr val="tx1">
                  <a:lumMod val="65000"/>
                </a:schemeClr>
              </a:solidFill>
              <a:latin typeface="Times New Roman" panose="02020603050405020304" pitchFamily="18" charset="0"/>
              <a:cs typeface="Times New Roman" panose="02020603050405020304" pitchFamily="18" charset="0"/>
            </a:endParaRPr>
          </a:p>
          <a:p>
            <a:r>
              <a:rPr lang="en-US" sz="2000" b="1" dirty="0" smtClean="0">
                <a:solidFill>
                  <a:schemeClr val="tx1">
                    <a:lumMod val="65000"/>
                  </a:schemeClr>
                </a:solidFill>
                <a:latin typeface="Times New Roman" panose="02020603050405020304" pitchFamily="18" charset="0"/>
                <a:cs typeface="Times New Roman" panose="02020603050405020304" pitchFamily="18" charset="0"/>
              </a:rPr>
              <a:t>Superimposed </a:t>
            </a:r>
            <a:r>
              <a:rPr lang="en-US" sz="2000" b="1" dirty="0">
                <a:solidFill>
                  <a:schemeClr val="tx1">
                    <a:lumMod val="65000"/>
                  </a:schemeClr>
                </a:solidFill>
                <a:latin typeface="Times New Roman" panose="02020603050405020304" pitchFamily="18" charset="0"/>
                <a:cs typeface="Times New Roman" panose="02020603050405020304" pitchFamily="18" charset="0"/>
              </a:rPr>
              <a:t>dead load</a:t>
            </a:r>
            <a:r>
              <a:rPr lang="en-US" sz="2000" dirty="0">
                <a:solidFill>
                  <a:schemeClr val="tx1">
                    <a:lumMod val="65000"/>
                  </a:schemeClr>
                </a:solidFill>
                <a:latin typeface="Times New Roman" panose="02020603050405020304" pitchFamily="18" charset="0"/>
                <a:cs typeface="Times New Roman" panose="02020603050405020304" pitchFamily="18" charset="0"/>
              </a:rPr>
              <a:t>: it is the self-weight of the nonstructural elements including the different types of finishing like filling materials, plastering, false ceiling, mechanical instruments, tiles, partition and glass curtain walls.</a:t>
            </a:r>
          </a:p>
          <a:p>
            <a:r>
              <a:rPr lang="en-US" sz="2000" dirty="0">
                <a:solidFill>
                  <a:schemeClr val="tx1">
                    <a:lumMod val="65000"/>
                  </a:schemeClr>
                </a:solidFill>
                <a:latin typeface="Times New Roman" panose="02020603050405020304" pitchFamily="18" charset="0"/>
                <a:cs typeface="Times New Roman" panose="02020603050405020304" pitchFamily="18" charset="0"/>
              </a:rPr>
              <a:t> Seismic Load: it represents forces resulting from earthquakes. It depends mainly on the building weight, location, height, and site conditions. Dead sea fault is the main cause of earthquakes in the west bank</a:t>
            </a:r>
            <a:r>
              <a:rPr lang="en-US" sz="2000" dirty="0"/>
              <a:t>.</a:t>
            </a:r>
          </a:p>
          <a:p>
            <a:endParaRPr lang="en-US" sz="2000" dirty="0">
              <a:solidFill>
                <a:schemeClr val="tx1">
                  <a:lumMod val="65000"/>
                </a:schemeClr>
              </a:solidFill>
              <a:latin typeface="Times New Roman" panose="02020603050405020304" pitchFamily="18" charset="0"/>
              <a:cs typeface="Times New Roman" panose="02020603050405020304" pitchFamily="18" charset="0"/>
            </a:endParaRPr>
          </a:p>
          <a:p>
            <a:pPr marL="0" indent="0">
              <a:buNone/>
            </a:pPr>
            <a:endParaRPr lang="en-US" sz="2000" dirty="0">
              <a:solidFill>
                <a:schemeClr val="tx1">
                  <a:lumMod val="6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808386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381000"/>
            <a:ext cx="7924800" cy="685800"/>
          </a:xfrm>
        </p:spPr>
        <p:txBody>
          <a:bodyPr>
            <a:normAutofit/>
          </a:bodyPr>
          <a:lstStyle/>
          <a:p>
            <a:pPr algn="ctr"/>
            <a:r>
              <a:rPr lang="en-US" b="1" dirty="0">
                <a:solidFill>
                  <a:srgbClr val="FF0000"/>
                </a:solidFill>
                <a:latin typeface="Times New Roman" panose="02020603050405020304" pitchFamily="18" charset="0"/>
                <a:cs typeface="Times New Roman" panose="02020603050405020304" pitchFamily="18" charset="0"/>
              </a:rPr>
              <a:t>Load </a:t>
            </a:r>
            <a:r>
              <a:rPr lang="en-US" b="1" dirty="0" smtClean="0">
                <a:solidFill>
                  <a:srgbClr val="FF0000"/>
                </a:solidFill>
                <a:latin typeface="Times New Roman" panose="02020603050405020304" pitchFamily="18" charset="0"/>
                <a:cs typeface="Times New Roman" panose="02020603050405020304" pitchFamily="18" charset="0"/>
              </a:rPr>
              <a:t>combination</a:t>
            </a:r>
            <a:endParaRPr lang="en-US" dirty="0">
              <a:solidFill>
                <a:srgbClr val="FF0000"/>
              </a:solidFill>
              <a:latin typeface="Times New Roman" panose="02020603050405020304" pitchFamily="18" charset="0"/>
              <a:cs typeface="Times New Roman" panose="02020603050405020304" pitchFamily="18" charset="0"/>
            </a:endParaRPr>
          </a:p>
        </p:txBody>
      </p:sp>
      <p:sp>
        <p:nvSpPr>
          <p:cNvPr id="3" name="عنصر نائب للمحتوى 2"/>
          <p:cNvSpPr>
            <a:spLocks noGrp="1"/>
          </p:cNvSpPr>
          <p:nvPr>
            <p:ph sz="quarter" idx="13"/>
          </p:nvPr>
        </p:nvSpPr>
        <p:spPr/>
        <p:txBody>
          <a:bodyPr>
            <a:normAutofit/>
          </a:bodyPr>
          <a:lstStyle/>
          <a:p>
            <a:pPr marL="0" indent="0">
              <a:buNone/>
            </a:pPr>
            <a:r>
              <a:rPr lang="en-US" sz="2400" dirty="0">
                <a:solidFill>
                  <a:schemeClr val="tx1">
                    <a:lumMod val="65000"/>
                  </a:schemeClr>
                </a:solidFill>
                <a:latin typeface="Times New Roman" panose="02020603050405020304" pitchFamily="18" charset="0"/>
                <a:cs typeface="Times New Roman" panose="02020603050405020304" pitchFamily="18" charset="0"/>
              </a:rPr>
              <a:t>Load combinations are called ultimate load combinations, buildings and other structure components will be designed so that their design strength equals or exceeds the effects of the factored loads in the following combinations: - </a:t>
            </a:r>
          </a:p>
          <a:p>
            <a:r>
              <a:rPr lang="en-US" sz="2400" dirty="0" smtClean="0">
                <a:solidFill>
                  <a:schemeClr val="tx1">
                    <a:lumMod val="65000"/>
                  </a:schemeClr>
                </a:solidFill>
                <a:latin typeface="Times New Roman" panose="02020603050405020304" pitchFamily="18" charset="0"/>
                <a:cs typeface="Times New Roman" panose="02020603050405020304" pitchFamily="18" charset="0"/>
              </a:rPr>
              <a:t> </a:t>
            </a:r>
            <a:r>
              <a:rPr lang="en-US" sz="2400" dirty="0">
                <a:solidFill>
                  <a:schemeClr val="tx1">
                    <a:lumMod val="65000"/>
                  </a:schemeClr>
                </a:solidFill>
                <a:latin typeface="Times New Roman" panose="02020603050405020304" pitchFamily="18" charset="0"/>
                <a:cs typeface="Times New Roman" panose="02020603050405020304" pitchFamily="18" charset="0"/>
              </a:rPr>
              <a:t>1.4D</a:t>
            </a:r>
          </a:p>
          <a:p>
            <a:r>
              <a:rPr lang="en-US" sz="2400" dirty="0" smtClean="0">
                <a:solidFill>
                  <a:schemeClr val="tx1">
                    <a:lumMod val="65000"/>
                  </a:schemeClr>
                </a:solidFill>
                <a:latin typeface="Times New Roman" panose="02020603050405020304" pitchFamily="18" charset="0"/>
                <a:cs typeface="Times New Roman" panose="02020603050405020304" pitchFamily="18" charset="0"/>
              </a:rPr>
              <a:t> </a:t>
            </a:r>
            <a:r>
              <a:rPr lang="en-US" sz="2400" dirty="0">
                <a:solidFill>
                  <a:schemeClr val="tx1">
                    <a:lumMod val="65000"/>
                  </a:schemeClr>
                </a:solidFill>
                <a:latin typeface="Times New Roman" panose="02020603050405020304" pitchFamily="18" charset="0"/>
                <a:cs typeface="Times New Roman" panose="02020603050405020304" pitchFamily="18" charset="0"/>
              </a:rPr>
              <a:t>1.2D + 1.6L</a:t>
            </a:r>
          </a:p>
          <a:p>
            <a:pPr marL="0" indent="0">
              <a:buNone/>
            </a:pPr>
            <a:endParaRPr lang="en-US" sz="2400" dirty="0">
              <a:solidFill>
                <a:schemeClr val="tx1">
                  <a:lumMod val="6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00305092"/>
      </p:ext>
    </p:extLst>
  </p:cSld>
  <p:clrMapOvr>
    <a:masterClrMapping/>
  </p:clrMapOvr>
  <p:timing>
    <p:tnLst>
      <p:par>
        <p:cTn id="1" dur="indefinite" restart="never" nodeType="tmRoot"/>
      </p:par>
    </p:tnLst>
  </p:timing>
</p:sld>
</file>

<file path=ppt/theme/theme1.xml><?xml version="1.0" encoding="utf-8"?>
<a:theme xmlns:a="http://schemas.openxmlformats.org/drawingml/2006/main" name="أفق">
  <a:themeElements>
    <a:clrScheme name="أفق">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أفق">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أفق">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3160515</TotalTime>
  <Words>2258</Words>
  <Application>Microsoft Office PowerPoint</Application>
  <PresentationFormat>عرض على الشاشة (3:4)‏</PresentationFormat>
  <Paragraphs>349</Paragraphs>
  <Slides>47</Slides>
  <Notes>1</Notes>
  <HiddenSlides>0</HiddenSlides>
  <MMClips>0</MMClips>
  <ScaleCrop>false</ScaleCrop>
  <HeadingPairs>
    <vt:vector size="4" baseType="variant">
      <vt:variant>
        <vt:lpstr>نسق</vt:lpstr>
      </vt:variant>
      <vt:variant>
        <vt:i4>1</vt:i4>
      </vt:variant>
      <vt:variant>
        <vt:lpstr>عناوين الشرائح</vt:lpstr>
      </vt:variant>
      <vt:variant>
        <vt:i4>47</vt:i4>
      </vt:variant>
    </vt:vector>
  </HeadingPairs>
  <TitlesOfParts>
    <vt:vector size="48" baseType="lpstr">
      <vt:lpstr>أفق</vt:lpstr>
      <vt:lpstr>Graduation  Project II  Structural Analysis and Redesign of Qalqilya  commercial center under static and dynamic loads </vt:lpstr>
      <vt:lpstr>Table of content </vt:lpstr>
      <vt:lpstr>Project Description</vt:lpstr>
      <vt:lpstr>Soil properties</vt:lpstr>
      <vt:lpstr>Materials</vt:lpstr>
      <vt:lpstr>Materials</vt:lpstr>
      <vt:lpstr>Materials</vt:lpstr>
      <vt:lpstr>Load types</vt:lpstr>
      <vt:lpstr>Load combination</vt:lpstr>
      <vt:lpstr> Philosophy of Analysis and Design</vt:lpstr>
      <vt:lpstr>PRELIMENERY DIMENTION </vt:lpstr>
      <vt:lpstr>PRELIMENERY DIMENTION </vt:lpstr>
      <vt:lpstr>PRELIMENERY DIMENTION </vt:lpstr>
      <vt:lpstr>THREE-DIMENSIONAL ANALYSIS AND DESIGN </vt:lpstr>
      <vt:lpstr>THREE-DIMENSIONAL ANALYSIS AND DESIGN </vt:lpstr>
      <vt:lpstr>THREE-DIMENSIONAL ANALYSIS AND DESIGN </vt:lpstr>
      <vt:lpstr>عرض تقديمي في PowerPoint</vt:lpstr>
      <vt:lpstr>عرض تقديمي في PowerPoint</vt:lpstr>
      <vt:lpstr>عرض تقديمي في PowerPoint</vt:lpstr>
      <vt:lpstr>Functions</vt:lpstr>
      <vt:lpstr>عرض تقديمي في PowerPoint</vt:lpstr>
      <vt:lpstr>Load cases</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Graduation Project I  Structural Analysis and Design of Qalqilya  commercial center   Activity Center under static and dynamic loads</dc:title>
  <dc:creator>Low Cost</dc:creator>
  <cp:lastModifiedBy>Low Cost</cp:lastModifiedBy>
  <cp:revision>59</cp:revision>
  <dcterms:created xsi:type="dcterms:W3CDTF">2022-05-28T11:06:44Z</dcterms:created>
  <dcterms:modified xsi:type="dcterms:W3CDTF">2023-01-27T13:09:38Z</dcterms:modified>
</cp:coreProperties>
</file>