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06" r:id="rId4"/>
    <p:sldId id="307" r:id="rId5"/>
    <p:sldId id="314" r:id="rId6"/>
    <p:sldId id="380" r:id="rId7"/>
    <p:sldId id="379" r:id="rId8"/>
    <p:sldId id="381" r:id="rId9"/>
    <p:sldId id="382" r:id="rId10"/>
    <p:sldId id="323" r:id="rId11"/>
    <p:sldId id="324" r:id="rId12"/>
    <p:sldId id="325" r:id="rId13"/>
    <p:sldId id="305" r:id="rId14"/>
    <p:sldId id="258"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302" r:id="rId42"/>
    <p:sldId id="286" r:id="rId43"/>
    <p:sldId id="288" r:id="rId44"/>
    <p:sldId id="289" r:id="rId45"/>
    <p:sldId id="290" r:id="rId46"/>
    <p:sldId id="291" r:id="rId47"/>
    <p:sldId id="292" r:id="rId48"/>
    <p:sldId id="386" r:id="rId49"/>
    <p:sldId id="293" r:id="rId50"/>
    <p:sldId id="294" r:id="rId51"/>
    <p:sldId id="295" r:id="rId52"/>
    <p:sldId id="296" r:id="rId53"/>
    <p:sldId id="297" r:id="rId54"/>
    <p:sldId id="298" r:id="rId55"/>
    <p:sldId id="299" r:id="rId56"/>
    <p:sldId id="300" r:id="rId57"/>
    <p:sldId id="301" r:id="rId58"/>
    <p:sldId id="303" r:id="rId59"/>
    <p:sldId id="304" r:id="rId60"/>
    <p:sldId id="384" r:id="rId61"/>
    <p:sldId id="385" r:id="rId62"/>
    <p:sldId id="383" r:id="rId63"/>
    <p:sldId id="376" r:id="rId64"/>
    <p:sldId id="366" r:id="rId65"/>
    <p:sldId id="367" r:id="rId66"/>
    <p:sldId id="368" r:id="rId67"/>
    <p:sldId id="369" r:id="rId68"/>
    <p:sldId id="342" r:id="rId69"/>
    <p:sldId id="363" r:id="rId70"/>
    <p:sldId id="343" r:id="rId71"/>
    <p:sldId id="344" r:id="rId72"/>
    <p:sldId id="346" r:id="rId73"/>
    <p:sldId id="350" r:id="rId74"/>
    <p:sldId id="371" r:id="rId75"/>
    <p:sldId id="351" r:id="rId76"/>
    <p:sldId id="352" r:id="rId77"/>
    <p:sldId id="353" r:id="rId78"/>
    <p:sldId id="355" r:id="rId79"/>
    <p:sldId id="356" r:id="rId80"/>
    <p:sldId id="357" r:id="rId81"/>
    <p:sldId id="378" r:id="rId82"/>
    <p:sldId id="360" r:id="rId83"/>
    <p:sldId id="362" r:id="rId8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9466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a:effectLst/>
              </a:rPr>
              <a:t>Men praying area </a:t>
            </a:r>
            <a:endParaRPr lang="en-US" sz="14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2.0855746113861061E-2"/>
          <c:y val="0.19671154533539856"/>
          <c:w val="0.860818822502456"/>
          <c:h val="0.60596601063656941"/>
        </c:manualLayout>
      </c:layout>
      <c:lineChart>
        <c:grouping val="stacked"/>
        <c:varyColors val="0"/>
        <c:ser>
          <c:idx val="0"/>
          <c:order val="0"/>
          <c:tx>
            <c:strRef>
              <c:f>ورقة1!$AG$3</c:f>
              <c:strCache>
                <c:ptCount val="1"/>
                <c:pt idx="0">
                  <c:v>RT60</c:v>
                </c:pt>
              </c:strCache>
            </c:strRef>
          </c:tx>
          <c:spPr>
            <a:ln w="28575" cap="rnd">
              <a:solidFill>
                <a:schemeClr val="accent1"/>
              </a:solidFill>
              <a:round/>
            </a:ln>
            <a:effectLst/>
          </c:spPr>
          <c:marker>
            <c:symbol val="none"/>
          </c:marker>
          <c:cat>
            <c:numRef>
              <c:f>ورقة1!$AH$4:$AH$9</c:f>
              <c:numCache>
                <c:formatCode>General</c:formatCode>
                <c:ptCount val="6"/>
                <c:pt idx="0">
                  <c:v>125</c:v>
                </c:pt>
                <c:pt idx="1">
                  <c:v>250</c:v>
                </c:pt>
                <c:pt idx="2">
                  <c:v>500</c:v>
                </c:pt>
                <c:pt idx="3">
                  <c:v>1000</c:v>
                </c:pt>
                <c:pt idx="4">
                  <c:v>2000</c:v>
                </c:pt>
                <c:pt idx="5">
                  <c:v>4000</c:v>
                </c:pt>
              </c:numCache>
            </c:numRef>
          </c:cat>
          <c:val>
            <c:numRef>
              <c:f>ورقة1!$AG$4:$AG$9</c:f>
              <c:numCache>
                <c:formatCode>General</c:formatCode>
                <c:ptCount val="6"/>
                <c:pt idx="0">
                  <c:v>0.7</c:v>
                </c:pt>
                <c:pt idx="1">
                  <c:v>0.59</c:v>
                </c:pt>
                <c:pt idx="2">
                  <c:v>0.8</c:v>
                </c:pt>
                <c:pt idx="3">
                  <c:v>0.57999999999999996</c:v>
                </c:pt>
                <c:pt idx="4">
                  <c:v>0.62</c:v>
                </c:pt>
                <c:pt idx="5">
                  <c:v>0.59</c:v>
                </c:pt>
              </c:numCache>
            </c:numRef>
          </c:val>
          <c:smooth val="0"/>
          <c:extLst xmlns="http://schemas.openxmlformats.org/drawingml/2006/chart">
            <c:ext xmlns:c16="http://schemas.microsoft.com/office/drawing/2014/chart" uri="{C3380CC4-5D6E-409C-BE32-E72D297353CC}">
              <c16:uniqueId val="{00000000-80F3-46F1-A337-AEE66F325FA9}"/>
            </c:ext>
          </c:extLst>
        </c:ser>
        <c:dLbls>
          <c:showLegendKey val="0"/>
          <c:showVal val="0"/>
          <c:showCatName val="0"/>
          <c:showSerName val="0"/>
          <c:showPercent val="0"/>
          <c:showBubbleSize val="0"/>
        </c:dLbls>
        <c:smooth val="0"/>
        <c:axId val="614589120"/>
        <c:axId val="614589448"/>
        <c:extLst xmlns="http://schemas.openxmlformats.org/drawingml/2006/chart">
          <c:ext xmlns:c15="http://schemas.microsoft.com/office/drawing/2012/chart" uri="{02D57815-91ED-43cb-92C2-25804820EDAC}">
            <c15:filteredLineSeries>
              <c15:ser>
                <c:idx val="1"/>
                <c:order val="1"/>
                <c:tx>
                  <c:strRef>
                    <c:extLst xmlns="http://schemas.openxmlformats.org/drawingml/2006/chart">
                      <c:ext uri="{02D57815-91ED-43cb-92C2-25804820EDAC}">
                        <c15:formulaRef>
                          <c15:sqref>ورقة1!$AG$3</c15:sqref>
                        </c15:formulaRef>
                      </c:ext>
                    </c:extLst>
                    <c:strCache>
                      <c:ptCount val="1"/>
                      <c:pt idx="0">
                        <c:v>RT60</c:v>
                      </c:pt>
                    </c:strCache>
                  </c:strRef>
                </c:tx>
                <c:spPr>
                  <a:ln w="28575" cap="rnd">
                    <a:solidFill>
                      <a:schemeClr val="accent2"/>
                    </a:solidFill>
                    <a:round/>
                  </a:ln>
                  <a:effectLst/>
                </c:spPr>
                <c:marker>
                  <c:symbol val="none"/>
                </c:marker>
                <c:cat>
                  <c:numRef>
                    <c:extLst xmlns="http://schemas.openxmlformats.org/drawingml/2006/chart">
                      <c:ext uri="{02D57815-91ED-43cb-92C2-25804820EDAC}">
                        <c15:formulaRef>
                          <c15:sqref>ورقة1!$AH$4:$AH$9</c15:sqref>
                        </c15:formulaRef>
                      </c:ext>
                    </c:extLst>
                    <c:numCache>
                      <c:formatCode>General</c:formatCode>
                      <c:ptCount val="6"/>
                      <c:pt idx="0">
                        <c:v>125</c:v>
                      </c:pt>
                      <c:pt idx="1">
                        <c:v>250</c:v>
                      </c:pt>
                      <c:pt idx="2">
                        <c:v>500</c:v>
                      </c:pt>
                      <c:pt idx="3">
                        <c:v>1000</c:v>
                      </c:pt>
                      <c:pt idx="4">
                        <c:v>2000</c:v>
                      </c:pt>
                      <c:pt idx="5">
                        <c:v>4000</c:v>
                      </c:pt>
                    </c:numCache>
                  </c:numRef>
                </c:cat>
                <c:val>
                  <c:numRef>
                    <c:extLst xmlns="http://schemas.openxmlformats.org/drawingml/2006/chart">
                      <c:ext uri="{02D57815-91ED-43cb-92C2-25804820EDAC}">
                        <c15:formulaRef>
                          <c15:sqref>ورقة1!$AG$4:$AG$9</c15:sqref>
                        </c15:formulaRef>
                      </c:ext>
                    </c:extLst>
                    <c:numCache>
                      <c:formatCode>General</c:formatCode>
                      <c:ptCount val="6"/>
                      <c:pt idx="0">
                        <c:v>0.7</c:v>
                      </c:pt>
                      <c:pt idx="1">
                        <c:v>0.59</c:v>
                      </c:pt>
                      <c:pt idx="2">
                        <c:v>0.8</c:v>
                      </c:pt>
                      <c:pt idx="3">
                        <c:v>0.57999999999999996</c:v>
                      </c:pt>
                      <c:pt idx="4">
                        <c:v>0.62</c:v>
                      </c:pt>
                      <c:pt idx="5">
                        <c:v>0.59</c:v>
                      </c:pt>
                    </c:numCache>
                  </c:numRef>
                </c:val>
                <c:smooth val="0"/>
                <c:extLst xmlns="http://schemas.openxmlformats.org/drawingml/2006/chart">
                  <c:ext xmlns:c16="http://schemas.microsoft.com/office/drawing/2014/chart" uri="{C3380CC4-5D6E-409C-BE32-E72D297353CC}">
                    <c16:uniqueId val="{00000001-80F3-46F1-A337-AEE66F325FA9}"/>
                  </c:ext>
                </c:extLst>
              </c15:ser>
            </c15:filteredLineSeries>
          </c:ext>
        </c:extLst>
      </c:lineChart>
      <c:catAx>
        <c:axId val="614589120"/>
        <c:scaling>
          <c:orientation val="maxMin"/>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a:t>HZ</a:t>
                </a:r>
                <a:endParaRPr lang="ar-SA" sz="110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589448"/>
        <c:crosses val="autoZero"/>
        <c:auto val="1"/>
        <c:lblAlgn val="ctr"/>
        <c:lblOffset val="100"/>
        <c:noMultiLvlLbl val="0"/>
      </c:catAx>
      <c:valAx>
        <c:axId val="614589448"/>
        <c:scaling>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100"/>
                  <a:t>RT60</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4589120"/>
        <c:crosses val="autoZero"/>
        <c:crossBetween val="between"/>
      </c:valAx>
      <c:spPr>
        <a:solidFill>
          <a:schemeClr val="lt1"/>
        </a:solidFill>
        <a:ln w="15875" cap="flat" cmpd="sng" algn="ctr">
          <a:solidFill>
            <a:schemeClr val="accent2"/>
          </a:solidFill>
          <a:prstDash val="solid"/>
        </a:ln>
        <a:effectLst/>
      </c:spPr>
    </c:plotArea>
    <c:plotVisOnly val="1"/>
    <c:dispBlanksAs val="zero"/>
    <c:extLst xmlns="http://schemas.openxmlformats.org/drawingml/2006/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8F35BF-5456-48B2-A892-466D950127F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1587BD74-252B-4AE3-8619-64C512C733E6}">
      <dgm:prSet phldrT="[Text]"/>
      <dgm:spPr/>
      <dgm:t>
        <a:bodyPr/>
        <a:lstStyle/>
        <a:p>
          <a:r>
            <a:rPr lang="en-US" dirty="0"/>
            <a:t>Introduction and site analysis </a:t>
          </a:r>
        </a:p>
      </dgm:t>
    </dgm:pt>
    <dgm:pt modelId="{CE7AFBC5-22DA-429D-968A-6AF517A3F6FD}" type="parTrans" cxnId="{46DEBCD3-3EA2-45E0-B492-18FFCBAF58FB}">
      <dgm:prSet/>
      <dgm:spPr/>
      <dgm:t>
        <a:bodyPr/>
        <a:lstStyle/>
        <a:p>
          <a:endParaRPr lang="en-US"/>
        </a:p>
      </dgm:t>
    </dgm:pt>
    <dgm:pt modelId="{66B5F0FA-1AB3-4453-88C6-9AD04A0D4DF2}" type="sibTrans" cxnId="{46DEBCD3-3EA2-45E0-B492-18FFCBAF58FB}">
      <dgm:prSet/>
      <dgm:spPr/>
      <dgm:t>
        <a:bodyPr/>
        <a:lstStyle/>
        <a:p>
          <a:endParaRPr lang="en-US"/>
        </a:p>
      </dgm:t>
    </dgm:pt>
    <dgm:pt modelId="{50523449-2946-444A-B293-99D68ADC6334}">
      <dgm:prSet phldrT="[Text]"/>
      <dgm:spPr/>
      <dgm:t>
        <a:bodyPr/>
        <a:lstStyle/>
        <a:p>
          <a:r>
            <a:rPr lang="en-US" dirty="0"/>
            <a:t>Architectural design </a:t>
          </a:r>
        </a:p>
      </dgm:t>
    </dgm:pt>
    <dgm:pt modelId="{56AC95B6-F848-4632-B4E1-0D09D0916B23}" type="parTrans" cxnId="{49C82E27-6F5B-4338-BDAC-321FB3FC6F34}">
      <dgm:prSet/>
      <dgm:spPr/>
      <dgm:t>
        <a:bodyPr/>
        <a:lstStyle/>
        <a:p>
          <a:endParaRPr lang="en-US"/>
        </a:p>
      </dgm:t>
    </dgm:pt>
    <dgm:pt modelId="{0D931E99-51B1-4F83-A2F2-D6004ED629AE}" type="sibTrans" cxnId="{49C82E27-6F5B-4338-BDAC-321FB3FC6F34}">
      <dgm:prSet/>
      <dgm:spPr/>
      <dgm:t>
        <a:bodyPr/>
        <a:lstStyle/>
        <a:p>
          <a:endParaRPr lang="en-US"/>
        </a:p>
      </dgm:t>
    </dgm:pt>
    <dgm:pt modelId="{5640223D-BD11-408F-A285-64D24D8B4263}">
      <dgm:prSet/>
      <dgm:spPr/>
      <dgm:t>
        <a:bodyPr/>
        <a:lstStyle/>
        <a:p>
          <a:r>
            <a:rPr lang="en-US" dirty="0"/>
            <a:t>Environmental design </a:t>
          </a:r>
        </a:p>
      </dgm:t>
    </dgm:pt>
    <dgm:pt modelId="{0F37B480-2737-497B-9A47-721F8AB8E278}" type="parTrans" cxnId="{94A22BC3-28F1-43E4-AB00-EE752365A0F8}">
      <dgm:prSet/>
      <dgm:spPr/>
      <dgm:t>
        <a:bodyPr/>
        <a:lstStyle/>
        <a:p>
          <a:endParaRPr lang="en-US"/>
        </a:p>
      </dgm:t>
    </dgm:pt>
    <dgm:pt modelId="{E3AF2637-3EC6-49F1-8E4F-E8DDF62E7959}" type="sibTrans" cxnId="{94A22BC3-28F1-43E4-AB00-EE752365A0F8}">
      <dgm:prSet/>
      <dgm:spPr/>
      <dgm:t>
        <a:bodyPr/>
        <a:lstStyle/>
        <a:p>
          <a:endParaRPr lang="en-US"/>
        </a:p>
      </dgm:t>
    </dgm:pt>
    <dgm:pt modelId="{46442E2C-B57D-4A71-B6E5-4D975F8C680E}">
      <dgm:prSet/>
      <dgm:spPr/>
      <dgm:t>
        <a:bodyPr/>
        <a:lstStyle/>
        <a:p>
          <a:r>
            <a:rPr lang="en-US" dirty="0"/>
            <a:t>Structural design </a:t>
          </a:r>
        </a:p>
      </dgm:t>
    </dgm:pt>
    <dgm:pt modelId="{8294A4AB-4B32-4983-8132-E0DD860487F3}" type="parTrans" cxnId="{C57D1D46-8DE1-4B37-BF3A-D092B5933F00}">
      <dgm:prSet/>
      <dgm:spPr/>
      <dgm:t>
        <a:bodyPr/>
        <a:lstStyle/>
        <a:p>
          <a:endParaRPr lang="en-US"/>
        </a:p>
      </dgm:t>
    </dgm:pt>
    <dgm:pt modelId="{35112AD8-1DB7-4CDB-B51E-9303BBEFCB8C}" type="sibTrans" cxnId="{C57D1D46-8DE1-4B37-BF3A-D092B5933F00}">
      <dgm:prSet/>
      <dgm:spPr/>
      <dgm:t>
        <a:bodyPr/>
        <a:lstStyle/>
        <a:p>
          <a:endParaRPr lang="en-US"/>
        </a:p>
      </dgm:t>
    </dgm:pt>
    <dgm:pt modelId="{3BF7C72E-463F-40E8-AA50-74DE9444C3DC}">
      <dgm:prSet/>
      <dgm:spPr/>
      <dgm:t>
        <a:bodyPr/>
        <a:lstStyle/>
        <a:p>
          <a:r>
            <a:rPr lang="en-US" dirty="0"/>
            <a:t>E</a:t>
          </a:r>
          <a:r>
            <a:rPr lang="en-AS" dirty="0"/>
            <a:t>lectrical design </a:t>
          </a:r>
          <a:endParaRPr lang="en-US" dirty="0"/>
        </a:p>
      </dgm:t>
    </dgm:pt>
    <dgm:pt modelId="{3E068269-034A-40F1-854B-B1B92315AE89}" type="parTrans" cxnId="{01DD7C3F-D3D1-4D28-9CA4-DD3C28FABDD5}">
      <dgm:prSet/>
      <dgm:spPr/>
      <dgm:t>
        <a:bodyPr/>
        <a:lstStyle/>
        <a:p>
          <a:endParaRPr lang="en-US"/>
        </a:p>
      </dgm:t>
    </dgm:pt>
    <dgm:pt modelId="{7F2D6D0D-0847-4E65-807C-16ED640704BB}" type="sibTrans" cxnId="{01DD7C3F-D3D1-4D28-9CA4-DD3C28FABDD5}">
      <dgm:prSet/>
      <dgm:spPr/>
      <dgm:t>
        <a:bodyPr/>
        <a:lstStyle/>
        <a:p>
          <a:endParaRPr lang="en-US"/>
        </a:p>
      </dgm:t>
    </dgm:pt>
    <dgm:pt modelId="{C2F554DE-40FE-4909-971E-106385743C03}">
      <dgm:prSet/>
      <dgm:spPr/>
      <dgm:t>
        <a:bodyPr/>
        <a:lstStyle/>
        <a:p>
          <a:r>
            <a:rPr lang="en-US" dirty="0"/>
            <a:t>S</a:t>
          </a:r>
          <a:r>
            <a:rPr lang="en-AS" dirty="0"/>
            <a:t>afty</a:t>
          </a:r>
          <a:r>
            <a:rPr lang="en-US" dirty="0"/>
            <a:t> design </a:t>
          </a:r>
        </a:p>
      </dgm:t>
    </dgm:pt>
    <dgm:pt modelId="{75DE7C95-DB58-4CE7-B428-5F50597678AB}" type="parTrans" cxnId="{66E4BD83-C7C0-4BB8-80A0-A588AA57CBB3}">
      <dgm:prSet/>
      <dgm:spPr/>
      <dgm:t>
        <a:bodyPr/>
        <a:lstStyle/>
        <a:p>
          <a:endParaRPr lang="en-US"/>
        </a:p>
      </dgm:t>
    </dgm:pt>
    <dgm:pt modelId="{C989D726-3A75-4FE2-8653-39C32C6CC016}" type="sibTrans" cxnId="{66E4BD83-C7C0-4BB8-80A0-A588AA57CBB3}">
      <dgm:prSet/>
      <dgm:spPr/>
      <dgm:t>
        <a:bodyPr/>
        <a:lstStyle/>
        <a:p>
          <a:endParaRPr lang="en-US"/>
        </a:p>
      </dgm:t>
    </dgm:pt>
    <dgm:pt modelId="{428700EF-336F-4CBA-9E1D-DB80FBBF2DE4}">
      <dgm:prSet/>
      <dgm:spPr/>
      <dgm:t>
        <a:bodyPr/>
        <a:lstStyle/>
        <a:p>
          <a:r>
            <a:rPr lang="en-US" dirty="0"/>
            <a:t>Quantity surveying</a:t>
          </a:r>
        </a:p>
      </dgm:t>
    </dgm:pt>
    <dgm:pt modelId="{C8A89525-BFF9-4EE5-AFBC-1F4778D3B06B}" type="parTrans" cxnId="{FE7B7B19-BCF1-4663-9D8F-C688143FDADF}">
      <dgm:prSet/>
      <dgm:spPr/>
      <dgm:t>
        <a:bodyPr/>
        <a:lstStyle/>
        <a:p>
          <a:endParaRPr lang="en-US"/>
        </a:p>
      </dgm:t>
    </dgm:pt>
    <dgm:pt modelId="{6FBD24D3-FAC2-4CE6-BB65-66AEBABFB31A}" type="sibTrans" cxnId="{FE7B7B19-BCF1-4663-9D8F-C688143FDADF}">
      <dgm:prSet/>
      <dgm:spPr/>
      <dgm:t>
        <a:bodyPr/>
        <a:lstStyle/>
        <a:p>
          <a:endParaRPr lang="en-US"/>
        </a:p>
      </dgm:t>
    </dgm:pt>
    <dgm:pt modelId="{4D1B4300-F2A2-433B-AA63-E6D8A0673593}">
      <dgm:prSet/>
      <dgm:spPr/>
      <dgm:t>
        <a:bodyPr/>
        <a:lstStyle/>
        <a:p>
          <a:r>
            <a:rPr lang="en-US" dirty="0"/>
            <a:t>M</a:t>
          </a:r>
          <a:r>
            <a:rPr lang="en-AS" dirty="0"/>
            <a:t>echanical</a:t>
          </a:r>
          <a:r>
            <a:rPr lang="en-US" dirty="0"/>
            <a:t> design </a:t>
          </a:r>
        </a:p>
      </dgm:t>
    </dgm:pt>
    <dgm:pt modelId="{99981640-9285-4E6D-A272-0E2D7D3BB6AE}" type="parTrans" cxnId="{3A47E684-9007-4F42-AC2B-0546B3E2D607}">
      <dgm:prSet/>
      <dgm:spPr/>
      <dgm:t>
        <a:bodyPr/>
        <a:lstStyle/>
        <a:p>
          <a:endParaRPr lang="en-US"/>
        </a:p>
      </dgm:t>
    </dgm:pt>
    <dgm:pt modelId="{27F196BC-2C3D-4EE6-85AC-46D3C3DBE759}" type="sibTrans" cxnId="{3A47E684-9007-4F42-AC2B-0546B3E2D607}">
      <dgm:prSet/>
      <dgm:spPr/>
      <dgm:t>
        <a:bodyPr/>
        <a:lstStyle/>
        <a:p>
          <a:endParaRPr lang="en-US"/>
        </a:p>
      </dgm:t>
    </dgm:pt>
    <dgm:pt modelId="{100ABF1E-AB81-4F70-942C-2AD5561BF498}" type="pres">
      <dgm:prSet presAssocID="{668F35BF-5456-48B2-A892-466D950127FF}" presName="linear" presStyleCnt="0">
        <dgm:presLayoutVars>
          <dgm:dir/>
          <dgm:animLvl val="lvl"/>
          <dgm:resizeHandles val="exact"/>
        </dgm:presLayoutVars>
      </dgm:prSet>
      <dgm:spPr/>
    </dgm:pt>
    <dgm:pt modelId="{36F012E1-873C-4569-AC8D-F90AB8541D0F}" type="pres">
      <dgm:prSet presAssocID="{1587BD74-252B-4AE3-8619-64C512C733E6}" presName="parentLin" presStyleCnt="0"/>
      <dgm:spPr/>
    </dgm:pt>
    <dgm:pt modelId="{C736FCBD-AB08-43EA-930A-E8BBFB3AF360}" type="pres">
      <dgm:prSet presAssocID="{1587BD74-252B-4AE3-8619-64C512C733E6}" presName="parentLeftMargin" presStyleLbl="node1" presStyleIdx="0" presStyleCnt="8"/>
      <dgm:spPr/>
    </dgm:pt>
    <dgm:pt modelId="{BB32B936-B27C-4B63-AF92-939BF9345077}" type="pres">
      <dgm:prSet presAssocID="{1587BD74-252B-4AE3-8619-64C512C733E6}" presName="parentText" presStyleLbl="node1" presStyleIdx="0" presStyleCnt="8">
        <dgm:presLayoutVars>
          <dgm:chMax val="0"/>
          <dgm:bulletEnabled val="1"/>
        </dgm:presLayoutVars>
      </dgm:prSet>
      <dgm:spPr/>
    </dgm:pt>
    <dgm:pt modelId="{1F69132A-6CD5-4604-9D8F-34A90DE50A58}" type="pres">
      <dgm:prSet presAssocID="{1587BD74-252B-4AE3-8619-64C512C733E6}" presName="negativeSpace" presStyleCnt="0"/>
      <dgm:spPr/>
    </dgm:pt>
    <dgm:pt modelId="{1642BB63-A30C-4857-9C73-102523369B7D}" type="pres">
      <dgm:prSet presAssocID="{1587BD74-252B-4AE3-8619-64C512C733E6}" presName="childText" presStyleLbl="conFgAcc1" presStyleIdx="0" presStyleCnt="8">
        <dgm:presLayoutVars>
          <dgm:bulletEnabled val="1"/>
        </dgm:presLayoutVars>
      </dgm:prSet>
      <dgm:spPr/>
    </dgm:pt>
    <dgm:pt modelId="{B02BE782-B33A-43C4-B65F-E0568DC71FF3}" type="pres">
      <dgm:prSet presAssocID="{66B5F0FA-1AB3-4453-88C6-9AD04A0D4DF2}" presName="spaceBetweenRectangles" presStyleCnt="0"/>
      <dgm:spPr/>
    </dgm:pt>
    <dgm:pt modelId="{B85B0DFF-742D-44F8-8D52-180281825059}" type="pres">
      <dgm:prSet presAssocID="{50523449-2946-444A-B293-99D68ADC6334}" presName="parentLin" presStyleCnt="0"/>
      <dgm:spPr/>
    </dgm:pt>
    <dgm:pt modelId="{BA69E52C-C03B-4D00-AB67-50B35578C131}" type="pres">
      <dgm:prSet presAssocID="{50523449-2946-444A-B293-99D68ADC6334}" presName="parentLeftMargin" presStyleLbl="node1" presStyleIdx="0" presStyleCnt="8"/>
      <dgm:spPr/>
    </dgm:pt>
    <dgm:pt modelId="{BE68312E-B2EA-47DE-9092-DA37D195297B}" type="pres">
      <dgm:prSet presAssocID="{50523449-2946-444A-B293-99D68ADC6334}" presName="parentText" presStyleLbl="node1" presStyleIdx="1" presStyleCnt="8">
        <dgm:presLayoutVars>
          <dgm:chMax val="0"/>
          <dgm:bulletEnabled val="1"/>
        </dgm:presLayoutVars>
      </dgm:prSet>
      <dgm:spPr/>
    </dgm:pt>
    <dgm:pt modelId="{B41930D7-F963-479C-847F-8848C6E9AAEC}" type="pres">
      <dgm:prSet presAssocID="{50523449-2946-444A-B293-99D68ADC6334}" presName="negativeSpace" presStyleCnt="0"/>
      <dgm:spPr/>
    </dgm:pt>
    <dgm:pt modelId="{D52B1985-6AB3-4CFF-8EF0-373C65731397}" type="pres">
      <dgm:prSet presAssocID="{50523449-2946-444A-B293-99D68ADC6334}" presName="childText" presStyleLbl="conFgAcc1" presStyleIdx="1" presStyleCnt="8">
        <dgm:presLayoutVars>
          <dgm:bulletEnabled val="1"/>
        </dgm:presLayoutVars>
      </dgm:prSet>
      <dgm:spPr/>
    </dgm:pt>
    <dgm:pt modelId="{56A76669-63AD-4314-957E-7F8277BB8060}" type="pres">
      <dgm:prSet presAssocID="{0D931E99-51B1-4F83-A2F2-D6004ED629AE}" presName="spaceBetweenRectangles" presStyleCnt="0"/>
      <dgm:spPr/>
    </dgm:pt>
    <dgm:pt modelId="{B2C3B7ED-F205-4A0F-89C0-4C87A5568801}" type="pres">
      <dgm:prSet presAssocID="{5640223D-BD11-408F-A285-64D24D8B4263}" presName="parentLin" presStyleCnt="0"/>
      <dgm:spPr/>
    </dgm:pt>
    <dgm:pt modelId="{CE4359D0-DF74-44D4-A97D-530B3C0ED43B}" type="pres">
      <dgm:prSet presAssocID="{5640223D-BD11-408F-A285-64D24D8B4263}" presName="parentLeftMargin" presStyleLbl="node1" presStyleIdx="1" presStyleCnt="8"/>
      <dgm:spPr/>
    </dgm:pt>
    <dgm:pt modelId="{3C7DB2B4-6264-4630-9201-982CB0D148EA}" type="pres">
      <dgm:prSet presAssocID="{5640223D-BD11-408F-A285-64D24D8B4263}" presName="parentText" presStyleLbl="node1" presStyleIdx="2" presStyleCnt="8">
        <dgm:presLayoutVars>
          <dgm:chMax val="0"/>
          <dgm:bulletEnabled val="1"/>
        </dgm:presLayoutVars>
      </dgm:prSet>
      <dgm:spPr/>
    </dgm:pt>
    <dgm:pt modelId="{95A4EDE7-B3FE-4B2E-98CD-78A5F388D722}" type="pres">
      <dgm:prSet presAssocID="{5640223D-BD11-408F-A285-64D24D8B4263}" presName="negativeSpace" presStyleCnt="0"/>
      <dgm:spPr/>
    </dgm:pt>
    <dgm:pt modelId="{EC742DEA-ADED-4307-B7EC-F8FA062A0CFB}" type="pres">
      <dgm:prSet presAssocID="{5640223D-BD11-408F-A285-64D24D8B4263}" presName="childText" presStyleLbl="conFgAcc1" presStyleIdx="2" presStyleCnt="8">
        <dgm:presLayoutVars>
          <dgm:bulletEnabled val="1"/>
        </dgm:presLayoutVars>
      </dgm:prSet>
      <dgm:spPr/>
    </dgm:pt>
    <dgm:pt modelId="{36F54EA2-27AE-414D-A45F-015958D30C80}" type="pres">
      <dgm:prSet presAssocID="{E3AF2637-3EC6-49F1-8E4F-E8DDF62E7959}" presName="spaceBetweenRectangles" presStyleCnt="0"/>
      <dgm:spPr/>
    </dgm:pt>
    <dgm:pt modelId="{E6A04EAA-D3E3-480D-A6C5-7B3DAA1F318D}" type="pres">
      <dgm:prSet presAssocID="{46442E2C-B57D-4A71-B6E5-4D975F8C680E}" presName="parentLin" presStyleCnt="0"/>
      <dgm:spPr/>
    </dgm:pt>
    <dgm:pt modelId="{756BEDA8-C555-49C0-B8EA-09DE56AFD629}" type="pres">
      <dgm:prSet presAssocID="{46442E2C-B57D-4A71-B6E5-4D975F8C680E}" presName="parentLeftMargin" presStyleLbl="node1" presStyleIdx="2" presStyleCnt="8"/>
      <dgm:spPr/>
    </dgm:pt>
    <dgm:pt modelId="{D84A1629-5D6D-49FC-A110-3D75F132A91B}" type="pres">
      <dgm:prSet presAssocID="{46442E2C-B57D-4A71-B6E5-4D975F8C680E}" presName="parentText" presStyleLbl="node1" presStyleIdx="3" presStyleCnt="8" custLinFactNeighborX="12858" custLinFactNeighborY="-5901">
        <dgm:presLayoutVars>
          <dgm:chMax val="0"/>
          <dgm:bulletEnabled val="1"/>
        </dgm:presLayoutVars>
      </dgm:prSet>
      <dgm:spPr/>
    </dgm:pt>
    <dgm:pt modelId="{4F4ED6FA-9D62-4E92-83C5-54013AE38112}" type="pres">
      <dgm:prSet presAssocID="{46442E2C-B57D-4A71-B6E5-4D975F8C680E}" presName="negativeSpace" presStyleCnt="0"/>
      <dgm:spPr/>
    </dgm:pt>
    <dgm:pt modelId="{BAE3F4D8-BADA-4AEA-896A-0E65BFAA0097}" type="pres">
      <dgm:prSet presAssocID="{46442E2C-B57D-4A71-B6E5-4D975F8C680E}" presName="childText" presStyleLbl="conFgAcc1" presStyleIdx="3" presStyleCnt="8">
        <dgm:presLayoutVars>
          <dgm:bulletEnabled val="1"/>
        </dgm:presLayoutVars>
      </dgm:prSet>
      <dgm:spPr/>
    </dgm:pt>
    <dgm:pt modelId="{493AAD73-86EB-4AE1-8CCC-5B383E444F1B}" type="pres">
      <dgm:prSet presAssocID="{35112AD8-1DB7-4CDB-B51E-9303BBEFCB8C}" presName="spaceBetweenRectangles" presStyleCnt="0"/>
      <dgm:spPr/>
    </dgm:pt>
    <dgm:pt modelId="{8137001D-887B-4C99-989F-4D73F5F2FB18}" type="pres">
      <dgm:prSet presAssocID="{3BF7C72E-463F-40E8-AA50-74DE9444C3DC}" presName="parentLin" presStyleCnt="0"/>
      <dgm:spPr/>
    </dgm:pt>
    <dgm:pt modelId="{F62F1C86-3BD2-4282-8CE1-7EA4B2284749}" type="pres">
      <dgm:prSet presAssocID="{3BF7C72E-463F-40E8-AA50-74DE9444C3DC}" presName="parentLeftMargin" presStyleLbl="node1" presStyleIdx="3" presStyleCnt="8"/>
      <dgm:spPr/>
    </dgm:pt>
    <dgm:pt modelId="{598BC92C-F5E3-4DD4-A7EA-1F3768132A00}" type="pres">
      <dgm:prSet presAssocID="{3BF7C72E-463F-40E8-AA50-74DE9444C3DC}" presName="parentText" presStyleLbl="node1" presStyleIdx="4" presStyleCnt="8">
        <dgm:presLayoutVars>
          <dgm:chMax val="0"/>
          <dgm:bulletEnabled val="1"/>
        </dgm:presLayoutVars>
      </dgm:prSet>
      <dgm:spPr/>
    </dgm:pt>
    <dgm:pt modelId="{D6E86CA4-43F3-4C50-A6B2-3FF294E16378}" type="pres">
      <dgm:prSet presAssocID="{3BF7C72E-463F-40E8-AA50-74DE9444C3DC}" presName="negativeSpace" presStyleCnt="0"/>
      <dgm:spPr/>
    </dgm:pt>
    <dgm:pt modelId="{D7E47967-FED3-4A37-8A5B-F16C467A41DE}" type="pres">
      <dgm:prSet presAssocID="{3BF7C72E-463F-40E8-AA50-74DE9444C3DC}" presName="childText" presStyleLbl="conFgAcc1" presStyleIdx="4" presStyleCnt="8">
        <dgm:presLayoutVars>
          <dgm:bulletEnabled val="1"/>
        </dgm:presLayoutVars>
      </dgm:prSet>
      <dgm:spPr/>
    </dgm:pt>
    <dgm:pt modelId="{D65BF2C2-09ED-493E-8823-FF393D08A9A7}" type="pres">
      <dgm:prSet presAssocID="{7F2D6D0D-0847-4E65-807C-16ED640704BB}" presName="spaceBetweenRectangles" presStyleCnt="0"/>
      <dgm:spPr/>
    </dgm:pt>
    <dgm:pt modelId="{9B27355E-33A2-495E-A7D0-638FB9D72FED}" type="pres">
      <dgm:prSet presAssocID="{4D1B4300-F2A2-433B-AA63-E6D8A0673593}" presName="parentLin" presStyleCnt="0"/>
      <dgm:spPr/>
    </dgm:pt>
    <dgm:pt modelId="{1D0AE311-2651-4586-A61C-D00C40187D61}" type="pres">
      <dgm:prSet presAssocID="{4D1B4300-F2A2-433B-AA63-E6D8A0673593}" presName="parentLeftMargin" presStyleLbl="node1" presStyleIdx="4" presStyleCnt="8"/>
      <dgm:spPr/>
    </dgm:pt>
    <dgm:pt modelId="{CFA0DA64-97BA-446F-B4A0-8060BAD66DFE}" type="pres">
      <dgm:prSet presAssocID="{4D1B4300-F2A2-433B-AA63-E6D8A0673593}" presName="parentText" presStyleLbl="node1" presStyleIdx="5" presStyleCnt="8">
        <dgm:presLayoutVars>
          <dgm:chMax val="0"/>
          <dgm:bulletEnabled val="1"/>
        </dgm:presLayoutVars>
      </dgm:prSet>
      <dgm:spPr/>
    </dgm:pt>
    <dgm:pt modelId="{684F91CB-3C7C-4EA1-8219-5B3B16838228}" type="pres">
      <dgm:prSet presAssocID="{4D1B4300-F2A2-433B-AA63-E6D8A0673593}" presName="negativeSpace" presStyleCnt="0"/>
      <dgm:spPr/>
    </dgm:pt>
    <dgm:pt modelId="{640A3073-3DAD-4493-B36A-EB64E4D2FCE9}" type="pres">
      <dgm:prSet presAssocID="{4D1B4300-F2A2-433B-AA63-E6D8A0673593}" presName="childText" presStyleLbl="conFgAcc1" presStyleIdx="5" presStyleCnt="8">
        <dgm:presLayoutVars>
          <dgm:bulletEnabled val="1"/>
        </dgm:presLayoutVars>
      </dgm:prSet>
      <dgm:spPr/>
    </dgm:pt>
    <dgm:pt modelId="{FF70FC28-F7CB-4257-B813-24886254EDDB}" type="pres">
      <dgm:prSet presAssocID="{27F196BC-2C3D-4EE6-85AC-46D3C3DBE759}" presName="spaceBetweenRectangles" presStyleCnt="0"/>
      <dgm:spPr/>
    </dgm:pt>
    <dgm:pt modelId="{9F122FB3-11E9-42E4-ADA6-76D60E76CDF7}" type="pres">
      <dgm:prSet presAssocID="{C2F554DE-40FE-4909-971E-106385743C03}" presName="parentLin" presStyleCnt="0"/>
      <dgm:spPr/>
    </dgm:pt>
    <dgm:pt modelId="{3FA010FD-5CB3-4C3F-8F14-92EA7067BD2E}" type="pres">
      <dgm:prSet presAssocID="{C2F554DE-40FE-4909-971E-106385743C03}" presName="parentLeftMargin" presStyleLbl="node1" presStyleIdx="5" presStyleCnt="8"/>
      <dgm:spPr/>
    </dgm:pt>
    <dgm:pt modelId="{F15F9924-907B-413D-BD73-EA3C5EBBE5AE}" type="pres">
      <dgm:prSet presAssocID="{C2F554DE-40FE-4909-971E-106385743C03}" presName="parentText" presStyleLbl="node1" presStyleIdx="6" presStyleCnt="8">
        <dgm:presLayoutVars>
          <dgm:chMax val="0"/>
          <dgm:bulletEnabled val="1"/>
        </dgm:presLayoutVars>
      </dgm:prSet>
      <dgm:spPr/>
    </dgm:pt>
    <dgm:pt modelId="{49AEDFD9-1037-4371-8B57-F66EDC90A361}" type="pres">
      <dgm:prSet presAssocID="{C2F554DE-40FE-4909-971E-106385743C03}" presName="negativeSpace" presStyleCnt="0"/>
      <dgm:spPr/>
    </dgm:pt>
    <dgm:pt modelId="{DA99367A-A627-4BB2-9F3B-0C6803EB1F1D}" type="pres">
      <dgm:prSet presAssocID="{C2F554DE-40FE-4909-971E-106385743C03}" presName="childText" presStyleLbl="conFgAcc1" presStyleIdx="6" presStyleCnt="8">
        <dgm:presLayoutVars>
          <dgm:bulletEnabled val="1"/>
        </dgm:presLayoutVars>
      </dgm:prSet>
      <dgm:spPr/>
    </dgm:pt>
    <dgm:pt modelId="{65E53D6A-F336-4A7E-9990-B33B8F36AF18}" type="pres">
      <dgm:prSet presAssocID="{C989D726-3A75-4FE2-8653-39C32C6CC016}" presName="spaceBetweenRectangles" presStyleCnt="0"/>
      <dgm:spPr/>
    </dgm:pt>
    <dgm:pt modelId="{94B7C1FD-D13B-4FD8-A2B6-2623E02B4A5D}" type="pres">
      <dgm:prSet presAssocID="{428700EF-336F-4CBA-9E1D-DB80FBBF2DE4}" presName="parentLin" presStyleCnt="0"/>
      <dgm:spPr/>
    </dgm:pt>
    <dgm:pt modelId="{826B79A0-E49F-47FD-AE42-DDD20F51ED7F}" type="pres">
      <dgm:prSet presAssocID="{428700EF-336F-4CBA-9E1D-DB80FBBF2DE4}" presName="parentLeftMargin" presStyleLbl="node1" presStyleIdx="6" presStyleCnt="8"/>
      <dgm:spPr/>
    </dgm:pt>
    <dgm:pt modelId="{8F036069-0310-4614-9DD0-8A72EA3DA29B}" type="pres">
      <dgm:prSet presAssocID="{428700EF-336F-4CBA-9E1D-DB80FBBF2DE4}" presName="parentText" presStyleLbl="node1" presStyleIdx="7" presStyleCnt="8">
        <dgm:presLayoutVars>
          <dgm:chMax val="0"/>
          <dgm:bulletEnabled val="1"/>
        </dgm:presLayoutVars>
      </dgm:prSet>
      <dgm:spPr/>
    </dgm:pt>
    <dgm:pt modelId="{D73B96F2-081D-487A-B141-9994B909972E}" type="pres">
      <dgm:prSet presAssocID="{428700EF-336F-4CBA-9E1D-DB80FBBF2DE4}" presName="negativeSpace" presStyleCnt="0"/>
      <dgm:spPr/>
    </dgm:pt>
    <dgm:pt modelId="{18479341-B575-4801-B7CF-071295453E93}" type="pres">
      <dgm:prSet presAssocID="{428700EF-336F-4CBA-9E1D-DB80FBBF2DE4}" presName="childText" presStyleLbl="conFgAcc1" presStyleIdx="7" presStyleCnt="8">
        <dgm:presLayoutVars>
          <dgm:bulletEnabled val="1"/>
        </dgm:presLayoutVars>
      </dgm:prSet>
      <dgm:spPr/>
    </dgm:pt>
  </dgm:ptLst>
  <dgm:cxnLst>
    <dgm:cxn modelId="{2B0CC508-9ECB-47B6-8728-16858918658C}" type="presOf" srcId="{428700EF-336F-4CBA-9E1D-DB80FBBF2DE4}" destId="{826B79A0-E49F-47FD-AE42-DDD20F51ED7F}" srcOrd="0" destOrd="0" presId="urn:microsoft.com/office/officeart/2005/8/layout/list1"/>
    <dgm:cxn modelId="{9F12650E-BDA7-482D-9350-14B703BAEAB3}" type="presOf" srcId="{C2F554DE-40FE-4909-971E-106385743C03}" destId="{3FA010FD-5CB3-4C3F-8F14-92EA7067BD2E}" srcOrd="0" destOrd="0" presId="urn:microsoft.com/office/officeart/2005/8/layout/list1"/>
    <dgm:cxn modelId="{5812B00F-EB07-481D-AD35-42AEAAB1F219}" type="presOf" srcId="{4D1B4300-F2A2-433B-AA63-E6D8A0673593}" destId="{1D0AE311-2651-4586-A61C-D00C40187D61}" srcOrd="0" destOrd="0" presId="urn:microsoft.com/office/officeart/2005/8/layout/list1"/>
    <dgm:cxn modelId="{FE7B7B19-BCF1-4663-9D8F-C688143FDADF}" srcId="{668F35BF-5456-48B2-A892-466D950127FF}" destId="{428700EF-336F-4CBA-9E1D-DB80FBBF2DE4}" srcOrd="7" destOrd="0" parTransId="{C8A89525-BFF9-4EE5-AFBC-1F4778D3B06B}" sibTransId="{6FBD24D3-FAC2-4CE6-BB65-66AEBABFB31A}"/>
    <dgm:cxn modelId="{AC626A1C-B369-4B6F-85B7-CA2DFA592891}" type="presOf" srcId="{50523449-2946-444A-B293-99D68ADC6334}" destId="{BE68312E-B2EA-47DE-9092-DA37D195297B}" srcOrd="1" destOrd="0" presId="urn:microsoft.com/office/officeart/2005/8/layout/list1"/>
    <dgm:cxn modelId="{49C82E27-6F5B-4338-BDAC-321FB3FC6F34}" srcId="{668F35BF-5456-48B2-A892-466D950127FF}" destId="{50523449-2946-444A-B293-99D68ADC6334}" srcOrd="1" destOrd="0" parTransId="{56AC95B6-F848-4632-B4E1-0D09D0916B23}" sibTransId="{0D931E99-51B1-4F83-A2F2-D6004ED629AE}"/>
    <dgm:cxn modelId="{53B77B29-770C-469C-B724-7CF5322C7427}" type="presOf" srcId="{4D1B4300-F2A2-433B-AA63-E6D8A0673593}" destId="{CFA0DA64-97BA-446F-B4A0-8060BAD66DFE}" srcOrd="1" destOrd="0" presId="urn:microsoft.com/office/officeart/2005/8/layout/list1"/>
    <dgm:cxn modelId="{B37ADE3B-42B8-4A8C-9440-A151FF03E838}" type="presOf" srcId="{46442E2C-B57D-4A71-B6E5-4D975F8C680E}" destId="{756BEDA8-C555-49C0-B8EA-09DE56AFD629}" srcOrd="0" destOrd="0" presId="urn:microsoft.com/office/officeart/2005/8/layout/list1"/>
    <dgm:cxn modelId="{01DD7C3F-D3D1-4D28-9CA4-DD3C28FABDD5}" srcId="{668F35BF-5456-48B2-A892-466D950127FF}" destId="{3BF7C72E-463F-40E8-AA50-74DE9444C3DC}" srcOrd="4" destOrd="0" parTransId="{3E068269-034A-40F1-854B-B1B92315AE89}" sibTransId="{7F2D6D0D-0847-4E65-807C-16ED640704BB}"/>
    <dgm:cxn modelId="{83088E61-1373-4AA7-978E-430151C9E5C5}" type="presOf" srcId="{1587BD74-252B-4AE3-8619-64C512C733E6}" destId="{C736FCBD-AB08-43EA-930A-E8BBFB3AF360}" srcOrd="0" destOrd="0" presId="urn:microsoft.com/office/officeart/2005/8/layout/list1"/>
    <dgm:cxn modelId="{C57D1D46-8DE1-4B37-BF3A-D092B5933F00}" srcId="{668F35BF-5456-48B2-A892-466D950127FF}" destId="{46442E2C-B57D-4A71-B6E5-4D975F8C680E}" srcOrd="3" destOrd="0" parTransId="{8294A4AB-4B32-4983-8132-E0DD860487F3}" sibTransId="{35112AD8-1DB7-4CDB-B51E-9303BBEFCB8C}"/>
    <dgm:cxn modelId="{A49DF37A-B0B0-41A7-9718-AE4D979694BC}" type="presOf" srcId="{668F35BF-5456-48B2-A892-466D950127FF}" destId="{100ABF1E-AB81-4F70-942C-2AD5561BF498}" srcOrd="0" destOrd="0" presId="urn:microsoft.com/office/officeart/2005/8/layout/list1"/>
    <dgm:cxn modelId="{BEEDF57B-CBA1-4562-B360-E997590DD123}" type="presOf" srcId="{428700EF-336F-4CBA-9E1D-DB80FBBF2DE4}" destId="{8F036069-0310-4614-9DD0-8A72EA3DA29B}" srcOrd="1" destOrd="0" presId="urn:microsoft.com/office/officeart/2005/8/layout/list1"/>
    <dgm:cxn modelId="{35FB7B7C-2430-44F4-BD9A-2F412A84A310}" type="presOf" srcId="{50523449-2946-444A-B293-99D68ADC6334}" destId="{BA69E52C-C03B-4D00-AB67-50B35578C131}" srcOrd="0" destOrd="0" presId="urn:microsoft.com/office/officeart/2005/8/layout/list1"/>
    <dgm:cxn modelId="{66E4BD83-C7C0-4BB8-80A0-A588AA57CBB3}" srcId="{668F35BF-5456-48B2-A892-466D950127FF}" destId="{C2F554DE-40FE-4909-971E-106385743C03}" srcOrd="6" destOrd="0" parTransId="{75DE7C95-DB58-4CE7-B428-5F50597678AB}" sibTransId="{C989D726-3A75-4FE2-8653-39C32C6CC016}"/>
    <dgm:cxn modelId="{3A47E684-9007-4F42-AC2B-0546B3E2D607}" srcId="{668F35BF-5456-48B2-A892-466D950127FF}" destId="{4D1B4300-F2A2-433B-AA63-E6D8A0673593}" srcOrd="5" destOrd="0" parTransId="{99981640-9285-4E6D-A272-0E2D7D3BB6AE}" sibTransId="{27F196BC-2C3D-4EE6-85AC-46D3C3DBE759}"/>
    <dgm:cxn modelId="{0165BAA2-B83D-4248-8B2C-061B65177366}" type="presOf" srcId="{3BF7C72E-463F-40E8-AA50-74DE9444C3DC}" destId="{598BC92C-F5E3-4DD4-A7EA-1F3768132A00}" srcOrd="1" destOrd="0" presId="urn:microsoft.com/office/officeart/2005/8/layout/list1"/>
    <dgm:cxn modelId="{3DEE45A7-EBBA-4F2A-AE3C-74C3C400DA6A}" type="presOf" srcId="{3BF7C72E-463F-40E8-AA50-74DE9444C3DC}" destId="{F62F1C86-3BD2-4282-8CE1-7EA4B2284749}" srcOrd="0" destOrd="0" presId="urn:microsoft.com/office/officeart/2005/8/layout/list1"/>
    <dgm:cxn modelId="{BB4D68B8-084E-44D9-AC6C-4A5C6F7845E4}" type="presOf" srcId="{C2F554DE-40FE-4909-971E-106385743C03}" destId="{F15F9924-907B-413D-BD73-EA3C5EBBE5AE}" srcOrd="1" destOrd="0" presId="urn:microsoft.com/office/officeart/2005/8/layout/list1"/>
    <dgm:cxn modelId="{2287BFBB-0EEF-4DF4-B99A-9ECE4F5F757F}" type="presOf" srcId="{1587BD74-252B-4AE3-8619-64C512C733E6}" destId="{BB32B936-B27C-4B63-AF92-939BF9345077}" srcOrd="1" destOrd="0" presId="urn:microsoft.com/office/officeart/2005/8/layout/list1"/>
    <dgm:cxn modelId="{94A22BC3-28F1-43E4-AB00-EE752365A0F8}" srcId="{668F35BF-5456-48B2-A892-466D950127FF}" destId="{5640223D-BD11-408F-A285-64D24D8B4263}" srcOrd="2" destOrd="0" parTransId="{0F37B480-2737-497B-9A47-721F8AB8E278}" sibTransId="{E3AF2637-3EC6-49F1-8E4F-E8DDF62E7959}"/>
    <dgm:cxn modelId="{101332CD-7492-47BD-B8EE-1278DF96D96A}" type="presOf" srcId="{46442E2C-B57D-4A71-B6E5-4D975F8C680E}" destId="{D84A1629-5D6D-49FC-A110-3D75F132A91B}" srcOrd="1" destOrd="0" presId="urn:microsoft.com/office/officeart/2005/8/layout/list1"/>
    <dgm:cxn modelId="{46DEBCD3-3EA2-45E0-B492-18FFCBAF58FB}" srcId="{668F35BF-5456-48B2-A892-466D950127FF}" destId="{1587BD74-252B-4AE3-8619-64C512C733E6}" srcOrd="0" destOrd="0" parTransId="{CE7AFBC5-22DA-429D-968A-6AF517A3F6FD}" sibTransId="{66B5F0FA-1AB3-4453-88C6-9AD04A0D4DF2}"/>
    <dgm:cxn modelId="{105E33FB-B68D-4AE5-B0F8-2DAA534726EF}" type="presOf" srcId="{5640223D-BD11-408F-A285-64D24D8B4263}" destId="{CE4359D0-DF74-44D4-A97D-530B3C0ED43B}" srcOrd="0" destOrd="0" presId="urn:microsoft.com/office/officeart/2005/8/layout/list1"/>
    <dgm:cxn modelId="{CC9793FD-347A-412E-8548-C78B869A1F80}" type="presOf" srcId="{5640223D-BD11-408F-A285-64D24D8B4263}" destId="{3C7DB2B4-6264-4630-9201-982CB0D148EA}" srcOrd="1" destOrd="0" presId="urn:microsoft.com/office/officeart/2005/8/layout/list1"/>
    <dgm:cxn modelId="{D63D6F5E-D2A3-457A-B8CA-EB69A5CFC024}" type="presParOf" srcId="{100ABF1E-AB81-4F70-942C-2AD5561BF498}" destId="{36F012E1-873C-4569-AC8D-F90AB8541D0F}" srcOrd="0" destOrd="0" presId="urn:microsoft.com/office/officeart/2005/8/layout/list1"/>
    <dgm:cxn modelId="{65E11AF8-E713-4FD1-BE9F-5AFC26C0095C}" type="presParOf" srcId="{36F012E1-873C-4569-AC8D-F90AB8541D0F}" destId="{C736FCBD-AB08-43EA-930A-E8BBFB3AF360}" srcOrd="0" destOrd="0" presId="urn:microsoft.com/office/officeart/2005/8/layout/list1"/>
    <dgm:cxn modelId="{4BCDEF6C-74BC-4884-9452-2A54758D8654}" type="presParOf" srcId="{36F012E1-873C-4569-AC8D-F90AB8541D0F}" destId="{BB32B936-B27C-4B63-AF92-939BF9345077}" srcOrd="1" destOrd="0" presId="urn:microsoft.com/office/officeart/2005/8/layout/list1"/>
    <dgm:cxn modelId="{F3512974-2CCC-4EBF-B6D9-7241A6BEFB06}" type="presParOf" srcId="{100ABF1E-AB81-4F70-942C-2AD5561BF498}" destId="{1F69132A-6CD5-4604-9D8F-34A90DE50A58}" srcOrd="1" destOrd="0" presId="urn:microsoft.com/office/officeart/2005/8/layout/list1"/>
    <dgm:cxn modelId="{09C963CA-60A7-48DA-8874-D33EA33820BD}" type="presParOf" srcId="{100ABF1E-AB81-4F70-942C-2AD5561BF498}" destId="{1642BB63-A30C-4857-9C73-102523369B7D}" srcOrd="2" destOrd="0" presId="urn:microsoft.com/office/officeart/2005/8/layout/list1"/>
    <dgm:cxn modelId="{C784154B-E9A1-41F4-9625-BEC1D837131A}" type="presParOf" srcId="{100ABF1E-AB81-4F70-942C-2AD5561BF498}" destId="{B02BE782-B33A-43C4-B65F-E0568DC71FF3}" srcOrd="3" destOrd="0" presId="urn:microsoft.com/office/officeart/2005/8/layout/list1"/>
    <dgm:cxn modelId="{547AAA8A-0496-4B22-86CA-AD0CFD66E4AD}" type="presParOf" srcId="{100ABF1E-AB81-4F70-942C-2AD5561BF498}" destId="{B85B0DFF-742D-44F8-8D52-180281825059}" srcOrd="4" destOrd="0" presId="urn:microsoft.com/office/officeart/2005/8/layout/list1"/>
    <dgm:cxn modelId="{C50316CF-3483-42C5-9FB9-2A50E6C28921}" type="presParOf" srcId="{B85B0DFF-742D-44F8-8D52-180281825059}" destId="{BA69E52C-C03B-4D00-AB67-50B35578C131}" srcOrd="0" destOrd="0" presId="urn:microsoft.com/office/officeart/2005/8/layout/list1"/>
    <dgm:cxn modelId="{E4F6C505-7A41-4FE0-ABAF-D7F44C191BC2}" type="presParOf" srcId="{B85B0DFF-742D-44F8-8D52-180281825059}" destId="{BE68312E-B2EA-47DE-9092-DA37D195297B}" srcOrd="1" destOrd="0" presId="urn:microsoft.com/office/officeart/2005/8/layout/list1"/>
    <dgm:cxn modelId="{6F5EEE37-5E06-4C16-BD31-59E89B1FCEB9}" type="presParOf" srcId="{100ABF1E-AB81-4F70-942C-2AD5561BF498}" destId="{B41930D7-F963-479C-847F-8848C6E9AAEC}" srcOrd="5" destOrd="0" presId="urn:microsoft.com/office/officeart/2005/8/layout/list1"/>
    <dgm:cxn modelId="{D682948E-C700-4CF8-ACC7-220F600D3712}" type="presParOf" srcId="{100ABF1E-AB81-4F70-942C-2AD5561BF498}" destId="{D52B1985-6AB3-4CFF-8EF0-373C65731397}" srcOrd="6" destOrd="0" presId="urn:microsoft.com/office/officeart/2005/8/layout/list1"/>
    <dgm:cxn modelId="{BBE095C8-A41B-4B50-B885-D4856A974746}" type="presParOf" srcId="{100ABF1E-AB81-4F70-942C-2AD5561BF498}" destId="{56A76669-63AD-4314-957E-7F8277BB8060}" srcOrd="7" destOrd="0" presId="urn:microsoft.com/office/officeart/2005/8/layout/list1"/>
    <dgm:cxn modelId="{1802F699-64A2-4FE2-816D-CFC0A909A675}" type="presParOf" srcId="{100ABF1E-AB81-4F70-942C-2AD5561BF498}" destId="{B2C3B7ED-F205-4A0F-89C0-4C87A5568801}" srcOrd="8" destOrd="0" presId="urn:microsoft.com/office/officeart/2005/8/layout/list1"/>
    <dgm:cxn modelId="{220377AD-637D-4212-B07A-463BAF49E156}" type="presParOf" srcId="{B2C3B7ED-F205-4A0F-89C0-4C87A5568801}" destId="{CE4359D0-DF74-44D4-A97D-530B3C0ED43B}" srcOrd="0" destOrd="0" presId="urn:microsoft.com/office/officeart/2005/8/layout/list1"/>
    <dgm:cxn modelId="{C2AB2590-2B04-4892-96C3-B3932776AEFA}" type="presParOf" srcId="{B2C3B7ED-F205-4A0F-89C0-4C87A5568801}" destId="{3C7DB2B4-6264-4630-9201-982CB0D148EA}" srcOrd="1" destOrd="0" presId="urn:microsoft.com/office/officeart/2005/8/layout/list1"/>
    <dgm:cxn modelId="{FFF2AC3D-B44D-42FF-8151-949012FD7B54}" type="presParOf" srcId="{100ABF1E-AB81-4F70-942C-2AD5561BF498}" destId="{95A4EDE7-B3FE-4B2E-98CD-78A5F388D722}" srcOrd="9" destOrd="0" presId="urn:microsoft.com/office/officeart/2005/8/layout/list1"/>
    <dgm:cxn modelId="{10CFD737-AB84-4332-84A2-71B682CA9779}" type="presParOf" srcId="{100ABF1E-AB81-4F70-942C-2AD5561BF498}" destId="{EC742DEA-ADED-4307-B7EC-F8FA062A0CFB}" srcOrd="10" destOrd="0" presId="urn:microsoft.com/office/officeart/2005/8/layout/list1"/>
    <dgm:cxn modelId="{1F004A1C-B6F6-4F6E-94C3-1AF192F26477}" type="presParOf" srcId="{100ABF1E-AB81-4F70-942C-2AD5561BF498}" destId="{36F54EA2-27AE-414D-A45F-015958D30C80}" srcOrd="11" destOrd="0" presId="urn:microsoft.com/office/officeart/2005/8/layout/list1"/>
    <dgm:cxn modelId="{F6C131D1-D992-4095-8FE1-BC6D5AAA70DB}" type="presParOf" srcId="{100ABF1E-AB81-4F70-942C-2AD5561BF498}" destId="{E6A04EAA-D3E3-480D-A6C5-7B3DAA1F318D}" srcOrd="12" destOrd="0" presId="urn:microsoft.com/office/officeart/2005/8/layout/list1"/>
    <dgm:cxn modelId="{1F10C9DE-B8D0-41AF-A859-8C414C79D902}" type="presParOf" srcId="{E6A04EAA-D3E3-480D-A6C5-7B3DAA1F318D}" destId="{756BEDA8-C555-49C0-B8EA-09DE56AFD629}" srcOrd="0" destOrd="0" presId="urn:microsoft.com/office/officeart/2005/8/layout/list1"/>
    <dgm:cxn modelId="{A1F06F67-29E0-49FD-B2E9-B3A4AD37932C}" type="presParOf" srcId="{E6A04EAA-D3E3-480D-A6C5-7B3DAA1F318D}" destId="{D84A1629-5D6D-49FC-A110-3D75F132A91B}" srcOrd="1" destOrd="0" presId="urn:microsoft.com/office/officeart/2005/8/layout/list1"/>
    <dgm:cxn modelId="{27AB339B-3DA9-463D-B9DF-0359F041D039}" type="presParOf" srcId="{100ABF1E-AB81-4F70-942C-2AD5561BF498}" destId="{4F4ED6FA-9D62-4E92-83C5-54013AE38112}" srcOrd="13" destOrd="0" presId="urn:microsoft.com/office/officeart/2005/8/layout/list1"/>
    <dgm:cxn modelId="{0B3141CD-1F45-41A8-89B6-3A6413D8F050}" type="presParOf" srcId="{100ABF1E-AB81-4F70-942C-2AD5561BF498}" destId="{BAE3F4D8-BADA-4AEA-896A-0E65BFAA0097}" srcOrd="14" destOrd="0" presId="urn:microsoft.com/office/officeart/2005/8/layout/list1"/>
    <dgm:cxn modelId="{D047103B-29B7-4EB4-A7D6-EA205212D429}" type="presParOf" srcId="{100ABF1E-AB81-4F70-942C-2AD5561BF498}" destId="{493AAD73-86EB-4AE1-8CCC-5B383E444F1B}" srcOrd="15" destOrd="0" presId="urn:microsoft.com/office/officeart/2005/8/layout/list1"/>
    <dgm:cxn modelId="{AA165F2D-27F4-40AF-B13D-058BDF990DE6}" type="presParOf" srcId="{100ABF1E-AB81-4F70-942C-2AD5561BF498}" destId="{8137001D-887B-4C99-989F-4D73F5F2FB18}" srcOrd="16" destOrd="0" presId="urn:microsoft.com/office/officeart/2005/8/layout/list1"/>
    <dgm:cxn modelId="{AA9C901D-E699-4570-A9E4-05FDF32136A1}" type="presParOf" srcId="{8137001D-887B-4C99-989F-4D73F5F2FB18}" destId="{F62F1C86-3BD2-4282-8CE1-7EA4B2284749}" srcOrd="0" destOrd="0" presId="urn:microsoft.com/office/officeart/2005/8/layout/list1"/>
    <dgm:cxn modelId="{5D66BF64-E3D6-48C9-B49C-044C795A92BC}" type="presParOf" srcId="{8137001D-887B-4C99-989F-4D73F5F2FB18}" destId="{598BC92C-F5E3-4DD4-A7EA-1F3768132A00}" srcOrd="1" destOrd="0" presId="urn:microsoft.com/office/officeart/2005/8/layout/list1"/>
    <dgm:cxn modelId="{4EF97906-A966-4B36-8893-9FD79768560E}" type="presParOf" srcId="{100ABF1E-AB81-4F70-942C-2AD5561BF498}" destId="{D6E86CA4-43F3-4C50-A6B2-3FF294E16378}" srcOrd="17" destOrd="0" presId="urn:microsoft.com/office/officeart/2005/8/layout/list1"/>
    <dgm:cxn modelId="{398DEC98-2F59-4934-A44A-D6FEADB7C567}" type="presParOf" srcId="{100ABF1E-AB81-4F70-942C-2AD5561BF498}" destId="{D7E47967-FED3-4A37-8A5B-F16C467A41DE}" srcOrd="18" destOrd="0" presId="urn:microsoft.com/office/officeart/2005/8/layout/list1"/>
    <dgm:cxn modelId="{B9720391-E9D8-46D0-9516-2D960BC8BDEA}" type="presParOf" srcId="{100ABF1E-AB81-4F70-942C-2AD5561BF498}" destId="{D65BF2C2-09ED-493E-8823-FF393D08A9A7}" srcOrd="19" destOrd="0" presId="urn:microsoft.com/office/officeart/2005/8/layout/list1"/>
    <dgm:cxn modelId="{5085C425-CC47-4E68-83E2-D169C1F81419}" type="presParOf" srcId="{100ABF1E-AB81-4F70-942C-2AD5561BF498}" destId="{9B27355E-33A2-495E-A7D0-638FB9D72FED}" srcOrd="20" destOrd="0" presId="urn:microsoft.com/office/officeart/2005/8/layout/list1"/>
    <dgm:cxn modelId="{AD3B24CF-364B-4D44-BB5B-867AC286C11E}" type="presParOf" srcId="{9B27355E-33A2-495E-A7D0-638FB9D72FED}" destId="{1D0AE311-2651-4586-A61C-D00C40187D61}" srcOrd="0" destOrd="0" presId="urn:microsoft.com/office/officeart/2005/8/layout/list1"/>
    <dgm:cxn modelId="{E7080BD5-1748-4EEC-9A53-47A695820561}" type="presParOf" srcId="{9B27355E-33A2-495E-A7D0-638FB9D72FED}" destId="{CFA0DA64-97BA-446F-B4A0-8060BAD66DFE}" srcOrd="1" destOrd="0" presId="urn:microsoft.com/office/officeart/2005/8/layout/list1"/>
    <dgm:cxn modelId="{A0EFF374-07DD-4ECB-AB05-6066194F49F5}" type="presParOf" srcId="{100ABF1E-AB81-4F70-942C-2AD5561BF498}" destId="{684F91CB-3C7C-4EA1-8219-5B3B16838228}" srcOrd="21" destOrd="0" presId="urn:microsoft.com/office/officeart/2005/8/layout/list1"/>
    <dgm:cxn modelId="{A7984BBA-06F6-49C3-940D-AFF3C280EB4A}" type="presParOf" srcId="{100ABF1E-AB81-4F70-942C-2AD5561BF498}" destId="{640A3073-3DAD-4493-B36A-EB64E4D2FCE9}" srcOrd="22" destOrd="0" presId="urn:microsoft.com/office/officeart/2005/8/layout/list1"/>
    <dgm:cxn modelId="{FDF396DE-201B-4FC1-9FDF-86BB6E87442B}" type="presParOf" srcId="{100ABF1E-AB81-4F70-942C-2AD5561BF498}" destId="{FF70FC28-F7CB-4257-B813-24886254EDDB}" srcOrd="23" destOrd="0" presId="urn:microsoft.com/office/officeart/2005/8/layout/list1"/>
    <dgm:cxn modelId="{77E92D5C-8E66-446F-BE79-B2CAC9016DD2}" type="presParOf" srcId="{100ABF1E-AB81-4F70-942C-2AD5561BF498}" destId="{9F122FB3-11E9-42E4-ADA6-76D60E76CDF7}" srcOrd="24" destOrd="0" presId="urn:microsoft.com/office/officeart/2005/8/layout/list1"/>
    <dgm:cxn modelId="{C386F171-FA1A-4042-90C7-B0532D9AF93A}" type="presParOf" srcId="{9F122FB3-11E9-42E4-ADA6-76D60E76CDF7}" destId="{3FA010FD-5CB3-4C3F-8F14-92EA7067BD2E}" srcOrd="0" destOrd="0" presId="urn:microsoft.com/office/officeart/2005/8/layout/list1"/>
    <dgm:cxn modelId="{C57F05C0-3B92-4E2A-A99D-9C77915C2B91}" type="presParOf" srcId="{9F122FB3-11E9-42E4-ADA6-76D60E76CDF7}" destId="{F15F9924-907B-413D-BD73-EA3C5EBBE5AE}" srcOrd="1" destOrd="0" presId="urn:microsoft.com/office/officeart/2005/8/layout/list1"/>
    <dgm:cxn modelId="{9E39AB63-F07A-48D1-A7A8-F3A077E119DB}" type="presParOf" srcId="{100ABF1E-AB81-4F70-942C-2AD5561BF498}" destId="{49AEDFD9-1037-4371-8B57-F66EDC90A361}" srcOrd="25" destOrd="0" presId="urn:microsoft.com/office/officeart/2005/8/layout/list1"/>
    <dgm:cxn modelId="{7069BDBC-DA9A-43F5-9BF3-3B857BE1B57E}" type="presParOf" srcId="{100ABF1E-AB81-4F70-942C-2AD5561BF498}" destId="{DA99367A-A627-4BB2-9F3B-0C6803EB1F1D}" srcOrd="26" destOrd="0" presId="urn:microsoft.com/office/officeart/2005/8/layout/list1"/>
    <dgm:cxn modelId="{F44A390B-C454-4302-821B-F034E61ECDAE}" type="presParOf" srcId="{100ABF1E-AB81-4F70-942C-2AD5561BF498}" destId="{65E53D6A-F336-4A7E-9990-B33B8F36AF18}" srcOrd="27" destOrd="0" presId="urn:microsoft.com/office/officeart/2005/8/layout/list1"/>
    <dgm:cxn modelId="{C3A5C9B4-7ADE-4613-8A11-24635F1D0764}" type="presParOf" srcId="{100ABF1E-AB81-4F70-942C-2AD5561BF498}" destId="{94B7C1FD-D13B-4FD8-A2B6-2623E02B4A5D}" srcOrd="28" destOrd="0" presId="urn:microsoft.com/office/officeart/2005/8/layout/list1"/>
    <dgm:cxn modelId="{B1DA7C25-A66D-4ED4-8FBB-A1DF18FB2C14}" type="presParOf" srcId="{94B7C1FD-D13B-4FD8-A2B6-2623E02B4A5D}" destId="{826B79A0-E49F-47FD-AE42-DDD20F51ED7F}" srcOrd="0" destOrd="0" presId="urn:microsoft.com/office/officeart/2005/8/layout/list1"/>
    <dgm:cxn modelId="{1FCA18AE-9EA1-49EA-9698-6F6AA2C90CE3}" type="presParOf" srcId="{94B7C1FD-D13B-4FD8-A2B6-2623E02B4A5D}" destId="{8F036069-0310-4614-9DD0-8A72EA3DA29B}" srcOrd="1" destOrd="0" presId="urn:microsoft.com/office/officeart/2005/8/layout/list1"/>
    <dgm:cxn modelId="{BA9535C2-ACC8-45E8-86C1-AC3A5CB77F67}" type="presParOf" srcId="{100ABF1E-AB81-4F70-942C-2AD5561BF498}" destId="{D73B96F2-081D-487A-B141-9994B909972E}" srcOrd="29" destOrd="0" presId="urn:microsoft.com/office/officeart/2005/8/layout/list1"/>
    <dgm:cxn modelId="{C5F295B4-A7F7-438A-A659-47CBA0FC7344}" type="presParOf" srcId="{100ABF1E-AB81-4F70-942C-2AD5561BF498}" destId="{18479341-B575-4801-B7CF-071295453E93}"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465CFE-438D-4A38-815E-94EEB7ADBC23}"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US"/>
        </a:p>
      </dgm:t>
    </dgm:pt>
    <dgm:pt modelId="{48E22B52-8931-42AD-8D5C-1ECFC709C524}">
      <dgm:prSet phldrT="[Text]"/>
      <dgm:spPr/>
      <dgm:t>
        <a:bodyPr/>
        <a:lstStyle/>
        <a:p>
          <a:r>
            <a:rPr lang="en-US" dirty="0"/>
            <a:t>Human comforts</a:t>
          </a:r>
        </a:p>
      </dgm:t>
    </dgm:pt>
    <dgm:pt modelId="{A992F9B3-9B80-4B33-A530-64EBA574E3CD}" type="parTrans" cxnId="{AD92664B-29E6-460A-9DEA-CC7129ED6BDF}">
      <dgm:prSet/>
      <dgm:spPr/>
      <dgm:t>
        <a:bodyPr/>
        <a:lstStyle/>
        <a:p>
          <a:endParaRPr lang="en-US"/>
        </a:p>
      </dgm:t>
    </dgm:pt>
    <dgm:pt modelId="{EDE4AB95-6C79-4844-9DD3-5C5995CA36A3}" type="sibTrans" cxnId="{AD92664B-29E6-460A-9DEA-CC7129ED6BDF}">
      <dgm:prSet/>
      <dgm:spPr/>
      <dgm:t>
        <a:bodyPr/>
        <a:lstStyle/>
        <a:p>
          <a:endParaRPr lang="en-US"/>
        </a:p>
      </dgm:t>
    </dgm:pt>
    <dgm:pt modelId="{E1EDEC55-5E92-441A-94D0-5E2FFFE1D575}">
      <dgm:prSet phldrT="[Text]"/>
      <dgm:spPr/>
      <dgm:t>
        <a:bodyPr/>
        <a:lstStyle/>
        <a:p>
          <a:r>
            <a:rPr lang="en-US" dirty="0"/>
            <a:t>Thermal comfort</a:t>
          </a:r>
        </a:p>
      </dgm:t>
    </dgm:pt>
    <dgm:pt modelId="{AF1B2687-EDD6-40A9-AA36-9AD802334BF7}" type="parTrans" cxnId="{C55ADFDC-C466-4143-9BC3-74250824B889}">
      <dgm:prSet/>
      <dgm:spPr/>
      <dgm:t>
        <a:bodyPr/>
        <a:lstStyle/>
        <a:p>
          <a:endParaRPr lang="en-US"/>
        </a:p>
      </dgm:t>
    </dgm:pt>
    <dgm:pt modelId="{2D012C36-4DC8-4A7A-A943-B9B485E84FC0}" type="sibTrans" cxnId="{C55ADFDC-C466-4143-9BC3-74250824B889}">
      <dgm:prSet/>
      <dgm:spPr/>
      <dgm:t>
        <a:bodyPr/>
        <a:lstStyle/>
        <a:p>
          <a:endParaRPr lang="en-US"/>
        </a:p>
      </dgm:t>
    </dgm:pt>
    <dgm:pt modelId="{87072F6E-FFB8-492F-A3D8-ECC55FD69144}">
      <dgm:prSet phldrT="[Text]"/>
      <dgm:spPr/>
      <dgm:t>
        <a:bodyPr/>
        <a:lstStyle/>
        <a:p>
          <a:r>
            <a:rPr lang="en-US" dirty="0"/>
            <a:t>visual comfort</a:t>
          </a:r>
        </a:p>
      </dgm:t>
    </dgm:pt>
    <dgm:pt modelId="{83F3E95E-75D2-41C6-94B3-3A1007CBE880}" type="parTrans" cxnId="{17AF9E41-3731-491B-9F5C-470D268918DC}">
      <dgm:prSet/>
      <dgm:spPr/>
      <dgm:t>
        <a:bodyPr/>
        <a:lstStyle/>
        <a:p>
          <a:endParaRPr lang="en-US"/>
        </a:p>
      </dgm:t>
    </dgm:pt>
    <dgm:pt modelId="{FA67FE0C-F188-4B98-9A59-6C2F37E1A781}" type="sibTrans" cxnId="{17AF9E41-3731-491B-9F5C-470D268918DC}">
      <dgm:prSet/>
      <dgm:spPr/>
      <dgm:t>
        <a:bodyPr/>
        <a:lstStyle/>
        <a:p>
          <a:endParaRPr lang="en-US"/>
        </a:p>
      </dgm:t>
    </dgm:pt>
    <dgm:pt modelId="{CD111586-8DAD-42B1-9224-D3563E89D0FF}">
      <dgm:prSet phldrT="[Text]"/>
      <dgm:spPr/>
      <dgm:t>
        <a:bodyPr/>
        <a:lstStyle/>
        <a:p>
          <a:r>
            <a:rPr lang="en-US" dirty="0"/>
            <a:t>Indoor air quality</a:t>
          </a:r>
        </a:p>
      </dgm:t>
    </dgm:pt>
    <dgm:pt modelId="{75851F54-D1D2-4512-B05C-6CCAEDA22419}" type="parTrans" cxnId="{632FEBCD-717B-4516-840D-E7A1773FB9F3}">
      <dgm:prSet/>
      <dgm:spPr/>
      <dgm:t>
        <a:bodyPr/>
        <a:lstStyle/>
        <a:p>
          <a:endParaRPr lang="en-US"/>
        </a:p>
      </dgm:t>
    </dgm:pt>
    <dgm:pt modelId="{31F467C7-8E15-4BA7-83B8-4C67018370AC}" type="sibTrans" cxnId="{632FEBCD-717B-4516-840D-E7A1773FB9F3}">
      <dgm:prSet/>
      <dgm:spPr/>
      <dgm:t>
        <a:bodyPr/>
        <a:lstStyle/>
        <a:p>
          <a:endParaRPr lang="en-US"/>
        </a:p>
      </dgm:t>
    </dgm:pt>
    <dgm:pt modelId="{C79DAF7E-21E8-433A-8F5A-9C3ADEFC4569}">
      <dgm:prSet phldrT="[Text]"/>
      <dgm:spPr/>
      <dgm:t>
        <a:bodyPr/>
        <a:lstStyle/>
        <a:p>
          <a:r>
            <a:rPr lang="en-US" dirty="0"/>
            <a:t>Acoustical</a:t>
          </a:r>
          <a:r>
            <a:rPr lang="en-US" baseline="0" dirty="0"/>
            <a:t> comfort</a:t>
          </a:r>
          <a:endParaRPr lang="en-US" dirty="0"/>
        </a:p>
      </dgm:t>
    </dgm:pt>
    <dgm:pt modelId="{3682F919-7407-4216-8E6E-947A2BA4071B}" type="parTrans" cxnId="{C4EFCA05-02C5-47DA-9191-F45A71A70038}">
      <dgm:prSet/>
      <dgm:spPr/>
      <dgm:t>
        <a:bodyPr/>
        <a:lstStyle/>
        <a:p>
          <a:endParaRPr lang="en-US"/>
        </a:p>
      </dgm:t>
    </dgm:pt>
    <dgm:pt modelId="{A795F6E6-BD50-41F3-87DC-69D90131B66E}" type="sibTrans" cxnId="{C4EFCA05-02C5-47DA-9191-F45A71A70038}">
      <dgm:prSet/>
      <dgm:spPr/>
      <dgm:t>
        <a:bodyPr/>
        <a:lstStyle/>
        <a:p>
          <a:endParaRPr lang="en-US"/>
        </a:p>
      </dgm:t>
    </dgm:pt>
    <dgm:pt modelId="{0C71726E-5E14-4C8F-B89F-BDAD682D0410}" type="pres">
      <dgm:prSet presAssocID="{93465CFE-438D-4A38-815E-94EEB7ADBC23}" presName="Name0" presStyleCnt="0">
        <dgm:presLayoutVars>
          <dgm:chMax val="1"/>
          <dgm:dir/>
          <dgm:animLvl val="ctr"/>
          <dgm:resizeHandles val="exact"/>
        </dgm:presLayoutVars>
      </dgm:prSet>
      <dgm:spPr/>
    </dgm:pt>
    <dgm:pt modelId="{D38069CB-5BF3-45CE-9001-881D10876BCD}" type="pres">
      <dgm:prSet presAssocID="{48E22B52-8931-42AD-8D5C-1ECFC709C524}" presName="centerShape" presStyleLbl="node0" presStyleIdx="0" presStyleCnt="1"/>
      <dgm:spPr/>
    </dgm:pt>
    <dgm:pt modelId="{E87923C1-A444-43A5-8A3F-FFA7B256E500}" type="pres">
      <dgm:prSet presAssocID="{AF1B2687-EDD6-40A9-AA36-9AD802334BF7}" presName="parTrans" presStyleLbl="sibTrans2D1" presStyleIdx="0" presStyleCnt="4"/>
      <dgm:spPr/>
    </dgm:pt>
    <dgm:pt modelId="{BD257993-11C8-4C60-9E4A-EA4A98802C6F}" type="pres">
      <dgm:prSet presAssocID="{AF1B2687-EDD6-40A9-AA36-9AD802334BF7}" presName="connectorText" presStyleLbl="sibTrans2D1" presStyleIdx="0" presStyleCnt="4"/>
      <dgm:spPr/>
    </dgm:pt>
    <dgm:pt modelId="{74911C05-8F26-40DC-9266-BF77567BE43C}" type="pres">
      <dgm:prSet presAssocID="{E1EDEC55-5E92-441A-94D0-5E2FFFE1D575}" presName="node" presStyleLbl="node1" presStyleIdx="0" presStyleCnt="4">
        <dgm:presLayoutVars>
          <dgm:bulletEnabled val="1"/>
        </dgm:presLayoutVars>
      </dgm:prSet>
      <dgm:spPr/>
    </dgm:pt>
    <dgm:pt modelId="{FC2F1FFA-44C7-4B82-A68F-0025930D0106}" type="pres">
      <dgm:prSet presAssocID="{83F3E95E-75D2-41C6-94B3-3A1007CBE880}" presName="parTrans" presStyleLbl="sibTrans2D1" presStyleIdx="1" presStyleCnt="4"/>
      <dgm:spPr/>
    </dgm:pt>
    <dgm:pt modelId="{98564FE7-E419-4C4E-94C2-6E7BE1524080}" type="pres">
      <dgm:prSet presAssocID="{83F3E95E-75D2-41C6-94B3-3A1007CBE880}" presName="connectorText" presStyleLbl="sibTrans2D1" presStyleIdx="1" presStyleCnt="4"/>
      <dgm:spPr/>
    </dgm:pt>
    <dgm:pt modelId="{E3E03A2F-71EA-4450-B19B-10D38B5348FB}" type="pres">
      <dgm:prSet presAssocID="{87072F6E-FFB8-492F-A3D8-ECC55FD69144}" presName="node" presStyleLbl="node1" presStyleIdx="1" presStyleCnt="4">
        <dgm:presLayoutVars>
          <dgm:bulletEnabled val="1"/>
        </dgm:presLayoutVars>
      </dgm:prSet>
      <dgm:spPr/>
    </dgm:pt>
    <dgm:pt modelId="{BE583B0F-DB4E-4861-AF54-5B68C0429A98}" type="pres">
      <dgm:prSet presAssocID="{75851F54-D1D2-4512-B05C-6CCAEDA22419}" presName="parTrans" presStyleLbl="sibTrans2D1" presStyleIdx="2" presStyleCnt="4"/>
      <dgm:spPr/>
    </dgm:pt>
    <dgm:pt modelId="{B6B7DB1E-A0D4-40D0-93F4-89000DA93664}" type="pres">
      <dgm:prSet presAssocID="{75851F54-D1D2-4512-B05C-6CCAEDA22419}" presName="connectorText" presStyleLbl="sibTrans2D1" presStyleIdx="2" presStyleCnt="4"/>
      <dgm:spPr/>
    </dgm:pt>
    <dgm:pt modelId="{D2AFAB24-9427-4B70-8CA9-87F95444A559}" type="pres">
      <dgm:prSet presAssocID="{CD111586-8DAD-42B1-9224-D3563E89D0FF}" presName="node" presStyleLbl="node1" presStyleIdx="2" presStyleCnt="4">
        <dgm:presLayoutVars>
          <dgm:bulletEnabled val="1"/>
        </dgm:presLayoutVars>
      </dgm:prSet>
      <dgm:spPr/>
    </dgm:pt>
    <dgm:pt modelId="{84ADA999-B5A6-41CC-9A8F-50D71F0C5842}" type="pres">
      <dgm:prSet presAssocID="{3682F919-7407-4216-8E6E-947A2BA4071B}" presName="parTrans" presStyleLbl="sibTrans2D1" presStyleIdx="3" presStyleCnt="4"/>
      <dgm:spPr/>
    </dgm:pt>
    <dgm:pt modelId="{F4E45699-898D-4DAD-93DC-D85801A66A5F}" type="pres">
      <dgm:prSet presAssocID="{3682F919-7407-4216-8E6E-947A2BA4071B}" presName="connectorText" presStyleLbl="sibTrans2D1" presStyleIdx="3" presStyleCnt="4"/>
      <dgm:spPr/>
    </dgm:pt>
    <dgm:pt modelId="{0412115D-87E3-4D35-B30D-A1F18DDA5BD5}" type="pres">
      <dgm:prSet presAssocID="{C79DAF7E-21E8-433A-8F5A-9C3ADEFC4569}" presName="node" presStyleLbl="node1" presStyleIdx="3" presStyleCnt="4">
        <dgm:presLayoutVars>
          <dgm:bulletEnabled val="1"/>
        </dgm:presLayoutVars>
      </dgm:prSet>
      <dgm:spPr/>
    </dgm:pt>
  </dgm:ptLst>
  <dgm:cxnLst>
    <dgm:cxn modelId="{49E17D01-87D4-45BC-86FD-3095CC3CC46C}" type="presOf" srcId="{3682F919-7407-4216-8E6E-947A2BA4071B}" destId="{F4E45699-898D-4DAD-93DC-D85801A66A5F}" srcOrd="1" destOrd="0" presId="urn:microsoft.com/office/officeart/2005/8/layout/radial5"/>
    <dgm:cxn modelId="{74D79D01-191C-4628-8910-177F155AF638}" type="presOf" srcId="{87072F6E-FFB8-492F-A3D8-ECC55FD69144}" destId="{E3E03A2F-71EA-4450-B19B-10D38B5348FB}" srcOrd="0" destOrd="0" presId="urn:microsoft.com/office/officeart/2005/8/layout/radial5"/>
    <dgm:cxn modelId="{C4EFCA05-02C5-47DA-9191-F45A71A70038}" srcId="{48E22B52-8931-42AD-8D5C-1ECFC709C524}" destId="{C79DAF7E-21E8-433A-8F5A-9C3ADEFC4569}" srcOrd="3" destOrd="0" parTransId="{3682F919-7407-4216-8E6E-947A2BA4071B}" sibTransId="{A795F6E6-BD50-41F3-87DC-69D90131B66E}"/>
    <dgm:cxn modelId="{14EAF428-ED6C-4AD2-9818-227D3E851426}" type="presOf" srcId="{C79DAF7E-21E8-433A-8F5A-9C3ADEFC4569}" destId="{0412115D-87E3-4D35-B30D-A1F18DDA5BD5}" srcOrd="0" destOrd="0" presId="urn:microsoft.com/office/officeart/2005/8/layout/radial5"/>
    <dgm:cxn modelId="{F2E3663B-5ACF-4B77-9B19-1403C891BA9C}" type="presOf" srcId="{93465CFE-438D-4A38-815E-94EEB7ADBC23}" destId="{0C71726E-5E14-4C8F-B89F-BDAD682D0410}" srcOrd="0" destOrd="0" presId="urn:microsoft.com/office/officeart/2005/8/layout/radial5"/>
    <dgm:cxn modelId="{17AF9E41-3731-491B-9F5C-470D268918DC}" srcId="{48E22B52-8931-42AD-8D5C-1ECFC709C524}" destId="{87072F6E-FFB8-492F-A3D8-ECC55FD69144}" srcOrd="1" destOrd="0" parTransId="{83F3E95E-75D2-41C6-94B3-3A1007CBE880}" sibTransId="{FA67FE0C-F188-4B98-9A59-6C2F37E1A781}"/>
    <dgm:cxn modelId="{2B16F644-65F8-40E1-8AA2-87F61915945D}" type="presOf" srcId="{75851F54-D1D2-4512-B05C-6CCAEDA22419}" destId="{B6B7DB1E-A0D4-40D0-93F4-89000DA93664}" srcOrd="1" destOrd="0" presId="urn:microsoft.com/office/officeart/2005/8/layout/radial5"/>
    <dgm:cxn modelId="{AF590D45-3B9A-45CB-8C6E-50EE351BBA1B}" type="presOf" srcId="{AF1B2687-EDD6-40A9-AA36-9AD802334BF7}" destId="{E87923C1-A444-43A5-8A3F-FFA7B256E500}" srcOrd="0" destOrd="0" presId="urn:microsoft.com/office/officeart/2005/8/layout/radial5"/>
    <dgm:cxn modelId="{AD92664B-29E6-460A-9DEA-CC7129ED6BDF}" srcId="{93465CFE-438D-4A38-815E-94EEB7ADBC23}" destId="{48E22B52-8931-42AD-8D5C-1ECFC709C524}" srcOrd="0" destOrd="0" parTransId="{A992F9B3-9B80-4B33-A530-64EBA574E3CD}" sibTransId="{EDE4AB95-6C79-4844-9DD3-5C5995CA36A3}"/>
    <dgm:cxn modelId="{CB76466F-1C41-4F71-BFC5-DB9A96153D79}" type="presOf" srcId="{83F3E95E-75D2-41C6-94B3-3A1007CBE880}" destId="{FC2F1FFA-44C7-4B82-A68F-0025930D0106}" srcOrd="0" destOrd="0" presId="urn:microsoft.com/office/officeart/2005/8/layout/radial5"/>
    <dgm:cxn modelId="{27937185-CBEC-43F9-8EE5-F2B42A577E72}" type="presOf" srcId="{48E22B52-8931-42AD-8D5C-1ECFC709C524}" destId="{D38069CB-5BF3-45CE-9001-881D10876BCD}" srcOrd="0" destOrd="0" presId="urn:microsoft.com/office/officeart/2005/8/layout/radial5"/>
    <dgm:cxn modelId="{05169A88-BB88-4215-AC31-A812620D647C}" type="presOf" srcId="{AF1B2687-EDD6-40A9-AA36-9AD802334BF7}" destId="{BD257993-11C8-4C60-9E4A-EA4A98802C6F}" srcOrd="1" destOrd="0" presId="urn:microsoft.com/office/officeart/2005/8/layout/radial5"/>
    <dgm:cxn modelId="{74E0DAAB-30F2-41AA-8F1D-7396775F5241}" type="presOf" srcId="{3682F919-7407-4216-8E6E-947A2BA4071B}" destId="{84ADA999-B5A6-41CC-9A8F-50D71F0C5842}" srcOrd="0" destOrd="0" presId="urn:microsoft.com/office/officeart/2005/8/layout/radial5"/>
    <dgm:cxn modelId="{0E3222C2-002F-4F0C-A063-77F1D63AD5E4}" type="presOf" srcId="{83F3E95E-75D2-41C6-94B3-3A1007CBE880}" destId="{98564FE7-E419-4C4E-94C2-6E7BE1524080}" srcOrd="1" destOrd="0" presId="urn:microsoft.com/office/officeart/2005/8/layout/radial5"/>
    <dgm:cxn modelId="{632FEBCD-717B-4516-840D-E7A1773FB9F3}" srcId="{48E22B52-8931-42AD-8D5C-1ECFC709C524}" destId="{CD111586-8DAD-42B1-9224-D3563E89D0FF}" srcOrd="2" destOrd="0" parTransId="{75851F54-D1D2-4512-B05C-6CCAEDA22419}" sibTransId="{31F467C7-8E15-4BA7-83B8-4C67018370AC}"/>
    <dgm:cxn modelId="{C55ADFDC-C466-4143-9BC3-74250824B889}" srcId="{48E22B52-8931-42AD-8D5C-1ECFC709C524}" destId="{E1EDEC55-5E92-441A-94D0-5E2FFFE1D575}" srcOrd="0" destOrd="0" parTransId="{AF1B2687-EDD6-40A9-AA36-9AD802334BF7}" sibTransId="{2D012C36-4DC8-4A7A-A943-B9B485E84FC0}"/>
    <dgm:cxn modelId="{AB339FE4-E8F3-43E3-BA36-C5229B7DF38A}" type="presOf" srcId="{E1EDEC55-5E92-441A-94D0-5E2FFFE1D575}" destId="{74911C05-8F26-40DC-9266-BF77567BE43C}" srcOrd="0" destOrd="0" presId="urn:microsoft.com/office/officeart/2005/8/layout/radial5"/>
    <dgm:cxn modelId="{2E47AEED-AAF4-40B4-89C4-504C71BE3E53}" type="presOf" srcId="{75851F54-D1D2-4512-B05C-6CCAEDA22419}" destId="{BE583B0F-DB4E-4861-AF54-5B68C0429A98}" srcOrd="0" destOrd="0" presId="urn:microsoft.com/office/officeart/2005/8/layout/radial5"/>
    <dgm:cxn modelId="{8A8E13FC-E353-485B-84D1-72BD0AF232E1}" type="presOf" srcId="{CD111586-8DAD-42B1-9224-D3563E89D0FF}" destId="{D2AFAB24-9427-4B70-8CA9-87F95444A559}" srcOrd="0" destOrd="0" presId="urn:microsoft.com/office/officeart/2005/8/layout/radial5"/>
    <dgm:cxn modelId="{EA5B1E35-B67A-4C26-B8D0-A648233AC107}" type="presParOf" srcId="{0C71726E-5E14-4C8F-B89F-BDAD682D0410}" destId="{D38069CB-5BF3-45CE-9001-881D10876BCD}" srcOrd="0" destOrd="0" presId="urn:microsoft.com/office/officeart/2005/8/layout/radial5"/>
    <dgm:cxn modelId="{0BDFC077-6E73-48B0-8603-7EEA6F6C69DE}" type="presParOf" srcId="{0C71726E-5E14-4C8F-B89F-BDAD682D0410}" destId="{E87923C1-A444-43A5-8A3F-FFA7B256E500}" srcOrd="1" destOrd="0" presId="urn:microsoft.com/office/officeart/2005/8/layout/radial5"/>
    <dgm:cxn modelId="{63F8E306-81A1-45B2-A309-EF1E24357317}" type="presParOf" srcId="{E87923C1-A444-43A5-8A3F-FFA7B256E500}" destId="{BD257993-11C8-4C60-9E4A-EA4A98802C6F}" srcOrd="0" destOrd="0" presId="urn:microsoft.com/office/officeart/2005/8/layout/radial5"/>
    <dgm:cxn modelId="{5E2D5506-7128-41B9-BE48-A10319CC09CD}" type="presParOf" srcId="{0C71726E-5E14-4C8F-B89F-BDAD682D0410}" destId="{74911C05-8F26-40DC-9266-BF77567BE43C}" srcOrd="2" destOrd="0" presId="urn:microsoft.com/office/officeart/2005/8/layout/radial5"/>
    <dgm:cxn modelId="{28E4CF49-D9DE-44F0-BACD-143334489CBF}" type="presParOf" srcId="{0C71726E-5E14-4C8F-B89F-BDAD682D0410}" destId="{FC2F1FFA-44C7-4B82-A68F-0025930D0106}" srcOrd="3" destOrd="0" presId="urn:microsoft.com/office/officeart/2005/8/layout/radial5"/>
    <dgm:cxn modelId="{0FDDDB34-4E23-4EB8-933B-EC84FB42ED67}" type="presParOf" srcId="{FC2F1FFA-44C7-4B82-A68F-0025930D0106}" destId="{98564FE7-E419-4C4E-94C2-6E7BE1524080}" srcOrd="0" destOrd="0" presId="urn:microsoft.com/office/officeart/2005/8/layout/radial5"/>
    <dgm:cxn modelId="{EE83480D-EC2D-4209-AD8D-8AF5FB44BC2B}" type="presParOf" srcId="{0C71726E-5E14-4C8F-B89F-BDAD682D0410}" destId="{E3E03A2F-71EA-4450-B19B-10D38B5348FB}" srcOrd="4" destOrd="0" presId="urn:microsoft.com/office/officeart/2005/8/layout/radial5"/>
    <dgm:cxn modelId="{A55A3479-7A30-497D-BCAC-427618EAEC66}" type="presParOf" srcId="{0C71726E-5E14-4C8F-B89F-BDAD682D0410}" destId="{BE583B0F-DB4E-4861-AF54-5B68C0429A98}" srcOrd="5" destOrd="0" presId="urn:microsoft.com/office/officeart/2005/8/layout/radial5"/>
    <dgm:cxn modelId="{8FFF8139-A3AF-4415-99B5-4BC0A56CF88C}" type="presParOf" srcId="{BE583B0F-DB4E-4861-AF54-5B68C0429A98}" destId="{B6B7DB1E-A0D4-40D0-93F4-89000DA93664}" srcOrd="0" destOrd="0" presId="urn:microsoft.com/office/officeart/2005/8/layout/radial5"/>
    <dgm:cxn modelId="{D4A1F9BD-6A65-42FD-A54D-570C3510FA89}" type="presParOf" srcId="{0C71726E-5E14-4C8F-B89F-BDAD682D0410}" destId="{D2AFAB24-9427-4B70-8CA9-87F95444A559}" srcOrd="6" destOrd="0" presId="urn:microsoft.com/office/officeart/2005/8/layout/radial5"/>
    <dgm:cxn modelId="{8E94331B-4890-4B01-AF78-5382E30FEA1F}" type="presParOf" srcId="{0C71726E-5E14-4C8F-B89F-BDAD682D0410}" destId="{84ADA999-B5A6-41CC-9A8F-50D71F0C5842}" srcOrd="7" destOrd="0" presId="urn:microsoft.com/office/officeart/2005/8/layout/radial5"/>
    <dgm:cxn modelId="{FD4CD31A-2840-4F07-BCCD-2BC4F6D960EF}" type="presParOf" srcId="{84ADA999-B5A6-41CC-9A8F-50D71F0C5842}" destId="{F4E45699-898D-4DAD-93DC-D85801A66A5F}" srcOrd="0" destOrd="0" presId="urn:microsoft.com/office/officeart/2005/8/layout/radial5"/>
    <dgm:cxn modelId="{20C022CB-EC11-411A-8A23-108963BA3A0E}" type="presParOf" srcId="{0C71726E-5E14-4C8F-B89F-BDAD682D0410}" destId="{0412115D-87E3-4D35-B30D-A1F18DDA5BD5}"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D08412-1F5C-422A-A991-AED31E66830D}"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F22B4C93-2C9D-4659-A1C8-EE799323367B}">
      <dgm:prSet phldrT="[Text]"/>
      <dgm:spPr/>
      <dgm:t>
        <a:bodyPr/>
        <a:lstStyle/>
        <a:p>
          <a:r>
            <a:rPr lang="en-US" dirty="0"/>
            <a:t>Analysis </a:t>
          </a:r>
        </a:p>
      </dgm:t>
    </dgm:pt>
    <dgm:pt modelId="{2511C9A8-0976-47D2-B6BB-8FA277DDF7C7}" type="parTrans" cxnId="{8A796BD6-9902-45B5-BEF1-F35A6A8C4CA2}">
      <dgm:prSet/>
      <dgm:spPr/>
      <dgm:t>
        <a:bodyPr/>
        <a:lstStyle/>
        <a:p>
          <a:endParaRPr lang="en-US"/>
        </a:p>
      </dgm:t>
    </dgm:pt>
    <dgm:pt modelId="{F0A0B693-CDB5-4F07-ADB3-83409F13F124}" type="sibTrans" cxnId="{8A796BD6-9902-45B5-BEF1-F35A6A8C4CA2}">
      <dgm:prSet/>
      <dgm:spPr/>
      <dgm:t>
        <a:bodyPr/>
        <a:lstStyle/>
        <a:p>
          <a:endParaRPr lang="en-US"/>
        </a:p>
      </dgm:t>
    </dgm:pt>
    <dgm:pt modelId="{84D99997-5E7E-4E5D-B78E-25440D9289AF}">
      <dgm:prSet phldrT="[Text]"/>
      <dgm:spPr/>
      <dgm:t>
        <a:bodyPr/>
        <a:lstStyle/>
        <a:p>
          <a:r>
            <a:rPr lang="en-US" dirty="0"/>
            <a:t>Daylight factor</a:t>
          </a:r>
        </a:p>
      </dgm:t>
    </dgm:pt>
    <dgm:pt modelId="{945EE01E-0B13-4893-8262-AA89EF292183}" type="parTrans" cxnId="{C211C01D-C32C-42B3-9608-B45E8C5E428F}">
      <dgm:prSet/>
      <dgm:spPr/>
      <dgm:t>
        <a:bodyPr/>
        <a:lstStyle/>
        <a:p>
          <a:endParaRPr lang="en-US"/>
        </a:p>
      </dgm:t>
    </dgm:pt>
    <dgm:pt modelId="{C0511263-6231-4D3A-9440-38B7705E7038}" type="sibTrans" cxnId="{C211C01D-C32C-42B3-9608-B45E8C5E428F}">
      <dgm:prSet/>
      <dgm:spPr/>
      <dgm:t>
        <a:bodyPr/>
        <a:lstStyle/>
        <a:p>
          <a:endParaRPr lang="en-US"/>
        </a:p>
      </dgm:t>
    </dgm:pt>
    <dgm:pt modelId="{6B215B90-625E-4F0A-86BB-11A3C2D8C180}">
      <dgm:prSet phldrT="[Text]"/>
      <dgm:spPr/>
      <dgm:t>
        <a:bodyPr/>
        <a:lstStyle/>
        <a:p>
          <a:r>
            <a:rPr lang="en-US" dirty="0"/>
            <a:t>Heating and cooling</a:t>
          </a:r>
        </a:p>
      </dgm:t>
    </dgm:pt>
    <dgm:pt modelId="{9DFA70DC-7335-4553-B0DF-402AB1CA5F75}" type="parTrans" cxnId="{879C8B57-FE7E-41AC-B8B2-0D0E158DF6F9}">
      <dgm:prSet/>
      <dgm:spPr/>
      <dgm:t>
        <a:bodyPr/>
        <a:lstStyle/>
        <a:p>
          <a:endParaRPr lang="en-US"/>
        </a:p>
      </dgm:t>
    </dgm:pt>
    <dgm:pt modelId="{809B9F2C-0921-4F0D-9A17-4FA199620224}" type="sibTrans" cxnId="{879C8B57-FE7E-41AC-B8B2-0D0E158DF6F9}">
      <dgm:prSet/>
      <dgm:spPr/>
      <dgm:t>
        <a:bodyPr/>
        <a:lstStyle/>
        <a:p>
          <a:endParaRPr lang="en-US"/>
        </a:p>
      </dgm:t>
    </dgm:pt>
    <dgm:pt modelId="{B481AD23-443E-4DB9-84F8-8E1995F54F21}">
      <dgm:prSet phldrT="[Text]"/>
      <dgm:spPr/>
      <dgm:t>
        <a:bodyPr/>
        <a:lstStyle/>
        <a:p>
          <a:r>
            <a:rPr lang="en-US" dirty="0"/>
            <a:t>Solar radiation</a:t>
          </a:r>
        </a:p>
      </dgm:t>
    </dgm:pt>
    <dgm:pt modelId="{7AFB7B2F-962E-4694-8563-A11D74E04F18}" type="parTrans" cxnId="{918514A8-7F71-4DD4-B465-98593351ACAD}">
      <dgm:prSet/>
      <dgm:spPr/>
      <dgm:t>
        <a:bodyPr/>
        <a:lstStyle/>
        <a:p>
          <a:endParaRPr lang="en-US"/>
        </a:p>
      </dgm:t>
    </dgm:pt>
    <dgm:pt modelId="{95E7E06A-9AA4-4E1B-B402-596BD05F9CA6}" type="sibTrans" cxnId="{918514A8-7F71-4DD4-B465-98593351ACAD}">
      <dgm:prSet/>
      <dgm:spPr/>
      <dgm:t>
        <a:bodyPr/>
        <a:lstStyle/>
        <a:p>
          <a:endParaRPr lang="en-US"/>
        </a:p>
      </dgm:t>
    </dgm:pt>
    <dgm:pt modelId="{D1BABDEA-D3EC-4DA2-8253-1284B113912F}">
      <dgm:prSet phldrT="[Text]"/>
      <dgm:spPr/>
      <dgm:t>
        <a:bodyPr/>
        <a:lstStyle/>
        <a:p>
          <a:r>
            <a:rPr lang="en-US" dirty="0"/>
            <a:t>Shadowing and overshadowing</a:t>
          </a:r>
        </a:p>
      </dgm:t>
    </dgm:pt>
    <dgm:pt modelId="{BE032E0E-9FA7-47E7-926A-EE7035830BA8}" type="parTrans" cxnId="{3257C28E-BAD5-424B-A2F0-EF7825C59723}">
      <dgm:prSet/>
      <dgm:spPr/>
      <dgm:t>
        <a:bodyPr/>
        <a:lstStyle/>
        <a:p>
          <a:endParaRPr lang="en-US"/>
        </a:p>
      </dgm:t>
    </dgm:pt>
    <dgm:pt modelId="{1F6E92F9-FDCE-4D46-A1E0-B4CF9399E393}" type="sibTrans" cxnId="{3257C28E-BAD5-424B-A2F0-EF7825C59723}">
      <dgm:prSet/>
      <dgm:spPr/>
      <dgm:t>
        <a:bodyPr/>
        <a:lstStyle/>
        <a:p>
          <a:endParaRPr lang="en-US"/>
        </a:p>
      </dgm:t>
    </dgm:pt>
    <dgm:pt modelId="{2D3133A0-6803-48AE-8643-97BDEDBC91F0}" type="pres">
      <dgm:prSet presAssocID="{3FD08412-1F5C-422A-A991-AED31E66830D}" presName="diagram" presStyleCnt="0">
        <dgm:presLayoutVars>
          <dgm:chMax val="1"/>
          <dgm:dir/>
          <dgm:animLvl val="ctr"/>
          <dgm:resizeHandles val="exact"/>
        </dgm:presLayoutVars>
      </dgm:prSet>
      <dgm:spPr/>
    </dgm:pt>
    <dgm:pt modelId="{626AC0B3-EC46-4E47-B602-E4C1AB2E0EEE}" type="pres">
      <dgm:prSet presAssocID="{3FD08412-1F5C-422A-A991-AED31E66830D}" presName="matrix" presStyleCnt="0"/>
      <dgm:spPr/>
    </dgm:pt>
    <dgm:pt modelId="{EF0066DC-C16F-4E39-90D2-D0D8B1B4CFB0}" type="pres">
      <dgm:prSet presAssocID="{3FD08412-1F5C-422A-A991-AED31E66830D}" presName="tile1" presStyleLbl="node1" presStyleIdx="0" presStyleCnt="4"/>
      <dgm:spPr/>
    </dgm:pt>
    <dgm:pt modelId="{41574C62-76A4-4859-B542-C03465F4F868}" type="pres">
      <dgm:prSet presAssocID="{3FD08412-1F5C-422A-A991-AED31E66830D}" presName="tile1text" presStyleLbl="node1" presStyleIdx="0" presStyleCnt="4">
        <dgm:presLayoutVars>
          <dgm:chMax val="0"/>
          <dgm:chPref val="0"/>
          <dgm:bulletEnabled val="1"/>
        </dgm:presLayoutVars>
      </dgm:prSet>
      <dgm:spPr/>
    </dgm:pt>
    <dgm:pt modelId="{D33BFB8A-F91A-403C-99DB-4FC9BBE40978}" type="pres">
      <dgm:prSet presAssocID="{3FD08412-1F5C-422A-A991-AED31E66830D}" presName="tile2" presStyleLbl="node1" presStyleIdx="1" presStyleCnt="4"/>
      <dgm:spPr/>
    </dgm:pt>
    <dgm:pt modelId="{9CF2C064-4385-4602-AAE4-B8CDC96825B1}" type="pres">
      <dgm:prSet presAssocID="{3FD08412-1F5C-422A-A991-AED31E66830D}" presName="tile2text" presStyleLbl="node1" presStyleIdx="1" presStyleCnt="4">
        <dgm:presLayoutVars>
          <dgm:chMax val="0"/>
          <dgm:chPref val="0"/>
          <dgm:bulletEnabled val="1"/>
        </dgm:presLayoutVars>
      </dgm:prSet>
      <dgm:spPr/>
    </dgm:pt>
    <dgm:pt modelId="{5607D758-35E2-4744-A2A6-A9F119482354}" type="pres">
      <dgm:prSet presAssocID="{3FD08412-1F5C-422A-A991-AED31E66830D}" presName="tile3" presStyleLbl="node1" presStyleIdx="2" presStyleCnt="4"/>
      <dgm:spPr/>
    </dgm:pt>
    <dgm:pt modelId="{EF77BBAC-A7EE-4862-A929-E54DFC1545F6}" type="pres">
      <dgm:prSet presAssocID="{3FD08412-1F5C-422A-A991-AED31E66830D}" presName="tile3text" presStyleLbl="node1" presStyleIdx="2" presStyleCnt="4">
        <dgm:presLayoutVars>
          <dgm:chMax val="0"/>
          <dgm:chPref val="0"/>
          <dgm:bulletEnabled val="1"/>
        </dgm:presLayoutVars>
      </dgm:prSet>
      <dgm:spPr/>
    </dgm:pt>
    <dgm:pt modelId="{532B7B2C-26F3-4EF0-B06E-705C53A011F1}" type="pres">
      <dgm:prSet presAssocID="{3FD08412-1F5C-422A-A991-AED31E66830D}" presName="tile4" presStyleLbl="node1" presStyleIdx="3" presStyleCnt="4"/>
      <dgm:spPr/>
    </dgm:pt>
    <dgm:pt modelId="{753AFCD2-83B7-4EF3-B2EA-CD9B537F63FF}" type="pres">
      <dgm:prSet presAssocID="{3FD08412-1F5C-422A-A991-AED31E66830D}" presName="tile4text" presStyleLbl="node1" presStyleIdx="3" presStyleCnt="4">
        <dgm:presLayoutVars>
          <dgm:chMax val="0"/>
          <dgm:chPref val="0"/>
          <dgm:bulletEnabled val="1"/>
        </dgm:presLayoutVars>
      </dgm:prSet>
      <dgm:spPr/>
    </dgm:pt>
    <dgm:pt modelId="{54A9AB7B-D0ED-4985-8EC9-B930DA24FCDC}" type="pres">
      <dgm:prSet presAssocID="{3FD08412-1F5C-422A-A991-AED31E66830D}" presName="centerTile" presStyleLbl="fgShp" presStyleIdx="0" presStyleCnt="1">
        <dgm:presLayoutVars>
          <dgm:chMax val="0"/>
          <dgm:chPref val="0"/>
        </dgm:presLayoutVars>
      </dgm:prSet>
      <dgm:spPr/>
    </dgm:pt>
  </dgm:ptLst>
  <dgm:cxnLst>
    <dgm:cxn modelId="{C2E2461C-3809-4B35-AFC5-DEA7AFC28A9E}" type="presOf" srcId="{6B215B90-625E-4F0A-86BB-11A3C2D8C180}" destId="{9CF2C064-4385-4602-AAE4-B8CDC96825B1}" srcOrd="1" destOrd="0" presId="urn:microsoft.com/office/officeart/2005/8/layout/matrix1"/>
    <dgm:cxn modelId="{C211C01D-C32C-42B3-9608-B45E8C5E428F}" srcId="{F22B4C93-2C9D-4659-A1C8-EE799323367B}" destId="{84D99997-5E7E-4E5D-B78E-25440D9289AF}" srcOrd="0" destOrd="0" parTransId="{945EE01E-0B13-4893-8262-AA89EF292183}" sibTransId="{C0511263-6231-4D3A-9440-38B7705E7038}"/>
    <dgm:cxn modelId="{E6B54C3D-C041-4831-99F6-4F8675D285B4}" type="presOf" srcId="{F22B4C93-2C9D-4659-A1C8-EE799323367B}" destId="{54A9AB7B-D0ED-4985-8EC9-B930DA24FCDC}" srcOrd="0" destOrd="0" presId="urn:microsoft.com/office/officeart/2005/8/layout/matrix1"/>
    <dgm:cxn modelId="{ED068544-67BC-4C74-AC10-D6EA81B64075}" type="presOf" srcId="{B481AD23-443E-4DB9-84F8-8E1995F54F21}" destId="{5607D758-35E2-4744-A2A6-A9F119482354}" srcOrd="0" destOrd="0" presId="urn:microsoft.com/office/officeart/2005/8/layout/matrix1"/>
    <dgm:cxn modelId="{616B254D-0190-42A0-8F9F-4314CD756475}" type="presOf" srcId="{84D99997-5E7E-4E5D-B78E-25440D9289AF}" destId="{41574C62-76A4-4859-B542-C03465F4F868}" srcOrd="1" destOrd="0" presId="urn:microsoft.com/office/officeart/2005/8/layout/matrix1"/>
    <dgm:cxn modelId="{55BBE770-C850-4DAD-BCFE-066B9C343009}" type="presOf" srcId="{B481AD23-443E-4DB9-84F8-8E1995F54F21}" destId="{EF77BBAC-A7EE-4862-A929-E54DFC1545F6}" srcOrd="1" destOrd="0" presId="urn:microsoft.com/office/officeart/2005/8/layout/matrix1"/>
    <dgm:cxn modelId="{879C8B57-FE7E-41AC-B8B2-0D0E158DF6F9}" srcId="{F22B4C93-2C9D-4659-A1C8-EE799323367B}" destId="{6B215B90-625E-4F0A-86BB-11A3C2D8C180}" srcOrd="1" destOrd="0" parTransId="{9DFA70DC-7335-4553-B0DF-402AB1CA5F75}" sibTransId="{809B9F2C-0921-4F0D-9A17-4FA199620224}"/>
    <dgm:cxn modelId="{D4BE5981-C036-4AE5-A8AE-7E7F33BEA819}" type="presOf" srcId="{D1BABDEA-D3EC-4DA2-8253-1284B113912F}" destId="{532B7B2C-26F3-4EF0-B06E-705C53A011F1}" srcOrd="0" destOrd="0" presId="urn:microsoft.com/office/officeart/2005/8/layout/matrix1"/>
    <dgm:cxn modelId="{3257C28E-BAD5-424B-A2F0-EF7825C59723}" srcId="{F22B4C93-2C9D-4659-A1C8-EE799323367B}" destId="{D1BABDEA-D3EC-4DA2-8253-1284B113912F}" srcOrd="3" destOrd="0" parTransId="{BE032E0E-9FA7-47E7-926A-EE7035830BA8}" sibTransId="{1F6E92F9-FDCE-4D46-A1E0-B4CF9399E393}"/>
    <dgm:cxn modelId="{00ADCD9C-6C6B-4DFB-8320-E01F51E3096D}" type="presOf" srcId="{D1BABDEA-D3EC-4DA2-8253-1284B113912F}" destId="{753AFCD2-83B7-4EF3-B2EA-CD9B537F63FF}" srcOrd="1" destOrd="0" presId="urn:microsoft.com/office/officeart/2005/8/layout/matrix1"/>
    <dgm:cxn modelId="{918514A8-7F71-4DD4-B465-98593351ACAD}" srcId="{F22B4C93-2C9D-4659-A1C8-EE799323367B}" destId="{B481AD23-443E-4DB9-84F8-8E1995F54F21}" srcOrd="2" destOrd="0" parTransId="{7AFB7B2F-962E-4694-8563-A11D74E04F18}" sibTransId="{95E7E06A-9AA4-4E1B-B402-596BD05F9CA6}"/>
    <dgm:cxn modelId="{B75264CE-E444-4372-BC9E-3926E94A068B}" type="presOf" srcId="{84D99997-5E7E-4E5D-B78E-25440D9289AF}" destId="{EF0066DC-C16F-4E39-90D2-D0D8B1B4CFB0}" srcOrd="0" destOrd="0" presId="urn:microsoft.com/office/officeart/2005/8/layout/matrix1"/>
    <dgm:cxn modelId="{8A796BD6-9902-45B5-BEF1-F35A6A8C4CA2}" srcId="{3FD08412-1F5C-422A-A991-AED31E66830D}" destId="{F22B4C93-2C9D-4659-A1C8-EE799323367B}" srcOrd="0" destOrd="0" parTransId="{2511C9A8-0976-47D2-B6BB-8FA277DDF7C7}" sibTransId="{F0A0B693-CDB5-4F07-ADB3-83409F13F124}"/>
    <dgm:cxn modelId="{50062AE2-074B-4825-AEC3-83E14BE3DDF8}" type="presOf" srcId="{6B215B90-625E-4F0A-86BB-11A3C2D8C180}" destId="{D33BFB8A-F91A-403C-99DB-4FC9BBE40978}" srcOrd="0" destOrd="0" presId="urn:microsoft.com/office/officeart/2005/8/layout/matrix1"/>
    <dgm:cxn modelId="{A1ACA9EF-8C47-4649-BB99-89FED682DBF8}" type="presOf" srcId="{3FD08412-1F5C-422A-A991-AED31E66830D}" destId="{2D3133A0-6803-48AE-8643-97BDEDBC91F0}" srcOrd="0" destOrd="0" presId="urn:microsoft.com/office/officeart/2005/8/layout/matrix1"/>
    <dgm:cxn modelId="{79E024B4-E8E0-4ABF-B0FE-0BDA2521DA1C}" type="presParOf" srcId="{2D3133A0-6803-48AE-8643-97BDEDBC91F0}" destId="{626AC0B3-EC46-4E47-B602-E4C1AB2E0EEE}" srcOrd="0" destOrd="0" presId="urn:microsoft.com/office/officeart/2005/8/layout/matrix1"/>
    <dgm:cxn modelId="{6645E17F-6097-418A-B825-42039C7CDDFB}" type="presParOf" srcId="{626AC0B3-EC46-4E47-B602-E4C1AB2E0EEE}" destId="{EF0066DC-C16F-4E39-90D2-D0D8B1B4CFB0}" srcOrd="0" destOrd="0" presId="urn:microsoft.com/office/officeart/2005/8/layout/matrix1"/>
    <dgm:cxn modelId="{28C1D0F2-5CE5-478E-A0D9-1ECACAF21800}" type="presParOf" srcId="{626AC0B3-EC46-4E47-B602-E4C1AB2E0EEE}" destId="{41574C62-76A4-4859-B542-C03465F4F868}" srcOrd="1" destOrd="0" presId="urn:microsoft.com/office/officeart/2005/8/layout/matrix1"/>
    <dgm:cxn modelId="{1DD47D48-8640-4CF3-9ED0-D0FBF9578E84}" type="presParOf" srcId="{626AC0B3-EC46-4E47-B602-E4C1AB2E0EEE}" destId="{D33BFB8A-F91A-403C-99DB-4FC9BBE40978}" srcOrd="2" destOrd="0" presId="urn:microsoft.com/office/officeart/2005/8/layout/matrix1"/>
    <dgm:cxn modelId="{BDA1AEE9-44A2-4C2D-8308-120ADD83CFAB}" type="presParOf" srcId="{626AC0B3-EC46-4E47-B602-E4C1AB2E0EEE}" destId="{9CF2C064-4385-4602-AAE4-B8CDC96825B1}" srcOrd="3" destOrd="0" presId="urn:microsoft.com/office/officeart/2005/8/layout/matrix1"/>
    <dgm:cxn modelId="{EE2E955C-F194-46C0-B760-4F393FA03AE4}" type="presParOf" srcId="{626AC0B3-EC46-4E47-B602-E4C1AB2E0EEE}" destId="{5607D758-35E2-4744-A2A6-A9F119482354}" srcOrd="4" destOrd="0" presId="urn:microsoft.com/office/officeart/2005/8/layout/matrix1"/>
    <dgm:cxn modelId="{1948AC82-2452-4F1D-8CA8-31D687EDA52E}" type="presParOf" srcId="{626AC0B3-EC46-4E47-B602-E4C1AB2E0EEE}" destId="{EF77BBAC-A7EE-4862-A929-E54DFC1545F6}" srcOrd="5" destOrd="0" presId="urn:microsoft.com/office/officeart/2005/8/layout/matrix1"/>
    <dgm:cxn modelId="{48EB1D28-8056-47D0-B5A5-24531069EFE5}" type="presParOf" srcId="{626AC0B3-EC46-4E47-B602-E4C1AB2E0EEE}" destId="{532B7B2C-26F3-4EF0-B06E-705C53A011F1}" srcOrd="6" destOrd="0" presId="urn:microsoft.com/office/officeart/2005/8/layout/matrix1"/>
    <dgm:cxn modelId="{AB0288BB-A2DC-40A1-9D0E-13957A1A0789}" type="presParOf" srcId="{626AC0B3-EC46-4E47-B602-E4C1AB2E0EEE}" destId="{753AFCD2-83B7-4EF3-B2EA-CD9B537F63FF}" srcOrd="7" destOrd="0" presId="urn:microsoft.com/office/officeart/2005/8/layout/matrix1"/>
    <dgm:cxn modelId="{D3202559-776A-4891-98CF-41851DC977B0}" type="presParOf" srcId="{2D3133A0-6803-48AE-8643-97BDEDBC91F0}" destId="{54A9AB7B-D0ED-4985-8EC9-B930DA24FCDC}"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D9B7DE-40FE-4153-945E-BAD5EA21BAB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5609D047-66BC-4DAC-B327-F0A8ABD0F10C}">
      <dgm:prSet phldrT="[Text]"/>
      <dgm:spPr/>
      <dgm:t>
        <a:bodyPr/>
        <a:lstStyle/>
        <a:p>
          <a:r>
            <a:rPr lang="en-US" dirty="0"/>
            <a:t>Daylight factor analysis: </a:t>
          </a:r>
        </a:p>
      </dgm:t>
    </dgm:pt>
    <dgm:pt modelId="{25E82C5A-8558-4701-B824-A991815F9CEF}" type="parTrans" cxnId="{C02E4280-8D4D-48A8-B1C4-5535E9D281EE}">
      <dgm:prSet/>
      <dgm:spPr/>
      <dgm:t>
        <a:bodyPr/>
        <a:lstStyle/>
        <a:p>
          <a:endParaRPr lang="en-US"/>
        </a:p>
      </dgm:t>
    </dgm:pt>
    <dgm:pt modelId="{9061B4D3-62AF-42D5-BB65-8BDC5AB6114D}" type="sibTrans" cxnId="{C02E4280-8D4D-48A8-B1C4-5535E9D281EE}">
      <dgm:prSet/>
      <dgm:spPr/>
      <dgm:t>
        <a:bodyPr/>
        <a:lstStyle/>
        <a:p>
          <a:endParaRPr lang="en-US"/>
        </a:p>
      </dgm:t>
    </dgm:pt>
    <dgm:pt modelId="{81CE0F4F-66EF-4CCE-91A3-613E4EE53683}">
      <dgm:prSet phldrT="[Text]"/>
      <dgm:spPr/>
      <dgm:t>
        <a:bodyPr/>
        <a:lstStyle/>
        <a:p>
          <a:r>
            <a:rPr lang="en-US" dirty="0"/>
            <a:t>Daylight factor analysis </a:t>
          </a:r>
          <a:r>
            <a:rPr lang="en-US" dirty="0">
              <a:solidFill>
                <a:srgbClr val="FF0000"/>
              </a:solidFill>
            </a:rPr>
            <a:t>before</a:t>
          </a:r>
          <a:r>
            <a:rPr lang="en-US" dirty="0"/>
            <a:t> modifications</a:t>
          </a:r>
        </a:p>
      </dgm:t>
    </dgm:pt>
    <dgm:pt modelId="{F0F0F9FF-DCF4-45C3-90CA-8F12B042C7FF}" type="parTrans" cxnId="{03288C35-F114-4FE5-828E-8F9EB4B81D90}">
      <dgm:prSet/>
      <dgm:spPr/>
      <dgm:t>
        <a:bodyPr/>
        <a:lstStyle/>
        <a:p>
          <a:endParaRPr lang="en-US"/>
        </a:p>
      </dgm:t>
    </dgm:pt>
    <dgm:pt modelId="{D69B9160-EB6A-4B59-BF14-BC9D1E937865}" type="sibTrans" cxnId="{03288C35-F114-4FE5-828E-8F9EB4B81D90}">
      <dgm:prSet/>
      <dgm:spPr/>
      <dgm:t>
        <a:bodyPr/>
        <a:lstStyle/>
        <a:p>
          <a:endParaRPr lang="en-US"/>
        </a:p>
      </dgm:t>
    </dgm:pt>
    <dgm:pt modelId="{46D95080-5F01-4D16-9B76-AE5180C43469}">
      <dgm:prSet phldrT="[Text]"/>
      <dgm:spPr/>
      <dgm:t>
        <a:bodyPr/>
        <a:lstStyle/>
        <a:p>
          <a:r>
            <a:rPr lang="en-US" dirty="0"/>
            <a:t>Daylight factor analysis </a:t>
          </a:r>
          <a:r>
            <a:rPr lang="en-US" dirty="0">
              <a:solidFill>
                <a:srgbClr val="FF0000"/>
              </a:solidFill>
            </a:rPr>
            <a:t>after</a:t>
          </a:r>
          <a:r>
            <a:rPr lang="en-US" dirty="0"/>
            <a:t> modifications</a:t>
          </a:r>
        </a:p>
      </dgm:t>
    </dgm:pt>
    <dgm:pt modelId="{B79C63F3-062F-4CE8-BCB3-5864A3AE92A8}" type="parTrans" cxnId="{5D3305B4-AF5D-4905-AB11-0F17536F7061}">
      <dgm:prSet/>
      <dgm:spPr/>
      <dgm:t>
        <a:bodyPr/>
        <a:lstStyle/>
        <a:p>
          <a:endParaRPr lang="en-US"/>
        </a:p>
      </dgm:t>
    </dgm:pt>
    <dgm:pt modelId="{F1B5AF5D-CC01-461B-8F8E-04186149AD2C}" type="sibTrans" cxnId="{5D3305B4-AF5D-4905-AB11-0F17536F7061}">
      <dgm:prSet/>
      <dgm:spPr/>
      <dgm:t>
        <a:bodyPr/>
        <a:lstStyle/>
        <a:p>
          <a:endParaRPr lang="en-US"/>
        </a:p>
      </dgm:t>
    </dgm:pt>
    <dgm:pt modelId="{32461D85-833E-4276-B6B8-2C94F239FA5D}" type="pres">
      <dgm:prSet presAssocID="{7AD9B7DE-40FE-4153-945E-BAD5EA21BABE}" presName="outerComposite" presStyleCnt="0">
        <dgm:presLayoutVars>
          <dgm:chMax val="5"/>
          <dgm:dir/>
          <dgm:resizeHandles val="exact"/>
        </dgm:presLayoutVars>
      </dgm:prSet>
      <dgm:spPr/>
    </dgm:pt>
    <dgm:pt modelId="{3CB0EF44-8DBC-4D70-B222-6C6F1EE46AA2}" type="pres">
      <dgm:prSet presAssocID="{7AD9B7DE-40FE-4153-945E-BAD5EA21BABE}" presName="dummyMaxCanvas" presStyleCnt="0">
        <dgm:presLayoutVars/>
      </dgm:prSet>
      <dgm:spPr/>
    </dgm:pt>
    <dgm:pt modelId="{FE0FEE4F-B31B-4D39-B4F0-10B387AA659C}" type="pres">
      <dgm:prSet presAssocID="{7AD9B7DE-40FE-4153-945E-BAD5EA21BABE}" presName="ThreeNodes_1" presStyleLbl="node1" presStyleIdx="0" presStyleCnt="3">
        <dgm:presLayoutVars>
          <dgm:bulletEnabled val="1"/>
        </dgm:presLayoutVars>
      </dgm:prSet>
      <dgm:spPr/>
    </dgm:pt>
    <dgm:pt modelId="{FDF269A6-1B21-461E-AAB0-6F26CB3984E2}" type="pres">
      <dgm:prSet presAssocID="{7AD9B7DE-40FE-4153-945E-BAD5EA21BABE}" presName="ThreeNodes_2" presStyleLbl="node1" presStyleIdx="1" presStyleCnt="3" custScaleX="111749">
        <dgm:presLayoutVars>
          <dgm:bulletEnabled val="1"/>
        </dgm:presLayoutVars>
      </dgm:prSet>
      <dgm:spPr/>
    </dgm:pt>
    <dgm:pt modelId="{B73D2C76-E373-49AA-B523-1F58EF67DFA1}" type="pres">
      <dgm:prSet presAssocID="{7AD9B7DE-40FE-4153-945E-BAD5EA21BABE}" presName="ThreeNodes_3" presStyleLbl="node1" presStyleIdx="2" presStyleCnt="3">
        <dgm:presLayoutVars>
          <dgm:bulletEnabled val="1"/>
        </dgm:presLayoutVars>
      </dgm:prSet>
      <dgm:spPr/>
    </dgm:pt>
    <dgm:pt modelId="{2BDC97DB-8696-492F-B2F8-F771F29CF5F7}" type="pres">
      <dgm:prSet presAssocID="{7AD9B7DE-40FE-4153-945E-BAD5EA21BABE}" presName="ThreeConn_1-2" presStyleLbl="fgAccFollowNode1" presStyleIdx="0" presStyleCnt="2">
        <dgm:presLayoutVars>
          <dgm:bulletEnabled val="1"/>
        </dgm:presLayoutVars>
      </dgm:prSet>
      <dgm:spPr/>
    </dgm:pt>
    <dgm:pt modelId="{22316EFE-BE78-42F5-B1D3-D97DDCC93183}" type="pres">
      <dgm:prSet presAssocID="{7AD9B7DE-40FE-4153-945E-BAD5EA21BABE}" presName="ThreeConn_2-3" presStyleLbl="fgAccFollowNode1" presStyleIdx="1" presStyleCnt="2">
        <dgm:presLayoutVars>
          <dgm:bulletEnabled val="1"/>
        </dgm:presLayoutVars>
      </dgm:prSet>
      <dgm:spPr/>
    </dgm:pt>
    <dgm:pt modelId="{2B78FEC8-BF61-40D6-A754-E9513217DC58}" type="pres">
      <dgm:prSet presAssocID="{7AD9B7DE-40FE-4153-945E-BAD5EA21BABE}" presName="ThreeNodes_1_text" presStyleLbl="node1" presStyleIdx="2" presStyleCnt="3">
        <dgm:presLayoutVars>
          <dgm:bulletEnabled val="1"/>
        </dgm:presLayoutVars>
      </dgm:prSet>
      <dgm:spPr/>
    </dgm:pt>
    <dgm:pt modelId="{FE377C5D-1494-45E5-B7C1-83E571FC5BDA}" type="pres">
      <dgm:prSet presAssocID="{7AD9B7DE-40FE-4153-945E-BAD5EA21BABE}" presName="ThreeNodes_2_text" presStyleLbl="node1" presStyleIdx="2" presStyleCnt="3">
        <dgm:presLayoutVars>
          <dgm:bulletEnabled val="1"/>
        </dgm:presLayoutVars>
      </dgm:prSet>
      <dgm:spPr/>
    </dgm:pt>
    <dgm:pt modelId="{E0978ACA-4F90-43F9-BC10-88A4C1BAADB1}" type="pres">
      <dgm:prSet presAssocID="{7AD9B7DE-40FE-4153-945E-BAD5EA21BABE}" presName="ThreeNodes_3_text" presStyleLbl="node1" presStyleIdx="2" presStyleCnt="3">
        <dgm:presLayoutVars>
          <dgm:bulletEnabled val="1"/>
        </dgm:presLayoutVars>
      </dgm:prSet>
      <dgm:spPr/>
    </dgm:pt>
  </dgm:ptLst>
  <dgm:cxnLst>
    <dgm:cxn modelId="{B3C47300-515C-4B47-BDAA-DB272F573108}" type="presOf" srcId="{46D95080-5F01-4D16-9B76-AE5180C43469}" destId="{E0978ACA-4F90-43F9-BC10-88A4C1BAADB1}" srcOrd="1" destOrd="0" presId="urn:microsoft.com/office/officeart/2005/8/layout/vProcess5"/>
    <dgm:cxn modelId="{03288C35-F114-4FE5-828E-8F9EB4B81D90}" srcId="{7AD9B7DE-40FE-4153-945E-BAD5EA21BABE}" destId="{81CE0F4F-66EF-4CCE-91A3-613E4EE53683}" srcOrd="1" destOrd="0" parTransId="{F0F0F9FF-DCF4-45C3-90CA-8F12B042C7FF}" sibTransId="{D69B9160-EB6A-4B59-BF14-BC9D1E937865}"/>
    <dgm:cxn modelId="{B7CB9D3F-8063-42A0-BC5D-DA7359E2010B}" type="presOf" srcId="{81CE0F4F-66EF-4CCE-91A3-613E4EE53683}" destId="{FDF269A6-1B21-461E-AAB0-6F26CB3984E2}" srcOrd="0" destOrd="0" presId="urn:microsoft.com/office/officeart/2005/8/layout/vProcess5"/>
    <dgm:cxn modelId="{14826C65-D390-4850-A74E-21F05C98DD78}" type="presOf" srcId="{5609D047-66BC-4DAC-B327-F0A8ABD0F10C}" destId="{2B78FEC8-BF61-40D6-A754-E9513217DC58}" srcOrd="1" destOrd="0" presId="urn:microsoft.com/office/officeart/2005/8/layout/vProcess5"/>
    <dgm:cxn modelId="{70FB6648-73D3-4297-B507-4C0D1A9D1ACC}" type="presOf" srcId="{46D95080-5F01-4D16-9B76-AE5180C43469}" destId="{B73D2C76-E373-49AA-B523-1F58EF67DFA1}" srcOrd="0" destOrd="0" presId="urn:microsoft.com/office/officeart/2005/8/layout/vProcess5"/>
    <dgm:cxn modelId="{E832CD70-B3C0-41E3-9D67-89E180FDF8F2}" type="presOf" srcId="{7AD9B7DE-40FE-4153-945E-BAD5EA21BABE}" destId="{32461D85-833E-4276-B6B8-2C94F239FA5D}" srcOrd="0" destOrd="0" presId="urn:microsoft.com/office/officeart/2005/8/layout/vProcess5"/>
    <dgm:cxn modelId="{C02E4280-8D4D-48A8-B1C4-5535E9D281EE}" srcId="{7AD9B7DE-40FE-4153-945E-BAD5EA21BABE}" destId="{5609D047-66BC-4DAC-B327-F0A8ABD0F10C}" srcOrd="0" destOrd="0" parTransId="{25E82C5A-8558-4701-B824-A991815F9CEF}" sibTransId="{9061B4D3-62AF-42D5-BB65-8BDC5AB6114D}"/>
    <dgm:cxn modelId="{5D3305B4-AF5D-4905-AB11-0F17536F7061}" srcId="{7AD9B7DE-40FE-4153-945E-BAD5EA21BABE}" destId="{46D95080-5F01-4D16-9B76-AE5180C43469}" srcOrd="2" destOrd="0" parTransId="{B79C63F3-062F-4CE8-BCB3-5864A3AE92A8}" sibTransId="{F1B5AF5D-CC01-461B-8F8E-04186149AD2C}"/>
    <dgm:cxn modelId="{0A3FA7B4-BBC8-41EF-A08C-771F37AC5F57}" type="presOf" srcId="{5609D047-66BC-4DAC-B327-F0A8ABD0F10C}" destId="{FE0FEE4F-B31B-4D39-B4F0-10B387AA659C}" srcOrd="0" destOrd="0" presId="urn:microsoft.com/office/officeart/2005/8/layout/vProcess5"/>
    <dgm:cxn modelId="{932129D1-C0D7-4566-8B6E-3280059B53A5}" type="presOf" srcId="{D69B9160-EB6A-4B59-BF14-BC9D1E937865}" destId="{22316EFE-BE78-42F5-B1D3-D97DDCC93183}" srcOrd="0" destOrd="0" presId="urn:microsoft.com/office/officeart/2005/8/layout/vProcess5"/>
    <dgm:cxn modelId="{59720CDD-D563-4FF4-B726-EC90F8AA91FE}" type="presOf" srcId="{81CE0F4F-66EF-4CCE-91A3-613E4EE53683}" destId="{FE377C5D-1494-45E5-B7C1-83E571FC5BDA}" srcOrd="1" destOrd="0" presId="urn:microsoft.com/office/officeart/2005/8/layout/vProcess5"/>
    <dgm:cxn modelId="{2DC7A9F1-DA6C-4ED2-9D33-73727AC19381}" type="presOf" srcId="{9061B4D3-62AF-42D5-BB65-8BDC5AB6114D}" destId="{2BDC97DB-8696-492F-B2F8-F771F29CF5F7}" srcOrd="0" destOrd="0" presId="urn:microsoft.com/office/officeart/2005/8/layout/vProcess5"/>
    <dgm:cxn modelId="{B8D0C9E7-1ED3-4393-964E-BDBBE550E90A}" type="presParOf" srcId="{32461D85-833E-4276-B6B8-2C94F239FA5D}" destId="{3CB0EF44-8DBC-4D70-B222-6C6F1EE46AA2}" srcOrd="0" destOrd="0" presId="urn:microsoft.com/office/officeart/2005/8/layout/vProcess5"/>
    <dgm:cxn modelId="{18FDAEE2-2A4A-435D-A9A9-CCA0209F3A77}" type="presParOf" srcId="{32461D85-833E-4276-B6B8-2C94F239FA5D}" destId="{FE0FEE4F-B31B-4D39-B4F0-10B387AA659C}" srcOrd="1" destOrd="0" presId="urn:microsoft.com/office/officeart/2005/8/layout/vProcess5"/>
    <dgm:cxn modelId="{27AD0B99-ECE2-46B1-9ECB-82BFE35D0033}" type="presParOf" srcId="{32461D85-833E-4276-B6B8-2C94F239FA5D}" destId="{FDF269A6-1B21-461E-AAB0-6F26CB3984E2}" srcOrd="2" destOrd="0" presId="urn:microsoft.com/office/officeart/2005/8/layout/vProcess5"/>
    <dgm:cxn modelId="{B51F2864-AE8A-4BF4-AB57-7BA175946957}" type="presParOf" srcId="{32461D85-833E-4276-B6B8-2C94F239FA5D}" destId="{B73D2C76-E373-49AA-B523-1F58EF67DFA1}" srcOrd="3" destOrd="0" presId="urn:microsoft.com/office/officeart/2005/8/layout/vProcess5"/>
    <dgm:cxn modelId="{63EB69F7-5280-492C-8869-AD591B1F25F6}" type="presParOf" srcId="{32461D85-833E-4276-B6B8-2C94F239FA5D}" destId="{2BDC97DB-8696-492F-B2F8-F771F29CF5F7}" srcOrd="4" destOrd="0" presId="urn:microsoft.com/office/officeart/2005/8/layout/vProcess5"/>
    <dgm:cxn modelId="{3B22E3F6-AFC6-41FB-92C6-218692EB47BD}" type="presParOf" srcId="{32461D85-833E-4276-B6B8-2C94F239FA5D}" destId="{22316EFE-BE78-42F5-B1D3-D97DDCC93183}" srcOrd="5" destOrd="0" presId="urn:microsoft.com/office/officeart/2005/8/layout/vProcess5"/>
    <dgm:cxn modelId="{4C3077DB-551A-4E61-A90C-FE80B90C9B81}" type="presParOf" srcId="{32461D85-833E-4276-B6B8-2C94F239FA5D}" destId="{2B78FEC8-BF61-40D6-A754-E9513217DC58}" srcOrd="6" destOrd="0" presId="urn:microsoft.com/office/officeart/2005/8/layout/vProcess5"/>
    <dgm:cxn modelId="{EAB5AF68-72B9-4E83-A617-21D749EED755}" type="presParOf" srcId="{32461D85-833E-4276-B6B8-2C94F239FA5D}" destId="{FE377C5D-1494-45E5-B7C1-83E571FC5BDA}" srcOrd="7" destOrd="0" presId="urn:microsoft.com/office/officeart/2005/8/layout/vProcess5"/>
    <dgm:cxn modelId="{84880D8E-186D-4D21-9CE6-55E6CCDAE88D}" type="presParOf" srcId="{32461D85-833E-4276-B6B8-2C94F239FA5D}" destId="{E0978ACA-4F90-43F9-BC10-88A4C1BAADB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DAEA9B-50C8-4A14-91DE-0BFEFE4F514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B2C9DA8A-CB98-4448-A04C-A9C0C5346FEA}">
      <dgm:prSet phldrT="[Text]" custT="1"/>
      <dgm:spPr/>
      <dgm:t>
        <a:bodyPr/>
        <a:lstStyle/>
        <a:p>
          <a:r>
            <a:rPr lang="en-US" sz="2800" b="1" dirty="0"/>
            <a:t>Heating and cooling loads analysis:</a:t>
          </a:r>
          <a:br>
            <a:rPr lang="en-US" sz="2800" b="1" dirty="0"/>
          </a:br>
          <a:endParaRPr lang="en-US" sz="2800" dirty="0"/>
        </a:p>
      </dgm:t>
    </dgm:pt>
    <dgm:pt modelId="{EE90DC09-64CA-4DEE-8F45-B44C10B2163E}" type="parTrans" cxnId="{F6DA3D88-D11B-465D-B48F-B1C9B51BC01D}">
      <dgm:prSet/>
      <dgm:spPr/>
      <dgm:t>
        <a:bodyPr/>
        <a:lstStyle/>
        <a:p>
          <a:endParaRPr lang="en-US"/>
        </a:p>
      </dgm:t>
    </dgm:pt>
    <dgm:pt modelId="{F8F2CE16-5924-4079-94F7-93A6E07DAA57}" type="sibTrans" cxnId="{F6DA3D88-D11B-465D-B48F-B1C9B51BC01D}">
      <dgm:prSet/>
      <dgm:spPr/>
      <dgm:t>
        <a:bodyPr/>
        <a:lstStyle/>
        <a:p>
          <a:endParaRPr lang="en-US"/>
        </a:p>
      </dgm:t>
    </dgm:pt>
    <dgm:pt modelId="{0B69887B-A339-4F69-8ED3-0A9AD028FA5B}">
      <dgm:prSet phldrT="[Text]"/>
      <dgm:spPr/>
      <dgm:t>
        <a:bodyPr/>
        <a:lstStyle/>
        <a:p>
          <a:r>
            <a:rPr lang="en-US" b="1" dirty="0"/>
            <a:t>Heating and cooling loads analysis </a:t>
          </a:r>
          <a:r>
            <a:rPr lang="en-US" b="1" dirty="0">
              <a:solidFill>
                <a:srgbClr val="FF0000"/>
              </a:solidFill>
            </a:rPr>
            <a:t>before</a:t>
          </a:r>
          <a:r>
            <a:rPr lang="en-US" b="1" dirty="0"/>
            <a:t> modifications:</a:t>
          </a:r>
          <a:br>
            <a:rPr lang="en-US" b="1" dirty="0"/>
          </a:br>
          <a:endParaRPr lang="en-US" dirty="0"/>
        </a:p>
      </dgm:t>
    </dgm:pt>
    <dgm:pt modelId="{CB8B89FB-7497-4AC2-BC8C-1420F8EF1B86}" type="parTrans" cxnId="{970D2396-F1D5-4E67-AD82-E5B7307001C6}">
      <dgm:prSet/>
      <dgm:spPr/>
      <dgm:t>
        <a:bodyPr/>
        <a:lstStyle/>
        <a:p>
          <a:endParaRPr lang="en-US"/>
        </a:p>
      </dgm:t>
    </dgm:pt>
    <dgm:pt modelId="{D05D2D49-501F-4AAA-98A8-4BB163A31DC2}" type="sibTrans" cxnId="{970D2396-F1D5-4E67-AD82-E5B7307001C6}">
      <dgm:prSet/>
      <dgm:spPr/>
      <dgm:t>
        <a:bodyPr/>
        <a:lstStyle/>
        <a:p>
          <a:endParaRPr lang="en-US"/>
        </a:p>
      </dgm:t>
    </dgm:pt>
    <dgm:pt modelId="{FEFD4082-A47E-4105-82CA-927E439A3168}">
      <dgm:prSet phldrT="[Text]"/>
      <dgm:spPr/>
      <dgm:t>
        <a:bodyPr/>
        <a:lstStyle/>
        <a:p>
          <a:r>
            <a:rPr lang="en-US" b="1" dirty="0"/>
            <a:t>Heating and cooling loads analysis </a:t>
          </a:r>
          <a:r>
            <a:rPr lang="en-US" b="1" dirty="0">
              <a:solidFill>
                <a:srgbClr val="FF0000"/>
              </a:solidFill>
            </a:rPr>
            <a:t>after</a:t>
          </a:r>
          <a:r>
            <a:rPr lang="en-US" b="1" dirty="0"/>
            <a:t> modifications:</a:t>
          </a:r>
          <a:br>
            <a:rPr lang="en-US" b="1" dirty="0"/>
          </a:br>
          <a:endParaRPr lang="en-US" dirty="0"/>
        </a:p>
      </dgm:t>
    </dgm:pt>
    <dgm:pt modelId="{2ABFD4C9-D49A-4049-A169-DFA01730F14A}" type="parTrans" cxnId="{E803E003-DE42-449C-AD33-2F2C00C159FB}">
      <dgm:prSet/>
      <dgm:spPr/>
      <dgm:t>
        <a:bodyPr/>
        <a:lstStyle/>
        <a:p>
          <a:endParaRPr lang="en-US"/>
        </a:p>
      </dgm:t>
    </dgm:pt>
    <dgm:pt modelId="{74CB68A5-4B17-4957-8ECE-4DC2716A4231}" type="sibTrans" cxnId="{E803E003-DE42-449C-AD33-2F2C00C159FB}">
      <dgm:prSet/>
      <dgm:spPr/>
      <dgm:t>
        <a:bodyPr/>
        <a:lstStyle/>
        <a:p>
          <a:endParaRPr lang="en-US"/>
        </a:p>
      </dgm:t>
    </dgm:pt>
    <dgm:pt modelId="{D7CE8D86-B297-4436-9CBB-65D19C374366}" type="pres">
      <dgm:prSet presAssocID="{60DAEA9B-50C8-4A14-91DE-0BFEFE4F5141}" presName="outerComposite" presStyleCnt="0">
        <dgm:presLayoutVars>
          <dgm:chMax val="5"/>
          <dgm:dir/>
          <dgm:resizeHandles val="exact"/>
        </dgm:presLayoutVars>
      </dgm:prSet>
      <dgm:spPr/>
    </dgm:pt>
    <dgm:pt modelId="{1845AEE6-CAF9-4EDB-9AF9-4C450F948ADE}" type="pres">
      <dgm:prSet presAssocID="{60DAEA9B-50C8-4A14-91DE-0BFEFE4F5141}" presName="dummyMaxCanvas" presStyleCnt="0">
        <dgm:presLayoutVars/>
      </dgm:prSet>
      <dgm:spPr/>
    </dgm:pt>
    <dgm:pt modelId="{430CC66B-7A69-4F24-BEB7-E0C01D0C0C17}" type="pres">
      <dgm:prSet presAssocID="{60DAEA9B-50C8-4A14-91DE-0BFEFE4F5141}" presName="ThreeNodes_1" presStyleLbl="node1" presStyleIdx="0" presStyleCnt="3">
        <dgm:presLayoutVars>
          <dgm:bulletEnabled val="1"/>
        </dgm:presLayoutVars>
      </dgm:prSet>
      <dgm:spPr/>
    </dgm:pt>
    <dgm:pt modelId="{E13B0A4E-DDCA-4854-A5C2-2CE1450CBC25}" type="pres">
      <dgm:prSet presAssocID="{60DAEA9B-50C8-4A14-91DE-0BFEFE4F5141}" presName="ThreeNodes_2" presStyleLbl="node1" presStyleIdx="1" presStyleCnt="3">
        <dgm:presLayoutVars>
          <dgm:bulletEnabled val="1"/>
        </dgm:presLayoutVars>
      </dgm:prSet>
      <dgm:spPr/>
    </dgm:pt>
    <dgm:pt modelId="{0F85A204-985B-469C-BF8E-AE0EE36D4234}" type="pres">
      <dgm:prSet presAssocID="{60DAEA9B-50C8-4A14-91DE-0BFEFE4F5141}" presName="ThreeNodes_3" presStyleLbl="node1" presStyleIdx="2" presStyleCnt="3">
        <dgm:presLayoutVars>
          <dgm:bulletEnabled val="1"/>
        </dgm:presLayoutVars>
      </dgm:prSet>
      <dgm:spPr/>
    </dgm:pt>
    <dgm:pt modelId="{F8EC4795-4D13-4AE5-8DC4-30D2D9AC2C3F}" type="pres">
      <dgm:prSet presAssocID="{60DAEA9B-50C8-4A14-91DE-0BFEFE4F5141}" presName="ThreeConn_1-2" presStyleLbl="fgAccFollowNode1" presStyleIdx="0" presStyleCnt="2">
        <dgm:presLayoutVars>
          <dgm:bulletEnabled val="1"/>
        </dgm:presLayoutVars>
      </dgm:prSet>
      <dgm:spPr/>
    </dgm:pt>
    <dgm:pt modelId="{4EBED215-285C-4AD3-BA54-D7B9DE7A9C35}" type="pres">
      <dgm:prSet presAssocID="{60DAEA9B-50C8-4A14-91DE-0BFEFE4F5141}" presName="ThreeConn_2-3" presStyleLbl="fgAccFollowNode1" presStyleIdx="1" presStyleCnt="2">
        <dgm:presLayoutVars>
          <dgm:bulletEnabled val="1"/>
        </dgm:presLayoutVars>
      </dgm:prSet>
      <dgm:spPr/>
    </dgm:pt>
    <dgm:pt modelId="{E0CDCC80-60AD-49D4-9C4C-FB01844E8D28}" type="pres">
      <dgm:prSet presAssocID="{60DAEA9B-50C8-4A14-91DE-0BFEFE4F5141}" presName="ThreeNodes_1_text" presStyleLbl="node1" presStyleIdx="2" presStyleCnt="3">
        <dgm:presLayoutVars>
          <dgm:bulletEnabled val="1"/>
        </dgm:presLayoutVars>
      </dgm:prSet>
      <dgm:spPr/>
    </dgm:pt>
    <dgm:pt modelId="{4AC1ECD8-E61C-4000-93D3-0546C407584F}" type="pres">
      <dgm:prSet presAssocID="{60DAEA9B-50C8-4A14-91DE-0BFEFE4F5141}" presName="ThreeNodes_2_text" presStyleLbl="node1" presStyleIdx="2" presStyleCnt="3">
        <dgm:presLayoutVars>
          <dgm:bulletEnabled val="1"/>
        </dgm:presLayoutVars>
      </dgm:prSet>
      <dgm:spPr/>
    </dgm:pt>
    <dgm:pt modelId="{6AA13284-CF6A-4446-B92C-1E47F1C47091}" type="pres">
      <dgm:prSet presAssocID="{60DAEA9B-50C8-4A14-91DE-0BFEFE4F5141}" presName="ThreeNodes_3_text" presStyleLbl="node1" presStyleIdx="2" presStyleCnt="3">
        <dgm:presLayoutVars>
          <dgm:bulletEnabled val="1"/>
        </dgm:presLayoutVars>
      </dgm:prSet>
      <dgm:spPr/>
    </dgm:pt>
  </dgm:ptLst>
  <dgm:cxnLst>
    <dgm:cxn modelId="{E803E003-DE42-449C-AD33-2F2C00C159FB}" srcId="{60DAEA9B-50C8-4A14-91DE-0BFEFE4F5141}" destId="{FEFD4082-A47E-4105-82CA-927E439A3168}" srcOrd="2" destOrd="0" parTransId="{2ABFD4C9-D49A-4049-A169-DFA01730F14A}" sibTransId="{74CB68A5-4B17-4957-8ECE-4DC2716A4231}"/>
    <dgm:cxn modelId="{16572015-6CCA-4511-B246-CA9DFED69EC6}" type="presOf" srcId="{0B69887B-A339-4F69-8ED3-0A9AD028FA5B}" destId="{4AC1ECD8-E61C-4000-93D3-0546C407584F}" srcOrd="1" destOrd="0" presId="urn:microsoft.com/office/officeart/2005/8/layout/vProcess5"/>
    <dgm:cxn modelId="{4DD62020-2C04-4C9C-8948-86D5709F8277}" type="presOf" srcId="{D05D2D49-501F-4AAA-98A8-4BB163A31DC2}" destId="{4EBED215-285C-4AD3-BA54-D7B9DE7A9C35}" srcOrd="0" destOrd="0" presId="urn:microsoft.com/office/officeart/2005/8/layout/vProcess5"/>
    <dgm:cxn modelId="{20E2F323-C1D8-4ED0-960F-3B24E6EFB390}" type="presOf" srcId="{FEFD4082-A47E-4105-82CA-927E439A3168}" destId="{0F85A204-985B-469C-BF8E-AE0EE36D4234}" srcOrd="0" destOrd="0" presId="urn:microsoft.com/office/officeart/2005/8/layout/vProcess5"/>
    <dgm:cxn modelId="{ACD2F75C-CA08-4960-99F7-D02D9B39D19F}" type="presOf" srcId="{60DAEA9B-50C8-4A14-91DE-0BFEFE4F5141}" destId="{D7CE8D86-B297-4436-9CBB-65D19C374366}" srcOrd="0" destOrd="0" presId="urn:microsoft.com/office/officeart/2005/8/layout/vProcess5"/>
    <dgm:cxn modelId="{823D4F43-9A3C-4E0C-8B9A-CAAA9C92D422}" type="presOf" srcId="{F8F2CE16-5924-4079-94F7-93A6E07DAA57}" destId="{F8EC4795-4D13-4AE5-8DC4-30D2D9AC2C3F}" srcOrd="0" destOrd="0" presId="urn:microsoft.com/office/officeart/2005/8/layout/vProcess5"/>
    <dgm:cxn modelId="{4DFD4058-856A-4427-83AB-31FCC4572E6E}" type="presOf" srcId="{B2C9DA8A-CB98-4448-A04C-A9C0C5346FEA}" destId="{E0CDCC80-60AD-49D4-9C4C-FB01844E8D28}" srcOrd="1" destOrd="0" presId="urn:microsoft.com/office/officeart/2005/8/layout/vProcess5"/>
    <dgm:cxn modelId="{F6DA3D88-D11B-465D-B48F-B1C9B51BC01D}" srcId="{60DAEA9B-50C8-4A14-91DE-0BFEFE4F5141}" destId="{B2C9DA8A-CB98-4448-A04C-A9C0C5346FEA}" srcOrd="0" destOrd="0" parTransId="{EE90DC09-64CA-4DEE-8F45-B44C10B2163E}" sibTransId="{F8F2CE16-5924-4079-94F7-93A6E07DAA57}"/>
    <dgm:cxn modelId="{A7D6CF89-06A8-4CC8-9C11-D2A1E12234D9}" type="presOf" srcId="{B2C9DA8A-CB98-4448-A04C-A9C0C5346FEA}" destId="{430CC66B-7A69-4F24-BEB7-E0C01D0C0C17}" srcOrd="0" destOrd="0" presId="urn:microsoft.com/office/officeart/2005/8/layout/vProcess5"/>
    <dgm:cxn modelId="{970D2396-F1D5-4E67-AD82-E5B7307001C6}" srcId="{60DAEA9B-50C8-4A14-91DE-0BFEFE4F5141}" destId="{0B69887B-A339-4F69-8ED3-0A9AD028FA5B}" srcOrd="1" destOrd="0" parTransId="{CB8B89FB-7497-4AC2-BC8C-1420F8EF1B86}" sibTransId="{D05D2D49-501F-4AAA-98A8-4BB163A31DC2}"/>
    <dgm:cxn modelId="{0FB349A1-1256-4A33-BCCE-FE39CEFEA7EE}" type="presOf" srcId="{FEFD4082-A47E-4105-82CA-927E439A3168}" destId="{6AA13284-CF6A-4446-B92C-1E47F1C47091}" srcOrd="1" destOrd="0" presId="urn:microsoft.com/office/officeart/2005/8/layout/vProcess5"/>
    <dgm:cxn modelId="{3B5FBBB3-ADBA-4D72-81CD-8F64D6B4A436}" type="presOf" srcId="{0B69887B-A339-4F69-8ED3-0A9AD028FA5B}" destId="{E13B0A4E-DDCA-4854-A5C2-2CE1450CBC25}" srcOrd="0" destOrd="0" presId="urn:microsoft.com/office/officeart/2005/8/layout/vProcess5"/>
    <dgm:cxn modelId="{C33ACFB5-33F4-4796-A2FB-0AF81F317331}" type="presParOf" srcId="{D7CE8D86-B297-4436-9CBB-65D19C374366}" destId="{1845AEE6-CAF9-4EDB-9AF9-4C450F948ADE}" srcOrd="0" destOrd="0" presId="urn:microsoft.com/office/officeart/2005/8/layout/vProcess5"/>
    <dgm:cxn modelId="{354CC461-CA6A-4307-9F77-E44CBA24DC6B}" type="presParOf" srcId="{D7CE8D86-B297-4436-9CBB-65D19C374366}" destId="{430CC66B-7A69-4F24-BEB7-E0C01D0C0C17}" srcOrd="1" destOrd="0" presId="urn:microsoft.com/office/officeart/2005/8/layout/vProcess5"/>
    <dgm:cxn modelId="{D8BCE9A3-079A-4821-8AB9-F0B1C95849C1}" type="presParOf" srcId="{D7CE8D86-B297-4436-9CBB-65D19C374366}" destId="{E13B0A4E-DDCA-4854-A5C2-2CE1450CBC25}" srcOrd="2" destOrd="0" presId="urn:microsoft.com/office/officeart/2005/8/layout/vProcess5"/>
    <dgm:cxn modelId="{0D3997E0-BFEC-4039-AB7B-A9A35DF86D43}" type="presParOf" srcId="{D7CE8D86-B297-4436-9CBB-65D19C374366}" destId="{0F85A204-985B-469C-BF8E-AE0EE36D4234}" srcOrd="3" destOrd="0" presId="urn:microsoft.com/office/officeart/2005/8/layout/vProcess5"/>
    <dgm:cxn modelId="{5AEBCB11-504D-409F-936C-669114326C79}" type="presParOf" srcId="{D7CE8D86-B297-4436-9CBB-65D19C374366}" destId="{F8EC4795-4D13-4AE5-8DC4-30D2D9AC2C3F}" srcOrd="4" destOrd="0" presId="urn:microsoft.com/office/officeart/2005/8/layout/vProcess5"/>
    <dgm:cxn modelId="{478C6546-DC28-4589-959F-427B95AE930F}" type="presParOf" srcId="{D7CE8D86-B297-4436-9CBB-65D19C374366}" destId="{4EBED215-285C-4AD3-BA54-D7B9DE7A9C35}" srcOrd="5" destOrd="0" presId="urn:microsoft.com/office/officeart/2005/8/layout/vProcess5"/>
    <dgm:cxn modelId="{6915FFA9-65F0-4218-B1B8-BE11A3FE975F}" type="presParOf" srcId="{D7CE8D86-B297-4436-9CBB-65D19C374366}" destId="{E0CDCC80-60AD-49D4-9C4C-FB01844E8D28}" srcOrd="6" destOrd="0" presId="urn:microsoft.com/office/officeart/2005/8/layout/vProcess5"/>
    <dgm:cxn modelId="{BE44792A-BEA7-42FB-899D-5611C2F0B6EA}" type="presParOf" srcId="{D7CE8D86-B297-4436-9CBB-65D19C374366}" destId="{4AC1ECD8-E61C-4000-93D3-0546C407584F}" srcOrd="7" destOrd="0" presId="urn:microsoft.com/office/officeart/2005/8/layout/vProcess5"/>
    <dgm:cxn modelId="{FD10A1F0-353B-4F18-9059-85A6E0775B2C}" type="presParOf" srcId="{D7CE8D86-B297-4436-9CBB-65D19C374366}" destId="{6AA13284-CF6A-4446-B92C-1E47F1C4709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2BB63-A30C-4857-9C73-102523369B7D}">
      <dsp:nvSpPr>
        <dsp:cNvPr id="0" name=""/>
        <dsp:cNvSpPr/>
      </dsp:nvSpPr>
      <dsp:spPr>
        <a:xfrm>
          <a:off x="0" y="249633"/>
          <a:ext cx="8128000" cy="378000"/>
        </a:xfrm>
        <a:prstGeom prst="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32B936-B27C-4B63-AF92-939BF9345077}">
      <dsp:nvSpPr>
        <dsp:cNvPr id="0" name=""/>
        <dsp:cNvSpPr/>
      </dsp:nvSpPr>
      <dsp:spPr>
        <a:xfrm>
          <a:off x="406400" y="28233"/>
          <a:ext cx="5689600" cy="4428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Introduction and site analysis </a:t>
          </a:r>
        </a:p>
      </dsp:txBody>
      <dsp:txXfrm>
        <a:off x="428016" y="49849"/>
        <a:ext cx="5646368" cy="399568"/>
      </dsp:txXfrm>
    </dsp:sp>
    <dsp:sp modelId="{D52B1985-6AB3-4CFF-8EF0-373C65731397}">
      <dsp:nvSpPr>
        <dsp:cNvPr id="0" name=""/>
        <dsp:cNvSpPr/>
      </dsp:nvSpPr>
      <dsp:spPr>
        <a:xfrm>
          <a:off x="0" y="930033"/>
          <a:ext cx="8128000" cy="378000"/>
        </a:xfrm>
        <a:prstGeom prst="rect">
          <a:avLst/>
        </a:prstGeom>
        <a:solidFill>
          <a:schemeClr val="lt1">
            <a:alpha val="90000"/>
            <a:hueOff val="0"/>
            <a:satOff val="0"/>
            <a:lumOff val="0"/>
            <a:alphaOff val="0"/>
          </a:schemeClr>
        </a:solidFill>
        <a:ln w="19050" cap="rnd" cmpd="sng" algn="ctr">
          <a:solidFill>
            <a:schemeClr val="accent2">
              <a:hueOff val="-423469"/>
              <a:satOff val="2029"/>
              <a:lumOff val="1877"/>
              <a:alphaOff val="0"/>
            </a:schemeClr>
          </a:solidFill>
          <a:prstDash val="solid"/>
        </a:ln>
        <a:effectLst/>
      </dsp:spPr>
      <dsp:style>
        <a:lnRef idx="2">
          <a:scrgbClr r="0" g="0" b="0"/>
        </a:lnRef>
        <a:fillRef idx="1">
          <a:scrgbClr r="0" g="0" b="0"/>
        </a:fillRef>
        <a:effectRef idx="0">
          <a:scrgbClr r="0" g="0" b="0"/>
        </a:effectRef>
        <a:fontRef idx="minor"/>
      </dsp:style>
    </dsp:sp>
    <dsp:sp modelId="{BE68312E-B2EA-47DE-9092-DA37D195297B}">
      <dsp:nvSpPr>
        <dsp:cNvPr id="0" name=""/>
        <dsp:cNvSpPr/>
      </dsp:nvSpPr>
      <dsp:spPr>
        <a:xfrm>
          <a:off x="406400" y="708633"/>
          <a:ext cx="5689600" cy="442800"/>
        </a:xfrm>
        <a:prstGeom prst="roundRect">
          <a:avLst/>
        </a:prstGeom>
        <a:solidFill>
          <a:schemeClr val="accent2">
            <a:hueOff val="-423469"/>
            <a:satOff val="2029"/>
            <a:lumOff val="187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Architectural design </a:t>
          </a:r>
        </a:p>
      </dsp:txBody>
      <dsp:txXfrm>
        <a:off x="428016" y="730249"/>
        <a:ext cx="5646368" cy="399568"/>
      </dsp:txXfrm>
    </dsp:sp>
    <dsp:sp modelId="{EC742DEA-ADED-4307-B7EC-F8FA062A0CFB}">
      <dsp:nvSpPr>
        <dsp:cNvPr id="0" name=""/>
        <dsp:cNvSpPr/>
      </dsp:nvSpPr>
      <dsp:spPr>
        <a:xfrm>
          <a:off x="0" y="1610433"/>
          <a:ext cx="8128000" cy="378000"/>
        </a:xfrm>
        <a:prstGeom prst="rect">
          <a:avLst/>
        </a:prstGeom>
        <a:solidFill>
          <a:schemeClr val="lt1">
            <a:alpha val="90000"/>
            <a:hueOff val="0"/>
            <a:satOff val="0"/>
            <a:lumOff val="0"/>
            <a:alphaOff val="0"/>
          </a:schemeClr>
        </a:solidFill>
        <a:ln w="19050" cap="rnd" cmpd="sng" algn="ctr">
          <a:solidFill>
            <a:schemeClr val="accent2">
              <a:hueOff val="-846939"/>
              <a:satOff val="4057"/>
              <a:lumOff val="3753"/>
              <a:alphaOff val="0"/>
            </a:schemeClr>
          </a:solidFill>
          <a:prstDash val="solid"/>
        </a:ln>
        <a:effectLst/>
      </dsp:spPr>
      <dsp:style>
        <a:lnRef idx="2">
          <a:scrgbClr r="0" g="0" b="0"/>
        </a:lnRef>
        <a:fillRef idx="1">
          <a:scrgbClr r="0" g="0" b="0"/>
        </a:fillRef>
        <a:effectRef idx="0">
          <a:scrgbClr r="0" g="0" b="0"/>
        </a:effectRef>
        <a:fontRef idx="minor"/>
      </dsp:style>
    </dsp:sp>
    <dsp:sp modelId="{3C7DB2B4-6264-4630-9201-982CB0D148EA}">
      <dsp:nvSpPr>
        <dsp:cNvPr id="0" name=""/>
        <dsp:cNvSpPr/>
      </dsp:nvSpPr>
      <dsp:spPr>
        <a:xfrm>
          <a:off x="406400" y="1389033"/>
          <a:ext cx="5689600" cy="442800"/>
        </a:xfrm>
        <a:prstGeom prst="roundRect">
          <a:avLst/>
        </a:prstGeom>
        <a:solidFill>
          <a:schemeClr val="accent2">
            <a:hueOff val="-846939"/>
            <a:satOff val="4057"/>
            <a:lumOff val="375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Environmental design </a:t>
          </a:r>
        </a:p>
      </dsp:txBody>
      <dsp:txXfrm>
        <a:off x="428016" y="1410649"/>
        <a:ext cx="5646368" cy="399568"/>
      </dsp:txXfrm>
    </dsp:sp>
    <dsp:sp modelId="{BAE3F4D8-BADA-4AEA-896A-0E65BFAA0097}">
      <dsp:nvSpPr>
        <dsp:cNvPr id="0" name=""/>
        <dsp:cNvSpPr/>
      </dsp:nvSpPr>
      <dsp:spPr>
        <a:xfrm>
          <a:off x="0" y="2290833"/>
          <a:ext cx="8128000" cy="378000"/>
        </a:xfrm>
        <a:prstGeom prst="rect">
          <a:avLst/>
        </a:prstGeom>
        <a:solidFill>
          <a:schemeClr val="lt1">
            <a:alpha val="90000"/>
            <a:hueOff val="0"/>
            <a:satOff val="0"/>
            <a:lumOff val="0"/>
            <a:alphaOff val="0"/>
          </a:schemeClr>
        </a:solidFill>
        <a:ln w="19050" cap="rnd" cmpd="sng" algn="ctr">
          <a:solidFill>
            <a:schemeClr val="accent2">
              <a:hueOff val="-1270408"/>
              <a:satOff val="6086"/>
              <a:lumOff val="5630"/>
              <a:alphaOff val="0"/>
            </a:schemeClr>
          </a:solidFill>
          <a:prstDash val="solid"/>
        </a:ln>
        <a:effectLst/>
      </dsp:spPr>
      <dsp:style>
        <a:lnRef idx="2">
          <a:scrgbClr r="0" g="0" b="0"/>
        </a:lnRef>
        <a:fillRef idx="1">
          <a:scrgbClr r="0" g="0" b="0"/>
        </a:fillRef>
        <a:effectRef idx="0">
          <a:scrgbClr r="0" g="0" b="0"/>
        </a:effectRef>
        <a:fontRef idx="minor"/>
      </dsp:style>
    </dsp:sp>
    <dsp:sp modelId="{D84A1629-5D6D-49FC-A110-3D75F132A91B}">
      <dsp:nvSpPr>
        <dsp:cNvPr id="0" name=""/>
        <dsp:cNvSpPr/>
      </dsp:nvSpPr>
      <dsp:spPr>
        <a:xfrm>
          <a:off x="458654" y="2043303"/>
          <a:ext cx="5689600" cy="442800"/>
        </a:xfrm>
        <a:prstGeom prst="roundRect">
          <a:avLst/>
        </a:prstGeom>
        <a:solidFill>
          <a:schemeClr val="accent2">
            <a:hueOff val="-1270408"/>
            <a:satOff val="6086"/>
            <a:lumOff val="563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Structural design </a:t>
          </a:r>
        </a:p>
      </dsp:txBody>
      <dsp:txXfrm>
        <a:off x="480270" y="2064919"/>
        <a:ext cx="5646368" cy="399568"/>
      </dsp:txXfrm>
    </dsp:sp>
    <dsp:sp modelId="{D7E47967-FED3-4A37-8A5B-F16C467A41DE}">
      <dsp:nvSpPr>
        <dsp:cNvPr id="0" name=""/>
        <dsp:cNvSpPr/>
      </dsp:nvSpPr>
      <dsp:spPr>
        <a:xfrm>
          <a:off x="0" y="2971233"/>
          <a:ext cx="8128000" cy="378000"/>
        </a:xfrm>
        <a:prstGeom prst="rect">
          <a:avLst/>
        </a:prstGeom>
        <a:solidFill>
          <a:schemeClr val="lt1">
            <a:alpha val="90000"/>
            <a:hueOff val="0"/>
            <a:satOff val="0"/>
            <a:lumOff val="0"/>
            <a:alphaOff val="0"/>
          </a:schemeClr>
        </a:solidFill>
        <a:ln w="19050" cap="rnd" cmpd="sng" algn="ctr">
          <a:solidFill>
            <a:schemeClr val="accent2">
              <a:hueOff val="-1693878"/>
              <a:satOff val="8114"/>
              <a:lumOff val="7507"/>
              <a:alphaOff val="0"/>
            </a:schemeClr>
          </a:solidFill>
          <a:prstDash val="solid"/>
        </a:ln>
        <a:effectLst/>
      </dsp:spPr>
      <dsp:style>
        <a:lnRef idx="2">
          <a:scrgbClr r="0" g="0" b="0"/>
        </a:lnRef>
        <a:fillRef idx="1">
          <a:scrgbClr r="0" g="0" b="0"/>
        </a:fillRef>
        <a:effectRef idx="0">
          <a:scrgbClr r="0" g="0" b="0"/>
        </a:effectRef>
        <a:fontRef idx="minor"/>
      </dsp:style>
    </dsp:sp>
    <dsp:sp modelId="{598BC92C-F5E3-4DD4-A7EA-1F3768132A00}">
      <dsp:nvSpPr>
        <dsp:cNvPr id="0" name=""/>
        <dsp:cNvSpPr/>
      </dsp:nvSpPr>
      <dsp:spPr>
        <a:xfrm>
          <a:off x="406400" y="2749833"/>
          <a:ext cx="5689600" cy="442800"/>
        </a:xfrm>
        <a:prstGeom prst="roundRect">
          <a:avLst/>
        </a:prstGeom>
        <a:solidFill>
          <a:schemeClr val="accent2">
            <a:hueOff val="-1693878"/>
            <a:satOff val="8114"/>
            <a:lumOff val="750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E</a:t>
          </a:r>
          <a:r>
            <a:rPr lang="en-AS" sz="1500" kern="1200" dirty="0"/>
            <a:t>lectrical design </a:t>
          </a:r>
          <a:endParaRPr lang="en-US" sz="1500" kern="1200" dirty="0"/>
        </a:p>
      </dsp:txBody>
      <dsp:txXfrm>
        <a:off x="428016" y="2771449"/>
        <a:ext cx="5646368" cy="399568"/>
      </dsp:txXfrm>
    </dsp:sp>
    <dsp:sp modelId="{640A3073-3DAD-4493-B36A-EB64E4D2FCE9}">
      <dsp:nvSpPr>
        <dsp:cNvPr id="0" name=""/>
        <dsp:cNvSpPr/>
      </dsp:nvSpPr>
      <dsp:spPr>
        <a:xfrm>
          <a:off x="0" y="3651633"/>
          <a:ext cx="8128000" cy="378000"/>
        </a:xfrm>
        <a:prstGeom prst="rect">
          <a:avLst/>
        </a:prstGeom>
        <a:solidFill>
          <a:schemeClr val="lt1">
            <a:alpha val="90000"/>
            <a:hueOff val="0"/>
            <a:satOff val="0"/>
            <a:lumOff val="0"/>
            <a:alphaOff val="0"/>
          </a:schemeClr>
        </a:solidFill>
        <a:ln w="19050" cap="rnd" cmpd="sng" algn="ctr">
          <a:solidFill>
            <a:schemeClr val="accent2">
              <a:hueOff val="-2117347"/>
              <a:satOff val="10143"/>
              <a:lumOff val="9384"/>
              <a:alphaOff val="0"/>
            </a:schemeClr>
          </a:solidFill>
          <a:prstDash val="solid"/>
        </a:ln>
        <a:effectLst/>
      </dsp:spPr>
      <dsp:style>
        <a:lnRef idx="2">
          <a:scrgbClr r="0" g="0" b="0"/>
        </a:lnRef>
        <a:fillRef idx="1">
          <a:scrgbClr r="0" g="0" b="0"/>
        </a:fillRef>
        <a:effectRef idx="0">
          <a:scrgbClr r="0" g="0" b="0"/>
        </a:effectRef>
        <a:fontRef idx="minor"/>
      </dsp:style>
    </dsp:sp>
    <dsp:sp modelId="{CFA0DA64-97BA-446F-B4A0-8060BAD66DFE}">
      <dsp:nvSpPr>
        <dsp:cNvPr id="0" name=""/>
        <dsp:cNvSpPr/>
      </dsp:nvSpPr>
      <dsp:spPr>
        <a:xfrm>
          <a:off x="406400" y="3430233"/>
          <a:ext cx="5689600" cy="442800"/>
        </a:xfrm>
        <a:prstGeom prst="roundRect">
          <a:avLst/>
        </a:prstGeom>
        <a:solidFill>
          <a:schemeClr val="accent2">
            <a:hueOff val="-2117347"/>
            <a:satOff val="10143"/>
            <a:lumOff val="938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M</a:t>
          </a:r>
          <a:r>
            <a:rPr lang="en-AS" sz="1500" kern="1200" dirty="0"/>
            <a:t>echanical</a:t>
          </a:r>
          <a:r>
            <a:rPr lang="en-US" sz="1500" kern="1200" dirty="0"/>
            <a:t> design </a:t>
          </a:r>
        </a:p>
      </dsp:txBody>
      <dsp:txXfrm>
        <a:off x="428016" y="3451849"/>
        <a:ext cx="5646368" cy="399568"/>
      </dsp:txXfrm>
    </dsp:sp>
    <dsp:sp modelId="{DA99367A-A627-4BB2-9F3B-0C6803EB1F1D}">
      <dsp:nvSpPr>
        <dsp:cNvPr id="0" name=""/>
        <dsp:cNvSpPr/>
      </dsp:nvSpPr>
      <dsp:spPr>
        <a:xfrm>
          <a:off x="0" y="4332033"/>
          <a:ext cx="8128000" cy="378000"/>
        </a:xfrm>
        <a:prstGeom prst="rect">
          <a:avLst/>
        </a:prstGeom>
        <a:solidFill>
          <a:schemeClr val="lt1">
            <a:alpha val="90000"/>
            <a:hueOff val="0"/>
            <a:satOff val="0"/>
            <a:lumOff val="0"/>
            <a:alphaOff val="0"/>
          </a:schemeClr>
        </a:solidFill>
        <a:ln w="19050" cap="rnd" cmpd="sng" algn="ctr">
          <a:solidFill>
            <a:schemeClr val="accent2">
              <a:hueOff val="-2540817"/>
              <a:satOff val="12171"/>
              <a:lumOff val="11260"/>
              <a:alphaOff val="0"/>
            </a:schemeClr>
          </a:solidFill>
          <a:prstDash val="solid"/>
        </a:ln>
        <a:effectLst/>
      </dsp:spPr>
      <dsp:style>
        <a:lnRef idx="2">
          <a:scrgbClr r="0" g="0" b="0"/>
        </a:lnRef>
        <a:fillRef idx="1">
          <a:scrgbClr r="0" g="0" b="0"/>
        </a:fillRef>
        <a:effectRef idx="0">
          <a:scrgbClr r="0" g="0" b="0"/>
        </a:effectRef>
        <a:fontRef idx="minor"/>
      </dsp:style>
    </dsp:sp>
    <dsp:sp modelId="{F15F9924-907B-413D-BD73-EA3C5EBBE5AE}">
      <dsp:nvSpPr>
        <dsp:cNvPr id="0" name=""/>
        <dsp:cNvSpPr/>
      </dsp:nvSpPr>
      <dsp:spPr>
        <a:xfrm>
          <a:off x="406400" y="4110633"/>
          <a:ext cx="5689600" cy="442800"/>
        </a:xfrm>
        <a:prstGeom prst="roundRect">
          <a:avLst/>
        </a:prstGeom>
        <a:solidFill>
          <a:schemeClr val="accent2">
            <a:hueOff val="-2540817"/>
            <a:satOff val="12171"/>
            <a:lumOff val="1126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S</a:t>
          </a:r>
          <a:r>
            <a:rPr lang="en-AS" sz="1500" kern="1200" dirty="0"/>
            <a:t>afty</a:t>
          </a:r>
          <a:r>
            <a:rPr lang="en-US" sz="1500" kern="1200" dirty="0"/>
            <a:t> design </a:t>
          </a:r>
        </a:p>
      </dsp:txBody>
      <dsp:txXfrm>
        <a:off x="428016" y="4132249"/>
        <a:ext cx="5646368" cy="399568"/>
      </dsp:txXfrm>
    </dsp:sp>
    <dsp:sp modelId="{18479341-B575-4801-B7CF-071295453E93}">
      <dsp:nvSpPr>
        <dsp:cNvPr id="0" name=""/>
        <dsp:cNvSpPr/>
      </dsp:nvSpPr>
      <dsp:spPr>
        <a:xfrm>
          <a:off x="0" y="5012433"/>
          <a:ext cx="8128000" cy="378000"/>
        </a:xfrm>
        <a:prstGeom prst="rect">
          <a:avLst/>
        </a:prstGeom>
        <a:solidFill>
          <a:schemeClr val="lt1">
            <a:alpha val="90000"/>
            <a:hueOff val="0"/>
            <a:satOff val="0"/>
            <a:lumOff val="0"/>
            <a:alphaOff val="0"/>
          </a:schemeClr>
        </a:solidFill>
        <a:ln w="19050" cap="rnd" cmpd="sng" algn="ctr">
          <a:solidFill>
            <a:schemeClr val="accent2">
              <a:hueOff val="-2964286"/>
              <a:satOff val="14200"/>
              <a:lumOff val="13137"/>
              <a:alphaOff val="0"/>
            </a:schemeClr>
          </a:solidFill>
          <a:prstDash val="solid"/>
        </a:ln>
        <a:effectLst/>
      </dsp:spPr>
      <dsp:style>
        <a:lnRef idx="2">
          <a:scrgbClr r="0" g="0" b="0"/>
        </a:lnRef>
        <a:fillRef idx="1">
          <a:scrgbClr r="0" g="0" b="0"/>
        </a:fillRef>
        <a:effectRef idx="0">
          <a:scrgbClr r="0" g="0" b="0"/>
        </a:effectRef>
        <a:fontRef idx="minor"/>
      </dsp:style>
    </dsp:sp>
    <dsp:sp modelId="{8F036069-0310-4614-9DD0-8A72EA3DA29B}">
      <dsp:nvSpPr>
        <dsp:cNvPr id="0" name=""/>
        <dsp:cNvSpPr/>
      </dsp:nvSpPr>
      <dsp:spPr>
        <a:xfrm>
          <a:off x="406400" y="4791033"/>
          <a:ext cx="5689600" cy="442800"/>
        </a:xfrm>
        <a:prstGeom prst="roundRect">
          <a:avLst/>
        </a:prstGeom>
        <a:solidFill>
          <a:schemeClr val="accent2">
            <a:hueOff val="-2964286"/>
            <a:satOff val="14200"/>
            <a:lumOff val="1313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666750">
            <a:lnSpc>
              <a:spcPct val="90000"/>
            </a:lnSpc>
            <a:spcBef>
              <a:spcPct val="0"/>
            </a:spcBef>
            <a:spcAft>
              <a:spcPct val="35000"/>
            </a:spcAft>
            <a:buNone/>
          </a:pPr>
          <a:r>
            <a:rPr lang="en-US" sz="1500" kern="1200" dirty="0"/>
            <a:t>Quantity surveying</a:t>
          </a:r>
        </a:p>
      </dsp:txBody>
      <dsp:txXfrm>
        <a:off x="428016" y="4812649"/>
        <a:ext cx="5646368"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069CB-5BF3-45CE-9001-881D10876BCD}">
      <dsp:nvSpPr>
        <dsp:cNvPr id="0" name=""/>
        <dsp:cNvSpPr/>
      </dsp:nvSpPr>
      <dsp:spPr>
        <a:xfrm>
          <a:off x="5473334" y="1945403"/>
          <a:ext cx="1386588" cy="138658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Human comforts</a:t>
          </a:r>
        </a:p>
      </dsp:txBody>
      <dsp:txXfrm>
        <a:off x="5676395" y="2148464"/>
        <a:ext cx="980466" cy="980466"/>
      </dsp:txXfrm>
    </dsp:sp>
    <dsp:sp modelId="{E87923C1-A444-43A5-8A3F-FFA7B256E500}">
      <dsp:nvSpPr>
        <dsp:cNvPr id="0" name=""/>
        <dsp:cNvSpPr/>
      </dsp:nvSpPr>
      <dsp:spPr>
        <a:xfrm rot="16200000">
          <a:off x="6019657" y="1440697"/>
          <a:ext cx="293942" cy="4714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063749" y="1579077"/>
        <a:ext cx="205759" cy="282863"/>
      </dsp:txXfrm>
    </dsp:sp>
    <dsp:sp modelId="{74911C05-8F26-40DC-9266-BF77567BE43C}">
      <dsp:nvSpPr>
        <dsp:cNvPr id="0" name=""/>
        <dsp:cNvSpPr/>
      </dsp:nvSpPr>
      <dsp:spPr>
        <a:xfrm>
          <a:off x="5473334" y="4205"/>
          <a:ext cx="1386588" cy="138658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Thermal comfort</a:t>
          </a:r>
        </a:p>
      </dsp:txBody>
      <dsp:txXfrm>
        <a:off x="5676395" y="207266"/>
        <a:ext cx="980466" cy="980466"/>
      </dsp:txXfrm>
    </dsp:sp>
    <dsp:sp modelId="{FC2F1FFA-44C7-4B82-A68F-0025930D0106}">
      <dsp:nvSpPr>
        <dsp:cNvPr id="0" name=""/>
        <dsp:cNvSpPr/>
      </dsp:nvSpPr>
      <dsp:spPr>
        <a:xfrm>
          <a:off x="6981937" y="2402977"/>
          <a:ext cx="293942" cy="4714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81937" y="2497265"/>
        <a:ext cx="205759" cy="282863"/>
      </dsp:txXfrm>
    </dsp:sp>
    <dsp:sp modelId="{E3E03A2F-71EA-4450-B19B-10D38B5348FB}">
      <dsp:nvSpPr>
        <dsp:cNvPr id="0" name=""/>
        <dsp:cNvSpPr/>
      </dsp:nvSpPr>
      <dsp:spPr>
        <a:xfrm>
          <a:off x="7414532" y="1945403"/>
          <a:ext cx="1386588" cy="138658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visual comfort</a:t>
          </a:r>
        </a:p>
      </dsp:txBody>
      <dsp:txXfrm>
        <a:off x="7617593" y="2148464"/>
        <a:ext cx="980466" cy="980466"/>
      </dsp:txXfrm>
    </dsp:sp>
    <dsp:sp modelId="{BE583B0F-DB4E-4861-AF54-5B68C0429A98}">
      <dsp:nvSpPr>
        <dsp:cNvPr id="0" name=""/>
        <dsp:cNvSpPr/>
      </dsp:nvSpPr>
      <dsp:spPr>
        <a:xfrm rot="5400000">
          <a:off x="6019657" y="3365257"/>
          <a:ext cx="293942" cy="4714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063749" y="3415454"/>
        <a:ext cx="205759" cy="282863"/>
      </dsp:txXfrm>
    </dsp:sp>
    <dsp:sp modelId="{D2AFAB24-9427-4B70-8CA9-87F95444A559}">
      <dsp:nvSpPr>
        <dsp:cNvPr id="0" name=""/>
        <dsp:cNvSpPr/>
      </dsp:nvSpPr>
      <dsp:spPr>
        <a:xfrm>
          <a:off x="5473334" y="3886600"/>
          <a:ext cx="1386588" cy="138658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Indoor air quality</a:t>
          </a:r>
        </a:p>
      </dsp:txBody>
      <dsp:txXfrm>
        <a:off x="5676395" y="4089661"/>
        <a:ext cx="980466" cy="980466"/>
      </dsp:txXfrm>
    </dsp:sp>
    <dsp:sp modelId="{84ADA999-B5A6-41CC-9A8F-50D71F0C5842}">
      <dsp:nvSpPr>
        <dsp:cNvPr id="0" name=""/>
        <dsp:cNvSpPr/>
      </dsp:nvSpPr>
      <dsp:spPr>
        <a:xfrm rot="10800000">
          <a:off x="5057377" y="2402977"/>
          <a:ext cx="293942" cy="4714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5145560" y="2497265"/>
        <a:ext cx="205759" cy="282863"/>
      </dsp:txXfrm>
    </dsp:sp>
    <dsp:sp modelId="{0412115D-87E3-4D35-B30D-A1F18DDA5BD5}">
      <dsp:nvSpPr>
        <dsp:cNvPr id="0" name=""/>
        <dsp:cNvSpPr/>
      </dsp:nvSpPr>
      <dsp:spPr>
        <a:xfrm>
          <a:off x="3532137" y="1945403"/>
          <a:ext cx="1386588" cy="1386588"/>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Acoustical</a:t>
          </a:r>
          <a:r>
            <a:rPr lang="en-US" sz="1600" kern="1200" baseline="0" dirty="0"/>
            <a:t> comfort</a:t>
          </a:r>
          <a:endParaRPr lang="en-US" sz="1600" kern="1200" dirty="0"/>
        </a:p>
      </dsp:txBody>
      <dsp:txXfrm>
        <a:off x="3735198" y="2148464"/>
        <a:ext cx="980466" cy="980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0066DC-C16F-4E39-90D2-D0D8B1B4CFB0}">
      <dsp:nvSpPr>
        <dsp:cNvPr id="0" name=""/>
        <dsp:cNvSpPr/>
      </dsp:nvSpPr>
      <dsp:spPr>
        <a:xfrm rot="16200000">
          <a:off x="1178718" y="-1178718"/>
          <a:ext cx="1940718" cy="4298156"/>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Daylight factor</a:t>
          </a:r>
        </a:p>
      </dsp:txBody>
      <dsp:txXfrm rot="5400000">
        <a:off x="-1" y="1"/>
        <a:ext cx="4298156" cy="1455538"/>
      </dsp:txXfrm>
    </dsp:sp>
    <dsp:sp modelId="{D33BFB8A-F91A-403C-99DB-4FC9BBE40978}">
      <dsp:nvSpPr>
        <dsp:cNvPr id="0" name=""/>
        <dsp:cNvSpPr/>
      </dsp:nvSpPr>
      <dsp:spPr>
        <a:xfrm>
          <a:off x="4298156" y="0"/>
          <a:ext cx="4298156" cy="1940718"/>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Heating and cooling</a:t>
          </a:r>
        </a:p>
      </dsp:txBody>
      <dsp:txXfrm>
        <a:off x="4298156" y="0"/>
        <a:ext cx="4298156" cy="1455538"/>
      </dsp:txXfrm>
    </dsp:sp>
    <dsp:sp modelId="{5607D758-35E2-4744-A2A6-A9F119482354}">
      <dsp:nvSpPr>
        <dsp:cNvPr id="0" name=""/>
        <dsp:cNvSpPr/>
      </dsp:nvSpPr>
      <dsp:spPr>
        <a:xfrm rot="10800000">
          <a:off x="0" y="1940718"/>
          <a:ext cx="4298156" cy="1940718"/>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Solar radiation</a:t>
          </a:r>
        </a:p>
      </dsp:txBody>
      <dsp:txXfrm rot="10800000">
        <a:off x="0" y="2425898"/>
        <a:ext cx="4298156" cy="1455538"/>
      </dsp:txXfrm>
    </dsp:sp>
    <dsp:sp modelId="{532B7B2C-26F3-4EF0-B06E-705C53A011F1}">
      <dsp:nvSpPr>
        <dsp:cNvPr id="0" name=""/>
        <dsp:cNvSpPr/>
      </dsp:nvSpPr>
      <dsp:spPr>
        <a:xfrm rot="5400000">
          <a:off x="5476874" y="761999"/>
          <a:ext cx="1940718" cy="4298156"/>
        </a:xfrm>
        <a:prstGeom prst="round1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Shadowing and overshadowing</a:t>
          </a:r>
        </a:p>
      </dsp:txBody>
      <dsp:txXfrm rot="-5400000">
        <a:off x="4298155" y="2425898"/>
        <a:ext cx="4298156" cy="1455538"/>
      </dsp:txXfrm>
    </dsp:sp>
    <dsp:sp modelId="{54A9AB7B-D0ED-4985-8EC9-B930DA24FCDC}">
      <dsp:nvSpPr>
        <dsp:cNvPr id="0" name=""/>
        <dsp:cNvSpPr/>
      </dsp:nvSpPr>
      <dsp:spPr>
        <a:xfrm>
          <a:off x="3008709" y="1455538"/>
          <a:ext cx="2578893" cy="970359"/>
        </a:xfrm>
        <a:prstGeom prst="roundRect">
          <a:avLst/>
        </a:prstGeom>
        <a:solidFill>
          <a:schemeClr val="accent1">
            <a:tint val="6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Analysis </a:t>
          </a:r>
        </a:p>
      </dsp:txBody>
      <dsp:txXfrm>
        <a:off x="3056078" y="1502907"/>
        <a:ext cx="2484155" cy="8756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FEE4F-B31B-4D39-B4F0-10B387AA659C}">
      <dsp:nvSpPr>
        <dsp:cNvPr id="0" name=""/>
        <dsp:cNvSpPr/>
      </dsp:nvSpPr>
      <dsp:spPr>
        <a:xfrm>
          <a:off x="0" y="0"/>
          <a:ext cx="7973456" cy="130341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Daylight factor analysis: </a:t>
          </a:r>
        </a:p>
      </dsp:txBody>
      <dsp:txXfrm>
        <a:off x="38176" y="38176"/>
        <a:ext cx="6566969" cy="1227062"/>
      </dsp:txXfrm>
    </dsp:sp>
    <dsp:sp modelId="{FDF269A6-1B21-461E-AAB0-6F26CB3984E2}">
      <dsp:nvSpPr>
        <dsp:cNvPr id="0" name=""/>
        <dsp:cNvSpPr/>
      </dsp:nvSpPr>
      <dsp:spPr>
        <a:xfrm>
          <a:off x="235139" y="1520650"/>
          <a:ext cx="8910257" cy="130341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Daylight factor analysis </a:t>
          </a:r>
          <a:r>
            <a:rPr lang="en-US" sz="3500" kern="1200" dirty="0">
              <a:solidFill>
                <a:srgbClr val="FF0000"/>
              </a:solidFill>
            </a:rPr>
            <a:t>before</a:t>
          </a:r>
          <a:r>
            <a:rPr lang="en-US" sz="3500" kern="1200" dirty="0"/>
            <a:t> modifications</a:t>
          </a:r>
        </a:p>
      </dsp:txBody>
      <dsp:txXfrm>
        <a:off x="273315" y="1558826"/>
        <a:ext cx="7100947" cy="1227062"/>
      </dsp:txXfrm>
    </dsp:sp>
    <dsp:sp modelId="{B73D2C76-E373-49AA-B523-1F58EF67DFA1}">
      <dsp:nvSpPr>
        <dsp:cNvPr id="0" name=""/>
        <dsp:cNvSpPr/>
      </dsp:nvSpPr>
      <dsp:spPr>
        <a:xfrm>
          <a:off x="1407080" y="3041300"/>
          <a:ext cx="7973456" cy="130341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dirty="0"/>
            <a:t>Daylight factor analysis </a:t>
          </a:r>
          <a:r>
            <a:rPr lang="en-US" sz="3500" kern="1200" dirty="0">
              <a:solidFill>
                <a:srgbClr val="FF0000"/>
              </a:solidFill>
            </a:rPr>
            <a:t>after</a:t>
          </a:r>
          <a:r>
            <a:rPr lang="en-US" sz="3500" kern="1200" dirty="0"/>
            <a:t> modifications</a:t>
          </a:r>
        </a:p>
      </dsp:txBody>
      <dsp:txXfrm>
        <a:off x="1445256" y="3079476"/>
        <a:ext cx="6346344" cy="1227062"/>
      </dsp:txXfrm>
    </dsp:sp>
    <dsp:sp modelId="{2BDC97DB-8696-492F-B2F8-F771F29CF5F7}">
      <dsp:nvSpPr>
        <dsp:cNvPr id="0" name=""/>
        <dsp:cNvSpPr/>
      </dsp:nvSpPr>
      <dsp:spPr>
        <a:xfrm>
          <a:off x="7126237" y="988422"/>
          <a:ext cx="847219" cy="847219"/>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316861" y="988422"/>
        <a:ext cx="465971" cy="637532"/>
      </dsp:txXfrm>
    </dsp:sp>
    <dsp:sp modelId="{22316EFE-BE78-42F5-B1D3-D97DDCC93183}">
      <dsp:nvSpPr>
        <dsp:cNvPr id="0" name=""/>
        <dsp:cNvSpPr/>
      </dsp:nvSpPr>
      <dsp:spPr>
        <a:xfrm>
          <a:off x="7829777" y="2500383"/>
          <a:ext cx="847219" cy="847219"/>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020401" y="2500383"/>
        <a:ext cx="465971" cy="6375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0CC66B-7A69-4F24-BEB7-E0C01D0C0C17}">
      <dsp:nvSpPr>
        <dsp:cNvPr id="0" name=""/>
        <dsp:cNvSpPr/>
      </dsp:nvSpPr>
      <dsp:spPr>
        <a:xfrm>
          <a:off x="0" y="0"/>
          <a:ext cx="7306865" cy="116443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t>Heating and cooling loads analysis:</a:t>
          </a:r>
          <a:br>
            <a:rPr lang="en-US" sz="2800" b="1" kern="1200" dirty="0"/>
          </a:br>
          <a:endParaRPr lang="en-US" sz="2800" kern="1200" dirty="0"/>
        </a:p>
      </dsp:txBody>
      <dsp:txXfrm>
        <a:off x="34105" y="34105"/>
        <a:ext cx="6050353" cy="1096221"/>
      </dsp:txXfrm>
    </dsp:sp>
    <dsp:sp modelId="{E13B0A4E-DDCA-4854-A5C2-2CE1450CBC25}">
      <dsp:nvSpPr>
        <dsp:cNvPr id="0" name=""/>
        <dsp:cNvSpPr/>
      </dsp:nvSpPr>
      <dsp:spPr>
        <a:xfrm>
          <a:off x="644723" y="1358502"/>
          <a:ext cx="7306865" cy="116443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dirty="0"/>
            <a:t>Heating and cooling loads analysis </a:t>
          </a:r>
          <a:r>
            <a:rPr lang="en-US" sz="2300" b="1" kern="1200" dirty="0">
              <a:solidFill>
                <a:srgbClr val="FF0000"/>
              </a:solidFill>
            </a:rPr>
            <a:t>before</a:t>
          </a:r>
          <a:r>
            <a:rPr lang="en-US" sz="2300" b="1" kern="1200" dirty="0"/>
            <a:t> modifications:</a:t>
          </a:r>
          <a:br>
            <a:rPr lang="en-US" sz="2300" b="1" kern="1200" dirty="0"/>
          </a:br>
          <a:endParaRPr lang="en-US" sz="2300" kern="1200" dirty="0"/>
        </a:p>
      </dsp:txBody>
      <dsp:txXfrm>
        <a:off x="678828" y="1392607"/>
        <a:ext cx="5837051" cy="1096221"/>
      </dsp:txXfrm>
    </dsp:sp>
    <dsp:sp modelId="{0F85A204-985B-469C-BF8E-AE0EE36D4234}">
      <dsp:nvSpPr>
        <dsp:cNvPr id="0" name=""/>
        <dsp:cNvSpPr/>
      </dsp:nvSpPr>
      <dsp:spPr>
        <a:xfrm>
          <a:off x="1289446" y="2717005"/>
          <a:ext cx="7306865" cy="116443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dirty="0"/>
            <a:t>Heating and cooling loads analysis </a:t>
          </a:r>
          <a:r>
            <a:rPr lang="en-US" sz="2300" b="1" kern="1200" dirty="0">
              <a:solidFill>
                <a:srgbClr val="FF0000"/>
              </a:solidFill>
            </a:rPr>
            <a:t>after</a:t>
          </a:r>
          <a:r>
            <a:rPr lang="en-US" sz="2300" b="1" kern="1200" dirty="0"/>
            <a:t> modifications:</a:t>
          </a:r>
          <a:br>
            <a:rPr lang="en-US" sz="2300" b="1" kern="1200" dirty="0"/>
          </a:br>
          <a:endParaRPr lang="en-US" sz="2300" kern="1200" dirty="0"/>
        </a:p>
      </dsp:txBody>
      <dsp:txXfrm>
        <a:off x="1323551" y="2751110"/>
        <a:ext cx="5837051" cy="1096221"/>
      </dsp:txXfrm>
    </dsp:sp>
    <dsp:sp modelId="{F8EC4795-4D13-4AE5-8DC4-30D2D9AC2C3F}">
      <dsp:nvSpPr>
        <dsp:cNvPr id="0" name=""/>
        <dsp:cNvSpPr/>
      </dsp:nvSpPr>
      <dsp:spPr>
        <a:xfrm>
          <a:off x="6549984" y="883026"/>
          <a:ext cx="756880" cy="756880"/>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6720282" y="883026"/>
        <a:ext cx="416284" cy="569552"/>
      </dsp:txXfrm>
    </dsp:sp>
    <dsp:sp modelId="{4EBED215-285C-4AD3-BA54-D7B9DE7A9C35}">
      <dsp:nvSpPr>
        <dsp:cNvPr id="0" name=""/>
        <dsp:cNvSpPr/>
      </dsp:nvSpPr>
      <dsp:spPr>
        <a:xfrm>
          <a:off x="7194708" y="2233766"/>
          <a:ext cx="756880" cy="756880"/>
        </a:xfrm>
        <a:prstGeom prst="downArrow">
          <a:avLst>
            <a:gd name="adj1" fmla="val 55000"/>
            <a:gd name="adj2" fmla="val 45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365006" y="2233766"/>
        <a:ext cx="416284" cy="56955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373124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933801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767649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574012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30737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2573677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923900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51469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33855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59CDD-EFEB-4751-90FE-226628E6B954}" type="datetimeFigureOut">
              <a:rPr lang="en-US" smtClean="0"/>
              <a:t>1/23/2023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210479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059CDD-EFEB-4751-90FE-226628E6B954}"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1341420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059CDD-EFEB-4751-90FE-226628E6B954}" type="datetimeFigureOut">
              <a:rPr lang="en-US" smtClean="0"/>
              <a:t>1/23/2023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3293532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059CDD-EFEB-4751-90FE-226628E6B954}" type="datetimeFigureOut">
              <a:rPr lang="en-US" smtClean="0"/>
              <a:t>1/23/2023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575874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59CDD-EFEB-4751-90FE-226628E6B954}" type="datetimeFigureOut">
              <a:rPr lang="en-US" smtClean="0"/>
              <a:t>1/23/2023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106231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B059CDD-EFEB-4751-90FE-226628E6B954}"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2267751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B059CDD-EFEB-4751-90FE-226628E6B954}" type="datetimeFigureOut">
              <a:rPr lang="en-US" smtClean="0"/>
              <a:t>1/23/2023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C9D5C1-A2C6-46F8-AA28-7957CEFF91F4}" type="slidenum">
              <a:rPr lang="en-US" smtClean="0"/>
              <a:t>‹#›</a:t>
            </a:fld>
            <a:endParaRPr lang="en-US"/>
          </a:p>
        </p:txBody>
      </p:sp>
    </p:spTree>
    <p:extLst>
      <p:ext uri="{BB962C8B-B14F-4D97-AF65-F5344CB8AC3E}">
        <p14:creationId xmlns:p14="http://schemas.microsoft.com/office/powerpoint/2010/main" val="4027221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B059CDD-EFEB-4751-90FE-226628E6B954}" type="datetimeFigureOut">
              <a:rPr lang="en-US" smtClean="0"/>
              <a:t>1/23/2023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8C9D5C1-A2C6-46F8-AA28-7957CEFF91F4}" type="slidenum">
              <a:rPr lang="en-US" smtClean="0"/>
              <a:t>‹#›</a:t>
            </a:fld>
            <a:endParaRPr lang="en-US"/>
          </a:p>
        </p:txBody>
      </p:sp>
    </p:spTree>
    <p:extLst>
      <p:ext uri="{BB962C8B-B14F-4D97-AF65-F5344CB8AC3E}">
        <p14:creationId xmlns:p14="http://schemas.microsoft.com/office/powerpoint/2010/main" val="2979099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png"/></Relationships>
</file>

<file path=ppt/slides/_rels/slide6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6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7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29278" y="1810737"/>
            <a:ext cx="5733444" cy="1654748"/>
          </a:xfrm>
        </p:spPr>
        <p:txBody>
          <a:bodyPr>
            <a:normAutofit/>
          </a:bodyPr>
          <a:lstStyle/>
          <a:p>
            <a:pPr algn="ctr">
              <a:lnSpc>
                <a:spcPct val="150000"/>
              </a:lnSpc>
            </a:pPr>
            <a:r>
              <a:rPr lang="en-US" sz="1400" b="1" dirty="0">
                <a:latin typeface="Times New Roman" panose="02020603050405020304" pitchFamily="18" charset="0"/>
                <a:cs typeface="+mj-cs"/>
              </a:rPr>
              <a:t>An-</a:t>
            </a:r>
            <a:r>
              <a:rPr lang="en-US" sz="1400" b="1" dirty="0" err="1">
                <a:latin typeface="Times New Roman" panose="02020603050405020304" pitchFamily="18" charset="0"/>
                <a:cs typeface="+mj-cs"/>
              </a:rPr>
              <a:t>Najah</a:t>
            </a:r>
            <a:r>
              <a:rPr lang="en-US" sz="1400" b="1" dirty="0">
                <a:latin typeface="Times New Roman" panose="02020603050405020304" pitchFamily="18" charset="0"/>
                <a:cs typeface="+mj-cs"/>
              </a:rPr>
              <a:t> National University</a:t>
            </a:r>
            <a:br>
              <a:rPr lang="en-US" sz="1400" b="1" dirty="0">
                <a:cs typeface="+mj-cs"/>
              </a:rPr>
            </a:br>
            <a:r>
              <a:rPr lang="en-US" sz="1400" b="1" dirty="0">
                <a:latin typeface="Times New Roman" panose="02020603050405020304" pitchFamily="18" charset="0"/>
                <a:cs typeface="+mj-cs"/>
              </a:rPr>
              <a:t>Facility of Engineering and Information Technology </a:t>
            </a:r>
            <a:br>
              <a:rPr lang="en-US" sz="1400" b="1" dirty="0">
                <a:solidFill>
                  <a:srgbClr val="002060"/>
                </a:solidFill>
                <a:latin typeface="Times New Roman" panose="02020603050405020304" pitchFamily="18" charset="0"/>
                <a:cs typeface="+mj-cs"/>
              </a:rPr>
            </a:br>
            <a:r>
              <a:rPr lang="ar-SA" sz="1400" b="1" dirty="0">
                <a:solidFill>
                  <a:srgbClr val="001132"/>
                </a:solidFill>
                <a:latin typeface="Times New Roman" panose="02020603050405020304" pitchFamily="18" charset="0"/>
                <a:cs typeface="+mj-cs"/>
              </a:rPr>
              <a:t>    </a:t>
            </a:r>
            <a:r>
              <a:rPr lang="en-US" sz="1400" b="1" dirty="0">
                <a:latin typeface="Times New Roman" panose="02020603050405020304" pitchFamily="18" charset="0"/>
                <a:cs typeface="+mj-cs"/>
              </a:rPr>
              <a:t>Department of Building Engineering</a:t>
            </a:r>
            <a:br>
              <a:rPr lang="ar-SA" sz="1400" b="1" dirty="0">
                <a:solidFill>
                  <a:srgbClr val="001D58"/>
                </a:solidFill>
                <a:latin typeface="Times New Roman" panose="02020603050405020304" pitchFamily="18" charset="0"/>
                <a:cs typeface="+mj-cs"/>
              </a:rPr>
            </a:br>
            <a:r>
              <a:rPr lang="ar-SA" sz="1400" b="1" dirty="0">
                <a:solidFill>
                  <a:srgbClr val="001D58"/>
                </a:solidFill>
                <a:latin typeface="Times New Roman" panose="02020603050405020304" pitchFamily="18" charset="0"/>
                <a:cs typeface="+mj-cs"/>
              </a:rPr>
              <a:t>    </a:t>
            </a:r>
            <a:r>
              <a:rPr lang="en-US" sz="1400" b="1" dirty="0">
                <a:latin typeface="Times New Roman" panose="02020603050405020304" pitchFamily="18" charset="0"/>
                <a:cs typeface="+mj-cs"/>
              </a:rPr>
              <a:t>Graduation Project 2</a:t>
            </a:r>
            <a:endParaRPr lang="en-US" sz="1400" b="1" dirty="0">
              <a:cs typeface="+mj-cs"/>
            </a:endParaRPr>
          </a:p>
        </p:txBody>
      </p:sp>
      <p:pic>
        <p:nvPicPr>
          <p:cNvPr id="4" name="Picture 3"/>
          <p:cNvPicPr>
            <a:picLocks noChangeAspect="1"/>
          </p:cNvPicPr>
          <p:nvPr/>
        </p:nvPicPr>
        <p:blipFill>
          <a:blip r:embed="rId2"/>
          <a:stretch>
            <a:fillRect/>
          </a:stretch>
        </p:blipFill>
        <p:spPr>
          <a:xfrm>
            <a:off x="5400996" y="265660"/>
            <a:ext cx="1390008" cy="1383912"/>
          </a:xfrm>
          <a:prstGeom prst="rect">
            <a:avLst/>
          </a:prstGeom>
        </p:spPr>
      </p:pic>
      <p:sp>
        <p:nvSpPr>
          <p:cNvPr id="6" name="Rectangle 5"/>
          <p:cNvSpPr/>
          <p:nvPr/>
        </p:nvSpPr>
        <p:spPr>
          <a:xfrm>
            <a:off x="2114300" y="3526454"/>
            <a:ext cx="8233379" cy="960328"/>
          </a:xfrm>
          <a:prstGeom prst="rect">
            <a:avLst/>
          </a:prstGeom>
        </p:spPr>
        <p:txBody>
          <a:bodyPr wrap="square">
            <a:spAutoFit/>
          </a:bodyPr>
          <a:lstStyle/>
          <a:p>
            <a:pPr algn="ctr">
              <a:lnSpc>
                <a:spcPct val="150000"/>
              </a:lnSpc>
            </a:pPr>
            <a:r>
              <a:rPr lang="en-US" sz="2000" b="1" dirty="0">
                <a:solidFill>
                  <a:srgbClr val="FF0000"/>
                </a:solidFill>
                <a:latin typeface="Times New Roman" panose="02020603050405020304" pitchFamily="18" charset="0"/>
                <a:ea typeface="Times New Roman" panose="02020603050405020304" pitchFamily="18" charset="0"/>
              </a:rPr>
              <a:t>An integrated Redesign for a </a:t>
            </a:r>
            <a:r>
              <a:rPr lang="en-US" sz="20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of Salah Al-Din Mosque in </a:t>
            </a:r>
            <a:r>
              <a:rPr lang="en-US" sz="2000" b="1"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Oreef</a:t>
            </a:r>
            <a:r>
              <a:rPr lang="en-US" sz="20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village.</a:t>
            </a:r>
            <a:endParaRPr lang="en-GB" sz="2000" b="1" dirty="0">
              <a:solidFill>
                <a:srgbClr val="FF0000"/>
              </a:solidFill>
              <a:effectLst/>
              <a:latin typeface="Times New Roman" panose="02020603050405020304" pitchFamily="18" charset="0"/>
              <a:ea typeface="Times New Roman" panose="02020603050405020304" pitchFamily="18" charset="0"/>
            </a:endParaRPr>
          </a:p>
          <a:p>
            <a:pPr algn="ctr">
              <a:lnSpc>
                <a:spcPct val="150000"/>
              </a:lnSpc>
            </a:pPr>
            <a:endParaRPr lang="en-US" sz="2000" dirty="0">
              <a:solidFill>
                <a:srgbClr val="C00000"/>
              </a:solidFill>
              <a:latin typeface="Times New Roman" panose="02020603050405020304" pitchFamily="18" charset="0"/>
              <a:ea typeface="Times New Roman" panose="02020603050405020304" pitchFamily="18" charset="0"/>
            </a:endParaRPr>
          </a:p>
        </p:txBody>
      </p:sp>
      <p:sp>
        <p:nvSpPr>
          <p:cNvPr id="7" name="Rectangle 6"/>
          <p:cNvSpPr/>
          <p:nvPr/>
        </p:nvSpPr>
        <p:spPr>
          <a:xfrm>
            <a:off x="2319574" y="4447423"/>
            <a:ext cx="4356577" cy="677108"/>
          </a:xfrm>
          <a:prstGeom prst="rect">
            <a:avLst/>
          </a:prstGeom>
        </p:spPr>
        <p:txBody>
          <a:bodyPr wrap="square">
            <a:spAutoFit/>
          </a:bodyPr>
          <a:lstStyle/>
          <a:p>
            <a:r>
              <a:rPr lang="en-US" dirty="0">
                <a:solidFill>
                  <a:srgbClr val="000000"/>
                </a:solidFill>
                <a:latin typeface="Times New Roman" panose="02020603050405020304" pitchFamily="18" charset="0"/>
              </a:rPr>
              <a:t>Supervisor:                           </a:t>
            </a:r>
          </a:p>
          <a:p>
            <a:r>
              <a:rPr lang="en-US" sz="2000" b="1" dirty="0">
                <a:solidFill>
                  <a:srgbClr val="000000"/>
                </a:solidFill>
                <a:latin typeface="Times New Roman" panose="02020603050405020304" pitchFamily="18" charset="0"/>
              </a:rPr>
              <a:t> Eng. </a:t>
            </a:r>
            <a:r>
              <a:rPr lang="en-US" sz="2000" b="1" dirty="0" err="1">
                <a:solidFill>
                  <a:srgbClr val="000000"/>
                </a:solidFill>
                <a:latin typeface="Times New Roman" panose="02020603050405020304" pitchFamily="18" charset="0"/>
              </a:rPr>
              <a:t>Haitham</a:t>
            </a:r>
            <a:r>
              <a:rPr lang="en-US" sz="2000" b="1" dirty="0">
                <a:solidFill>
                  <a:srgbClr val="000000"/>
                </a:solidFill>
                <a:latin typeface="Times New Roman" panose="02020603050405020304" pitchFamily="18" charset="0"/>
              </a:rPr>
              <a:t> </a:t>
            </a:r>
            <a:r>
              <a:rPr lang="en-US" sz="2000" b="1" dirty="0" err="1">
                <a:solidFill>
                  <a:srgbClr val="000000"/>
                </a:solidFill>
                <a:latin typeface="Times New Roman" panose="02020603050405020304" pitchFamily="18" charset="0"/>
              </a:rPr>
              <a:t>sawalha</a:t>
            </a:r>
            <a:r>
              <a:rPr lang="en-US" sz="2000" b="1" dirty="0">
                <a:solidFill>
                  <a:srgbClr val="000000"/>
                </a:solidFill>
                <a:latin typeface="Times New Roman" panose="02020603050405020304" pitchFamily="18" charset="0"/>
              </a:rPr>
              <a:t> </a:t>
            </a:r>
            <a:endParaRPr lang="en-US" sz="2000" b="1" dirty="0"/>
          </a:p>
        </p:txBody>
      </p:sp>
      <p:sp>
        <p:nvSpPr>
          <p:cNvPr id="8" name="Rectangle 7">
            <a:extLst>
              <a:ext uri="{FF2B5EF4-FFF2-40B4-BE49-F238E27FC236}">
                <a16:creationId xmlns:a16="http://schemas.microsoft.com/office/drawing/2014/main" id="{A40EF7D6-3D6F-4E31-83B7-A9C25046D152}"/>
              </a:ext>
            </a:extLst>
          </p:cNvPr>
          <p:cNvSpPr/>
          <p:nvPr/>
        </p:nvSpPr>
        <p:spPr>
          <a:xfrm>
            <a:off x="7553228" y="4288394"/>
            <a:ext cx="3570278" cy="1073884"/>
          </a:xfrm>
          <a:prstGeom prst="rect">
            <a:avLst/>
          </a:prstGeom>
        </p:spPr>
        <p:txBody>
          <a:bodyPr wrap="square">
            <a:spAutoFit/>
          </a:bodyPr>
          <a:lstStyle/>
          <a:p>
            <a:r>
              <a:rPr lang="en-US" b="1" dirty="0"/>
              <a:t>Prepared by:</a:t>
            </a:r>
          </a:p>
          <a:p>
            <a:pPr>
              <a:lnSpc>
                <a:spcPct val="113000"/>
              </a:lnSpc>
              <a:spcAft>
                <a:spcPts val="800"/>
              </a:spcAft>
            </a:pPr>
            <a:r>
              <a:rPr lang="en-US" sz="1800" dirty="0">
                <a:effectLst/>
                <a:latin typeface="Times New Roman" panose="02020603050405020304" pitchFamily="18" charset="0"/>
                <a:ea typeface="Times New Roman" panose="02020603050405020304" pitchFamily="18" charset="0"/>
              </a:rPr>
              <a:t>Abed Al-Rahman </a:t>
            </a:r>
            <a:r>
              <a:rPr lang="en-US" sz="1800" dirty="0" err="1">
                <a:effectLst/>
                <a:latin typeface="Times New Roman" panose="02020603050405020304" pitchFamily="18" charset="0"/>
                <a:ea typeface="Times New Roman" panose="02020603050405020304" pitchFamily="18" charset="0"/>
              </a:rPr>
              <a:t>Harazne</a:t>
            </a:r>
            <a:endParaRPr lang="en-GB" sz="1800" dirty="0">
              <a:effectLst/>
              <a:latin typeface="Times New Roman" panose="02020603050405020304" pitchFamily="18" charset="0"/>
              <a:ea typeface="Times New Roman" panose="02020603050405020304" pitchFamily="18" charset="0"/>
            </a:endParaRPr>
          </a:p>
          <a:p>
            <a:pPr>
              <a:lnSpc>
                <a:spcPct val="113000"/>
              </a:lnSpc>
              <a:spcAft>
                <a:spcPts val="800"/>
              </a:spcAft>
            </a:pPr>
            <a:r>
              <a:rPr lang="en-US" sz="1800" dirty="0">
                <a:effectLst/>
                <a:latin typeface="Times New Roman" panose="02020603050405020304" pitchFamily="18" charset="0"/>
                <a:ea typeface="Times New Roman" panose="02020603050405020304" pitchFamily="18" charset="0"/>
              </a:rPr>
              <a:t>Manar Shehada </a:t>
            </a:r>
            <a:endParaRPr lang="en-GB" sz="1800" dirty="0">
              <a:effectLst/>
              <a:latin typeface="Times New Roman" panose="02020603050405020304" pitchFamily="18" charset="0"/>
              <a:ea typeface="Times New Roman" panose="02020603050405020304" pitchFamily="18" charset="0"/>
            </a:endParaRPr>
          </a:p>
        </p:txBody>
      </p:sp>
      <p:sp>
        <p:nvSpPr>
          <p:cNvPr id="9" name="Rectangle 8"/>
          <p:cNvSpPr/>
          <p:nvPr/>
        </p:nvSpPr>
        <p:spPr>
          <a:xfrm>
            <a:off x="4372748" y="5762280"/>
            <a:ext cx="2698175" cy="458074"/>
          </a:xfrm>
          <a:prstGeom prst="rect">
            <a:avLst/>
          </a:prstGeom>
        </p:spPr>
        <p:txBody>
          <a:bodyPr wrap="none">
            <a:spAutoFit/>
          </a:bodyPr>
          <a:lstStyle/>
          <a:p>
            <a:pPr algn="ctr">
              <a:lnSpc>
                <a:spcPct val="150000"/>
              </a:lnSpc>
            </a:pPr>
            <a:r>
              <a:rPr lang="en-US" dirty="0">
                <a:latin typeface="Times New Roman" panose="02020603050405020304" pitchFamily="18" charset="0"/>
                <a:ea typeface="Times New Roman" panose="02020603050405020304" pitchFamily="18" charset="0"/>
              </a:rPr>
              <a:t>Academic year: 2022-2023</a:t>
            </a:r>
          </a:p>
        </p:txBody>
      </p:sp>
    </p:spTree>
    <p:extLst>
      <p:ext uri="{BB962C8B-B14F-4D97-AF65-F5344CB8AC3E}">
        <p14:creationId xmlns:p14="http://schemas.microsoft.com/office/powerpoint/2010/main" val="1566368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488" y="0"/>
            <a:ext cx="1579003" cy="440083"/>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S</a:t>
            </a:r>
            <a:r>
              <a:rPr lang="en-AS" sz="2400" b="1" dirty="0">
                <a:latin typeface="Times New Roman" panose="02020603050405020304" pitchFamily="18" charset="0"/>
                <a:cs typeface="Times New Roman" panose="02020603050405020304" pitchFamily="18" charset="0"/>
              </a:rPr>
              <a:t>ections </a:t>
            </a:r>
            <a:endParaRPr lang="en-US" sz="2400" b="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C989D484-2A65-2875-ECF5-DA0521C82DE5}"/>
              </a:ext>
            </a:extLst>
          </p:cNvPr>
          <p:cNvPicPr>
            <a:picLocks noChangeAspect="1"/>
          </p:cNvPicPr>
          <p:nvPr/>
        </p:nvPicPr>
        <p:blipFill>
          <a:blip r:embed="rId2"/>
          <a:stretch>
            <a:fillRect/>
          </a:stretch>
        </p:blipFill>
        <p:spPr>
          <a:xfrm>
            <a:off x="583723" y="524973"/>
            <a:ext cx="4744057" cy="59640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B7CAA2D0-FA20-54CC-30CB-E6A83B9EB636}"/>
              </a:ext>
            </a:extLst>
          </p:cNvPr>
          <p:cNvPicPr>
            <a:picLocks noChangeAspect="1"/>
          </p:cNvPicPr>
          <p:nvPr/>
        </p:nvPicPr>
        <p:blipFill>
          <a:blip r:embed="rId3"/>
          <a:stretch>
            <a:fillRect/>
          </a:stretch>
        </p:blipFill>
        <p:spPr>
          <a:xfrm>
            <a:off x="5637520" y="524973"/>
            <a:ext cx="6352317" cy="5808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87845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8054" y="242186"/>
            <a:ext cx="2572893" cy="557649"/>
          </a:xfrm>
        </p:spPr>
        <p:txBody>
          <a:bodyPr>
            <a:noAutofit/>
          </a:bodyPr>
          <a:lstStyle/>
          <a:p>
            <a:pPr marL="0" indent="0">
              <a:buNone/>
            </a:pPr>
            <a:r>
              <a:rPr lang="en-US" sz="2800" b="1" dirty="0">
                <a:latin typeface="Times New Roman" panose="02020603050405020304" pitchFamily="18" charset="0"/>
                <a:cs typeface="Times New Roman" panose="02020603050405020304" pitchFamily="18" charset="0"/>
              </a:rPr>
              <a:t>Elevations</a:t>
            </a:r>
            <a:endParaRPr lang="en-US" sz="2800" dirty="0"/>
          </a:p>
        </p:txBody>
      </p:sp>
      <p:pic>
        <p:nvPicPr>
          <p:cNvPr id="10" name="Picture 9">
            <a:extLst>
              <a:ext uri="{FF2B5EF4-FFF2-40B4-BE49-F238E27FC236}">
                <a16:creationId xmlns:a16="http://schemas.microsoft.com/office/drawing/2014/main" id="{E6D193F7-148F-35A6-06DE-FD84A749DB8D}"/>
              </a:ext>
            </a:extLst>
          </p:cNvPr>
          <p:cNvPicPr>
            <a:picLocks noChangeAspect="1"/>
          </p:cNvPicPr>
          <p:nvPr/>
        </p:nvPicPr>
        <p:blipFill>
          <a:blip r:embed="rId2"/>
          <a:stretch>
            <a:fillRect/>
          </a:stretch>
        </p:blipFill>
        <p:spPr>
          <a:xfrm>
            <a:off x="410444" y="897675"/>
            <a:ext cx="5959356" cy="55478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a:extLst>
              <a:ext uri="{FF2B5EF4-FFF2-40B4-BE49-F238E27FC236}">
                <a16:creationId xmlns:a16="http://schemas.microsoft.com/office/drawing/2014/main" id="{F004BEC0-DDE3-3ABB-3851-5E0F27795A38}"/>
              </a:ext>
            </a:extLst>
          </p:cNvPr>
          <p:cNvPicPr>
            <a:picLocks noChangeAspect="1"/>
          </p:cNvPicPr>
          <p:nvPr/>
        </p:nvPicPr>
        <p:blipFill>
          <a:blip r:embed="rId3"/>
          <a:stretch>
            <a:fillRect/>
          </a:stretch>
        </p:blipFill>
        <p:spPr>
          <a:xfrm>
            <a:off x="6457315" y="897675"/>
            <a:ext cx="5579175" cy="55478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73177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0E2189D-DD0D-6027-0574-8CDAF9A498E7}"/>
              </a:ext>
            </a:extLst>
          </p:cNvPr>
          <p:cNvPicPr>
            <a:picLocks noChangeAspect="1"/>
          </p:cNvPicPr>
          <p:nvPr/>
        </p:nvPicPr>
        <p:blipFill>
          <a:blip r:embed="rId2"/>
          <a:stretch>
            <a:fillRect/>
          </a:stretch>
        </p:blipFill>
        <p:spPr>
          <a:xfrm>
            <a:off x="6447453" y="337744"/>
            <a:ext cx="4901489" cy="64007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a:extLst>
              <a:ext uri="{FF2B5EF4-FFF2-40B4-BE49-F238E27FC236}">
                <a16:creationId xmlns:a16="http://schemas.microsoft.com/office/drawing/2014/main" id="{C71A208C-65D7-1B80-A4D4-30EF8532A32E}"/>
              </a:ext>
            </a:extLst>
          </p:cNvPr>
          <p:cNvPicPr>
            <a:picLocks noChangeAspect="1"/>
          </p:cNvPicPr>
          <p:nvPr/>
        </p:nvPicPr>
        <p:blipFill>
          <a:blip r:embed="rId3"/>
          <a:stretch>
            <a:fillRect/>
          </a:stretch>
        </p:blipFill>
        <p:spPr>
          <a:xfrm>
            <a:off x="175227" y="337744"/>
            <a:ext cx="6149873" cy="64007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00219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Environmental Aspects.</a:t>
            </a:r>
            <a:br>
              <a:rPr lang="en-US" b="1" dirty="0"/>
            </a:br>
            <a:endParaRPr lang="en-US" dirty="0"/>
          </a:p>
        </p:txBody>
      </p:sp>
      <p:sp>
        <p:nvSpPr>
          <p:cNvPr id="3" name="Content Placeholder 2"/>
          <p:cNvSpPr>
            <a:spLocks noGrp="1"/>
          </p:cNvSpPr>
          <p:nvPr>
            <p:ph idx="1"/>
          </p:nvPr>
        </p:nvSpPr>
        <p:spPr/>
        <p:txBody>
          <a:bodyPr/>
          <a:lstStyle/>
          <a:p>
            <a:r>
              <a:rPr lang="en-US" sz="2800" dirty="0">
                <a:latin typeface="Times New Roman" panose="02020603050405020304" pitchFamily="18" charset="0"/>
                <a:ea typeface="Calibri" panose="020F0502020204030204" pitchFamily="34" charset="0"/>
                <a:cs typeface="Arial" panose="020B0604020202020204" pitchFamily="34" charset="0"/>
              </a:rPr>
              <a:t>This part will deal with each daylight analysis, heating, and cooling load analysis, air movement analysis, shade analysis, thermal comfort analysis in the building, and solar gain analysis.</a:t>
            </a:r>
            <a:endParaRPr lang="en-US" sz="24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954352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014" y="256903"/>
            <a:ext cx="8596668" cy="1320800"/>
          </a:xfrm>
        </p:spPr>
        <p:txBody>
          <a:bodyPr/>
          <a:lstStyle/>
          <a:p>
            <a:r>
              <a:rPr lang="en-US" b="1" dirty="0"/>
              <a:t>Environmental aspects:</a:t>
            </a:r>
            <a:br>
              <a:rPr lang="en-US" b="1"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7235320"/>
              </p:ext>
            </p:extLst>
          </p:nvPr>
        </p:nvGraphicFramePr>
        <p:xfrm>
          <a:off x="-1386584" y="953589"/>
          <a:ext cx="12333258" cy="5277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6469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Environmental aspects: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66386185"/>
              </p:ext>
            </p:extLst>
          </p:nvPr>
        </p:nvGraphicFramePr>
        <p:xfrm>
          <a:off x="377417" y="1755639"/>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9341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Daylight factor analysis:</a:t>
            </a:r>
          </a:p>
        </p:txBody>
      </p:sp>
      <p:sp>
        <p:nvSpPr>
          <p:cNvPr id="3" name="Content Placeholder 2"/>
          <p:cNvSpPr>
            <a:spLocks noGrp="1"/>
          </p:cNvSpPr>
          <p:nvPr>
            <p:ph idx="1"/>
          </p:nvPr>
        </p:nvSpPr>
        <p:spPr>
          <a:xfrm>
            <a:off x="533643" y="1611949"/>
            <a:ext cx="8596668" cy="3880773"/>
          </a:xfrm>
        </p:spPr>
        <p:txBody>
          <a:bodyPr/>
          <a:lstStyle/>
          <a:p>
            <a:pPr marL="0" indent="0">
              <a:buNone/>
            </a:pPr>
            <a:endParaRPr lang="en-US" dirty="0"/>
          </a:p>
          <a:p>
            <a:r>
              <a:rPr lang="en-US" sz="3200" dirty="0"/>
              <a:t>DF</a:t>
            </a:r>
            <a:r>
              <a:rPr lang="ar-SA" sz="3200" dirty="0"/>
              <a:t>%</a:t>
            </a:r>
            <a:r>
              <a:rPr lang="en-US" sz="3200" dirty="0"/>
              <a:t> = (E internal/E external) *100%</a:t>
            </a:r>
            <a:endParaRPr lang="ar-SA" sz="3200" dirty="0"/>
          </a:p>
          <a:p>
            <a:pPr algn="just"/>
            <a:r>
              <a:rPr lang="ar-SA" sz="3200" dirty="0"/>
              <a:t> </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the sky condition will be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overcast</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with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E ext. </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9000</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lux</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and </a:t>
            </a:r>
            <a:r>
              <a:rPr lang="ar-SA"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according</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to the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recommendations</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the values should range between</a:t>
            </a:r>
            <a:r>
              <a:rPr lang="ar-SA"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28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2—6</a:t>
            </a:r>
            <a:r>
              <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p>
          <a:p>
            <a:pPr algn="just"/>
            <a:endParaRPr lang="en-US" altLang="en-US"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algn="just"/>
            <a:endParaRPr lang="en-US" sz="3200" dirty="0"/>
          </a:p>
        </p:txBody>
      </p:sp>
    </p:spTree>
    <p:extLst>
      <p:ext uri="{BB962C8B-B14F-4D97-AF65-F5344CB8AC3E}">
        <p14:creationId xmlns:p14="http://schemas.microsoft.com/office/powerpoint/2010/main" val="1246366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ontent Placeholder 17"/>
          <p:cNvGraphicFramePr>
            <a:graphicFrameLocks noGrp="1"/>
          </p:cNvGraphicFramePr>
          <p:nvPr>
            <p:ph idx="1"/>
            <p:extLst>
              <p:ext uri="{D42A27DB-BD31-4B8C-83A1-F6EECF244321}">
                <p14:modId xmlns:p14="http://schemas.microsoft.com/office/powerpoint/2010/main" val="280209883"/>
              </p:ext>
            </p:extLst>
          </p:nvPr>
        </p:nvGraphicFramePr>
        <p:xfrm>
          <a:off x="377416" y="1037182"/>
          <a:ext cx="9380537" cy="4344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5253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Daylight factor analysis </a:t>
            </a:r>
            <a:r>
              <a:rPr lang="en-US" dirty="0">
                <a:solidFill>
                  <a:srgbClr val="FF0000"/>
                </a:solidFill>
              </a:rPr>
              <a:t>before</a:t>
            </a:r>
            <a:r>
              <a:rPr lang="en-US" dirty="0"/>
              <a:t> modifications</a:t>
            </a:r>
            <a:br>
              <a:rPr lang="en-US" dirty="0"/>
            </a:br>
            <a:endParaRPr lang="en-US" dirty="0"/>
          </a:p>
        </p:txBody>
      </p:sp>
      <p:pic>
        <p:nvPicPr>
          <p:cNvPr id="4" name="Content Placeholder 3"/>
          <p:cNvPicPr>
            <a:picLocks noGrp="1"/>
          </p:cNvPicPr>
          <p:nvPr>
            <p:ph idx="1"/>
          </p:nvPr>
        </p:nvPicPr>
        <p:blipFill rotWithShape="1">
          <a:blip r:embed="rId2"/>
          <a:srcRect l="25036" t="16134" r="21924" b="10545"/>
          <a:stretch/>
        </p:blipFill>
        <p:spPr bwMode="auto">
          <a:xfrm>
            <a:off x="677333" y="1270000"/>
            <a:ext cx="6454987" cy="467360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865447" y="5943600"/>
            <a:ext cx="5314339"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2‑29: daylight factor analysis for men’s mosque.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p:cNvSpPr txBox="1"/>
          <p:nvPr/>
        </p:nvSpPr>
        <p:spPr>
          <a:xfrm>
            <a:off x="7132320" y="1776548"/>
            <a:ext cx="5059680" cy="3416320"/>
          </a:xfrm>
          <a:prstGeom prst="rect">
            <a:avLst/>
          </a:prstGeom>
          <a:noFill/>
        </p:spPr>
        <p:txBody>
          <a:bodyPr wrap="square" rtlCol="0">
            <a:spAutoFit/>
          </a:bodyPr>
          <a:lstStyle/>
          <a:p>
            <a:r>
              <a:rPr lang="en-US" dirty="0"/>
              <a:t>The floor contains three zones:</a:t>
            </a:r>
          </a:p>
          <a:p>
            <a:endParaRPr lang="en-US" dirty="0"/>
          </a:p>
          <a:p>
            <a:r>
              <a:rPr lang="en-US" dirty="0"/>
              <a:t>1: lower than standards ( need artificial lighting)</a:t>
            </a:r>
          </a:p>
          <a:p>
            <a:endParaRPr lang="en-US" dirty="0"/>
          </a:p>
          <a:p>
            <a:r>
              <a:rPr lang="en-US" dirty="0">
                <a:solidFill>
                  <a:srgbClr val="002060"/>
                </a:solidFill>
              </a:rPr>
              <a:t>2: Within  standards</a:t>
            </a:r>
          </a:p>
          <a:p>
            <a:endParaRPr lang="en-US" dirty="0"/>
          </a:p>
          <a:p>
            <a:r>
              <a:rPr lang="en-US" dirty="0">
                <a:solidFill>
                  <a:srgbClr val="FF0000"/>
                </a:solidFill>
              </a:rPr>
              <a:t>3</a:t>
            </a:r>
            <a:r>
              <a:rPr lang="en-US" dirty="0"/>
              <a:t>: </a:t>
            </a:r>
            <a:r>
              <a:rPr lang="en-US" dirty="0">
                <a:solidFill>
                  <a:srgbClr val="00B0F0"/>
                </a:solidFill>
              </a:rPr>
              <a:t>higher</a:t>
            </a:r>
            <a:r>
              <a:rPr lang="en-US" dirty="0"/>
              <a:t> </a:t>
            </a:r>
            <a:r>
              <a:rPr lang="en-US" dirty="0">
                <a:solidFill>
                  <a:srgbClr val="33CC33"/>
                </a:solidFill>
              </a:rPr>
              <a:t>than</a:t>
            </a:r>
            <a:r>
              <a:rPr lang="en-US" dirty="0"/>
              <a:t> </a:t>
            </a:r>
            <a:r>
              <a:rPr lang="en-US" dirty="0">
                <a:solidFill>
                  <a:srgbClr val="FFFF00"/>
                </a:solidFill>
              </a:rPr>
              <a:t>standards</a:t>
            </a:r>
            <a:r>
              <a:rPr lang="en-US" dirty="0"/>
              <a:t>.( here the problem of glare is existed and need solutions)</a:t>
            </a:r>
          </a:p>
          <a:p>
            <a:r>
              <a:rPr lang="en-US" dirty="0"/>
              <a:t> </a:t>
            </a:r>
          </a:p>
          <a:p>
            <a:endParaRPr lang="en-US" dirty="0"/>
          </a:p>
          <a:p>
            <a:endParaRPr lang="en-US" dirty="0"/>
          </a:p>
        </p:txBody>
      </p:sp>
    </p:spTree>
    <p:extLst>
      <p:ext uri="{BB962C8B-B14F-4D97-AF65-F5344CB8AC3E}">
        <p14:creationId xmlns:p14="http://schemas.microsoft.com/office/powerpoint/2010/main" val="2328080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24919" t="15930" r="22943" b="11143"/>
          <a:stretch/>
        </p:blipFill>
        <p:spPr bwMode="auto">
          <a:xfrm>
            <a:off x="1018902" y="0"/>
            <a:ext cx="7393577" cy="5943599"/>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521218" y="5943599"/>
            <a:ext cx="5596467"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2‑30: daylight factor analysis for women’s mosque.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p:cNvSpPr txBox="1"/>
          <p:nvPr/>
        </p:nvSpPr>
        <p:spPr>
          <a:xfrm>
            <a:off x="6777658" y="1750422"/>
            <a:ext cx="5059680"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848196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237" y="203630"/>
            <a:ext cx="9603275" cy="985090"/>
          </a:xfrm>
        </p:spPr>
        <p:txBody>
          <a:bodyPr>
            <a:normAutofit/>
          </a:bodyPr>
          <a:lstStyle/>
          <a:p>
            <a:r>
              <a:rPr lang="en-US" sz="2800" b="1" dirty="0">
                <a:latin typeface="Times New Roman" panose="02020603050405020304" pitchFamily="18" charset="0"/>
                <a:cs typeface="Times New Roman" panose="02020603050405020304" pitchFamily="18" charset="0"/>
              </a:rPr>
              <a:t>Contents:</a:t>
            </a:r>
            <a:endParaRPr lang="en-US" sz="2800" dirty="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948828402"/>
              </p:ext>
            </p:extLst>
          </p:nvPr>
        </p:nvGraphicFramePr>
        <p:xfrm>
          <a:off x="1895566" y="96676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30309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25953" t="16542" r="22264" b="10941"/>
          <a:stretch/>
        </p:blipFill>
        <p:spPr bwMode="auto">
          <a:xfrm>
            <a:off x="1658983" y="357912"/>
            <a:ext cx="7080068" cy="6016761"/>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1658983" y="6374673"/>
            <a:ext cx="6827520" cy="369332"/>
          </a:xfrm>
          <a:prstGeom prst="rect">
            <a:avLst/>
          </a:prstGeom>
        </p:spPr>
        <p:txBody>
          <a:bodyPr wrap="squar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2‑31: daylight factor analysis for Quran memorization center.</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p:cNvSpPr txBox="1"/>
          <p:nvPr/>
        </p:nvSpPr>
        <p:spPr>
          <a:xfrm>
            <a:off x="6609806" y="1763485"/>
            <a:ext cx="5059680" cy="646331"/>
          </a:xfrm>
          <a:prstGeom prst="rect">
            <a:avLst/>
          </a:prstGeom>
          <a:noFill/>
        </p:spPr>
        <p:txBody>
          <a:bodyPr wrap="square" rtlCol="0">
            <a:spAutoFit/>
          </a:bodyPr>
          <a:lstStyle/>
          <a:p>
            <a:endParaRPr lang="en-US" dirty="0"/>
          </a:p>
          <a:p>
            <a:endParaRPr lang="en-US" dirty="0"/>
          </a:p>
        </p:txBody>
      </p:sp>
    </p:spTree>
    <p:extLst>
      <p:ext uri="{BB962C8B-B14F-4D97-AF65-F5344CB8AC3E}">
        <p14:creationId xmlns:p14="http://schemas.microsoft.com/office/powerpoint/2010/main" val="3286764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26181" t="17015" r="22874" b="11155"/>
          <a:stretch/>
        </p:blipFill>
        <p:spPr bwMode="auto">
          <a:xfrm>
            <a:off x="1809357" y="175033"/>
            <a:ext cx="6720689" cy="559875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278960" y="5812972"/>
            <a:ext cx="4551246"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2‑32: daylight factor analysis for diwan.</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039517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a:t>
            </a:r>
            <a:r>
              <a:rPr lang="en-US" dirty="0">
                <a:solidFill>
                  <a:srgbClr val="FF0000"/>
                </a:solidFill>
              </a:rPr>
              <a:t>modifications</a:t>
            </a:r>
            <a:r>
              <a:rPr lang="en-US" dirty="0"/>
              <a:t> that have been made</a:t>
            </a:r>
            <a:r>
              <a:rPr lang="ar-SA" dirty="0"/>
              <a:t>:</a:t>
            </a:r>
            <a:endParaRPr lang="en-US" dirty="0"/>
          </a:p>
        </p:txBody>
      </p:sp>
      <p:sp>
        <p:nvSpPr>
          <p:cNvPr id="3" name="Content Placeholder 2"/>
          <p:cNvSpPr>
            <a:spLocks noGrp="1"/>
          </p:cNvSpPr>
          <p:nvPr>
            <p:ph idx="1"/>
          </p:nvPr>
        </p:nvSpPr>
        <p:spPr/>
        <p:txBody>
          <a:bodyPr>
            <a:normAutofit/>
          </a:bodyPr>
          <a:lstStyle/>
          <a:p>
            <a:r>
              <a:rPr lang="en-US" sz="3200" dirty="0"/>
              <a:t>Horizontal lovers were used</a:t>
            </a:r>
          </a:p>
          <a:p>
            <a:r>
              <a:rPr lang="en-US" sz="3200" dirty="0"/>
              <a:t>The type of glass has been changed</a:t>
            </a:r>
          </a:p>
        </p:txBody>
      </p:sp>
    </p:spTree>
    <p:extLst>
      <p:ext uri="{BB962C8B-B14F-4D97-AF65-F5344CB8AC3E}">
        <p14:creationId xmlns:p14="http://schemas.microsoft.com/office/powerpoint/2010/main" val="1032578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Daylight factor analysis </a:t>
            </a:r>
            <a:r>
              <a:rPr lang="en-US" dirty="0">
                <a:solidFill>
                  <a:srgbClr val="FF0000"/>
                </a:solidFill>
              </a:rPr>
              <a:t>after</a:t>
            </a:r>
            <a:r>
              <a:rPr lang="en-US" dirty="0"/>
              <a:t> modifications</a:t>
            </a:r>
            <a:br>
              <a:rPr lang="en-US" dirty="0"/>
            </a:br>
            <a:endParaRPr lang="en-US" dirty="0"/>
          </a:p>
        </p:txBody>
      </p:sp>
      <p:pic>
        <p:nvPicPr>
          <p:cNvPr id="4" name="Content Placeholder 3"/>
          <p:cNvPicPr>
            <a:picLocks noGrp="1"/>
          </p:cNvPicPr>
          <p:nvPr>
            <p:ph idx="1"/>
          </p:nvPr>
        </p:nvPicPr>
        <p:blipFill rotWithShape="1">
          <a:blip r:embed="rId2"/>
          <a:srcRect l="29571" t="19039" r="22924" b="19321"/>
          <a:stretch/>
        </p:blipFill>
        <p:spPr bwMode="auto">
          <a:xfrm>
            <a:off x="1349758" y="1102497"/>
            <a:ext cx="6905968" cy="4814977"/>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349758" y="5826034"/>
            <a:ext cx="5256631"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2‑33:daylight factor analysis for men’s mosque.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3953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33186" t="18086" r="22667" b="10746"/>
          <a:stretch/>
        </p:blipFill>
        <p:spPr bwMode="auto">
          <a:xfrm>
            <a:off x="2024866" y="175033"/>
            <a:ext cx="6870939" cy="550731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024866" y="5682343"/>
            <a:ext cx="5538759"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2‑34:daylight factor analysis for women’s mosque.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6521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32788" t="17133" r="22391" b="11232"/>
          <a:stretch/>
        </p:blipFill>
        <p:spPr bwMode="auto">
          <a:xfrm>
            <a:off x="1873885" y="108584"/>
            <a:ext cx="6616972" cy="5743575"/>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689463" y="5852159"/>
            <a:ext cx="6579326" cy="369332"/>
          </a:xfrm>
          <a:prstGeom prst="rect">
            <a:avLst/>
          </a:prstGeom>
        </p:spPr>
        <p:txBody>
          <a:bodyPr wrap="squar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2‑35:daylight factor analysis for Quran memorization center.</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39023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32780" t="15468" r="22405" b="11229"/>
          <a:stretch/>
        </p:blipFill>
        <p:spPr bwMode="auto">
          <a:xfrm>
            <a:off x="1337317" y="-1"/>
            <a:ext cx="7035973" cy="5812971"/>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337317" y="5909157"/>
            <a:ext cx="4493538"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2‑36:daylight factor analysis for diwan.</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61377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Daylight factor analysis </a:t>
            </a:r>
            <a:r>
              <a:rPr lang="en-US" dirty="0">
                <a:solidFill>
                  <a:srgbClr val="FF0000"/>
                </a:solidFill>
              </a:rPr>
              <a:t>after</a:t>
            </a:r>
            <a:r>
              <a:rPr lang="en-US" dirty="0"/>
              <a:t> modifications</a:t>
            </a:r>
            <a:br>
              <a:rPr lang="en-US" dirty="0"/>
            </a:br>
            <a:endParaRPr lang="en-US" dirty="0"/>
          </a:p>
        </p:txBody>
      </p:sp>
      <p:sp>
        <p:nvSpPr>
          <p:cNvPr id="3" name="Content Placeholder 2"/>
          <p:cNvSpPr>
            <a:spLocks noGrp="1"/>
          </p:cNvSpPr>
          <p:nvPr>
            <p:ph idx="1"/>
          </p:nvPr>
        </p:nvSpPr>
        <p:spPr/>
        <p:txBody>
          <a:bodyPr/>
          <a:lstStyle/>
          <a:p>
            <a:r>
              <a:rPr lang="en-US" sz="2400" dirty="0">
                <a:solidFill>
                  <a:srgbClr val="FF0000"/>
                </a:solidFill>
              </a:rPr>
              <a:t>Conclusion:</a:t>
            </a:r>
          </a:p>
          <a:p>
            <a:r>
              <a:rPr lang="en-US" dirty="0"/>
              <a:t>The values were clearly reduced, especially in the areas close to the windows, and thus the glare problem was eliminated</a:t>
            </a:r>
            <a:r>
              <a:rPr lang="ar-SA" dirty="0"/>
              <a:t>.</a:t>
            </a:r>
          </a:p>
          <a:p>
            <a:r>
              <a:rPr lang="en-US" dirty="0"/>
              <a:t>Most of the regions have become within the standard</a:t>
            </a:r>
            <a:r>
              <a:rPr lang="ar-SA" dirty="0"/>
              <a:t>.</a:t>
            </a:r>
          </a:p>
          <a:p>
            <a:r>
              <a:rPr lang="en-US" dirty="0"/>
              <a:t>There are areas where the values are less than the standard, and therefore they need artificial lighting</a:t>
            </a:r>
            <a:r>
              <a:rPr lang="ar-SA" dirty="0"/>
              <a:t>.</a:t>
            </a:r>
          </a:p>
          <a:p>
            <a:r>
              <a:rPr lang="en-US" dirty="0"/>
              <a:t>There are very small areas where the values are still high, and these areas have been neglected because they are often unused areas, and the modification of these areas will negatively affect other areas and make them less than the standard.</a:t>
            </a:r>
          </a:p>
        </p:txBody>
      </p:sp>
    </p:spTree>
    <p:extLst>
      <p:ext uri="{BB962C8B-B14F-4D97-AF65-F5344CB8AC3E}">
        <p14:creationId xmlns:p14="http://schemas.microsoft.com/office/powerpoint/2010/main" val="14807037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72451114"/>
              </p:ext>
            </p:extLst>
          </p:nvPr>
        </p:nvGraphicFramePr>
        <p:xfrm>
          <a:off x="285977" y="1076371"/>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7785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Heating and cooling loads analysis </a:t>
            </a:r>
            <a:r>
              <a:rPr lang="en-US" b="1" dirty="0">
                <a:solidFill>
                  <a:srgbClr val="FF0000"/>
                </a:solidFill>
              </a:rPr>
              <a:t>before</a:t>
            </a:r>
            <a:r>
              <a:rPr lang="en-US" b="1" dirty="0"/>
              <a:t> modifications:</a:t>
            </a:r>
            <a:br>
              <a:rPr lang="en-US" b="1" dirty="0"/>
            </a:br>
            <a:br>
              <a:rPr lang="en-US" dirty="0"/>
            </a:br>
            <a:endParaRPr lang="en-US" dirty="0"/>
          </a:p>
        </p:txBody>
      </p:sp>
      <p:pic>
        <p:nvPicPr>
          <p:cNvPr id="4" name="Content Placeholder 3"/>
          <p:cNvPicPr>
            <a:picLocks noGrp="1"/>
          </p:cNvPicPr>
          <p:nvPr>
            <p:ph idx="1"/>
          </p:nvPr>
        </p:nvPicPr>
        <p:blipFill rotWithShape="1">
          <a:blip r:embed="rId2"/>
          <a:srcRect l="36527" t="16135" r="21804" b="36260"/>
          <a:stretch/>
        </p:blipFill>
        <p:spPr bwMode="auto">
          <a:xfrm>
            <a:off x="1755758" y="1545730"/>
            <a:ext cx="7048608" cy="4542930"/>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440114" y="6088660"/>
            <a:ext cx="467307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2‑37: heating design before modification.</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p:cNvSpPr txBox="1"/>
          <p:nvPr/>
        </p:nvSpPr>
        <p:spPr>
          <a:xfrm>
            <a:off x="8804366" y="1970535"/>
            <a:ext cx="3461657" cy="3693319"/>
          </a:xfrm>
          <a:prstGeom prst="rect">
            <a:avLst/>
          </a:prstGeom>
          <a:noFill/>
        </p:spPr>
        <p:txBody>
          <a:bodyPr wrap="square" rtlCol="0">
            <a:spAutoFit/>
          </a:bodyPr>
          <a:lstStyle/>
          <a:p>
            <a:r>
              <a:rPr lang="en-US" dirty="0"/>
              <a:t>From this figure, we can notice that:</a:t>
            </a:r>
          </a:p>
          <a:p>
            <a:r>
              <a:rPr lang="en-US" dirty="0"/>
              <a:t>1- there is a big difference between air temp. and radiant temp.</a:t>
            </a:r>
          </a:p>
          <a:p>
            <a:endParaRPr lang="en-US" dirty="0"/>
          </a:p>
          <a:p>
            <a:r>
              <a:rPr lang="en-US" dirty="0"/>
              <a:t>2- there is a high contribution in heat loss by walls and roof </a:t>
            </a:r>
          </a:p>
          <a:p>
            <a:endParaRPr lang="en-US" dirty="0"/>
          </a:p>
          <a:p>
            <a:r>
              <a:rPr lang="en-US" dirty="0"/>
              <a:t>From this, we realize the importance of thermal insulation in the building. </a:t>
            </a:r>
          </a:p>
          <a:p>
            <a:endParaRPr lang="en-US" dirty="0"/>
          </a:p>
        </p:txBody>
      </p:sp>
    </p:spTree>
    <p:extLst>
      <p:ext uri="{BB962C8B-B14F-4D97-AF65-F5344CB8AC3E}">
        <p14:creationId xmlns:p14="http://schemas.microsoft.com/office/powerpoint/2010/main" val="4249959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797" y="0"/>
            <a:ext cx="9603275" cy="1049235"/>
          </a:xfrm>
        </p:spPr>
        <p:txBody>
          <a:bodyPr>
            <a:normAutofit/>
          </a:bodyPr>
          <a:lstStyle/>
          <a:p>
            <a:r>
              <a:rPr lang="en-US" b="1" dirty="0">
                <a:latin typeface="Times New Roman" panose="02020603050405020304" pitchFamily="18" charset="0"/>
                <a:cs typeface="Times New Roman" panose="02020603050405020304" pitchFamily="18" charset="0"/>
              </a:rPr>
              <a:t>Introduction and site analysis</a:t>
            </a:r>
            <a:endParaRPr lang="en-US" dirty="0">
              <a:latin typeface="Times New Roman" panose="02020603050405020304" pitchFamily="18" charset="0"/>
              <a:cs typeface="Times New Roman" panose="02020603050405020304" pitchFamily="18" charset="0"/>
            </a:endParaRPr>
          </a:p>
        </p:txBody>
      </p:sp>
      <p:sp>
        <p:nvSpPr>
          <p:cNvPr id="3" name="Rectangle 2"/>
          <p:cNvSpPr/>
          <p:nvPr/>
        </p:nvSpPr>
        <p:spPr>
          <a:xfrm>
            <a:off x="444753" y="939355"/>
            <a:ext cx="10671737"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Our project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Salah Al-Din Mosque in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Oreef</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village</a:t>
            </a:r>
            <a:r>
              <a:rPr lang="ar-SA"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Nablus </a:t>
            </a:r>
            <a:r>
              <a:rPr lang="en-US" dirty="0">
                <a:latin typeface="Times New Roman" panose="02020603050405020304" pitchFamily="18" charset="0"/>
                <a:cs typeface="Times New Roman" panose="02020603050405020304" pitchFamily="18" charset="0"/>
              </a:rPr>
              <a:t>, and it is a forth floors building .  </a:t>
            </a:r>
            <a:r>
              <a:rPr lang="en-US" dirty="0"/>
              <a:t> </a:t>
            </a:r>
          </a:p>
        </p:txBody>
      </p:sp>
      <p:sp>
        <p:nvSpPr>
          <p:cNvPr id="5" name="Rectangle 4"/>
          <p:cNvSpPr/>
          <p:nvPr/>
        </p:nvSpPr>
        <p:spPr>
          <a:xfrm>
            <a:off x="-1" y="2249273"/>
            <a:ext cx="4724401" cy="923330"/>
          </a:xfrm>
          <a:prstGeom prst="rect">
            <a:avLst/>
          </a:prstGeom>
        </p:spPr>
        <p:txBody>
          <a:bodyPr wrap="square">
            <a:spAutoFit/>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Salah Al-Din Mosque </a:t>
            </a:r>
            <a:r>
              <a:rPr lang="en-US" dirty="0">
                <a:latin typeface="Times New Roman" panose="02020603050405020304" pitchFamily="18" charset="0"/>
                <a:cs typeface="Times New Roman" panose="02020603050405020304" pitchFamily="18" charset="0"/>
              </a:rPr>
              <a:t>includes </a:t>
            </a:r>
            <a:r>
              <a:rPr lang="en-US" b="1" dirty="0">
                <a:latin typeface="Times New Roman" panose="02020603050405020304" pitchFamily="18" charset="0"/>
                <a:cs typeface="Times New Roman" panose="02020603050405020304" pitchFamily="18" charset="0"/>
              </a:rPr>
              <a:t>four</a:t>
            </a:r>
            <a:r>
              <a:rPr lang="en-US" dirty="0">
                <a:latin typeface="Times New Roman" panose="02020603050405020304" pitchFamily="18" charset="0"/>
                <a:cs typeface="Times New Roman" panose="02020603050405020304" pitchFamily="18" charset="0"/>
              </a:rPr>
              <a:t> floors.</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Total area of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Mosque </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2180 m².</a:t>
            </a:r>
          </a:p>
        </p:txBody>
      </p:sp>
      <p:pic>
        <p:nvPicPr>
          <p:cNvPr id="6" name="صورة 5">
            <a:extLst>
              <a:ext uri="{FF2B5EF4-FFF2-40B4-BE49-F238E27FC236}">
                <a16:creationId xmlns:a16="http://schemas.microsoft.com/office/drawing/2014/main" id="{AB677452-A41B-8E71-E74B-779DB8922C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5031" y="1988590"/>
            <a:ext cx="6095311" cy="3953241"/>
          </a:xfrm>
          <a:prstGeom prst="rect">
            <a:avLst/>
          </a:prstGeom>
        </p:spPr>
      </p:pic>
    </p:spTree>
    <p:extLst>
      <p:ext uri="{BB962C8B-B14F-4D97-AF65-F5344CB8AC3E}">
        <p14:creationId xmlns:p14="http://schemas.microsoft.com/office/powerpoint/2010/main" val="29779819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Heating and cooling loads analysis </a:t>
            </a:r>
            <a:r>
              <a:rPr lang="en-US" b="1" dirty="0">
                <a:solidFill>
                  <a:srgbClr val="FF0000"/>
                </a:solidFill>
              </a:rPr>
              <a:t>before</a:t>
            </a:r>
            <a:r>
              <a:rPr lang="en-US" b="1" dirty="0"/>
              <a:t> modifications:</a:t>
            </a:r>
            <a:br>
              <a:rPr lang="en-US" b="1" dirty="0"/>
            </a:br>
            <a:br>
              <a:rPr lang="en-US" dirty="0"/>
            </a:br>
            <a:endParaRPr lang="en-US" dirty="0"/>
          </a:p>
        </p:txBody>
      </p:sp>
      <p:pic>
        <p:nvPicPr>
          <p:cNvPr id="4" name="Content Placeholder 3"/>
          <p:cNvPicPr>
            <a:picLocks noGrp="1"/>
          </p:cNvPicPr>
          <p:nvPr>
            <p:ph idx="1"/>
          </p:nvPr>
        </p:nvPicPr>
        <p:blipFill rotWithShape="1">
          <a:blip r:embed="rId2"/>
          <a:srcRect l="29167" t="15521" r="21450" b="48321"/>
          <a:stretch/>
        </p:blipFill>
        <p:spPr bwMode="auto">
          <a:xfrm>
            <a:off x="677334" y="1930400"/>
            <a:ext cx="8127032" cy="3529874"/>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793622" y="5460274"/>
            <a:ext cx="4685898"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2‑38: cooling design before modification.</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p:cNvSpPr txBox="1"/>
          <p:nvPr/>
        </p:nvSpPr>
        <p:spPr>
          <a:xfrm>
            <a:off x="8804366" y="1901371"/>
            <a:ext cx="3387634" cy="4524315"/>
          </a:xfrm>
          <a:prstGeom prst="rect">
            <a:avLst/>
          </a:prstGeom>
          <a:noFill/>
        </p:spPr>
        <p:txBody>
          <a:bodyPr wrap="square" rtlCol="0">
            <a:spAutoFit/>
          </a:bodyPr>
          <a:lstStyle/>
          <a:p>
            <a:r>
              <a:rPr lang="en-US" dirty="0"/>
              <a:t>From this figure, we can notice that:</a:t>
            </a:r>
          </a:p>
          <a:p>
            <a:r>
              <a:rPr lang="en-US" dirty="0"/>
              <a:t>1- there is a big difference between air temp. and radiant temp.</a:t>
            </a:r>
          </a:p>
          <a:p>
            <a:endParaRPr lang="en-US" dirty="0"/>
          </a:p>
          <a:p>
            <a:r>
              <a:rPr lang="en-US" dirty="0"/>
              <a:t>2- there is a high contribution in heat gain by solar gain exterior windows.</a:t>
            </a:r>
          </a:p>
          <a:p>
            <a:endParaRPr lang="en-US" dirty="0"/>
          </a:p>
          <a:p>
            <a:r>
              <a:rPr lang="en-US" dirty="0"/>
              <a:t>From this, we realize the importance of making adjustments for windows.  </a:t>
            </a:r>
          </a:p>
          <a:p>
            <a:endParaRPr lang="en-US" dirty="0"/>
          </a:p>
          <a:p>
            <a:endParaRPr lang="en-US" dirty="0"/>
          </a:p>
          <a:p>
            <a:endParaRPr lang="en-US" dirty="0"/>
          </a:p>
        </p:txBody>
      </p:sp>
    </p:spTree>
    <p:extLst>
      <p:ext uri="{BB962C8B-B14F-4D97-AF65-F5344CB8AC3E}">
        <p14:creationId xmlns:p14="http://schemas.microsoft.com/office/powerpoint/2010/main" val="32584461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a:solidFill>
                  <a:srgbClr val="FF0000"/>
                </a:solidFill>
              </a:rPr>
              <a:t>modifications</a:t>
            </a:r>
            <a:r>
              <a:rPr lang="en-US" dirty="0"/>
              <a:t> that have been made</a:t>
            </a:r>
            <a:r>
              <a:rPr lang="ar-SA" dirty="0"/>
              <a:t>:</a:t>
            </a:r>
            <a:endParaRPr lang="en-US" dirty="0"/>
          </a:p>
        </p:txBody>
      </p:sp>
      <p:sp>
        <p:nvSpPr>
          <p:cNvPr id="3" name="Content Placeholder 2"/>
          <p:cNvSpPr>
            <a:spLocks noGrp="1"/>
          </p:cNvSpPr>
          <p:nvPr>
            <p:ph idx="1"/>
          </p:nvPr>
        </p:nvSpPr>
        <p:spPr/>
        <p:txBody>
          <a:bodyPr>
            <a:normAutofit/>
          </a:bodyPr>
          <a:lstStyle/>
          <a:p>
            <a:r>
              <a:rPr lang="en-US" sz="2400" dirty="0"/>
              <a:t>Thermal insulation of the building</a:t>
            </a:r>
            <a:endParaRPr lang="ar-SA" sz="2400" dirty="0"/>
          </a:p>
          <a:p>
            <a:r>
              <a:rPr lang="en-US" sz="2400" dirty="0"/>
              <a:t>Horizontal lovers were used</a:t>
            </a:r>
          </a:p>
          <a:p>
            <a:r>
              <a:rPr lang="en-US" sz="2400" dirty="0"/>
              <a:t>The type of glass has been changed</a:t>
            </a:r>
          </a:p>
        </p:txBody>
      </p:sp>
    </p:spTree>
    <p:extLst>
      <p:ext uri="{BB962C8B-B14F-4D97-AF65-F5344CB8AC3E}">
        <p14:creationId xmlns:p14="http://schemas.microsoft.com/office/powerpoint/2010/main" val="15836352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Heating and cooling loads analysis </a:t>
            </a:r>
            <a:r>
              <a:rPr lang="en-US" b="1" dirty="0">
                <a:solidFill>
                  <a:srgbClr val="FF0000"/>
                </a:solidFill>
              </a:rPr>
              <a:t>after</a:t>
            </a:r>
            <a:r>
              <a:rPr lang="en-US" b="1" dirty="0"/>
              <a:t> modifications:</a:t>
            </a:r>
            <a:br>
              <a:rPr lang="en-US" dirty="0"/>
            </a:br>
            <a:endParaRPr lang="en-US" dirty="0"/>
          </a:p>
        </p:txBody>
      </p:sp>
      <p:pic>
        <p:nvPicPr>
          <p:cNvPr id="4" name="Content Placeholder 3"/>
          <p:cNvPicPr>
            <a:picLocks noGrp="1"/>
          </p:cNvPicPr>
          <p:nvPr>
            <p:ph idx="1"/>
          </p:nvPr>
        </p:nvPicPr>
        <p:blipFill rotWithShape="1">
          <a:blip r:embed="rId2"/>
          <a:srcRect l="29288" t="16268" r="21458" b="35868"/>
          <a:stretch/>
        </p:blipFill>
        <p:spPr bwMode="auto">
          <a:xfrm>
            <a:off x="308723" y="1828118"/>
            <a:ext cx="7110980" cy="4285299"/>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906549" y="6113417"/>
            <a:ext cx="4538422"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2‑45:heating design after modifications.</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p:cNvSpPr txBox="1"/>
          <p:nvPr/>
        </p:nvSpPr>
        <p:spPr>
          <a:xfrm>
            <a:off x="7419703" y="2155371"/>
            <a:ext cx="4772297" cy="4247317"/>
          </a:xfrm>
          <a:prstGeom prst="rect">
            <a:avLst/>
          </a:prstGeom>
          <a:noFill/>
        </p:spPr>
        <p:txBody>
          <a:bodyPr wrap="square" rtlCol="0">
            <a:spAutoFit/>
          </a:bodyPr>
          <a:lstStyle/>
          <a:p>
            <a:r>
              <a:rPr lang="en-US" dirty="0"/>
              <a:t>From this figure, we can notice that:</a:t>
            </a:r>
            <a:endParaRPr lang="ar-SA" dirty="0"/>
          </a:p>
          <a:p>
            <a:endParaRPr lang="en-US" dirty="0"/>
          </a:p>
          <a:p>
            <a:r>
              <a:rPr lang="en-US" dirty="0"/>
              <a:t>1- there is a small difference between air temp. and radiant temp</a:t>
            </a:r>
            <a:r>
              <a:rPr lang="ar-SA" dirty="0"/>
              <a:t>. </a:t>
            </a:r>
            <a:r>
              <a:rPr lang="en-US" dirty="0"/>
              <a:t>This provides a thermally comfortable environment</a:t>
            </a:r>
          </a:p>
          <a:p>
            <a:endParaRPr lang="en-US" dirty="0"/>
          </a:p>
          <a:p>
            <a:r>
              <a:rPr lang="en-US" dirty="0"/>
              <a:t>2- there is a small contribution to heat loss by walls and roof. </a:t>
            </a:r>
          </a:p>
          <a:p>
            <a:endParaRPr lang="en-US" dirty="0"/>
          </a:p>
          <a:p>
            <a:r>
              <a:rPr lang="en-US" dirty="0"/>
              <a:t>From this, we can note the positive effect of thermal insulation.</a:t>
            </a:r>
          </a:p>
          <a:p>
            <a:endParaRPr lang="en-US" dirty="0"/>
          </a:p>
          <a:p>
            <a:r>
              <a:rPr lang="en-US" dirty="0"/>
              <a:t>Thermal insulation leads to low heat loss</a:t>
            </a:r>
            <a:endParaRPr lang="ar-SA" dirty="0"/>
          </a:p>
          <a:p>
            <a:r>
              <a:rPr lang="en-US" dirty="0"/>
              <a:t>and thus the size of the heating system is less</a:t>
            </a:r>
            <a:r>
              <a:rPr lang="ar-SA" dirty="0"/>
              <a:t>.</a:t>
            </a:r>
            <a:endParaRPr lang="en-US" dirty="0"/>
          </a:p>
        </p:txBody>
      </p:sp>
    </p:spTree>
    <p:extLst>
      <p:ext uri="{BB962C8B-B14F-4D97-AF65-F5344CB8AC3E}">
        <p14:creationId xmlns:p14="http://schemas.microsoft.com/office/powerpoint/2010/main" val="3286365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10218" t="31041" r="3100" b="12993"/>
          <a:stretch/>
        </p:blipFill>
        <p:spPr bwMode="auto">
          <a:xfrm>
            <a:off x="390479" y="1208668"/>
            <a:ext cx="9419727" cy="4460612"/>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0" y="5669280"/>
            <a:ext cx="11591635" cy="400110"/>
          </a:xfrm>
          <a:prstGeom prst="rect">
            <a:avLst/>
          </a:prstGeom>
        </p:spPr>
        <p:txBody>
          <a:bodyPr wrap="none">
            <a:spAutoFit/>
          </a:bodyPr>
          <a:lstStyle/>
          <a:p>
            <a:pPr lvl="0"/>
            <a:r>
              <a:rPr lang="en-US" sz="2000" dirty="0"/>
              <a:t>Design capacity(w/m^2) in all spaces &lt; 80 which means the building is considered energy efficient.</a:t>
            </a:r>
          </a:p>
        </p:txBody>
      </p:sp>
      <p:sp>
        <p:nvSpPr>
          <p:cNvPr id="6" name="Rectangle 5"/>
          <p:cNvSpPr/>
          <p:nvPr/>
        </p:nvSpPr>
        <p:spPr>
          <a:xfrm>
            <a:off x="3017775" y="808558"/>
            <a:ext cx="3752886"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Table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2‑14:heating load for each space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172116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29393" t="15521" r="21685" b="48117"/>
          <a:stretch/>
        </p:blipFill>
        <p:spPr bwMode="auto">
          <a:xfrm>
            <a:off x="696081" y="1073158"/>
            <a:ext cx="8460982" cy="4452431"/>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226708" y="5525589"/>
            <a:ext cx="4551246"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2‑46:cooling design after modifications.</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p:cNvSpPr txBox="1"/>
          <p:nvPr/>
        </p:nvSpPr>
        <p:spPr>
          <a:xfrm>
            <a:off x="9157063" y="1822045"/>
            <a:ext cx="3034937" cy="4247317"/>
          </a:xfrm>
          <a:prstGeom prst="rect">
            <a:avLst/>
          </a:prstGeom>
          <a:noFill/>
        </p:spPr>
        <p:txBody>
          <a:bodyPr wrap="square" rtlCol="0">
            <a:spAutoFit/>
          </a:bodyPr>
          <a:lstStyle/>
          <a:p>
            <a:r>
              <a:rPr lang="en-US" dirty="0"/>
              <a:t>From this figure, we can notice that:</a:t>
            </a:r>
          </a:p>
          <a:p>
            <a:r>
              <a:rPr lang="en-US" dirty="0"/>
              <a:t>1- there is a small difference between air temp. and radiant temp.</a:t>
            </a:r>
          </a:p>
          <a:p>
            <a:endParaRPr lang="en-US" dirty="0"/>
          </a:p>
          <a:p>
            <a:r>
              <a:rPr lang="en-US" dirty="0"/>
              <a:t>2- there is a small contribution in heat gain by solar gain exterior windows.</a:t>
            </a:r>
          </a:p>
          <a:p>
            <a:endParaRPr lang="ar-SA" dirty="0"/>
          </a:p>
          <a:p>
            <a:r>
              <a:rPr lang="en-US" dirty="0"/>
              <a:t>From this</a:t>
            </a:r>
            <a:r>
              <a:rPr lang="ar-SA" dirty="0"/>
              <a:t>,</a:t>
            </a:r>
            <a:r>
              <a:rPr lang="en-US" dirty="0"/>
              <a:t> we realize that the modifications made to the windows were effective</a:t>
            </a:r>
            <a:r>
              <a:rPr lang="ar-SA" dirty="0"/>
              <a:t>.</a:t>
            </a:r>
            <a:endParaRPr lang="en-US" dirty="0"/>
          </a:p>
        </p:txBody>
      </p:sp>
    </p:spTree>
    <p:extLst>
      <p:ext uri="{BB962C8B-B14F-4D97-AF65-F5344CB8AC3E}">
        <p14:creationId xmlns:p14="http://schemas.microsoft.com/office/powerpoint/2010/main" val="33750063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a:srcRect l="21013" t="28183" r="4476" b="13801"/>
          <a:stretch/>
        </p:blipFill>
        <p:spPr bwMode="auto">
          <a:xfrm>
            <a:off x="259852" y="1044081"/>
            <a:ext cx="9040902" cy="4181062"/>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488848" y="540323"/>
            <a:ext cx="376571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Table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2‑15:cooling load for each space</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48045" y="5372632"/>
            <a:ext cx="9988732" cy="1141146"/>
          </a:xfrm>
          <a:prstGeom prst="rect">
            <a:avLst/>
          </a:prstGeom>
        </p:spPr>
        <p:txBody>
          <a:bodyPr wrap="square">
            <a:spAutoFit/>
          </a:bodyPr>
          <a:lstStyle/>
          <a:p>
            <a:pPr lvl="0" algn="just">
              <a:lnSpc>
                <a:spcPct val="150000"/>
              </a:lnSpc>
              <a:spcAft>
                <a:spcPts val="800"/>
              </a:spcAft>
              <a:tabLst>
                <a:tab pos="3555365" algn="l"/>
                <a:tab pos="4019550" algn="l"/>
              </a:tabLst>
            </a:pPr>
            <a:r>
              <a:rPr lang="en-US" sz="2400" dirty="0">
                <a:latin typeface="Times New Roman" panose="02020603050405020304" pitchFamily="18" charset="0"/>
                <a:ea typeface="Calibri" panose="020F0502020204030204" pitchFamily="34" charset="0"/>
                <a:cs typeface="Arial" panose="020B0604020202020204" pitchFamily="34" charset="0"/>
              </a:rPr>
              <a:t>Design capacity(w/m^2) in all spaces &lt; 80 which means the building is considered energy efficient.</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995240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site and source of energy:</a:t>
            </a:r>
            <a:br>
              <a:rPr lang="en-US" dirty="0"/>
            </a:br>
            <a:endParaRPr lang="en-US" dirty="0"/>
          </a:p>
        </p:txBody>
      </p:sp>
      <p:pic>
        <p:nvPicPr>
          <p:cNvPr id="4" name="Content Placeholder 3"/>
          <p:cNvPicPr>
            <a:picLocks noGrp="1"/>
          </p:cNvPicPr>
          <p:nvPr>
            <p:ph idx="1"/>
          </p:nvPr>
        </p:nvPicPr>
        <p:blipFill rotWithShape="1">
          <a:blip r:embed="rId2"/>
          <a:srcRect l="30209" t="46767" r="8722" b="36478"/>
          <a:stretch/>
        </p:blipFill>
        <p:spPr bwMode="auto">
          <a:xfrm>
            <a:off x="193307" y="2299732"/>
            <a:ext cx="9786791" cy="2246119"/>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3017126" y="1930400"/>
            <a:ext cx="333617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Table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2‑16:site and source energy.</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4"/>
          <p:cNvSpPr>
            <a:spLocks noChangeArrowheads="1"/>
          </p:cNvSpPr>
          <p:nvPr/>
        </p:nvSpPr>
        <p:spPr bwMode="auto">
          <a:xfrm>
            <a:off x="136701" y="4545851"/>
            <a:ext cx="956472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Based on the values given in </a:t>
            </a:r>
            <a:r>
              <a:rPr kumimoji="0" lang="en-US" alt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‎2‑16</a:t>
            </a: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general condition can be assessed in general as acceptable, but a comparison must be made with another similar building to accurately assess and reach the best possible condition.</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3540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637" y="306224"/>
            <a:ext cx="8596668" cy="1320800"/>
          </a:xfrm>
        </p:spPr>
        <p:txBody>
          <a:bodyPr/>
          <a:lstStyle/>
          <a:p>
            <a:r>
              <a:rPr lang="en-US" b="1" dirty="0"/>
              <a:t>Comparison with baseline:</a:t>
            </a:r>
            <a:br>
              <a:rPr lang="en-US" b="1" dirty="0"/>
            </a:br>
            <a:endParaRPr lang="en-US" dirty="0"/>
          </a:p>
        </p:txBody>
      </p:sp>
      <p:pic>
        <p:nvPicPr>
          <p:cNvPr id="4" name="Content Placeholder 3"/>
          <p:cNvPicPr>
            <a:picLocks noGrp="1"/>
          </p:cNvPicPr>
          <p:nvPr>
            <p:ph idx="1"/>
          </p:nvPr>
        </p:nvPicPr>
        <p:blipFill rotWithShape="1">
          <a:blip r:embed="rId2"/>
          <a:srcRect l="29633" t="15931" r="21915" b="10925"/>
          <a:stretch/>
        </p:blipFill>
        <p:spPr bwMode="auto">
          <a:xfrm>
            <a:off x="677766" y="966624"/>
            <a:ext cx="6389239" cy="5444309"/>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6593939" y="3484322"/>
            <a:ext cx="5360126" cy="1015663"/>
          </a:xfrm>
          <a:prstGeom prst="rect">
            <a:avLst/>
          </a:prstGeom>
          <a:noFill/>
        </p:spPr>
        <p:txBody>
          <a:bodyPr wrap="square" rtlCol="0">
            <a:spAutoFit/>
          </a:bodyPr>
          <a:lstStyle/>
          <a:p>
            <a:r>
              <a:rPr lang="en-US" sz="2000" dirty="0"/>
              <a:t>When the comparison was made with </a:t>
            </a:r>
            <a:r>
              <a:rPr lang="en-US" sz="2000"/>
              <a:t>the baseline </a:t>
            </a:r>
            <a:r>
              <a:rPr lang="en-US" sz="2000" dirty="0"/>
              <a:t>building, a percentage of savings in energy consumption was obtained = 74%</a:t>
            </a:r>
          </a:p>
        </p:txBody>
      </p:sp>
      <p:sp>
        <p:nvSpPr>
          <p:cNvPr id="6" name="Rectangle 5"/>
          <p:cNvSpPr/>
          <p:nvPr/>
        </p:nvSpPr>
        <p:spPr>
          <a:xfrm>
            <a:off x="863573" y="6410933"/>
            <a:ext cx="6648002" cy="369332"/>
          </a:xfrm>
          <a:prstGeom prst="rect">
            <a:avLst/>
          </a:prstGeom>
        </p:spPr>
        <p:txBody>
          <a:bodyPr wrap="squar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2‑47:comparison between the proposed and baseline building.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052350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Thermal comfort: </a:t>
            </a:r>
            <a:br>
              <a:rPr lang="en-US" b="1" dirty="0"/>
            </a:br>
            <a:endParaRPr lang="en-US" dirty="0"/>
          </a:p>
        </p:txBody>
      </p:sp>
      <p:sp>
        <p:nvSpPr>
          <p:cNvPr id="6" name="Rectangle 5"/>
          <p:cNvSpPr/>
          <p:nvPr/>
        </p:nvSpPr>
        <p:spPr>
          <a:xfrm>
            <a:off x="3344115" y="4833257"/>
            <a:ext cx="4380366"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2‑48: PMV index for users in building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p:cNvPicPr>
            <a:picLocks noChangeAspect="1"/>
          </p:cNvPicPr>
          <p:nvPr/>
        </p:nvPicPr>
        <p:blipFill rotWithShape="1">
          <a:blip r:embed="rId2"/>
          <a:srcRect l="21420" t="53660" r="19547" b="17768"/>
          <a:stretch/>
        </p:blipFill>
        <p:spPr>
          <a:xfrm>
            <a:off x="0" y="1930400"/>
            <a:ext cx="10667996" cy="2902857"/>
          </a:xfrm>
          <a:prstGeom prst="rect">
            <a:avLst/>
          </a:prstGeom>
        </p:spPr>
      </p:pic>
      <p:sp>
        <p:nvSpPr>
          <p:cNvPr id="14" name="Rectangle 3"/>
          <p:cNvSpPr>
            <a:spLocks noChangeArrowheads="1"/>
          </p:cNvSpPr>
          <p:nvPr/>
        </p:nvSpPr>
        <p:spPr bwMode="auto">
          <a:xfrm>
            <a:off x="0" y="5329201"/>
            <a:ext cx="9829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From </a:t>
            </a:r>
            <a:r>
              <a:rPr kumimoji="0" lang="en-US" altLang="en-US" sz="11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Figure ‎2‑48</a:t>
            </a:r>
            <a:r>
              <a:rPr kumimoji="0" lang="en-US" altLang="en-US" sz="16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we have noticed that the values were acceptable throughout the year, and this means that people feel thermal comfort well while they are inside the building, except for short periods, which are when there are high climatic fluctuations, which occur when switching from one season to another.</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267572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Shadowing and overshadowing analysis </a:t>
            </a:r>
            <a:br>
              <a:rPr lang="en-US" b="1" dirty="0"/>
            </a:br>
            <a:r>
              <a:rPr lang="en-US" dirty="0"/>
              <a:t>In summer (21/06/2022):</a:t>
            </a:r>
            <a:br>
              <a:rPr lang="en-US"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2534080"/>
            <a:ext cx="3448594" cy="2730251"/>
          </a:xfrm>
          <a:prstGeom prst="rect">
            <a:avLst/>
          </a:prstGeom>
        </p:spPr>
      </p:pic>
      <p:sp>
        <p:nvSpPr>
          <p:cNvPr id="5" name="Rectangle 4"/>
          <p:cNvSpPr/>
          <p:nvPr/>
        </p:nvSpPr>
        <p:spPr>
          <a:xfrm>
            <a:off x="1477204" y="5264331"/>
            <a:ext cx="121700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8:00 am.</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589187" y="2534079"/>
            <a:ext cx="3721644" cy="2730251"/>
          </a:xfrm>
          <a:prstGeom prst="rect">
            <a:avLst/>
          </a:prstGeom>
        </p:spPr>
      </p:pic>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7204344" y="2534078"/>
            <a:ext cx="3637828" cy="2749787"/>
          </a:xfrm>
          <a:prstGeom prst="rect">
            <a:avLst/>
          </a:prstGeom>
        </p:spPr>
      </p:pic>
      <p:sp>
        <p:nvSpPr>
          <p:cNvPr id="9" name="Rectangle 8"/>
          <p:cNvSpPr/>
          <p:nvPr/>
        </p:nvSpPr>
        <p:spPr>
          <a:xfrm>
            <a:off x="8520022" y="5283865"/>
            <a:ext cx="122982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4:00 pm.</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4975668" y="5264330"/>
            <a:ext cx="134524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12:00 pm.</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29458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4014" y="660830"/>
            <a:ext cx="9603275" cy="1049235"/>
          </a:xfrm>
        </p:spPr>
        <p:txBody>
          <a:bodyPr/>
          <a:lstStyle/>
          <a:p>
            <a:pPr algn="ctr"/>
            <a:r>
              <a:rPr lang="en-US" b="1" dirty="0">
                <a:latin typeface="Times New Roman" panose="02020603050405020304" pitchFamily="18" charset="0"/>
                <a:cs typeface="Times New Roman" panose="02020603050405020304" pitchFamily="18" charset="0"/>
              </a:rPr>
              <a:t>Architectural Design </a:t>
            </a:r>
            <a:endParaRPr lang="en-US" dirty="0">
              <a:latin typeface="Times New Roman" panose="02020603050405020304" pitchFamily="18" charset="0"/>
              <a:cs typeface="Times New Roman" panose="02020603050405020304" pitchFamily="18" charset="0"/>
            </a:endParaRPr>
          </a:p>
        </p:txBody>
      </p:sp>
      <p:pic>
        <p:nvPicPr>
          <p:cNvPr id="3" name="Picture 2" descr="قد تكون صورة ‏نصب تذكاري‏">
            <a:extLst>
              <a:ext uri="{FF2B5EF4-FFF2-40B4-BE49-F238E27FC236}">
                <a16:creationId xmlns:a16="http://schemas.microsoft.com/office/drawing/2014/main" id="{2C2E917C-049D-809F-3A90-78ED3BE943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720" y="1882221"/>
            <a:ext cx="5777931" cy="44090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7" name="Picture 6" descr="قد تكون صورة ‏نصب تذكاري‏">
            <a:extLst>
              <a:ext uri="{FF2B5EF4-FFF2-40B4-BE49-F238E27FC236}">
                <a16:creationId xmlns:a16="http://schemas.microsoft.com/office/drawing/2014/main" id="{1C43BABE-BF9B-017B-6AFF-04499ED8A5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5417" y="1882221"/>
            <a:ext cx="5685081" cy="44090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8917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Shadowing and overshadowing analysis</a:t>
            </a:r>
            <a:br>
              <a:rPr lang="en-US" b="1" dirty="0"/>
            </a:br>
            <a:r>
              <a:rPr lang="en-US" dirty="0"/>
              <a:t>In winter (21/12/2022):</a:t>
            </a:r>
            <a:br>
              <a:rPr lang="en-US"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9077" y="2513285"/>
            <a:ext cx="2902135" cy="2450601"/>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349308" y="2513285"/>
            <a:ext cx="2855549" cy="2450601"/>
          </a:xfrm>
          <a:prstGeom prst="rect">
            <a:avLst/>
          </a:prstGeom>
        </p:spPr>
      </p:pic>
      <p:sp>
        <p:nvSpPr>
          <p:cNvPr id="7" name="Rectangle 6"/>
          <p:cNvSpPr/>
          <p:nvPr/>
        </p:nvSpPr>
        <p:spPr>
          <a:xfrm>
            <a:off x="4104462" y="4963886"/>
            <a:ext cx="134524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12:00 pm.</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6392952" y="2513285"/>
            <a:ext cx="3265261" cy="2507161"/>
          </a:xfrm>
          <a:prstGeom prst="rect">
            <a:avLst/>
          </a:prstGeom>
        </p:spPr>
      </p:pic>
      <p:sp>
        <p:nvSpPr>
          <p:cNvPr id="10" name="Rectangle 9"/>
          <p:cNvSpPr/>
          <p:nvPr/>
        </p:nvSpPr>
        <p:spPr>
          <a:xfrm>
            <a:off x="1146231" y="4963886"/>
            <a:ext cx="1217000"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8:00 am.</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6991352" y="4963886"/>
            <a:ext cx="122982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at 4:00 pm.</a:t>
            </a:r>
            <a:endParaRPr lang="en-US" sz="1600"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224429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Solar radiation analysis:</a:t>
            </a:r>
            <a:br>
              <a:rPr lang="en-US" b="1"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69624" y="1270000"/>
            <a:ext cx="2957028" cy="2633481"/>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1169624" y="4034110"/>
            <a:ext cx="2957028" cy="2458130"/>
          </a:xfrm>
          <a:prstGeom prst="rect">
            <a:avLst/>
          </a:prstGeom>
        </p:spPr>
      </p:pic>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4618942" y="1270000"/>
            <a:ext cx="2343561" cy="2633481"/>
          </a:xfrm>
          <a:prstGeom prst="rect">
            <a:avLst/>
          </a:prstGeom>
        </p:spPr>
      </p:pic>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4618942" y="4034110"/>
            <a:ext cx="2182858" cy="2458130"/>
          </a:xfrm>
          <a:prstGeom prst="rect">
            <a:avLst/>
          </a:prstGeom>
        </p:spPr>
      </p:pic>
      <p:pic>
        <p:nvPicPr>
          <p:cNvPr id="10" name="Picture 9"/>
          <p:cNvPicPr/>
          <p:nvPr/>
        </p:nvPicPr>
        <p:blipFill>
          <a:blip r:embed="rId6">
            <a:extLst>
              <a:ext uri="{28A0092B-C50C-407E-A947-70E740481C1C}">
                <a14:useLocalDpi xmlns:a14="http://schemas.microsoft.com/office/drawing/2010/main" val="0"/>
              </a:ext>
            </a:extLst>
          </a:blip>
          <a:stretch>
            <a:fillRect/>
          </a:stretch>
        </p:blipFill>
        <p:spPr>
          <a:xfrm>
            <a:off x="7490922" y="445906"/>
            <a:ext cx="1783080" cy="3457575"/>
          </a:xfrm>
          <a:prstGeom prst="rect">
            <a:avLst/>
          </a:prstGeom>
        </p:spPr>
      </p:pic>
      <p:pic>
        <p:nvPicPr>
          <p:cNvPr id="11" name="Picture 10"/>
          <p:cNvPicPr/>
          <p:nvPr/>
        </p:nvPicPr>
        <p:blipFill>
          <a:blip r:embed="rId7">
            <a:extLst>
              <a:ext uri="{28A0092B-C50C-407E-A947-70E740481C1C}">
                <a14:useLocalDpi xmlns:a14="http://schemas.microsoft.com/office/drawing/2010/main" val="0"/>
              </a:ext>
            </a:extLst>
          </a:blip>
          <a:stretch>
            <a:fillRect/>
          </a:stretch>
        </p:blipFill>
        <p:spPr>
          <a:xfrm>
            <a:off x="7490922" y="3963419"/>
            <a:ext cx="1783080" cy="2790077"/>
          </a:xfrm>
          <a:prstGeom prst="rect">
            <a:avLst/>
          </a:prstGeom>
        </p:spPr>
      </p:pic>
      <p:pic>
        <p:nvPicPr>
          <p:cNvPr id="12" name="Picture 11"/>
          <p:cNvPicPr/>
          <p:nvPr/>
        </p:nvPicPr>
        <p:blipFill>
          <a:blip r:embed="rId8">
            <a:extLst>
              <a:ext uri="{28A0092B-C50C-407E-A947-70E740481C1C}">
                <a14:useLocalDpi xmlns:a14="http://schemas.microsoft.com/office/drawing/2010/main" val="0"/>
              </a:ext>
            </a:extLst>
          </a:blip>
          <a:stretch>
            <a:fillRect/>
          </a:stretch>
        </p:blipFill>
        <p:spPr>
          <a:xfrm>
            <a:off x="9766292" y="1004909"/>
            <a:ext cx="1957705" cy="2877820"/>
          </a:xfrm>
          <a:prstGeom prst="rect">
            <a:avLst/>
          </a:prstGeom>
        </p:spPr>
      </p:pic>
      <p:pic>
        <p:nvPicPr>
          <p:cNvPr id="13" name="Picture 12"/>
          <p:cNvPicPr/>
          <p:nvPr/>
        </p:nvPicPr>
        <p:blipFill>
          <a:blip r:embed="rId9">
            <a:extLst>
              <a:ext uri="{28A0092B-C50C-407E-A947-70E740481C1C}">
                <a14:useLocalDpi xmlns:a14="http://schemas.microsoft.com/office/drawing/2010/main" val="0"/>
              </a:ext>
            </a:extLst>
          </a:blip>
          <a:stretch>
            <a:fillRect/>
          </a:stretch>
        </p:blipFill>
        <p:spPr>
          <a:xfrm>
            <a:off x="9667546" y="3963419"/>
            <a:ext cx="2056451" cy="2790077"/>
          </a:xfrm>
          <a:prstGeom prst="rect">
            <a:avLst/>
          </a:prstGeom>
        </p:spPr>
      </p:pic>
      <p:sp>
        <p:nvSpPr>
          <p:cNvPr id="14" name="TextBox 13"/>
          <p:cNvSpPr txBox="1"/>
          <p:nvPr/>
        </p:nvSpPr>
        <p:spPr>
          <a:xfrm>
            <a:off x="0" y="2005875"/>
            <a:ext cx="1715534" cy="461665"/>
          </a:xfrm>
          <a:prstGeom prst="rect">
            <a:avLst/>
          </a:prstGeom>
          <a:noFill/>
        </p:spPr>
        <p:txBody>
          <a:bodyPr wrap="none" rtlCol="0">
            <a:spAutoFit/>
          </a:bodyPr>
          <a:lstStyle/>
          <a:p>
            <a:r>
              <a:rPr lang="en-US" sz="2400" dirty="0">
                <a:solidFill>
                  <a:srgbClr val="FF0000"/>
                </a:solidFill>
              </a:rPr>
              <a:t>In summer </a:t>
            </a:r>
          </a:p>
        </p:txBody>
      </p:sp>
      <p:sp>
        <p:nvSpPr>
          <p:cNvPr id="15" name="TextBox 14"/>
          <p:cNvSpPr txBox="1"/>
          <p:nvPr/>
        </p:nvSpPr>
        <p:spPr>
          <a:xfrm>
            <a:off x="16096" y="4455933"/>
            <a:ext cx="1519968" cy="461665"/>
          </a:xfrm>
          <a:prstGeom prst="rect">
            <a:avLst/>
          </a:prstGeom>
          <a:noFill/>
        </p:spPr>
        <p:txBody>
          <a:bodyPr wrap="none" rtlCol="0">
            <a:spAutoFit/>
          </a:bodyPr>
          <a:lstStyle/>
          <a:p>
            <a:r>
              <a:rPr lang="en-US" sz="2400" dirty="0">
                <a:solidFill>
                  <a:srgbClr val="FF0000"/>
                </a:solidFill>
              </a:rPr>
              <a:t>In winter </a:t>
            </a:r>
          </a:p>
        </p:txBody>
      </p:sp>
    </p:spTree>
    <p:extLst>
      <p:ext uri="{BB962C8B-B14F-4D97-AF65-F5344CB8AC3E}">
        <p14:creationId xmlns:p14="http://schemas.microsoft.com/office/powerpoint/2010/main" val="36691557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Structural aspects.</a:t>
            </a:r>
            <a:br>
              <a:rPr lang="en-US" b="1" dirty="0"/>
            </a:br>
            <a:endParaRPr lang="en-US" dirty="0"/>
          </a:p>
        </p:txBody>
      </p:sp>
      <p:sp>
        <p:nvSpPr>
          <p:cNvPr id="3" name="Content Placeholder 2"/>
          <p:cNvSpPr>
            <a:spLocks noGrp="1"/>
          </p:cNvSpPr>
          <p:nvPr>
            <p:ph idx="1"/>
          </p:nvPr>
        </p:nvSpPr>
        <p:spPr/>
        <p:txBody>
          <a:bodyPr/>
          <a:lstStyle/>
          <a:p>
            <a:pPr algn="just"/>
            <a:r>
              <a:rPr lang="en-US" sz="2400" dirty="0"/>
              <a:t>In this chapter, all structural elements will be dealt with, as assumptions will be made, and based on them, we will start designing, as all the different elements will be designed with the necessary checks, and in the end, detailed drawings will be prepared</a:t>
            </a:r>
            <a:r>
              <a:rPr lang="en-US" dirty="0"/>
              <a:t>.</a:t>
            </a:r>
          </a:p>
          <a:p>
            <a:endParaRPr lang="en-US" dirty="0"/>
          </a:p>
        </p:txBody>
      </p:sp>
    </p:spTree>
    <p:extLst>
      <p:ext uri="{BB962C8B-B14F-4D97-AF65-F5344CB8AC3E}">
        <p14:creationId xmlns:p14="http://schemas.microsoft.com/office/powerpoint/2010/main" val="20292807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Assumptions:</a:t>
            </a:r>
          </a:p>
        </p:txBody>
      </p:sp>
      <p:sp>
        <p:nvSpPr>
          <p:cNvPr id="3" name="Content Placeholder 2"/>
          <p:cNvSpPr>
            <a:spLocks noGrp="1"/>
          </p:cNvSpPr>
          <p:nvPr>
            <p:ph idx="1"/>
          </p:nvPr>
        </p:nvSpPr>
        <p:spPr/>
        <p:txBody>
          <a:bodyPr>
            <a:normAutofit/>
          </a:bodyPr>
          <a:lstStyle/>
          <a:p>
            <a:pPr marL="0" lvl="0" indent="0">
              <a:buNone/>
            </a:pPr>
            <a:r>
              <a:rPr lang="en-US" sz="2000" dirty="0">
                <a:solidFill>
                  <a:srgbClr val="FF0000"/>
                </a:solidFill>
              </a:rPr>
              <a:t>--</a:t>
            </a:r>
            <a:r>
              <a:rPr lang="en-US" sz="2400" dirty="0">
                <a:solidFill>
                  <a:srgbClr val="FF0000"/>
                </a:solidFill>
              </a:rPr>
              <a:t>Materials</a:t>
            </a:r>
            <a:endParaRPr lang="en-US" sz="2000" dirty="0">
              <a:solidFill>
                <a:srgbClr val="FF0000"/>
              </a:solidFill>
            </a:endParaRPr>
          </a:p>
          <a:p>
            <a:pPr lvl="0"/>
            <a:r>
              <a:rPr lang="en-US" sz="2000" dirty="0"/>
              <a:t>Unit weight of concrete = 25 KN/m3.</a:t>
            </a:r>
          </a:p>
          <a:p>
            <a:pPr lvl="0"/>
            <a:r>
              <a:rPr lang="en-US" sz="2000" dirty="0"/>
              <a:t>B350 concrete will be used.</a:t>
            </a:r>
          </a:p>
          <a:p>
            <a:pPr lvl="0"/>
            <a:r>
              <a:rPr lang="en-US" sz="2000" dirty="0"/>
              <a:t>Yielding strength of steel (</a:t>
            </a:r>
            <a:r>
              <a:rPr lang="en-US" sz="2000" dirty="0" err="1"/>
              <a:t>Fy</a:t>
            </a:r>
            <a:r>
              <a:rPr lang="en-US" sz="2000" dirty="0"/>
              <a:t>) = 420MPa.</a:t>
            </a:r>
          </a:p>
          <a:p>
            <a:pPr marL="0" lvl="0" indent="0">
              <a:buNone/>
            </a:pPr>
            <a:r>
              <a:rPr lang="en-US" sz="2400" dirty="0">
                <a:solidFill>
                  <a:srgbClr val="FF0000"/>
                </a:solidFill>
              </a:rPr>
              <a:t>--Loads:</a:t>
            </a:r>
          </a:p>
          <a:p>
            <a:pPr lvl="0"/>
            <a:r>
              <a:rPr lang="en-US" sz="2000" dirty="0"/>
              <a:t>Live load = 5 </a:t>
            </a:r>
            <a:r>
              <a:rPr lang="en-US" sz="2000" dirty="0" err="1"/>
              <a:t>Kn</a:t>
            </a:r>
            <a:r>
              <a:rPr lang="en-US" sz="2000" dirty="0"/>
              <a:t>/m2(ASCE/SEI 7-10, 2010)</a:t>
            </a:r>
          </a:p>
          <a:p>
            <a:pPr lvl="0"/>
            <a:r>
              <a:rPr lang="en-US" sz="2000" dirty="0"/>
              <a:t>Superimposed dead load = 3.5 </a:t>
            </a:r>
            <a:r>
              <a:rPr lang="en-US" sz="2000" dirty="0" err="1"/>
              <a:t>Kn</a:t>
            </a:r>
            <a:r>
              <a:rPr lang="en-US" sz="2000" dirty="0"/>
              <a:t>/m2(ASCE/SEI 7-10, 2010)</a:t>
            </a:r>
          </a:p>
          <a:p>
            <a:endParaRPr lang="en-US" sz="2000" dirty="0"/>
          </a:p>
        </p:txBody>
      </p:sp>
    </p:spTree>
    <p:extLst>
      <p:ext uri="{BB962C8B-B14F-4D97-AF65-F5344CB8AC3E}">
        <p14:creationId xmlns:p14="http://schemas.microsoft.com/office/powerpoint/2010/main" val="41934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Assumptions for design:</a:t>
            </a:r>
            <a:br>
              <a:rPr lang="en-US" dirty="0"/>
            </a:b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lvl="0"/>
            <a:r>
              <a:rPr lang="en-US" sz="2400" b="1" dirty="0">
                <a:solidFill>
                  <a:srgbClr val="FF0000"/>
                </a:solidFill>
              </a:rPr>
              <a:t>Slab system</a:t>
            </a:r>
            <a:endParaRPr lang="en-US" sz="2400" dirty="0">
              <a:solidFill>
                <a:srgbClr val="FF0000"/>
              </a:solidFill>
            </a:endParaRPr>
          </a:p>
          <a:p>
            <a:r>
              <a:rPr lang="en-US" dirty="0"/>
              <a:t>After calculating the suitable thickness based on ACI 318 code, the system will use a </a:t>
            </a:r>
            <a:r>
              <a:rPr lang="en-US" sz="2400" dirty="0">
                <a:solidFill>
                  <a:srgbClr val="FF0000"/>
                </a:solidFill>
              </a:rPr>
              <a:t>flat plate voided slab.</a:t>
            </a:r>
          </a:p>
          <a:p>
            <a:pPr lvl="0"/>
            <a:r>
              <a:rPr lang="en-US" sz="2400" b="1" dirty="0">
                <a:solidFill>
                  <a:srgbClr val="FF0000"/>
                </a:solidFill>
              </a:rPr>
              <a:t>Columns design</a:t>
            </a:r>
            <a:endParaRPr lang="en-US" sz="2400" dirty="0">
              <a:solidFill>
                <a:srgbClr val="FF0000"/>
              </a:solidFill>
            </a:endParaRPr>
          </a:p>
          <a:p>
            <a:r>
              <a:rPr lang="en-US" dirty="0"/>
              <a:t>The assumed columns section is 400*600mm</a:t>
            </a:r>
          </a:p>
          <a:p>
            <a:endParaRPr lang="en-US" dirty="0"/>
          </a:p>
        </p:txBody>
      </p:sp>
    </p:spTree>
    <p:extLst>
      <p:ext uri="{BB962C8B-B14F-4D97-AF65-F5344CB8AC3E}">
        <p14:creationId xmlns:p14="http://schemas.microsoft.com/office/powerpoint/2010/main" val="4744938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80" y="0"/>
            <a:ext cx="8596668" cy="1320800"/>
          </a:xfrm>
        </p:spPr>
        <p:txBody>
          <a:bodyPr/>
          <a:lstStyle/>
          <a:p>
            <a:r>
              <a:rPr lang="en-US" dirty="0"/>
              <a:t>ETABS model: </a:t>
            </a:r>
            <a:br>
              <a:rPr lang="en-US" dirty="0"/>
            </a:br>
            <a:endParaRPr lang="en-US" dirty="0"/>
          </a:p>
        </p:txBody>
      </p:sp>
      <p:pic>
        <p:nvPicPr>
          <p:cNvPr id="4" name="Content Placeholder 3"/>
          <p:cNvPicPr>
            <a:picLocks noGrp="1"/>
          </p:cNvPicPr>
          <p:nvPr>
            <p:ph idx="1"/>
          </p:nvPr>
        </p:nvPicPr>
        <p:blipFill>
          <a:blip r:embed="rId2"/>
          <a:stretch>
            <a:fillRect/>
          </a:stretch>
        </p:blipFill>
        <p:spPr>
          <a:xfrm>
            <a:off x="1939990" y="872308"/>
            <a:ext cx="4552250" cy="5188858"/>
          </a:xfrm>
          <a:prstGeom prst="rect">
            <a:avLst/>
          </a:prstGeom>
        </p:spPr>
      </p:pic>
      <p:sp>
        <p:nvSpPr>
          <p:cNvPr id="5" name="Rectangle 4"/>
          <p:cNvSpPr/>
          <p:nvPr/>
        </p:nvSpPr>
        <p:spPr>
          <a:xfrm>
            <a:off x="3118796" y="6217920"/>
            <a:ext cx="250581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3‑1: Etabs Model.</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29568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checks:</a:t>
            </a:r>
            <a:br>
              <a:rPr lang="en-US" b="1" dirty="0"/>
            </a:br>
            <a:endParaRPr lang="en-US" dirty="0"/>
          </a:p>
        </p:txBody>
      </p:sp>
      <p:sp>
        <p:nvSpPr>
          <p:cNvPr id="3" name="Content Placeholder 2"/>
          <p:cNvSpPr>
            <a:spLocks noGrp="1"/>
          </p:cNvSpPr>
          <p:nvPr>
            <p:ph idx="1"/>
          </p:nvPr>
        </p:nvSpPr>
        <p:spPr/>
        <p:txBody>
          <a:bodyPr/>
          <a:lstStyle/>
          <a:p>
            <a:r>
              <a:rPr lang="en-US" dirty="0"/>
              <a:t>Compatibility check: </a:t>
            </a:r>
            <a:r>
              <a:rPr lang="en-US" sz="2000" dirty="0">
                <a:solidFill>
                  <a:srgbClr val="FF0000"/>
                </a:solidFill>
              </a:rPr>
              <a:t>ok</a:t>
            </a:r>
            <a:endParaRPr lang="en-US" dirty="0">
              <a:solidFill>
                <a:srgbClr val="FF0000"/>
              </a:solidFill>
            </a:endParaRPr>
          </a:p>
          <a:p>
            <a:r>
              <a:rPr lang="en-US" dirty="0"/>
              <a:t>Equilibrium check: </a:t>
            </a:r>
            <a:r>
              <a:rPr lang="en-US" sz="2000" dirty="0">
                <a:solidFill>
                  <a:srgbClr val="FF0000"/>
                </a:solidFill>
              </a:rPr>
              <a:t>ok</a:t>
            </a:r>
            <a:endParaRPr lang="en-US" dirty="0">
              <a:solidFill>
                <a:srgbClr val="FF0000"/>
              </a:solidFill>
            </a:endParaRPr>
          </a:p>
          <a:p>
            <a:r>
              <a:rPr lang="en-US" dirty="0"/>
              <a:t>Deflection Check: </a:t>
            </a:r>
            <a:r>
              <a:rPr lang="en-US" sz="2000" dirty="0">
                <a:solidFill>
                  <a:srgbClr val="FF0000"/>
                </a:solidFill>
              </a:rPr>
              <a:t>ok</a:t>
            </a:r>
            <a:endParaRPr lang="en-US" dirty="0">
              <a:solidFill>
                <a:srgbClr val="FF0000"/>
              </a:solidFill>
            </a:endParaRPr>
          </a:p>
          <a:p>
            <a:r>
              <a:rPr lang="en-US" dirty="0"/>
              <a:t>Slab shear check: </a:t>
            </a:r>
            <a:r>
              <a:rPr lang="en-US" sz="2000" dirty="0">
                <a:solidFill>
                  <a:srgbClr val="FF0000"/>
                </a:solidFill>
              </a:rPr>
              <a:t>ok</a:t>
            </a:r>
            <a:endParaRPr lang="en-US" dirty="0">
              <a:solidFill>
                <a:srgbClr val="FF0000"/>
              </a:solidFill>
            </a:endParaRPr>
          </a:p>
          <a:p>
            <a:r>
              <a:rPr lang="en-US" dirty="0"/>
              <a:t>Punching shear check: </a:t>
            </a:r>
            <a:r>
              <a:rPr lang="en-US" sz="2000" dirty="0">
                <a:solidFill>
                  <a:srgbClr val="FF0000"/>
                </a:solidFill>
              </a:rPr>
              <a:t>ok</a:t>
            </a:r>
            <a:endParaRPr lang="en-US" dirty="0">
              <a:solidFill>
                <a:srgbClr val="FF0000"/>
              </a:solidFill>
            </a:endParaRPr>
          </a:p>
          <a:p>
            <a:r>
              <a:rPr lang="en-US" dirty="0"/>
              <a:t>Stress-strain check: </a:t>
            </a:r>
            <a:r>
              <a:rPr lang="en-US" sz="2000" dirty="0">
                <a:solidFill>
                  <a:srgbClr val="FF0000"/>
                </a:solidFill>
              </a:rPr>
              <a:t>ok</a:t>
            </a:r>
            <a:endParaRPr lang="en-US" dirty="0">
              <a:solidFill>
                <a:srgbClr val="FF0000"/>
              </a:solidFill>
            </a:endParaRPr>
          </a:p>
          <a:p>
            <a:r>
              <a:rPr lang="en-US" dirty="0"/>
              <a:t>Design Check: </a:t>
            </a:r>
            <a:r>
              <a:rPr lang="en-US" sz="2000" dirty="0">
                <a:solidFill>
                  <a:srgbClr val="FF0000"/>
                </a:solidFill>
              </a:rPr>
              <a:t>ok</a:t>
            </a:r>
            <a:endParaRPr lang="en-US" dirty="0">
              <a:solidFill>
                <a:srgbClr val="FF0000"/>
              </a:solidFill>
            </a:endParaRP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7689770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Seismic checks:</a:t>
            </a:r>
            <a:br>
              <a:rPr lang="en-US" b="1" dirty="0"/>
            </a:br>
            <a:endParaRPr lang="en-US" dirty="0"/>
          </a:p>
        </p:txBody>
      </p:sp>
      <p:sp>
        <p:nvSpPr>
          <p:cNvPr id="3" name="Content Placeholder 2"/>
          <p:cNvSpPr>
            <a:spLocks noGrp="1"/>
          </p:cNvSpPr>
          <p:nvPr>
            <p:ph idx="1"/>
          </p:nvPr>
        </p:nvSpPr>
        <p:spPr/>
        <p:txBody>
          <a:bodyPr/>
          <a:lstStyle/>
          <a:p>
            <a:r>
              <a:rPr lang="en-US" dirty="0"/>
              <a:t>Model participant mass ratio check: </a:t>
            </a:r>
            <a:r>
              <a:rPr lang="en-US" sz="2000" dirty="0">
                <a:solidFill>
                  <a:srgbClr val="FF0000"/>
                </a:solidFill>
              </a:rPr>
              <a:t>ok </a:t>
            </a:r>
          </a:p>
          <a:p>
            <a:r>
              <a:rPr lang="en-US" dirty="0"/>
              <a:t>Period check: </a:t>
            </a:r>
            <a:r>
              <a:rPr lang="en-US" sz="2000" dirty="0">
                <a:solidFill>
                  <a:srgbClr val="FF0000"/>
                </a:solidFill>
              </a:rPr>
              <a:t>ok</a:t>
            </a:r>
            <a:endParaRPr lang="en-US" dirty="0">
              <a:solidFill>
                <a:srgbClr val="FF0000"/>
              </a:solidFill>
            </a:endParaRPr>
          </a:p>
          <a:p>
            <a:r>
              <a:rPr lang="en-US" dirty="0"/>
              <a:t>Drift check: </a:t>
            </a:r>
            <a:r>
              <a:rPr lang="en-US" sz="2000" dirty="0">
                <a:solidFill>
                  <a:srgbClr val="FF0000"/>
                </a:solidFill>
              </a:rPr>
              <a:t>ok</a:t>
            </a:r>
            <a:endParaRPr lang="en-US" dirty="0">
              <a:solidFill>
                <a:srgbClr val="FF0000"/>
              </a:solidFill>
            </a:endParaRPr>
          </a:p>
          <a:p>
            <a:r>
              <a:rPr lang="en-US" dirty="0"/>
              <a:t>P-Delta check: </a:t>
            </a:r>
            <a:r>
              <a:rPr lang="en-US" sz="2000" dirty="0">
                <a:solidFill>
                  <a:srgbClr val="FF0000"/>
                </a:solidFill>
              </a:rPr>
              <a:t>ok</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7103771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2B599-0832-7D18-6DA0-16DAC7AE35AF}"/>
              </a:ext>
            </a:extLst>
          </p:cNvPr>
          <p:cNvSpPr>
            <a:spLocks noGrp="1"/>
          </p:cNvSpPr>
          <p:nvPr>
            <p:ph type="title"/>
          </p:nvPr>
        </p:nvSpPr>
        <p:spPr/>
        <p:txBody>
          <a:bodyPr/>
          <a:lstStyle/>
          <a:p>
            <a:r>
              <a:rPr lang="en-US" dirty="0"/>
              <a:t>Column Centers</a:t>
            </a:r>
            <a:endParaRPr lang="en-GB" dirty="0"/>
          </a:p>
        </p:txBody>
      </p:sp>
      <p:pic>
        <p:nvPicPr>
          <p:cNvPr id="5" name="Content Placeholder 4">
            <a:extLst>
              <a:ext uri="{FF2B5EF4-FFF2-40B4-BE49-F238E27FC236}">
                <a16:creationId xmlns:a16="http://schemas.microsoft.com/office/drawing/2014/main" id="{FFCB4CB7-27BA-C649-42FC-1D830DBE6666}"/>
              </a:ext>
            </a:extLst>
          </p:cNvPr>
          <p:cNvPicPr>
            <a:picLocks noGrp="1" noChangeAspect="1"/>
          </p:cNvPicPr>
          <p:nvPr>
            <p:ph idx="1"/>
          </p:nvPr>
        </p:nvPicPr>
        <p:blipFill>
          <a:blip r:embed="rId2"/>
          <a:stretch>
            <a:fillRect/>
          </a:stretch>
        </p:blipFill>
        <p:spPr>
          <a:xfrm>
            <a:off x="2843353" y="1270000"/>
            <a:ext cx="5852778" cy="51578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147528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202" y="139337"/>
            <a:ext cx="8596668" cy="1320800"/>
          </a:xfrm>
        </p:spPr>
        <p:txBody>
          <a:bodyPr>
            <a:normAutofit fontScale="90000"/>
          </a:bodyPr>
          <a:lstStyle/>
          <a:p>
            <a:r>
              <a:rPr lang="en-US" b="1" dirty="0"/>
              <a:t>Detailing:</a:t>
            </a:r>
            <a:br>
              <a:rPr lang="en-US" b="1" dirty="0"/>
            </a:br>
            <a:r>
              <a:rPr lang="en-US" dirty="0"/>
              <a:t>Detailing for slab:</a:t>
            </a:r>
            <a:br>
              <a:rPr lang="en-US" b="1" dirty="0"/>
            </a:br>
            <a:br>
              <a:rPr lang="en-US" b="1" dirty="0"/>
            </a:br>
            <a:br>
              <a:rPr lang="en-US" b="1" dirty="0"/>
            </a:br>
            <a:endParaRPr lang="en-US" dirty="0"/>
          </a:p>
        </p:txBody>
      </p:sp>
      <p:pic>
        <p:nvPicPr>
          <p:cNvPr id="4" name="Content Placeholder 3"/>
          <p:cNvPicPr>
            <a:picLocks noGrp="1"/>
          </p:cNvPicPr>
          <p:nvPr>
            <p:ph idx="1"/>
          </p:nvPr>
        </p:nvPicPr>
        <p:blipFill>
          <a:blip r:embed="rId2"/>
          <a:stretch>
            <a:fillRect/>
          </a:stretch>
        </p:blipFill>
        <p:spPr>
          <a:xfrm>
            <a:off x="1002753" y="1361440"/>
            <a:ext cx="4862470" cy="4908731"/>
          </a:xfrm>
          <a:prstGeom prst="rect">
            <a:avLst/>
          </a:prstGeom>
        </p:spPr>
      </p:pic>
      <p:pic>
        <p:nvPicPr>
          <p:cNvPr id="5" name="Picture 4"/>
          <p:cNvPicPr/>
          <p:nvPr/>
        </p:nvPicPr>
        <p:blipFill>
          <a:blip r:embed="rId3"/>
          <a:stretch>
            <a:fillRect/>
          </a:stretch>
        </p:blipFill>
        <p:spPr>
          <a:xfrm>
            <a:off x="6190642" y="139337"/>
            <a:ext cx="4519748" cy="5248366"/>
          </a:xfrm>
          <a:prstGeom prst="rect">
            <a:avLst/>
          </a:prstGeom>
        </p:spPr>
      </p:pic>
      <p:sp>
        <p:nvSpPr>
          <p:cNvPr id="6" name="Rectangle 5"/>
          <p:cNvSpPr/>
          <p:nvPr/>
        </p:nvSpPr>
        <p:spPr>
          <a:xfrm>
            <a:off x="6389977" y="5488634"/>
            <a:ext cx="4320413" cy="369332"/>
          </a:xfrm>
          <a:prstGeom prst="rect">
            <a:avLst/>
          </a:prstGeom>
        </p:spPr>
        <p:txBody>
          <a:bodyPr wrap="none">
            <a:spAutoFit/>
          </a:bodyPr>
          <a:lstStyle/>
          <a:p>
            <a:pPr algn="ctr">
              <a:spcAft>
                <a:spcPts val="1000"/>
              </a:spcAft>
            </a:pPr>
            <a:r>
              <a:rPr lang="en-US">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a:solidFill>
                  <a:srgbClr val="44546A"/>
                </a:solidFill>
                <a:latin typeface="Times New Roman" panose="02020603050405020304" pitchFamily="18" charset="0"/>
                <a:ea typeface="Calibri" panose="020F0502020204030204" pitchFamily="34" charset="0"/>
                <a:cs typeface="Arial" panose="020B0604020202020204" pitchFamily="34" charset="0"/>
              </a:rPr>
              <a:t>3‑20:steel detailing for B1,B2and B3.</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677334" y="6270171"/>
            <a:ext cx="5134739"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3‑19:flat plate voided slab for B1, B2, and B3.</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3216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074229"/>
          </a:xfrm>
        </p:spPr>
        <p:txBody>
          <a:bodyPr/>
          <a:lstStyle/>
          <a:p>
            <a:pPr marL="0" indent="0" algn="ctr">
              <a:buNone/>
            </a:pPr>
            <a:endParaRPr lang="en-US" sz="3600" dirty="0">
              <a:latin typeface="Times New Roman" panose="02020603050405020304" pitchFamily="18" charset="0"/>
              <a:cs typeface="Times New Roman" panose="02020603050405020304" pitchFamily="18" charset="0"/>
            </a:endParaRPr>
          </a:p>
          <a:p>
            <a:pPr marL="0" indent="0" algn="ctr">
              <a:buNone/>
            </a:pPr>
            <a:r>
              <a:rPr lang="ar-SA" sz="36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endParaRPr lang="en-US" dirty="0"/>
          </a:p>
        </p:txBody>
      </p:sp>
      <p:sp>
        <p:nvSpPr>
          <p:cNvPr id="2" name="Rectangle 1"/>
          <p:cNvSpPr/>
          <p:nvPr/>
        </p:nvSpPr>
        <p:spPr>
          <a:xfrm>
            <a:off x="814893" y="598332"/>
            <a:ext cx="3508269" cy="1200329"/>
          </a:xfrm>
          <a:prstGeom prst="rect">
            <a:avLst/>
          </a:prstGeom>
        </p:spPr>
        <p:txBody>
          <a:bodyPr wrap="square">
            <a:spAutoFit/>
          </a:bodyPr>
          <a:lstStyle/>
          <a:p>
            <a:pPr>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Mosque </a:t>
            </a:r>
            <a:r>
              <a:rPr lang="en-US" dirty="0">
                <a:latin typeface="Times New Roman" panose="02020603050405020304" pitchFamily="18" charset="0"/>
                <a:cs typeface="Times New Roman" panose="02020603050405020304" pitchFamily="18" charset="0"/>
              </a:rPr>
              <a:t>has </a:t>
            </a:r>
            <a:r>
              <a:rPr lang="en-US" b="1" dirty="0">
                <a:latin typeface="Times New Roman" panose="02020603050405020304" pitchFamily="18" charset="0"/>
                <a:cs typeface="Times New Roman" panose="02020603050405020304" pitchFamily="18" charset="0"/>
              </a:rPr>
              <a:t>three</a:t>
            </a:r>
            <a:r>
              <a:rPr lang="en-US" dirty="0">
                <a:latin typeface="Times New Roman" panose="02020603050405020304" pitchFamily="18" charset="0"/>
                <a:cs typeface="Times New Roman" panose="02020603050405020304" pitchFamily="18" charset="0"/>
              </a:rPr>
              <a:t> entrances and exit which distributed on floors.</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Mosque </a:t>
            </a:r>
            <a:r>
              <a:rPr lang="en-US" dirty="0">
                <a:latin typeface="Times New Roman" panose="02020603050405020304" pitchFamily="18" charset="0"/>
                <a:cs typeface="Times New Roman" panose="02020603050405020304" pitchFamily="18" charset="0"/>
              </a:rPr>
              <a:t>contains </a:t>
            </a:r>
            <a:r>
              <a:rPr lang="en-US" b="1" dirty="0">
                <a:latin typeface="Times New Roman" panose="02020603050405020304" pitchFamily="18" charset="0"/>
                <a:cs typeface="Times New Roman" panose="02020603050405020304" pitchFamily="18" charset="0"/>
              </a:rPr>
              <a:t>two</a:t>
            </a:r>
            <a:r>
              <a:rPr lang="en-US" dirty="0">
                <a:latin typeface="Times New Roman" panose="02020603050405020304" pitchFamily="18" charset="0"/>
                <a:cs typeface="Times New Roman" panose="02020603050405020304" pitchFamily="18" charset="0"/>
              </a:rPr>
              <a:t> staircases.  </a:t>
            </a:r>
          </a:p>
        </p:txBody>
      </p:sp>
      <p:pic>
        <p:nvPicPr>
          <p:cNvPr id="7" name="Picture 6">
            <a:extLst>
              <a:ext uri="{FF2B5EF4-FFF2-40B4-BE49-F238E27FC236}">
                <a16:creationId xmlns:a16="http://schemas.microsoft.com/office/drawing/2014/main" id="{4AC90E57-66A0-BD96-AC8F-5AFBAF883A19}"/>
              </a:ext>
            </a:extLst>
          </p:cNvPr>
          <p:cNvPicPr>
            <a:picLocks noChangeAspect="1"/>
          </p:cNvPicPr>
          <p:nvPr/>
        </p:nvPicPr>
        <p:blipFill rotWithShape="1">
          <a:blip r:embed="rId2"/>
          <a:srcRect l="9130" r="13805" b="9703"/>
          <a:stretch/>
        </p:blipFill>
        <p:spPr>
          <a:xfrm>
            <a:off x="6142222" y="2167992"/>
            <a:ext cx="5997903" cy="4553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a:extLst>
              <a:ext uri="{FF2B5EF4-FFF2-40B4-BE49-F238E27FC236}">
                <a16:creationId xmlns:a16="http://schemas.microsoft.com/office/drawing/2014/main" id="{4C61735F-87B9-FDAE-20CC-52F703949F75}"/>
              </a:ext>
            </a:extLst>
          </p:cNvPr>
          <p:cNvSpPr txBox="1"/>
          <p:nvPr/>
        </p:nvSpPr>
        <p:spPr>
          <a:xfrm>
            <a:off x="-601027" y="1798661"/>
            <a:ext cx="6097554" cy="369332"/>
          </a:xfrm>
          <a:prstGeom prst="rect">
            <a:avLst/>
          </a:prstGeom>
          <a:noFill/>
        </p:spPr>
        <p:txBody>
          <a:bodyPr wrap="square">
            <a:spAutoFit/>
          </a:bodyPr>
          <a:lstStyle/>
          <a:p>
            <a:pPr marL="0" indent="0" algn="ctr">
              <a:buNone/>
            </a:pPr>
            <a:r>
              <a:rPr lang="en-US" sz="1800" dirty="0">
                <a:latin typeface="Times New Roman" panose="02020603050405020304" pitchFamily="18" charset="0"/>
                <a:cs typeface="Times New Roman" panose="02020603050405020304" pitchFamily="18" charset="0"/>
              </a:rPr>
              <a:t>A</a:t>
            </a:r>
            <a:r>
              <a:rPr lang="en-AS" sz="1800" dirty="0">
                <a:latin typeface="Times New Roman" panose="02020603050405020304" pitchFamily="18" charset="0"/>
                <a:cs typeface="Times New Roman" panose="02020603050405020304" pitchFamily="18" charset="0"/>
              </a:rPr>
              <a:t>fter modification </a:t>
            </a:r>
            <a:endParaRPr lang="en-US" sz="18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C617682-7392-84B1-9721-3CEF80B8B00D}"/>
              </a:ext>
            </a:extLst>
          </p:cNvPr>
          <p:cNvSpPr txBox="1"/>
          <p:nvPr/>
        </p:nvSpPr>
        <p:spPr>
          <a:xfrm>
            <a:off x="814893" y="229000"/>
            <a:ext cx="1632857" cy="400110"/>
          </a:xfrm>
          <a:prstGeom prst="rect">
            <a:avLst/>
          </a:prstGeom>
          <a:noFill/>
        </p:spPr>
        <p:txBody>
          <a:bodyPr wrap="square">
            <a:spAutoFit/>
          </a:bodyPr>
          <a:lstStyle/>
          <a:p>
            <a:pPr marL="0" indent="0">
              <a:buNone/>
            </a:pPr>
            <a:r>
              <a:rPr lang="en-US" sz="2000" b="1" dirty="0">
                <a:latin typeface="Times New Roman" panose="02020603050405020304" pitchFamily="18" charset="0"/>
                <a:cs typeface="Times New Roman" panose="02020603050405020304" pitchFamily="18" charset="0"/>
              </a:rPr>
              <a:t>S</a:t>
            </a:r>
            <a:r>
              <a:rPr lang="en-AS" sz="2000" b="1" dirty="0">
                <a:latin typeface="Times New Roman" panose="02020603050405020304" pitchFamily="18" charset="0"/>
                <a:cs typeface="Times New Roman" panose="02020603050405020304" pitchFamily="18" charset="0"/>
              </a:rPr>
              <a:t>ite plan</a:t>
            </a:r>
            <a:r>
              <a:rPr lang="ar-SA" sz="2000" b="1" dirty="0">
                <a:latin typeface="Times New Roman" panose="02020603050405020304" pitchFamily="18" charset="0"/>
                <a:cs typeface="Times New Roman" panose="02020603050405020304" pitchFamily="18" charset="0"/>
              </a:rPr>
              <a:t>       </a:t>
            </a:r>
            <a:endParaRPr lang="en-US" sz="2000"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4D987CC-8554-CD55-56A3-A12217A8CA07}"/>
              </a:ext>
            </a:extLst>
          </p:cNvPr>
          <p:cNvSpPr txBox="1"/>
          <p:nvPr/>
        </p:nvSpPr>
        <p:spPr>
          <a:xfrm>
            <a:off x="7959229" y="1778855"/>
            <a:ext cx="2323322"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a:t>
            </a:r>
            <a:r>
              <a:rPr lang="en-AS" sz="1800" dirty="0">
                <a:latin typeface="Times New Roman" panose="02020603050405020304" pitchFamily="18" charset="0"/>
                <a:cs typeface="Times New Roman" panose="02020603050405020304" pitchFamily="18" charset="0"/>
              </a:rPr>
              <a:t>efore modification </a:t>
            </a:r>
            <a:endParaRPr lang="en-GB" dirty="0"/>
          </a:p>
        </p:txBody>
      </p:sp>
      <p:pic>
        <p:nvPicPr>
          <p:cNvPr id="11" name="Picture 10">
            <a:extLst>
              <a:ext uri="{FF2B5EF4-FFF2-40B4-BE49-F238E27FC236}">
                <a16:creationId xmlns:a16="http://schemas.microsoft.com/office/drawing/2014/main" id="{3E0D1DEC-8ED9-EF4F-9143-6FC2A77FBDB9}"/>
              </a:ext>
            </a:extLst>
          </p:cNvPr>
          <p:cNvPicPr>
            <a:picLocks noChangeAspect="1"/>
          </p:cNvPicPr>
          <p:nvPr/>
        </p:nvPicPr>
        <p:blipFill rotWithShape="1">
          <a:blip r:embed="rId3"/>
          <a:srcRect l="4066" r="15062" b="2594"/>
          <a:stretch/>
        </p:blipFill>
        <p:spPr>
          <a:xfrm>
            <a:off x="95188" y="2148187"/>
            <a:ext cx="5954592" cy="4553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403931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tretch>
            <a:fillRect/>
          </a:stretch>
        </p:blipFill>
        <p:spPr>
          <a:xfrm>
            <a:off x="220516" y="1146629"/>
            <a:ext cx="5239759" cy="4091577"/>
          </a:xfrm>
          <a:prstGeom prst="rect">
            <a:avLst/>
          </a:prstGeom>
        </p:spPr>
      </p:pic>
      <p:pic>
        <p:nvPicPr>
          <p:cNvPr id="5" name="Picture 4"/>
          <p:cNvPicPr/>
          <p:nvPr/>
        </p:nvPicPr>
        <p:blipFill>
          <a:blip r:embed="rId3"/>
          <a:stretch>
            <a:fillRect/>
          </a:stretch>
        </p:blipFill>
        <p:spPr>
          <a:xfrm>
            <a:off x="5460275" y="1251132"/>
            <a:ext cx="5212768" cy="4091577"/>
          </a:xfrm>
          <a:prstGeom prst="rect">
            <a:avLst/>
          </a:prstGeom>
        </p:spPr>
      </p:pic>
      <p:sp>
        <p:nvSpPr>
          <p:cNvPr id="6" name="Rectangle 5"/>
          <p:cNvSpPr/>
          <p:nvPr/>
        </p:nvSpPr>
        <p:spPr>
          <a:xfrm>
            <a:off x="6367732" y="5342709"/>
            <a:ext cx="3397853"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3‑22:steel detailing for G.F.</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967493" y="5342709"/>
            <a:ext cx="403905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3‑21:flat plate voided slab for G.F.</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276762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Column detailing :</a:t>
            </a:r>
            <a:br>
              <a:rPr lang="en-US" b="1" dirty="0"/>
            </a:br>
            <a:endParaRPr lang="en-US" dirty="0"/>
          </a:p>
        </p:txBody>
      </p:sp>
      <p:pic>
        <p:nvPicPr>
          <p:cNvPr id="4" name="Content Placeholder 3"/>
          <p:cNvPicPr>
            <a:picLocks noGrp="1"/>
          </p:cNvPicPr>
          <p:nvPr>
            <p:ph idx="1"/>
          </p:nvPr>
        </p:nvPicPr>
        <p:blipFill>
          <a:blip r:embed="rId2"/>
          <a:stretch>
            <a:fillRect/>
          </a:stretch>
        </p:blipFill>
        <p:spPr>
          <a:xfrm>
            <a:off x="2186172" y="2356530"/>
            <a:ext cx="5893202" cy="3881437"/>
          </a:xfrm>
          <a:prstGeom prst="rect">
            <a:avLst/>
          </a:prstGeom>
        </p:spPr>
      </p:pic>
      <p:sp>
        <p:nvSpPr>
          <p:cNvPr id="5" name="Rectangle 4"/>
          <p:cNvSpPr/>
          <p:nvPr/>
        </p:nvSpPr>
        <p:spPr>
          <a:xfrm>
            <a:off x="3120127" y="6053301"/>
            <a:ext cx="2999539"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3‑23:Column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40403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Shear wall detailing:</a:t>
            </a:r>
            <a:br>
              <a:rPr lang="en-US" b="1" dirty="0"/>
            </a:br>
            <a:endParaRPr lang="en-US" dirty="0"/>
          </a:p>
        </p:txBody>
      </p:sp>
      <p:pic>
        <p:nvPicPr>
          <p:cNvPr id="4" name="Content Placeholder 3"/>
          <p:cNvPicPr>
            <a:picLocks noGrp="1"/>
          </p:cNvPicPr>
          <p:nvPr>
            <p:ph idx="1"/>
          </p:nvPr>
        </p:nvPicPr>
        <p:blipFill>
          <a:blip r:embed="rId2"/>
          <a:stretch>
            <a:fillRect/>
          </a:stretch>
        </p:blipFill>
        <p:spPr>
          <a:xfrm>
            <a:off x="2836715" y="1690325"/>
            <a:ext cx="4277905" cy="4279401"/>
          </a:xfrm>
          <a:prstGeom prst="rect">
            <a:avLst/>
          </a:prstGeom>
        </p:spPr>
      </p:pic>
      <p:sp>
        <p:nvSpPr>
          <p:cNvPr id="5" name="Rectangle 4"/>
          <p:cNvSpPr/>
          <p:nvPr/>
        </p:nvSpPr>
        <p:spPr>
          <a:xfrm>
            <a:off x="3357275" y="5969726"/>
            <a:ext cx="323678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3‑25:Shear wall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713160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Footing detailing :</a:t>
            </a:r>
            <a:br>
              <a:rPr lang="en-US" b="1" dirty="0"/>
            </a:br>
            <a:endParaRPr lang="en-US" dirty="0"/>
          </a:p>
        </p:txBody>
      </p:sp>
      <p:pic>
        <p:nvPicPr>
          <p:cNvPr id="4" name="Content Placeholder 3"/>
          <p:cNvPicPr>
            <a:picLocks noGrp="1"/>
          </p:cNvPicPr>
          <p:nvPr>
            <p:ph idx="1"/>
          </p:nvPr>
        </p:nvPicPr>
        <p:blipFill>
          <a:blip r:embed="rId2"/>
          <a:stretch>
            <a:fillRect/>
          </a:stretch>
        </p:blipFill>
        <p:spPr>
          <a:xfrm>
            <a:off x="310094" y="1930400"/>
            <a:ext cx="6234397" cy="3333931"/>
          </a:xfrm>
          <a:prstGeom prst="rect">
            <a:avLst/>
          </a:prstGeom>
        </p:spPr>
      </p:pic>
      <p:pic>
        <p:nvPicPr>
          <p:cNvPr id="5" name="Picture 4"/>
          <p:cNvPicPr/>
          <p:nvPr/>
        </p:nvPicPr>
        <p:blipFill>
          <a:blip r:embed="rId3"/>
          <a:stretch>
            <a:fillRect/>
          </a:stretch>
        </p:blipFill>
        <p:spPr>
          <a:xfrm>
            <a:off x="6666366" y="1270000"/>
            <a:ext cx="4241165" cy="4414520"/>
          </a:xfrm>
          <a:prstGeom prst="rect">
            <a:avLst/>
          </a:prstGeom>
        </p:spPr>
      </p:pic>
      <p:sp>
        <p:nvSpPr>
          <p:cNvPr id="6" name="Rectangle 5"/>
          <p:cNvSpPr/>
          <p:nvPr/>
        </p:nvSpPr>
        <p:spPr>
          <a:xfrm>
            <a:off x="1304151" y="5264331"/>
            <a:ext cx="2973891" cy="369332"/>
          </a:xfrm>
          <a:prstGeom prst="rect">
            <a:avLst/>
          </a:prstGeom>
        </p:spPr>
        <p:txBody>
          <a:bodyPr wrap="none">
            <a:spAutoFit/>
          </a:bodyPr>
          <a:lstStyle/>
          <a:p>
            <a:pPr algn="ctr">
              <a:spcAft>
                <a:spcPts val="1000"/>
              </a:spcAft>
            </a:pPr>
            <a:r>
              <a:rPr lang="en-US">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a:solidFill>
                  <a:srgbClr val="44546A"/>
                </a:solidFill>
                <a:latin typeface="Times New Roman" panose="02020603050405020304" pitchFamily="18" charset="0"/>
                <a:ea typeface="Calibri" panose="020F0502020204030204" pitchFamily="34" charset="0"/>
                <a:cs typeface="Arial" panose="020B0604020202020204" pitchFamily="34" charset="0"/>
              </a:rPr>
              <a:t>3‑27:Footing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7391443" y="5684520"/>
            <a:ext cx="2973891"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3‑28:Footing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590009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Stairs  detailing :</a:t>
            </a:r>
            <a:br>
              <a:rPr lang="en-US" b="1" dirty="0"/>
            </a:br>
            <a:endParaRPr lang="en-US" dirty="0"/>
          </a:p>
        </p:txBody>
      </p:sp>
      <p:pic>
        <p:nvPicPr>
          <p:cNvPr id="4" name="Content Placeholder 3"/>
          <p:cNvPicPr>
            <a:picLocks noGrp="1"/>
          </p:cNvPicPr>
          <p:nvPr>
            <p:ph idx="1"/>
          </p:nvPr>
        </p:nvPicPr>
        <p:blipFill>
          <a:blip r:embed="rId2"/>
          <a:stretch>
            <a:fillRect/>
          </a:stretch>
        </p:blipFill>
        <p:spPr>
          <a:xfrm>
            <a:off x="1143622" y="1930400"/>
            <a:ext cx="7351285" cy="3881437"/>
          </a:xfrm>
          <a:prstGeom prst="rect">
            <a:avLst/>
          </a:prstGeom>
        </p:spPr>
      </p:pic>
      <p:sp>
        <p:nvSpPr>
          <p:cNvPr id="5" name="Rectangle 4"/>
          <p:cNvSpPr/>
          <p:nvPr/>
        </p:nvSpPr>
        <p:spPr>
          <a:xfrm>
            <a:off x="3584902" y="5862637"/>
            <a:ext cx="2781531"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3‑29:Stairs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82694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Dome detailing:</a:t>
            </a:r>
            <a:br>
              <a:rPr lang="en-US" b="1" dirty="0"/>
            </a:br>
            <a:endParaRPr lang="en-US" dirty="0"/>
          </a:p>
        </p:txBody>
      </p:sp>
      <p:pic>
        <p:nvPicPr>
          <p:cNvPr id="4" name="Content Placeholder 3"/>
          <p:cNvPicPr>
            <a:picLocks noGrp="1"/>
          </p:cNvPicPr>
          <p:nvPr>
            <p:ph idx="1"/>
          </p:nvPr>
        </p:nvPicPr>
        <p:blipFill>
          <a:blip r:embed="rId2"/>
          <a:stretch>
            <a:fillRect/>
          </a:stretch>
        </p:blipFill>
        <p:spPr>
          <a:xfrm>
            <a:off x="1004136" y="2160588"/>
            <a:ext cx="7943766" cy="3881437"/>
          </a:xfrm>
          <a:prstGeom prst="rect">
            <a:avLst/>
          </a:prstGeom>
        </p:spPr>
      </p:pic>
      <p:sp>
        <p:nvSpPr>
          <p:cNvPr id="5" name="Rectangle 4"/>
          <p:cNvSpPr/>
          <p:nvPr/>
        </p:nvSpPr>
        <p:spPr>
          <a:xfrm>
            <a:off x="3734895" y="6042025"/>
            <a:ext cx="2788905" cy="369332"/>
          </a:xfrm>
          <a:prstGeom prst="rect">
            <a:avLst/>
          </a:prstGeom>
        </p:spPr>
        <p:txBody>
          <a:bodyPr wrap="none">
            <a:spAutoFit/>
          </a:bodyPr>
          <a:lstStyle/>
          <a:p>
            <a:pPr algn="ctr">
              <a:spcAft>
                <a:spcPts val="1000"/>
              </a:spcAft>
            </a:pPr>
            <a:r>
              <a:rPr lang="en-US" dirty="0">
                <a:solidFill>
                  <a:srgbClr val="44546A"/>
                </a:solidFill>
                <a:latin typeface="Calibri" panose="020F0502020204030204" pitchFamily="34" charset="0"/>
                <a:ea typeface="Calibri" panose="020F0502020204030204" pitchFamily="34" charset="0"/>
                <a:cs typeface="Arial" panose="020B0604020202020204" pitchFamily="34" charset="0"/>
              </a:rPr>
              <a:t>Figure </a:t>
            </a:r>
            <a:r>
              <a:rPr lang="ar-SA" dirty="0">
                <a:solidFill>
                  <a:srgbClr val="44546A"/>
                </a:solidFill>
                <a:latin typeface="Calibri" panose="020F0502020204030204" pitchFamily="34" charset="0"/>
                <a:ea typeface="Calibri" panose="020F0502020204030204" pitchFamily="34" charset="0"/>
                <a:cs typeface="Arial" panose="020B0604020202020204" pitchFamily="34" charset="0"/>
              </a:rPr>
              <a:t>‎</a:t>
            </a:r>
            <a:r>
              <a:rPr lang="en-US" dirty="0">
                <a:solidFill>
                  <a:srgbClr val="44546A"/>
                </a:solidFill>
                <a:latin typeface="Calibri" panose="020F0502020204030204" pitchFamily="34" charset="0"/>
                <a:ea typeface="Calibri" panose="020F0502020204030204" pitchFamily="34" charset="0"/>
                <a:cs typeface="Arial" panose="020B0604020202020204" pitchFamily="34" charset="0"/>
              </a:rPr>
              <a:t>3‑30:Dome detailing.</a:t>
            </a:r>
            <a:endParaRPr lang="en-US"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881258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1628503" y="132471"/>
            <a:ext cx="6457406" cy="5763623"/>
          </a:xfrm>
          <a:prstGeom prst="rect">
            <a:avLst/>
          </a:prstGeom>
        </p:spPr>
      </p:pic>
      <p:sp>
        <p:nvSpPr>
          <p:cNvPr id="5" name="Rectangle 4"/>
          <p:cNvSpPr/>
          <p:nvPr/>
        </p:nvSpPr>
        <p:spPr>
          <a:xfrm>
            <a:off x="3575655" y="5896094"/>
            <a:ext cx="2820003"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3‑31:Dome detailing.</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235897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4: electro mechanical aspects.</a:t>
            </a:r>
            <a:br>
              <a:rPr lang="en-US" b="1" dirty="0"/>
            </a:br>
            <a:endParaRPr lang="en-US" dirty="0"/>
          </a:p>
        </p:txBody>
      </p:sp>
      <p:sp>
        <p:nvSpPr>
          <p:cNvPr id="3" name="Content Placeholder 2"/>
          <p:cNvSpPr>
            <a:spLocks noGrp="1"/>
          </p:cNvSpPr>
          <p:nvPr>
            <p:ph idx="1"/>
          </p:nvPr>
        </p:nvSpPr>
        <p:spPr/>
        <p:txBody>
          <a:bodyPr/>
          <a:lstStyle/>
          <a:p>
            <a:pPr algn="just"/>
            <a:r>
              <a:rPr lang="en-US" sz="2000" dirty="0"/>
              <a:t>This chapter will discuss various design aspects such as artificial lighting, HVAC, power, water supply, drainage, firefighting, acoustical, rainwater, and green </a:t>
            </a:r>
            <a:r>
              <a:rPr lang="en-US" sz="2000" dirty="0" err="1"/>
              <a:t>stormwater</a:t>
            </a:r>
            <a:r>
              <a:rPr lang="en-US" sz="2000" dirty="0"/>
              <a:t> harvesting.</a:t>
            </a:r>
          </a:p>
          <a:p>
            <a:endParaRPr lang="en-US" dirty="0"/>
          </a:p>
        </p:txBody>
      </p:sp>
    </p:spTree>
    <p:extLst>
      <p:ext uri="{BB962C8B-B14F-4D97-AF65-F5344CB8AC3E}">
        <p14:creationId xmlns:p14="http://schemas.microsoft.com/office/powerpoint/2010/main" val="26873836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Artificial lighting design:</a:t>
            </a:r>
            <a:br>
              <a:rPr lang="en-US" b="1" dirty="0"/>
            </a:br>
            <a:endParaRPr lang="en-US" dirty="0"/>
          </a:p>
        </p:txBody>
      </p:sp>
      <p:pic>
        <p:nvPicPr>
          <p:cNvPr id="4" name="Content Placeholder 3"/>
          <p:cNvPicPr>
            <a:picLocks noGrp="1"/>
          </p:cNvPicPr>
          <p:nvPr>
            <p:ph idx="1"/>
          </p:nvPr>
        </p:nvPicPr>
        <p:blipFill rotWithShape="1">
          <a:blip r:embed="rId2"/>
          <a:srcRect l="60792" t="17292" r="4765" b="13855"/>
          <a:stretch/>
        </p:blipFill>
        <p:spPr bwMode="auto">
          <a:xfrm>
            <a:off x="2426307" y="1494383"/>
            <a:ext cx="4810516" cy="4658223"/>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948191" y="6152606"/>
            <a:ext cx="3538148"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4‑1: lighting quality features.</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35527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lighting design process and considerations:</a:t>
            </a:r>
          </a:p>
        </p:txBody>
      </p:sp>
      <p:sp>
        <p:nvSpPr>
          <p:cNvPr id="3" name="Content Placeholder 2"/>
          <p:cNvSpPr>
            <a:spLocks noGrp="1"/>
          </p:cNvSpPr>
          <p:nvPr>
            <p:ph idx="1"/>
          </p:nvPr>
        </p:nvSpPr>
        <p:spPr/>
        <p:txBody>
          <a:bodyPr/>
          <a:lstStyle/>
          <a:p>
            <a:pPr lvl="0"/>
            <a:r>
              <a:rPr lang="en-US" sz="2400" dirty="0">
                <a:latin typeface="Times New Roman" panose="02020603050405020304" pitchFamily="18" charset="0"/>
                <a:cs typeface="Times New Roman" panose="02020603050405020304" pitchFamily="18" charset="0"/>
              </a:rPr>
              <a:t>space, function &amp; users</a:t>
            </a:r>
          </a:p>
          <a:p>
            <a:pPr lvl="0"/>
            <a:r>
              <a:rPr lang="en-US" sz="2400" dirty="0">
                <a:latin typeface="Times New Roman" panose="02020603050405020304" pitchFamily="18" charset="0"/>
                <a:cs typeface="Times New Roman" panose="02020603050405020304" pitchFamily="18" charset="0"/>
              </a:rPr>
              <a:t> specifications &amp; recommendations</a:t>
            </a:r>
          </a:p>
          <a:p>
            <a:pPr lvl="0"/>
            <a:r>
              <a:rPr lang="en-US" sz="2400" dirty="0">
                <a:latin typeface="Times New Roman" panose="02020603050405020304" pitchFamily="18" charset="0"/>
                <a:cs typeface="Times New Roman" panose="02020603050405020304" pitchFamily="18" charset="0"/>
              </a:rPr>
              <a:t> lighting types and strategies (techniques)</a:t>
            </a:r>
          </a:p>
          <a:p>
            <a:pPr lvl="0"/>
            <a:r>
              <a:rPr lang="en-US" sz="2400" dirty="0">
                <a:latin typeface="Times New Roman" panose="02020603050405020304" pitchFamily="18" charset="0"/>
                <a:cs typeface="Times New Roman" panose="02020603050405020304" pitchFamily="18" charset="0"/>
              </a:rPr>
              <a:t> Luminaire selection and properties.</a:t>
            </a:r>
          </a:p>
          <a:p>
            <a:pPr lvl="0"/>
            <a:r>
              <a:rPr lang="en-US" sz="2400" dirty="0">
                <a:latin typeface="Times New Roman" panose="02020603050405020304" pitchFamily="18" charset="0"/>
                <a:cs typeface="Times New Roman" panose="02020603050405020304" pitchFamily="18" charset="0"/>
              </a:rPr>
              <a:t> Evaluation &amp; Sustainability</a:t>
            </a:r>
          </a:p>
          <a:p>
            <a:endParaRPr lang="en-US" dirty="0"/>
          </a:p>
        </p:txBody>
      </p:sp>
    </p:spTree>
    <p:extLst>
      <p:ext uri="{BB962C8B-B14F-4D97-AF65-F5344CB8AC3E}">
        <p14:creationId xmlns:p14="http://schemas.microsoft.com/office/powerpoint/2010/main" val="833713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074229"/>
          </a:xfrm>
        </p:spPr>
        <p:txBody>
          <a:bodyPr/>
          <a:lstStyle/>
          <a:p>
            <a:pPr marL="0" indent="0" algn="ctr">
              <a:buNone/>
            </a:pPr>
            <a:endParaRPr lang="en-US" sz="3600" dirty="0">
              <a:latin typeface="Times New Roman" panose="02020603050405020304" pitchFamily="18" charset="0"/>
              <a:cs typeface="Times New Roman" panose="02020603050405020304" pitchFamily="18" charset="0"/>
            </a:endParaRPr>
          </a:p>
          <a:p>
            <a:pPr marL="0" indent="0" algn="ctr">
              <a:buNone/>
            </a:pPr>
            <a:r>
              <a:rPr lang="ar-SA" sz="36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endParaRPr lang="en-US" dirty="0"/>
          </a:p>
        </p:txBody>
      </p:sp>
      <p:sp>
        <p:nvSpPr>
          <p:cNvPr id="5" name="TextBox 4">
            <a:extLst>
              <a:ext uri="{FF2B5EF4-FFF2-40B4-BE49-F238E27FC236}">
                <a16:creationId xmlns:a16="http://schemas.microsoft.com/office/drawing/2014/main" id="{4C61735F-87B9-FDAE-20CC-52F703949F75}"/>
              </a:ext>
            </a:extLst>
          </p:cNvPr>
          <p:cNvSpPr txBox="1"/>
          <p:nvPr/>
        </p:nvSpPr>
        <p:spPr>
          <a:xfrm>
            <a:off x="-366967" y="1798661"/>
            <a:ext cx="6097554" cy="369332"/>
          </a:xfrm>
          <a:prstGeom prst="rect">
            <a:avLst/>
          </a:prstGeom>
          <a:noFill/>
        </p:spPr>
        <p:txBody>
          <a:bodyPr wrap="square">
            <a:spAutoFit/>
          </a:bodyPr>
          <a:lstStyle/>
          <a:p>
            <a:pPr marL="0" indent="0" algn="ctr">
              <a:buNone/>
            </a:pPr>
            <a:r>
              <a:rPr lang="en-US" sz="1800" dirty="0">
                <a:latin typeface="Times New Roman" panose="02020603050405020304" pitchFamily="18" charset="0"/>
                <a:cs typeface="Times New Roman" panose="02020603050405020304" pitchFamily="18" charset="0"/>
              </a:rPr>
              <a:t>A</a:t>
            </a:r>
            <a:r>
              <a:rPr lang="en-AS" sz="1800" dirty="0">
                <a:latin typeface="Times New Roman" panose="02020603050405020304" pitchFamily="18" charset="0"/>
                <a:cs typeface="Times New Roman" panose="02020603050405020304" pitchFamily="18" charset="0"/>
              </a:rPr>
              <a:t>fter modification </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4D987CC-8554-CD55-56A3-A12217A8CA07}"/>
              </a:ext>
            </a:extLst>
          </p:cNvPr>
          <p:cNvSpPr txBox="1"/>
          <p:nvPr/>
        </p:nvSpPr>
        <p:spPr>
          <a:xfrm>
            <a:off x="7959229" y="1778855"/>
            <a:ext cx="2323322"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a:t>
            </a:r>
            <a:r>
              <a:rPr lang="en-AS" sz="1800" dirty="0">
                <a:latin typeface="Times New Roman" panose="02020603050405020304" pitchFamily="18" charset="0"/>
                <a:cs typeface="Times New Roman" panose="02020603050405020304" pitchFamily="18" charset="0"/>
              </a:rPr>
              <a:t>efore modification </a:t>
            </a:r>
            <a:endParaRPr lang="en-GB" dirty="0"/>
          </a:p>
        </p:txBody>
      </p:sp>
      <p:sp>
        <p:nvSpPr>
          <p:cNvPr id="12" name="Rectangle 11">
            <a:extLst>
              <a:ext uri="{FF2B5EF4-FFF2-40B4-BE49-F238E27FC236}">
                <a16:creationId xmlns:a16="http://schemas.microsoft.com/office/drawing/2014/main" id="{D0943EA0-AAB7-61D4-1A88-24E3BACCB404}"/>
              </a:ext>
            </a:extLst>
          </p:cNvPr>
          <p:cNvSpPr/>
          <p:nvPr/>
        </p:nvSpPr>
        <p:spPr>
          <a:xfrm>
            <a:off x="814893" y="186793"/>
            <a:ext cx="2687052" cy="198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en-US" b="1" dirty="0">
                <a:solidFill>
                  <a:srgbClr val="33CC33"/>
                </a:solidFill>
                <a:latin typeface="Times New Roman" panose="02020603050405020304" pitchFamily="18" charset="0"/>
                <a:cs typeface="Times New Roman" panose="02020603050405020304" pitchFamily="18" charset="0"/>
              </a:rPr>
              <a:t>G</a:t>
            </a:r>
            <a:r>
              <a:rPr lang="en-AS" b="1" dirty="0">
                <a:solidFill>
                  <a:srgbClr val="33CC33"/>
                </a:solidFill>
                <a:latin typeface="Times New Roman" panose="02020603050405020304" pitchFamily="18" charset="0"/>
                <a:cs typeface="Times New Roman" panose="02020603050405020304" pitchFamily="18" charset="0"/>
              </a:rPr>
              <a:t>round floor </a:t>
            </a:r>
          </a:p>
          <a:p>
            <a:pPr marL="0" indent="0">
              <a:buNone/>
            </a:pPr>
            <a:r>
              <a:rPr lang="en-US" dirty="0">
                <a:solidFill>
                  <a:srgbClr val="33CC33"/>
                </a:solidFill>
                <a:latin typeface="Times New Roman" panose="02020603050405020304" pitchFamily="18" charset="0"/>
                <a:cs typeface="Times New Roman" panose="02020603050405020304" pitchFamily="18" charset="0"/>
              </a:rPr>
              <a:t>Area = 354.8 m²</a:t>
            </a:r>
          </a:p>
          <a:p>
            <a:pPr marL="0" indent="0">
              <a:buNone/>
            </a:pPr>
            <a:r>
              <a:rPr lang="en-US" dirty="0">
                <a:solidFill>
                  <a:srgbClr val="33CC33"/>
                </a:solidFill>
                <a:latin typeface="Times New Roman" panose="02020603050405020304" pitchFamily="18" charset="0"/>
                <a:cs typeface="Times New Roman" panose="02020603050405020304" pitchFamily="18" charset="0"/>
              </a:rPr>
              <a:t>Floor height = 6.00 m</a:t>
            </a:r>
          </a:p>
          <a:p>
            <a:pPr marL="0" indent="0">
              <a:buNone/>
            </a:pPr>
            <a:endParaRPr lang="en-AS" b="1" dirty="0">
              <a:solidFill>
                <a:srgbClr val="33CC33"/>
              </a:solidFill>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m</a:t>
            </a:r>
          </a:p>
        </p:txBody>
      </p:sp>
      <p:pic>
        <p:nvPicPr>
          <p:cNvPr id="4" name="Picture 3">
            <a:extLst>
              <a:ext uri="{FF2B5EF4-FFF2-40B4-BE49-F238E27FC236}">
                <a16:creationId xmlns:a16="http://schemas.microsoft.com/office/drawing/2014/main" id="{5470C2A4-DCE4-EA50-E8A8-0C7B015D7979}"/>
              </a:ext>
            </a:extLst>
          </p:cNvPr>
          <p:cNvPicPr>
            <a:picLocks noChangeAspect="1"/>
          </p:cNvPicPr>
          <p:nvPr/>
        </p:nvPicPr>
        <p:blipFill rotWithShape="1">
          <a:blip r:embed="rId2"/>
          <a:srcRect l="4985" t="2226" r="9848" b="-455"/>
          <a:stretch/>
        </p:blipFill>
        <p:spPr>
          <a:xfrm>
            <a:off x="6156444" y="2167993"/>
            <a:ext cx="5604761" cy="45542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D8222ABE-5978-ED75-2B07-F4DFC3086754}"/>
              </a:ext>
            </a:extLst>
          </p:cNvPr>
          <p:cNvPicPr>
            <a:picLocks noChangeAspect="1"/>
          </p:cNvPicPr>
          <p:nvPr/>
        </p:nvPicPr>
        <p:blipFill rotWithShape="1">
          <a:blip r:embed="rId3"/>
          <a:srcRect l="-175" t="-2635" r="8224" b="-2374"/>
          <a:stretch/>
        </p:blipFill>
        <p:spPr>
          <a:xfrm>
            <a:off x="622466" y="2167993"/>
            <a:ext cx="4873265" cy="45542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441894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Prayer hall as a sample:</a:t>
            </a:r>
            <a:br>
              <a:rPr lang="en-US" b="1" dirty="0"/>
            </a:br>
            <a:r>
              <a:rPr lang="en-US" b="1" dirty="0"/>
              <a:t> types of luminaires were used</a:t>
            </a:r>
            <a:endParaRPr lang="en-US" dirty="0"/>
          </a:p>
        </p:txBody>
      </p:sp>
      <p:pic>
        <p:nvPicPr>
          <p:cNvPr id="4" name="Content Placeholder 3"/>
          <p:cNvPicPr>
            <a:picLocks noGrp="1"/>
          </p:cNvPicPr>
          <p:nvPr>
            <p:ph idx="1"/>
          </p:nvPr>
        </p:nvPicPr>
        <p:blipFill rotWithShape="1">
          <a:blip r:embed="rId2"/>
          <a:srcRect l="24343" t="14092" r="28818" b="7275"/>
          <a:stretch/>
        </p:blipFill>
        <p:spPr bwMode="auto">
          <a:xfrm>
            <a:off x="555492" y="1930399"/>
            <a:ext cx="3951194" cy="3778069"/>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srcRect l="21689" t="14823" r="26174" b="5360"/>
          <a:stretch/>
        </p:blipFill>
        <p:spPr bwMode="auto">
          <a:xfrm>
            <a:off x="4923416" y="1930399"/>
            <a:ext cx="3946263" cy="37780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1351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idx="1"/>
          </p:nvPr>
        </p:nvPicPr>
        <p:blipFill rotWithShape="1">
          <a:blip r:embed="rId2"/>
          <a:srcRect l="19444" t="6045" r="19477" b="12009"/>
          <a:stretch/>
        </p:blipFill>
        <p:spPr bwMode="auto">
          <a:xfrm>
            <a:off x="1201375" y="566919"/>
            <a:ext cx="7263355" cy="5415869"/>
          </a:xfrm>
          <a:prstGeom prst="rect">
            <a:avLst/>
          </a:prstGeom>
          <a:ln>
            <a:noFill/>
          </a:ln>
          <a:extLst>
            <a:ext uri="{53640926-AAD7-44D8-BBD7-CCE9431645EC}">
              <a14:shadowObscured xmlns:a14="http://schemas.microsoft.com/office/drawing/2010/main"/>
            </a:ext>
          </a:extLst>
        </p:spPr>
      </p:pic>
      <p:sp>
        <p:nvSpPr>
          <p:cNvPr id="9" name="Rectangle 8"/>
          <p:cNvSpPr/>
          <p:nvPr/>
        </p:nvSpPr>
        <p:spPr>
          <a:xfrm>
            <a:off x="2577256" y="6092037"/>
            <a:ext cx="4320413"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4‑17:3D modeling for the prayer hall.</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98775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78972"/>
            <a:ext cx="8596668" cy="1320800"/>
          </a:xfrm>
        </p:spPr>
        <p:txBody>
          <a:bodyPr>
            <a:normAutofit fontScale="90000"/>
          </a:bodyPr>
          <a:lstStyle/>
          <a:p>
            <a:r>
              <a:rPr lang="en-US" b="1" dirty="0"/>
              <a:t>Prayer hall as a sample </a:t>
            </a:r>
            <a:br>
              <a:rPr lang="en-US" b="1" dirty="0"/>
            </a:br>
            <a:br>
              <a:rPr lang="en-US" b="1" dirty="0"/>
            </a:br>
            <a:br>
              <a:rPr lang="en-US" b="1" dirty="0"/>
            </a:br>
            <a:endParaRPr lang="en-US" b="1" dirty="0"/>
          </a:p>
        </p:txBody>
      </p:sp>
      <p:pic>
        <p:nvPicPr>
          <p:cNvPr id="4" name="Content Placeholder 3"/>
          <p:cNvPicPr>
            <a:picLocks noGrp="1"/>
          </p:cNvPicPr>
          <p:nvPr>
            <p:ph idx="1"/>
          </p:nvPr>
        </p:nvPicPr>
        <p:blipFill rotWithShape="1">
          <a:blip r:embed="rId2"/>
          <a:srcRect l="32960" t="19668" r="12702" b="14985"/>
          <a:stretch/>
        </p:blipFill>
        <p:spPr bwMode="auto">
          <a:xfrm>
            <a:off x="1815746" y="1139372"/>
            <a:ext cx="7053933" cy="4960982"/>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798457" y="6100354"/>
            <a:ext cx="4673074" cy="369332"/>
          </a:xfrm>
          <a:prstGeom prst="rect">
            <a:avLst/>
          </a:prstGeom>
        </p:spPr>
        <p:txBody>
          <a:bodyPr wrap="none">
            <a:spAutoFit/>
          </a:bodyPr>
          <a:lstStyle/>
          <a:p>
            <a:pPr algn="ctr">
              <a:spcAft>
                <a:spcPts val="1000"/>
              </a:spcAft>
            </a:pP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a:t>
            </a:r>
            <a:r>
              <a:rPr lang="ar-SA" dirty="0">
                <a:solidFill>
                  <a:srgbClr val="44546A"/>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44546A"/>
                </a:solidFill>
                <a:latin typeface="Times New Roman" panose="02020603050405020304" pitchFamily="18" charset="0"/>
                <a:ea typeface="Calibri" panose="020F0502020204030204" pitchFamily="34" charset="0"/>
                <a:cs typeface="Arial" panose="020B0604020202020204" pitchFamily="34" charset="0"/>
              </a:rPr>
              <a:t>4‑16: lux level contour for the prayer hall</a:t>
            </a:r>
            <a:endParaRPr lang="en-US" sz="1600" i="1" dirty="0">
              <a:solidFill>
                <a:srgbClr val="44546A"/>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225996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C0FA6-E74D-04CE-317B-EC1B896DE252}"/>
              </a:ext>
            </a:extLst>
          </p:cNvPr>
          <p:cNvSpPr>
            <a:spLocks noGrp="1"/>
          </p:cNvSpPr>
          <p:nvPr>
            <p:ph type="title"/>
          </p:nvPr>
        </p:nvSpPr>
        <p:spPr/>
        <p:txBody>
          <a:bodyPr/>
          <a:lstStyle/>
          <a:p>
            <a:r>
              <a:rPr lang="en-US" sz="4800" dirty="0">
                <a:latin typeface="Times New Roman" panose="02020603050405020304" pitchFamily="18" charset="0"/>
                <a:cs typeface="Times New Roman" panose="02020603050405020304" pitchFamily="18" charset="0"/>
              </a:rPr>
              <a:t>Electro-Mechanical design </a:t>
            </a:r>
            <a:endParaRPr lang="en-GB" dirty="0"/>
          </a:p>
        </p:txBody>
      </p:sp>
      <p:sp>
        <p:nvSpPr>
          <p:cNvPr id="3" name="Content Placeholder 2">
            <a:extLst>
              <a:ext uri="{FF2B5EF4-FFF2-40B4-BE49-F238E27FC236}">
                <a16:creationId xmlns:a16="http://schemas.microsoft.com/office/drawing/2014/main" id="{56D85537-0B4B-4386-58E0-1429C7322673}"/>
              </a:ext>
            </a:extLst>
          </p:cNvPr>
          <p:cNvSpPr>
            <a:spLocks noGrp="1"/>
          </p:cNvSpPr>
          <p:nvPr>
            <p:ph idx="1"/>
          </p:nvPr>
        </p:nvSpPr>
        <p:spPr>
          <a:xfrm>
            <a:off x="1066800" y="1845734"/>
            <a:ext cx="10058400" cy="4023360"/>
          </a:xfrm>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Power Socket distribution GF :</a:t>
            </a:r>
            <a:endParaRPr lang="en-GB" dirty="0"/>
          </a:p>
        </p:txBody>
      </p:sp>
      <p:pic>
        <p:nvPicPr>
          <p:cNvPr id="7" name="Picture 6">
            <a:extLst>
              <a:ext uri="{FF2B5EF4-FFF2-40B4-BE49-F238E27FC236}">
                <a16:creationId xmlns:a16="http://schemas.microsoft.com/office/drawing/2014/main" id="{1846DAEB-845D-471E-11CB-C8E37EE6C861}"/>
              </a:ext>
            </a:extLst>
          </p:cNvPr>
          <p:cNvPicPr>
            <a:picLocks noChangeAspect="1"/>
          </p:cNvPicPr>
          <p:nvPr/>
        </p:nvPicPr>
        <p:blipFill>
          <a:blip r:embed="rId2"/>
          <a:stretch>
            <a:fillRect/>
          </a:stretch>
        </p:blipFill>
        <p:spPr>
          <a:xfrm>
            <a:off x="6096000" y="1337388"/>
            <a:ext cx="6073263" cy="44566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F51A268E-6C8F-76E1-09A9-A68F5F2D63A9}"/>
              </a:ext>
            </a:extLst>
          </p:cNvPr>
          <p:cNvPicPr>
            <a:picLocks noChangeAspect="1"/>
          </p:cNvPicPr>
          <p:nvPr/>
        </p:nvPicPr>
        <p:blipFill>
          <a:blip r:embed="rId3"/>
          <a:stretch>
            <a:fillRect/>
          </a:stretch>
        </p:blipFill>
        <p:spPr>
          <a:xfrm>
            <a:off x="22737" y="4027099"/>
            <a:ext cx="6476339" cy="24400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9369547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20" y="107835"/>
            <a:ext cx="9603275" cy="562725"/>
          </a:xfrm>
        </p:spPr>
        <p:txBody>
          <a:bodyPr>
            <a:normAutofit fontScale="90000"/>
          </a:bodyPr>
          <a:lstStyle/>
          <a:p>
            <a:r>
              <a:rPr lang="en-US" b="1" dirty="0">
                <a:latin typeface="Times New Roman" panose="02020603050405020304" pitchFamily="18" charset="0"/>
                <a:cs typeface="Times New Roman" panose="02020603050405020304" pitchFamily="18" charset="0"/>
              </a:rPr>
              <a:t>Acoustical System</a:t>
            </a:r>
            <a:endParaRPr lang="en-US" dirty="0"/>
          </a:p>
        </p:txBody>
      </p:sp>
      <p:sp>
        <p:nvSpPr>
          <p:cNvPr id="8" name="TextBox 7">
            <a:extLst>
              <a:ext uri="{FF2B5EF4-FFF2-40B4-BE49-F238E27FC236}">
                <a16:creationId xmlns:a16="http://schemas.microsoft.com/office/drawing/2014/main" id="{8A797A73-4B98-7BE5-FD50-83D476599622}"/>
              </a:ext>
            </a:extLst>
          </p:cNvPr>
          <p:cNvSpPr txBox="1"/>
          <p:nvPr/>
        </p:nvSpPr>
        <p:spPr>
          <a:xfrm>
            <a:off x="786033" y="1795492"/>
            <a:ext cx="6130212"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The absorption coefficient for finished material</a:t>
            </a:r>
            <a:endParaRPr lang="en-GB" dirty="0"/>
          </a:p>
        </p:txBody>
      </p:sp>
      <p:pic>
        <p:nvPicPr>
          <p:cNvPr id="9" name="صورة 2534">
            <a:extLst>
              <a:ext uri="{FF2B5EF4-FFF2-40B4-BE49-F238E27FC236}">
                <a16:creationId xmlns:a16="http://schemas.microsoft.com/office/drawing/2014/main" id="{396F411A-A396-74D6-CD3F-15B5DCBAB0B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3788" y="2251912"/>
            <a:ext cx="9185612" cy="2139918"/>
          </a:xfrm>
          <a:prstGeom prst="rect">
            <a:avLst/>
          </a:prstGeom>
          <a:noFill/>
          <a:ln>
            <a:noFill/>
          </a:ln>
        </p:spPr>
      </p:pic>
      <p:sp>
        <p:nvSpPr>
          <p:cNvPr id="4" name="TextBox 3">
            <a:extLst>
              <a:ext uri="{FF2B5EF4-FFF2-40B4-BE49-F238E27FC236}">
                <a16:creationId xmlns:a16="http://schemas.microsoft.com/office/drawing/2014/main" id="{8985BB2C-DA33-56B4-CC10-4F136D51AF05}"/>
              </a:ext>
            </a:extLst>
          </p:cNvPr>
          <p:cNvSpPr txBox="1"/>
          <p:nvPr/>
        </p:nvSpPr>
        <p:spPr>
          <a:xfrm>
            <a:off x="597159" y="757648"/>
            <a:ext cx="8901404" cy="646331"/>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Acoustics is a science of high importance. So that the acoustic features in the interior spaces are no less important than the public places. </a:t>
            </a:r>
            <a:endParaRPr lang="en-GB" dirty="0"/>
          </a:p>
        </p:txBody>
      </p:sp>
    </p:spTree>
    <p:extLst>
      <p:ext uri="{BB962C8B-B14F-4D97-AF65-F5344CB8AC3E}">
        <p14:creationId xmlns:p14="http://schemas.microsoft.com/office/powerpoint/2010/main" val="36141627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86" y="160087"/>
            <a:ext cx="9603275" cy="1049235"/>
          </a:xfrm>
        </p:spPr>
        <p:txBody>
          <a:bodyPr/>
          <a:lstStyle/>
          <a:p>
            <a:r>
              <a:rPr lang="en-US" b="1" dirty="0">
                <a:latin typeface="Times New Roman" panose="02020603050405020304" pitchFamily="18" charset="0"/>
                <a:cs typeface="Times New Roman" panose="02020603050405020304" pitchFamily="18" charset="0"/>
              </a:rPr>
              <a:t>Acoustical System</a:t>
            </a:r>
            <a:endParaRPr lang="en-US" dirty="0"/>
          </a:p>
        </p:txBody>
      </p:sp>
      <p:graphicFrame>
        <p:nvGraphicFramePr>
          <p:cNvPr id="7" name="مخطط 2542">
            <a:extLst>
              <a:ext uri="{FF2B5EF4-FFF2-40B4-BE49-F238E27FC236}">
                <a16:creationId xmlns:a16="http://schemas.microsoft.com/office/drawing/2014/main" id="{1820660E-1505-483B-BC05-0A30B942DC83}"/>
              </a:ext>
            </a:extLst>
          </p:cNvPr>
          <p:cNvGraphicFramePr>
            <a:graphicFrameLocks noGrp="1"/>
          </p:cNvGraphicFramePr>
          <p:nvPr>
            <p:ph idx="1"/>
            <p:extLst>
              <p:ext uri="{D42A27DB-BD31-4B8C-83A1-F6EECF244321}">
                <p14:modId xmlns:p14="http://schemas.microsoft.com/office/powerpoint/2010/main" val="2723006057"/>
              </p:ext>
            </p:extLst>
          </p:nvPr>
        </p:nvGraphicFramePr>
        <p:xfrm>
          <a:off x="2310039" y="3695353"/>
          <a:ext cx="5480504" cy="2769690"/>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685DBCE-D5E4-737F-7290-390FE66A3C15}"/>
                  </a:ext>
                </a:extLst>
              </p:cNvPr>
              <p:cNvSpPr txBox="1"/>
              <p:nvPr/>
            </p:nvSpPr>
            <p:spPr>
              <a:xfrm>
                <a:off x="-527180" y="1779657"/>
                <a:ext cx="6167534" cy="66133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𝑹𝒕</m:t>
                      </m:r>
                      <m:r>
                        <a:rPr lang="en-GB" b="0" i="0">
                          <a:latin typeface="Cambria Math" panose="02040503050406030204" pitchFamily="18" charset="0"/>
                        </a:rPr>
                        <m:t>60</m:t>
                      </m:r>
                      <m:r>
                        <a:rPr lang="en-GB" b="0" i="0">
                          <a:latin typeface="Cambria Math" panose="02040503050406030204" pitchFamily="18" charset="0"/>
                        </a:rPr>
                        <m:t>=</m:t>
                      </m:r>
                      <m:f>
                        <m:fPr>
                          <m:ctrlPr>
                            <a:rPr lang="en-GB" b="0" i="1">
                              <a:solidFill>
                                <a:srgbClr val="836967"/>
                              </a:solidFill>
                              <a:latin typeface="Cambria Math" panose="02040503050406030204" pitchFamily="18" charset="0"/>
                            </a:rPr>
                          </m:ctrlPr>
                        </m:fPr>
                        <m:num>
                          <m:r>
                            <a:rPr lang="en-GB" b="0" i="0">
                              <a:latin typeface="Cambria Math" panose="02040503050406030204" pitchFamily="18" charset="0"/>
                            </a:rPr>
                            <m:t>0</m:t>
                          </m:r>
                          <m:r>
                            <a:rPr lang="en-GB" b="0" i="0">
                              <a:latin typeface="Cambria Math" panose="02040503050406030204" pitchFamily="18" charset="0"/>
                            </a:rPr>
                            <m:t>.</m:t>
                          </m:r>
                          <m:r>
                            <a:rPr lang="en-GB" b="0" i="0">
                              <a:latin typeface="Cambria Math" panose="02040503050406030204" pitchFamily="18" charset="0"/>
                            </a:rPr>
                            <m:t>161</m:t>
                          </m:r>
                          <m:r>
                            <a:rPr lang="en-GB" b="0" i="0">
                              <a:latin typeface="Cambria Math" panose="02040503050406030204" pitchFamily="18" charset="0"/>
                            </a:rPr>
                            <m:t>×</m:t>
                          </m:r>
                          <m:r>
                            <a:rPr lang="en-GB" b="1" i="1">
                              <a:latin typeface="Cambria Math" panose="02040503050406030204" pitchFamily="18" charset="0"/>
                            </a:rPr>
                            <m:t>𝑽</m:t>
                          </m:r>
                        </m:num>
                        <m:den>
                          <m:r>
                            <a:rPr lang="en-GB" b="1" i="1">
                              <a:latin typeface="Cambria Math" panose="02040503050406030204" pitchFamily="18" charset="0"/>
                            </a:rPr>
                            <m:t>𝑺</m:t>
                          </m:r>
                          <m:r>
                            <a:rPr lang="en-GB" b="0" i="0">
                              <a:latin typeface="Cambria Math" panose="02040503050406030204" pitchFamily="18" charset="0"/>
                            </a:rPr>
                            <m:t> </m:t>
                          </m:r>
                          <m:r>
                            <a:rPr lang="en-GB" b="1" i="1">
                              <a:latin typeface="Cambria Math" panose="02040503050406030204" pitchFamily="18" charset="0"/>
                            </a:rPr>
                            <m:t>𝒕𝒐𝒕𝒂𝒍</m:t>
                          </m:r>
                          <m:r>
                            <a:rPr lang="en-GB" b="0" i="0">
                              <a:latin typeface="Cambria Math" panose="02040503050406030204" pitchFamily="18" charset="0"/>
                            </a:rPr>
                            <m:t> ×∝</m:t>
                          </m:r>
                          <m:r>
                            <a:rPr lang="en-GB" b="1" i="1">
                              <a:latin typeface="Cambria Math" panose="02040503050406030204" pitchFamily="18" charset="0"/>
                            </a:rPr>
                            <m:t>𝒂𝒗𝒈</m:t>
                          </m:r>
                        </m:den>
                      </m:f>
                    </m:oMath>
                  </m:oMathPara>
                </a14:m>
                <a:endParaRPr lang="en-GB" dirty="0"/>
              </a:p>
            </p:txBody>
          </p:sp>
        </mc:Choice>
        <mc:Fallback xmlns="">
          <p:sp>
            <p:nvSpPr>
              <p:cNvPr id="9" name="TextBox 8">
                <a:extLst>
                  <a:ext uri="{FF2B5EF4-FFF2-40B4-BE49-F238E27FC236}">
                    <a16:creationId xmlns:a16="http://schemas.microsoft.com/office/drawing/2014/main" id="{1685DBCE-D5E4-737F-7290-390FE66A3C15}"/>
                  </a:ext>
                </a:extLst>
              </p:cNvPr>
              <p:cNvSpPr txBox="1">
                <a:spLocks noRot="1" noChangeAspect="1" noMove="1" noResize="1" noEditPoints="1" noAdjustHandles="1" noChangeArrowheads="1" noChangeShapeType="1" noTextEdit="1"/>
              </p:cNvSpPr>
              <p:nvPr/>
            </p:nvSpPr>
            <p:spPr>
              <a:xfrm>
                <a:off x="-527180" y="1779657"/>
                <a:ext cx="6167534" cy="661335"/>
              </a:xfrm>
              <a:prstGeom prst="rect">
                <a:avLst/>
              </a:prstGeom>
              <a:blipFill>
                <a:blip r:embed="rId3"/>
                <a:stretch>
                  <a:fillRect/>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7AE91F45-626D-8D7F-C18E-C0BFEA60D0BC}"/>
              </a:ext>
            </a:extLst>
          </p:cNvPr>
          <p:cNvSpPr txBox="1"/>
          <p:nvPr/>
        </p:nvSpPr>
        <p:spPr>
          <a:xfrm>
            <a:off x="559837" y="1309823"/>
            <a:ext cx="6363476"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The reverberation time for Men praying area</a:t>
            </a:r>
            <a:r>
              <a:rPr lang="ar-SA" sz="1800" dirty="0">
                <a:effectLst/>
                <a:latin typeface="Times New Roman" panose="02020603050405020304" pitchFamily="18" charset="0"/>
                <a:ea typeface="Calibri" panose="020F0502020204030204" pitchFamily="34" charset="0"/>
              </a:rPr>
              <a:t> </a:t>
            </a:r>
            <a:endParaRPr lang="en-GB" dirty="0"/>
          </a:p>
        </p:txBody>
      </p:sp>
      <p:sp>
        <p:nvSpPr>
          <p:cNvPr id="4" name="TextBox 3">
            <a:extLst>
              <a:ext uri="{FF2B5EF4-FFF2-40B4-BE49-F238E27FC236}">
                <a16:creationId xmlns:a16="http://schemas.microsoft.com/office/drawing/2014/main" id="{4C9C3D8E-5652-1A09-A196-270DA0DAE5BC}"/>
              </a:ext>
            </a:extLst>
          </p:cNvPr>
          <p:cNvSpPr txBox="1"/>
          <p:nvPr/>
        </p:nvSpPr>
        <p:spPr>
          <a:xfrm>
            <a:off x="1625858" y="2606507"/>
            <a:ext cx="6368142" cy="923330"/>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is recommended to be (0.55- 0.8)sec It has been identified between two levels of speech and soft music, and this is what we need in the mosque ,  and</a:t>
            </a:r>
            <a:r>
              <a:rPr lang="en-US" sz="1800" b="1" dirty="0">
                <a:effectLst/>
                <a:latin typeface="Times New Roman" panose="02020603050405020304" pitchFamily="18" charset="0"/>
                <a:ea typeface="Calibri" panose="020F0502020204030204" pitchFamily="34" charset="0"/>
              </a:rPr>
              <a:t> its ok</a:t>
            </a:r>
            <a:r>
              <a:rPr lang="en-US" sz="1800" dirty="0">
                <a:effectLst/>
                <a:latin typeface="Times New Roman" panose="02020603050405020304" pitchFamily="18" charset="0"/>
                <a:ea typeface="Calibri" panose="020F0502020204030204" pitchFamily="34" charset="0"/>
              </a:rPr>
              <a:t> after treated</a:t>
            </a:r>
            <a:r>
              <a:rPr lang="en-US" sz="1800" b="1" dirty="0">
                <a:effectLst/>
                <a:latin typeface="Times New Roman" panose="02020603050405020304" pitchFamily="18" charset="0"/>
                <a:ea typeface="Calibri" panose="020F0502020204030204" pitchFamily="34" charset="0"/>
              </a:rPr>
              <a:t> </a:t>
            </a:r>
            <a:endParaRPr lang="en-GB" dirty="0"/>
          </a:p>
        </p:txBody>
      </p:sp>
    </p:spTree>
    <p:extLst>
      <p:ext uri="{BB962C8B-B14F-4D97-AF65-F5344CB8AC3E}">
        <p14:creationId xmlns:p14="http://schemas.microsoft.com/office/powerpoint/2010/main" val="2416484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31" y="584318"/>
            <a:ext cx="9603275" cy="1049235"/>
          </a:xfrm>
        </p:spPr>
        <p:txBody>
          <a:bodyPr>
            <a:normAutofit fontScale="90000"/>
          </a:bodyPr>
          <a:lstStyle/>
          <a:p>
            <a:r>
              <a:rPr lang="en-US" b="1" dirty="0">
                <a:latin typeface="Times New Roman" panose="02020603050405020304" pitchFamily="18" charset="0"/>
                <a:cs typeface="Times New Roman" panose="02020603050405020304" pitchFamily="18" charset="0"/>
              </a:rPr>
              <a:t>Acoustical System</a:t>
            </a:r>
            <a:br>
              <a:rPr lang="en-US" b="1" dirty="0">
                <a:latin typeface="Times New Roman" panose="02020603050405020304" pitchFamily="18" charset="0"/>
                <a:cs typeface="Times New Roman" panose="02020603050405020304" pitchFamily="18" charset="0"/>
              </a:rPr>
            </a:br>
            <a:r>
              <a:rPr lang="en-US" sz="2000" b="1" dirty="0" err="1">
                <a:latin typeface="Times New Roman" panose="02020603050405020304" pitchFamily="18" charset="0"/>
                <a:cs typeface="Times New Roman" panose="02020603050405020304" pitchFamily="18" charset="0"/>
              </a:rPr>
              <a:t>Insul</a:t>
            </a:r>
            <a:r>
              <a:rPr lang="en-US" sz="2000" b="1" dirty="0">
                <a:latin typeface="Times New Roman" panose="02020603050405020304" pitchFamily="18" charset="0"/>
                <a:cs typeface="Times New Roman" panose="02020603050405020304" pitchFamily="18" charset="0"/>
              </a:rPr>
              <a:t> out put to external &amp; internal walls:</a:t>
            </a:r>
            <a:br>
              <a:rPr lang="en-US" sz="2000" b="1" dirty="0">
                <a:latin typeface="Times New Roman" panose="02020603050405020304" pitchFamily="18" charset="0"/>
                <a:cs typeface="Times New Roman" panose="02020603050405020304" pitchFamily="18" charset="0"/>
              </a:rPr>
            </a:br>
            <a:endParaRPr lang="en-US" dirty="0"/>
          </a:p>
        </p:txBody>
      </p:sp>
      <p:pic>
        <p:nvPicPr>
          <p:cNvPr id="7" name="Picture 6">
            <a:extLst>
              <a:ext uri="{FF2B5EF4-FFF2-40B4-BE49-F238E27FC236}">
                <a16:creationId xmlns:a16="http://schemas.microsoft.com/office/drawing/2014/main" id="{75081EF0-ED02-2E0C-4EFD-40614A71BF3A}"/>
              </a:ext>
            </a:extLst>
          </p:cNvPr>
          <p:cNvPicPr>
            <a:picLocks noChangeAspect="1"/>
          </p:cNvPicPr>
          <p:nvPr/>
        </p:nvPicPr>
        <p:blipFill>
          <a:blip r:embed="rId2"/>
          <a:stretch>
            <a:fillRect/>
          </a:stretch>
        </p:blipFill>
        <p:spPr>
          <a:xfrm>
            <a:off x="7689477" y="2640348"/>
            <a:ext cx="3541895" cy="3874448"/>
          </a:xfrm>
          <a:prstGeom prst="rect">
            <a:avLst/>
          </a:prstGeom>
        </p:spPr>
      </p:pic>
      <p:pic>
        <p:nvPicPr>
          <p:cNvPr id="8" name="صورة 2333">
            <a:extLst>
              <a:ext uri="{FF2B5EF4-FFF2-40B4-BE49-F238E27FC236}">
                <a16:creationId xmlns:a16="http://schemas.microsoft.com/office/drawing/2014/main" id="{796B05DA-DB74-0361-EA7C-8F4B22EF5E27}"/>
              </a:ext>
            </a:extLst>
          </p:cNvPr>
          <p:cNvPicPr>
            <a:picLocks noChangeAspect="1"/>
          </p:cNvPicPr>
          <p:nvPr/>
        </p:nvPicPr>
        <p:blipFill rotWithShape="1">
          <a:blip r:embed="rId3">
            <a:extLst>
              <a:ext uri="{28A0092B-C50C-407E-A947-70E740481C1C}">
                <a14:useLocalDpi xmlns:a14="http://schemas.microsoft.com/office/drawing/2010/main" val="0"/>
              </a:ext>
            </a:extLst>
          </a:blip>
          <a:srcRect r="25406"/>
          <a:stretch/>
        </p:blipFill>
        <p:spPr bwMode="auto">
          <a:xfrm>
            <a:off x="5556266" y="903121"/>
            <a:ext cx="1868784" cy="3284220"/>
          </a:xfrm>
          <a:prstGeom prst="rect">
            <a:avLst/>
          </a:prstGeom>
          <a:noFill/>
          <a:ln>
            <a:noFill/>
          </a:ln>
        </p:spPr>
      </p:pic>
      <p:pic>
        <p:nvPicPr>
          <p:cNvPr id="9" name="صورة 2334">
            <a:extLst>
              <a:ext uri="{FF2B5EF4-FFF2-40B4-BE49-F238E27FC236}">
                <a16:creationId xmlns:a16="http://schemas.microsoft.com/office/drawing/2014/main" id="{1F7BA8E6-7A80-6651-BA62-19F74FED246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67428" y="1633553"/>
            <a:ext cx="2737733" cy="2840557"/>
          </a:xfrm>
          <a:prstGeom prst="rect">
            <a:avLst/>
          </a:prstGeom>
          <a:noFill/>
          <a:ln>
            <a:noFill/>
          </a:ln>
        </p:spPr>
      </p:pic>
      <p:pic>
        <p:nvPicPr>
          <p:cNvPr id="10" name="صورة 2335">
            <a:extLst>
              <a:ext uri="{FF2B5EF4-FFF2-40B4-BE49-F238E27FC236}">
                <a16:creationId xmlns:a16="http://schemas.microsoft.com/office/drawing/2014/main" id="{0DB3E68D-8CA8-8BAD-80C2-B14D7B4696FF}"/>
              </a:ext>
            </a:extLst>
          </p:cNvPr>
          <p:cNvPicPr>
            <a:picLocks noChangeAspect="1"/>
          </p:cNvPicPr>
          <p:nvPr/>
        </p:nvPicPr>
        <p:blipFill rotWithShape="1">
          <a:blip r:embed="rId5">
            <a:extLst>
              <a:ext uri="{28A0092B-C50C-407E-A947-70E740481C1C}">
                <a14:useLocalDpi xmlns:a14="http://schemas.microsoft.com/office/drawing/2010/main" val="0"/>
              </a:ext>
            </a:extLst>
          </a:blip>
          <a:srcRect b="79899"/>
          <a:stretch/>
        </p:blipFill>
        <p:spPr bwMode="auto">
          <a:xfrm>
            <a:off x="724927" y="5023808"/>
            <a:ext cx="5274310" cy="632460"/>
          </a:xfrm>
          <a:prstGeom prst="rect">
            <a:avLst/>
          </a:prstGeom>
          <a:noFill/>
          <a:ln>
            <a:noFill/>
          </a:ln>
          <a:extLst>
            <a:ext uri="{53640926-AAD7-44D8-BBD7-CCE9431645EC}">
              <a14:shadowObscured xmlns:a14="http://schemas.microsoft.com/office/drawing/2010/main"/>
            </a:ext>
          </a:extLst>
        </p:spPr>
      </p:pic>
      <p:pic>
        <p:nvPicPr>
          <p:cNvPr id="11" name="صورة 2528">
            <a:extLst>
              <a:ext uri="{FF2B5EF4-FFF2-40B4-BE49-F238E27FC236}">
                <a16:creationId xmlns:a16="http://schemas.microsoft.com/office/drawing/2014/main" id="{0DB902CE-EDC0-F8DC-304F-2FB5A850C6C6}"/>
              </a:ext>
            </a:extLst>
          </p:cNvPr>
          <p:cNvPicPr>
            <a:picLocks noChangeAspect="1"/>
          </p:cNvPicPr>
          <p:nvPr/>
        </p:nvPicPr>
        <p:blipFill rotWithShape="1">
          <a:blip r:embed="rId5">
            <a:extLst>
              <a:ext uri="{28A0092B-C50C-407E-A947-70E740481C1C}">
                <a14:useLocalDpi xmlns:a14="http://schemas.microsoft.com/office/drawing/2010/main" val="0"/>
              </a:ext>
            </a:extLst>
          </a:blip>
          <a:srcRect t="92270"/>
          <a:stretch/>
        </p:blipFill>
        <p:spPr bwMode="auto">
          <a:xfrm>
            <a:off x="714692" y="5656268"/>
            <a:ext cx="5274310" cy="24320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11803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701" y="289249"/>
            <a:ext cx="9603275" cy="1079863"/>
          </a:xfrm>
        </p:spPr>
        <p:txBody>
          <a:bodyPr>
            <a:normAutofit/>
          </a:bodyPr>
          <a:lstStyle/>
          <a:p>
            <a:r>
              <a:rPr lang="en-US" sz="3600" b="1" dirty="0">
                <a:latin typeface="Times New Roman" panose="02020603050405020304" pitchFamily="18" charset="0"/>
                <a:cs typeface="Times New Roman" panose="02020603050405020304" pitchFamily="18" charset="0"/>
              </a:rPr>
              <a:t>Acoustical System</a:t>
            </a:r>
            <a:br>
              <a:rPr lang="en-US" sz="4400" b="1" dirty="0">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rPr>
              <a:t>Loud speaker </a:t>
            </a:r>
            <a:endParaRPr lang="en-US" dirty="0"/>
          </a:p>
        </p:txBody>
      </p:sp>
      <p:pic>
        <p:nvPicPr>
          <p:cNvPr id="9" name="صورة 2410">
            <a:extLst>
              <a:ext uri="{FF2B5EF4-FFF2-40B4-BE49-F238E27FC236}">
                <a16:creationId xmlns:a16="http://schemas.microsoft.com/office/drawing/2014/main" id="{7FFDB31C-015C-5E76-AF60-F6E4F03E9F6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7811" y="2303100"/>
            <a:ext cx="3011805" cy="1352550"/>
          </a:xfrm>
          <a:prstGeom prst="rect">
            <a:avLst/>
          </a:prstGeom>
          <a:noFill/>
          <a:ln>
            <a:noFill/>
          </a:ln>
        </p:spPr>
      </p:pic>
      <p:pic>
        <p:nvPicPr>
          <p:cNvPr id="10" name="صورة 2548">
            <a:extLst>
              <a:ext uri="{FF2B5EF4-FFF2-40B4-BE49-F238E27FC236}">
                <a16:creationId xmlns:a16="http://schemas.microsoft.com/office/drawing/2014/main" id="{9E66FBFD-4CAB-837F-3B60-DCF8446D070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146" y="3619205"/>
            <a:ext cx="4343400" cy="541020"/>
          </a:xfrm>
          <a:prstGeom prst="rect">
            <a:avLst/>
          </a:prstGeom>
          <a:noFill/>
          <a:ln>
            <a:noFill/>
          </a:ln>
        </p:spPr>
      </p:pic>
      <p:pic>
        <p:nvPicPr>
          <p:cNvPr id="11" name="صورة 5">
            <a:extLst>
              <a:ext uri="{FF2B5EF4-FFF2-40B4-BE49-F238E27FC236}">
                <a16:creationId xmlns:a16="http://schemas.microsoft.com/office/drawing/2014/main" id="{EC0A8F51-1D11-AA95-91FC-721687EF41F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545" t="23893" r="19453" b="12868"/>
          <a:stretch/>
        </p:blipFill>
        <p:spPr bwMode="auto">
          <a:xfrm>
            <a:off x="7821519" y="2612234"/>
            <a:ext cx="4260914" cy="27577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13" name="TextBox 12">
            <a:extLst>
              <a:ext uri="{FF2B5EF4-FFF2-40B4-BE49-F238E27FC236}">
                <a16:creationId xmlns:a16="http://schemas.microsoft.com/office/drawing/2014/main" id="{A6C76069-09CD-6B65-6761-AA6A7B1DAA6A}"/>
              </a:ext>
            </a:extLst>
          </p:cNvPr>
          <p:cNvSpPr txBox="1"/>
          <p:nvPr/>
        </p:nvSpPr>
        <p:spPr>
          <a:xfrm>
            <a:off x="762777" y="1806007"/>
            <a:ext cx="6097554"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loud speakers in </a:t>
            </a:r>
            <a:r>
              <a:rPr lang="en-US" sz="1800" dirty="0">
                <a:solidFill>
                  <a:srgbClr val="000000"/>
                </a:solidFill>
                <a:effectLst/>
                <a:latin typeface="Times New Roman" panose="02020603050405020304" pitchFamily="18" charset="0"/>
                <a:ea typeface="Calibri" panose="020F0502020204030204" pitchFamily="34" charset="0"/>
              </a:rPr>
              <a:t>the man &amp; women  praying area</a:t>
            </a:r>
            <a:endParaRPr lang="en-GB" dirty="0"/>
          </a:p>
        </p:txBody>
      </p:sp>
      <p:pic>
        <p:nvPicPr>
          <p:cNvPr id="14" name="صورة 6">
            <a:extLst>
              <a:ext uri="{FF2B5EF4-FFF2-40B4-BE49-F238E27FC236}">
                <a16:creationId xmlns:a16="http://schemas.microsoft.com/office/drawing/2014/main" id="{16E9637E-2D6C-9767-E1FC-A664197DEB07}"/>
              </a:ext>
            </a:extLst>
          </p:cNvPr>
          <p:cNvPicPr>
            <a:picLocks noChangeAspect="1"/>
          </p:cNvPicPr>
          <p:nvPr/>
        </p:nvPicPr>
        <p:blipFill rotWithShape="1">
          <a:blip r:embed="rId5">
            <a:extLst>
              <a:ext uri="{28A0092B-C50C-407E-A947-70E740481C1C}">
                <a14:useLocalDpi xmlns:a14="http://schemas.microsoft.com/office/drawing/2010/main" val="0"/>
              </a:ext>
            </a:extLst>
          </a:blip>
          <a:srcRect l="46317" t="29639" r="19639" b="10760"/>
          <a:stretch/>
        </p:blipFill>
        <p:spPr bwMode="auto">
          <a:xfrm>
            <a:off x="4278637" y="4326610"/>
            <a:ext cx="3634725" cy="24727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1675137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1886635"/>
            <a:ext cx="2230582" cy="646331"/>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System used is VRF</a:t>
            </a:r>
          </a:p>
          <a:p>
            <a:r>
              <a:rPr lang="en-US" b="1" dirty="0">
                <a:latin typeface="Times New Roman" panose="02020603050405020304" pitchFamily="18" charset="0"/>
                <a:cs typeface="Times New Roman" panose="02020603050405020304" pitchFamily="18" charset="0"/>
              </a:rPr>
              <a:t>Out door unit </a:t>
            </a:r>
          </a:p>
        </p:txBody>
      </p:sp>
      <p:sp>
        <p:nvSpPr>
          <p:cNvPr id="7" name="Rectangle 6"/>
          <p:cNvSpPr/>
          <p:nvPr/>
        </p:nvSpPr>
        <p:spPr>
          <a:xfrm>
            <a:off x="1433437" y="1069170"/>
            <a:ext cx="2629246" cy="584775"/>
          </a:xfrm>
          <a:prstGeom prst="rect">
            <a:avLst/>
          </a:prstGeom>
        </p:spPr>
        <p:txBody>
          <a:bodyPr wrap="none">
            <a:spAutoFit/>
          </a:bodyPr>
          <a:lstStyle/>
          <a:p>
            <a:r>
              <a:rPr lang="en-US" sz="3200" b="1" dirty="0">
                <a:latin typeface="Times New Roman" panose="02020603050405020304" pitchFamily="18" charset="0"/>
                <a:cs typeface="Times New Roman" panose="02020603050405020304" pitchFamily="18" charset="0"/>
              </a:rPr>
              <a:t>HVAC system</a:t>
            </a:r>
            <a:endParaRPr lang="en-US" sz="3200" dirty="0"/>
          </a:p>
        </p:txBody>
      </p:sp>
      <p:sp>
        <p:nvSpPr>
          <p:cNvPr id="9" name="Text Placeholder 6">
            <a:extLst>
              <a:ext uri="{FF2B5EF4-FFF2-40B4-BE49-F238E27FC236}">
                <a16:creationId xmlns:a16="http://schemas.microsoft.com/office/drawing/2014/main" id="{FA203B3C-BD88-45E9-9BAB-EA09545CD49E}"/>
              </a:ext>
            </a:extLst>
          </p:cNvPr>
          <p:cNvSpPr txBox="1">
            <a:spLocks/>
          </p:cNvSpPr>
          <p:nvPr/>
        </p:nvSpPr>
        <p:spPr>
          <a:xfrm>
            <a:off x="3956180" y="1886635"/>
            <a:ext cx="8235820" cy="736282"/>
          </a:xfrm>
          <a:prstGeom prst="rect">
            <a:avLst/>
          </a:prstGeom>
        </p:spPr>
        <p:txBody>
          <a:bodyPr>
            <a:normAutofit fontScale="85000" lnSpcReduction="10000"/>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en-US" sz="1800" b="1" dirty="0">
                <a:latin typeface="Times New Roman" panose="02020603050405020304" pitchFamily="18" charset="0"/>
                <a:cs typeface="Times New Roman" panose="02020603050405020304" pitchFamily="18" charset="0"/>
              </a:rPr>
              <a:t>Indoor unit</a:t>
            </a:r>
          </a:p>
          <a:p>
            <a:pPr marL="0" indent="0">
              <a:buNone/>
            </a:pPr>
            <a:r>
              <a:rPr lang="en-US" sz="1800" b="1" dirty="0">
                <a:latin typeface="Times New Roman" panose="02020603050405020304" pitchFamily="18" charset="0"/>
                <a:cs typeface="Times New Roman" panose="02020603050405020304" pitchFamily="18" charset="0"/>
              </a:rPr>
              <a:t>Fan coil                                           </a:t>
            </a:r>
            <a:r>
              <a:rPr lang="ar-SA" sz="1800" b="1" dirty="0">
                <a:latin typeface="Times New Roman" panose="02020603050405020304" pitchFamily="18" charset="0"/>
                <a:cs typeface="Times New Roman" panose="02020603050405020304" pitchFamily="18" charset="0"/>
              </a:rPr>
              <a:t>          </a:t>
            </a:r>
            <a:r>
              <a:rPr lang="en-US" sz="1800" b="1" dirty="0">
                <a:latin typeface="Times New Roman" panose="02020603050405020304" pitchFamily="18"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rPr>
              <a:t>split unit                                                </a:t>
            </a:r>
            <a:r>
              <a:rPr lang="en-US" sz="1800" b="1" dirty="0">
                <a:latin typeface="Times New Roman" panose="02020603050405020304" pitchFamily="18" charset="0"/>
                <a:ea typeface="Times New Roman" panose="02020603050405020304" pitchFamily="18" charset="0"/>
              </a:rPr>
              <a:t>diffuser</a:t>
            </a:r>
            <a:endParaRPr lang="en-US" sz="1800" b="1" dirty="0">
              <a:latin typeface="Times New Roman" panose="02020603050405020304" pitchFamily="18" charset="0"/>
              <a:cs typeface="Times New Roman" panose="02020603050405020304" pitchFamily="18" charset="0"/>
            </a:endParaRPr>
          </a:p>
        </p:txBody>
      </p:sp>
      <p:pic>
        <p:nvPicPr>
          <p:cNvPr id="2" name="صورة 2">
            <a:extLst>
              <a:ext uri="{FF2B5EF4-FFF2-40B4-BE49-F238E27FC236}">
                <a16:creationId xmlns:a16="http://schemas.microsoft.com/office/drawing/2014/main" id="{90EB1C00-9FAF-0730-273D-C421BB9E8F2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1996" y="2703126"/>
            <a:ext cx="1700530" cy="2127250"/>
          </a:xfrm>
          <a:prstGeom prst="rect">
            <a:avLst/>
          </a:prstGeom>
          <a:noFill/>
          <a:ln>
            <a:noFill/>
          </a:ln>
        </p:spPr>
      </p:pic>
      <p:pic>
        <p:nvPicPr>
          <p:cNvPr id="3" name="صورة 119">
            <a:extLst>
              <a:ext uri="{FF2B5EF4-FFF2-40B4-BE49-F238E27FC236}">
                <a16:creationId xmlns:a16="http://schemas.microsoft.com/office/drawing/2014/main" id="{CEDA6C54-2C0D-9F8D-1BDF-83A8491361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8060" y="3130486"/>
            <a:ext cx="3455035" cy="1270000"/>
          </a:xfrm>
          <a:prstGeom prst="rect">
            <a:avLst/>
          </a:prstGeom>
          <a:noFill/>
          <a:ln>
            <a:noFill/>
          </a:ln>
        </p:spPr>
      </p:pic>
      <p:pic>
        <p:nvPicPr>
          <p:cNvPr id="4" name="صورة 2053">
            <a:extLst>
              <a:ext uri="{FF2B5EF4-FFF2-40B4-BE49-F238E27FC236}">
                <a16:creationId xmlns:a16="http://schemas.microsoft.com/office/drawing/2014/main" id="{6E789447-6AE2-EE53-0291-D248B5DB316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784902" y="2916464"/>
            <a:ext cx="2083435" cy="1987550"/>
          </a:xfrm>
          <a:prstGeom prst="rect">
            <a:avLst/>
          </a:prstGeom>
          <a:noFill/>
          <a:ln>
            <a:noFill/>
          </a:ln>
        </p:spPr>
      </p:pic>
      <p:pic>
        <p:nvPicPr>
          <p:cNvPr id="5" name="صورة 2051">
            <a:extLst>
              <a:ext uri="{FF2B5EF4-FFF2-40B4-BE49-F238E27FC236}">
                <a16:creationId xmlns:a16="http://schemas.microsoft.com/office/drawing/2014/main" id="{565F00AC-4B8F-D9D1-1AD0-DC2CA94CB38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9991" y="3050601"/>
            <a:ext cx="3168015" cy="1300480"/>
          </a:xfrm>
          <a:prstGeom prst="rect">
            <a:avLst/>
          </a:prstGeom>
          <a:noFill/>
          <a:ln>
            <a:noFill/>
          </a:ln>
        </p:spPr>
      </p:pic>
    </p:spTree>
    <p:extLst>
      <p:ext uri="{BB962C8B-B14F-4D97-AF65-F5344CB8AC3E}">
        <p14:creationId xmlns:p14="http://schemas.microsoft.com/office/powerpoint/2010/main" val="22208438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B31E4-902E-4E4D-9AF5-1106B3324C0E}"/>
              </a:ext>
            </a:extLst>
          </p:cNvPr>
          <p:cNvSpPr>
            <a:spLocks noGrp="1"/>
          </p:cNvSpPr>
          <p:nvPr>
            <p:ph type="title"/>
          </p:nvPr>
        </p:nvSpPr>
        <p:spPr>
          <a:xfrm>
            <a:off x="1451579" y="1087220"/>
            <a:ext cx="9603275" cy="1049235"/>
          </a:xfrm>
        </p:spPr>
        <p:txBody>
          <a:bodyPr>
            <a:normAutofit fontScale="90000"/>
          </a:bodyPr>
          <a:lstStyle/>
          <a:p>
            <a:r>
              <a:rPr lang="en-US" sz="3200" b="1" dirty="0">
                <a:latin typeface="Times New Roman" panose="02020603050405020304" pitchFamily="18" charset="0"/>
                <a:cs typeface="Times New Roman" panose="02020603050405020304" pitchFamily="18" charset="0"/>
              </a:rPr>
              <a:t>HVAC system</a:t>
            </a:r>
            <a:br>
              <a:rPr lang="en-US" sz="3200" dirty="0"/>
            </a:br>
            <a:endParaRPr lang="en-US" dirty="0"/>
          </a:p>
        </p:txBody>
      </p:sp>
      <p:sp>
        <p:nvSpPr>
          <p:cNvPr id="3" name="Content Placeholder 2">
            <a:extLst>
              <a:ext uri="{FF2B5EF4-FFF2-40B4-BE49-F238E27FC236}">
                <a16:creationId xmlns:a16="http://schemas.microsoft.com/office/drawing/2014/main" id="{264A4357-C63F-4133-B6FD-E4E1967D1708}"/>
              </a:ext>
            </a:extLst>
          </p:cNvPr>
          <p:cNvSpPr>
            <a:spLocks noGrp="1"/>
          </p:cNvSpPr>
          <p:nvPr>
            <p:ph idx="1"/>
          </p:nvPr>
        </p:nvSpPr>
        <p:spPr/>
        <p:txBody>
          <a:bodyPr/>
          <a:lstStyle/>
          <a:p>
            <a:r>
              <a:rPr lang="en-US" sz="2000" b="1" dirty="0">
                <a:solidFill>
                  <a:schemeClr val="tx1"/>
                </a:solidFill>
                <a:effectLst/>
                <a:latin typeface="Times New Roman" panose="02020603050405020304" pitchFamily="18" charset="0"/>
                <a:ea typeface="Times New Roman" panose="02020603050405020304" pitchFamily="18" charset="0"/>
              </a:rPr>
              <a:t>The cooling capacity was designed because the cooling capacity is greater than the heating capacity.</a:t>
            </a:r>
            <a:endParaRPr lang="ar-SA" sz="2000" b="1" dirty="0">
              <a:solidFill>
                <a:schemeClr val="tx1"/>
              </a:solidFill>
              <a:effectLst/>
              <a:latin typeface="Times New Roman" panose="02020603050405020304" pitchFamily="18" charset="0"/>
              <a:ea typeface="Times New Roman" panose="02020603050405020304" pitchFamily="18" charset="0"/>
            </a:endParaRPr>
          </a:p>
        </p:txBody>
      </p:sp>
      <p:graphicFrame>
        <p:nvGraphicFramePr>
          <p:cNvPr id="5" name="Table 5">
            <a:extLst>
              <a:ext uri="{FF2B5EF4-FFF2-40B4-BE49-F238E27FC236}">
                <a16:creationId xmlns:a16="http://schemas.microsoft.com/office/drawing/2014/main" id="{361D169B-1149-09D6-44D5-9C56E8CF4853}"/>
              </a:ext>
            </a:extLst>
          </p:cNvPr>
          <p:cNvGraphicFramePr>
            <a:graphicFrameLocks noGrp="1"/>
          </p:cNvGraphicFramePr>
          <p:nvPr>
            <p:extLst>
              <p:ext uri="{D42A27DB-BD31-4B8C-83A1-F6EECF244321}">
                <p14:modId xmlns:p14="http://schemas.microsoft.com/office/powerpoint/2010/main" val="2469300023"/>
              </p:ext>
            </p:extLst>
          </p:nvPr>
        </p:nvGraphicFramePr>
        <p:xfrm>
          <a:off x="1864049" y="4106678"/>
          <a:ext cx="8128000" cy="1031415"/>
        </p:xfrm>
        <a:graphic>
          <a:graphicData uri="http://schemas.openxmlformats.org/drawingml/2006/table">
            <a:tbl>
              <a:tblPr firstRow="1" bandRow="1">
                <a:tableStyleId>{B301B821-A1FF-4177-AEE7-76D212191A09}</a:tableStyleId>
              </a:tblPr>
              <a:tblGrid>
                <a:gridCol w="3986245">
                  <a:extLst>
                    <a:ext uri="{9D8B030D-6E8A-4147-A177-3AD203B41FA5}">
                      <a16:colId xmlns:a16="http://schemas.microsoft.com/office/drawing/2014/main" val="884345215"/>
                    </a:ext>
                  </a:extLst>
                </a:gridCol>
                <a:gridCol w="4141755">
                  <a:extLst>
                    <a:ext uri="{9D8B030D-6E8A-4147-A177-3AD203B41FA5}">
                      <a16:colId xmlns:a16="http://schemas.microsoft.com/office/drawing/2014/main" val="4190208650"/>
                    </a:ext>
                  </a:extLst>
                </a:gridCol>
              </a:tblGrid>
              <a:tr h="506384">
                <a:tc>
                  <a:txBody>
                    <a:bodyPr/>
                    <a:lstStyle/>
                    <a:p>
                      <a:r>
                        <a:rPr lang="en-US" sz="1800" b="0" dirty="0">
                          <a:solidFill>
                            <a:schemeClr val="tx1"/>
                          </a:solidFill>
                          <a:effectLst/>
                        </a:rPr>
                        <a:t>Heating</a:t>
                      </a:r>
                      <a:r>
                        <a:rPr lang="ar-SA" sz="1800" b="0" dirty="0">
                          <a:solidFill>
                            <a:schemeClr val="tx1"/>
                          </a:solidFill>
                          <a:effectLst/>
                        </a:rPr>
                        <a:t> </a:t>
                      </a:r>
                      <a:r>
                        <a:rPr lang="en-US" sz="1800" b="0" dirty="0">
                          <a:solidFill>
                            <a:schemeClr val="tx1"/>
                          </a:solidFill>
                          <a:effectLst/>
                        </a:rPr>
                        <a:t>load</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0" dirty="0">
                          <a:solidFill>
                            <a:schemeClr val="tx1"/>
                          </a:solidFill>
                          <a:effectLst/>
                        </a:rPr>
                        <a:t>229.5 KW</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5690584"/>
                  </a:ext>
                </a:extLst>
              </a:tr>
              <a:tr h="525031">
                <a:tc>
                  <a:txBody>
                    <a:bodyPr/>
                    <a:lstStyle/>
                    <a:p>
                      <a:r>
                        <a:rPr lang="en-US" sz="1800" dirty="0">
                          <a:effectLst/>
                        </a:rPr>
                        <a:t>cooling load </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effectLst/>
                        </a:rPr>
                        <a:t>306.8 KW </a:t>
                      </a:r>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3737390"/>
                  </a:ext>
                </a:extLst>
              </a:tr>
            </a:tbl>
          </a:graphicData>
        </a:graphic>
      </p:graphicFrame>
    </p:spTree>
    <p:extLst>
      <p:ext uri="{BB962C8B-B14F-4D97-AF65-F5344CB8AC3E}">
        <p14:creationId xmlns:p14="http://schemas.microsoft.com/office/powerpoint/2010/main" val="1649964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074229"/>
          </a:xfrm>
        </p:spPr>
        <p:txBody>
          <a:bodyPr/>
          <a:lstStyle/>
          <a:p>
            <a:pPr marL="0" indent="0" algn="ctr">
              <a:buNone/>
            </a:pPr>
            <a:endParaRPr lang="en-US" sz="3600" dirty="0">
              <a:latin typeface="Times New Roman" panose="02020603050405020304" pitchFamily="18" charset="0"/>
              <a:cs typeface="Times New Roman" panose="02020603050405020304" pitchFamily="18" charset="0"/>
            </a:endParaRPr>
          </a:p>
          <a:p>
            <a:pPr marL="0" indent="0" algn="ctr">
              <a:buNone/>
            </a:pPr>
            <a:r>
              <a:rPr lang="ar-SA" sz="36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endParaRPr lang="en-US" dirty="0"/>
          </a:p>
        </p:txBody>
      </p:sp>
      <p:sp>
        <p:nvSpPr>
          <p:cNvPr id="5" name="TextBox 4">
            <a:extLst>
              <a:ext uri="{FF2B5EF4-FFF2-40B4-BE49-F238E27FC236}">
                <a16:creationId xmlns:a16="http://schemas.microsoft.com/office/drawing/2014/main" id="{4C61735F-87B9-FDAE-20CC-52F703949F75}"/>
              </a:ext>
            </a:extLst>
          </p:cNvPr>
          <p:cNvSpPr txBox="1"/>
          <p:nvPr/>
        </p:nvSpPr>
        <p:spPr>
          <a:xfrm>
            <a:off x="-601027" y="1798661"/>
            <a:ext cx="6097554" cy="369332"/>
          </a:xfrm>
          <a:prstGeom prst="rect">
            <a:avLst/>
          </a:prstGeom>
          <a:noFill/>
        </p:spPr>
        <p:txBody>
          <a:bodyPr wrap="square">
            <a:spAutoFit/>
          </a:bodyPr>
          <a:lstStyle/>
          <a:p>
            <a:pPr marL="0" indent="0" algn="ctr">
              <a:buNone/>
            </a:pPr>
            <a:r>
              <a:rPr lang="en-US" sz="1800" dirty="0">
                <a:latin typeface="Times New Roman" panose="02020603050405020304" pitchFamily="18" charset="0"/>
                <a:cs typeface="Times New Roman" panose="02020603050405020304" pitchFamily="18" charset="0"/>
              </a:rPr>
              <a:t>A</a:t>
            </a:r>
            <a:r>
              <a:rPr lang="en-AS" sz="1800" dirty="0">
                <a:latin typeface="Times New Roman" panose="02020603050405020304" pitchFamily="18" charset="0"/>
                <a:cs typeface="Times New Roman" panose="02020603050405020304" pitchFamily="18" charset="0"/>
              </a:rPr>
              <a:t>fter modification </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4D987CC-8554-CD55-56A3-A12217A8CA07}"/>
              </a:ext>
            </a:extLst>
          </p:cNvPr>
          <p:cNvSpPr txBox="1"/>
          <p:nvPr/>
        </p:nvSpPr>
        <p:spPr>
          <a:xfrm>
            <a:off x="7959229" y="1778855"/>
            <a:ext cx="2323322"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a:t>
            </a:r>
            <a:r>
              <a:rPr lang="en-AS" sz="1800" dirty="0">
                <a:latin typeface="Times New Roman" panose="02020603050405020304" pitchFamily="18" charset="0"/>
                <a:cs typeface="Times New Roman" panose="02020603050405020304" pitchFamily="18" charset="0"/>
              </a:rPr>
              <a:t>efore modification </a:t>
            </a:r>
            <a:endParaRPr lang="en-GB" dirty="0"/>
          </a:p>
        </p:txBody>
      </p:sp>
      <p:sp>
        <p:nvSpPr>
          <p:cNvPr id="4" name="Content Placeholder 2">
            <a:extLst>
              <a:ext uri="{FF2B5EF4-FFF2-40B4-BE49-F238E27FC236}">
                <a16:creationId xmlns:a16="http://schemas.microsoft.com/office/drawing/2014/main" id="{C62681B5-0CA7-BB7B-86D3-8038BC7A5A56}"/>
              </a:ext>
            </a:extLst>
          </p:cNvPr>
          <p:cNvSpPr txBox="1">
            <a:spLocks/>
          </p:cNvSpPr>
          <p:nvPr/>
        </p:nvSpPr>
        <p:spPr>
          <a:xfrm>
            <a:off x="1024877" y="408944"/>
            <a:ext cx="2436780" cy="1324947"/>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b="1" dirty="0">
                <a:solidFill>
                  <a:srgbClr val="33CC33"/>
                </a:solidFill>
                <a:latin typeface="Times New Roman" panose="02020603050405020304" pitchFamily="18" charset="0"/>
                <a:cs typeface="Times New Roman" panose="02020603050405020304" pitchFamily="18" charset="0"/>
              </a:rPr>
              <a:t>F</a:t>
            </a:r>
            <a:r>
              <a:rPr lang="en-AS" b="1" dirty="0">
                <a:solidFill>
                  <a:srgbClr val="33CC33"/>
                </a:solidFill>
                <a:latin typeface="Times New Roman" panose="02020603050405020304" pitchFamily="18" charset="0"/>
                <a:cs typeface="Times New Roman" panose="02020603050405020304" pitchFamily="18" charset="0"/>
              </a:rPr>
              <a:t>irst</a:t>
            </a:r>
            <a:r>
              <a:rPr lang="en-US" b="1" dirty="0">
                <a:solidFill>
                  <a:srgbClr val="33CC33"/>
                </a:solidFill>
                <a:latin typeface="Times New Roman" panose="02020603050405020304" pitchFamily="18" charset="0"/>
                <a:cs typeface="Times New Roman" panose="02020603050405020304" pitchFamily="18" charset="0"/>
              </a:rPr>
              <a:t> basement</a:t>
            </a:r>
            <a:r>
              <a:rPr lang="en-AS" b="1" dirty="0">
                <a:solidFill>
                  <a:srgbClr val="33CC33"/>
                </a:solidFill>
                <a:latin typeface="Times New Roman" panose="02020603050405020304" pitchFamily="18" charset="0"/>
                <a:cs typeface="Times New Roman" panose="02020603050405020304" pitchFamily="18" charset="0"/>
              </a:rPr>
              <a:t> floor </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Area = 595.40 m²</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Floor height = 4.60 m</a:t>
            </a:r>
          </a:p>
          <a:p>
            <a:endParaRPr lang="en-US" dirty="0"/>
          </a:p>
        </p:txBody>
      </p:sp>
      <p:pic>
        <p:nvPicPr>
          <p:cNvPr id="6" name="Picture 5">
            <a:extLst>
              <a:ext uri="{FF2B5EF4-FFF2-40B4-BE49-F238E27FC236}">
                <a16:creationId xmlns:a16="http://schemas.microsoft.com/office/drawing/2014/main" id="{82323862-1C10-68C4-30C5-7386D7400AD9}"/>
              </a:ext>
            </a:extLst>
          </p:cNvPr>
          <p:cNvPicPr>
            <a:picLocks noChangeAspect="1"/>
          </p:cNvPicPr>
          <p:nvPr/>
        </p:nvPicPr>
        <p:blipFill>
          <a:blip r:embed="rId2"/>
          <a:stretch>
            <a:fillRect/>
          </a:stretch>
        </p:blipFill>
        <p:spPr>
          <a:xfrm>
            <a:off x="6322251" y="2232763"/>
            <a:ext cx="5288002" cy="44529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D921BEA4-8F30-D99B-0F9F-B13B14B72422}"/>
              </a:ext>
            </a:extLst>
          </p:cNvPr>
          <p:cNvPicPr>
            <a:picLocks noChangeAspect="1"/>
          </p:cNvPicPr>
          <p:nvPr/>
        </p:nvPicPr>
        <p:blipFill>
          <a:blip r:embed="rId3"/>
          <a:stretch>
            <a:fillRect/>
          </a:stretch>
        </p:blipFill>
        <p:spPr>
          <a:xfrm>
            <a:off x="483125" y="2232763"/>
            <a:ext cx="5509304" cy="44776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2914059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CFC0AE-E0B6-DFC6-3317-37A94B38EB7E}"/>
              </a:ext>
            </a:extLst>
          </p:cNvPr>
          <p:cNvPicPr>
            <a:picLocks noChangeAspect="1"/>
          </p:cNvPicPr>
          <p:nvPr/>
        </p:nvPicPr>
        <p:blipFill rotWithShape="1">
          <a:blip r:embed="rId2"/>
          <a:srcRect l="22437" t="29488" r="25085" b="12022"/>
          <a:stretch/>
        </p:blipFill>
        <p:spPr bwMode="auto">
          <a:xfrm>
            <a:off x="1007706" y="1338484"/>
            <a:ext cx="5728995" cy="5270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A31065BF-F784-C9B0-125A-BE496055810C}"/>
              </a:ext>
            </a:extLst>
          </p:cNvPr>
          <p:cNvPicPr>
            <a:picLocks noChangeAspect="1"/>
          </p:cNvPicPr>
          <p:nvPr/>
        </p:nvPicPr>
        <p:blipFill rotWithShape="1">
          <a:blip r:embed="rId3"/>
          <a:srcRect b="77146"/>
          <a:stretch/>
        </p:blipFill>
        <p:spPr bwMode="auto">
          <a:xfrm>
            <a:off x="4255925" y="773946"/>
            <a:ext cx="7574513" cy="13224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0A520636-E8B0-C43B-F195-C2F8E076D836}"/>
              </a:ext>
            </a:extLst>
          </p:cNvPr>
          <p:cNvSpPr>
            <a:spLocks noGrp="1"/>
          </p:cNvSpPr>
          <p:nvPr>
            <p:ph type="title"/>
          </p:nvPr>
        </p:nvSpPr>
        <p:spPr>
          <a:xfrm>
            <a:off x="1007706" y="249329"/>
            <a:ext cx="9603275" cy="1049235"/>
          </a:xfrm>
        </p:spPr>
        <p:txBody>
          <a:bodyPr>
            <a:normAutofit fontScale="90000"/>
          </a:bodyPr>
          <a:lstStyle/>
          <a:p>
            <a:r>
              <a:rPr lang="en-US" sz="3200" b="1" dirty="0">
                <a:latin typeface="Times New Roman" panose="02020603050405020304" pitchFamily="18" charset="0"/>
                <a:cs typeface="Times New Roman" panose="02020603050405020304" pitchFamily="18" charset="0"/>
              </a:rPr>
              <a:t>HVAC system</a:t>
            </a:r>
            <a:br>
              <a:rPr lang="en-US" sz="3200" dirty="0"/>
            </a:br>
            <a:endParaRPr lang="en-US" dirty="0"/>
          </a:p>
        </p:txBody>
      </p:sp>
    </p:spTree>
    <p:extLst>
      <p:ext uri="{BB962C8B-B14F-4D97-AF65-F5344CB8AC3E}">
        <p14:creationId xmlns:p14="http://schemas.microsoft.com/office/powerpoint/2010/main" val="412557015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8452" y="1406134"/>
            <a:ext cx="9603275" cy="3450613"/>
          </a:xfrm>
        </p:spPr>
        <p:txBody>
          <a:bodyPr/>
          <a:lstStyle/>
          <a:p>
            <a:pPr marL="0" indent="0">
              <a:buNone/>
            </a:pPr>
            <a:r>
              <a:rPr lang="en-US" sz="2400" b="1" dirty="0">
                <a:latin typeface="Times New Roman" panose="02020603050405020304" pitchFamily="18" charset="0"/>
                <a:cs typeface="Times New Roman" panose="02020603050405020304" pitchFamily="18" charset="0"/>
              </a:rPr>
              <a:t>Water Supply System</a:t>
            </a:r>
            <a:endParaRPr lang="ar-SA" sz="2400" dirty="0">
              <a:solidFill>
                <a:schemeClr val="accent1">
                  <a:lumMod val="75000"/>
                </a:schemeClr>
              </a:solidFill>
              <a:latin typeface="Times New Roman" panose="02020603050405020304" pitchFamily="18" charset="0"/>
              <a:cs typeface="Times New Roman" panose="02020603050405020304" pitchFamily="18" charset="0"/>
            </a:endParaRPr>
          </a:p>
          <a:p>
            <a:pPr marL="0" indent="0">
              <a:buNone/>
            </a:pPr>
            <a:r>
              <a:rPr lang="en-US" sz="2400" dirty="0">
                <a:solidFill>
                  <a:schemeClr val="accent1">
                    <a:lumMod val="75000"/>
                  </a:schemeClr>
                </a:solidFill>
                <a:latin typeface="Times New Roman" panose="02020603050405020304" pitchFamily="18" charset="0"/>
                <a:cs typeface="Times New Roman" panose="02020603050405020304" pitchFamily="18" charset="0"/>
              </a:rPr>
              <a:t>Types of pipes: </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Steel for Vertical pipes</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PVC for horizontal and branch pipes</a:t>
            </a:r>
          </a:p>
          <a:p>
            <a:endParaRPr lang="en-US" dirty="0"/>
          </a:p>
        </p:txBody>
      </p:sp>
    </p:spTree>
    <p:extLst>
      <p:ext uri="{BB962C8B-B14F-4D97-AF65-F5344CB8AC3E}">
        <p14:creationId xmlns:p14="http://schemas.microsoft.com/office/powerpoint/2010/main" val="20883934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6864" y="155213"/>
            <a:ext cx="6733309" cy="579967"/>
          </a:xfrm>
          <a:prstGeom prst="rect">
            <a:avLst/>
          </a:prstGeom>
        </p:spPr>
        <p:txBody>
          <a:bodyPr wrap="square">
            <a:spAutoFit/>
          </a:bodyPr>
          <a:lstStyle/>
          <a:p>
            <a:pPr>
              <a:lnSpc>
                <a:spcPct val="150000"/>
              </a:lnSpc>
            </a:pPr>
            <a:r>
              <a:rPr lang="en-US" sz="2400" i="1" u="sng" dirty="0">
                <a:solidFill>
                  <a:srgbClr val="002060"/>
                </a:solidFill>
                <a:latin typeface="Times New Roman" panose="02020603050405020304" pitchFamily="18" charset="0"/>
                <a:cs typeface="Times New Roman" panose="02020603050405020304" pitchFamily="18" charset="0"/>
              </a:rPr>
              <a:t>Pipes Diameters</a:t>
            </a:r>
          </a:p>
        </p:txBody>
      </p:sp>
      <p:pic>
        <p:nvPicPr>
          <p:cNvPr id="2" name="Picture 1">
            <a:extLst>
              <a:ext uri="{FF2B5EF4-FFF2-40B4-BE49-F238E27FC236}">
                <a16:creationId xmlns:a16="http://schemas.microsoft.com/office/drawing/2014/main" id="{0F2FB993-439C-79D5-4E71-EEF94E2E4663}"/>
              </a:ext>
            </a:extLst>
          </p:cNvPr>
          <p:cNvPicPr>
            <a:picLocks noChangeAspect="1"/>
          </p:cNvPicPr>
          <p:nvPr/>
        </p:nvPicPr>
        <p:blipFill rotWithShape="1">
          <a:blip r:embed="rId2"/>
          <a:srcRect t="10717" b="2224"/>
          <a:stretch/>
        </p:blipFill>
        <p:spPr bwMode="auto">
          <a:xfrm>
            <a:off x="6162881" y="-19050"/>
            <a:ext cx="5824220" cy="33077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3C82ED54-4B99-3655-7E25-AD7FB153C7DF}"/>
              </a:ext>
            </a:extLst>
          </p:cNvPr>
          <p:cNvPicPr>
            <a:picLocks noChangeAspect="1"/>
          </p:cNvPicPr>
          <p:nvPr/>
        </p:nvPicPr>
        <p:blipFill rotWithShape="1">
          <a:blip r:embed="rId3"/>
          <a:srcRect t="9860"/>
          <a:stretch/>
        </p:blipFill>
        <p:spPr bwMode="auto">
          <a:xfrm>
            <a:off x="5787492" y="3288665"/>
            <a:ext cx="5805805" cy="3448050"/>
          </a:xfrm>
          <a:prstGeom prst="rect">
            <a:avLst/>
          </a:prstGeom>
          <a:ln w="38100" cap="sq" cmpd="sng" algn="ctr">
            <a:solidFill>
              <a:srgbClr val="000000"/>
            </a:solidFill>
            <a:prstDash val="solid"/>
            <a:miter lim="800000"/>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D913E54-8153-F313-0020-B4B7AC5F5297}"/>
              </a:ext>
            </a:extLst>
          </p:cNvPr>
          <p:cNvPicPr>
            <a:picLocks noChangeAspect="1"/>
          </p:cNvPicPr>
          <p:nvPr/>
        </p:nvPicPr>
        <p:blipFill>
          <a:blip r:embed="rId4"/>
          <a:stretch>
            <a:fillRect/>
          </a:stretch>
        </p:blipFill>
        <p:spPr>
          <a:xfrm>
            <a:off x="219281" y="2682575"/>
            <a:ext cx="59436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9" name="Table 9">
            <a:extLst>
              <a:ext uri="{FF2B5EF4-FFF2-40B4-BE49-F238E27FC236}">
                <a16:creationId xmlns:a16="http://schemas.microsoft.com/office/drawing/2014/main" id="{793E1A99-1DC3-61AB-6383-DDD85D70F97F}"/>
              </a:ext>
            </a:extLst>
          </p:cNvPr>
          <p:cNvGraphicFramePr>
            <a:graphicFrameLocks noGrp="1"/>
          </p:cNvGraphicFramePr>
          <p:nvPr/>
        </p:nvGraphicFramePr>
        <p:xfrm>
          <a:off x="336864" y="853106"/>
          <a:ext cx="5280164" cy="1645920"/>
        </p:xfrm>
        <a:graphic>
          <a:graphicData uri="http://schemas.openxmlformats.org/drawingml/2006/table">
            <a:tbl>
              <a:tblPr firstRow="1" bandRow="1">
                <a:tableStyleId>{21E4AEA4-8DFA-4A89-87EB-49C32662AFE0}</a:tableStyleId>
              </a:tblPr>
              <a:tblGrid>
                <a:gridCol w="1320041">
                  <a:extLst>
                    <a:ext uri="{9D8B030D-6E8A-4147-A177-3AD203B41FA5}">
                      <a16:colId xmlns:a16="http://schemas.microsoft.com/office/drawing/2014/main" val="261517293"/>
                    </a:ext>
                  </a:extLst>
                </a:gridCol>
                <a:gridCol w="1320041">
                  <a:extLst>
                    <a:ext uri="{9D8B030D-6E8A-4147-A177-3AD203B41FA5}">
                      <a16:colId xmlns:a16="http://schemas.microsoft.com/office/drawing/2014/main" val="2424318797"/>
                    </a:ext>
                  </a:extLst>
                </a:gridCol>
                <a:gridCol w="1320041">
                  <a:extLst>
                    <a:ext uri="{9D8B030D-6E8A-4147-A177-3AD203B41FA5}">
                      <a16:colId xmlns:a16="http://schemas.microsoft.com/office/drawing/2014/main" val="4023681824"/>
                    </a:ext>
                  </a:extLst>
                </a:gridCol>
                <a:gridCol w="1320041">
                  <a:extLst>
                    <a:ext uri="{9D8B030D-6E8A-4147-A177-3AD203B41FA5}">
                      <a16:colId xmlns:a16="http://schemas.microsoft.com/office/drawing/2014/main" val="1901472458"/>
                    </a:ext>
                  </a:extLst>
                </a:gridCol>
              </a:tblGrid>
              <a:tr h="349523">
                <a:tc>
                  <a:txBody>
                    <a:bodyPr/>
                    <a:lstStyle/>
                    <a:p>
                      <a:endParaRPr lang="en-GB" dirty="0"/>
                    </a:p>
                  </a:txBody>
                  <a:tcPr/>
                </a:tc>
                <a:tc>
                  <a:txBody>
                    <a:bodyPr/>
                    <a:lstStyle/>
                    <a:p>
                      <a:r>
                        <a:rPr lang="en-US" b="0" dirty="0">
                          <a:solidFill>
                            <a:schemeClr val="tx1"/>
                          </a:solidFill>
                        </a:rPr>
                        <a:t>B3</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B2</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B1</a:t>
                      </a:r>
                      <a:endParaRPr lang="en-GB" b="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6209188"/>
                  </a:ext>
                </a:extLst>
              </a:tr>
              <a:tr h="611665">
                <a:tc>
                  <a:txBody>
                    <a:bodyPr/>
                    <a:lstStyle/>
                    <a:p>
                      <a:r>
                        <a:rPr lang="en-US" dirty="0"/>
                        <a:t>Main vertical</a:t>
                      </a:r>
                      <a:endParaRPr lang="en-GB" dirty="0"/>
                    </a:p>
                  </a:txBody>
                  <a:tcPr/>
                </a:tc>
                <a:tc>
                  <a:txBody>
                    <a:bodyPr/>
                    <a:lstStyle/>
                    <a:p>
                      <a:r>
                        <a:rPr lang="en-US" b="0" dirty="0">
                          <a:solidFill>
                            <a:schemeClr val="tx1"/>
                          </a:solidFill>
                        </a:rPr>
                        <a:t>1.5”</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1.5”</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1.5”</a:t>
                      </a:r>
                      <a:endParaRPr lang="en-GB" b="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42029532"/>
                  </a:ext>
                </a:extLst>
              </a:tr>
              <a:tr h="611665">
                <a:tc>
                  <a:txBody>
                    <a:bodyPr/>
                    <a:lstStyle/>
                    <a:p>
                      <a:r>
                        <a:rPr lang="en-US" dirty="0"/>
                        <a:t>Main horizontal</a:t>
                      </a:r>
                      <a:endParaRPr lang="en-GB" dirty="0"/>
                    </a:p>
                  </a:txBody>
                  <a:tcPr/>
                </a:tc>
                <a:tc>
                  <a:txBody>
                    <a:bodyPr/>
                    <a:lstStyle/>
                    <a:p>
                      <a:r>
                        <a:rPr lang="en-US" b="0" dirty="0">
                          <a:solidFill>
                            <a:schemeClr val="tx1"/>
                          </a:solidFill>
                        </a:rPr>
                        <a:t>1”</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1”</a:t>
                      </a:r>
                      <a:endParaRPr lang="en-GB"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b="0" dirty="0">
                          <a:solidFill>
                            <a:schemeClr val="tx1"/>
                          </a:solidFill>
                        </a:rPr>
                        <a:t>1”</a:t>
                      </a:r>
                      <a:endParaRPr lang="en-GB" b="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66715649"/>
                  </a:ext>
                </a:extLst>
              </a:tr>
            </a:tbl>
          </a:graphicData>
        </a:graphic>
      </p:graphicFrame>
    </p:spTree>
    <p:extLst>
      <p:ext uri="{BB962C8B-B14F-4D97-AF65-F5344CB8AC3E}">
        <p14:creationId xmlns:p14="http://schemas.microsoft.com/office/powerpoint/2010/main" val="31393358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1063625" y="1147665"/>
            <a:ext cx="9602788" cy="3168748"/>
          </a:xfrm>
        </p:spPr>
        <p:txBody>
          <a:bodyPr>
            <a:normAutofit/>
          </a:bodyPr>
          <a:lstStyle/>
          <a:p>
            <a:pPr marL="0" indent="0">
              <a:buNone/>
            </a:pPr>
            <a:r>
              <a:rPr lang="en-US" sz="2400" b="1" dirty="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Drainage </a:t>
            </a:r>
            <a:r>
              <a:rPr lang="en-US" sz="2400" b="1" dirty="0">
                <a:latin typeface="Times New Roman" panose="02020603050405020304" pitchFamily="18" charset="0"/>
                <a:cs typeface="Times New Roman" panose="02020603050405020304" pitchFamily="18" charset="0"/>
              </a:rPr>
              <a:t>System</a:t>
            </a:r>
            <a:endParaRPr lang="en-AS" sz="2400" b="1" dirty="0">
              <a:latin typeface="Times New Roman" panose="02020603050405020304" pitchFamily="18" charset="0"/>
              <a:cs typeface="Times New Roman" panose="02020603050405020304" pitchFamily="18" charset="0"/>
            </a:endParaRPr>
          </a:p>
          <a:p>
            <a:pPr marL="0" indent="0">
              <a:buNone/>
            </a:pPr>
            <a:endParaRPr lang="en-AS" sz="2400" b="1" dirty="0">
              <a:latin typeface="Times New Roman" panose="02020603050405020304" pitchFamily="18" charset="0"/>
              <a:cs typeface="Times New Roman" panose="02020603050405020304" pitchFamily="18" charset="0"/>
            </a:endParaRPr>
          </a:p>
          <a:p>
            <a:pPr marL="0" lvl="0" indent="0" eaLnBrk="0" fontAlgn="base" hangingPunct="0">
              <a:lnSpc>
                <a:spcPct val="100000"/>
              </a:lnSpc>
              <a:spcBef>
                <a:spcPct val="0"/>
              </a:spcBef>
              <a:spcAft>
                <a:spcPct val="0"/>
              </a:spcAft>
              <a:buFontTx/>
              <a:buChar char="•"/>
            </a:pPr>
            <a:r>
              <a:rPr lang="en-US" altLang="ar-SA" sz="2400" dirty="0">
                <a:latin typeface="Times New Roman" panose="02020603050405020304" pitchFamily="18" charset="0"/>
                <a:ea typeface="Times New Roman" panose="02020603050405020304" pitchFamily="18" charset="0"/>
              </a:rPr>
              <a:t>2" diameter</a:t>
            </a:r>
            <a:r>
              <a:rPr lang="en-US" altLang="ar-SA" sz="2400" dirty="0">
                <a:latin typeface="Times New Roman" panose="02020603050405020304" pitchFamily="18" charset="0"/>
                <a:ea typeface="Times New Roman" panose="02020603050405020304" pitchFamily="18" charset="0"/>
                <a:cs typeface="Times New Roman" panose="02020603050405020304" pitchFamily="18" charset="0"/>
              </a:rPr>
              <a:t>: The branch diameter connects the lavatory to the floor drain.</a:t>
            </a:r>
            <a:endParaRPr lang="en-US" altLang="ar-SA" dirty="0"/>
          </a:p>
          <a:p>
            <a:pPr marL="0" lvl="0" indent="0" eaLnBrk="0" fontAlgn="base" hangingPunct="0">
              <a:lnSpc>
                <a:spcPct val="100000"/>
              </a:lnSpc>
              <a:spcBef>
                <a:spcPct val="0"/>
              </a:spcBef>
              <a:spcAft>
                <a:spcPct val="0"/>
              </a:spcAft>
              <a:buFontTx/>
              <a:buChar char="•"/>
            </a:pPr>
            <a:r>
              <a:rPr lang="en-US" altLang="ar-SA" sz="2400" dirty="0">
                <a:latin typeface="Times New Roman" panose="02020603050405020304" pitchFamily="18" charset="0"/>
                <a:ea typeface="Times New Roman" panose="02020603050405020304" pitchFamily="18" charset="0"/>
              </a:rPr>
              <a:t>4" diameter</a:t>
            </a:r>
            <a:r>
              <a:rPr lang="en-US" altLang="ar-SA" sz="2400" dirty="0">
                <a:latin typeface="Times New Roman" panose="02020603050405020304" pitchFamily="18" charset="0"/>
                <a:ea typeface="Times New Roman" panose="02020603050405020304" pitchFamily="18" charset="0"/>
                <a:cs typeface="Times New Roman" panose="02020603050405020304" pitchFamily="18" charset="0"/>
              </a:rPr>
              <a:t>: the main stacks line's.</a:t>
            </a:r>
            <a:endParaRPr lang="en-US" altLang="ar-SA" dirty="0"/>
          </a:p>
          <a:p>
            <a:pPr marL="0" lvl="0" indent="0" eaLnBrk="0" fontAlgn="base" hangingPunct="0">
              <a:lnSpc>
                <a:spcPct val="100000"/>
              </a:lnSpc>
              <a:spcBef>
                <a:spcPct val="0"/>
              </a:spcBef>
              <a:spcAft>
                <a:spcPct val="0"/>
              </a:spcAft>
              <a:buFontTx/>
              <a:buChar char="•"/>
            </a:pPr>
            <a:r>
              <a:rPr lang="en-US" altLang="ar-SA" sz="2400" dirty="0">
                <a:latin typeface="Times New Roman" panose="02020603050405020304" pitchFamily="18" charset="0"/>
                <a:ea typeface="Times New Roman" panose="02020603050405020304" pitchFamily="18" charset="0"/>
              </a:rPr>
              <a:t>4" diameter: water closet (WC) to the main stack.</a:t>
            </a:r>
            <a:endParaRPr lang="en-US" altLang="ar-SA" dirty="0"/>
          </a:p>
          <a:p>
            <a:pPr marL="0" lvl="0" indent="0" eaLnBrk="0" fontAlgn="base" hangingPunct="0">
              <a:lnSpc>
                <a:spcPct val="100000"/>
              </a:lnSpc>
              <a:spcBef>
                <a:spcPct val="0"/>
              </a:spcBef>
              <a:spcAft>
                <a:spcPct val="0"/>
              </a:spcAft>
              <a:buFontTx/>
              <a:buChar char="•"/>
            </a:pPr>
            <a:r>
              <a:rPr lang="en-US" altLang="ar-SA" sz="2400" dirty="0">
                <a:latin typeface="Times New Roman" panose="02020603050405020304" pitchFamily="18" charset="0"/>
                <a:ea typeface="Times New Roman" panose="02020603050405020304" pitchFamily="18" charset="0"/>
              </a:rPr>
              <a:t>6" diameter: between manholes.</a:t>
            </a:r>
            <a:endParaRPr lang="en-US" altLang="ar-SA" dirty="0"/>
          </a:p>
          <a:p>
            <a:pPr marL="0" indent="0">
              <a:buNone/>
            </a:pPr>
            <a:endParaRPr lang="en-US" sz="2400" dirty="0"/>
          </a:p>
        </p:txBody>
      </p:sp>
    </p:spTree>
    <p:extLst>
      <p:ext uri="{BB962C8B-B14F-4D97-AF65-F5344CB8AC3E}">
        <p14:creationId xmlns:p14="http://schemas.microsoft.com/office/powerpoint/2010/main" val="298998432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76" y="0"/>
            <a:ext cx="9603275" cy="957944"/>
          </a:xfrm>
        </p:spPr>
        <p:txBody>
          <a:bodyPr>
            <a:normAutofit fontScale="90000"/>
          </a:bodyPr>
          <a:lstStyle/>
          <a:p>
            <a:br>
              <a:rPr lang="en-AS" b="1" dirty="0">
                <a:latin typeface="Times New Roman" panose="02020603050405020304" pitchFamily="18" charset="0"/>
                <a:cs typeface="Times New Roman" panose="02020603050405020304" pitchFamily="18" charset="0"/>
              </a:rPr>
            </a:br>
            <a:r>
              <a:rPr lang="en-US" b="1" dirty="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Drainage </a:t>
            </a:r>
            <a:r>
              <a:rPr lang="en-US" b="1" dirty="0">
                <a:latin typeface="Times New Roman" panose="02020603050405020304" pitchFamily="18" charset="0"/>
                <a:cs typeface="Times New Roman" panose="02020603050405020304" pitchFamily="18" charset="0"/>
              </a:rPr>
              <a:t>System</a:t>
            </a:r>
            <a:br>
              <a:rPr lang="en-AS" b="1"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659099" y="1298828"/>
            <a:ext cx="9603275" cy="574764"/>
          </a:xfrm>
        </p:spPr>
        <p:txBody>
          <a:bodyPr/>
          <a:lstStyle/>
          <a:p>
            <a:r>
              <a:rPr lang="en-US" dirty="0">
                <a:latin typeface="Times New Roman" panose="02020603050405020304" pitchFamily="18" charset="0"/>
                <a:ea typeface="Calibri" panose="020F0502020204030204" charset="0"/>
                <a:cs typeface="Times New Roman" panose="02020603050405020304" pitchFamily="18" charset="0"/>
              </a:rPr>
              <a:t>Manholes plan</a:t>
            </a:r>
            <a:endParaRPr lang="en-US" dirty="0"/>
          </a:p>
        </p:txBody>
      </p:sp>
      <p:pic>
        <p:nvPicPr>
          <p:cNvPr id="6" name="Picture 5">
            <a:extLst>
              <a:ext uri="{FF2B5EF4-FFF2-40B4-BE49-F238E27FC236}">
                <a16:creationId xmlns:a16="http://schemas.microsoft.com/office/drawing/2014/main" id="{A7156DC6-066B-B8E7-E4BD-8784CDA105F8}"/>
              </a:ext>
            </a:extLst>
          </p:cNvPr>
          <p:cNvPicPr>
            <a:picLocks noChangeAspect="1"/>
          </p:cNvPicPr>
          <p:nvPr/>
        </p:nvPicPr>
        <p:blipFill>
          <a:blip r:embed="rId2"/>
          <a:stretch>
            <a:fillRect/>
          </a:stretch>
        </p:blipFill>
        <p:spPr>
          <a:xfrm>
            <a:off x="3292408" y="1219824"/>
            <a:ext cx="6002711" cy="55542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9569384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688" y="1705278"/>
            <a:ext cx="11693236" cy="4634449"/>
          </a:xfrm>
        </p:spPr>
        <p:txBody>
          <a:bodyPr/>
          <a:lstStyle/>
          <a:p>
            <a:pPr marL="0" indent="0">
              <a:buNone/>
            </a:pPr>
            <a:r>
              <a:rPr lang="en-US" dirty="0">
                <a:latin typeface="Times New Roman" panose="02020603050405020304" pitchFamily="18" charset="0"/>
                <a:ea typeface="Calibri" panose="020F0502020204030204" charset="0"/>
                <a:cs typeface="Arial" panose="020B0604020202020204" pitchFamily="34" charset="0"/>
              </a:rPr>
              <a:t>The diameters that would be used in the Mosque for vent, stack, drainage, and sewer are seen in the table below.</a:t>
            </a:r>
            <a:endParaRPr lang="en-US" dirty="0"/>
          </a:p>
        </p:txBody>
      </p:sp>
      <p:pic>
        <p:nvPicPr>
          <p:cNvPr id="2" name="صورة 16">
            <a:extLst>
              <a:ext uri="{FF2B5EF4-FFF2-40B4-BE49-F238E27FC236}">
                <a16:creationId xmlns:a16="http://schemas.microsoft.com/office/drawing/2014/main" id="{93B858D6-0075-D44B-8C2D-B65F3A052D8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0071" y="3067476"/>
            <a:ext cx="8325201" cy="19100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82751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8155" y="365191"/>
            <a:ext cx="3773597" cy="1569660"/>
          </a:xfrm>
          <a:prstGeom prst="rect">
            <a:avLst/>
          </a:prstGeom>
        </p:spPr>
        <p:txBody>
          <a:bodyPr wrap="none">
            <a:spAutoFit/>
          </a:bodyPr>
          <a:lstStyle/>
          <a:p>
            <a:r>
              <a:rPr lang="en-US" sz="2400" b="1" dirty="0">
                <a:solidFill>
                  <a:srgbClr val="33CC33"/>
                </a:solidFill>
                <a:latin typeface="Times New Roman" panose="02020603050405020304" pitchFamily="18" charset="0"/>
                <a:cs typeface="Times New Roman" panose="02020603050405020304" pitchFamily="18" charset="0"/>
              </a:rPr>
              <a:t>Total Fixture unit in floors:</a:t>
            </a:r>
          </a:p>
          <a:p>
            <a:r>
              <a:rPr lang="en-US" b="1" dirty="0">
                <a:latin typeface="Times New Roman" panose="02020603050405020304" pitchFamily="18" charset="0"/>
                <a:cs typeface="Times New Roman" panose="02020603050405020304" pitchFamily="18" charset="0"/>
              </a:rPr>
              <a:t>Total </a:t>
            </a:r>
            <a:r>
              <a:rPr lang="en-US" b="1" dirty="0" err="1">
                <a:latin typeface="Times New Roman" panose="02020603050405020304" pitchFamily="18" charset="0"/>
                <a:cs typeface="Times New Roman" panose="02020603050405020304" pitchFamily="18" charset="0"/>
              </a:rPr>
              <a:t>dfu</a:t>
            </a:r>
            <a:r>
              <a:rPr lang="en-US" b="1" dirty="0">
                <a:latin typeface="Times New Roman" panose="02020603050405020304" pitchFamily="18" charset="0"/>
                <a:cs typeface="Times New Roman" panose="02020603050405020304" pitchFamily="18" charset="0"/>
              </a:rPr>
              <a:t> B1=121 </a:t>
            </a:r>
          </a:p>
          <a:p>
            <a:r>
              <a:rPr lang="en-US" b="1" dirty="0">
                <a:latin typeface="Times New Roman" panose="02020603050405020304" pitchFamily="18" charset="0"/>
                <a:cs typeface="Times New Roman" panose="02020603050405020304" pitchFamily="18" charset="0"/>
              </a:rPr>
              <a:t>Total </a:t>
            </a:r>
            <a:r>
              <a:rPr lang="en-US" b="1" dirty="0" err="1">
                <a:latin typeface="Times New Roman" panose="02020603050405020304" pitchFamily="18" charset="0"/>
                <a:cs typeface="Times New Roman" panose="02020603050405020304" pitchFamily="18" charset="0"/>
              </a:rPr>
              <a:t>dfu</a:t>
            </a:r>
            <a:r>
              <a:rPr lang="en-US" b="1" dirty="0">
                <a:latin typeface="Times New Roman" panose="02020603050405020304" pitchFamily="18" charset="0"/>
                <a:cs typeface="Times New Roman" panose="02020603050405020304" pitchFamily="18" charset="0"/>
              </a:rPr>
              <a:t> B2=78 </a:t>
            </a:r>
          </a:p>
          <a:p>
            <a:r>
              <a:rPr lang="en-US" b="1" dirty="0">
                <a:latin typeface="Times New Roman" panose="02020603050405020304" pitchFamily="18" charset="0"/>
                <a:cs typeface="Times New Roman" panose="02020603050405020304" pitchFamily="18" charset="0"/>
              </a:rPr>
              <a:t>Total </a:t>
            </a:r>
            <a:r>
              <a:rPr lang="en-US" b="1" dirty="0" err="1">
                <a:latin typeface="Times New Roman" panose="02020603050405020304" pitchFamily="18" charset="0"/>
                <a:cs typeface="Times New Roman" panose="02020603050405020304" pitchFamily="18" charset="0"/>
              </a:rPr>
              <a:t>dfu</a:t>
            </a:r>
            <a:r>
              <a:rPr lang="en-US" b="1" dirty="0">
                <a:latin typeface="Times New Roman" panose="02020603050405020304" pitchFamily="18" charset="0"/>
                <a:cs typeface="Times New Roman" panose="02020603050405020304" pitchFamily="18" charset="0"/>
              </a:rPr>
              <a:t> B3=65 </a:t>
            </a:r>
          </a:p>
          <a:p>
            <a:endParaRPr lang="en-US" dirty="0"/>
          </a:p>
        </p:txBody>
      </p:sp>
      <p:pic>
        <p:nvPicPr>
          <p:cNvPr id="2" name="صورة 2">
            <a:extLst>
              <a:ext uri="{FF2B5EF4-FFF2-40B4-BE49-F238E27FC236}">
                <a16:creationId xmlns:a16="http://schemas.microsoft.com/office/drawing/2014/main" id="{1AFB8B0E-C33C-0D12-C08D-D5C30CBEB162}"/>
              </a:ext>
            </a:extLst>
          </p:cNvPr>
          <p:cNvPicPr>
            <a:picLocks noChangeAspect="1"/>
          </p:cNvPicPr>
          <p:nvPr/>
        </p:nvPicPr>
        <p:blipFill rotWithShape="1">
          <a:blip r:embed="rId2">
            <a:extLst>
              <a:ext uri="{28A0092B-C50C-407E-A947-70E740481C1C}">
                <a14:useLocalDpi xmlns:a14="http://schemas.microsoft.com/office/drawing/2010/main" val="0"/>
              </a:ext>
            </a:extLst>
          </a:blip>
          <a:srcRect l="824" t="3589" r="1" b="1"/>
          <a:stretch/>
        </p:blipFill>
        <p:spPr bwMode="auto">
          <a:xfrm>
            <a:off x="471597" y="1909039"/>
            <a:ext cx="5186121" cy="15860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3" name="صورة 3">
            <a:extLst>
              <a:ext uri="{FF2B5EF4-FFF2-40B4-BE49-F238E27FC236}">
                <a16:creationId xmlns:a16="http://schemas.microsoft.com/office/drawing/2014/main" id="{E2006935-B3A9-7D13-4751-75FA328DDB9D}"/>
              </a:ext>
            </a:extLst>
          </p:cNvPr>
          <p:cNvPicPr>
            <a:picLocks noChangeAspect="1"/>
          </p:cNvPicPr>
          <p:nvPr/>
        </p:nvPicPr>
        <p:blipFill rotWithShape="1">
          <a:blip r:embed="rId3">
            <a:extLst>
              <a:ext uri="{28A0092B-C50C-407E-A947-70E740481C1C}">
                <a14:useLocalDpi xmlns:a14="http://schemas.microsoft.com/office/drawing/2010/main" val="0"/>
              </a:ext>
            </a:extLst>
          </a:blip>
          <a:srcRect l="994" t="5024" r="1133"/>
          <a:stretch/>
        </p:blipFill>
        <p:spPr bwMode="auto">
          <a:xfrm>
            <a:off x="6096000" y="2513947"/>
            <a:ext cx="5533572" cy="1236979"/>
          </a:xfrm>
          <a:prstGeom prst="rect">
            <a:avLst/>
          </a:prstGeom>
          <a:ln w="38100" cap="sq" cmpd="sng" algn="ctr">
            <a:solidFill>
              <a:srgbClr val="000000"/>
            </a:solidFill>
            <a:prstDash val="solid"/>
            <a:miter lim="800000"/>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8" name="صورة 4">
            <a:extLst>
              <a:ext uri="{FF2B5EF4-FFF2-40B4-BE49-F238E27FC236}">
                <a16:creationId xmlns:a16="http://schemas.microsoft.com/office/drawing/2014/main" id="{8331FC7F-D930-3CEF-9E64-2CC408C4D598}"/>
              </a:ext>
            </a:extLst>
          </p:cNvPr>
          <p:cNvPicPr>
            <a:picLocks noChangeAspect="1"/>
          </p:cNvPicPr>
          <p:nvPr/>
        </p:nvPicPr>
        <p:blipFill rotWithShape="1">
          <a:blip r:embed="rId4">
            <a:extLst>
              <a:ext uri="{28A0092B-C50C-407E-A947-70E740481C1C}">
                <a14:useLocalDpi xmlns:a14="http://schemas.microsoft.com/office/drawing/2010/main" val="0"/>
              </a:ext>
            </a:extLst>
          </a:blip>
          <a:srcRect l="1145" t="2424" r="1147"/>
          <a:stretch/>
        </p:blipFill>
        <p:spPr bwMode="auto">
          <a:xfrm>
            <a:off x="1140712" y="4182110"/>
            <a:ext cx="5889813" cy="15860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90271086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4946" y="562549"/>
            <a:ext cx="6096000" cy="461665"/>
          </a:xfrm>
          <a:prstGeom prst="rect">
            <a:avLst/>
          </a:prstGeom>
        </p:spPr>
        <p:txBody>
          <a:bodyPr>
            <a:spAutoFit/>
          </a:bodyPr>
          <a:lstStyle/>
          <a:p>
            <a:r>
              <a:rPr lang="en-US" sz="2400" dirty="0">
                <a:latin typeface="Times New Roman" panose="02020603050405020304" pitchFamily="18" charset="0"/>
                <a:cs typeface="Times New Roman" panose="02020603050405020304" pitchFamily="18" charset="0"/>
              </a:rPr>
              <a:t>B2 floor  water drainage:</a:t>
            </a:r>
            <a:endParaRPr lang="en-US" sz="2400" dirty="0"/>
          </a:p>
        </p:txBody>
      </p:sp>
      <p:pic>
        <p:nvPicPr>
          <p:cNvPr id="5" name="Picture 4">
            <a:extLst>
              <a:ext uri="{FF2B5EF4-FFF2-40B4-BE49-F238E27FC236}">
                <a16:creationId xmlns:a16="http://schemas.microsoft.com/office/drawing/2014/main" id="{76CC03A7-FCB3-F3C7-9021-2221DF9AD638}"/>
              </a:ext>
            </a:extLst>
          </p:cNvPr>
          <p:cNvPicPr>
            <a:picLocks noChangeAspect="1"/>
          </p:cNvPicPr>
          <p:nvPr/>
        </p:nvPicPr>
        <p:blipFill>
          <a:blip r:embed="rId2"/>
          <a:stretch>
            <a:fillRect/>
          </a:stretch>
        </p:blipFill>
        <p:spPr>
          <a:xfrm>
            <a:off x="3783594" y="1138521"/>
            <a:ext cx="5259302" cy="57194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0661918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19701" y="2690151"/>
            <a:ext cx="2980303"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Safety Design </a:t>
            </a:r>
            <a:endParaRPr lang="en-US" sz="3600" dirty="0"/>
          </a:p>
        </p:txBody>
      </p:sp>
    </p:spTree>
    <p:extLst>
      <p:ext uri="{BB962C8B-B14F-4D97-AF65-F5344CB8AC3E}">
        <p14:creationId xmlns:p14="http://schemas.microsoft.com/office/powerpoint/2010/main" val="349183417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838200" y="938934"/>
            <a:ext cx="10515600" cy="4351338"/>
          </a:xfrm>
        </p:spPr>
        <p:txBody>
          <a:bodyPr/>
          <a:lstStyle/>
          <a:p>
            <a:pPr marL="0" indent="0">
              <a:buNone/>
            </a:pPr>
            <a:r>
              <a:rPr lang="en-US" b="1" dirty="0">
                <a:latin typeface="Times New Roman" panose="02020603050405020304" pitchFamily="18" charset="0"/>
                <a:cs typeface="Times New Roman" panose="02020603050405020304" pitchFamily="18" charset="0"/>
              </a:rPr>
              <a:t>Fire protection system</a:t>
            </a:r>
          </a:p>
          <a:p>
            <a:pPr marL="0" indent="0">
              <a:buNone/>
            </a:pPr>
            <a:r>
              <a:rPr lang="en-US" dirty="0">
                <a:latin typeface="Times New Roman" panose="02020603050405020304" pitchFamily="18" charset="0"/>
                <a:cs typeface="Times New Roman" panose="02020603050405020304" pitchFamily="18" charset="0"/>
              </a:rPr>
              <a:t>The most common systems used in Mosque is: </a:t>
            </a:r>
          </a:p>
          <a:p>
            <a:endParaRPr lang="en-US" dirty="0"/>
          </a:p>
        </p:txBody>
      </p:sp>
      <p:pic>
        <p:nvPicPr>
          <p:cNvPr id="6" name="Picture 5"/>
          <p:cNvPicPr>
            <a:picLocks noChangeAspect="1"/>
          </p:cNvPicPr>
          <p:nvPr/>
        </p:nvPicPr>
        <p:blipFill>
          <a:blip r:embed="rId2"/>
          <a:stretch>
            <a:fillRect/>
          </a:stretch>
        </p:blipFill>
        <p:spPr>
          <a:xfrm>
            <a:off x="1047607" y="2475141"/>
            <a:ext cx="1700931" cy="2572735"/>
          </a:xfrm>
          <a:prstGeom prst="rect">
            <a:avLst/>
          </a:prstGeom>
        </p:spPr>
      </p:pic>
      <p:pic>
        <p:nvPicPr>
          <p:cNvPr id="7" name="Picture 6"/>
          <p:cNvPicPr>
            <a:picLocks noChangeAspect="1"/>
          </p:cNvPicPr>
          <p:nvPr/>
        </p:nvPicPr>
        <p:blipFill>
          <a:blip r:embed="rId3"/>
          <a:stretch>
            <a:fillRect/>
          </a:stretch>
        </p:blipFill>
        <p:spPr>
          <a:xfrm>
            <a:off x="3653254" y="2475141"/>
            <a:ext cx="4359018" cy="2578832"/>
          </a:xfrm>
          <a:prstGeom prst="rect">
            <a:avLst/>
          </a:prstGeom>
        </p:spPr>
      </p:pic>
      <p:pic>
        <p:nvPicPr>
          <p:cNvPr id="8" name="Picture 7"/>
          <p:cNvPicPr>
            <a:picLocks noChangeAspect="1"/>
          </p:cNvPicPr>
          <p:nvPr/>
        </p:nvPicPr>
        <p:blipFill>
          <a:blip r:embed="rId4"/>
          <a:stretch>
            <a:fillRect/>
          </a:stretch>
        </p:blipFill>
        <p:spPr>
          <a:xfrm>
            <a:off x="9097084" y="2475141"/>
            <a:ext cx="2005758" cy="2578832"/>
          </a:xfrm>
          <a:prstGeom prst="rect">
            <a:avLst/>
          </a:prstGeom>
        </p:spPr>
      </p:pic>
      <p:sp>
        <p:nvSpPr>
          <p:cNvPr id="3" name="TextBox 2">
            <a:extLst>
              <a:ext uri="{FF2B5EF4-FFF2-40B4-BE49-F238E27FC236}">
                <a16:creationId xmlns:a16="http://schemas.microsoft.com/office/drawing/2014/main" id="{E504BF83-C065-68F5-8DEE-4C7864AF9E86}"/>
              </a:ext>
            </a:extLst>
          </p:cNvPr>
          <p:cNvSpPr txBox="1"/>
          <p:nvPr/>
        </p:nvSpPr>
        <p:spPr>
          <a:xfrm>
            <a:off x="1047607" y="2105809"/>
            <a:ext cx="6102220" cy="369332"/>
          </a:xfrm>
          <a:prstGeom prst="rect">
            <a:avLst/>
          </a:prstGeom>
          <a:noFill/>
        </p:spPr>
        <p:txBody>
          <a:bodyPr wrap="square">
            <a:spAutoFit/>
          </a:bodyPr>
          <a:lstStyle/>
          <a:p>
            <a:r>
              <a:rPr lang="en-GB"/>
              <a:t>Fire extinguisher</a:t>
            </a:r>
            <a:endParaRPr lang="en-GB" dirty="0"/>
          </a:p>
        </p:txBody>
      </p:sp>
      <p:sp>
        <p:nvSpPr>
          <p:cNvPr id="9" name="TextBox 8">
            <a:extLst>
              <a:ext uri="{FF2B5EF4-FFF2-40B4-BE49-F238E27FC236}">
                <a16:creationId xmlns:a16="http://schemas.microsoft.com/office/drawing/2014/main" id="{15B6A5AF-E6DF-B025-8404-A1AF32763FBF}"/>
              </a:ext>
            </a:extLst>
          </p:cNvPr>
          <p:cNvSpPr txBox="1"/>
          <p:nvPr/>
        </p:nvSpPr>
        <p:spPr>
          <a:xfrm>
            <a:off x="4870579" y="2105809"/>
            <a:ext cx="6102220" cy="369332"/>
          </a:xfrm>
          <a:prstGeom prst="rect">
            <a:avLst/>
          </a:prstGeom>
          <a:noFill/>
        </p:spPr>
        <p:txBody>
          <a:bodyPr wrap="square">
            <a:spAutoFit/>
          </a:bodyPr>
          <a:lstStyle/>
          <a:p>
            <a:r>
              <a:rPr lang="en-US" dirty="0"/>
              <a:t>H</a:t>
            </a:r>
            <a:r>
              <a:rPr lang="en-GB" dirty="0" err="1"/>
              <a:t>ose</a:t>
            </a:r>
            <a:endParaRPr lang="en-GB" dirty="0"/>
          </a:p>
        </p:txBody>
      </p:sp>
      <p:sp>
        <p:nvSpPr>
          <p:cNvPr id="11" name="TextBox 10">
            <a:extLst>
              <a:ext uri="{FF2B5EF4-FFF2-40B4-BE49-F238E27FC236}">
                <a16:creationId xmlns:a16="http://schemas.microsoft.com/office/drawing/2014/main" id="{CC9E394B-5FAB-09F8-61B9-C82CDC363ECD}"/>
              </a:ext>
            </a:extLst>
          </p:cNvPr>
          <p:cNvSpPr txBox="1"/>
          <p:nvPr/>
        </p:nvSpPr>
        <p:spPr>
          <a:xfrm>
            <a:off x="9569175" y="2054176"/>
            <a:ext cx="1233098" cy="369332"/>
          </a:xfrm>
          <a:prstGeom prst="rect">
            <a:avLst/>
          </a:prstGeom>
          <a:noFill/>
        </p:spPr>
        <p:txBody>
          <a:bodyPr wrap="square">
            <a:spAutoFit/>
          </a:bodyPr>
          <a:lstStyle/>
          <a:p>
            <a:r>
              <a:rPr lang="en-GB" dirty="0"/>
              <a:t>sprinkle</a:t>
            </a:r>
          </a:p>
        </p:txBody>
      </p:sp>
    </p:spTree>
    <p:extLst>
      <p:ext uri="{BB962C8B-B14F-4D97-AF65-F5344CB8AC3E}">
        <p14:creationId xmlns:p14="http://schemas.microsoft.com/office/powerpoint/2010/main" val="157671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074229"/>
          </a:xfrm>
        </p:spPr>
        <p:txBody>
          <a:bodyPr/>
          <a:lstStyle/>
          <a:p>
            <a:pPr marL="0" indent="0" algn="ctr">
              <a:buNone/>
            </a:pPr>
            <a:endParaRPr lang="en-US" sz="3600" dirty="0">
              <a:latin typeface="Times New Roman" panose="02020603050405020304" pitchFamily="18" charset="0"/>
              <a:cs typeface="Times New Roman" panose="02020603050405020304" pitchFamily="18" charset="0"/>
            </a:endParaRPr>
          </a:p>
          <a:p>
            <a:pPr marL="0" indent="0" algn="ctr">
              <a:buNone/>
            </a:pPr>
            <a:r>
              <a:rPr lang="ar-SA" sz="36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endParaRPr lang="en-US" dirty="0"/>
          </a:p>
        </p:txBody>
      </p:sp>
      <p:sp>
        <p:nvSpPr>
          <p:cNvPr id="5" name="TextBox 4">
            <a:extLst>
              <a:ext uri="{FF2B5EF4-FFF2-40B4-BE49-F238E27FC236}">
                <a16:creationId xmlns:a16="http://schemas.microsoft.com/office/drawing/2014/main" id="{4C61735F-87B9-FDAE-20CC-52F703949F75}"/>
              </a:ext>
            </a:extLst>
          </p:cNvPr>
          <p:cNvSpPr txBox="1"/>
          <p:nvPr/>
        </p:nvSpPr>
        <p:spPr>
          <a:xfrm>
            <a:off x="-601027" y="1798661"/>
            <a:ext cx="6097554" cy="369332"/>
          </a:xfrm>
          <a:prstGeom prst="rect">
            <a:avLst/>
          </a:prstGeom>
          <a:noFill/>
        </p:spPr>
        <p:txBody>
          <a:bodyPr wrap="square">
            <a:spAutoFit/>
          </a:bodyPr>
          <a:lstStyle/>
          <a:p>
            <a:pPr marL="0" indent="0" algn="ctr">
              <a:buNone/>
            </a:pPr>
            <a:r>
              <a:rPr lang="en-US" sz="1800" dirty="0">
                <a:latin typeface="Times New Roman" panose="02020603050405020304" pitchFamily="18" charset="0"/>
                <a:cs typeface="Times New Roman" panose="02020603050405020304" pitchFamily="18" charset="0"/>
              </a:rPr>
              <a:t>A</a:t>
            </a:r>
            <a:r>
              <a:rPr lang="en-AS" sz="1800" dirty="0">
                <a:latin typeface="Times New Roman" panose="02020603050405020304" pitchFamily="18" charset="0"/>
                <a:cs typeface="Times New Roman" panose="02020603050405020304" pitchFamily="18" charset="0"/>
              </a:rPr>
              <a:t>fter modification </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4D987CC-8554-CD55-56A3-A12217A8CA07}"/>
              </a:ext>
            </a:extLst>
          </p:cNvPr>
          <p:cNvSpPr txBox="1"/>
          <p:nvPr/>
        </p:nvSpPr>
        <p:spPr>
          <a:xfrm>
            <a:off x="7959229" y="1778855"/>
            <a:ext cx="2323322"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a:t>
            </a:r>
            <a:r>
              <a:rPr lang="en-AS" sz="1800" dirty="0">
                <a:latin typeface="Times New Roman" panose="02020603050405020304" pitchFamily="18" charset="0"/>
                <a:cs typeface="Times New Roman" panose="02020603050405020304" pitchFamily="18" charset="0"/>
              </a:rPr>
              <a:t>efore modification </a:t>
            </a:r>
            <a:endParaRPr lang="en-GB" dirty="0"/>
          </a:p>
        </p:txBody>
      </p:sp>
      <p:sp>
        <p:nvSpPr>
          <p:cNvPr id="4" name="Content Placeholder 2">
            <a:extLst>
              <a:ext uri="{FF2B5EF4-FFF2-40B4-BE49-F238E27FC236}">
                <a16:creationId xmlns:a16="http://schemas.microsoft.com/office/drawing/2014/main" id="{72A2CC37-CF8B-C20B-0E09-1C609697066C}"/>
              </a:ext>
            </a:extLst>
          </p:cNvPr>
          <p:cNvSpPr txBox="1">
            <a:spLocks/>
          </p:cNvSpPr>
          <p:nvPr/>
        </p:nvSpPr>
        <p:spPr>
          <a:xfrm>
            <a:off x="1320149" y="339561"/>
            <a:ext cx="2524063" cy="15415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b="1" dirty="0">
                <a:solidFill>
                  <a:srgbClr val="33CC33"/>
                </a:solidFill>
                <a:latin typeface="Times New Roman" panose="02020603050405020304" pitchFamily="18" charset="0"/>
                <a:cs typeface="Times New Roman" panose="02020603050405020304" pitchFamily="18" charset="0"/>
              </a:rPr>
              <a:t>S</a:t>
            </a:r>
            <a:r>
              <a:rPr lang="en-AS" b="1" dirty="0">
                <a:solidFill>
                  <a:srgbClr val="33CC33"/>
                </a:solidFill>
                <a:latin typeface="Times New Roman" panose="02020603050405020304" pitchFamily="18" charset="0"/>
                <a:cs typeface="Times New Roman" panose="02020603050405020304" pitchFamily="18" charset="0"/>
              </a:rPr>
              <a:t>econd </a:t>
            </a:r>
            <a:r>
              <a:rPr lang="en-US" b="1" dirty="0">
                <a:solidFill>
                  <a:srgbClr val="33CC33"/>
                </a:solidFill>
                <a:latin typeface="Times New Roman" panose="02020603050405020304" pitchFamily="18" charset="0"/>
                <a:cs typeface="Times New Roman" panose="02020603050405020304" pitchFamily="18" charset="0"/>
              </a:rPr>
              <a:t>basement </a:t>
            </a:r>
            <a:r>
              <a:rPr lang="en-AS" b="1" dirty="0">
                <a:solidFill>
                  <a:srgbClr val="33CC33"/>
                </a:solidFill>
                <a:latin typeface="Times New Roman" panose="02020603050405020304" pitchFamily="18" charset="0"/>
                <a:cs typeface="Times New Roman" panose="02020603050405020304" pitchFamily="18" charset="0"/>
              </a:rPr>
              <a:t>floor </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Area = 595.40 m²</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Floor height = 4.60 m</a:t>
            </a:r>
          </a:p>
          <a:p>
            <a:endParaRPr lang="en-US" dirty="0"/>
          </a:p>
        </p:txBody>
      </p:sp>
      <p:pic>
        <p:nvPicPr>
          <p:cNvPr id="6" name="Picture 5">
            <a:extLst>
              <a:ext uri="{FF2B5EF4-FFF2-40B4-BE49-F238E27FC236}">
                <a16:creationId xmlns:a16="http://schemas.microsoft.com/office/drawing/2014/main" id="{A63C3C6D-093E-BAC2-A9FD-B1D9D7C1826A}"/>
              </a:ext>
            </a:extLst>
          </p:cNvPr>
          <p:cNvPicPr>
            <a:picLocks noChangeAspect="1"/>
          </p:cNvPicPr>
          <p:nvPr/>
        </p:nvPicPr>
        <p:blipFill rotWithShape="1">
          <a:blip r:embed="rId2"/>
          <a:srcRect l="8529" r="9238"/>
          <a:stretch/>
        </p:blipFill>
        <p:spPr>
          <a:xfrm>
            <a:off x="6468037" y="2369975"/>
            <a:ext cx="5193007" cy="41987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a:extLst>
              <a:ext uri="{FF2B5EF4-FFF2-40B4-BE49-F238E27FC236}">
                <a16:creationId xmlns:a16="http://schemas.microsoft.com/office/drawing/2014/main" id="{2D25FF94-6E92-6C81-B35E-7AA8D10ADF16}"/>
              </a:ext>
            </a:extLst>
          </p:cNvPr>
          <p:cNvPicPr>
            <a:picLocks noChangeAspect="1"/>
          </p:cNvPicPr>
          <p:nvPr/>
        </p:nvPicPr>
        <p:blipFill rotWithShape="1">
          <a:blip r:embed="rId3"/>
          <a:srcRect l="5510" r="6504"/>
          <a:stretch/>
        </p:blipFill>
        <p:spPr>
          <a:xfrm>
            <a:off x="1171779" y="2243894"/>
            <a:ext cx="4765302" cy="44509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501674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4574" y="514988"/>
            <a:ext cx="3764877"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Fire Protection System in GF &amp; B1 :</a:t>
            </a:r>
          </a:p>
        </p:txBody>
      </p:sp>
      <p:pic>
        <p:nvPicPr>
          <p:cNvPr id="2" name="Picture 1">
            <a:extLst>
              <a:ext uri="{FF2B5EF4-FFF2-40B4-BE49-F238E27FC236}">
                <a16:creationId xmlns:a16="http://schemas.microsoft.com/office/drawing/2014/main" id="{53F261F8-6E09-5693-B9D8-82D3BBFB9750}"/>
              </a:ext>
            </a:extLst>
          </p:cNvPr>
          <p:cNvPicPr>
            <a:picLocks noChangeAspect="1"/>
          </p:cNvPicPr>
          <p:nvPr/>
        </p:nvPicPr>
        <p:blipFill>
          <a:blip r:embed="rId2"/>
          <a:stretch>
            <a:fillRect/>
          </a:stretch>
        </p:blipFill>
        <p:spPr>
          <a:xfrm>
            <a:off x="5783047" y="1912863"/>
            <a:ext cx="5031105" cy="36341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9EFE6206-B69B-6DA3-66FE-5EEB354CC189}"/>
              </a:ext>
            </a:extLst>
          </p:cNvPr>
          <p:cNvPicPr>
            <a:picLocks noChangeAspect="1"/>
          </p:cNvPicPr>
          <p:nvPr/>
        </p:nvPicPr>
        <p:blipFill>
          <a:blip r:embed="rId3"/>
          <a:stretch>
            <a:fillRect/>
          </a:stretch>
        </p:blipFill>
        <p:spPr>
          <a:xfrm>
            <a:off x="1377848" y="1943343"/>
            <a:ext cx="4069080" cy="3603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397248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4726" y="181734"/>
            <a:ext cx="6096000" cy="830997"/>
          </a:xfrm>
          <a:prstGeom prst="rect">
            <a:avLst/>
          </a:prstGeom>
        </p:spPr>
        <p:txBody>
          <a:bodyPr>
            <a:spAutoFit/>
          </a:bodyPr>
          <a:lstStyle/>
          <a:p>
            <a:r>
              <a:rPr lang="en-US" sz="2400" b="1" dirty="0">
                <a:latin typeface="Times New Roman" panose="02020603050405020304" pitchFamily="18" charset="0"/>
                <a:cs typeface="Times New Roman" panose="02020603050405020304" pitchFamily="18" charset="0"/>
              </a:rPr>
              <a:t>Egress Route</a:t>
            </a:r>
            <a:endParaRPr lang="ar-SA" sz="2400" b="1" dirty="0">
              <a:latin typeface="Times New Roman" panose="02020603050405020304" pitchFamily="18" charset="0"/>
              <a:cs typeface="Times New Roman" panose="02020603050405020304" pitchFamily="18" charset="0"/>
            </a:endParaRPr>
          </a:p>
          <a:p>
            <a:r>
              <a:rPr lang="en-US" sz="2400" b="1" i="1" u="sng" dirty="0">
                <a:solidFill>
                  <a:srgbClr val="002060"/>
                </a:solidFill>
                <a:latin typeface="Times New Roman" panose="02020603050405020304" pitchFamily="18" charset="0"/>
                <a:cs typeface="Times New Roman" panose="02020603050405020304" pitchFamily="18" charset="0"/>
              </a:rPr>
              <a:t>B3 Floor</a:t>
            </a:r>
            <a:r>
              <a:rPr lang="en-US" sz="2400" i="1" u="sng" dirty="0">
                <a:solidFill>
                  <a:srgbClr val="002060"/>
                </a:solidFill>
                <a:latin typeface="Times New Roman" panose="02020603050405020304" pitchFamily="18" charset="0"/>
                <a:cs typeface="Times New Roman" panose="02020603050405020304" pitchFamily="18" charset="0"/>
              </a:rPr>
              <a:t> </a:t>
            </a:r>
          </a:p>
        </p:txBody>
      </p:sp>
      <p:pic>
        <p:nvPicPr>
          <p:cNvPr id="3" name="Picture 2">
            <a:extLst>
              <a:ext uri="{FF2B5EF4-FFF2-40B4-BE49-F238E27FC236}">
                <a16:creationId xmlns:a16="http://schemas.microsoft.com/office/drawing/2014/main" id="{1E7E5ED7-D8A0-8C60-5C1B-377808137FC6}"/>
              </a:ext>
            </a:extLst>
          </p:cNvPr>
          <p:cNvPicPr>
            <a:picLocks noChangeAspect="1"/>
          </p:cNvPicPr>
          <p:nvPr/>
        </p:nvPicPr>
        <p:blipFill>
          <a:blip r:embed="rId2"/>
          <a:stretch>
            <a:fillRect/>
          </a:stretch>
        </p:blipFill>
        <p:spPr>
          <a:xfrm>
            <a:off x="3416856" y="1127775"/>
            <a:ext cx="5768840" cy="4829946"/>
          </a:xfrm>
          <a:prstGeom prst="rect">
            <a:avLst/>
          </a:prstGeom>
        </p:spPr>
      </p:pic>
      <p:sp>
        <p:nvSpPr>
          <p:cNvPr id="6" name="Arrow: Down 5">
            <a:extLst>
              <a:ext uri="{FF2B5EF4-FFF2-40B4-BE49-F238E27FC236}">
                <a16:creationId xmlns:a16="http://schemas.microsoft.com/office/drawing/2014/main" id="{0C77F95A-CE30-1D9C-E889-F967CCFB7D01}"/>
              </a:ext>
            </a:extLst>
          </p:cNvPr>
          <p:cNvSpPr/>
          <p:nvPr/>
        </p:nvSpPr>
        <p:spPr>
          <a:xfrm rot="16020848">
            <a:off x="7455477" y="4330253"/>
            <a:ext cx="152329" cy="3593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extLst>
              <a:ext uri="{FF2B5EF4-FFF2-40B4-BE49-F238E27FC236}">
                <a16:creationId xmlns:a16="http://schemas.microsoft.com/office/drawing/2014/main" id="{724968BD-A582-7FD9-7861-70A484042F41}"/>
              </a:ext>
            </a:extLst>
          </p:cNvPr>
          <p:cNvSpPr/>
          <p:nvPr/>
        </p:nvSpPr>
        <p:spPr>
          <a:xfrm>
            <a:off x="6428791" y="3142083"/>
            <a:ext cx="177282" cy="5499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Down 7">
            <a:extLst>
              <a:ext uri="{FF2B5EF4-FFF2-40B4-BE49-F238E27FC236}">
                <a16:creationId xmlns:a16="http://schemas.microsoft.com/office/drawing/2014/main" id="{614CDFF1-9572-4B6B-AEC8-09C2C9694E4A}"/>
              </a:ext>
            </a:extLst>
          </p:cNvPr>
          <p:cNvSpPr/>
          <p:nvPr/>
        </p:nvSpPr>
        <p:spPr>
          <a:xfrm>
            <a:off x="6428791" y="3897311"/>
            <a:ext cx="177282" cy="5029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Down 8">
            <a:extLst>
              <a:ext uri="{FF2B5EF4-FFF2-40B4-BE49-F238E27FC236}">
                <a16:creationId xmlns:a16="http://schemas.microsoft.com/office/drawing/2014/main" id="{4915C31E-EDE5-34AD-58AB-B458773C7B3F}"/>
              </a:ext>
            </a:extLst>
          </p:cNvPr>
          <p:cNvSpPr/>
          <p:nvPr/>
        </p:nvSpPr>
        <p:spPr>
          <a:xfrm rot="16020848">
            <a:off x="6875387" y="4356010"/>
            <a:ext cx="172086" cy="4223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Down 9">
            <a:extLst>
              <a:ext uri="{FF2B5EF4-FFF2-40B4-BE49-F238E27FC236}">
                <a16:creationId xmlns:a16="http://schemas.microsoft.com/office/drawing/2014/main" id="{6F2B528B-2ADD-4DD6-3824-9931F46569F4}"/>
              </a:ext>
            </a:extLst>
          </p:cNvPr>
          <p:cNvSpPr/>
          <p:nvPr/>
        </p:nvSpPr>
        <p:spPr>
          <a:xfrm rot="5400000">
            <a:off x="4978111" y="4518639"/>
            <a:ext cx="141384" cy="3593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178E054F-3FA2-688B-E24E-A68B86CD0452}"/>
              </a:ext>
            </a:extLst>
          </p:cNvPr>
          <p:cNvSpPr/>
          <p:nvPr/>
        </p:nvSpPr>
        <p:spPr>
          <a:xfrm rot="5400000">
            <a:off x="5802916" y="4490808"/>
            <a:ext cx="141386" cy="4149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24CD7B7D-5249-D145-C03D-E2E272CE4180}"/>
              </a:ext>
            </a:extLst>
          </p:cNvPr>
          <p:cNvSpPr/>
          <p:nvPr/>
        </p:nvSpPr>
        <p:spPr>
          <a:xfrm rot="10800000">
            <a:off x="6428791" y="4786484"/>
            <a:ext cx="177282" cy="4376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AA5CBF63-F191-9561-7E64-3B5B932BEE49}"/>
              </a:ext>
            </a:extLst>
          </p:cNvPr>
          <p:cNvSpPr/>
          <p:nvPr/>
        </p:nvSpPr>
        <p:spPr>
          <a:xfrm rot="2957630">
            <a:off x="6244472" y="2430842"/>
            <a:ext cx="124136" cy="6863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4AE7B89D-D44D-045B-90EF-BF6EA3B5EE55}"/>
              </a:ext>
            </a:extLst>
          </p:cNvPr>
          <p:cNvSpPr/>
          <p:nvPr/>
        </p:nvSpPr>
        <p:spPr>
          <a:xfrm rot="2562887">
            <a:off x="5563062" y="2988427"/>
            <a:ext cx="156434" cy="6531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Down 14">
            <a:extLst>
              <a:ext uri="{FF2B5EF4-FFF2-40B4-BE49-F238E27FC236}">
                <a16:creationId xmlns:a16="http://schemas.microsoft.com/office/drawing/2014/main" id="{1E55F7B5-C372-8E41-35E5-4C9047F7A4B1}"/>
              </a:ext>
            </a:extLst>
          </p:cNvPr>
          <p:cNvSpPr/>
          <p:nvPr/>
        </p:nvSpPr>
        <p:spPr>
          <a:xfrm rot="2957630">
            <a:off x="6910024" y="1930039"/>
            <a:ext cx="177282" cy="5499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7184435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7976" y="1212806"/>
            <a:ext cx="9603275" cy="1049235"/>
          </a:xfrm>
        </p:spPr>
        <p:txBody>
          <a:bodyPr>
            <a:normAutofit fontScale="90000"/>
          </a:bodyPr>
          <a:lstStyle/>
          <a:p>
            <a:pPr lvl="0" algn="ctr"/>
            <a:r>
              <a:rPr lang="en-US" dirty="0"/>
              <a:t>Quantity surveying</a:t>
            </a:r>
            <a:br>
              <a:rPr lang="en-US" dirty="0"/>
            </a:br>
            <a:endParaRPr lang="en-US" dirty="0"/>
          </a:p>
        </p:txBody>
      </p:sp>
      <p:pic>
        <p:nvPicPr>
          <p:cNvPr id="3" name="Picture 2">
            <a:extLst>
              <a:ext uri="{FF2B5EF4-FFF2-40B4-BE49-F238E27FC236}">
                <a16:creationId xmlns:a16="http://schemas.microsoft.com/office/drawing/2014/main" id="{EA8C75D5-D202-6120-D721-0C59982B80AB}"/>
              </a:ext>
            </a:extLst>
          </p:cNvPr>
          <p:cNvPicPr>
            <a:picLocks noChangeAspect="1"/>
          </p:cNvPicPr>
          <p:nvPr/>
        </p:nvPicPr>
        <p:blipFill rotWithShape="1">
          <a:blip r:embed="rId2"/>
          <a:srcRect l="5465" t="18517" r="5737" b="3814"/>
          <a:stretch/>
        </p:blipFill>
        <p:spPr>
          <a:xfrm>
            <a:off x="1436914" y="2262041"/>
            <a:ext cx="9134670" cy="3321698"/>
          </a:xfrm>
          <a:prstGeom prst="rect">
            <a:avLst/>
          </a:prstGeom>
        </p:spPr>
      </p:pic>
    </p:spTree>
    <p:extLst>
      <p:ext uri="{BB962C8B-B14F-4D97-AF65-F5344CB8AC3E}">
        <p14:creationId xmlns:p14="http://schemas.microsoft.com/office/powerpoint/2010/main" val="46572348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Grp="1" noChangeArrowheads="1"/>
          </p:cNvSpPr>
          <p:nvPr>
            <p:ph idx="1"/>
          </p:nvPr>
        </p:nvSpPr>
        <p:spPr bwMode="auto">
          <a:xfrm>
            <a:off x="1506998" y="1863334"/>
            <a:ext cx="9603275"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pPr marL="0" indent="0" algn="ctr" defTabSz="914400" fontAlgn="base">
              <a:spcBef>
                <a:spcPct val="0"/>
              </a:spcBef>
              <a:spcAft>
                <a:spcPct val="0"/>
              </a:spcAft>
              <a:buNone/>
            </a:pPr>
            <a:r>
              <a:rPr lang="zh-CN" altLang="en-US" sz="9600" b="1" i="1" dirty="0">
                <a:solidFill>
                  <a:schemeClr val="accent1">
                    <a:lumMod val="75000"/>
                  </a:schemeClr>
                </a:solidFill>
                <a:latin typeface="Arial" panose="020B0604020202020204" pitchFamily="34" charset="0"/>
                <a:ea typeface="Microsoft YaHei" panose="020B0503020204020204" pitchFamily="34" charset="-122"/>
              </a:rPr>
              <a:t>Thank You</a:t>
            </a:r>
          </a:p>
        </p:txBody>
      </p:sp>
    </p:spTree>
    <p:extLst>
      <p:ext uri="{BB962C8B-B14F-4D97-AF65-F5344CB8AC3E}">
        <p14:creationId xmlns:p14="http://schemas.microsoft.com/office/powerpoint/2010/main" val="263214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074229"/>
          </a:xfrm>
        </p:spPr>
        <p:txBody>
          <a:bodyPr/>
          <a:lstStyle/>
          <a:p>
            <a:pPr marL="0" indent="0" algn="ctr">
              <a:buNone/>
            </a:pPr>
            <a:endParaRPr lang="en-US" sz="3600" dirty="0">
              <a:latin typeface="Times New Roman" panose="02020603050405020304" pitchFamily="18" charset="0"/>
              <a:cs typeface="Times New Roman" panose="02020603050405020304" pitchFamily="18" charset="0"/>
            </a:endParaRPr>
          </a:p>
          <a:p>
            <a:pPr marL="0" indent="0" algn="ctr">
              <a:buNone/>
            </a:pPr>
            <a:r>
              <a:rPr lang="ar-SA" sz="3600"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r>
              <a:rPr lang="ar-SA"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 </a:t>
            </a:r>
            <a:endParaRPr lang="en-US" dirty="0"/>
          </a:p>
        </p:txBody>
      </p:sp>
      <p:sp>
        <p:nvSpPr>
          <p:cNvPr id="5" name="TextBox 4">
            <a:extLst>
              <a:ext uri="{FF2B5EF4-FFF2-40B4-BE49-F238E27FC236}">
                <a16:creationId xmlns:a16="http://schemas.microsoft.com/office/drawing/2014/main" id="{4C61735F-87B9-FDAE-20CC-52F703949F75}"/>
              </a:ext>
            </a:extLst>
          </p:cNvPr>
          <p:cNvSpPr txBox="1"/>
          <p:nvPr/>
        </p:nvSpPr>
        <p:spPr>
          <a:xfrm>
            <a:off x="-601027" y="1798661"/>
            <a:ext cx="6097554" cy="369332"/>
          </a:xfrm>
          <a:prstGeom prst="rect">
            <a:avLst/>
          </a:prstGeom>
          <a:noFill/>
        </p:spPr>
        <p:txBody>
          <a:bodyPr wrap="square">
            <a:spAutoFit/>
          </a:bodyPr>
          <a:lstStyle/>
          <a:p>
            <a:pPr marL="0" indent="0" algn="ctr">
              <a:buNone/>
            </a:pPr>
            <a:r>
              <a:rPr lang="en-US" sz="1800" dirty="0">
                <a:latin typeface="Times New Roman" panose="02020603050405020304" pitchFamily="18" charset="0"/>
                <a:cs typeface="Times New Roman" panose="02020603050405020304" pitchFamily="18" charset="0"/>
              </a:rPr>
              <a:t>A</a:t>
            </a:r>
            <a:r>
              <a:rPr lang="en-AS" sz="1800" dirty="0">
                <a:latin typeface="Times New Roman" panose="02020603050405020304" pitchFamily="18" charset="0"/>
                <a:cs typeface="Times New Roman" panose="02020603050405020304" pitchFamily="18" charset="0"/>
              </a:rPr>
              <a:t>fter modification </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4D987CC-8554-CD55-56A3-A12217A8CA07}"/>
              </a:ext>
            </a:extLst>
          </p:cNvPr>
          <p:cNvSpPr txBox="1"/>
          <p:nvPr/>
        </p:nvSpPr>
        <p:spPr>
          <a:xfrm>
            <a:off x="7959229" y="1778855"/>
            <a:ext cx="2323322" cy="369332"/>
          </a:xfrm>
          <a:prstGeom prst="rect">
            <a:avLst/>
          </a:prstGeom>
          <a:noFill/>
        </p:spPr>
        <p:txBody>
          <a:bodyPr wrap="square">
            <a:spAutoFit/>
          </a:bodyPr>
          <a:lstStyle/>
          <a:p>
            <a:r>
              <a:rPr lang="en-US" sz="1800" dirty="0">
                <a:latin typeface="Times New Roman" panose="02020603050405020304" pitchFamily="18" charset="0"/>
                <a:cs typeface="Times New Roman" panose="02020603050405020304" pitchFamily="18" charset="0"/>
              </a:rPr>
              <a:t>B</a:t>
            </a:r>
            <a:r>
              <a:rPr lang="en-AS" sz="1800" dirty="0">
                <a:latin typeface="Times New Roman" panose="02020603050405020304" pitchFamily="18" charset="0"/>
                <a:cs typeface="Times New Roman" panose="02020603050405020304" pitchFamily="18" charset="0"/>
              </a:rPr>
              <a:t>efore modification </a:t>
            </a:r>
            <a:endParaRPr lang="en-GB" dirty="0"/>
          </a:p>
        </p:txBody>
      </p:sp>
      <p:sp>
        <p:nvSpPr>
          <p:cNvPr id="2" name="Content Placeholder 2">
            <a:extLst>
              <a:ext uri="{FF2B5EF4-FFF2-40B4-BE49-F238E27FC236}">
                <a16:creationId xmlns:a16="http://schemas.microsoft.com/office/drawing/2014/main" id="{D807FBCB-2847-1D14-E636-4C3EE74074A6}"/>
              </a:ext>
            </a:extLst>
          </p:cNvPr>
          <p:cNvSpPr txBox="1">
            <a:spLocks/>
          </p:cNvSpPr>
          <p:nvPr/>
        </p:nvSpPr>
        <p:spPr>
          <a:xfrm>
            <a:off x="1274359" y="257062"/>
            <a:ext cx="2346781" cy="15415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b="1" dirty="0">
                <a:solidFill>
                  <a:srgbClr val="33CC33"/>
                </a:solidFill>
                <a:latin typeface="Times New Roman" panose="02020603050405020304" pitchFamily="18" charset="0"/>
                <a:cs typeface="Times New Roman" panose="02020603050405020304" pitchFamily="18" charset="0"/>
              </a:rPr>
              <a:t>Third basement </a:t>
            </a:r>
            <a:r>
              <a:rPr lang="en-AS" b="1" dirty="0">
                <a:solidFill>
                  <a:srgbClr val="33CC33"/>
                </a:solidFill>
                <a:latin typeface="Times New Roman" panose="02020603050405020304" pitchFamily="18" charset="0"/>
                <a:cs typeface="Times New Roman" panose="02020603050405020304" pitchFamily="18" charset="0"/>
              </a:rPr>
              <a:t>floor </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Area = 595.40 m²</a:t>
            </a:r>
          </a:p>
          <a:p>
            <a:pPr marL="0" indent="0">
              <a:buFont typeface="Calibri" panose="020F0502020204030204" pitchFamily="34" charset="0"/>
              <a:buNone/>
            </a:pPr>
            <a:r>
              <a:rPr lang="en-US" dirty="0">
                <a:solidFill>
                  <a:srgbClr val="33CC33"/>
                </a:solidFill>
                <a:latin typeface="Times New Roman" panose="02020603050405020304" pitchFamily="18" charset="0"/>
                <a:cs typeface="Times New Roman" panose="02020603050405020304" pitchFamily="18" charset="0"/>
              </a:rPr>
              <a:t>Floor height = 4.60 m</a:t>
            </a:r>
          </a:p>
          <a:p>
            <a:endParaRPr lang="en-US" dirty="0"/>
          </a:p>
        </p:txBody>
      </p:sp>
      <p:pic>
        <p:nvPicPr>
          <p:cNvPr id="4" name="Picture 3">
            <a:extLst>
              <a:ext uri="{FF2B5EF4-FFF2-40B4-BE49-F238E27FC236}">
                <a16:creationId xmlns:a16="http://schemas.microsoft.com/office/drawing/2014/main" id="{C237B9CB-3CCA-DC72-F70E-56FCE5989AE6}"/>
              </a:ext>
            </a:extLst>
          </p:cNvPr>
          <p:cNvPicPr>
            <a:picLocks noChangeAspect="1"/>
          </p:cNvPicPr>
          <p:nvPr/>
        </p:nvPicPr>
        <p:blipFill>
          <a:blip r:embed="rId2"/>
          <a:stretch>
            <a:fillRect/>
          </a:stretch>
        </p:blipFill>
        <p:spPr>
          <a:xfrm>
            <a:off x="6764694" y="2323322"/>
            <a:ext cx="4953280" cy="42547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378D80C5-E917-352C-E8B4-EA0528164E63}"/>
              </a:ext>
            </a:extLst>
          </p:cNvPr>
          <p:cNvPicPr>
            <a:picLocks noChangeAspect="1"/>
          </p:cNvPicPr>
          <p:nvPr/>
        </p:nvPicPr>
        <p:blipFill rotWithShape="1">
          <a:blip r:embed="rId3"/>
          <a:srcRect r="5809"/>
          <a:stretch/>
        </p:blipFill>
        <p:spPr>
          <a:xfrm>
            <a:off x="1086295" y="2323322"/>
            <a:ext cx="4802913" cy="4277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7690024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4299</TotalTime>
  <Words>2075</Words>
  <Application>Microsoft Office PowerPoint</Application>
  <PresentationFormat>Widescreen</PresentationFormat>
  <Paragraphs>317</Paragraphs>
  <Slides>83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83</vt:i4>
      </vt:variant>
    </vt:vector>
  </HeadingPairs>
  <TitlesOfParts>
    <vt:vector size="91" baseType="lpstr">
      <vt:lpstr>Arial</vt:lpstr>
      <vt:lpstr>Calibri</vt:lpstr>
      <vt:lpstr>Cambria Math</vt:lpstr>
      <vt:lpstr>Times New Roman</vt:lpstr>
      <vt:lpstr>Trebuchet MS</vt:lpstr>
      <vt:lpstr>Wingdings</vt:lpstr>
      <vt:lpstr>Wingdings 3</vt:lpstr>
      <vt:lpstr>Facet</vt:lpstr>
      <vt:lpstr>PowerPoint Presentation</vt:lpstr>
      <vt:lpstr>Contents:</vt:lpstr>
      <vt:lpstr>Introduction and site analysis</vt:lpstr>
      <vt:lpstr>Architectural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Environmental Aspects. </vt:lpstr>
      <vt:lpstr>Environmental aspects: </vt:lpstr>
      <vt:lpstr>Environmental aspects:</vt:lpstr>
      <vt:lpstr>Daylight factor analysis:</vt:lpstr>
      <vt:lpstr>PowerPoint Presentation</vt:lpstr>
      <vt:lpstr>Daylight factor analysis before modifications </vt:lpstr>
      <vt:lpstr>PowerPoint Presentation</vt:lpstr>
      <vt:lpstr>PowerPoint Presentation</vt:lpstr>
      <vt:lpstr>PowerPoint Presentation</vt:lpstr>
      <vt:lpstr>The modifications that have been made:</vt:lpstr>
      <vt:lpstr>Daylight factor analysis after modifications </vt:lpstr>
      <vt:lpstr>PowerPoint Presentation</vt:lpstr>
      <vt:lpstr>PowerPoint Presentation</vt:lpstr>
      <vt:lpstr>PowerPoint Presentation</vt:lpstr>
      <vt:lpstr>Daylight factor analysis after modifications </vt:lpstr>
      <vt:lpstr>PowerPoint Presentation</vt:lpstr>
      <vt:lpstr>Heating and cooling loads analysis before modifications:  </vt:lpstr>
      <vt:lpstr>Heating and cooling loads analysis before modifications:  </vt:lpstr>
      <vt:lpstr>The modifications that have been made:</vt:lpstr>
      <vt:lpstr>Heating and cooling loads analysis after modifications: </vt:lpstr>
      <vt:lpstr>PowerPoint Presentation</vt:lpstr>
      <vt:lpstr>PowerPoint Presentation</vt:lpstr>
      <vt:lpstr>PowerPoint Presentation</vt:lpstr>
      <vt:lpstr>The site and source of energy: </vt:lpstr>
      <vt:lpstr>Comparison with baseline: </vt:lpstr>
      <vt:lpstr>Thermal comfort:  </vt:lpstr>
      <vt:lpstr>Shadowing and overshadowing analysis  In summer (21/06/2022): </vt:lpstr>
      <vt:lpstr>Shadowing and overshadowing analysis In winter (21/12/2022): </vt:lpstr>
      <vt:lpstr>Solar radiation analysis: </vt:lpstr>
      <vt:lpstr>Structural aspects. </vt:lpstr>
      <vt:lpstr>Assumptions:</vt:lpstr>
      <vt:lpstr>Assumptions for design: </vt:lpstr>
      <vt:lpstr>ETABS model:  </vt:lpstr>
      <vt:lpstr>checks: </vt:lpstr>
      <vt:lpstr>Seismic checks: </vt:lpstr>
      <vt:lpstr>Column Centers</vt:lpstr>
      <vt:lpstr>Detailing: Detailing for slab:   </vt:lpstr>
      <vt:lpstr>PowerPoint Presentation</vt:lpstr>
      <vt:lpstr>Column detailing : </vt:lpstr>
      <vt:lpstr>Shear wall detailing: </vt:lpstr>
      <vt:lpstr>Footing detailing : </vt:lpstr>
      <vt:lpstr>Stairs  detailing : </vt:lpstr>
      <vt:lpstr>Dome detailing: </vt:lpstr>
      <vt:lpstr>PowerPoint Presentation</vt:lpstr>
      <vt:lpstr>Chapter 4: electro mechanical aspects. </vt:lpstr>
      <vt:lpstr>Artificial lighting design: </vt:lpstr>
      <vt:lpstr>lighting design process and considerations:</vt:lpstr>
      <vt:lpstr>Prayer hall as a sample:  types of luminaires were used</vt:lpstr>
      <vt:lpstr>PowerPoint Presentation</vt:lpstr>
      <vt:lpstr>Prayer hall as a sample    </vt:lpstr>
      <vt:lpstr>Electro-Mechanical design </vt:lpstr>
      <vt:lpstr>Acoustical System</vt:lpstr>
      <vt:lpstr>Acoustical System</vt:lpstr>
      <vt:lpstr>Acoustical System Insul out put to external &amp; internal walls: </vt:lpstr>
      <vt:lpstr>Acoustical System Loud speaker </vt:lpstr>
      <vt:lpstr>PowerPoint Presentation</vt:lpstr>
      <vt:lpstr>HVAC system </vt:lpstr>
      <vt:lpstr>HVAC system </vt:lpstr>
      <vt:lpstr>PowerPoint Presentation</vt:lpstr>
      <vt:lpstr>PowerPoint Presentation</vt:lpstr>
      <vt:lpstr>PowerPoint Presentation</vt:lpstr>
      <vt:lpstr> Drainage System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Quantity surveying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manar shehada</cp:lastModifiedBy>
  <cp:revision>73</cp:revision>
  <dcterms:created xsi:type="dcterms:W3CDTF">2023-01-18T10:08:07Z</dcterms:created>
  <dcterms:modified xsi:type="dcterms:W3CDTF">2023-01-23T17:15:12Z</dcterms:modified>
</cp:coreProperties>
</file>