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21"/>
  </p:notesMasterIdLst>
  <p:sldIdLst>
    <p:sldId id="256" r:id="rId2"/>
    <p:sldId id="259" r:id="rId3"/>
    <p:sldId id="258" r:id="rId4"/>
    <p:sldId id="293" r:id="rId5"/>
    <p:sldId id="260" r:id="rId6"/>
    <p:sldId id="262" r:id="rId7"/>
    <p:sldId id="283" r:id="rId8"/>
    <p:sldId id="282" r:id="rId9"/>
    <p:sldId id="284" r:id="rId10"/>
    <p:sldId id="285" r:id="rId11"/>
    <p:sldId id="286" r:id="rId12"/>
    <p:sldId id="287" r:id="rId13"/>
    <p:sldId id="278" r:id="rId14"/>
    <p:sldId id="290" r:id="rId15"/>
    <p:sldId id="291" r:id="rId16"/>
    <p:sldId id="292" r:id="rId17"/>
    <p:sldId id="288" r:id="rId18"/>
    <p:sldId id="289" r:id="rId19"/>
    <p:sldId id="281"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1"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606"/>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587095-4AF0-4E6C-A714-E2857466DACC}"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A3F06FD1-F5D2-40AD-B473-FEC3EFBDFD83}">
      <dgm:prSet phldrT="[Text]"/>
      <dgm:spPr>
        <a:solidFill>
          <a:schemeClr val="bg2">
            <a:lumMod val="50000"/>
          </a:schemeClr>
        </a:solidFill>
      </dgm:spPr>
      <dgm:t>
        <a:bodyPr/>
        <a:lstStyle/>
        <a:p>
          <a:pPr rtl="0"/>
          <a:r>
            <a:rPr lang="en-US" b="1" dirty="0" smtClean="0">
              <a:latin typeface="+mj-lt"/>
            </a:rPr>
            <a:t>Problem Statement</a:t>
          </a:r>
          <a:endParaRPr lang="ar-SA" b="1" dirty="0">
            <a:latin typeface="+mj-lt"/>
          </a:endParaRPr>
        </a:p>
      </dgm:t>
    </dgm:pt>
    <dgm:pt modelId="{6B96F7C5-73A9-4E5F-B808-37906E04E7E1}" type="parTrans" cxnId="{EFF5EBB2-4150-4BF6-91A8-CF5D636A8238}">
      <dgm:prSet/>
      <dgm:spPr/>
      <dgm:t>
        <a:bodyPr/>
        <a:lstStyle/>
        <a:p>
          <a:pPr rtl="1"/>
          <a:endParaRPr lang="ar-SA"/>
        </a:p>
      </dgm:t>
    </dgm:pt>
    <dgm:pt modelId="{1F6D8CA0-DEE4-4148-973C-BB5CC21C3C24}" type="sibTrans" cxnId="{EFF5EBB2-4150-4BF6-91A8-CF5D636A8238}">
      <dgm:prSet/>
      <dgm:spPr/>
      <dgm:t>
        <a:bodyPr/>
        <a:lstStyle/>
        <a:p>
          <a:pPr rtl="1"/>
          <a:endParaRPr lang="ar-SA"/>
        </a:p>
      </dgm:t>
    </dgm:pt>
    <dgm:pt modelId="{459ED3F9-E0D7-4C73-8294-DD9BB6508E07}">
      <dgm:prSet phldrT="[Text]" custT="1"/>
      <dgm:spPr>
        <a:solidFill>
          <a:schemeClr val="bg1">
            <a:lumMod val="85000"/>
            <a:alpha val="90000"/>
          </a:schemeClr>
        </a:solidFill>
      </dgm:spPr>
      <dgm:t>
        <a:bodyPr/>
        <a:lstStyle/>
        <a:p>
          <a:pPr marL="114300" indent="0" algn="l" defTabSz="622300" rtl="0">
            <a:lnSpc>
              <a:spcPct val="90000"/>
            </a:lnSpc>
            <a:spcBef>
              <a:spcPct val="0"/>
            </a:spcBef>
            <a:spcAft>
              <a:spcPct val="15000"/>
            </a:spcAft>
            <a:buNone/>
          </a:pPr>
          <a:endParaRPr lang="ar-SA" sz="1400" dirty="0"/>
        </a:p>
      </dgm:t>
    </dgm:pt>
    <dgm:pt modelId="{E6FE8181-7435-43B5-A97F-B7DC7F6AE668}" type="parTrans" cxnId="{A1E17942-4D21-435B-88C9-925B6DE45F71}">
      <dgm:prSet/>
      <dgm:spPr/>
      <dgm:t>
        <a:bodyPr/>
        <a:lstStyle/>
        <a:p>
          <a:pPr rtl="1"/>
          <a:endParaRPr lang="ar-SA"/>
        </a:p>
      </dgm:t>
    </dgm:pt>
    <dgm:pt modelId="{A287704E-F7F6-48B0-9FE8-6E657302D2B8}" type="sibTrans" cxnId="{A1E17942-4D21-435B-88C9-925B6DE45F71}">
      <dgm:prSet/>
      <dgm:spPr/>
      <dgm:t>
        <a:bodyPr/>
        <a:lstStyle/>
        <a:p>
          <a:pPr rtl="1"/>
          <a:endParaRPr lang="ar-SA"/>
        </a:p>
      </dgm:t>
    </dgm:pt>
    <dgm:pt modelId="{D91098AD-E0F3-4E42-A8A5-97D62D90AFD9}">
      <dgm:prSet phldrT="[Text]"/>
      <dgm:spPr>
        <a:solidFill>
          <a:schemeClr val="bg2">
            <a:lumMod val="50000"/>
          </a:schemeClr>
        </a:solidFill>
      </dgm:spPr>
      <dgm:t>
        <a:bodyPr/>
        <a:lstStyle/>
        <a:p>
          <a:pPr rtl="0"/>
          <a:r>
            <a:rPr lang="en-US" b="1" dirty="0" smtClean="0">
              <a:latin typeface="+mj-lt"/>
            </a:rPr>
            <a:t>Objectives</a:t>
          </a:r>
          <a:endParaRPr lang="ar-SA" dirty="0">
            <a:latin typeface="+mj-lt"/>
          </a:endParaRPr>
        </a:p>
      </dgm:t>
    </dgm:pt>
    <dgm:pt modelId="{3CE1CC86-A67A-40AC-B327-4EF1572ECE74}" type="parTrans" cxnId="{845797DB-D438-4308-954B-0E59946FD637}">
      <dgm:prSet/>
      <dgm:spPr/>
      <dgm:t>
        <a:bodyPr/>
        <a:lstStyle/>
        <a:p>
          <a:pPr rtl="1"/>
          <a:endParaRPr lang="ar-SA"/>
        </a:p>
      </dgm:t>
    </dgm:pt>
    <dgm:pt modelId="{80A6888E-3FD5-4FA8-9A9E-2BDE2EFA5635}" type="sibTrans" cxnId="{845797DB-D438-4308-954B-0E59946FD637}">
      <dgm:prSet/>
      <dgm:spPr/>
      <dgm:t>
        <a:bodyPr/>
        <a:lstStyle/>
        <a:p>
          <a:pPr rtl="1"/>
          <a:endParaRPr lang="ar-SA"/>
        </a:p>
      </dgm:t>
    </dgm:pt>
    <dgm:pt modelId="{D7569EB7-7766-4CCA-BB3A-45D38DA8130B}">
      <dgm:prSet phldrT="[Text]" phldr="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900" dirty="0"/>
        </a:p>
      </dgm:t>
    </dgm:pt>
    <dgm:pt modelId="{F3EC0607-18B6-4D6C-B1F0-3D171E148E84}" type="parTrans" cxnId="{D96C11D3-B682-44BB-A560-D549F879A0DB}">
      <dgm:prSet/>
      <dgm:spPr/>
      <dgm:t>
        <a:bodyPr/>
        <a:lstStyle/>
        <a:p>
          <a:pPr rtl="1"/>
          <a:endParaRPr lang="ar-SA"/>
        </a:p>
      </dgm:t>
    </dgm:pt>
    <dgm:pt modelId="{CA489D37-9635-45F4-88B8-78D39848BE99}" type="sibTrans" cxnId="{D96C11D3-B682-44BB-A560-D549F879A0DB}">
      <dgm:prSet/>
      <dgm:spPr/>
      <dgm:t>
        <a:bodyPr/>
        <a:lstStyle/>
        <a:p>
          <a:pPr rtl="1"/>
          <a:endParaRPr lang="ar-SA"/>
        </a:p>
      </dgm:t>
    </dgm:pt>
    <dgm:pt modelId="{DDD69475-E6E2-4571-9DEE-D3FE07EFBFEE}">
      <dgm:prSet phldrT="[Text]"/>
      <dgm:spPr>
        <a:solidFill>
          <a:schemeClr val="bg2">
            <a:lumMod val="50000"/>
          </a:schemeClr>
        </a:solidFill>
      </dgm:spPr>
      <dgm:t>
        <a:bodyPr/>
        <a:lstStyle/>
        <a:p>
          <a:pPr rtl="1"/>
          <a:r>
            <a:rPr lang="en-US" b="1" dirty="0" smtClean="0">
              <a:latin typeface="+mj-lt"/>
            </a:rPr>
            <a:t>Project Work</a:t>
          </a:r>
          <a:endParaRPr lang="ar-SA" b="1" dirty="0">
            <a:latin typeface="+mj-lt"/>
          </a:endParaRPr>
        </a:p>
      </dgm:t>
    </dgm:pt>
    <dgm:pt modelId="{436253B0-27F2-4B56-84CC-F3B25836534F}" type="parTrans" cxnId="{18B830D4-08A2-4166-8A99-1DCEFA54015E}">
      <dgm:prSet/>
      <dgm:spPr/>
      <dgm:t>
        <a:bodyPr/>
        <a:lstStyle/>
        <a:p>
          <a:pPr rtl="1"/>
          <a:endParaRPr lang="ar-SA"/>
        </a:p>
      </dgm:t>
    </dgm:pt>
    <dgm:pt modelId="{70676CBF-EF31-44BD-BE1F-CF5648583976}" type="sibTrans" cxnId="{18B830D4-08A2-4166-8A99-1DCEFA54015E}">
      <dgm:prSet/>
      <dgm:spPr/>
      <dgm:t>
        <a:bodyPr/>
        <a:lstStyle/>
        <a:p>
          <a:pPr rtl="1"/>
          <a:endParaRPr lang="ar-SA"/>
        </a:p>
      </dgm:t>
    </dgm:pt>
    <dgm:pt modelId="{B956FC2F-7430-4816-A3FA-800CA1FF3CE7}">
      <dgm:prSet phldrT="[Text]" custT="1"/>
      <dgm:spPr>
        <a:solidFill>
          <a:schemeClr val="bg1">
            <a:lumMod val="85000"/>
            <a:alpha val="90000"/>
          </a:schemeClr>
        </a:solidFill>
      </dgm:spPr>
      <dgm:t>
        <a:bodyPr/>
        <a:lstStyle/>
        <a:p>
          <a:pPr marL="114300" indent="0" algn="l" defTabSz="622300" rtl="0">
            <a:lnSpc>
              <a:spcPct val="90000"/>
            </a:lnSpc>
            <a:spcBef>
              <a:spcPct val="0"/>
            </a:spcBef>
            <a:spcAft>
              <a:spcPct val="15000"/>
            </a:spcAft>
            <a:buNone/>
          </a:pPr>
          <a:endParaRPr lang="ar-SA" sz="1400" dirty="0"/>
        </a:p>
      </dgm:t>
    </dgm:pt>
    <dgm:pt modelId="{CB9D274E-0F42-4DD2-A84A-340C540FEDEE}" type="parTrans" cxnId="{40018291-B8C8-41C3-8653-F6A392DE67E6}">
      <dgm:prSet/>
      <dgm:spPr/>
      <dgm:t>
        <a:bodyPr/>
        <a:lstStyle/>
        <a:p>
          <a:pPr rtl="1"/>
          <a:endParaRPr lang="ar-SA"/>
        </a:p>
      </dgm:t>
    </dgm:pt>
    <dgm:pt modelId="{FA36BE41-0F34-4291-9774-A24B6E2A8A46}" type="sibTrans" cxnId="{40018291-B8C8-41C3-8653-F6A392DE67E6}">
      <dgm:prSet/>
      <dgm:spPr/>
      <dgm:t>
        <a:bodyPr/>
        <a:lstStyle/>
        <a:p>
          <a:pPr rtl="1"/>
          <a:endParaRPr lang="ar-SA"/>
        </a:p>
      </dgm:t>
    </dgm:pt>
    <dgm:pt modelId="{FAF38CDC-65C4-47A0-AD08-E9D28E571852}">
      <dgm:prSet custT="1"/>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3D89C871-9465-49C9-A7CB-6A4A91AEC19F}" type="parTrans" cxnId="{C5D3AA52-2871-4A6D-AF3C-4EB6C062DAE1}">
      <dgm:prSet/>
      <dgm:spPr/>
      <dgm:t>
        <a:bodyPr/>
        <a:lstStyle/>
        <a:p>
          <a:pPr rtl="1"/>
          <a:endParaRPr lang="ar-SA"/>
        </a:p>
      </dgm:t>
    </dgm:pt>
    <dgm:pt modelId="{74AE526A-4873-4A5B-9AD3-A64D9ABC9405}" type="sibTrans" cxnId="{C5D3AA52-2871-4A6D-AF3C-4EB6C062DAE1}">
      <dgm:prSet/>
      <dgm:spPr/>
      <dgm:t>
        <a:bodyPr/>
        <a:lstStyle/>
        <a:p>
          <a:pPr rtl="1"/>
          <a:endParaRPr lang="ar-SA"/>
        </a:p>
      </dgm:t>
    </dgm:pt>
    <dgm:pt modelId="{E480FDBF-C349-4847-8368-48F24CA46B11}">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r>
            <a:rPr lang="en-US" sz="1400" dirty="0" smtClean="0"/>
            <a:t>The energy generated from the PV module is mainly dependent on the temperature and solar radiation. </a:t>
          </a:r>
          <a:endParaRPr lang="ar-SA" sz="1400" b="0" dirty="0">
            <a:solidFill>
              <a:schemeClr val="tx1"/>
            </a:solidFill>
          </a:endParaRPr>
        </a:p>
      </dgm:t>
    </dgm:pt>
    <dgm:pt modelId="{434B6989-42C6-4E08-8CA0-C8E46BDBC5A3}" type="parTrans" cxnId="{E24537FC-0CD8-436B-A5F3-EAF9F562FFCC}">
      <dgm:prSet/>
      <dgm:spPr/>
      <dgm:t>
        <a:bodyPr/>
        <a:lstStyle/>
        <a:p>
          <a:pPr rtl="1"/>
          <a:endParaRPr lang="ar-SA"/>
        </a:p>
      </dgm:t>
    </dgm:pt>
    <dgm:pt modelId="{E4FC2D4B-3A64-4548-A54C-48A912C88C22}" type="sibTrans" cxnId="{E24537FC-0CD8-436B-A5F3-EAF9F562FFCC}">
      <dgm:prSet/>
      <dgm:spPr/>
      <dgm:t>
        <a:bodyPr/>
        <a:lstStyle/>
        <a:p>
          <a:pPr rtl="1"/>
          <a:endParaRPr lang="ar-SA"/>
        </a:p>
      </dgm:t>
    </dgm:pt>
    <dgm:pt modelId="{C23C8A37-917C-4B1A-AC83-096F40173036}">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C422B6AA-FC2F-4446-8969-3A1690BA0B77}" type="parTrans" cxnId="{9D9268BD-6007-4EF3-9121-B4D0499AD353}">
      <dgm:prSet/>
      <dgm:spPr/>
      <dgm:t>
        <a:bodyPr/>
        <a:lstStyle/>
        <a:p>
          <a:pPr rtl="1"/>
          <a:endParaRPr lang="ar-SA"/>
        </a:p>
      </dgm:t>
    </dgm:pt>
    <dgm:pt modelId="{AF5E9610-2C2E-4056-AF98-A2452A3AA958}" type="sibTrans" cxnId="{9D9268BD-6007-4EF3-9121-B4D0499AD353}">
      <dgm:prSet/>
      <dgm:spPr/>
      <dgm:t>
        <a:bodyPr/>
        <a:lstStyle/>
        <a:p>
          <a:pPr rtl="1"/>
          <a:endParaRPr lang="ar-SA"/>
        </a:p>
      </dgm:t>
    </dgm:pt>
    <dgm:pt modelId="{F66541CA-1CBD-4B2E-8B67-61EC8D2475A3}">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24EF9DC2-200B-4ACB-B3DF-7829542A3FB2}" type="parTrans" cxnId="{8540F977-0D1C-4EFD-AC25-89280269C049}">
      <dgm:prSet/>
      <dgm:spPr/>
      <dgm:t>
        <a:bodyPr/>
        <a:lstStyle/>
        <a:p>
          <a:pPr rtl="1"/>
          <a:endParaRPr lang="ar-SA"/>
        </a:p>
      </dgm:t>
    </dgm:pt>
    <dgm:pt modelId="{3703FD0F-4703-4003-A924-4FDA6CCBE3D1}" type="sibTrans" cxnId="{8540F977-0D1C-4EFD-AC25-89280269C049}">
      <dgm:prSet/>
      <dgm:spPr/>
      <dgm:t>
        <a:bodyPr/>
        <a:lstStyle/>
        <a:p>
          <a:pPr rtl="1"/>
          <a:endParaRPr lang="ar-SA"/>
        </a:p>
      </dgm:t>
    </dgm:pt>
    <dgm:pt modelId="{7B370342-57BB-4B05-B29E-261644085D00}">
      <dgm:prSet phldrT="[Text]" custT="1"/>
      <dgm:spPr>
        <a:solidFill>
          <a:schemeClr val="bg1">
            <a:lumMod val="85000"/>
            <a:alpha val="90000"/>
          </a:schemeClr>
        </a:solidFill>
      </dgm:spPr>
      <dgm:t>
        <a:bodyPr/>
        <a:lstStyle/>
        <a:p>
          <a:pPr marL="114300" indent="0" algn="r" defTabSz="622300" rtl="0">
            <a:lnSpc>
              <a:spcPct val="90000"/>
            </a:lnSpc>
            <a:spcBef>
              <a:spcPct val="0"/>
            </a:spcBef>
            <a:spcAft>
              <a:spcPct val="15000"/>
            </a:spcAft>
            <a:buNone/>
          </a:pPr>
          <a:endParaRPr lang="ar-SA" sz="1400" dirty="0"/>
        </a:p>
      </dgm:t>
    </dgm:pt>
    <dgm:pt modelId="{CC9AFFCE-F0DF-4C48-824E-435CA0B72334}" type="parTrans" cxnId="{FE74D477-4193-46B2-8F2D-03AED94EC35D}">
      <dgm:prSet/>
      <dgm:spPr/>
      <dgm:t>
        <a:bodyPr/>
        <a:lstStyle/>
        <a:p>
          <a:pPr rtl="1"/>
          <a:endParaRPr lang="ar-SA"/>
        </a:p>
      </dgm:t>
    </dgm:pt>
    <dgm:pt modelId="{76CBAD8E-F685-429A-B840-93F069A72DC9}" type="sibTrans" cxnId="{FE74D477-4193-46B2-8F2D-03AED94EC35D}">
      <dgm:prSet/>
      <dgm:spPr/>
      <dgm:t>
        <a:bodyPr/>
        <a:lstStyle/>
        <a:p>
          <a:pPr rtl="1"/>
          <a:endParaRPr lang="ar-SA"/>
        </a:p>
      </dgm:t>
    </dgm:pt>
    <dgm:pt modelId="{122D29C2-E738-44F9-ABC7-0DECAA99A1BE}">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t>Nowadays, the costs of small solar-power modular units and solar-power plants are economically feasible for large-scale production and use of solar energy.</a:t>
          </a:r>
          <a:endParaRPr lang="ar-SA" sz="1400" dirty="0"/>
        </a:p>
      </dgm:t>
    </dgm:pt>
    <dgm:pt modelId="{D595999F-0466-4474-8099-656105A8E3B4}" type="parTrans" cxnId="{ECF1690D-5CC1-4926-9DA7-32012039FA36}">
      <dgm:prSet/>
      <dgm:spPr/>
      <dgm:t>
        <a:bodyPr/>
        <a:lstStyle/>
        <a:p>
          <a:pPr rtl="1"/>
          <a:endParaRPr lang="ar-SA"/>
        </a:p>
      </dgm:t>
    </dgm:pt>
    <dgm:pt modelId="{9F888FD9-9C63-4676-BFC5-E32BAB8A9C57}" type="sibTrans" cxnId="{ECF1690D-5CC1-4926-9DA7-32012039FA36}">
      <dgm:prSet/>
      <dgm:spPr/>
      <dgm:t>
        <a:bodyPr/>
        <a:lstStyle/>
        <a:p>
          <a:pPr rtl="1"/>
          <a:endParaRPr lang="ar-SA"/>
        </a:p>
      </dgm:t>
    </dgm:pt>
    <dgm:pt modelId="{D42741A7-3012-48D3-BF44-C57FA7E9423B}">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endParaRPr lang="ar-SA" sz="1400" b="0" dirty="0">
            <a:solidFill>
              <a:schemeClr val="tx1"/>
            </a:solidFill>
          </a:endParaRPr>
        </a:p>
      </dgm:t>
    </dgm:pt>
    <dgm:pt modelId="{6274292C-DDD6-4D9A-9A7A-B7B0D41B55E7}" type="parTrans" cxnId="{8B09FC0A-C6FA-4B64-93BC-029371BDA805}">
      <dgm:prSet/>
      <dgm:spPr/>
      <dgm:t>
        <a:bodyPr/>
        <a:lstStyle/>
        <a:p>
          <a:pPr rtl="1"/>
          <a:endParaRPr lang="ar-SA"/>
        </a:p>
      </dgm:t>
    </dgm:pt>
    <dgm:pt modelId="{8AE67B07-9AD6-45D8-B403-83778E48BD8D}" type="sibTrans" cxnId="{8B09FC0A-C6FA-4B64-93BC-029371BDA805}">
      <dgm:prSet/>
      <dgm:spPr/>
      <dgm:t>
        <a:bodyPr/>
        <a:lstStyle/>
        <a:p>
          <a:pPr rtl="1"/>
          <a:endParaRPr lang="ar-SA"/>
        </a:p>
      </dgm:t>
    </dgm:pt>
    <dgm:pt modelId="{B1E1556C-8EAE-42F6-840E-006A73A85775}">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ar-SA" sz="1400" dirty="0"/>
        </a:p>
      </dgm:t>
    </dgm:pt>
    <dgm:pt modelId="{E60C67F2-B27E-48B6-8FBC-8A4741253B25}" type="parTrans" cxnId="{26706272-12CC-467B-BADE-72A769D769D3}">
      <dgm:prSet/>
      <dgm:spPr/>
      <dgm:t>
        <a:bodyPr/>
        <a:lstStyle/>
        <a:p>
          <a:pPr rtl="1"/>
          <a:endParaRPr lang="ar-SA"/>
        </a:p>
      </dgm:t>
    </dgm:pt>
    <dgm:pt modelId="{DB0BB027-F7AA-4AFD-AD48-48E671AB7B85}" type="sibTrans" cxnId="{26706272-12CC-467B-BADE-72A769D769D3}">
      <dgm:prSet/>
      <dgm:spPr/>
      <dgm:t>
        <a:bodyPr/>
        <a:lstStyle/>
        <a:p>
          <a:pPr rtl="1"/>
          <a:endParaRPr lang="ar-SA"/>
        </a:p>
      </dgm:t>
    </dgm:pt>
    <dgm:pt modelId="{80B3332A-FC77-44D1-A0A7-8EB4C7646D75}">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2D6308B4-FE14-45A4-A278-0CEA07DDBC27}" type="parTrans" cxnId="{042A3783-285F-473C-BD15-430B3D1D0A4C}">
      <dgm:prSet/>
      <dgm:spPr/>
      <dgm:t>
        <a:bodyPr/>
        <a:lstStyle/>
        <a:p>
          <a:pPr rtl="1"/>
          <a:endParaRPr lang="ar-SA"/>
        </a:p>
      </dgm:t>
    </dgm:pt>
    <dgm:pt modelId="{AF7F5EEF-5479-4CDF-95CE-4A0F3B12090D}" type="sibTrans" cxnId="{042A3783-285F-473C-BD15-430B3D1D0A4C}">
      <dgm:prSet/>
      <dgm:spPr/>
      <dgm:t>
        <a:bodyPr/>
        <a:lstStyle/>
        <a:p>
          <a:pPr rtl="1"/>
          <a:endParaRPr lang="ar-SA"/>
        </a:p>
      </dgm:t>
    </dgm:pt>
    <dgm:pt modelId="{4F191041-E32F-4184-9F41-B22C468C806D}">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9B02752B-6E1E-4E37-84B2-7FFDF43DF59E}" type="parTrans" cxnId="{A9554C3D-60C0-422B-87FB-089D3B77FAEE}">
      <dgm:prSet/>
      <dgm:spPr/>
      <dgm:t>
        <a:bodyPr/>
        <a:lstStyle/>
        <a:p>
          <a:pPr rtl="1"/>
          <a:endParaRPr lang="ar-SA"/>
        </a:p>
      </dgm:t>
    </dgm:pt>
    <dgm:pt modelId="{02BBC259-D12E-44EC-9CE4-865E1AA0F3AB}" type="sibTrans" cxnId="{A9554C3D-60C0-422B-87FB-089D3B77FAEE}">
      <dgm:prSet/>
      <dgm:spPr/>
      <dgm:t>
        <a:bodyPr/>
        <a:lstStyle/>
        <a:p>
          <a:pPr rtl="1"/>
          <a:endParaRPr lang="ar-SA"/>
        </a:p>
      </dgm:t>
    </dgm:pt>
    <dgm:pt modelId="{60C57080-C865-4D61-A995-F482B57C00DD}">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1E3E38D6-4828-40F1-AA88-31C1C798B385}" type="parTrans" cxnId="{6C1C9E72-95DA-472B-A7DD-129376C29545}">
      <dgm:prSet/>
      <dgm:spPr/>
      <dgm:t>
        <a:bodyPr/>
        <a:lstStyle/>
        <a:p>
          <a:pPr rtl="1"/>
          <a:endParaRPr lang="ar-SA"/>
        </a:p>
      </dgm:t>
    </dgm:pt>
    <dgm:pt modelId="{3CF3BE4E-5E98-42C7-A48B-F0424FB77091}" type="sibTrans" cxnId="{6C1C9E72-95DA-472B-A7DD-129376C29545}">
      <dgm:prSet/>
      <dgm:spPr/>
      <dgm:t>
        <a:bodyPr/>
        <a:lstStyle/>
        <a:p>
          <a:pPr rtl="1"/>
          <a:endParaRPr lang="ar-SA"/>
        </a:p>
      </dgm:t>
    </dgm:pt>
    <dgm:pt modelId="{08A13A62-CE58-4803-9C9F-B73B70B7D867}">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4441A2D5-6397-444A-96A0-D1E87A72805A}" type="parTrans" cxnId="{0ED54DFA-A33B-4328-A2CC-F4CBEA1F2094}">
      <dgm:prSet/>
      <dgm:spPr/>
      <dgm:t>
        <a:bodyPr/>
        <a:lstStyle/>
        <a:p>
          <a:pPr rtl="1"/>
          <a:endParaRPr lang="ar-SA"/>
        </a:p>
      </dgm:t>
    </dgm:pt>
    <dgm:pt modelId="{28A76CDB-9B67-4CE2-8208-71A0791C4BD3}" type="sibTrans" cxnId="{0ED54DFA-A33B-4328-A2CC-F4CBEA1F2094}">
      <dgm:prSet/>
      <dgm:spPr/>
      <dgm:t>
        <a:bodyPr/>
        <a:lstStyle/>
        <a:p>
          <a:pPr rtl="1"/>
          <a:endParaRPr lang="ar-SA"/>
        </a:p>
      </dgm:t>
    </dgm:pt>
    <dgm:pt modelId="{F4E6A31C-7E12-49FC-9DE1-66662BC086A6}">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r>
            <a:rPr lang="en-US" sz="1400" dirty="0" smtClean="0"/>
            <a:t>MPPT is used to extract the maximum power from the PV panel in order to maximize the overall efficiency of the system, thereby reducing the overall system cost.</a:t>
          </a:r>
          <a:endParaRPr lang="ar-SA" sz="1400" b="0" dirty="0">
            <a:solidFill>
              <a:schemeClr val="tx1"/>
            </a:solidFill>
          </a:endParaRPr>
        </a:p>
      </dgm:t>
    </dgm:pt>
    <dgm:pt modelId="{381B31EE-491F-40D3-A768-9E6F58D1843D}" type="parTrans" cxnId="{C9580ABF-A666-425E-B98E-DD569C56D64D}">
      <dgm:prSet/>
      <dgm:spPr/>
      <dgm:t>
        <a:bodyPr/>
        <a:lstStyle/>
        <a:p>
          <a:pPr rtl="1"/>
          <a:endParaRPr lang="ar-SA"/>
        </a:p>
      </dgm:t>
    </dgm:pt>
    <dgm:pt modelId="{58B3EF55-411A-4718-8E47-E24C4FDAF926}" type="sibTrans" cxnId="{C9580ABF-A666-425E-B98E-DD569C56D64D}">
      <dgm:prSet/>
      <dgm:spPr/>
      <dgm:t>
        <a:bodyPr/>
        <a:lstStyle/>
        <a:p>
          <a:pPr rtl="1"/>
          <a:endParaRPr lang="ar-SA"/>
        </a:p>
      </dgm:t>
    </dgm:pt>
    <dgm:pt modelId="{6FD17551-9D57-4F96-9672-58C006032974}">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endParaRPr lang="ar-SA" sz="1400" b="0" dirty="0">
            <a:solidFill>
              <a:schemeClr val="tx1"/>
            </a:solidFill>
          </a:endParaRPr>
        </a:p>
      </dgm:t>
    </dgm:pt>
    <dgm:pt modelId="{F4483928-3B40-4E68-BB8A-DF5DF38EBE71}" type="parTrans" cxnId="{7BE61DDB-C4BA-4ED1-A588-417A534ECD5F}">
      <dgm:prSet/>
      <dgm:spPr/>
      <dgm:t>
        <a:bodyPr/>
        <a:lstStyle/>
        <a:p>
          <a:pPr rtl="1"/>
          <a:endParaRPr lang="ar-SA"/>
        </a:p>
      </dgm:t>
    </dgm:pt>
    <dgm:pt modelId="{BD67C016-B4F6-404A-94B7-3E70207990DC}" type="sibTrans" cxnId="{7BE61DDB-C4BA-4ED1-A588-417A534ECD5F}">
      <dgm:prSet/>
      <dgm:spPr/>
      <dgm:t>
        <a:bodyPr/>
        <a:lstStyle/>
        <a:p>
          <a:pPr rtl="1"/>
          <a:endParaRPr lang="ar-SA"/>
        </a:p>
      </dgm:t>
    </dgm:pt>
    <dgm:pt modelId="{D03C8277-B46B-4CF6-ACE5-5CE312DE2C68}">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In this work, a battery charger form photovoltaic (PV) solar cell with maximum power point tracking is proposed.</a:t>
          </a:r>
          <a:endParaRPr lang="ar-SA" sz="1400" dirty="0"/>
        </a:p>
      </dgm:t>
    </dgm:pt>
    <dgm:pt modelId="{17DC66CB-D507-4E78-B657-F8D6447234A8}" type="sibTrans" cxnId="{A677B74E-2A81-4226-9E10-B9A4496C676C}">
      <dgm:prSet/>
      <dgm:spPr/>
      <dgm:t>
        <a:bodyPr/>
        <a:lstStyle/>
        <a:p>
          <a:pPr rtl="1"/>
          <a:endParaRPr lang="ar-SA"/>
        </a:p>
      </dgm:t>
    </dgm:pt>
    <dgm:pt modelId="{0646D1E7-39DB-47D6-A518-96E87CD8064F}" type="parTrans" cxnId="{A677B74E-2A81-4226-9E10-B9A4496C676C}">
      <dgm:prSet/>
      <dgm:spPr/>
      <dgm:t>
        <a:bodyPr/>
        <a:lstStyle/>
        <a:p>
          <a:pPr rtl="1"/>
          <a:endParaRPr lang="ar-SA"/>
        </a:p>
      </dgm:t>
    </dgm:pt>
    <dgm:pt modelId="{76D6A230-D139-48B5-A9A4-ADCD12DDF8F4}">
      <dgm:prSet phldrT="[Text]" custT="1"/>
      <dgm:spPr>
        <a:solidFill>
          <a:schemeClr val="bg1">
            <a:lumMod val="85000"/>
            <a:alpha val="90000"/>
          </a:schemeClr>
        </a:solidFill>
      </dgm:spPr>
      <dgm:t>
        <a:bodyPr/>
        <a:lstStyle/>
        <a:p>
          <a:pPr marL="285750" indent="0" algn="just" defTabSz="2000250" rtl="0">
            <a:lnSpc>
              <a:spcPct val="90000"/>
            </a:lnSpc>
            <a:spcBef>
              <a:spcPct val="0"/>
            </a:spcBef>
            <a:spcAft>
              <a:spcPct val="15000"/>
            </a:spcAft>
            <a:buNone/>
          </a:pPr>
          <a:endParaRPr lang="ar-SA" sz="1400" dirty="0">
            <a:latin typeface="+mn-lt"/>
          </a:endParaRPr>
        </a:p>
      </dgm:t>
    </dgm:pt>
    <dgm:pt modelId="{1D6AD940-19D9-4144-87D9-8B646994885F}" type="parTrans" cxnId="{2D340B91-15BD-4C63-8D3C-C2121E93E488}">
      <dgm:prSet/>
      <dgm:spPr/>
    </dgm:pt>
    <dgm:pt modelId="{E10BCB7A-B5DC-4A2D-A576-EA445DCA825A}" type="sibTrans" cxnId="{2D340B91-15BD-4C63-8D3C-C2121E93E488}">
      <dgm:prSet/>
      <dgm:spPr/>
    </dgm:pt>
    <dgm:pt modelId="{9E3712C5-03A2-4333-98AF-CE11E2472D41}">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The mathematical model was presented and simulated. Design, implementation and recommendation are done.</a:t>
          </a:r>
          <a:endParaRPr lang="ar-SA" sz="1400" b="0" dirty="0" smtClean="0">
            <a:solidFill>
              <a:schemeClr val="tx1"/>
            </a:solidFill>
            <a:latin typeface="+mn-lt"/>
          </a:endParaRPr>
        </a:p>
        <a:p>
          <a:pPr marL="285750" indent="0" algn="just" defTabSz="2000250" rtl="0">
            <a:lnSpc>
              <a:spcPct val="90000"/>
            </a:lnSpc>
            <a:spcBef>
              <a:spcPct val="0"/>
            </a:spcBef>
            <a:spcAft>
              <a:spcPct val="15000"/>
            </a:spcAft>
            <a:buNone/>
          </a:pPr>
          <a:endParaRPr lang="ar-SA" sz="1400" dirty="0"/>
        </a:p>
      </dgm:t>
    </dgm:pt>
    <dgm:pt modelId="{EF8889D3-74A1-4784-A615-7BC6BD17A3C2}" type="parTrans" cxnId="{B2A04A8E-288F-499D-9C57-0FBFE1B0CAD2}">
      <dgm:prSet/>
      <dgm:spPr/>
    </dgm:pt>
    <dgm:pt modelId="{886795DA-1D80-46D6-BC6F-B979B8AA7E31}" type="sibTrans" cxnId="{B2A04A8E-288F-499D-9C57-0FBFE1B0CAD2}">
      <dgm:prSet/>
      <dgm:spPr/>
    </dgm:pt>
    <dgm:pt modelId="{F5C5D13C-EAAD-48F8-961F-FBB8BBEBD486}">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ar-SA" sz="1400" dirty="0"/>
        </a:p>
      </dgm:t>
    </dgm:pt>
    <dgm:pt modelId="{E6939599-680D-4344-9082-EA5D353C8D5E}" type="parTrans" cxnId="{F9BD2409-7A26-4614-95A8-AC45E0E7D5E7}">
      <dgm:prSet/>
      <dgm:spPr/>
    </dgm:pt>
    <dgm:pt modelId="{76F29BE2-5757-415F-840F-5F56FEDF6917}" type="sibTrans" cxnId="{F9BD2409-7A26-4614-95A8-AC45E0E7D5E7}">
      <dgm:prSet/>
      <dgm:spPr/>
    </dgm:pt>
    <dgm:pt modelId="{C341DD3A-094E-41D2-B531-C5CB886A84CC}">
      <dgm:prSet phldrT="[Text]" custT="1"/>
      <dgm:spPr>
        <a:solidFill>
          <a:schemeClr val="bg1">
            <a:lumMod val="85000"/>
            <a:alpha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ar-SA" sz="1400" dirty="0"/>
        </a:p>
      </dgm:t>
    </dgm:pt>
    <dgm:pt modelId="{0B7AE435-78A8-4DE6-9CC4-3BBF266D6BFC}" type="sibTrans" cxnId="{31F13B89-989B-425B-AFE2-44DD15F23109}">
      <dgm:prSet/>
      <dgm:spPr/>
      <dgm:t>
        <a:bodyPr/>
        <a:lstStyle/>
        <a:p>
          <a:pPr rtl="1"/>
          <a:endParaRPr lang="ar-SA"/>
        </a:p>
      </dgm:t>
    </dgm:pt>
    <dgm:pt modelId="{2B6D2095-9E93-423C-84F1-C8F9907C55BE}" type="parTrans" cxnId="{31F13B89-989B-425B-AFE2-44DD15F23109}">
      <dgm:prSet/>
      <dgm:spPr/>
      <dgm:t>
        <a:bodyPr/>
        <a:lstStyle/>
        <a:p>
          <a:pPr rtl="1"/>
          <a:endParaRPr lang="ar-SA"/>
        </a:p>
      </dgm:t>
    </dgm:pt>
    <dgm:pt modelId="{790BC289-2E64-4A7C-8223-080863F20335}">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t>Recently, research and development of low cost solar panels, thin-film devices, concentrator systems, and many innovative concepts have increased. </a:t>
          </a:r>
          <a:endParaRPr lang="ar-SA" sz="1400" dirty="0"/>
        </a:p>
      </dgm:t>
    </dgm:pt>
    <dgm:pt modelId="{F87B840C-7D70-4135-A5F7-9BD655657DCA}" type="sibTrans" cxnId="{0E458682-1240-47F7-9AD8-FC3D1889EA0F}">
      <dgm:prSet/>
      <dgm:spPr/>
      <dgm:t>
        <a:bodyPr/>
        <a:lstStyle/>
        <a:p>
          <a:pPr rtl="1"/>
          <a:endParaRPr lang="ar-SA"/>
        </a:p>
      </dgm:t>
    </dgm:pt>
    <dgm:pt modelId="{AF8FFC0E-921F-45FA-AF19-1B6E4A0E1C2A}" type="parTrans" cxnId="{0E458682-1240-47F7-9AD8-FC3D1889EA0F}">
      <dgm:prSet/>
      <dgm:spPr/>
      <dgm:t>
        <a:bodyPr/>
        <a:lstStyle/>
        <a:p>
          <a:pPr rtl="1"/>
          <a:endParaRPr lang="ar-SA"/>
        </a:p>
      </dgm:t>
    </dgm:pt>
    <dgm:pt modelId="{8A36814B-9E74-4C24-8D59-F859F6B65DF4}" type="pres">
      <dgm:prSet presAssocID="{52587095-4AF0-4E6C-A714-E2857466DACC}" presName="Name0" presStyleCnt="0">
        <dgm:presLayoutVars>
          <dgm:dir/>
          <dgm:animLvl val="lvl"/>
          <dgm:resizeHandles val="exact"/>
        </dgm:presLayoutVars>
      </dgm:prSet>
      <dgm:spPr/>
      <dgm:t>
        <a:bodyPr/>
        <a:lstStyle/>
        <a:p>
          <a:pPr rtl="1"/>
          <a:endParaRPr lang="ar-SA"/>
        </a:p>
      </dgm:t>
    </dgm:pt>
    <dgm:pt modelId="{B8F211FC-A5B5-4909-8F4A-326EACC29B20}" type="pres">
      <dgm:prSet presAssocID="{A3F06FD1-F5D2-40AD-B473-FEC3EFBDFD83}" presName="linNode" presStyleCnt="0"/>
      <dgm:spPr/>
    </dgm:pt>
    <dgm:pt modelId="{AEDC4C76-61F3-4C0F-9DFB-79B28F80BE37}" type="pres">
      <dgm:prSet presAssocID="{A3F06FD1-F5D2-40AD-B473-FEC3EFBDFD83}" presName="parentText" presStyleLbl="node1" presStyleIdx="0" presStyleCnt="3">
        <dgm:presLayoutVars>
          <dgm:chMax val="1"/>
          <dgm:bulletEnabled val="1"/>
        </dgm:presLayoutVars>
      </dgm:prSet>
      <dgm:spPr/>
      <dgm:t>
        <a:bodyPr/>
        <a:lstStyle/>
        <a:p>
          <a:pPr rtl="1"/>
          <a:endParaRPr lang="ar-SA"/>
        </a:p>
      </dgm:t>
    </dgm:pt>
    <dgm:pt modelId="{CAF5B163-8B6E-44BD-9D28-15361114FC0F}" type="pres">
      <dgm:prSet presAssocID="{A3F06FD1-F5D2-40AD-B473-FEC3EFBDFD83}" presName="descendantText" presStyleLbl="alignAccFollowNode1" presStyleIdx="0" presStyleCnt="3" custAng="0">
        <dgm:presLayoutVars>
          <dgm:bulletEnabled val="1"/>
        </dgm:presLayoutVars>
      </dgm:prSet>
      <dgm:spPr/>
      <dgm:t>
        <a:bodyPr/>
        <a:lstStyle/>
        <a:p>
          <a:pPr rtl="1"/>
          <a:endParaRPr lang="ar-SA"/>
        </a:p>
      </dgm:t>
    </dgm:pt>
    <dgm:pt modelId="{4C426162-F976-4EE3-802E-989FD56400AB}" type="pres">
      <dgm:prSet presAssocID="{1F6D8CA0-DEE4-4148-973C-BB5CC21C3C24}" presName="sp" presStyleCnt="0"/>
      <dgm:spPr/>
    </dgm:pt>
    <dgm:pt modelId="{7B2CACF8-7EE7-4C01-A25C-3C7729A30B45}" type="pres">
      <dgm:prSet presAssocID="{D91098AD-E0F3-4E42-A8A5-97D62D90AFD9}" presName="linNode" presStyleCnt="0"/>
      <dgm:spPr/>
    </dgm:pt>
    <dgm:pt modelId="{DB8307DA-542F-4528-BD1F-05AA6C3A841D}" type="pres">
      <dgm:prSet presAssocID="{D91098AD-E0F3-4E42-A8A5-97D62D90AFD9}" presName="parentText" presStyleLbl="node1" presStyleIdx="1" presStyleCnt="3">
        <dgm:presLayoutVars>
          <dgm:chMax val="1"/>
          <dgm:bulletEnabled val="1"/>
        </dgm:presLayoutVars>
      </dgm:prSet>
      <dgm:spPr/>
      <dgm:t>
        <a:bodyPr/>
        <a:lstStyle/>
        <a:p>
          <a:pPr rtl="1"/>
          <a:endParaRPr lang="ar-SA"/>
        </a:p>
      </dgm:t>
    </dgm:pt>
    <dgm:pt modelId="{AFF79D11-658B-42E8-A039-6E6AA2C4622C}" type="pres">
      <dgm:prSet presAssocID="{D91098AD-E0F3-4E42-A8A5-97D62D90AFD9}" presName="descendantText" presStyleLbl="alignAccFollowNode1" presStyleIdx="1" presStyleCnt="3">
        <dgm:presLayoutVars>
          <dgm:bulletEnabled val="1"/>
        </dgm:presLayoutVars>
      </dgm:prSet>
      <dgm:spPr/>
      <dgm:t>
        <a:bodyPr/>
        <a:lstStyle/>
        <a:p>
          <a:pPr rtl="1"/>
          <a:endParaRPr lang="ar-SA"/>
        </a:p>
      </dgm:t>
    </dgm:pt>
    <dgm:pt modelId="{B976D1B7-2E0F-4BDB-8831-ADD126B6C831}" type="pres">
      <dgm:prSet presAssocID="{80A6888E-3FD5-4FA8-9A9E-2BDE2EFA5635}" presName="sp" presStyleCnt="0"/>
      <dgm:spPr/>
    </dgm:pt>
    <dgm:pt modelId="{23BACDE5-D2FD-445D-AF5C-D7210C5DA78E}" type="pres">
      <dgm:prSet presAssocID="{DDD69475-E6E2-4571-9DEE-D3FE07EFBFEE}" presName="linNode" presStyleCnt="0"/>
      <dgm:spPr/>
    </dgm:pt>
    <dgm:pt modelId="{8428E7B4-76B0-4D73-8E4D-739493752560}" type="pres">
      <dgm:prSet presAssocID="{DDD69475-E6E2-4571-9DEE-D3FE07EFBFEE}" presName="parentText" presStyleLbl="node1" presStyleIdx="2" presStyleCnt="3">
        <dgm:presLayoutVars>
          <dgm:chMax val="1"/>
          <dgm:bulletEnabled val="1"/>
        </dgm:presLayoutVars>
      </dgm:prSet>
      <dgm:spPr/>
      <dgm:t>
        <a:bodyPr/>
        <a:lstStyle/>
        <a:p>
          <a:pPr rtl="1"/>
          <a:endParaRPr lang="ar-SA"/>
        </a:p>
      </dgm:t>
    </dgm:pt>
    <dgm:pt modelId="{E897F0CF-64F2-4B6B-AF1A-4ECAE8E61B0B}" type="pres">
      <dgm:prSet presAssocID="{DDD69475-E6E2-4571-9DEE-D3FE07EFBFEE}" presName="descendantText" presStyleLbl="alignAccFollowNode1" presStyleIdx="2" presStyleCnt="3" custLinFactNeighborX="215" custLinFactNeighborY="3735">
        <dgm:presLayoutVars>
          <dgm:bulletEnabled val="1"/>
        </dgm:presLayoutVars>
      </dgm:prSet>
      <dgm:spPr/>
      <dgm:t>
        <a:bodyPr/>
        <a:lstStyle/>
        <a:p>
          <a:pPr rtl="1"/>
          <a:endParaRPr lang="ar-SA"/>
        </a:p>
      </dgm:t>
    </dgm:pt>
  </dgm:ptLst>
  <dgm:cxnLst>
    <dgm:cxn modelId="{7E33DDF7-DF77-44CD-848B-BFA0F5AADF27}" type="presOf" srcId="{80B3332A-FC77-44D1-A0A7-8EB4C7646D75}" destId="{AFF79D11-658B-42E8-A039-6E6AA2C4622C}" srcOrd="0" destOrd="0" presId="urn:microsoft.com/office/officeart/2005/8/layout/vList5"/>
    <dgm:cxn modelId="{5D9B12E2-B4B4-4EAA-8741-997A38AA70CF}" type="presOf" srcId="{FAF38CDC-65C4-47A0-AD08-E9D28E571852}" destId="{AFF79D11-658B-42E8-A039-6E6AA2C4622C}" srcOrd="0" destOrd="10" presId="urn:microsoft.com/office/officeart/2005/8/layout/vList5"/>
    <dgm:cxn modelId="{3AA54A7B-23DF-4FF4-86F2-8F0B64516CCD}" type="presOf" srcId="{D03C8277-B46B-4CF6-ACE5-5CE312DE2C68}" destId="{E897F0CF-64F2-4B6B-AF1A-4ECAE8E61B0B}" srcOrd="0" destOrd="1" presId="urn:microsoft.com/office/officeart/2005/8/layout/vList5"/>
    <dgm:cxn modelId="{160206BC-912C-4EC9-96EA-E4AF5DAA5683}" type="presOf" srcId="{C341DD3A-094E-41D2-B531-C5CB886A84CC}" destId="{CAF5B163-8B6E-44BD-9D28-15361114FC0F}" srcOrd="0" destOrd="1" presId="urn:microsoft.com/office/officeart/2005/8/layout/vList5"/>
    <dgm:cxn modelId="{26706272-12CC-467B-BADE-72A769D769D3}" srcId="{A3F06FD1-F5D2-40AD-B473-FEC3EFBDFD83}" destId="{B1E1556C-8EAE-42F6-840E-006A73A85775}" srcOrd="3" destOrd="0" parTransId="{E60C67F2-B27E-48B6-8FBC-8A4741253B25}" sibTransId="{DB0BB027-F7AA-4AFD-AD48-48E671AB7B85}"/>
    <dgm:cxn modelId="{2EDA1D55-1155-4757-B862-6B071DA74C28}" type="presOf" srcId="{D7569EB7-7766-4CCA-BB3A-45D38DA8130B}" destId="{AFF79D11-658B-42E8-A039-6E6AA2C4622C}" srcOrd="0" destOrd="11" presId="urn:microsoft.com/office/officeart/2005/8/layout/vList5"/>
    <dgm:cxn modelId="{09138CAE-B8F1-42ED-82DC-1A1A6426920D}" type="presOf" srcId="{122D29C2-E738-44F9-ABC7-0DECAA99A1BE}" destId="{CAF5B163-8B6E-44BD-9D28-15361114FC0F}" srcOrd="0" destOrd="4" presId="urn:microsoft.com/office/officeart/2005/8/layout/vList5"/>
    <dgm:cxn modelId="{042A3783-285F-473C-BD15-430B3D1D0A4C}" srcId="{D91098AD-E0F3-4E42-A8A5-97D62D90AFD9}" destId="{80B3332A-FC77-44D1-A0A7-8EB4C7646D75}" srcOrd="0" destOrd="0" parTransId="{2D6308B4-FE14-45A4-A278-0CEA07DDBC27}" sibTransId="{AF7F5EEF-5479-4CDF-95CE-4A0F3B12090D}"/>
    <dgm:cxn modelId="{3EC5CE1A-A99E-4460-B0DF-FD246620F06A}" type="presOf" srcId="{E480FDBF-C349-4847-8368-48F24CA46B11}" destId="{AFF79D11-658B-42E8-A039-6E6AA2C4622C}" srcOrd="0" destOrd="4" presId="urn:microsoft.com/office/officeart/2005/8/layout/vList5"/>
    <dgm:cxn modelId="{2D340B91-15BD-4C63-8D3C-C2121E93E488}" srcId="{DDD69475-E6E2-4571-9DEE-D3FE07EFBFEE}" destId="{76D6A230-D139-48B5-A9A4-ADCD12DDF8F4}" srcOrd="0" destOrd="0" parTransId="{1D6AD940-19D9-4144-87D9-8B646994885F}" sibTransId="{E10BCB7A-B5DC-4A2D-A576-EA445DCA825A}"/>
    <dgm:cxn modelId="{574488F5-8CA7-4E01-B074-8494CFD74448}" type="presOf" srcId="{D91098AD-E0F3-4E42-A8A5-97D62D90AFD9}" destId="{DB8307DA-542F-4528-BD1F-05AA6C3A841D}" srcOrd="0" destOrd="0" presId="urn:microsoft.com/office/officeart/2005/8/layout/vList5"/>
    <dgm:cxn modelId="{51E8E919-F1BC-4358-9981-46A6ADD354AE}" type="presOf" srcId="{A3F06FD1-F5D2-40AD-B473-FEC3EFBDFD83}" destId="{AEDC4C76-61F3-4C0F-9DFB-79B28F80BE37}" srcOrd="0" destOrd="0" presId="urn:microsoft.com/office/officeart/2005/8/layout/vList5"/>
    <dgm:cxn modelId="{9B599B33-132F-4556-8AA5-CC96DD3B5EE9}" type="presOf" srcId="{4F191041-E32F-4184-9F41-B22C468C806D}" destId="{AFF79D11-658B-42E8-A039-6E6AA2C4622C}" srcOrd="0" destOrd="1" presId="urn:microsoft.com/office/officeart/2005/8/layout/vList5"/>
    <dgm:cxn modelId="{0CABE001-6069-4AB9-9FEE-07540C3EC807}" type="presOf" srcId="{B1E1556C-8EAE-42F6-840E-006A73A85775}" destId="{CAF5B163-8B6E-44BD-9D28-15361114FC0F}" srcOrd="0" destOrd="3" presId="urn:microsoft.com/office/officeart/2005/8/layout/vList5"/>
    <dgm:cxn modelId="{B2A04A8E-288F-499D-9C57-0FBFE1B0CAD2}" srcId="{DDD69475-E6E2-4571-9DEE-D3FE07EFBFEE}" destId="{9E3712C5-03A2-4333-98AF-CE11E2472D41}" srcOrd="3" destOrd="0" parTransId="{EF8889D3-74A1-4784-A615-7BC6BD17A3C2}" sibTransId="{886795DA-1D80-46D6-BC6F-B979B8AA7E31}"/>
    <dgm:cxn modelId="{C5D3AA52-2871-4A6D-AF3C-4EB6C062DAE1}" srcId="{D91098AD-E0F3-4E42-A8A5-97D62D90AFD9}" destId="{FAF38CDC-65C4-47A0-AD08-E9D28E571852}" srcOrd="10" destOrd="0" parTransId="{3D89C871-9465-49C9-A7CB-6A4A91AEC19F}" sibTransId="{74AE526A-4873-4A5B-9AD3-A64D9ABC9405}"/>
    <dgm:cxn modelId="{646A711D-9DE2-46A7-8AA4-4914F387445E}" type="presOf" srcId="{6FD17551-9D57-4F96-9672-58C006032974}" destId="{AFF79D11-658B-42E8-A039-6E6AA2C4622C}" srcOrd="0" destOrd="5" presId="urn:microsoft.com/office/officeart/2005/8/layout/vList5"/>
    <dgm:cxn modelId="{8B09FC0A-C6FA-4B64-93BC-029371BDA805}" srcId="{D91098AD-E0F3-4E42-A8A5-97D62D90AFD9}" destId="{D42741A7-3012-48D3-BF44-C57FA7E9423B}" srcOrd="7" destOrd="0" parTransId="{6274292C-DDD6-4D9A-9A7A-B7B0D41B55E7}" sibTransId="{8AE67B07-9AD6-45D8-B403-83778E48BD8D}"/>
    <dgm:cxn modelId="{845797DB-D438-4308-954B-0E59946FD637}" srcId="{52587095-4AF0-4E6C-A714-E2857466DACC}" destId="{D91098AD-E0F3-4E42-A8A5-97D62D90AFD9}" srcOrd="1" destOrd="0" parTransId="{3CE1CC86-A67A-40AC-B327-4EF1572ECE74}" sibTransId="{80A6888E-3FD5-4FA8-9A9E-2BDE2EFA5635}"/>
    <dgm:cxn modelId="{6C1C9E72-95DA-472B-A7DD-129376C29545}" srcId="{D91098AD-E0F3-4E42-A8A5-97D62D90AFD9}" destId="{60C57080-C865-4D61-A995-F482B57C00DD}" srcOrd="2" destOrd="0" parTransId="{1E3E38D6-4828-40F1-AA88-31C1C798B385}" sibTransId="{3CF3BE4E-5E98-42C7-A48B-F0424FB77091}"/>
    <dgm:cxn modelId="{8540F977-0D1C-4EFD-AC25-89280269C049}" srcId="{D91098AD-E0F3-4E42-A8A5-97D62D90AFD9}" destId="{F66541CA-1CBD-4B2E-8B67-61EC8D2475A3}" srcOrd="8" destOrd="0" parTransId="{24EF9DC2-200B-4ACB-B3DF-7829542A3FB2}" sibTransId="{3703FD0F-4703-4003-A924-4FDA6CCBE3D1}"/>
    <dgm:cxn modelId="{F9BD2409-7A26-4614-95A8-AC45E0E7D5E7}" srcId="{DDD69475-E6E2-4571-9DEE-D3FE07EFBFEE}" destId="{F5C5D13C-EAAD-48F8-961F-FBB8BBEBD486}" srcOrd="2" destOrd="0" parTransId="{E6939599-680D-4344-9082-EA5D353C8D5E}" sibTransId="{76F29BE2-5757-415F-840F-5F56FEDF6917}"/>
    <dgm:cxn modelId="{40018291-B8C8-41C3-8653-F6A392DE67E6}" srcId="{A3F06FD1-F5D2-40AD-B473-FEC3EFBDFD83}" destId="{B956FC2F-7430-4816-A3FA-800CA1FF3CE7}" srcOrd="6" destOrd="0" parTransId="{CB9D274E-0F42-4DD2-A84A-340C540FEDEE}" sibTransId="{FA36BE41-0F34-4291-9774-A24B6E2A8A46}"/>
    <dgm:cxn modelId="{C9580ABF-A666-425E-B98E-DD569C56D64D}" srcId="{D91098AD-E0F3-4E42-A8A5-97D62D90AFD9}" destId="{F4E6A31C-7E12-49FC-9DE1-66662BC086A6}" srcOrd="6" destOrd="0" parTransId="{381B31EE-491F-40D3-A768-9E6F58D1843D}" sibTransId="{58B3EF55-411A-4718-8E47-E24C4FDAF926}"/>
    <dgm:cxn modelId="{544E9372-9745-4F17-BD0A-9F3BDBDDF335}" type="presOf" srcId="{7B370342-57BB-4B05-B29E-261644085D00}" destId="{CAF5B163-8B6E-44BD-9D28-15361114FC0F}" srcOrd="0" destOrd="5" presId="urn:microsoft.com/office/officeart/2005/8/layout/vList5"/>
    <dgm:cxn modelId="{CB7FDFBA-EA91-4DB5-8909-734C2ED4809C}" type="presOf" srcId="{C23C8A37-917C-4B1A-AC83-096F40173036}" destId="{AFF79D11-658B-42E8-A039-6E6AA2C4622C}" srcOrd="0" destOrd="9" presId="urn:microsoft.com/office/officeart/2005/8/layout/vList5"/>
    <dgm:cxn modelId="{A677B74E-2A81-4226-9E10-B9A4496C676C}" srcId="{DDD69475-E6E2-4571-9DEE-D3FE07EFBFEE}" destId="{D03C8277-B46B-4CF6-ACE5-5CE312DE2C68}" srcOrd="1" destOrd="0" parTransId="{0646D1E7-39DB-47D6-A518-96E87CD8064F}" sibTransId="{17DC66CB-D507-4E78-B657-F8D6447234A8}"/>
    <dgm:cxn modelId="{9BF3288F-7F07-4557-A408-08D7086F2C71}" type="presOf" srcId="{F4E6A31C-7E12-49FC-9DE1-66662BC086A6}" destId="{AFF79D11-658B-42E8-A039-6E6AA2C4622C}" srcOrd="0" destOrd="6" presId="urn:microsoft.com/office/officeart/2005/8/layout/vList5"/>
    <dgm:cxn modelId="{B2917E55-76EA-4E28-8F14-21E7D31C1644}" type="presOf" srcId="{D42741A7-3012-48D3-BF44-C57FA7E9423B}" destId="{AFF79D11-658B-42E8-A039-6E6AA2C4622C}" srcOrd="0" destOrd="7" presId="urn:microsoft.com/office/officeart/2005/8/layout/vList5"/>
    <dgm:cxn modelId="{8512A0B4-80CA-4B30-AD30-06F4D77772B7}" type="presOf" srcId="{459ED3F9-E0D7-4C73-8294-DD9BB6508E07}" destId="{CAF5B163-8B6E-44BD-9D28-15361114FC0F}" srcOrd="0" destOrd="0" presId="urn:microsoft.com/office/officeart/2005/8/layout/vList5"/>
    <dgm:cxn modelId="{59618376-C578-4034-9D41-7FCF491464E1}" type="presOf" srcId="{9E3712C5-03A2-4333-98AF-CE11E2472D41}" destId="{E897F0CF-64F2-4B6B-AF1A-4ECAE8E61B0B}" srcOrd="0" destOrd="3" presId="urn:microsoft.com/office/officeart/2005/8/layout/vList5"/>
    <dgm:cxn modelId="{41E69912-4457-45D2-9E56-F2A97158E76F}" type="presOf" srcId="{60C57080-C865-4D61-A995-F482B57C00DD}" destId="{AFF79D11-658B-42E8-A039-6E6AA2C4622C}" srcOrd="0" destOrd="2" presId="urn:microsoft.com/office/officeart/2005/8/layout/vList5"/>
    <dgm:cxn modelId="{A9554C3D-60C0-422B-87FB-089D3B77FAEE}" srcId="{D91098AD-E0F3-4E42-A8A5-97D62D90AFD9}" destId="{4F191041-E32F-4184-9F41-B22C468C806D}" srcOrd="1" destOrd="0" parTransId="{9B02752B-6E1E-4E37-84B2-7FFDF43DF59E}" sibTransId="{02BBC259-D12E-44EC-9CE4-865E1AA0F3AB}"/>
    <dgm:cxn modelId="{31F13B89-989B-425B-AFE2-44DD15F23109}" srcId="{A3F06FD1-F5D2-40AD-B473-FEC3EFBDFD83}" destId="{C341DD3A-094E-41D2-B531-C5CB886A84CC}" srcOrd="1" destOrd="0" parTransId="{2B6D2095-9E93-423C-84F1-C8F9907C55BE}" sibTransId="{0B7AE435-78A8-4DE6-9CC4-3BBF266D6BFC}"/>
    <dgm:cxn modelId="{0ED54DFA-A33B-4328-A2CC-F4CBEA1F2094}" srcId="{D91098AD-E0F3-4E42-A8A5-97D62D90AFD9}" destId="{08A13A62-CE58-4803-9C9F-B73B70B7D867}" srcOrd="3" destOrd="0" parTransId="{4441A2D5-6397-444A-96A0-D1E87A72805A}" sibTransId="{28A76CDB-9B67-4CE2-8208-71A0791C4BD3}"/>
    <dgm:cxn modelId="{FE74D477-4193-46B2-8F2D-03AED94EC35D}" srcId="{A3F06FD1-F5D2-40AD-B473-FEC3EFBDFD83}" destId="{7B370342-57BB-4B05-B29E-261644085D00}" srcOrd="5" destOrd="0" parTransId="{CC9AFFCE-F0DF-4C48-824E-435CA0B72334}" sibTransId="{76CBAD8E-F685-429A-B840-93F069A72DC9}"/>
    <dgm:cxn modelId="{A1E17942-4D21-435B-88C9-925B6DE45F71}" srcId="{A3F06FD1-F5D2-40AD-B473-FEC3EFBDFD83}" destId="{459ED3F9-E0D7-4C73-8294-DD9BB6508E07}" srcOrd="0" destOrd="0" parTransId="{E6FE8181-7435-43B5-A97F-B7DC7F6AE668}" sibTransId="{A287704E-F7F6-48B0-9FE8-6E657302D2B8}"/>
    <dgm:cxn modelId="{A579BDC6-0271-4603-AC25-30EB56A78339}" type="presOf" srcId="{08A13A62-CE58-4803-9C9F-B73B70B7D867}" destId="{AFF79D11-658B-42E8-A039-6E6AA2C4622C}" srcOrd="0" destOrd="3" presId="urn:microsoft.com/office/officeart/2005/8/layout/vList5"/>
    <dgm:cxn modelId="{FC8387FF-D529-4762-A656-4C359564DBBB}" type="presOf" srcId="{52587095-4AF0-4E6C-A714-E2857466DACC}" destId="{8A36814B-9E74-4C24-8D59-F859F6B65DF4}" srcOrd="0" destOrd="0" presId="urn:microsoft.com/office/officeart/2005/8/layout/vList5"/>
    <dgm:cxn modelId="{E24537FC-0CD8-436B-A5F3-EAF9F562FFCC}" srcId="{D91098AD-E0F3-4E42-A8A5-97D62D90AFD9}" destId="{E480FDBF-C349-4847-8368-48F24CA46B11}" srcOrd="4" destOrd="0" parTransId="{434B6989-42C6-4E08-8CA0-C8E46BDBC5A3}" sibTransId="{E4FC2D4B-3A64-4548-A54C-48A912C88C22}"/>
    <dgm:cxn modelId="{4FDFBBD4-4D43-4447-9618-2806AD382FD8}" type="presOf" srcId="{76D6A230-D139-48B5-A9A4-ADCD12DDF8F4}" destId="{E897F0CF-64F2-4B6B-AF1A-4ECAE8E61B0B}" srcOrd="0" destOrd="0" presId="urn:microsoft.com/office/officeart/2005/8/layout/vList5"/>
    <dgm:cxn modelId="{7397D994-8980-4D71-8F2C-F46FAD4BF5C0}" type="presOf" srcId="{DDD69475-E6E2-4571-9DEE-D3FE07EFBFEE}" destId="{8428E7B4-76B0-4D73-8E4D-739493752560}" srcOrd="0" destOrd="0" presId="urn:microsoft.com/office/officeart/2005/8/layout/vList5"/>
    <dgm:cxn modelId="{0E458682-1240-47F7-9AD8-FC3D1889EA0F}" srcId="{A3F06FD1-F5D2-40AD-B473-FEC3EFBDFD83}" destId="{790BC289-2E64-4A7C-8223-080863F20335}" srcOrd="2" destOrd="0" parTransId="{AF8FFC0E-921F-45FA-AF19-1B6E4A0E1C2A}" sibTransId="{F87B840C-7D70-4135-A5F7-9BD655657DCA}"/>
    <dgm:cxn modelId="{9D9268BD-6007-4EF3-9121-B4D0499AD353}" srcId="{D91098AD-E0F3-4E42-A8A5-97D62D90AFD9}" destId="{C23C8A37-917C-4B1A-AC83-096F40173036}" srcOrd="9" destOrd="0" parTransId="{C422B6AA-FC2F-4446-8969-3A1690BA0B77}" sibTransId="{AF5E9610-2C2E-4056-AF98-A2452A3AA958}"/>
    <dgm:cxn modelId="{18B830D4-08A2-4166-8A99-1DCEFA54015E}" srcId="{52587095-4AF0-4E6C-A714-E2857466DACC}" destId="{DDD69475-E6E2-4571-9DEE-D3FE07EFBFEE}" srcOrd="2" destOrd="0" parTransId="{436253B0-27F2-4B56-84CC-F3B25836534F}" sibTransId="{70676CBF-EF31-44BD-BE1F-CF5648583976}"/>
    <dgm:cxn modelId="{31C3637F-0C4D-4D0C-895A-A415C5CB7459}" type="presOf" srcId="{790BC289-2E64-4A7C-8223-080863F20335}" destId="{CAF5B163-8B6E-44BD-9D28-15361114FC0F}" srcOrd="0" destOrd="2" presId="urn:microsoft.com/office/officeart/2005/8/layout/vList5"/>
    <dgm:cxn modelId="{D96C11D3-B682-44BB-A560-D549F879A0DB}" srcId="{D91098AD-E0F3-4E42-A8A5-97D62D90AFD9}" destId="{D7569EB7-7766-4CCA-BB3A-45D38DA8130B}" srcOrd="11" destOrd="0" parTransId="{F3EC0607-18B6-4D6C-B1F0-3D171E148E84}" sibTransId="{CA489D37-9635-45F4-88B8-78D39848BE99}"/>
    <dgm:cxn modelId="{9CF78CF8-82A3-432F-9B53-E2C1FEC0A56A}" type="presOf" srcId="{F66541CA-1CBD-4B2E-8B67-61EC8D2475A3}" destId="{AFF79D11-658B-42E8-A039-6E6AA2C4622C}" srcOrd="0" destOrd="8" presId="urn:microsoft.com/office/officeart/2005/8/layout/vList5"/>
    <dgm:cxn modelId="{2621EFB8-31B3-4D93-83B9-88F8AD21B99E}" type="presOf" srcId="{F5C5D13C-EAAD-48F8-961F-FBB8BBEBD486}" destId="{E897F0CF-64F2-4B6B-AF1A-4ECAE8E61B0B}" srcOrd="0" destOrd="2" presId="urn:microsoft.com/office/officeart/2005/8/layout/vList5"/>
    <dgm:cxn modelId="{ECF1690D-5CC1-4926-9DA7-32012039FA36}" srcId="{A3F06FD1-F5D2-40AD-B473-FEC3EFBDFD83}" destId="{122D29C2-E738-44F9-ABC7-0DECAA99A1BE}" srcOrd="4" destOrd="0" parTransId="{D595999F-0466-4474-8099-656105A8E3B4}" sibTransId="{9F888FD9-9C63-4676-BFC5-E32BAB8A9C57}"/>
    <dgm:cxn modelId="{5104FDAA-DEC0-4C1B-9B92-2B0D4992AFDF}" type="presOf" srcId="{B956FC2F-7430-4816-A3FA-800CA1FF3CE7}" destId="{CAF5B163-8B6E-44BD-9D28-15361114FC0F}" srcOrd="0" destOrd="6" presId="urn:microsoft.com/office/officeart/2005/8/layout/vList5"/>
    <dgm:cxn modelId="{7BE61DDB-C4BA-4ED1-A588-417A534ECD5F}" srcId="{D91098AD-E0F3-4E42-A8A5-97D62D90AFD9}" destId="{6FD17551-9D57-4F96-9672-58C006032974}" srcOrd="5" destOrd="0" parTransId="{F4483928-3B40-4E68-BB8A-DF5DF38EBE71}" sibTransId="{BD67C016-B4F6-404A-94B7-3E70207990DC}"/>
    <dgm:cxn modelId="{EFF5EBB2-4150-4BF6-91A8-CF5D636A8238}" srcId="{52587095-4AF0-4E6C-A714-E2857466DACC}" destId="{A3F06FD1-F5D2-40AD-B473-FEC3EFBDFD83}" srcOrd="0" destOrd="0" parTransId="{6B96F7C5-73A9-4E5F-B808-37906E04E7E1}" sibTransId="{1F6D8CA0-DEE4-4148-973C-BB5CC21C3C24}"/>
    <dgm:cxn modelId="{7D938BC0-D795-429F-8D1C-C05B006087F8}" type="presParOf" srcId="{8A36814B-9E74-4C24-8D59-F859F6B65DF4}" destId="{B8F211FC-A5B5-4909-8F4A-326EACC29B20}" srcOrd="0" destOrd="0" presId="urn:microsoft.com/office/officeart/2005/8/layout/vList5"/>
    <dgm:cxn modelId="{CCF84FD9-19EF-4818-A968-BD3E6FFC6B5C}" type="presParOf" srcId="{B8F211FC-A5B5-4909-8F4A-326EACC29B20}" destId="{AEDC4C76-61F3-4C0F-9DFB-79B28F80BE37}" srcOrd="0" destOrd="0" presId="urn:microsoft.com/office/officeart/2005/8/layout/vList5"/>
    <dgm:cxn modelId="{694C12B3-22C7-4EC4-A36B-13919CB2FBD4}" type="presParOf" srcId="{B8F211FC-A5B5-4909-8F4A-326EACC29B20}" destId="{CAF5B163-8B6E-44BD-9D28-15361114FC0F}" srcOrd="1" destOrd="0" presId="urn:microsoft.com/office/officeart/2005/8/layout/vList5"/>
    <dgm:cxn modelId="{636FE95D-B1D9-4F15-B2DC-D22CC86E145B}" type="presParOf" srcId="{8A36814B-9E74-4C24-8D59-F859F6B65DF4}" destId="{4C426162-F976-4EE3-802E-989FD56400AB}" srcOrd="1" destOrd="0" presId="urn:microsoft.com/office/officeart/2005/8/layout/vList5"/>
    <dgm:cxn modelId="{297C9E1E-9D3A-416E-8631-DFD035AF8352}" type="presParOf" srcId="{8A36814B-9E74-4C24-8D59-F859F6B65DF4}" destId="{7B2CACF8-7EE7-4C01-A25C-3C7729A30B45}" srcOrd="2" destOrd="0" presId="urn:microsoft.com/office/officeart/2005/8/layout/vList5"/>
    <dgm:cxn modelId="{9B19D896-F51C-4A0D-A815-24D279F83266}" type="presParOf" srcId="{7B2CACF8-7EE7-4C01-A25C-3C7729A30B45}" destId="{DB8307DA-542F-4528-BD1F-05AA6C3A841D}" srcOrd="0" destOrd="0" presId="urn:microsoft.com/office/officeart/2005/8/layout/vList5"/>
    <dgm:cxn modelId="{F187AE93-85EB-4086-BBA0-FF3715AA4954}" type="presParOf" srcId="{7B2CACF8-7EE7-4C01-A25C-3C7729A30B45}" destId="{AFF79D11-658B-42E8-A039-6E6AA2C4622C}" srcOrd="1" destOrd="0" presId="urn:microsoft.com/office/officeart/2005/8/layout/vList5"/>
    <dgm:cxn modelId="{ABA7F9E2-25AE-44E2-9F5B-4F01D7716F93}" type="presParOf" srcId="{8A36814B-9E74-4C24-8D59-F859F6B65DF4}" destId="{B976D1B7-2E0F-4BDB-8831-ADD126B6C831}" srcOrd="3" destOrd="0" presId="urn:microsoft.com/office/officeart/2005/8/layout/vList5"/>
    <dgm:cxn modelId="{5BA9E163-4770-4CD2-8646-4F7DD5D1D35D}" type="presParOf" srcId="{8A36814B-9E74-4C24-8D59-F859F6B65DF4}" destId="{23BACDE5-D2FD-445D-AF5C-D7210C5DA78E}" srcOrd="4" destOrd="0" presId="urn:microsoft.com/office/officeart/2005/8/layout/vList5"/>
    <dgm:cxn modelId="{BBE8B7F0-6AB3-41AB-8F9F-DFD2207F2B40}" type="presParOf" srcId="{23BACDE5-D2FD-445D-AF5C-D7210C5DA78E}" destId="{8428E7B4-76B0-4D73-8E4D-739493752560}" srcOrd="0" destOrd="0" presId="urn:microsoft.com/office/officeart/2005/8/layout/vList5"/>
    <dgm:cxn modelId="{CD7D70D1-444E-47AB-9A76-AE3DBD8519DC}" type="presParOf" srcId="{23BACDE5-D2FD-445D-AF5C-D7210C5DA78E}" destId="{E897F0CF-64F2-4B6B-AF1A-4ECAE8E61B0B}"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5B163-8B6E-44BD-9D28-15361114FC0F}">
      <dsp:nvSpPr>
        <dsp:cNvPr id="0" name=""/>
        <dsp:cNvSpPr/>
      </dsp:nvSpPr>
      <dsp:spPr>
        <a:xfrm rot="5400000">
          <a:off x="4331339" y="-1391258"/>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0" algn="l" defTabSz="622300" rtl="0">
            <a:lnSpc>
              <a:spcPct val="90000"/>
            </a:lnSpc>
            <a:spcBef>
              <a:spcPct val="0"/>
            </a:spcBef>
            <a:spcAft>
              <a:spcPct val="15000"/>
            </a:spcAft>
            <a:buChar char="••"/>
          </a:pPr>
          <a:endParaRPr lang="ar-SA" sz="1400" kern="1200" dirty="0"/>
        </a:p>
        <a:p>
          <a:pPr marL="0" marR="0" lvl="1" indent="0" algn="l"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kern="1200" dirty="0" smtClean="0"/>
            <a:t>Recently, research and development of low cost solar panels, thin-film devices, concentrator systems, and many innovative concepts have increased. </a:t>
          </a: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kern="1200" dirty="0" smtClean="0"/>
            <a:t>Nowadays, the costs of small solar-power modular units and solar-power plants are economically feasible for large-scale production and use of solar energy.</a:t>
          </a:r>
          <a:endParaRPr lang="ar-SA" sz="1400" kern="1200" dirty="0"/>
        </a:p>
        <a:p>
          <a:pPr marL="114300" lvl="1" indent="0" algn="r" defTabSz="622300" rtl="0">
            <a:lnSpc>
              <a:spcPct val="90000"/>
            </a:lnSpc>
            <a:spcBef>
              <a:spcPct val="0"/>
            </a:spcBef>
            <a:spcAft>
              <a:spcPct val="15000"/>
            </a:spcAft>
            <a:buChar char="••"/>
          </a:pPr>
          <a:endParaRPr lang="ar-SA" sz="1400" kern="1200" dirty="0"/>
        </a:p>
        <a:p>
          <a:pPr marL="114300" lvl="1" indent="0" algn="l" defTabSz="622300" rtl="0">
            <a:lnSpc>
              <a:spcPct val="90000"/>
            </a:lnSpc>
            <a:spcBef>
              <a:spcPct val="0"/>
            </a:spcBef>
            <a:spcAft>
              <a:spcPct val="15000"/>
            </a:spcAft>
            <a:buChar char="••"/>
          </a:pPr>
          <a:endParaRPr lang="ar-SA" sz="1400" kern="1200" dirty="0"/>
        </a:p>
      </dsp:txBody>
      <dsp:txXfrm rot="-5400000">
        <a:off x="2730421" y="290316"/>
        <a:ext cx="4773426" cy="1490934"/>
      </dsp:txXfrm>
    </dsp:sp>
    <dsp:sp modelId="{AEDC4C76-61F3-4C0F-9DFB-79B28F80BE37}">
      <dsp:nvSpPr>
        <dsp:cNvPr id="0" name=""/>
        <dsp:cNvSpPr/>
      </dsp:nvSpPr>
      <dsp:spPr>
        <a:xfrm>
          <a:off x="0" y="3129"/>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b="1" kern="1200" dirty="0" smtClean="0">
              <a:latin typeface="+mj-lt"/>
            </a:rPr>
            <a:t>Problem Statement</a:t>
          </a:r>
          <a:endParaRPr lang="ar-SA" sz="3400" b="1" kern="1200" dirty="0">
            <a:latin typeface="+mj-lt"/>
          </a:endParaRPr>
        </a:p>
      </dsp:txBody>
      <dsp:txXfrm>
        <a:off x="100820" y="103949"/>
        <a:ext cx="2528781" cy="1863667"/>
      </dsp:txXfrm>
    </dsp:sp>
    <dsp:sp modelId="{AFF79D11-658B-42E8-A039-6E6AA2C4622C}">
      <dsp:nvSpPr>
        <dsp:cNvPr id="0" name=""/>
        <dsp:cNvSpPr/>
      </dsp:nvSpPr>
      <dsp:spPr>
        <a:xfrm rot="5400000">
          <a:off x="4331339" y="777314"/>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just" defTabSz="400050" rtl="0">
            <a:lnSpc>
              <a:spcPct val="90000"/>
            </a:lnSpc>
            <a:spcBef>
              <a:spcPct val="0"/>
            </a:spcBef>
            <a:spcAft>
              <a:spcPct val="15000"/>
            </a:spcAft>
            <a:buChar char="••"/>
          </a:pPr>
          <a:r>
            <a:rPr lang="en-US" sz="1400" kern="1200" dirty="0" smtClean="0"/>
            <a:t>The energy generated from the PV module is mainly dependent on the temperature and solar radiation. </a:t>
          </a:r>
          <a:endParaRPr lang="ar-SA" sz="1400" b="0" kern="1200" dirty="0">
            <a:solidFill>
              <a:schemeClr val="tx1"/>
            </a:solidFill>
          </a:endParaRPr>
        </a:p>
        <a:p>
          <a:pPr marL="57150" lvl="1" indent="0" algn="just" defTabSz="400050" rtl="0">
            <a:lnSpc>
              <a:spcPct val="90000"/>
            </a:lnSpc>
            <a:spcBef>
              <a:spcPct val="0"/>
            </a:spcBef>
            <a:spcAft>
              <a:spcPct val="15000"/>
            </a:spcAft>
            <a:buChar char="••"/>
          </a:pPr>
          <a:endParaRPr lang="ar-SA" sz="1400" b="0" kern="1200" dirty="0">
            <a:solidFill>
              <a:schemeClr val="tx1"/>
            </a:solidFill>
          </a:endParaRPr>
        </a:p>
        <a:p>
          <a:pPr marL="57150" lvl="1" indent="0" algn="just" defTabSz="400050" rtl="0">
            <a:lnSpc>
              <a:spcPct val="90000"/>
            </a:lnSpc>
            <a:spcBef>
              <a:spcPct val="0"/>
            </a:spcBef>
            <a:spcAft>
              <a:spcPct val="15000"/>
            </a:spcAft>
            <a:buChar char="••"/>
          </a:pPr>
          <a:r>
            <a:rPr lang="en-US" sz="1400" kern="1200" dirty="0" smtClean="0"/>
            <a:t>MPPT is used to extract the maximum power from the PV panel in order to maximize the overall efficiency of the system, thereby reducing the overall system cost.</a:t>
          </a:r>
          <a:endParaRPr lang="ar-SA" sz="1400" b="0" kern="1200" dirty="0">
            <a:solidFill>
              <a:schemeClr val="tx1"/>
            </a:solidFill>
          </a:endParaRPr>
        </a:p>
        <a:p>
          <a:pPr marL="57150" lvl="1" indent="0" algn="just"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900" kern="1200" dirty="0"/>
        </a:p>
      </dsp:txBody>
      <dsp:txXfrm rot="-5400000">
        <a:off x="2730421" y="2458888"/>
        <a:ext cx="4773426" cy="1490934"/>
      </dsp:txXfrm>
    </dsp:sp>
    <dsp:sp modelId="{DB8307DA-542F-4528-BD1F-05AA6C3A841D}">
      <dsp:nvSpPr>
        <dsp:cNvPr id="0" name=""/>
        <dsp:cNvSpPr/>
      </dsp:nvSpPr>
      <dsp:spPr>
        <a:xfrm>
          <a:off x="0" y="2171702"/>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b="1" kern="1200" dirty="0" smtClean="0">
              <a:latin typeface="+mj-lt"/>
            </a:rPr>
            <a:t>Objectives</a:t>
          </a:r>
          <a:endParaRPr lang="ar-SA" sz="3400" kern="1200" dirty="0">
            <a:latin typeface="+mj-lt"/>
          </a:endParaRPr>
        </a:p>
      </dsp:txBody>
      <dsp:txXfrm>
        <a:off x="100820" y="2272522"/>
        <a:ext cx="2528781" cy="1863667"/>
      </dsp:txXfrm>
    </dsp:sp>
    <dsp:sp modelId="{E897F0CF-64F2-4B6B-AF1A-4ECAE8E61B0B}">
      <dsp:nvSpPr>
        <dsp:cNvPr id="0" name=""/>
        <dsp:cNvSpPr/>
      </dsp:nvSpPr>
      <dsp:spPr>
        <a:xfrm rot="5400000">
          <a:off x="4331339" y="3007599"/>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just" defTabSz="2000250" rtl="0">
            <a:lnSpc>
              <a:spcPct val="90000"/>
            </a:lnSpc>
            <a:spcBef>
              <a:spcPct val="0"/>
            </a:spcBef>
            <a:spcAft>
              <a:spcPct val="15000"/>
            </a:spcAft>
            <a:buChar char="••"/>
          </a:pPr>
          <a:endParaRPr lang="ar-SA" sz="1400" kern="1200" dirty="0">
            <a:latin typeface="+mn-lt"/>
          </a:endParaRPr>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b="0" kern="1200" dirty="0" smtClean="0">
              <a:solidFill>
                <a:schemeClr val="tx1"/>
              </a:solidFill>
              <a:latin typeface="+mn-lt"/>
            </a:rPr>
            <a:t>In this work, a battery charger form photovoltaic (PV) solar cell with maximum power point tracking is proposed.</a:t>
          </a: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b="0" kern="1200" dirty="0" smtClean="0">
              <a:solidFill>
                <a:schemeClr val="tx1"/>
              </a:solidFill>
              <a:latin typeface="+mn-lt"/>
            </a:rPr>
            <a:t>In the first phase of the project, a mathematical model is presented and simulated in order to understand system operation and functions.</a:t>
          </a:r>
          <a:endParaRPr lang="ar-SA" sz="1400" b="0" kern="1200" dirty="0" smtClean="0">
            <a:solidFill>
              <a:schemeClr val="tx1"/>
            </a:solidFill>
            <a:latin typeface="+mn-lt"/>
          </a:endParaRPr>
        </a:p>
        <a:p>
          <a:pPr marL="285750" lvl="1" indent="0" algn="just" defTabSz="2000250" rtl="0">
            <a:lnSpc>
              <a:spcPct val="90000"/>
            </a:lnSpc>
            <a:spcBef>
              <a:spcPct val="0"/>
            </a:spcBef>
            <a:spcAft>
              <a:spcPct val="15000"/>
            </a:spcAft>
            <a:buChar char="••"/>
          </a:pPr>
          <a:endParaRPr lang="ar-SA" sz="1400" kern="1200" dirty="0"/>
        </a:p>
      </dsp:txBody>
      <dsp:txXfrm rot="-5400000">
        <a:off x="2730421" y="4689173"/>
        <a:ext cx="4773426" cy="1490934"/>
      </dsp:txXfrm>
    </dsp:sp>
    <dsp:sp modelId="{8428E7B4-76B0-4D73-8E4D-739493752560}">
      <dsp:nvSpPr>
        <dsp:cNvPr id="0" name=""/>
        <dsp:cNvSpPr/>
      </dsp:nvSpPr>
      <dsp:spPr>
        <a:xfrm>
          <a:off x="0" y="4340275"/>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1">
            <a:lnSpc>
              <a:spcPct val="90000"/>
            </a:lnSpc>
            <a:spcBef>
              <a:spcPct val="0"/>
            </a:spcBef>
            <a:spcAft>
              <a:spcPct val="35000"/>
            </a:spcAft>
          </a:pPr>
          <a:r>
            <a:rPr lang="en-US" sz="3400" b="1" kern="1200" dirty="0" smtClean="0">
              <a:latin typeface="+mj-lt"/>
            </a:rPr>
            <a:t>Project Work</a:t>
          </a:r>
          <a:endParaRPr lang="ar-SA" sz="3400" b="1" kern="1200" dirty="0">
            <a:latin typeface="+mj-lt"/>
          </a:endParaRPr>
        </a:p>
      </dsp:txBody>
      <dsp:txXfrm>
        <a:off x="100820" y="4441095"/>
        <a:ext cx="2528781" cy="186366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DBE641-58B6-4863-888C-A27458C30989}" type="datetimeFigureOut">
              <a:rPr lang="ar-SA" smtClean="0"/>
              <a:pPr/>
              <a:t>25/08/38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CFF71DD-2B49-4730-9F6F-0398462BD9E1}" type="slidenum">
              <a:rPr lang="ar-SA" smtClean="0"/>
              <a:pPr/>
              <a:t>‹#›</a:t>
            </a:fld>
            <a:endParaRPr lang="ar-SA"/>
          </a:p>
        </p:txBody>
      </p:sp>
    </p:spTree>
    <p:extLst>
      <p:ext uri="{BB962C8B-B14F-4D97-AF65-F5344CB8AC3E}">
        <p14:creationId xmlns="" xmlns:p14="http://schemas.microsoft.com/office/powerpoint/2010/main" val="17217231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25/08/38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DCD3989-CF46-4585-AACC-FB62C2FB3B27}" type="datetimeFigureOut">
              <a:rPr lang="ar-SA" smtClean="0"/>
              <a:pPr/>
              <a:t>25/08/38</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57DDC1-A1BA-4197-9396-31956696C527}"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85852" y="642918"/>
            <a:ext cx="7620954" cy="6000792"/>
          </a:xfrm>
        </p:spPr>
        <p:txBody>
          <a:bodyPr>
            <a:normAutofit fontScale="25000" lnSpcReduction="20000"/>
          </a:bodyPr>
          <a:lstStyle/>
          <a:p>
            <a:pPr algn="ctr" rtl="0">
              <a:lnSpc>
                <a:spcPct val="120000"/>
              </a:lnSpc>
            </a:pPr>
            <a:r>
              <a:rPr lang="en-US" sz="12800" b="1" dirty="0">
                <a:solidFill>
                  <a:schemeClr val="tx1"/>
                </a:solidFill>
                <a:effectLst>
                  <a:outerShdw blurRad="38100" dist="38100" dir="2700000" algn="tl">
                    <a:srgbClr val="000000">
                      <a:alpha val="43137"/>
                    </a:srgbClr>
                  </a:outerShdw>
                </a:effectLst>
                <a:latin typeface="+mj-lt"/>
              </a:rPr>
              <a:t>Control and </a:t>
            </a:r>
            <a:r>
              <a:rPr lang="en-US" sz="12800" b="1" dirty="0" smtClean="0">
                <a:solidFill>
                  <a:schemeClr val="tx1"/>
                </a:solidFill>
                <a:effectLst>
                  <a:outerShdw blurRad="38100" dist="38100" dir="2700000" algn="tl">
                    <a:srgbClr val="000000">
                      <a:alpha val="43137"/>
                    </a:srgbClr>
                  </a:outerShdw>
                </a:effectLst>
                <a:latin typeface="+mj-lt"/>
              </a:rPr>
              <a:t>Design </a:t>
            </a:r>
            <a:r>
              <a:rPr lang="en-US" sz="12800" b="1" dirty="0">
                <a:solidFill>
                  <a:schemeClr val="tx1"/>
                </a:solidFill>
                <a:effectLst>
                  <a:outerShdw blurRad="38100" dist="38100" dir="2700000" algn="tl">
                    <a:srgbClr val="000000">
                      <a:alpha val="43137"/>
                    </a:srgbClr>
                  </a:outerShdw>
                </a:effectLst>
                <a:latin typeface="+mj-lt"/>
              </a:rPr>
              <a:t>of PV-Battery </a:t>
            </a:r>
            <a:r>
              <a:rPr lang="en-US" sz="12800" b="1" dirty="0" smtClean="0">
                <a:solidFill>
                  <a:schemeClr val="tx1"/>
                </a:solidFill>
                <a:effectLst>
                  <a:outerShdw blurRad="38100" dist="38100" dir="2700000" algn="tl">
                    <a:srgbClr val="000000">
                      <a:alpha val="43137"/>
                    </a:srgbClr>
                  </a:outerShdw>
                </a:effectLst>
                <a:latin typeface="+mj-lt"/>
              </a:rPr>
              <a:t>Charger </a:t>
            </a:r>
            <a:r>
              <a:rPr lang="en-US" sz="12800" b="1" dirty="0">
                <a:solidFill>
                  <a:schemeClr val="tx1"/>
                </a:solidFill>
                <a:effectLst>
                  <a:outerShdw blurRad="38100" dist="38100" dir="2700000" algn="tl">
                    <a:srgbClr val="000000">
                      <a:alpha val="43137"/>
                    </a:srgbClr>
                  </a:outerShdw>
                </a:effectLst>
                <a:latin typeface="+mj-lt"/>
              </a:rPr>
              <a:t>with </a:t>
            </a:r>
            <a:r>
              <a:rPr lang="en-US" sz="12800" b="1" dirty="0" smtClean="0">
                <a:solidFill>
                  <a:schemeClr val="tx1"/>
                </a:solidFill>
                <a:effectLst>
                  <a:outerShdw blurRad="38100" dist="38100" dir="2700000" algn="tl">
                    <a:srgbClr val="000000">
                      <a:alpha val="43137"/>
                    </a:srgbClr>
                  </a:outerShdw>
                </a:effectLst>
                <a:latin typeface="+mj-lt"/>
              </a:rPr>
              <a:t>Maximum Power Point Tracker (MPPT)</a:t>
            </a:r>
          </a:p>
          <a:p>
            <a:pPr algn="ctr" rtl="0"/>
            <a:r>
              <a:rPr lang="en-US" sz="12800" dirty="0">
                <a:solidFill>
                  <a:schemeClr val="tx1"/>
                </a:solidFill>
                <a:effectLst>
                  <a:outerShdw blurRad="38100" dist="38100" dir="2700000" algn="tl">
                    <a:srgbClr val="000000">
                      <a:alpha val="43137"/>
                    </a:srgbClr>
                  </a:outerShdw>
                </a:effectLst>
                <a:latin typeface="+mj-lt"/>
              </a:rPr>
              <a:t/>
            </a:r>
            <a:br>
              <a:rPr lang="en-US" sz="12800" dirty="0">
                <a:solidFill>
                  <a:schemeClr val="tx1"/>
                </a:solidFill>
                <a:effectLst>
                  <a:outerShdw blurRad="38100" dist="38100" dir="2700000" algn="tl">
                    <a:srgbClr val="000000">
                      <a:alpha val="43137"/>
                    </a:srgbClr>
                  </a:outerShdw>
                </a:effectLst>
                <a:latin typeface="+mj-lt"/>
              </a:rPr>
            </a:br>
            <a:r>
              <a:rPr lang="en-US" sz="8000" dirty="0">
                <a:solidFill>
                  <a:schemeClr val="tx1"/>
                </a:solidFill>
                <a:latin typeface="+mj-lt"/>
              </a:rPr>
              <a:t>Graduation </a:t>
            </a:r>
            <a:r>
              <a:rPr lang="en-US" sz="8000" dirty="0" smtClean="0">
                <a:solidFill>
                  <a:schemeClr val="tx1"/>
                </a:solidFill>
                <a:latin typeface="+mj-lt"/>
              </a:rPr>
              <a:t>Project-II submitted </a:t>
            </a:r>
            <a:r>
              <a:rPr lang="en-US" sz="8000" dirty="0">
                <a:solidFill>
                  <a:schemeClr val="tx1"/>
                </a:solidFill>
                <a:latin typeface="+mj-lt"/>
              </a:rPr>
              <a:t>to</a:t>
            </a:r>
            <a:r>
              <a:rPr lang="en-US" sz="8000" dirty="0" smtClean="0">
                <a:solidFill>
                  <a:schemeClr val="tx1"/>
                </a:solidFill>
                <a:latin typeface="+mj-lt"/>
              </a:rPr>
              <a:t>:</a:t>
            </a:r>
          </a:p>
          <a:p>
            <a:pPr algn="ctr" rtl="0"/>
            <a:endParaRPr lang="en-US" sz="8000" dirty="0" smtClean="0">
              <a:solidFill>
                <a:schemeClr val="tx1"/>
              </a:solidFill>
              <a:latin typeface="+mj-lt"/>
            </a:endParaRPr>
          </a:p>
          <a:p>
            <a:pPr algn="ctr" rtl="0">
              <a:lnSpc>
                <a:spcPct val="170000"/>
              </a:lnSpc>
            </a:pPr>
            <a:r>
              <a:rPr lang="en-US" sz="8000" b="1" dirty="0" smtClean="0">
                <a:solidFill>
                  <a:schemeClr val="tx1"/>
                </a:solidFill>
                <a:effectLst>
                  <a:outerShdw blurRad="38100" dist="38100" dir="2700000" algn="tl">
                    <a:srgbClr val="000000">
                      <a:alpha val="43137"/>
                    </a:srgbClr>
                  </a:outerShdw>
                </a:effectLst>
                <a:latin typeface="+mj-lt"/>
              </a:rPr>
              <a:t>Department </a:t>
            </a:r>
            <a:r>
              <a:rPr lang="en-US" sz="8000" b="1" dirty="0">
                <a:solidFill>
                  <a:schemeClr val="tx1"/>
                </a:solidFill>
                <a:effectLst>
                  <a:outerShdw blurRad="38100" dist="38100" dir="2700000" algn="tl">
                    <a:srgbClr val="000000">
                      <a:alpha val="43137"/>
                    </a:srgbClr>
                  </a:outerShdw>
                </a:effectLst>
                <a:latin typeface="+mj-lt"/>
              </a:rPr>
              <a:t>of Electrical </a:t>
            </a:r>
            <a:r>
              <a:rPr lang="en-US" sz="8000" b="1" dirty="0" smtClean="0">
                <a:solidFill>
                  <a:schemeClr val="tx1"/>
                </a:solidFill>
                <a:effectLst>
                  <a:outerShdw blurRad="38100" dist="38100" dir="2700000" algn="tl">
                    <a:srgbClr val="000000">
                      <a:alpha val="43137"/>
                    </a:srgbClr>
                  </a:outerShdw>
                </a:effectLst>
                <a:latin typeface="+mj-lt"/>
              </a:rPr>
              <a:t>Engineering</a:t>
            </a:r>
            <a:r>
              <a:rPr lang="en-US" sz="8000" dirty="0">
                <a:solidFill>
                  <a:schemeClr val="tx1"/>
                </a:solidFill>
                <a:effectLst>
                  <a:outerShdw blurRad="38100" dist="38100" dir="2700000" algn="tl">
                    <a:srgbClr val="000000">
                      <a:alpha val="43137"/>
                    </a:srgbClr>
                  </a:outerShdw>
                </a:effectLst>
                <a:latin typeface="+mj-lt"/>
              </a:rPr>
              <a:t/>
            </a:r>
            <a:br>
              <a:rPr lang="en-US" sz="8000" dirty="0">
                <a:solidFill>
                  <a:schemeClr val="tx1"/>
                </a:solidFill>
                <a:effectLst>
                  <a:outerShdw blurRad="38100" dist="38100" dir="2700000" algn="tl">
                    <a:srgbClr val="000000">
                      <a:alpha val="43137"/>
                    </a:srgbClr>
                  </a:outerShdw>
                </a:effectLst>
                <a:latin typeface="+mj-lt"/>
              </a:rPr>
            </a:br>
            <a:r>
              <a:rPr lang="en-US" sz="8000" b="1" dirty="0">
                <a:solidFill>
                  <a:schemeClr val="tx1"/>
                </a:solidFill>
                <a:effectLst>
                  <a:outerShdw blurRad="38100" dist="38100" dir="2700000" algn="tl">
                    <a:srgbClr val="000000">
                      <a:alpha val="43137"/>
                    </a:srgbClr>
                  </a:outerShdw>
                </a:effectLst>
                <a:latin typeface="+mj-lt"/>
              </a:rPr>
              <a:t>Faculty of Engineering and Information Technology</a:t>
            </a:r>
            <a:r>
              <a:rPr lang="en-US" sz="8000" dirty="0">
                <a:solidFill>
                  <a:schemeClr val="tx1"/>
                </a:solidFill>
                <a:effectLst>
                  <a:outerShdw blurRad="38100" dist="38100" dir="2700000" algn="tl">
                    <a:srgbClr val="000000">
                      <a:alpha val="43137"/>
                    </a:srgbClr>
                  </a:outerShdw>
                </a:effectLst>
                <a:latin typeface="+mj-lt"/>
              </a:rPr>
              <a:t/>
            </a:r>
            <a:br>
              <a:rPr lang="en-US" sz="8000" dirty="0">
                <a:solidFill>
                  <a:schemeClr val="tx1"/>
                </a:solidFill>
                <a:effectLst>
                  <a:outerShdw blurRad="38100" dist="38100" dir="2700000" algn="tl">
                    <a:srgbClr val="000000">
                      <a:alpha val="43137"/>
                    </a:srgbClr>
                  </a:outerShdw>
                </a:effectLst>
                <a:latin typeface="+mj-lt"/>
              </a:rPr>
            </a:br>
            <a:r>
              <a:rPr lang="en-US" sz="8000" b="1" dirty="0">
                <a:solidFill>
                  <a:schemeClr val="tx1"/>
                </a:solidFill>
                <a:effectLst>
                  <a:outerShdw blurRad="38100" dist="38100" dir="2700000" algn="tl">
                    <a:srgbClr val="000000">
                      <a:alpha val="43137"/>
                    </a:srgbClr>
                  </a:outerShdw>
                </a:effectLst>
                <a:latin typeface="+mj-lt"/>
              </a:rPr>
              <a:t>An–</a:t>
            </a:r>
            <a:r>
              <a:rPr lang="en-US" sz="8000" b="1" dirty="0" err="1">
                <a:solidFill>
                  <a:schemeClr val="tx1"/>
                </a:solidFill>
                <a:effectLst>
                  <a:outerShdw blurRad="38100" dist="38100" dir="2700000" algn="tl">
                    <a:srgbClr val="000000">
                      <a:alpha val="43137"/>
                    </a:srgbClr>
                  </a:outerShdw>
                </a:effectLst>
                <a:latin typeface="+mj-lt"/>
              </a:rPr>
              <a:t>Najah</a:t>
            </a:r>
            <a:r>
              <a:rPr lang="en-US" sz="8000" b="1" dirty="0">
                <a:solidFill>
                  <a:schemeClr val="tx1"/>
                </a:solidFill>
                <a:effectLst>
                  <a:outerShdw blurRad="38100" dist="38100" dir="2700000" algn="tl">
                    <a:srgbClr val="000000">
                      <a:alpha val="43137"/>
                    </a:srgbClr>
                  </a:outerShdw>
                </a:effectLst>
                <a:latin typeface="+mj-lt"/>
              </a:rPr>
              <a:t> National </a:t>
            </a:r>
            <a:r>
              <a:rPr lang="en-US" sz="8000" b="1" dirty="0" smtClean="0">
                <a:solidFill>
                  <a:schemeClr val="tx1"/>
                </a:solidFill>
                <a:effectLst>
                  <a:outerShdw blurRad="38100" dist="38100" dir="2700000" algn="tl">
                    <a:srgbClr val="000000">
                      <a:alpha val="43137"/>
                    </a:srgbClr>
                  </a:outerShdw>
                </a:effectLst>
                <a:latin typeface="+mj-lt"/>
              </a:rPr>
              <a:t>University</a:t>
            </a:r>
          </a:p>
          <a:p>
            <a:pPr algn="ctr" rtl="0"/>
            <a:r>
              <a:rPr lang="en-US" sz="8000" dirty="0">
                <a:solidFill>
                  <a:schemeClr val="tx1"/>
                </a:solidFill>
                <a:latin typeface="+mj-lt"/>
              </a:rPr>
              <a:t/>
            </a:r>
            <a:br>
              <a:rPr lang="en-US" sz="8000" dirty="0">
                <a:solidFill>
                  <a:schemeClr val="tx1"/>
                </a:solidFill>
                <a:latin typeface="+mj-lt"/>
              </a:rPr>
            </a:br>
            <a:r>
              <a:rPr lang="en-US" sz="8000" dirty="0">
                <a:solidFill>
                  <a:schemeClr val="tx1"/>
                </a:solidFill>
                <a:latin typeface="+mj-lt"/>
              </a:rPr>
              <a:t>In partial fulfillment of the requirements for Bachelor degree in </a:t>
            </a:r>
            <a:r>
              <a:rPr lang="en-US" sz="8000" dirty="0" smtClean="0">
                <a:solidFill>
                  <a:schemeClr val="tx1"/>
                </a:solidFill>
                <a:latin typeface="+mj-lt"/>
              </a:rPr>
              <a:t>Electrical Engineering</a:t>
            </a:r>
          </a:p>
          <a:p>
            <a:pPr algn="ctr" rtl="0"/>
            <a:endParaRPr lang="en-US" sz="8000" dirty="0">
              <a:solidFill>
                <a:schemeClr val="tx1"/>
              </a:solidFill>
              <a:latin typeface="+mj-lt"/>
            </a:endParaRPr>
          </a:p>
          <a:p>
            <a:pPr algn="ctr" rtl="0"/>
            <a:r>
              <a:rPr lang="en-US" sz="8000" dirty="0" smtClean="0">
                <a:latin typeface="+mj-lt"/>
              </a:rPr>
              <a:t>Supervised </a:t>
            </a:r>
            <a:r>
              <a:rPr lang="en-US" sz="8000" dirty="0">
                <a:latin typeface="+mj-lt"/>
              </a:rPr>
              <a:t>by:  </a:t>
            </a:r>
            <a:r>
              <a:rPr lang="en-US" sz="8000" dirty="0" smtClean="0">
                <a:solidFill>
                  <a:schemeClr val="tx1"/>
                </a:solidFill>
                <a:latin typeface="+mj-lt"/>
              </a:rPr>
              <a:t>Dr</a:t>
            </a:r>
            <a:r>
              <a:rPr lang="en-US" sz="8000" dirty="0">
                <a:solidFill>
                  <a:schemeClr val="tx1"/>
                </a:solidFill>
                <a:latin typeface="+mj-lt"/>
              </a:rPr>
              <a:t>. </a:t>
            </a:r>
            <a:r>
              <a:rPr lang="en-US" sz="8000" dirty="0" err="1">
                <a:solidFill>
                  <a:schemeClr val="tx1"/>
                </a:solidFill>
                <a:latin typeface="+mj-lt"/>
              </a:rPr>
              <a:t>Moien</a:t>
            </a:r>
            <a:r>
              <a:rPr lang="en-US" sz="8000" dirty="0">
                <a:solidFill>
                  <a:schemeClr val="tx1"/>
                </a:solidFill>
                <a:latin typeface="+mj-lt"/>
              </a:rPr>
              <a:t> Omar</a:t>
            </a:r>
            <a:br>
              <a:rPr lang="en-US" sz="8000" dirty="0">
                <a:solidFill>
                  <a:schemeClr val="tx1"/>
                </a:solidFill>
                <a:latin typeface="+mj-lt"/>
              </a:rPr>
            </a:br>
            <a:r>
              <a:rPr lang="en-US" sz="8000" dirty="0">
                <a:solidFill>
                  <a:schemeClr val="tx1"/>
                </a:solidFill>
                <a:latin typeface="+mj-lt"/>
              </a:rPr>
              <a:t> </a:t>
            </a:r>
            <a:br>
              <a:rPr lang="en-US" sz="8000" dirty="0">
                <a:solidFill>
                  <a:schemeClr val="tx1"/>
                </a:solidFill>
                <a:latin typeface="+mj-lt"/>
              </a:rPr>
            </a:br>
            <a:r>
              <a:rPr lang="en-US" sz="8000" dirty="0">
                <a:solidFill>
                  <a:schemeClr val="tx1"/>
                </a:solidFill>
                <a:latin typeface="+mj-lt"/>
              </a:rPr>
              <a:t/>
            </a:r>
            <a:br>
              <a:rPr lang="en-US" sz="8000" dirty="0">
                <a:solidFill>
                  <a:schemeClr val="tx1"/>
                </a:solidFill>
                <a:latin typeface="+mj-lt"/>
              </a:rPr>
            </a:br>
            <a:r>
              <a:rPr lang="en-US" sz="2800" dirty="0"/>
              <a:t> </a:t>
            </a:r>
            <a:br>
              <a:rPr lang="en-US" sz="2800" dirty="0"/>
            </a:br>
            <a:endParaRPr lang="ar-SA" dirty="0"/>
          </a:p>
        </p:txBody>
      </p:sp>
    </p:spTree>
    <p:extLst>
      <p:ext uri="{BB962C8B-B14F-4D97-AF65-F5344CB8AC3E}">
        <p14:creationId xmlns="" xmlns:p14="http://schemas.microsoft.com/office/powerpoint/2010/main" val="2938707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flipH="1">
            <a:off x="1071538" y="500042"/>
            <a:ext cx="7858148" cy="4247317"/>
          </a:xfrm>
          <a:prstGeom prst="rect">
            <a:avLst/>
          </a:prstGeom>
          <a:noFill/>
        </p:spPr>
        <p:txBody>
          <a:bodyPr wrap="square" rtlCol="1">
            <a:spAutoFit/>
          </a:bodyPr>
          <a:lstStyle/>
          <a:p>
            <a:pPr algn="just" rtl="0"/>
            <a:endParaRPr lang="en-US" dirty="0" smtClean="0"/>
          </a:p>
          <a:p>
            <a:pPr algn="just" rtl="0">
              <a:buFont typeface="Arial" pitchFamily="34" charset="0"/>
              <a:buChar char="•"/>
            </a:pPr>
            <a:r>
              <a:rPr lang="en-US" dirty="0" smtClean="0"/>
              <a:t> The inductor to smooth the switching current and the capacitor (C2) to smooth the output voltage. </a:t>
            </a:r>
          </a:p>
          <a:p>
            <a:pPr algn="just" rtl="0">
              <a:buFont typeface="Arial" pitchFamily="34" charset="0"/>
              <a:buChar char="•"/>
            </a:pPr>
            <a:endParaRPr lang="en-US" dirty="0" smtClean="0"/>
          </a:p>
          <a:p>
            <a:pPr algn="just" rtl="0">
              <a:buFont typeface="Arial" pitchFamily="34" charset="0"/>
              <a:buChar char="•"/>
            </a:pPr>
            <a:r>
              <a:rPr lang="en-US" dirty="0" smtClean="0"/>
              <a:t> The MOSFET (Q1) was added to allow the system to block the battery power from flowing back into the solar panels at night. </a:t>
            </a:r>
          </a:p>
          <a:p>
            <a:pPr algn="just" rtl="0">
              <a:buFont typeface="Arial" pitchFamily="34" charset="0"/>
              <a:buChar char="•"/>
            </a:pPr>
            <a:endParaRPr lang="en-US" dirty="0" smtClean="0"/>
          </a:p>
          <a:p>
            <a:pPr algn="just" rtl="0">
              <a:buFont typeface="Arial" pitchFamily="34" charset="0"/>
              <a:buChar char="•"/>
            </a:pPr>
            <a:r>
              <a:rPr lang="en-US" dirty="0" smtClean="0"/>
              <a:t> (Q1) turns on when (Q2) is on from voltage through diode (D1). </a:t>
            </a:r>
          </a:p>
          <a:p>
            <a:pPr algn="just" rtl="0"/>
            <a:endParaRPr lang="en-US" dirty="0" smtClean="0"/>
          </a:p>
          <a:p>
            <a:pPr algn="just" rtl="0">
              <a:buFont typeface="Arial" pitchFamily="34" charset="0"/>
              <a:buChar char="•"/>
            </a:pPr>
            <a:r>
              <a:rPr lang="en-US" dirty="0" smtClean="0"/>
              <a:t>The diode (D3) is an ultra fast diode that will start conducting current before (Q3) turns on. </a:t>
            </a:r>
          </a:p>
          <a:p>
            <a:pPr algn="just" rtl="0"/>
            <a:endParaRPr lang="en-US" dirty="0" smtClean="0"/>
          </a:p>
          <a:p>
            <a:pPr algn="just" rtl="0">
              <a:buFont typeface="Arial" pitchFamily="34" charset="0"/>
              <a:buChar char="•"/>
            </a:pPr>
            <a:r>
              <a:rPr lang="en-US" dirty="0" smtClean="0"/>
              <a:t> The diode (D2) and capacitor (C7) are part of circuit that generates the voltage (Q1) and (Q2). </a:t>
            </a:r>
          </a:p>
          <a:p>
            <a:pPr algn="just"/>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274320"/>
            <a:ext cx="7719274" cy="654350"/>
          </a:xfrm>
        </p:spPr>
        <p:txBody>
          <a:bodyPr>
            <a:noAutofit/>
          </a:bodyPr>
          <a:lstStyle/>
          <a:p>
            <a:pPr algn="ctr"/>
            <a:r>
              <a:rPr lang="en-US" sz="2400" b="1" dirty="0" smtClean="0">
                <a:solidFill>
                  <a:schemeClr val="tx1"/>
                </a:solidFill>
                <a:effectLst>
                  <a:outerShdw blurRad="38100" dist="38100" dir="2700000" algn="tl">
                    <a:srgbClr val="000000">
                      <a:alpha val="43137"/>
                    </a:srgbClr>
                  </a:outerShdw>
                </a:effectLst>
              </a:rPr>
              <a:t>Voltage and Current sensors </a:t>
            </a:r>
            <a:br>
              <a:rPr lang="en-US" sz="2400" b="1" dirty="0" smtClean="0">
                <a:solidFill>
                  <a:schemeClr val="tx1"/>
                </a:solidFill>
                <a:effectLst>
                  <a:outerShdw blurRad="38100" dist="38100" dir="2700000" algn="tl">
                    <a:srgbClr val="000000">
                      <a:alpha val="43137"/>
                    </a:srgbClr>
                  </a:outerShdw>
                </a:effectLst>
              </a:rPr>
            </a:br>
            <a:endParaRPr lang="ar-SA" sz="2400" b="1" dirty="0">
              <a:solidFill>
                <a:schemeClr val="tx1"/>
              </a:solidFill>
              <a:effectLst>
                <a:outerShdw blurRad="38100" dist="38100" dir="2700000" algn="tl">
                  <a:srgbClr val="000000">
                    <a:alpha val="43137"/>
                  </a:srgbClr>
                </a:outerShdw>
              </a:effectLst>
            </a:endParaRPr>
          </a:p>
        </p:txBody>
      </p:sp>
      <p:sp>
        <p:nvSpPr>
          <p:cNvPr id="3" name="مربع نص 2"/>
          <p:cNvSpPr txBox="1"/>
          <p:nvPr/>
        </p:nvSpPr>
        <p:spPr>
          <a:xfrm>
            <a:off x="1357290" y="785794"/>
            <a:ext cx="7429552" cy="3139321"/>
          </a:xfrm>
          <a:prstGeom prst="rect">
            <a:avLst/>
          </a:prstGeom>
          <a:noFill/>
        </p:spPr>
        <p:txBody>
          <a:bodyPr wrap="square" rtlCol="1">
            <a:spAutoFit/>
          </a:bodyPr>
          <a:lstStyle/>
          <a:p>
            <a:pPr algn="just" rtl="0">
              <a:buFont typeface="Arial" pitchFamily="34" charset="0"/>
              <a:buChar char="•"/>
            </a:pPr>
            <a:r>
              <a:rPr lang="en-US" dirty="0" smtClean="0"/>
              <a:t> </a:t>
            </a:r>
            <a:r>
              <a:rPr lang="en-US" dirty="0" err="1" smtClean="0"/>
              <a:t>Arduino’s</a:t>
            </a:r>
            <a:r>
              <a:rPr lang="en-US" dirty="0" smtClean="0"/>
              <a:t> analog inputs can be used to measure DC voltage between (0 and 5V) when using the standard (5V) analog reference voltage and this range can be decreased by using two resistors to create a voltage divider. The capacitors (C3) and (C4) are used to remove the high frequency .</a:t>
            </a:r>
          </a:p>
          <a:p>
            <a:pPr algn="just" rtl="0"/>
            <a:endParaRPr lang="en-US" dirty="0" smtClean="0"/>
          </a:p>
          <a:p>
            <a:pPr algn="just" rtl="0">
              <a:buFont typeface="Arial" pitchFamily="34" charset="0"/>
              <a:buChar char="•"/>
            </a:pPr>
            <a:r>
              <a:rPr lang="en-US" dirty="0" smtClean="0"/>
              <a:t> We used a Hall Effect current sensor ACS712. The ACS712 sensor reads the current value and convert it into a relevant voltage value. </a:t>
            </a:r>
          </a:p>
          <a:p>
            <a:pPr algn="just" rtl="0"/>
            <a:endParaRPr lang="en-US" dirty="0" smtClean="0"/>
          </a:p>
          <a:p>
            <a:pPr algn="just" rtl="0"/>
            <a:endParaRPr lang="en-US" dirty="0" smtClean="0"/>
          </a:p>
          <a:p>
            <a:pPr algn="just" rtl="0"/>
            <a:endParaRPr lang="en-US" dirty="0" smtClean="0"/>
          </a:p>
          <a:p>
            <a:pPr algn="just" rtl="0"/>
            <a:endParaRPr lang="ar-SA" dirty="0"/>
          </a:p>
        </p:txBody>
      </p:sp>
      <p:pic>
        <p:nvPicPr>
          <p:cNvPr id="5" name="صورة 4" descr="C:\Users\Jerusalem\Desktop\بدون عنوان.png"/>
          <p:cNvPicPr/>
          <p:nvPr/>
        </p:nvPicPr>
        <p:blipFill>
          <a:blip r:embed="rId2"/>
          <a:srcRect/>
          <a:stretch>
            <a:fillRect/>
          </a:stretch>
        </p:blipFill>
        <p:spPr bwMode="auto">
          <a:xfrm>
            <a:off x="1071538" y="2928934"/>
            <a:ext cx="4143404" cy="3643338"/>
          </a:xfrm>
          <a:prstGeom prst="rect">
            <a:avLst/>
          </a:prstGeom>
          <a:noFill/>
          <a:ln w="9525">
            <a:noFill/>
            <a:miter lim="800000"/>
            <a:headEnd/>
            <a:tailEnd/>
          </a:ln>
        </p:spPr>
      </p:pic>
      <p:pic>
        <p:nvPicPr>
          <p:cNvPr id="6" name="صورة 5" descr="C:\Users\Jerusalem\Desktop\بدون عنوان.png"/>
          <p:cNvPicPr/>
          <p:nvPr/>
        </p:nvPicPr>
        <p:blipFill>
          <a:blip r:embed="rId3"/>
          <a:srcRect/>
          <a:stretch>
            <a:fillRect/>
          </a:stretch>
        </p:blipFill>
        <p:spPr bwMode="auto">
          <a:xfrm>
            <a:off x="5143504" y="3000348"/>
            <a:ext cx="3786214"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2976" y="274320"/>
            <a:ext cx="7790712" cy="511474"/>
          </a:xfrm>
        </p:spPr>
        <p:txBody>
          <a:bodyPr>
            <a:normAutofit/>
          </a:bodyPr>
          <a:lstStyle/>
          <a:p>
            <a:pPr algn="ctr" rtl="0"/>
            <a:r>
              <a:rPr lang="en-US" sz="2400" b="1" dirty="0" smtClean="0">
                <a:solidFill>
                  <a:schemeClr val="tx1"/>
                </a:solidFill>
              </a:rPr>
              <a:t>Microcontroller Arrangement </a:t>
            </a:r>
            <a:endParaRPr lang="ar-SA" sz="2400" b="1" dirty="0">
              <a:solidFill>
                <a:schemeClr val="tx1"/>
              </a:solidFill>
            </a:endParaRPr>
          </a:p>
        </p:txBody>
      </p:sp>
      <p:pic>
        <p:nvPicPr>
          <p:cNvPr id="7" name="صورة 6" descr="C:\Users\Jerusalem\Desktop\بدون عنوان.png"/>
          <p:cNvPicPr/>
          <p:nvPr/>
        </p:nvPicPr>
        <p:blipFill>
          <a:blip r:embed="rId2"/>
          <a:srcRect l="1231" b="14587"/>
          <a:stretch>
            <a:fillRect/>
          </a:stretch>
        </p:blipFill>
        <p:spPr bwMode="auto">
          <a:xfrm>
            <a:off x="1142976" y="857232"/>
            <a:ext cx="7786742" cy="57864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285728"/>
            <a:ext cx="6984775" cy="461665"/>
          </a:xfrm>
          <a:prstGeom prst="rect">
            <a:avLst/>
          </a:prstGeom>
          <a:noFill/>
        </p:spPr>
        <p:txBody>
          <a:bodyPr wrap="square" rtlCol="1">
            <a:spAutoFit/>
          </a:bodyPr>
          <a:lstStyle/>
          <a:p>
            <a:pPr algn="ctr" rtl="0"/>
            <a:r>
              <a:rPr lang="en-US" sz="2400" b="1" dirty="0" smtClean="0">
                <a:effectLst>
                  <a:outerShdw blurRad="38100" dist="38100" dir="2700000" algn="tl">
                    <a:srgbClr val="000000">
                      <a:alpha val="43137"/>
                    </a:srgbClr>
                  </a:outerShdw>
                </a:effectLst>
                <a:latin typeface="+mj-lt"/>
              </a:rPr>
              <a:t>Results &amp; Recommendations</a:t>
            </a:r>
            <a:endParaRPr lang="ar-SA" sz="2400" b="1" dirty="0">
              <a:effectLst>
                <a:outerShdw blurRad="38100" dist="38100" dir="2700000" algn="tl">
                  <a:srgbClr val="000000">
                    <a:alpha val="43137"/>
                  </a:srgbClr>
                </a:outerShdw>
              </a:effectLst>
              <a:latin typeface="+mj-lt"/>
            </a:endParaRPr>
          </a:p>
        </p:txBody>
      </p:sp>
      <p:sp>
        <p:nvSpPr>
          <p:cNvPr id="3" name="Rectangle 2"/>
          <p:cNvSpPr/>
          <p:nvPr/>
        </p:nvSpPr>
        <p:spPr>
          <a:xfrm>
            <a:off x="1285852" y="928670"/>
            <a:ext cx="7560839" cy="1754326"/>
          </a:xfrm>
          <a:prstGeom prst="rect">
            <a:avLst/>
          </a:prstGeom>
        </p:spPr>
        <p:txBody>
          <a:bodyPr wrap="square">
            <a:spAutoFit/>
          </a:bodyPr>
          <a:lstStyle/>
          <a:p>
            <a:pPr marL="285750" indent="-285750" algn="just" rtl="0"/>
            <a:r>
              <a:rPr lang="en-US" dirty="0" smtClean="0"/>
              <a:t>In the test stage of the converter, the results were as the following figures:</a:t>
            </a:r>
          </a:p>
          <a:p>
            <a:pPr marL="285750" indent="-285750" algn="just" rtl="0"/>
            <a:endParaRPr lang="en-US" dirty="0" smtClean="0"/>
          </a:p>
          <a:p>
            <a:pPr marL="285750" indent="-285750" algn="just" rtl="0"/>
            <a:endParaRPr lang="en-US" dirty="0" smtClean="0"/>
          </a:p>
          <a:p>
            <a:pPr marL="285750" indent="-285750" algn="just" rtl="0"/>
            <a:endParaRPr lang="en-US" dirty="0" smtClean="0"/>
          </a:p>
          <a:p>
            <a:pPr marL="285750" indent="-285750" algn="just" rtl="0"/>
            <a:endParaRPr lang="en-US" dirty="0" smtClean="0"/>
          </a:p>
          <a:p>
            <a:pPr marL="285750" indent="-285750" algn="ctr" rtl="0"/>
            <a:r>
              <a:rPr lang="en-US" b="1" dirty="0" smtClean="0"/>
              <a:t>output signal</a:t>
            </a:r>
            <a:endParaRPr lang="en-US" dirty="0" smtClean="0"/>
          </a:p>
        </p:txBody>
      </p:sp>
      <p:pic>
        <p:nvPicPr>
          <p:cNvPr id="4" name="صورة 3" descr="https://cdn.instructables.com/F2B/MFDW/I5QN2AVB/F2BMFDWI5QN2AVB.LARGE.jpg"/>
          <p:cNvPicPr/>
          <p:nvPr/>
        </p:nvPicPr>
        <p:blipFill>
          <a:blip r:embed="rId2"/>
          <a:srcRect l="923" t="5618"/>
          <a:stretch>
            <a:fillRect/>
          </a:stretch>
        </p:blipFill>
        <p:spPr bwMode="auto">
          <a:xfrm>
            <a:off x="1142976" y="2714620"/>
            <a:ext cx="7786742" cy="3929090"/>
          </a:xfrm>
          <a:prstGeom prst="rect">
            <a:avLst/>
          </a:prstGeom>
          <a:noFill/>
          <a:ln w="9525">
            <a:noFill/>
            <a:miter lim="800000"/>
            <a:headEnd/>
            <a:tailEnd/>
          </a:ln>
        </p:spPr>
      </p:pic>
    </p:spTree>
    <p:extLst>
      <p:ext uri="{BB962C8B-B14F-4D97-AF65-F5344CB8AC3E}">
        <p14:creationId xmlns="" xmlns:p14="http://schemas.microsoft.com/office/powerpoint/2010/main" val="719292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5" descr="https://cdn.instructables.com/F9K/TY8D/I5QN26C5/F9KTY8DI5QN26C5.LARGE.jpg"/>
          <p:cNvPicPr/>
          <p:nvPr/>
        </p:nvPicPr>
        <p:blipFill>
          <a:blip r:embed="rId2"/>
          <a:srcRect l="923" t="6276"/>
          <a:stretch>
            <a:fillRect/>
          </a:stretch>
        </p:blipFill>
        <p:spPr bwMode="auto">
          <a:xfrm>
            <a:off x="1214414" y="2428868"/>
            <a:ext cx="7643866" cy="4214842"/>
          </a:xfrm>
          <a:prstGeom prst="rect">
            <a:avLst/>
          </a:prstGeom>
          <a:noFill/>
          <a:ln w="9525">
            <a:noFill/>
            <a:miter lim="800000"/>
            <a:headEnd/>
            <a:tailEnd/>
          </a:ln>
        </p:spPr>
      </p:pic>
      <p:sp>
        <p:nvSpPr>
          <p:cNvPr id="4" name="Rectangle 3"/>
          <p:cNvSpPr/>
          <p:nvPr/>
        </p:nvSpPr>
        <p:spPr>
          <a:xfrm>
            <a:off x="3357554" y="1500174"/>
            <a:ext cx="3071834" cy="369332"/>
          </a:xfrm>
          <a:prstGeom prst="rect">
            <a:avLst/>
          </a:prstGeom>
        </p:spPr>
        <p:txBody>
          <a:bodyPr wrap="square">
            <a:spAutoFit/>
          </a:bodyPr>
          <a:lstStyle/>
          <a:p>
            <a:pPr algn="ctr"/>
            <a:r>
              <a:rPr lang="en-US" b="1" dirty="0" smtClean="0"/>
              <a:t>Output voltage ripple</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6" descr="https://cdn.instructables.com/FTF/XZP8/I5QN268H/FTFXZP8I5QN268H.LARGE.gif"/>
          <p:cNvPicPr/>
          <p:nvPr/>
        </p:nvPicPr>
        <p:blipFill>
          <a:blip r:embed="rId2"/>
          <a:srcRect l="308" t="6466"/>
          <a:stretch>
            <a:fillRect/>
          </a:stretch>
        </p:blipFill>
        <p:spPr bwMode="auto">
          <a:xfrm>
            <a:off x="1142976" y="2357430"/>
            <a:ext cx="7786742" cy="4357718"/>
          </a:xfrm>
          <a:prstGeom prst="rect">
            <a:avLst/>
          </a:prstGeom>
          <a:noFill/>
          <a:ln w="9525">
            <a:noFill/>
            <a:miter lim="800000"/>
            <a:headEnd/>
            <a:tailEnd/>
          </a:ln>
        </p:spPr>
      </p:pic>
      <p:sp>
        <p:nvSpPr>
          <p:cNvPr id="5" name="Rectangle 4"/>
          <p:cNvSpPr/>
          <p:nvPr/>
        </p:nvSpPr>
        <p:spPr>
          <a:xfrm>
            <a:off x="2928926" y="1571612"/>
            <a:ext cx="3929090" cy="369332"/>
          </a:xfrm>
          <a:prstGeom prst="rect">
            <a:avLst/>
          </a:prstGeom>
        </p:spPr>
        <p:txBody>
          <a:bodyPr wrap="square">
            <a:spAutoFit/>
          </a:bodyPr>
          <a:lstStyle/>
          <a:p>
            <a:pPr algn="ctr"/>
            <a:r>
              <a:rPr lang="en-US" b="1" dirty="0" smtClean="0"/>
              <a:t>Output signal at 25% duty cycle</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4" descr="https://cdn.instructables.com/FQ2/8BLF/I5QN269O/FQ28BLFI5QN269O.LARGE.jpg"/>
          <p:cNvPicPr/>
          <p:nvPr/>
        </p:nvPicPr>
        <p:blipFill>
          <a:blip r:embed="rId2"/>
          <a:srcRect t="5769"/>
          <a:stretch>
            <a:fillRect/>
          </a:stretch>
        </p:blipFill>
        <p:spPr bwMode="auto">
          <a:xfrm>
            <a:off x="1142976" y="2071678"/>
            <a:ext cx="7786742" cy="4572032"/>
          </a:xfrm>
          <a:prstGeom prst="rect">
            <a:avLst/>
          </a:prstGeom>
          <a:noFill/>
          <a:ln w="9525">
            <a:noFill/>
            <a:miter lim="800000"/>
            <a:headEnd/>
            <a:tailEnd/>
          </a:ln>
        </p:spPr>
      </p:pic>
      <p:sp>
        <p:nvSpPr>
          <p:cNvPr id="3" name="Rectangle 2"/>
          <p:cNvSpPr/>
          <p:nvPr/>
        </p:nvSpPr>
        <p:spPr>
          <a:xfrm>
            <a:off x="3000364" y="1428736"/>
            <a:ext cx="3929089" cy="369332"/>
          </a:xfrm>
          <a:prstGeom prst="rect">
            <a:avLst/>
          </a:prstGeom>
        </p:spPr>
        <p:txBody>
          <a:bodyPr wrap="square">
            <a:spAutoFit/>
          </a:bodyPr>
          <a:lstStyle/>
          <a:p>
            <a:pPr algn="ctr"/>
            <a:r>
              <a:rPr lang="en-US" b="1" dirty="0" smtClean="0"/>
              <a:t>Output signal at 50% duty cycle</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357166"/>
            <a:ext cx="7715304" cy="6186309"/>
          </a:xfrm>
          <a:prstGeom prst="rect">
            <a:avLst/>
          </a:prstGeom>
          <a:noFill/>
        </p:spPr>
        <p:txBody>
          <a:bodyPr wrap="square" rtlCol="1">
            <a:spAutoFit/>
          </a:bodyPr>
          <a:lstStyle/>
          <a:p>
            <a:pPr algn="just" rtl="0"/>
            <a:r>
              <a:rPr lang="en-US" dirty="0" smtClean="0"/>
              <a:t>In the hardware stage we faced several problems, for example:</a:t>
            </a:r>
          </a:p>
          <a:p>
            <a:pPr algn="just" rtl="0"/>
            <a:endParaRPr lang="en-US" dirty="0" smtClean="0"/>
          </a:p>
          <a:p>
            <a:pPr marL="342900" lvl="0" indent="-342900" algn="just" rtl="0">
              <a:buFont typeface="+mj-lt"/>
              <a:buAutoNum type="arabicPeriod"/>
            </a:pPr>
            <a:r>
              <a:rPr lang="en-US" dirty="0" smtClean="0"/>
              <a:t>Making a good inductor is not a simple task. We recommend to buy a readymade inductor with appropriate rated current.</a:t>
            </a:r>
          </a:p>
          <a:p>
            <a:pPr marL="342900" lvl="0" indent="-342900" algn="just" rtl="0">
              <a:buFont typeface="+mj-lt"/>
              <a:buAutoNum type="arabicPeriod"/>
            </a:pPr>
            <a:endParaRPr lang="en-US" dirty="0" smtClean="0"/>
          </a:p>
          <a:p>
            <a:pPr marL="342900" indent="-342900" algn="just" rtl="0">
              <a:buFont typeface="+mj-lt"/>
              <a:buAutoNum type="arabicPeriod"/>
            </a:pPr>
            <a:r>
              <a:rPr lang="en-US" dirty="0" smtClean="0"/>
              <a:t>MOSFET (Q3) is burning repeatedly. We added a pull down resistors at (SD) pin and (IN) pin of MOSFET driver and we added a diode in place of low side MOSFET. Also, we tried to modify the existing software but we do not find any satisfactory results.</a:t>
            </a:r>
          </a:p>
          <a:p>
            <a:pPr marL="342900" indent="-342900" algn="just" rtl="0">
              <a:buFont typeface="+mj-lt"/>
              <a:buAutoNum type="arabicPeriod"/>
            </a:pPr>
            <a:endParaRPr lang="en-US" dirty="0" smtClean="0"/>
          </a:p>
          <a:p>
            <a:pPr marL="342900" lvl="0" indent="-342900" algn="just" rtl="0">
              <a:buFont typeface="+mj-lt"/>
              <a:buAutoNum type="arabicPeriod"/>
            </a:pPr>
            <a:r>
              <a:rPr lang="en-US" dirty="0" smtClean="0"/>
              <a:t>MOSFET (Q1) conducts even when there is no input. </a:t>
            </a:r>
          </a:p>
          <a:p>
            <a:pPr marL="342900" lvl="0" indent="-342900" algn="just" rtl="0">
              <a:buFont typeface="+mj-lt"/>
              <a:buAutoNum type="arabicPeriod"/>
            </a:pPr>
            <a:endParaRPr lang="en-US" dirty="0" smtClean="0"/>
          </a:p>
          <a:p>
            <a:pPr marL="342900" lvl="0" indent="-342900" algn="just" rtl="0">
              <a:buFont typeface="+mj-lt"/>
              <a:buAutoNum type="arabicPeriod"/>
            </a:pPr>
            <a:r>
              <a:rPr lang="en-US" dirty="0" smtClean="0"/>
              <a:t>Faulty components, shipping delays and difficulty when translating the designed schematics to the physical board. </a:t>
            </a:r>
          </a:p>
          <a:p>
            <a:pPr marL="342900" lvl="0" indent="-342900" algn="just" rtl="0">
              <a:buFont typeface="+mj-lt"/>
              <a:buAutoNum type="arabicPeriod"/>
            </a:pPr>
            <a:endParaRPr lang="en-US" dirty="0" smtClean="0"/>
          </a:p>
          <a:p>
            <a:pPr marL="342900" lvl="0" indent="-342900" algn="just" rtl="0">
              <a:buFont typeface="+mj-lt"/>
              <a:buAutoNum type="arabicPeriod"/>
            </a:pPr>
            <a:r>
              <a:rPr lang="en-US" dirty="0" smtClean="0"/>
              <a:t>Because of the burning of some electronic parts, the costs have increased and this project become beyond our financial capabilities as students.</a:t>
            </a:r>
          </a:p>
          <a:p>
            <a:pPr marL="342900" lvl="0" indent="-342900" algn="just" rtl="0">
              <a:buFont typeface="+mj-lt"/>
              <a:buAutoNum type="arabicPeriod"/>
            </a:pPr>
            <a:endParaRPr lang="en-US" dirty="0" smtClean="0"/>
          </a:p>
          <a:p>
            <a:pPr lvl="0" algn="just" rtl="0"/>
            <a:endParaRPr lang="en-US" dirty="0" smtClean="0"/>
          </a:p>
          <a:p>
            <a:pPr algn="just" rtl="0"/>
            <a:endParaRPr lang="en-US" dirty="0" smtClean="0"/>
          </a:p>
          <a:p>
            <a:pPr algn="just" rtl="0"/>
            <a:endParaRPr lang="en-US" dirty="0" smtClean="0"/>
          </a:p>
          <a:p>
            <a:pPr algn="just" rtl="0"/>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57290" y="1285860"/>
            <a:ext cx="7358114" cy="4524315"/>
          </a:xfrm>
          <a:prstGeom prst="rect">
            <a:avLst/>
          </a:prstGeom>
          <a:noFill/>
        </p:spPr>
        <p:txBody>
          <a:bodyPr wrap="square" rtlCol="1">
            <a:spAutoFit/>
          </a:bodyPr>
          <a:lstStyle/>
          <a:p>
            <a:pPr algn="just" rtl="0">
              <a:buFont typeface="Arial" pitchFamily="34" charset="0"/>
              <a:buChar char="•"/>
            </a:pPr>
            <a:r>
              <a:rPr lang="en-US" dirty="0" smtClean="0"/>
              <a:t> The design portion of the major qualifying project was successfully completed. A design for a maximum peak power tracker has been successfully obtained, a functional working prototype was reached. However, our analysis of the algorithm and understanding of the different functions shows that by (ADC) of the voltages and current and (PWM) of the buck converter, we will be able to attain the MPP implement in the future with some modifications.</a:t>
            </a:r>
          </a:p>
          <a:p>
            <a:pPr algn="just" rtl="0"/>
            <a:endParaRPr lang="en-US" dirty="0" smtClean="0"/>
          </a:p>
          <a:p>
            <a:pPr algn="just" rtl="0">
              <a:buFont typeface="Arial" pitchFamily="34" charset="0"/>
              <a:buChar char="•"/>
            </a:pPr>
            <a:r>
              <a:rPr lang="en-US" dirty="0" smtClean="0"/>
              <a:t> Eliminate the noise associated with the circuit. There was no significant work in minimizing the noise in the circuit while attempting to implement a working circuit both quickly and efficiently. </a:t>
            </a:r>
          </a:p>
          <a:p>
            <a:pPr algn="just" rtl="0">
              <a:buFont typeface="Arial" pitchFamily="34" charset="0"/>
              <a:buChar char="•"/>
            </a:pPr>
            <a:endParaRPr lang="en-US" dirty="0" smtClean="0"/>
          </a:p>
          <a:p>
            <a:pPr algn="just" rtl="0">
              <a:buFont typeface="Arial" pitchFamily="34" charset="0"/>
              <a:buChar char="•"/>
            </a:pPr>
            <a:r>
              <a:rPr lang="en-US" dirty="0" smtClean="0"/>
              <a:t> It would be helpful to perform tests using actual solar panels. It would be useful to perform tests both indoor and outdoor to observe both controlled and actual results for operation. </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ts\Desktop\thank-you-from-christian-vision-allianc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43608" y="260648"/>
            <a:ext cx="7848872" cy="648068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41053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b="1" dirty="0" smtClean="0">
                <a:solidFill>
                  <a:schemeClr val="tx1"/>
                </a:solidFill>
                <a:effectLst>
                  <a:outerShdw blurRad="38100" dist="38100" dir="2700000" algn="tl">
                    <a:srgbClr val="000000">
                      <a:alpha val="43137"/>
                    </a:srgbClr>
                  </a:outerShdw>
                </a:effectLst>
              </a:rPr>
              <a:t>Outlines</a:t>
            </a:r>
            <a:endParaRPr lang="ar-SA" sz="2400"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lvl="0" algn="l" rtl="0"/>
            <a:r>
              <a:rPr lang="en-US" sz="1800" b="1" dirty="0" smtClean="0"/>
              <a:t>Problem Statement</a:t>
            </a:r>
            <a:endParaRPr lang="ar-SA" sz="1800" b="1" dirty="0" smtClean="0"/>
          </a:p>
          <a:p>
            <a:pPr lvl="0" algn="l" rtl="0"/>
            <a:r>
              <a:rPr lang="en-US" sz="1800" b="1" dirty="0" smtClean="0"/>
              <a:t>Objectives</a:t>
            </a:r>
          </a:p>
          <a:p>
            <a:pPr algn="l" rtl="0"/>
            <a:r>
              <a:rPr lang="en-US" sz="1800" b="1" dirty="0" smtClean="0"/>
              <a:t>Previous Work</a:t>
            </a:r>
          </a:p>
          <a:p>
            <a:pPr algn="l" rtl="0"/>
            <a:r>
              <a:rPr lang="en-US" sz="1800" b="1" dirty="0" smtClean="0"/>
              <a:t>Design Considerations</a:t>
            </a:r>
          </a:p>
          <a:p>
            <a:pPr algn="l" rtl="0"/>
            <a:r>
              <a:rPr lang="en-US" sz="1800" b="1" dirty="0" smtClean="0"/>
              <a:t>Buck converter Design </a:t>
            </a:r>
          </a:p>
          <a:p>
            <a:pPr algn="l" rtl="0"/>
            <a:r>
              <a:rPr lang="en-US" sz="1800" b="1" dirty="0" smtClean="0"/>
              <a:t>Voltage and Current sensors</a:t>
            </a:r>
          </a:p>
          <a:p>
            <a:pPr algn="l" rtl="0"/>
            <a:r>
              <a:rPr lang="en-US" sz="1800" b="1" dirty="0" smtClean="0"/>
              <a:t>Microcontroller Arrangement  </a:t>
            </a:r>
          </a:p>
          <a:p>
            <a:pPr algn="l" rtl="0"/>
            <a:r>
              <a:rPr lang="en-US" sz="1800" b="1" dirty="0" smtClean="0"/>
              <a:t>Results &amp; Recommendations</a:t>
            </a:r>
            <a:endParaRPr lang="ar-SA" sz="1800" b="1" dirty="0" smtClean="0"/>
          </a:p>
          <a:p>
            <a:pPr algn="l" rtl="0">
              <a:buNone/>
            </a:pPr>
            <a:endParaRPr lang="ar-SA" sz="1800" b="1" dirty="0"/>
          </a:p>
          <a:p>
            <a:pPr algn="l" rtl="0"/>
            <a:endParaRPr lang="en-US" sz="1400" dirty="0" smtClean="0"/>
          </a:p>
          <a:p>
            <a:pPr algn="l" rtl="0"/>
            <a:endParaRPr lang="ar-SA" sz="1600" dirty="0"/>
          </a:p>
        </p:txBody>
      </p:sp>
    </p:spTree>
    <p:extLst>
      <p:ext uri="{BB962C8B-B14F-4D97-AF65-F5344CB8AC3E}">
        <p14:creationId xmlns="" xmlns:p14="http://schemas.microsoft.com/office/powerpoint/2010/main" val="3739684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 xmlns:p14="http://schemas.microsoft.com/office/powerpoint/2010/main" val="969064430"/>
              </p:ext>
            </p:extLst>
          </p:nvPr>
        </p:nvGraphicFramePr>
        <p:xfrm>
          <a:off x="1259632" y="260648"/>
          <a:ext cx="7584504"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48449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2197" t="21484" r="51660" b="33594"/>
          <a:stretch>
            <a:fillRect/>
          </a:stretch>
        </p:blipFill>
        <p:spPr bwMode="auto">
          <a:xfrm>
            <a:off x="5143504" y="1071546"/>
            <a:ext cx="3620043" cy="2928958"/>
          </a:xfrm>
          <a:prstGeom prst="rect">
            <a:avLst/>
          </a:prstGeom>
          <a:noFill/>
          <a:ln w="9525">
            <a:noFill/>
            <a:miter lim="800000"/>
            <a:headEnd/>
            <a:tailEnd/>
          </a:ln>
          <a:effectLst/>
        </p:spPr>
      </p:pic>
      <p:pic>
        <p:nvPicPr>
          <p:cNvPr id="3" name="Picture 3"/>
          <p:cNvPicPr>
            <a:picLocks noChangeAspect="1" noChangeArrowheads="1"/>
          </p:cNvPicPr>
          <p:nvPr/>
        </p:nvPicPr>
        <p:blipFill>
          <a:blip r:embed="rId2"/>
          <a:srcRect l="48535" t="20703" r="4590" b="32422"/>
          <a:stretch>
            <a:fillRect/>
          </a:stretch>
        </p:blipFill>
        <p:spPr bwMode="auto">
          <a:xfrm>
            <a:off x="1142976" y="1071546"/>
            <a:ext cx="3714776" cy="2857520"/>
          </a:xfrm>
          <a:prstGeom prst="rect">
            <a:avLst/>
          </a:prstGeom>
          <a:noFill/>
          <a:ln w="9525">
            <a:noFill/>
            <a:miter lim="800000"/>
            <a:headEnd/>
            <a:tailEnd/>
          </a:ln>
          <a:effectLst/>
        </p:spPr>
      </p:pic>
      <p:sp>
        <p:nvSpPr>
          <p:cNvPr id="4" name="مربع نص 3"/>
          <p:cNvSpPr txBox="1"/>
          <p:nvPr/>
        </p:nvSpPr>
        <p:spPr>
          <a:xfrm>
            <a:off x="1285852" y="214290"/>
            <a:ext cx="7643866" cy="738664"/>
          </a:xfrm>
          <a:prstGeom prst="rect">
            <a:avLst/>
          </a:prstGeom>
          <a:noFill/>
        </p:spPr>
        <p:txBody>
          <a:bodyPr wrap="square" rtlCol="1">
            <a:spAutoFit/>
          </a:bodyPr>
          <a:lstStyle/>
          <a:p>
            <a:pPr algn="ctr"/>
            <a:r>
              <a:rPr lang="en-US" sz="2400" b="1" dirty="0" smtClean="0">
                <a:effectLst>
                  <a:outerShdw blurRad="38100" dist="38100" dir="2700000" algn="tl">
                    <a:srgbClr val="000000">
                      <a:alpha val="43137"/>
                    </a:srgbClr>
                  </a:outerShdw>
                </a:effectLst>
              </a:rPr>
              <a:t>Previous Work</a:t>
            </a:r>
          </a:p>
          <a:p>
            <a:endParaRPr lang="ar-SA" dirty="0"/>
          </a:p>
        </p:txBody>
      </p:sp>
      <p:sp>
        <p:nvSpPr>
          <p:cNvPr id="5" name="مربع نص 4"/>
          <p:cNvSpPr txBox="1"/>
          <p:nvPr/>
        </p:nvSpPr>
        <p:spPr>
          <a:xfrm>
            <a:off x="1142976" y="4214818"/>
            <a:ext cx="3714776" cy="2585323"/>
          </a:xfrm>
          <a:prstGeom prst="rect">
            <a:avLst/>
          </a:prstGeom>
          <a:noFill/>
        </p:spPr>
        <p:txBody>
          <a:bodyPr wrap="square" rtlCol="1">
            <a:spAutoFit/>
          </a:bodyPr>
          <a:lstStyle/>
          <a:p>
            <a:pPr marL="342900" indent="-342900" algn="l" rtl="0">
              <a:buFont typeface="Arial" pitchFamily="34" charset="0"/>
              <a:buChar char="•"/>
            </a:pPr>
            <a:r>
              <a:rPr lang="en-US" dirty="0" smtClean="0"/>
              <a:t>The </a:t>
            </a:r>
            <a:r>
              <a:rPr lang="en-US" dirty="0" smtClean="0"/>
              <a:t>voltage and open circuit voltage is not substantially affected due to changing levels of </a:t>
            </a:r>
            <a:r>
              <a:rPr lang="en-US" dirty="0" smtClean="0"/>
              <a:t>irradiance.</a:t>
            </a:r>
          </a:p>
          <a:p>
            <a:pPr marL="342900" indent="-342900" algn="l" rtl="0">
              <a:buFont typeface="Arial" pitchFamily="34" charset="0"/>
              <a:buChar char="•"/>
            </a:pPr>
            <a:endParaRPr lang="en-US" dirty="0" smtClean="0"/>
          </a:p>
          <a:p>
            <a:pPr marL="342900" indent="-342900" algn="l" rtl="0">
              <a:buFont typeface="Arial" pitchFamily="34" charset="0"/>
              <a:buChar char="•"/>
            </a:pPr>
            <a:r>
              <a:rPr lang="en-US" dirty="0" smtClean="0"/>
              <a:t>Power </a:t>
            </a:r>
            <a:r>
              <a:rPr lang="en-US" dirty="0" smtClean="0"/>
              <a:t>produced by the PV module varies greatly depending on its irradiance. </a:t>
            </a:r>
          </a:p>
          <a:p>
            <a:pPr algn="l"/>
            <a:endParaRPr lang="ar-SA" dirty="0"/>
          </a:p>
        </p:txBody>
      </p:sp>
      <p:sp>
        <p:nvSpPr>
          <p:cNvPr id="6" name="مربع نص 5"/>
          <p:cNvSpPr txBox="1"/>
          <p:nvPr/>
        </p:nvSpPr>
        <p:spPr>
          <a:xfrm>
            <a:off x="5000628" y="4214818"/>
            <a:ext cx="3786214" cy="2031325"/>
          </a:xfrm>
          <a:prstGeom prst="rect">
            <a:avLst/>
          </a:prstGeom>
          <a:noFill/>
        </p:spPr>
        <p:txBody>
          <a:bodyPr wrap="square" rtlCol="1">
            <a:spAutoFit/>
          </a:bodyPr>
          <a:lstStyle/>
          <a:p>
            <a:pPr marL="342900" indent="-342900" algn="l" rtl="0">
              <a:buFont typeface="Arial" pitchFamily="34" charset="0"/>
              <a:buChar char="•"/>
            </a:pPr>
            <a:r>
              <a:rPr lang="en-US" dirty="0" smtClean="0"/>
              <a:t>The </a:t>
            </a:r>
            <a:r>
              <a:rPr lang="en-US" dirty="0" smtClean="0"/>
              <a:t>current and short circuit current is </a:t>
            </a:r>
            <a:r>
              <a:rPr lang="en-US" dirty="0" smtClean="0"/>
              <a:t>not substantially affected due to changing levels of </a:t>
            </a:r>
            <a:r>
              <a:rPr lang="en-US" dirty="0" smtClean="0"/>
              <a:t>temperature.</a:t>
            </a:r>
          </a:p>
          <a:p>
            <a:pPr marL="342900" indent="-342900" algn="l" rtl="0">
              <a:buFont typeface="Arial" pitchFamily="34" charset="0"/>
              <a:buChar char="•"/>
            </a:pPr>
            <a:endParaRPr lang="en-US" dirty="0" smtClean="0"/>
          </a:p>
          <a:p>
            <a:pPr marL="342900" indent="-342900" algn="l" rtl="0">
              <a:buFont typeface="Arial" pitchFamily="34" charset="0"/>
              <a:buChar char="•"/>
            </a:pPr>
            <a:r>
              <a:rPr lang="en-US" dirty="0" smtClean="0"/>
              <a:t>MPP </a:t>
            </a:r>
            <a:r>
              <a:rPr lang="en-US" dirty="0" smtClean="0"/>
              <a:t>decreases with increase in </a:t>
            </a:r>
            <a:r>
              <a:rPr lang="en-US" dirty="0" smtClean="0"/>
              <a:t>temperature.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5500694" y="1571612"/>
            <a:ext cx="3143272" cy="1754326"/>
          </a:xfrm>
          <a:prstGeom prst="rect">
            <a:avLst/>
          </a:prstGeom>
          <a:noFill/>
        </p:spPr>
        <p:txBody>
          <a:bodyPr wrap="square" rtlCol="1">
            <a:spAutoFit/>
          </a:bodyPr>
          <a:lstStyle/>
          <a:p>
            <a:pPr algn="l" rtl="0"/>
            <a:r>
              <a:rPr lang="en-US" b="1" dirty="0" smtClean="0"/>
              <a:t>PWM Charge controller:</a:t>
            </a:r>
          </a:p>
          <a:p>
            <a:pPr algn="ctr" rtl="0"/>
            <a:endParaRPr lang="en-US" b="1" dirty="0" smtClean="0"/>
          </a:p>
          <a:p>
            <a:pPr algn="l" rtl="0"/>
            <a:r>
              <a:rPr lang="en-US" b="1" dirty="0" smtClean="0"/>
              <a:t>P = </a:t>
            </a:r>
            <a:r>
              <a:rPr lang="en-US" b="1" dirty="0" err="1" smtClean="0"/>
              <a:t>Vb</a:t>
            </a:r>
            <a:r>
              <a:rPr lang="en-US" b="1" dirty="0" smtClean="0"/>
              <a:t> * </a:t>
            </a:r>
            <a:r>
              <a:rPr lang="en-US" b="1" dirty="0" err="1" smtClean="0"/>
              <a:t>Impp</a:t>
            </a:r>
            <a:endParaRPr lang="en-US" b="1" dirty="0" smtClean="0"/>
          </a:p>
          <a:p>
            <a:pPr algn="l" rtl="0"/>
            <a:r>
              <a:rPr lang="en-US" b="1" dirty="0" smtClean="0"/>
              <a:t>P = 12 * 6</a:t>
            </a:r>
          </a:p>
          <a:p>
            <a:pPr algn="l" rtl="0"/>
            <a:r>
              <a:rPr lang="en-US" b="1" dirty="0" smtClean="0"/>
              <a:t>P = 72 W</a:t>
            </a:r>
          </a:p>
          <a:p>
            <a:pPr algn="ctr" rtl="0"/>
            <a:endParaRPr lang="en-US" b="1" dirty="0" smtClean="0"/>
          </a:p>
        </p:txBody>
      </p:sp>
      <p:sp>
        <p:nvSpPr>
          <p:cNvPr id="9" name="مربع نص 8"/>
          <p:cNvSpPr txBox="1"/>
          <p:nvPr/>
        </p:nvSpPr>
        <p:spPr>
          <a:xfrm>
            <a:off x="1571604" y="1500174"/>
            <a:ext cx="3357586" cy="2031325"/>
          </a:xfrm>
          <a:prstGeom prst="rect">
            <a:avLst/>
          </a:prstGeom>
          <a:noFill/>
        </p:spPr>
        <p:txBody>
          <a:bodyPr wrap="square" rtlCol="1">
            <a:spAutoFit/>
          </a:bodyPr>
          <a:lstStyle/>
          <a:p>
            <a:pPr algn="l" rtl="0"/>
            <a:r>
              <a:rPr lang="en-US" b="1" dirty="0" smtClean="0"/>
              <a:t>MPPT Charge controller:</a:t>
            </a:r>
          </a:p>
          <a:p>
            <a:pPr algn="l"/>
            <a:endParaRPr lang="en-US" b="1" dirty="0" smtClean="0"/>
          </a:p>
          <a:p>
            <a:pPr algn="l" rtl="0"/>
            <a:r>
              <a:rPr lang="en-US" b="1" dirty="0" smtClean="0"/>
              <a:t>P = [(</a:t>
            </a:r>
            <a:r>
              <a:rPr lang="en-US" b="1" dirty="0" err="1" smtClean="0"/>
              <a:t>Vmpp</a:t>
            </a:r>
            <a:r>
              <a:rPr lang="en-US" b="1" dirty="0" smtClean="0"/>
              <a:t>/</a:t>
            </a:r>
            <a:r>
              <a:rPr lang="en-US" b="1" dirty="0" err="1" smtClean="0"/>
              <a:t>Vb</a:t>
            </a:r>
            <a:r>
              <a:rPr lang="en-US" b="1" dirty="0" smtClean="0"/>
              <a:t>) </a:t>
            </a:r>
            <a:r>
              <a:rPr lang="en-US" b="1" dirty="0" smtClean="0"/>
              <a:t>* </a:t>
            </a:r>
            <a:r>
              <a:rPr lang="en-US" b="1" dirty="0" err="1" smtClean="0"/>
              <a:t>Impp</a:t>
            </a:r>
            <a:r>
              <a:rPr lang="en-US" b="1" dirty="0" smtClean="0"/>
              <a:t>] *  </a:t>
            </a:r>
            <a:r>
              <a:rPr lang="en-US" b="1" dirty="0" err="1" smtClean="0"/>
              <a:t>Vb</a:t>
            </a:r>
            <a:endParaRPr lang="en-US" b="1" dirty="0" smtClean="0"/>
          </a:p>
          <a:p>
            <a:pPr algn="l" rtl="0"/>
            <a:r>
              <a:rPr lang="en-US" b="1" dirty="0" smtClean="0"/>
              <a:t>P = </a:t>
            </a:r>
            <a:r>
              <a:rPr lang="en-US" b="1" dirty="0" err="1" smtClean="0"/>
              <a:t>Vmpp</a:t>
            </a:r>
            <a:r>
              <a:rPr lang="en-US" b="1" dirty="0" smtClean="0"/>
              <a:t> * </a:t>
            </a:r>
            <a:r>
              <a:rPr lang="en-US" b="1" dirty="0" err="1" smtClean="0"/>
              <a:t>Impp</a:t>
            </a:r>
            <a:endParaRPr lang="en-US" b="1" dirty="0" smtClean="0"/>
          </a:p>
          <a:p>
            <a:pPr algn="l" rtl="0"/>
            <a:r>
              <a:rPr lang="en-US" b="1" dirty="0" smtClean="0"/>
              <a:t>P = [(18/12) * 6] * 12</a:t>
            </a:r>
          </a:p>
          <a:p>
            <a:pPr algn="l" rtl="0"/>
            <a:r>
              <a:rPr lang="en-US" b="1" dirty="0" smtClean="0"/>
              <a:t>P = 18 * 6</a:t>
            </a:r>
          </a:p>
          <a:p>
            <a:pPr algn="l" rtl="0"/>
            <a:r>
              <a:rPr lang="en-US" b="1" dirty="0" smtClean="0"/>
              <a:t>P = 108 W</a:t>
            </a:r>
          </a:p>
        </p:txBody>
      </p:sp>
      <p:sp>
        <p:nvSpPr>
          <p:cNvPr id="10" name="مربع نص 9"/>
          <p:cNvSpPr txBox="1"/>
          <p:nvPr/>
        </p:nvSpPr>
        <p:spPr>
          <a:xfrm>
            <a:off x="1285852" y="214290"/>
            <a:ext cx="7572428" cy="1477328"/>
          </a:xfrm>
          <a:prstGeom prst="rect">
            <a:avLst/>
          </a:prstGeom>
          <a:noFill/>
        </p:spPr>
        <p:txBody>
          <a:bodyPr wrap="square" rtlCol="1">
            <a:spAutoFit/>
          </a:bodyPr>
          <a:lstStyle/>
          <a:p>
            <a:pPr algn="ctr"/>
            <a:r>
              <a:rPr lang="en-US" b="1" dirty="0" smtClean="0"/>
              <a:t>Assume a certain PV system with the following ratings:</a:t>
            </a:r>
          </a:p>
          <a:p>
            <a:pPr algn="ctr"/>
            <a:r>
              <a:rPr lang="en-US" b="1" dirty="0" err="1" smtClean="0"/>
              <a:t>Vmpp</a:t>
            </a:r>
            <a:r>
              <a:rPr lang="en-US" b="1" dirty="0" smtClean="0"/>
              <a:t> </a:t>
            </a:r>
            <a:r>
              <a:rPr lang="en-US" b="1" dirty="0" smtClean="0"/>
              <a:t>= 18 </a:t>
            </a:r>
            <a:r>
              <a:rPr lang="en-US" b="1" dirty="0" smtClean="0"/>
              <a:t>V</a:t>
            </a:r>
          </a:p>
          <a:p>
            <a:pPr algn="ctr" rtl="0"/>
            <a:r>
              <a:rPr lang="en-US" b="1" dirty="0" err="1" smtClean="0"/>
              <a:t>Impp</a:t>
            </a:r>
            <a:r>
              <a:rPr lang="en-US" b="1" dirty="0" smtClean="0"/>
              <a:t> </a:t>
            </a:r>
            <a:r>
              <a:rPr lang="en-US" b="1" dirty="0" smtClean="0"/>
              <a:t>= 6 </a:t>
            </a:r>
            <a:r>
              <a:rPr lang="en-US" b="1" dirty="0" smtClean="0"/>
              <a:t>A</a:t>
            </a:r>
          </a:p>
          <a:p>
            <a:pPr algn="ctr" rtl="0"/>
            <a:r>
              <a:rPr lang="en-US" b="1" dirty="0" err="1" smtClean="0"/>
              <a:t>Vb</a:t>
            </a:r>
            <a:r>
              <a:rPr lang="en-US" b="1" dirty="0" smtClean="0"/>
              <a:t> = 12 V</a:t>
            </a:r>
            <a:endParaRPr lang="en-US" b="1" dirty="0" smtClean="0"/>
          </a:p>
          <a:p>
            <a:pPr algn="ctr"/>
            <a:endParaRPr lang="ar-SA" dirty="0"/>
          </a:p>
        </p:txBody>
      </p:sp>
      <p:graphicFrame>
        <p:nvGraphicFramePr>
          <p:cNvPr id="13" name="جدول 12"/>
          <p:cNvGraphicFramePr>
            <a:graphicFrameLocks noGrp="1"/>
          </p:cNvGraphicFramePr>
          <p:nvPr/>
        </p:nvGraphicFramePr>
        <p:xfrm>
          <a:off x="1357290" y="3571876"/>
          <a:ext cx="7500990" cy="3007594"/>
        </p:xfrm>
        <a:graphic>
          <a:graphicData uri="http://schemas.openxmlformats.org/drawingml/2006/table">
            <a:tbl>
              <a:tblPr rtl="1" firstRow="1" bandRow="1">
                <a:tableStyleId>{21E4AEA4-8DFA-4A89-87EB-49C32662AFE0}</a:tableStyleId>
              </a:tblPr>
              <a:tblGrid>
                <a:gridCol w="3750495"/>
                <a:gridCol w="3750495"/>
              </a:tblGrid>
              <a:tr h="5000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PWM Charge</a:t>
                      </a:r>
                      <a:r>
                        <a:rPr lang="en-US" sz="1800" baseline="0" dirty="0" smtClean="0">
                          <a:solidFill>
                            <a:schemeClr val="tx1"/>
                          </a:solidFill>
                        </a:rPr>
                        <a:t> controller</a:t>
                      </a:r>
                      <a:endParaRPr lang="ar-SA" sz="1800" dirty="0" smtClean="0">
                        <a:solidFill>
                          <a:schemeClr val="tx1"/>
                        </a:solidFill>
                      </a:endParaRPr>
                    </a:p>
                    <a:p>
                      <a:pPr rtl="1"/>
                      <a:endParaRPr lang="ar-SA" sz="1800" dirty="0"/>
                    </a:p>
                  </a:txBody>
                  <a:tcPr/>
                </a:tc>
                <a:tc>
                  <a:txBody>
                    <a:bodyPr/>
                    <a:lstStyle/>
                    <a:p>
                      <a:pPr algn="ctr" rtl="0"/>
                      <a:r>
                        <a:rPr lang="en-US" sz="1800" dirty="0" smtClean="0">
                          <a:solidFill>
                            <a:schemeClr val="tx1"/>
                          </a:solidFill>
                        </a:rPr>
                        <a:t>MPPT Charge</a:t>
                      </a:r>
                      <a:r>
                        <a:rPr lang="en-US" sz="1800" baseline="0" dirty="0" smtClean="0">
                          <a:solidFill>
                            <a:schemeClr val="tx1"/>
                          </a:solidFill>
                        </a:rPr>
                        <a:t> controller</a:t>
                      </a:r>
                      <a:endParaRPr lang="ar-SA" sz="1800" dirty="0">
                        <a:solidFill>
                          <a:schemeClr val="tx1"/>
                        </a:solidFill>
                      </a:endParaRPr>
                    </a:p>
                  </a:txBody>
                  <a:tcPr/>
                </a:tc>
              </a:tr>
              <a:tr h="351067">
                <a:tc>
                  <a:txBody>
                    <a:bodyPr/>
                    <a:lstStyle/>
                    <a:p>
                      <a:pPr algn="ctr" rtl="1"/>
                      <a:r>
                        <a:rPr lang="en-US" sz="1600" dirty="0" smtClean="0"/>
                        <a:t>Smaller systems</a:t>
                      </a:r>
                      <a:endParaRPr lang="ar-SA" sz="1600" dirty="0"/>
                    </a:p>
                  </a:txBody>
                  <a:tcPr/>
                </a:tc>
                <a:tc>
                  <a:txBody>
                    <a:bodyPr/>
                    <a:lstStyle/>
                    <a:p>
                      <a:pPr algn="ctr" rtl="0"/>
                      <a:r>
                        <a:rPr lang="en-US" sz="1600" dirty="0" smtClean="0"/>
                        <a:t>Larger systems</a:t>
                      </a:r>
                      <a:endParaRPr lang="ar-SA" sz="1600" dirty="0"/>
                    </a:p>
                  </a:txBody>
                  <a:tcPr/>
                </a:tc>
              </a:tr>
              <a:tr h="614367">
                <a:tc>
                  <a:txBody>
                    <a:bodyPr/>
                    <a:lstStyle/>
                    <a:p>
                      <a:pPr algn="ctr" rtl="1"/>
                      <a:r>
                        <a:rPr lang="en-US" sz="1600" dirty="0" smtClean="0"/>
                        <a:t>Nominal voltage</a:t>
                      </a:r>
                      <a:r>
                        <a:rPr lang="en-US" sz="1600" baseline="0" dirty="0" smtClean="0"/>
                        <a:t> of array matches battery bank voltage</a:t>
                      </a:r>
                      <a:endParaRPr lang="ar-SA" sz="1600" dirty="0"/>
                    </a:p>
                  </a:txBody>
                  <a:tcPr/>
                </a:tc>
                <a:tc>
                  <a:txBody>
                    <a:bodyPr/>
                    <a:lstStyle/>
                    <a:p>
                      <a:pPr algn="ctr" rtl="1"/>
                      <a:r>
                        <a:rPr lang="en-US" sz="1600" dirty="0" smtClean="0"/>
                        <a:t>Mismatched</a:t>
                      </a:r>
                      <a:r>
                        <a:rPr lang="en-US" sz="1600" baseline="0" dirty="0" smtClean="0"/>
                        <a:t> nominal voltages</a:t>
                      </a:r>
                      <a:endParaRPr lang="ar-SA" sz="1600" dirty="0"/>
                    </a:p>
                  </a:txBody>
                  <a:tcPr/>
                </a:tc>
              </a:tr>
              <a:tr h="742407">
                <a:tc>
                  <a:txBody>
                    <a:bodyPr/>
                    <a:lstStyle/>
                    <a:p>
                      <a:pPr algn="ctr" rtl="0"/>
                      <a:r>
                        <a:rPr lang="en-US" sz="1600" dirty="0" smtClean="0"/>
                        <a:t>Cost of increasing PV</a:t>
                      </a:r>
                      <a:r>
                        <a:rPr lang="en-US" sz="1600" baseline="0" dirty="0" smtClean="0"/>
                        <a:t> panel less than extra cost of MPPT Charge controller</a:t>
                      </a:r>
                      <a:endParaRPr lang="ar-SA"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Cost of increasing PV</a:t>
                      </a:r>
                      <a:r>
                        <a:rPr lang="en-US" sz="1600" baseline="0" dirty="0" smtClean="0"/>
                        <a:t> panel more than extra cost of MPPT Charge controller</a:t>
                      </a:r>
                      <a:endParaRPr lang="ar-SA" sz="1600" dirty="0" smtClean="0"/>
                    </a:p>
                    <a:p>
                      <a:pPr rtl="1"/>
                      <a:endParaRPr lang="ar-SA" sz="1600" dirty="0"/>
                    </a:p>
                  </a:txBody>
                  <a:tcPr/>
                </a:tc>
              </a:tr>
              <a:tr h="4457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Less</a:t>
                      </a:r>
                      <a:r>
                        <a:rPr lang="en-US" sz="1600" baseline="0" dirty="0" smtClean="0"/>
                        <a:t> flexible and efficient</a:t>
                      </a:r>
                      <a:endParaRPr lang="ar-SA" sz="1600" dirty="0" smtClean="0"/>
                    </a:p>
                    <a:p>
                      <a:pPr algn="ctr" rtl="0"/>
                      <a:endParaRPr lang="ar-SA" sz="1600" dirty="0"/>
                    </a:p>
                  </a:txBody>
                  <a:tcPr/>
                </a:tc>
                <a:tc>
                  <a:txBody>
                    <a:bodyPr/>
                    <a:lstStyle/>
                    <a:p>
                      <a:pPr algn="ctr" rtl="1"/>
                      <a:r>
                        <a:rPr lang="en-US" sz="1600" dirty="0" smtClean="0"/>
                        <a:t>More</a:t>
                      </a:r>
                      <a:r>
                        <a:rPr lang="en-US" sz="1600" baseline="0" dirty="0" smtClean="0"/>
                        <a:t> flexible and efficient</a:t>
                      </a:r>
                      <a:endParaRPr lang="ar-SA" sz="1600" dirty="0"/>
                    </a:p>
                  </a:txBody>
                  <a:tcPr/>
                </a:tc>
              </a:tr>
            </a:tbl>
          </a:graphicData>
        </a:graphic>
      </p:graphicFrame>
    </p:spTree>
    <p:extLst>
      <p:ext uri="{BB962C8B-B14F-4D97-AF65-F5344CB8AC3E}">
        <p14:creationId xmlns="" xmlns:p14="http://schemas.microsoft.com/office/powerpoint/2010/main" val="1556127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a:srcRect l="15846" t="33402" r="21385" b="6967"/>
          <a:stretch>
            <a:fillRect/>
          </a:stretch>
        </p:blipFill>
        <p:spPr bwMode="auto">
          <a:xfrm>
            <a:off x="1285852" y="1285860"/>
            <a:ext cx="7500990" cy="3214710"/>
          </a:xfrm>
          <a:prstGeom prst="rect">
            <a:avLst/>
          </a:prstGeom>
          <a:noFill/>
          <a:ln w="9525">
            <a:noFill/>
            <a:miter lim="800000"/>
            <a:headEnd/>
            <a:tailEnd/>
          </a:ln>
        </p:spPr>
      </p:pic>
      <p:sp>
        <p:nvSpPr>
          <p:cNvPr id="6" name="مربع نص 5"/>
          <p:cNvSpPr txBox="1"/>
          <p:nvPr/>
        </p:nvSpPr>
        <p:spPr>
          <a:xfrm>
            <a:off x="1214414" y="571480"/>
            <a:ext cx="7500990" cy="461665"/>
          </a:xfrm>
          <a:prstGeom prst="rect">
            <a:avLst/>
          </a:prstGeom>
          <a:noFill/>
        </p:spPr>
        <p:txBody>
          <a:bodyPr wrap="square" rtlCol="1">
            <a:spAutoFit/>
          </a:bodyPr>
          <a:lstStyle/>
          <a:p>
            <a:pPr algn="ctr"/>
            <a:r>
              <a:rPr lang="en-US" sz="2400" b="1" dirty="0" smtClean="0">
                <a:effectLst>
                  <a:outerShdw blurRad="38100" dist="38100" dir="2700000" algn="tl">
                    <a:srgbClr val="000000">
                      <a:alpha val="43137"/>
                    </a:srgbClr>
                  </a:outerShdw>
                </a:effectLst>
                <a:latin typeface="+mj-lt"/>
              </a:rPr>
              <a:t>Design and Implementation</a:t>
            </a:r>
            <a:endParaRPr lang="ar-SA" sz="2400" dirty="0">
              <a:effectLst>
                <a:outerShdw blurRad="38100" dist="38100" dir="2700000" algn="tl">
                  <a:srgbClr val="000000">
                    <a:alpha val="43137"/>
                  </a:srgbClr>
                </a:outerShdw>
              </a:effectLst>
              <a:latin typeface="+mj-lt"/>
            </a:endParaRPr>
          </a:p>
        </p:txBody>
      </p:sp>
      <p:sp>
        <p:nvSpPr>
          <p:cNvPr id="8" name="مربع نص 7"/>
          <p:cNvSpPr txBox="1"/>
          <p:nvPr/>
        </p:nvSpPr>
        <p:spPr>
          <a:xfrm>
            <a:off x="1285852" y="4826675"/>
            <a:ext cx="7358114" cy="2031325"/>
          </a:xfrm>
          <a:prstGeom prst="rect">
            <a:avLst/>
          </a:prstGeom>
          <a:noFill/>
        </p:spPr>
        <p:txBody>
          <a:bodyPr wrap="square" rtlCol="1">
            <a:spAutoFit/>
          </a:bodyPr>
          <a:lstStyle/>
          <a:p>
            <a:pPr algn="just" rtl="0"/>
            <a:r>
              <a:rPr lang="en-US" dirty="0" smtClean="0"/>
              <a:t>The microcontroller senses both the panel and battery voltages and takes decisions to activate different components of the circuit.</a:t>
            </a:r>
          </a:p>
          <a:p>
            <a:pPr algn="just" rtl="0"/>
            <a:endParaRPr lang="en-US" dirty="0" smtClean="0"/>
          </a:p>
          <a:p>
            <a:pPr algn="just" rtl="0"/>
            <a:r>
              <a:rPr lang="en-US" dirty="0" smtClean="0"/>
              <a:t>After taking the measurements of voltage and current, the tracking algorithm (Perturb and Observe) will control the operation and give orders to the controller. </a:t>
            </a:r>
          </a:p>
          <a:p>
            <a:pPr algn="just" rtl="0"/>
            <a:endParaRPr lang="ar-SA" dirty="0"/>
          </a:p>
        </p:txBody>
      </p:sp>
    </p:spTree>
    <p:extLst>
      <p:ext uri="{BB962C8B-B14F-4D97-AF65-F5344CB8AC3E}">
        <p14:creationId xmlns="" xmlns:p14="http://schemas.microsoft.com/office/powerpoint/2010/main" val="1425198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1142976" y="285728"/>
            <a:ext cx="7715304" cy="6278642"/>
          </a:xfrm>
          <a:prstGeom prst="rect">
            <a:avLst/>
          </a:prstGeom>
          <a:noFill/>
        </p:spPr>
        <p:txBody>
          <a:bodyPr wrap="square" rtlCol="1">
            <a:spAutoFit/>
          </a:bodyPr>
          <a:lstStyle/>
          <a:p>
            <a:pPr algn="ctr" rtl="0"/>
            <a:r>
              <a:rPr lang="en-US" sz="2400" b="1" dirty="0" smtClean="0">
                <a:effectLst>
                  <a:outerShdw blurRad="38100" dist="38100" dir="2700000" algn="tl">
                    <a:srgbClr val="000000">
                      <a:alpha val="43137"/>
                    </a:srgbClr>
                  </a:outerShdw>
                </a:effectLst>
              </a:rPr>
              <a:t>Design Considerations:</a:t>
            </a:r>
          </a:p>
          <a:p>
            <a:pPr algn="l" rtl="0"/>
            <a:endParaRPr lang="en-US" dirty="0" smtClean="0"/>
          </a:p>
          <a:p>
            <a:pPr algn="l" rtl="0">
              <a:buFont typeface="Arial" pitchFamily="34" charset="0"/>
              <a:buChar char="•"/>
            </a:pPr>
            <a:r>
              <a:rPr lang="en-US" dirty="0" smtClean="0"/>
              <a:t> Solar panel power is (50W).</a:t>
            </a:r>
          </a:p>
          <a:p>
            <a:pPr algn="l" rtl="0"/>
            <a:endParaRPr lang="en-US" dirty="0" smtClean="0"/>
          </a:p>
          <a:p>
            <a:pPr algn="l" rtl="0">
              <a:buFont typeface="Arial" pitchFamily="34" charset="0"/>
              <a:buChar char="•"/>
            </a:pPr>
            <a:r>
              <a:rPr lang="en-US" dirty="0" smtClean="0"/>
              <a:t> Input voltage “equals the solar panel with open circuit voltage” is (22V).</a:t>
            </a:r>
          </a:p>
          <a:p>
            <a:pPr algn="l" rtl="0"/>
            <a:endParaRPr lang="en-US" dirty="0" smtClean="0"/>
          </a:p>
          <a:p>
            <a:pPr algn="l" rtl="0">
              <a:buFont typeface="Arial" pitchFamily="34" charset="0"/>
              <a:buChar char="•"/>
            </a:pPr>
            <a:r>
              <a:rPr lang="en-US" dirty="0" smtClean="0"/>
              <a:t> Output rated voltage is (12V).</a:t>
            </a:r>
          </a:p>
          <a:p>
            <a:pPr algn="l" rtl="0">
              <a:buFont typeface="Arial" pitchFamily="34" charset="0"/>
              <a:buChar char="•"/>
            </a:pPr>
            <a:endParaRPr lang="en-US" dirty="0" smtClean="0"/>
          </a:p>
          <a:p>
            <a:pPr algn="l" rtl="0">
              <a:buFont typeface="Arial" pitchFamily="34" charset="0"/>
              <a:buChar char="•"/>
            </a:pPr>
            <a:r>
              <a:rPr lang="en-US" dirty="0" smtClean="0"/>
              <a:t> Maximum current is (5A).</a:t>
            </a:r>
          </a:p>
          <a:p>
            <a:pPr algn="l" rtl="0"/>
            <a:endParaRPr lang="en-US" dirty="0" smtClean="0"/>
          </a:p>
          <a:p>
            <a:pPr algn="l" rtl="0">
              <a:buFont typeface="Arial" pitchFamily="34" charset="0"/>
              <a:buChar char="•"/>
            </a:pPr>
            <a:r>
              <a:rPr lang="en-US" dirty="0" smtClean="0"/>
              <a:t> The selected frequency is (50KHz).</a:t>
            </a:r>
          </a:p>
          <a:p>
            <a:pPr algn="just" rtl="0"/>
            <a:endParaRPr lang="en-US" dirty="0" smtClean="0"/>
          </a:p>
          <a:p>
            <a:pPr algn="just" rtl="0">
              <a:buFont typeface="Arial" pitchFamily="34" charset="0"/>
              <a:buChar char="•"/>
            </a:pPr>
            <a:r>
              <a:rPr lang="en-US" dirty="0" smtClean="0"/>
              <a:t> An ideal switches (on-resistance, infinite off-resistance and zero switching time) </a:t>
            </a:r>
          </a:p>
          <a:p>
            <a:pPr algn="just" rtl="0">
              <a:buFont typeface="Arial" pitchFamily="34" charset="0"/>
              <a:buChar char="•"/>
            </a:pPr>
            <a:endParaRPr lang="en-US" dirty="0" smtClean="0"/>
          </a:p>
          <a:p>
            <a:pPr algn="just" rtl="0">
              <a:buFont typeface="Arial" pitchFamily="34" charset="0"/>
              <a:buChar char="•"/>
            </a:pPr>
            <a:r>
              <a:rPr lang="en-US" dirty="0" smtClean="0"/>
              <a:t> An ideal diodes.</a:t>
            </a:r>
          </a:p>
          <a:p>
            <a:pPr algn="just" rtl="0"/>
            <a:endParaRPr lang="en-US" dirty="0" smtClean="0"/>
          </a:p>
          <a:p>
            <a:pPr algn="just" rtl="0"/>
            <a:endParaRPr lang="en-US" dirty="0" smtClean="0"/>
          </a:p>
          <a:p>
            <a:pPr algn="just" rtl="0"/>
            <a:endParaRPr lang="en-US" dirty="0" smtClean="0"/>
          </a:p>
          <a:p>
            <a:pPr algn="just" rtl="0"/>
            <a:endParaRPr lang="en-US" dirty="0" smtClean="0"/>
          </a:p>
          <a:p>
            <a:pPr algn="just" rtl="0"/>
            <a:endParaRPr lang="en-US" dirty="0" smtClean="0"/>
          </a:p>
          <a:p>
            <a:pPr algn="just" rtl="0"/>
            <a:endParaRPr lang="ar-SA" dirty="0" smtClean="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2976" y="274320"/>
            <a:ext cx="7790712" cy="511474"/>
          </a:xfrm>
        </p:spPr>
        <p:txBody>
          <a:bodyPr>
            <a:normAutofit/>
          </a:bodyPr>
          <a:lstStyle/>
          <a:p>
            <a:pPr algn="ctr"/>
            <a:r>
              <a:rPr lang="en-US" sz="2400" b="1" dirty="0" smtClean="0">
                <a:solidFill>
                  <a:schemeClr val="tx1"/>
                </a:solidFill>
                <a:effectLst>
                  <a:outerShdw blurRad="38100" dist="38100" dir="2700000" algn="tl">
                    <a:srgbClr val="000000">
                      <a:alpha val="43137"/>
                    </a:srgbClr>
                  </a:outerShdw>
                </a:effectLst>
              </a:rPr>
              <a:t>Buck converter Design </a:t>
            </a:r>
            <a:endParaRPr lang="ar-SA" sz="2400" b="1" dirty="0">
              <a:solidFill>
                <a:schemeClr val="tx1"/>
              </a:solidFill>
              <a:effectLst>
                <a:outerShdw blurRad="38100" dist="38100" dir="2700000" algn="tl">
                  <a:srgbClr val="000000">
                    <a:alpha val="43137"/>
                  </a:srgbClr>
                </a:outerShdw>
              </a:effectLst>
            </a:endParaRPr>
          </a:p>
        </p:txBody>
      </p:sp>
      <p:pic>
        <p:nvPicPr>
          <p:cNvPr id="3" name="صورة 2" descr="C:\Users\Jerusalem\Desktop\بدون عنوان.png"/>
          <p:cNvPicPr/>
          <p:nvPr/>
        </p:nvPicPr>
        <p:blipFill>
          <a:blip r:embed="rId2"/>
          <a:srcRect/>
          <a:stretch>
            <a:fillRect/>
          </a:stretch>
        </p:blipFill>
        <p:spPr bwMode="auto">
          <a:xfrm>
            <a:off x="1071538" y="714356"/>
            <a:ext cx="7858180" cy="6143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71538" y="214290"/>
            <a:ext cx="7715304" cy="4770537"/>
          </a:xfrm>
          <a:prstGeom prst="rect">
            <a:avLst/>
          </a:prstGeom>
          <a:noFill/>
        </p:spPr>
        <p:txBody>
          <a:bodyPr wrap="square" rtlCol="1">
            <a:spAutoFit/>
          </a:bodyPr>
          <a:lstStyle/>
          <a:p>
            <a:pPr algn="just" rtl="0">
              <a:buFont typeface="Arial" pitchFamily="34" charset="0"/>
              <a:buChar char="•"/>
            </a:pPr>
            <a:r>
              <a:rPr lang="en-US" sz="1600" dirty="0" smtClean="0"/>
              <a:t> The </a:t>
            </a:r>
            <a:r>
              <a:rPr lang="en-US" sz="1600" dirty="0" err="1" smtClean="0"/>
              <a:t>snubber</a:t>
            </a:r>
            <a:r>
              <a:rPr lang="en-US" sz="1600" dirty="0" smtClean="0"/>
              <a:t> network : to filter the voltage across the inductor.</a:t>
            </a:r>
          </a:p>
          <a:p>
            <a:pPr algn="just" rtl="0"/>
            <a:endParaRPr lang="en-US" sz="1600" dirty="0" smtClean="0"/>
          </a:p>
          <a:p>
            <a:pPr algn="just" rtl="0">
              <a:buFont typeface="Arial" pitchFamily="34" charset="0"/>
              <a:buChar char="•"/>
            </a:pPr>
            <a:r>
              <a:rPr lang="en-US" sz="1600" dirty="0" smtClean="0"/>
              <a:t> Output capacitance : to minimize the voltage overshoot and ripple present at the output of a buck converter.</a:t>
            </a:r>
          </a:p>
          <a:p>
            <a:pPr algn="just" rtl="0">
              <a:buFont typeface="Arial" pitchFamily="34" charset="0"/>
              <a:buChar char="•"/>
            </a:pPr>
            <a:endParaRPr lang="en-US" sz="1600" dirty="0" smtClean="0"/>
          </a:p>
          <a:p>
            <a:pPr algn="just" rtl="0">
              <a:buFont typeface="Arial" pitchFamily="34" charset="0"/>
              <a:buChar char="•"/>
            </a:pPr>
            <a:r>
              <a:rPr lang="en-US" sz="1600" dirty="0" smtClean="0"/>
              <a:t> The MOSFET will serve its purpose as a switch. </a:t>
            </a:r>
          </a:p>
          <a:p>
            <a:pPr algn="just" rtl="0">
              <a:buFont typeface="Arial" pitchFamily="34" charset="0"/>
              <a:buChar char="•"/>
            </a:pPr>
            <a:endParaRPr lang="en-US" sz="1600" dirty="0" smtClean="0"/>
          </a:p>
          <a:p>
            <a:pPr algn="just" rtl="0">
              <a:buFont typeface="Arial" pitchFamily="34" charset="0"/>
              <a:buChar char="•"/>
            </a:pPr>
            <a:r>
              <a:rPr lang="en-US" sz="1600" dirty="0" smtClean="0"/>
              <a:t> MOSFET driver allows a low current digital output signal from a microcontroller to drive the gate of a MOSFET. </a:t>
            </a:r>
          </a:p>
          <a:p>
            <a:pPr algn="just" rtl="0">
              <a:buFont typeface="Arial" pitchFamily="34" charset="0"/>
              <a:buChar char="•"/>
            </a:pPr>
            <a:endParaRPr lang="en-US" sz="1600" dirty="0" smtClean="0"/>
          </a:p>
          <a:p>
            <a:pPr marL="342900" indent="-342900" algn="just" rtl="0">
              <a:buFont typeface="+mj-lt"/>
              <a:buAutoNum type="arabicPeriod"/>
            </a:pPr>
            <a:r>
              <a:rPr lang="en-US" sz="1600" dirty="0" smtClean="0"/>
              <a:t>We have to provide power to the gate driver. It is give on (</a:t>
            </a:r>
            <a:r>
              <a:rPr lang="en-US" sz="1600" dirty="0" err="1" smtClean="0"/>
              <a:t>V</a:t>
            </a:r>
            <a:r>
              <a:rPr lang="en-US" sz="1600" baseline="-25000" dirty="0" err="1" smtClean="0"/>
              <a:t>cc</a:t>
            </a:r>
            <a:r>
              <a:rPr lang="en-US" sz="1600" baseline="-25000" dirty="0" smtClean="0"/>
              <a:t>)</a:t>
            </a:r>
            <a:r>
              <a:rPr lang="en-US" sz="1600" dirty="0" smtClean="0"/>
              <a:t> and its value is as per data sheet.</a:t>
            </a:r>
          </a:p>
          <a:p>
            <a:pPr marL="342900" indent="-342900" algn="just" rtl="0">
              <a:buFont typeface="+mj-lt"/>
              <a:buAutoNum type="arabicPeriod"/>
            </a:pPr>
            <a:endParaRPr lang="en-US" sz="1600" dirty="0" smtClean="0"/>
          </a:p>
          <a:p>
            <a:pPr marL="342900" indent="-342900" algn="just" rtl="0">
              <a:buFont typeface="+mj-lt"/>
              <a:buAutoNum type="arabicPeriod"/>
            </a:pPr>
            <a:r>
              <a:rPr lang="en-US" sz="1600" dirty="0" smtClean="0"/>
              <a:t>The high frequency PWM signal from </a:t>
            </a:r>
            <a:r>
              <a:rPr lang="en-US" sz="1600" dirty="0" err="1" smtClean="0"/>
              <a:t>Arduino</a:t>
            </a:r>
            <a:r>
              <a:rPr lang="en-US" sz="1600" dirty="0" smtClean="0"/>
              <a:t> goes to (IN), the shut-down control signal from the </a:t>
            </a:r>
            <a:r>
              <a:rPr lang="en-US" sz="1600" dirty="0" err="1" smtClean="0"/>
              <a:t>Arduino</a:t>
            </a:r>
            <a:r>
              <a:rPr lang="en-US" sz="1600" dirty="0" smtClean="0"/>
              <a:t> is connected on (SD).</a:t>
            </a:r>
          </a:p>
          <a:p>
            <a:pPr marL="342900" indent="-342900" algn="just" rtl="0">
              <a:buFont typeface="+mj-lt"/>
              <a:buAutoNum type="arabicPeriod"/>
            </a:pPr>
            <a:endParaRPr lang="en-US" sz="1600" dirty="0" smtClean="0"/>
          </a:p>
          <a:p>
            <a:pPr marL="342900" indent="-342900" algn="just" rtl="0">
              <a:buFont typeface="+mj-lt"/>
              <a:buAutoNum type="arabicPeriod"/>
            </a:pPr>
            <a:r>
              <a:rPr lang="en-US" sz="1600" dirty="0" smtClean="0"/>
              <a:t>The two output PWM signals are generated from (HI) and (LO) pins. </a:t>
            </a:r>
          </a:p>
          <a:p>
            <a:pPr algn="just" rtl="0"/>
            <a:endParaRPr lang="en-US" sz="1600" dirty="0" smtClean="0"/>
          </a:p>
          <a:p>
            <a:pPr algn="just" rtl="0"/>
            <a:endParaRPr lang="ar-SA" sz="1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3196</TotalTime>
  <Words>1155</Words>
  <Application>Microsoft Office PowerPoint</Application>
  <PresentationFormat>عرض على الشاشة (3:4)‏</PresentationFormat>
  <Paragraphs>143</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Solstice</vt:lpstr>
      <vt:lpstr>الشريحة 1</vt:lpstr>
      <vt:lpstr>Outlines</vt:lpstr>
      <vt:lpstr>الشريحة 3</vt:lpstr>
      <vt:lpstr>الشريحة 4</vt:lpstr>
      <vt:lpstr>الشريحة 5</vt:lpstr>
      <vt:lpstr>الشريحة 6</vt:lpstr>
      <vt:lpstr>الشريحة 7</vt:lpstr>
      <vt:lpstr>Buck converter Design </vt:lpstr>
      <vt:lpstr>الشريحة 9</vt:lpstr>
      <vt:lpstr>الشريحة 10</vt:lpstr>
      <vt:lpstr>Voltage and Current sensors  </vt:lpstr>
      <vt:lpstr>Microcontroller Arrangement </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cts</dc:creator>
  <cp:lastModifiedBy>Jerusalem</cp:lastModifiedBy>
  <cp:revision>232</cp:revision>
  <dcterms:created xsi:type="dcterms:W3CDTF">2016-12-23T10:51:39Z</dcterms:created>
  <dcterms:modified xsi:type="dcterms:W3CDTF">2017-05-21T08:54:58Z</dcterms:modified>
</cp:coreProperties>
</file>