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5" r:id="rId1"/>
  </p:sldMasterIdLst>
  <p:notesMasterIdLst>
    <p:notesMasterId r:id="rId43"/>
  </p:notesMasterIdLst>
  <p:sldIdLst>
    <p:sldId id="258" r:id="rId2"/>
    <p:sldId id="259" r:id="rId3"/>
    <p:sldId id="271" r:id="rId4"/>
    <p:sldId id="260" r:id="rId5"/>
    <p:sldId id="267" r:id="rId6"/>
    <p:sldId id="270" r:id="rId7"/>
    <p:sldId id="261" r:id="rId8"/>
    <p:sldId id="273" r:id="rId9"/>
    <p:sldId id="268" r:id="rId10"/>
    <p:sldId id="263" r:id="rId11"/>
    <p:sldId id="297" r:id="rId12"/>
    <p:sldId id="307" r:id="rId13"/>
    <p:sldId id="308" r:id="rId14"/>
    <p:sldId id="309" r:id="rId15"/>
    <p:sldId id="310" r:id="rId16"/>
    <p:sldId id="264" r:id="rId17"/>
    <p:sldId id="265" r:id="rId18"/>
    <p:sldId id="288" r:id="rId19"/>
    <p:sldId id="283" r:id="rId20"/>
    <p:sldId id="280" r:id="rId21"/>
    <p:sldId id="285" r:id="rId22"/>
    <p:sldId id="284" r:id="rId23"/>
    <p:sldId id="286" r:id="rId24"/>
    <p:sldId id="287" r:id="rId25"/>
    <p:sldId id="289" r:id="rId26"/>
    <p:sldId id="290" r:id="rId27"/>
    <p:sldId id="291" r:id="rId28"/>
    <p:sldId id="292" r:id="rId29"/>
    <p:sldId id="293" r:id="rId30"/>
    <p:sldId id="294" r:id="rId31"/>
    <p:sldId id="295" r:id="rId32"/>
    <p:sldId id="299" r:id="rId33"/>
    <p:sldId id="300" r:id="rId34"/>
    <p:sldId id="301" r:id="rId35"/>
    <p:sldId id="302" r:id="rId36"/>
    <p:sldId id="303" r:id="rId37"/>
    <p:sldId id="311" r:id="rId38"/>
    <p:sldId id="304" r:id="rId39"/>
    <p:sldId id="296" r:id="rId40"/>
    <p:sldId id="305" r:id="rId41"/>
    <p:sldId id="306"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0" autoAdjust="0"/>
    <p:restoredTop sz="93370" autoAdjust="0"/>
  </p:normalViewPr>
  <p:slideViewPr>
    <p:cSldViewPr snapToGrid="0">
      <p:cViewPr varScale="1">
        <p:scale>
          <a:sx n="68" d="100"/>
          <a:sy n="68" d="100"/>
        </p:scale>
        <p:origin x="76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4C091E-EC40-4B8A-9F1C-9E9569CDA5DD}" type="doc">
      <dgm:prSet loTypeId="urn:microsoft.com/office/officeart/2005/8/layout/hProcess11" loCatId="process" qsTypeId="urn:microsoft.com/office/officeart/2005/8/quickstyle/simple1" qsCatId="simple" csTypeId="urn:microsoft.com/office/officeart/2005/8/colors/accent1_2" csCatId="accent1" phldr="1"/>
      <dgm:spPr/>
    </dgm:pt>
    <dgm:pt modelId="{EFD90479-374D-4E07-91F2-8428DA896102}">
      <dgm:prSet phldrT="[Text]"/>
      <dgm:spPr/>
      <dgm:t>
        <a:bodyPr/>
        <a:lstStyle/>
        <a:p>
          <a:r>
            <a:rPr lang="en-US" dirty="0"/>
            <a:t>Quantity </a:t>
          </a:r>
        </a:p>
      </dgm:t>
    </dgm:pt>
    <dgm:pt modelId="{DECF6459-3397-4761-AA7F-DFF51DB5773A}" type="parTrans" cxnId="{8C78D3F4-A4F5-4CE8-B7CF-70BC9F0B35A5}">
      <dgm:prSet/>
      <dgm:spPr/>
      <dgm:t>
        <a:bodyPr/>
        <a:lstStyle/>
        <a:p>
          <a:endParaRPr lang="en-US"/>
        </a:p>
      </dgm:t>
    </dgm:pt>
    <dgm:pt modelId="{0CB0D64A-633E-42E0-9BB8-C1FF3C4F210C}" type="sibTrans" cxnId="{8C78D3F4-A4F5-4CE8-B7CF-70BC9F0B35A5}">
      <dgm:prSet/>
      <dgm:spPr/>
      <dgm:t>
        <a:bodyPr/>
        <a:lstStyle/>
        <a:p>
          <a:endParaRPr lang="en-US" dirty="0"/>
        </a:p>
      </dgm:t>
    </dgm:pt>
    <dgm:pt modelId="{E1D1B6F1-EDC9-484F-A9F1-30E7C5E1F3B7}">
      <dgm:prSet phldrT="[Text]"/>
      <dgm:spPr/>
      <dgm:t>
        <a:bodyPr/>
        <a:lstStyle/>
        <a:p>
          <a:r>
            <a:rPr lang="en-US" dirty="0"/>
            <a:t>Productivity rate</a:t>
          </a:r>
        </a:p>
      </dgm:t>
    </dgm:pt>
    <dgm:pt modelId="{773B62BB-BAC5-4EE2-B657-BEE068F3C9B6}" type="parTrans" cxnId="{4C1B7082-DD1D-40B2-BFB1-780D66D19D06}">
      <dgm:prSet/>
      <dgm:spPr/>
      <dgm:t>
        <a:bodyPr/>
        <a:lstStyle/>
        <a:p>
          <a:endParaRPr lang="en-US"/>
        </a:p>
      </dgm:t>
    </dgm:pt>
    <dgm:pt modelId="{3EF1E61D-7D03-4801-82C9-2179FACE3884}" type="sibTrans" cxnId="{4C1B7082-DD1D-40B2-BFB1-780D66D19D06}">
      <dgm:prSet/>
      <dgm:spPr/>
      <dgm:t>
        <a:bodyPr/>
        <a:lstStyle/>
        <a:p>
          <a:endParaRPr lang="en-US"/>
        </a:p>
      </dgm:t>
    </dgm:pt>
    <dgm:pt modelId="{CF9035A3-5C8B-4295-8337-B886C77F9CDE}">
      <dgm:prSet phldrT="[Text]"/>
      <dgm:spPr/>
      <dgm:t>
        <a:bodyPr/>
        <a:lstStyle/>
        <a:p>
          <a:r>
            <a:rPr lang="en-US" dirty="0"/>
            <a:t>Duration </a:t>
          </a:r>
        </a:p>
      </dgm:t>
    </dgm:pt>
    <dgm:pt modelId="{BAEDE38A-EC55-48F5-8914-721F01CA69C1}" type="parTrans" cxnId="{CAAA0067-8BD1-4742-BC6D-EF35E4D3B636}">
      <dgm:prSet/>
      <dgm:spPr/>
      <dgm:t>
        <a:bodyPr/>
        <a:lstStyle/>
        <a:p>
          <a:endParaRPr lang="en-US"/>
        </a:p>
      </dgm:t>
    </dgm:pt>
    <dgm:pt modelId="{33AB19C2-6257-482B-B9CC-9C89E039513A}" type="sibTrans" cxnId="{CAAA0067-8BD1-4742-BC6D-EF35E4D3B636}">
      <dgm:prSet/>
      <dgm:spPr/>
      <dgm:t>
        <a:bodyPr/>
        <a:lstStyle/>
        <a:p>
          <a:endParaRPr lang="en-US"/>
        </a:p>
      </dgm:t>
    </dgm:pt>
    <dgm:pt modelId="{54FF0D79-E2D8-47BA-9BEB-2E17599FFF18}" type="pres">
      <dgm:prSet presAssocID="{984C091E-EC40-4B8A-9F1C-9E9569CDA5DD}" presName="Name0" presStyleCnt="0">
        <dgm:presLayoutVars>
          <dgm:dir/>
          <dgm:resizeHandles val="exact"/>
        </dgm:presLayoutVars>
      </dgm:prSet>
      <dgm:spPr/>
    </dgm:pt>
    <dgm:pt modelId="{958F75D2-9559-4667-885F-D1BD6365B5AF}" type="pres">
      <dgm:prSet presAssocID="{984C091E-EC40-4B8A-9F1C-9E9569CDA5DD}" presName="arrow" presStyleLbl="bgShp" presStyleIdx="0" presStyleCnt="1"/>
      <dgm:spPr>
        <a:solidFill>
          <a:schemeClr val="accent2">
            <a:lumMod val="40000"/>
            <a:lumOff val="60000"/>
          </a:schemeClr>
        </a:solidFill>
      </dgm:spPr>
    </dgm:pt>
    <dgm:pt modelId="{D4DE24CD-86DC-4CEE-B828-98F6E1C0DCEF}" type="pres">
      <dgm:prSet presAssocID="{984C091E-EC40-4B8A-9F1C-9E9569CDA5DD}" presName="points" presStyleCnt="0"/>
      <dgm:spPr/>
    </dgm:pt>
    <dgm:pt modelId="{5073C48C-1644-4406-82DB-DBFD00814450}" type="pres">
      <dgm:prSet presAssocID="{EFD90479-374D-4E07-91F2-8428DA896102}" presName="compositeA" presStyleCnt="0"/>
      <dgm:spPr/>
    </dgm:pt>
    <dgm:pt modelId="{2502DDD3-5D5E-49B3-840E-AE45C00BE9FC}" type="pres">
      <dgm:prSet presAssocID="{EFD90479-374D-4E07-91F2-8428DA896102}" presName="textA" presStyleLbl="revTx" presStyleIdx="0" presStyleCnt="3">
        <dgm:presLayoutVars>
          <dgm:bulletEnabled val="1"/>
        </dgm:presLayoutVars>
      </dgm:prSet>
      <dgm:spPr/>
    </dgm:pt>
    <dgm:pt modelId="{9552CB13-C2FB-4A06-9C93-136970BD3EA8}" type="pres">
      <dgm:prSet presAssocID="{EFD90479-374D-4E07-91F2-8428DA896102}" presName="circleA" presStyleLbl="node1" presStyleIdx="0" presStyleCnt="3"/>
      <dgm:spPr>
        <a:solidFill>
          <a:schemeClr val="accent2">
            <a:lumMod val="75000"/>
          </a:schemeClr>
        </a:solidFill>
      </dgm:spPr>
    </dgm:pt>
    <dgm:pt modelId="{7DDDEBE8-EEB4-49DA-8AA9-F684249E4722}" type="pres">
      <dgm:prSet presAssocID="{EFD90479-374D-4E07-91F2-8428DA896102}" presName="spaceA" presStyleCnt="0"/>
      <dgm:spPr/>
    </dgm:pt>
    <dgm:pt modelId="{C3356BBC-EBAE-4DE1-A47A-17D17A6A7210}" type="pres">
      <dgm:prSet presAssocID="{0CB0D64A-633E-42E0-9BB8-C1FF3C4F210C}" presName="space" presStyleCnt="0"/>
      <dgm:spPr/>
    </dgm:pt>
    <dgm:pt modelId="{91E2EFAF-89DE-40C2-96B2-6B0C13031299}" type="pres">
      <dgm:prSet presAssocID="{E1D1B6F1-EDC9-484F-A9F1-30E7C5E1F3B7}" presName="compositeB" presStyleCnt="0"/>
      <dgm:spPr/>
    </dgm:pt>
    <dgm:pt modelId="{40D39422-BA9D-4188-AC7E-C9CFBFD969C5}" type="pres">
      <dgm:prSet presAssocID="{E1D1B6F1-EDC9-484F-A9F1-30E7C5E1F3B7}" presName="textB" presStyleLbl="revTx" presStyleIdx="1" presStyleCnt="3">
        <dgm:presLayoutVars>
          <dgm:bulletEnabled val="1"/>
        </dgm:presLayoutVars>
      </dgm:prSet>
      <dgm:spPr/>
    </dgm:pt>
    <dgm:pt modelId="{EF53A326-6F57-49E6-8C9F-872B0A0249F6}" type="pres">
      <dgm:prSet presAssocID="{E1D1B6F1-EDC9-484F-A9F1-30E7C5E1F3B7}" presName="circleB" presStyleLbl="node1" presStyleIdx="1" presStyleCnt="3"/>
      <dgm:spPr>
        <a:solidFill>
          <a:schemeClr val="accent2">
            <a:lumMod val="75000"/>
          </a:schemeClr>
        </a:solidFill>
      </dgm:spPr>
    </dgm:pt>
    <dgm:pt modelId="{781C8909-0922-474E-B438-821902CB2473}" type="pres">
      <dgm:prSet presAssocID="{E1D1B6F1-EDC9-484F-A9F1-30E7C5E1F3B7}" presName="spaceB" presStyleCnt="0"/>
      <dgm:spPr/>
    </dgm:pt>
    <dgm:pt modelId="{C9E77362-375A-492E-8336-B4961416513C}" type="pres">
      <dgm:prSet presAssocID="{3EF1E61D-7D03-4801-82C9-2179FACE3884}" presName="space" presStyleCnt="0"/>
      <dgm:spPr/>
    </dgm:pt>
    <dgm:pt modelId="{C6D6E30C-22C5-4D1F-9F02-36F3C3D0698D}" type="pres">
      <dgm:prSet presAssocID="{CF9035A3-5C8B-4295-8337-B886C77F9CDE}" presName="compositeA" presStyleCnt="0"/>
      <dgm:spPr/>
    </dgm:pt>
    <dgm:pt modelId="{6434902C-23FE-4908-959B-1296AE2823A9}" type="pres">
      <dgm:prSet presAssocID="{CF9035A3-5C8B-4295-8337-B886C77F9CDE}" presName="textA" presStyleLbl="revTx" presStyleIdx="2" presStyleCnt="3">
        <dgm:presLayoutVars>
          <dgm:bulletEnabled val="1"/>
        </dgm:presLayoutVars>
      </dgm:prSet>
      <dgm:spPr/>
    </dgm:pt>
    <dgm:pt modelId="{B6456E10-8899-4477-BDE1-D635CA1B49F3}" type="pres">
      <dgm:prSet presAssocID="{CF9035A3-5C8B-4295-8337-B886C77F9CDE}" presName="circleA" presStyleLbl="node1" presStyleIdx="2" presStyleCnt="3"/>
      <dgm:spPr>
        <a:solidFill>
          <a:schemeClr val="accent2">
            <a:lumMod val="75000"/>
          </a:schemeClr>
        </a:solidFill>
      </dgm:spPr>
    </dgm:pt>
    <dgm:pt modelId="{F99E0F48-C495-4CD6-8D58-C13027B3BCBF}" type="pres">
      <dgm:prSet presAssocID="{CF9035A3-5C8B-4295-8337-B886C77F9CDE}" presName="spaceA" presStyleCnt="0"/>
      <dgm:spPr/>
    </dgm:pt>
  </dgm:ptLst>
  <dgm:cxnLst>
    <dgm:cxn modelId="{3892F702-BDAE-4450-9287-3507AF8C21AA}" type="presOf" srcId="{984C091E-EC40-4B8A-9F1C-9E9569CDA5DD}" destId="{54FF0D79-E2D8-47BA-9BEB-2E17599FFF18}" srcOrd="0" destOrd="0" presId="urn:microsoft.com/office/officeart/2005/8/layout/hProcess11"/>
    <dgm:cxn modelId="{08E1C612-A695-4862-93F0-82F9DAB9F661}" type="presOf" srcId="{CF9035A3-5C8B-4295-8337-B886C77F9CDE}" destId="{6434902C-23FE-4908-959B-1296AE2823A9}" srcOrd="0" destOrd="0" presId="urn:microsoft.com/office/officeart/2005/8/layout/hProcess11"/>
    <dgm:cxn modelId="{F614603B-5E03-4119-B443-F7C1A9BCE9B9}" type="presOf" srcId="{EFD90479-374D-4E07-91F2-8428DA896102}" destId="{2502DDD3-5D5E-49B3-840E-AE45C00BE9FC}" srcOrd="0" destOrd="0" presId="urn:microsoft.com/office/officeart/2005/8/layout/hProcess11"/>
    <dgm:cxn modelId="{CAAA0067-8BD1-4742-BC6D-EF35E4D3B636}" srcId="{984C091E-EC40-4B8A-9F1C-9E9569CDA5DD}" destId="{CF9035A3-5C8B-4295-8337-B886C77F9CDE}" srcOrd="2" destOrd="0" parTransId="{BAEDE38A-EC55-48F5-8914-721F01CA69C1}" sibTransId="{33AB19C2-6257-482B-B9CC-9C89E039513A}"/>
    <dgm:cxn modelId="{5815284F-23A4-4175-A963-EB545EF0DF4E}" type="presOf" srcId="{E1D1B6F1-EDC9-484F-A9F1-30E7C5E1F3B7}" destId="{40D39422-BA9D-4188-AC7E-C9CFBFD969C5}" srcOrd="0" destOrd="0" presId="urn:microsoft.com/office/officeart/2005/8/layout/hProcess11"/>
    <dgm:cxn modelId="{4C1B7082-DD1D-40B2-BFB1-780D66D19D06}" srcId="{984C091E-EC40-4B8A-9F1C-9E9569CDA5DD}" destId="{E1D1B6F1-EDC9-484F-A9F1-30E7C5E1F3B7}" srcOrd="1" destOrd="0" parTransId="{773B62BB-BAC5-4EE2-B657-BEE068F3C9B6}" sibTransId="{3EF1E61D-7D03-4801-82C9-2179FACE3884}"/>
    <dgm:cxn modelId="{8C78D3F4-A4F5-4CE8-B7CF-70BC9F0B35A5}" srcId="{984C091E-EC40-4B8A-9F1C-9E9569CDA5DD}" destId="{EFD90479-374D-4E07-91F2-8428DA896102}" srcOrd="0" destOrd="0" parTransId="{DECF6459-3397-4761-AA7F-DFF51DB5773A}" sibTransId="{0CB0D64A-633E-42E0-9BB8-C1FF3C4F210C}"/>
    <dgm:cxn modelId="{3F53E00F-626D-4BE0-8E14-5132B95D0615}" type="presParOf" srcId="{54FF0D79-E2D8-47BA-9BEB-2E17599FFF18}" destId="{958F75D2-9559-4667-885F-D1BD6365B5AF}" srcOrd="0" destOrd="0" presId="urn:microsoft.com/office/officeart/2005/8/layout/hProcess11"/>
    <dgm:cxn modelId="{DCE67B47-4F22-4F2E-908B-38F3474ED1C1}" type="presParOf" srcId="{54FF0D79-E2D8-47BA-9BEB-2E17599FFF18}" destId="{D4DE24CD-86DC-4CEE-B828-98F6E1C0DCEF}" srcOrd="1" destOrd="0" presId="urn:microsoft.com/office/officeart/2005/8/layout/hProcess11"/>
    <dgm:cxn modelId="{CAE632EE-18F1-4A22-AC75-9F3F05F15162}" type="presParOf" srcId="{D4DE24CD-86DC-4CEE-B828-98F6E1C0DCEF}" destId="{5073C48C-1644-4406-82DB-DBFD00814450}" srcOrd="0" destOrd="0" presId="urn:microsoft.com/office/officeart/2005/8/layout/hProcess11"/>
    <dgm:cxn modelId="{4CFE6E29-B276-443F-9229-AD00A686F1DD}" type="presParOf" srcId="{5073C48C-1644-4406-82DB-DBFD00814450}" destId="{2502DDD3-5D5E-49B3-840E-AE45C00BE9FC}" srcOrd="0" destOrd="0" presId="urn:microsoft.com/office/officeart/2005/8/layout/hProcess11"/>
    <dgm:cxn modelId="{85BF3FCA-2835-43EC-B446-B770CE4C0D4C}" type="presParOf" srcId="{5073C48C-1644-4406-82DB-DBFD00814450}" destId="{9552CB13-C2FB-4A06-9C93-136970BD3EA8}" srcOrd="1" destOrd="0" presId="urn:microsoft.com/office/officeart/2005/8/layout/hProcess11"/>
    <dgm:cxn modelId="{055ED067-B718-477E-B257-64F85C983437}" type="presParOf" srcId="{5073C48C-1644-4406-82DB-DBFD00814450}" destId="{7DDDEBE8-EEB4-49DA-8AA9-F684249E4722}" srcOrd="2" destOrd="0" presId="urn:microsoft.com/office/officeart/2005/8/layout/hProcess11"/>
    <dgm:cxn modelId="{412F48D1-5DC4-42B2-B760-F8A54C377AA8}" type="presParOf" srcId="{D4DE24CD-86DC-4CEE-B828-98F6E1C0DCEF}" destId="{C3356BBC-EBAE-4DE1-A47A-17D17A6A7210}" srcOrd="1" destOrd="0" presId="urn:microsoft.com/office/officeart/2005/8/layout/hProcess11"/>
    <dgm:cxn modelId="{A6F2055A-92E6-4841-8892-DF25A5D589B0}" type="presParOf" srcId="{D4DE24CD-86DC-4CEE-B828-98F6E1C0DCEF}" destId="{91E2EFAF-89DE-40C2-96B2-6B0C13031299}" srcOrd="2" destOrd="0" presId="urn:microsoft.com/office/officeart/2005/8/layout/hProcess11"/>
    <dgm:cxn modelId="{FBBEFE51-200D-48D3-9B93-7B8FCA0231BE}" type="presParOf" srcId="{91E2EFAF-89DE-40C2-96B2-6B0C13031299}" destId="{40D39422-BA9D-4188-AC7E-C9CFBFD969C5}" srcOrd="0" destOrd="0" presId="urn:microsoft.com/office/officeart/2005/8/layout/hProcess11"/>
    <dgm:cxn modelId="{3ED85C55-FB7C-44F6-A850-1E1F4FFD7D3D}" type="presParOf" srcId="{91E2EFAF-89DE-40C2-96B2-6B0C13031299}" destId="{EF53A326-6F57-49E6-8C9F-872B0A0249F6}" srcOrd="1" destOrd="0" presId="urn:microsoft.com/office/officeart/2005/8/layout/hProcess11"/>
    <dgm:cxn modelId="{897CB2B6-F893-419A-B0D0-426924BB2901}" type="presParOf" srcId="{91E2EFAF-89DE-40C2-96B2-6B0C13031299}" destId="{781C8909-0922-474E-B438-821902CB2473}" srcOrd="2" destOrd="0" presId="urn:microsoft.com/office/officeart/2005/8/layout/hProcess11"/>
    <dgm:cxn modelId="{8A4B9E96-A9EE-42D7-9A2C-ADB9D88BBA14}" type="presParOf" srcId="{D4DE24CD-86DC-4CEE-B828-98F6E1C0DCEF}" destId="{C9E77362-375A-492E-8336-B4961416513C}" srcOrd="3" destOrd="0" presId="urn:microsoft.com/office/officeart/2005/8/layout/hProcess11"/>
    <dgm:cxn modelId="{FB08397D-F7DD-4861-B02E-496218948A41}" type="presParOf" srcId="{D4DE24CD-86DC-4CEE-B828-98F6E1C0DCEF}" destId="{C6D6E30C-22C5-4D1F-9F02-36F3C3D0698D}" srcOrd="4" destOrd="0" presId="urn:microsoft.com/office/officeart/2005/8/layout/hProcess11"/>
    <dgm:cxn modelId="{B9F47756-64A0-4395-A628-36B2449B9AFC}" type="presParOf" srcId="{C6D6E30C-22C5-4D1F-9F02-36F3C3D0698D}" destId="{6434902C-23FE-4908-959B-1296AE2823A9}" srcOrd="0" destOrd="0" presId="urn:microsoft.com/office/officeart/2005/8/layout/hProcess11"/>
    <dgm:cxn modelId="{A0F3ECBA-48BA-42C5-9252-2A4C82887FC1}" type="presParOf" srcId="{C6D6E30C-22C5-4D1F-9F02-36F3C3D0698D}" destId="{B6456E10-8899-4477-BDE1-D635CA1B49F3}" srcOrd="1" destOrd="0" presId="urn:microsoft.com/office/officeart/2005/8/layout/hProcess11"/>
    <dgm:cxn modelId="{80892CBE-E4CD-42CD-863F-2AEE2E76899F}" type="presParOf" srcId="{C6D6E30C-22C5-4D1F-9F02-36F3C3D0698D}" destId="{F99E0F48-C495-4CD6-8D58-C13027B3BCBF}"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7DA2D6-124E-4B33-B976-A16174E59730}"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n-US"/>
        </a:p>
      </dgm:t>
    </dgm:pt>
    <dgm:pt modelId="{784F5BC0-537E-4685-9FB1-EDA3EF3DAAB6}">
      <dgm:prSet phldrT="[Text]" custT="1"/>
      <dgm:spPr/>
      <dgm:t>
        <a:bodyPr/>
        <a:lstStyle/>
        <a:p>
          <a:r>
            <a:rPr lang="en-US" sz="1400" dirty="0"/>
            <a:t>Quantity </a:t>
          </a:r>
        </a:p>
      </dgm:t>
    </dgm:pt>
    <dgm:pt modelId="{08ACEDA5-A4D1-43B8-B29F-14EB0DA7B5BF}" type="parTrans" cxnId="{C33E5447-F7E4-426D-A70B-454F56B9244D}">
      <dgm:prSet/>
      <dgm:spPr/>
      <dgm:t>
        <a:bodyPr/>
        <a:lstStyle/>
        <a:p>
          <a:endParaRPr lang="en-US"/>
        </a:p>
      </dgm:t>
    </dgm:pt>
    <dgm:pt modelId="{FBD098D2-1CA7-4BA7-92E0-29F28E10B5B6}" type="sibTrans" cxnId="{C33E5447-F7E4-426D-A70B-454F56B9244D}">
      <dgm:prSet/>
      <dgm:spPr/>
      <dgm:t>
        <a:bodyPr/>
        <a:lstStyle/>
        <a:p>
          <a:endParaRPr lang="en-US"/>
        </a:p>
      </dgm:t>
    </dgm:pt>
    <dgm:pt modelId="{D558653F-2A15-478A-94E9-F9F6DAF0CB47}">
      <dgm:prSet phldrT="[Text]" custT="1"/>
      <dgm:spPr/>
      <dgm:t>
        <a:bodyPr/>
        <a:lstStyle/>
        <a:p>
          <a:r>
            <a:rPr lang="en-US" sz="1400" dirty="0"/>
            <a:t>Price/unit</a:t>
          </a:r>
        </a:p>
      </dgm:t>
    </dgm:pt>
    <dgm:pt modelId="{F0B4910F-BDAB-4694-9665-CCFD159C5632}" type="parTrans" cxnId="{14DC5D13-1D3D-441B-BF24-1E625E10CC49}">
      <dgm:prSet/>
      <dgm:spPr/>
      <dgm:t>
        <a:bodyPr/>
        <a:lstStyle/>
        <a:p>
          <a:endParaRPr lang="en-US"/>
        </a:p>
      </dgm:t>
    </dgm:pt>
    <dgm:pt modelId="{8C5556A8-87FD-41F6-A791-40A7660D82F5}" type="sibTrans" cxnId="{14DC5D13-1D3D-441B-BF24-1E625E10CC49}">
      <dgm:prSet/>
      <dgm:spPr/>
      <dgm:t>
        <a:bodyPr/>
        <a:lstStyle/>
        <a:p>
          <a:endParaRPr lang="en-US"/>
        </a:p>
      </dgm:t>
    </dgm:pt>
    <dgm:pt modelId="{040808AF-2EEA-46AA-9276-605C90B8D437}">
      <dgm:prSet phldrT="[Text]" custT="1"/>
      <dgm:spPr/>
      <dgm:t>
        <a:bodyPr/>
        <a:lstStyle/>
        <a:p>
          <a:r>
            <a:rPr lang="en-US" sz="1400" dirty="0"/>
            <a:t>Cost</a:t>
          </a:r>
          <a:r>
            <a:rPr lang="en-US" sz="2700" dirty="0"/>
            <a:t> </a:t>
          </a:r>
        </a:p>
      </dgm:t>
    </dgm:pt>
    <dgm:pt modelId="{24F4FFE5-A05B-4436-BBC7-AF4B84F6243E}" type="parTrans" cxnId="{DDA74DFC-E914-4835-8B92-2985E773B218}">
      <dgm:prSet/>
      <dgm:spPr/>
      <dgm:t>
        <a:bodyPr/>
        <a:lstStyle/>
        <a:p>
          <a:endParaRPr lang="en-US"/>
        </a:p>
      </dgm:t>
    </dgm:pt>
    <dgm:pt modelId="{17436ED6-345B-4B6D-B714-1FF05242AC28}" type="sibTrans" cxnId="{DDA74DFC-E914-4835-8B92-2985E773B218}">
      <dgm:prSet/>
      <dgm:spPr/>
      <dgm:t>
        <a:bodyPr/>
        <a:lstStyle/>
        <a:p>
          <a:endParaRPr lang="en-US"/>
        </a:p>
      </dgm:t>
    </dgm:pt>
    <dgm:pt modelId="{046B1D6E-FBDD-41BD-82E1-B1F160280600}" type="pres">
      <dgm:prSet presAssocID="{777DA2D6-124E-4B33-B976-A16174E59730}" presName="Name0" presStyleCnt="0">
        <dgm:presLayoutVars>
          <dgm:chMax val="7"/>
          <dgm:chPref val="7"/>
          <dgm:dir/>
          <dgm:animLvl val="lvl"/>
        </dgm:presLayoutVars>
      </dgm:prSet>
      <dgm:spPr/>
    </dgm:pt>
    <dgm:pt modelId="{BAB873D3-7476-4A24-9A9D-5C4C15BFBFA1}" type="pres">
      <dgm:prSet presAssocID="{784F5BC0-537E-4685-9FB1-EDA3EF3DAAB6}" presName="Accent1" presStyleCnt="0"/>
      <dgm:spPr/>
    </dgm:pt>
    <dgm:pt modelId="{BA79FF77-9077-4B46-804D-C249518DCC0D}" type="pres">
      <dgm:prSet presAssocID="{784F5BC0-537E-4685-9FB1-EDA3EF3DAAB6}" presName="Accent" presStyleLbl="node1" presStyleIdx="0" presStyleCnt="3"/>
      <dgm:spPr>
        <a:solidFill>
          <a:schemeClr val="accent2">
            <a:lumMod val="60000"/>
            <a:lumOff val="40000"/>
          </a:schemeClr>
        </a:solidFill>
      </dgm:spPr>
    </dgm:pt>
    <dgm:pt modelId="{D8828C51-E0E8-4C41-A28F-83104ED144DD}" type="pres">
      <dgm:prSet presAssocID="{784F5BC0-537E-4685-9FB1-EDA3EF3DAAB6}" presName="Parent1" presStyleLbl="revTx" presStyleIdx="0" presStyleCnt="3" custScaleX="112582">
        <dgm:presLayoutVars>
          <dgm:chMax val="1"/>
          <dgm:chPref val="1"/>
          <dgm:bulletEnabled val="1"/>
        </dgm:presLayoutVars>
      </dgm:prSet>
      <dgm:spPr/>
    </dgm:pt>
    <dgm:pt modelId="{54717D30-F96D-4BCC-9AAB-C163AE9D2C48}" type="pres">
      <dgm:prSet presAssocID="{D558653F-2A15-478A-94E9-F9F6DAF0CB47}" presName="Accent2" presStyleCnt="0"/>
      <dgm:spPr/>
    </dgm:pt>
    <dgm:pt modelId="{0BFEB48B-3A12-4C07-9D89-E1C1AD5599C2}" type="pres">
      <dgm:prSet presAssocID="{D558653F-2A15-478A-94E9-F9F6DAF0CB47}" presName="Accent" presStyleLbl="node1" presStyleIdx="1" presStyleCnt="3" custLinFactNeighborX="-10754" custLinFactNeighborY="-2360"/>
      <dgm:spPr>
        <a:solidFill>
          <a:schemeClr val="accent2">
            <a:lumMod val="60000"/>
            <a:lumOff val="40000"/>
          </a:schemeClr>
        </a:solidFill>
      </dgm:spPr>
    </dgm:pt>
    <dgm:pt modelId="{28D018DA-5E44-45A3-BC47-955BB3D78780}" type="pres">
      <dgm:prSet presAssocID="{D558653F-2A15-478A-94E9-F9F6DAF0CB47}" presName="Parent2" presStyleLbl="revTx" presStyleIdx="1" presStyleCnt="3" custScaleX="121139" custLinFactNeighborX="27799" custLinFactNeighborY="-9657">
        <dgm:presLayoutVars>
          <dgm:chMax val="1"/>
          <dgm:chPref val="1"/>
          <dgm:bulletEnabled val="1"/>
        </dgm:presLayoutVars>
      </dgm:prSet>
      <dgm:spPr/>
    </dgm:pt>
    <dgm:pt modelId="{9212B273-0FE7-4CC8-8DCA-6E19D7E14739}" type="pres">
      <dgm:prSet presAssocID="{040808AF-2EEA-46AA-9276-605C90B8D437}" presName="Accent3" presStyleCnt="0"/>
      <dgm:spPr/>
    </dgm:pt>
    <dgm:pt modelId="{85AAB997-ADF1-4BBC-90D4-2808B3C2585B}" type="pres">
      <dgm:prSet presAssocID="{040808AF-2EEA-46AA-9276-605C90B8D437}" presName="Accent" presStyleLbl="node1" presStyleIdx="2" presStyleCnt="3"/>
      <dgm:spPr>
        <a:solidFill>
          <a:schemeClr val="accent2">
            <a:lumMod val="60000"/>
            <a:lumOff val="40000"/>
          </a:schemeClr>
        </a:solidFill>
      </dgm:spPr>
    </dgm:pt>
    <dgm:pt modelId="{DF62A61F-ECCB-45DD-8358-F021F1B1200E}" type="pres">
      <dgm:prSet presAssocID="{040808AF-2EEA-46AA-9276-605C90B8D437}" presName="Parent3" presStyleLbl="revTx" presStyleIdx="2" presStyleCnt="3">
        <dgm:presLayoutVars>
          <dgm:chMax val="1"/>
          <dgm:chPref val="1"/>
          <dgm:bulletEnabled val="1"/>
        </dgm:presLayoutVars>
      </dgm:prSet>
      <dgm:spPr/>
    </dgm:pt>
  </dgm:ptLst>
  <dgm:cxnLst>
    <dgm:cxn modelId="{87979711-1BED-4B26-94EF-60D2B8A5F7AC}" type="presOf" srcId="{784F5BC0-537E-4685-9FB1-EDA3EF3DAAB6}" destId="{D8828C51-E0E8-4C41-A28F-83104ED144DD}" srcOrd="0" destOrd="0" presId="urn:microsoft.com/office/officeart/2009/layout/CircleArrowProcess"/>
    <dgm:cxn modelId="{14DC5D13-1D3D-441B-BF24-1E625E10CC49}" srcId="{777DA2D6-124E-4B33-B976-A16174E59730}" destId="{D558653F-2A15-478A-94E9-F9F6DAF0CB47}" srcOrd="1" destOrd="0" parTransId="{F0B4910F-BDAB-4694-9665-CCFD159C5632}" sibTransId="{8C5556A8-87FD-41F6-A791-40A7660D82F5}"/>
    <dgm:cxn modelId="{C33E5447-F7E4-426D-A70B-454F56B9244D}" srcId="{777DA2D6-124E-4B33-B976-A16174E59730}" destId="{784F5BC0-537E-4685-9FB1-EDA3EF3DAAB6}" srcOrd="0" destOrd="0" parTransId="{08ACEDA5-A4D1-43B8-B29F-14EB0DA7B5BF}" sibTransId="{FBD098D2-1CA7-4BA7-92E0-29F28E10B5B6}"/>
    <dgm:cxn modelId="{FBFBB74D-87BE-46A3-A738-1DFA320840C4}" type="presOf" srcId="{040808AF-2EEA-46AA-9276-605C90B8D437}" destId="{DF62A61F-ECCB-45DD-8358-F021F1B1200E}" srcOrd="0" destOrd="0" presId="urn:microsoft.com/office/officeart/2009/layout/CircleArrowProcess"/>
    <dgm:cxn modelId="{B46A4155-5162-4BFA-ACFE-496A815BC9C5}" type="presOf" srcId="{777DA2D6-124E-4B33-B976-A16174E59730}" destId="{046B1D6E-FBDD-41BD-82E1-B1F160280600}" srcOrd="0" destOrd="0" presId="urn:microsoft.com/office/officeart/2009/layout/CircleArrowProcess"/>
    <dgm:cxn modelId="{1E4CE7C2-C590-40FC-9E30-A8FA9DD56250}" type="presOf" srcId="{D558653F-2A15-478A-94E9-F9F6DAF0CB47}" destId="{28D018DA-5E44-45A3-BC47-955BB3D78780}" srcOrd="0" destOrd="0" presId="urn:microsoft.com/office/officeart/2009/layout/CircleArrowProcess"/>
    <dgm:cxn modelId="{DDA74DFC-E914-4835-8B92-2985E773B218}" srcId="{777DA2D6-124E-4B33-B976-A16174E59730}" destId="{040808AF-2EEA-46AA-9276-605C90B8D437}" srcOrd="2" destOrd="0" parTransId="{24F4FFE5-A05B-4436-BBC7-AF4B84F6243E}" sibTransId="{17436ED6-345B-4B6D-B714-1FF05242AC28}"/>
    <dgm:cxn modelId="{66BE4F47-A825-463C-9F49-A0974FCA1F9A}" type="presParOf" srcId="{046B1D6E-FBDD-41BD-82E1-B1F160280600}" destId="{BAB873D3-7476-4A24-9A9D-5C4C15BFBFA1}" srcOrd="0" destOrd="0" presId="urn:microsoft.com/office/officeart/2009/layout/CircleArrowProcess"/>
    <dgm:cxn modelId="{5B95D361-6CD3-45C6-8B8C-B11C65610AD3}" type="presParOf" srcId="{BAB873D3-7476-4A24-9A9D-5C4C15BFBFA1}" destId="{BA79FF77-9077-4B46-804D-C249518DCC0D}" srcOrd="0" destOrd="0" presId="urn:microsoft.com/office/officeart/2009/layout/CircleArrowProcess"/>
    <dgm:cxn modelId="{9456F0A9-BC2F-4BD7-A96C-2568A71683AC}" type="presParOf" srcId="{046B1D6E-FBDD-41BD-82E1-B1F160280600}" destId="{D8828C51-E0E8-4C41-A28F-83104ED144DD}" srcOrd="1" destOrd="0" presId="urn:microsoft.com/office/officeart/2009/layout/CircleArrowProcess"/>
    <dgm:cxn modelId="{83174100-C1D2-4655-A5EC-20882C3D1DA1}" type="presParOf" srcId="{046B1D6E-FBDD-41BD-82E1-B1F160280600}" destId="{54717D30-F96D-4BCC-9AAB-C163AE9D2C48}" srcOrd="2" destOrd="0" presId="urn:microsoft.com/office/officeart/2009/layout/CircleArrowProcess"/>
    <dgm:cxn modelId="{E6A6D4C0-924A-457F-9D34-D778992A013D}" type="presParOf" srcId="{54717D30-F96D-4BCC-9AAB-C163AE9D2C48}" destId="{0BFEB48B-3A12-4C07-9D89-E1C1AD5599C2}" srcOrd="0" destOrd="0" presId="urn:microsoft.com/office/officeart/2009/layout/CircleArrowProcess"/>
    <dgm:cxn modelId="{E122A9C2-30D9-42AA-8ACE-8018B2C07C7A}" type="presParOf" srcId="{046B1D6E-FBDD-41BD-82E1-B1F160280600}" destId="{28D018DA-5E44-45A3-BC47-955BB3D78780}" srcOrd="3" destOrd="0" presId="urn:microsoft.com/office/officeart/2009/layout/CircleArrowProcess"/>
    <dgm:cxn modelId="{FD59825E-8F70-4893-AA8C-E66243F48909}" type="presParOf" srcId="{046B1D6E-FBDD-41BD-82E1-B1F160280600}" destId="{9212B273-0FE7-4CC8-8DCA-6E19D7E14739}" srcOrd="4" destOrd="0" presId="urn:microsoft.com/office/officeart/2009/layout/CircleArrowProcess"/>
    <dgm:cxn modelId="{5A5C44B8-DB75-4056-8276-FE2488664065}" type="presParOf" srcId="{9212B273-0FE7-4CC8-8DCA-6E19D7E14739}" destId="{85AAB997-ADF1-4BBC-90D4-2808B3C2585B}" srcOrd="0" destOrd="0" presId="urn:microsoft.com/office/officeart/2009/layout/CircleArrowProcess"/>
    <dgm:cxn modelId="{2B530EC9-0489-4973-AC50-801F01C473C0}" type="presParOf" srcId="{046B1D6E-FBDD-41BD-82E1-B1F160280600}" destId="{DF62A61F-ECCB-45DD-8358-F021F1B1200E}"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7DA2D6-124E-4B33-B976-A16174E59730}"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n-US"/>
        </a:p>
      </dgm:t>
    </dgm:pt>
    <dgm:pt modelId="{784F5BC0-537E-4685-9FB1-EDA3EF3DAAB6}">
      <dgm:prSet phldrT="[Text]" custT="1"/>
      <dgm:spPr/>
      <dgm:t>
        <a:bodyPr/>
        <a:lstStyle/>
        <a:p>
          <a:r>
            <a:rPr lang="en-US" sz="1400" dirty="0"/>
            <a:t>Time </a:t>
          </a:r>
        </a:p>
      </dgm:t>
    </dgm:pt>
    <dgm:pt modelId="{08ACEDA5-A4D1-43B8-B29F-14EB0DA7B5BF}" type="parTrans" cxnId="{C33E5447-F7E4-426D-A70B-454F56B9244D}">
      <dgm:prSet/>
      <dgm:spPr/>
      <dgm:t>
        <a:bodyPr/>
        <a:lstStyle/>
        <a:p>
          <a:endParaRPr lang="en-US"/>
        </a:p>
      </dgm:t>
    </dgm:pt>
    <dgm:pt modelId="{FBD098D2-1CA7-4BA7-92E0-29F28E10B5B6}" type="sibTrans" cxnId="{C33E5447-F7E4-426D-A70B-454F56B9244D}">
      <dgm:prSet/>
      <dgm:spPr/>
      <dgm:t>
        <a:bodyPr/>
        <a:lstStyle/>
        <a:p>
          <a:endParaRPr lang="en-US"/>
        </a:p>
      </dgm:t>
    </dgm:pt>
    <dgm:pt modelId="{D558653F-2A15-478A-94E9-F9F6DAF0CB47}">
      <dgm:prSet phldrT="[Text]" custT="1"/>
      <dgm:spPr/>
      <dgm:t>
        <a:bodyPr/>
        <a:lstStyle/>
        <a:p>
          <a:r>
            <a:rPr lang="en-US" sz="1400" dirty="0"/>
            <a:t>Price/time</a:t>
          </a:r>
        </a:p>
      </dgm:t>
    </dgm:pt>
    <dgm:pt modelId="{F0B4910F-BDAB-4694-9665-CCFD159C5632}" type="parTrans" cxnId="{14DC5D13-1D3D-441B-BF24-1E625E10CC49}">
      <dgm:prSet/>
      <dgm:spPr/>
      <dgm:t>
        <a:bodyPr/>
        <a:lstStyle/>
        <a:p>
          <a:endParaRPr lang="en-US"/>
        </a:p>
      </dgm:t>
    </dgm:pt>
    <dgm:pt modelId="{8C5556A8-87FD-41F6-A791-40A7660D82F5}" type="sibTrans" cxnId="{14DC5D13-1D3D-441B-BF24-1E625E10CC49}">
      <dgm:prSet/>
      <dgm:spPr/>
      <dgm:t>
        <a:bodyPr/>
        <a:lstStyle/>
        <a:p>
          <a:endParaRPr lang="en-US"/>
        </a:p>
      </dgm:t>
    </dgm:pt>
    <dgm:pt modelId="{040808AF-2EEA-46AA-9276-605C90B8D437}">
      <dgm:prSet phldrT="[Text]" custT="1"/>
      <dgm:spPr/>
      <dgm:t>
        <a:bodyPr/>
        <a:lstStyle/>
        <a:p>
          <a:r>
            <a:rPr lang="en-US" sz="1400" dirty="0"/>
            <a:t>Cost</a:t>
          </a:r>
          <a:r>
            <a:rPr lang="en-US" sz="2700" dirty="0"/>
            <a:t> </a:t>
          </a:r>
        </a:p>
      </dgm:t>
    </dgm:pt>
    <dgm:pt modelId="{24F4FFE5-A05B-4436-BBC7-AF4B84F6243E}" type="parTrans" cxnId="{DDA74DFC-E914-4835-8B92-2985E773B218}">
      <dgm:prSet/>
      <dgm:spPr/>
      <dgm:t>
        <a:bodyPr/>
        <a:lstStyle/>
        <a:p>
          <a:endParaRPr lang="en-US"/>
        </a:p>
      </dgm:t>
    </dgm:pt>
    <dgm:pt modelId="{17436ED6-345B-4B6D-B714-1FF05242AC28}" type="sibTrans" cxnId="{DDA74DFC-E914-4835-8B92-2985E773B218}">
      <dgm:prSet/>
      <dgm:spPr/>
      <dgm:t>
        <a:bodyPr/>
        <a:lstStyle/>
        <a:p>
          <a:endParaRPr lang="en-US"/>
        </a:p>
      </dgm:t>
    </dgm:pt>
    <dgm:pt modelId="{046B1D6E-FBDD-41BD-82E1-B1F160280600}" type="pres">
      <dgm:prSet presAssocID="{777DA2D6-124E-4B33-B976-A16174E59730}" presName="Name0" presStyleCnt="0">
        <dgm:presLayoutVars>
          <dgm:chMax val="7"/>
          <dgm:chPref val="7"/>
          <dgm:dir/>
          <dgm:animLvl val="lvl"/>
        </dgm:presLayoutVars>
      </dgm:prSet>
      <dgm:spPr/>
    </dgm:pt>
    <dgm:pt modelId="{BAB873D3-7476-4A24-9A9D-5C4C15BFBFA1}" type="pres">
      <dgm:prSet presAssocID="{784F5BC0-537E-4685-9FB1-EDA3EF3DAAB6}" presName="Accent1" presStyleCnt="0"/>
      <dgm:spPr/>
    </dgm:pt>
    <dgm:pt modelId="{BA79FF77-9077-4B46-804D-C249518DCC0D}" type="pres">
      <dgm:prSet presAssocID="{784F5BC0-537E-4685-9FB1-EDA3EF3DAAB6}" presName="Accent" presStyleLbl="node1" presStyleIdx="0" presStyleCnt="3"/>
      <dgm:spPr>
        <a:solidFill>
          <a:schemeClr val="accent2">
            <a:lumMod val="60000"/>
            <a:lumOff val="40000"/>
          </a:schemeClr>
        </a:solidFill>
      </dgm:spPr>
    </dgm:pt>
    <dgm:pt modelId="{D8828C51-E0E8-4C41-A28F-83104ED144DD}" type="pres">
      <dgm:prSet presAssocID="{784F5BC0-537E-4685-9FB1-EDA3EF3DAAB6}" presName="Parent1" presStyleLbl="revTx" presStyleIdx="0" presStyleCnt="3">
        <dgm:presLayoutVars>
          <dgm:chMax val="1"/>
          <dgm:chPref val="1"/>
          <dgm:bulletEnabled val="1"/>
        </dgm:presLayoutVars>
      </dgm:prSet>
      <dgm:spPr/>
    </dgm:pt>
    <dgm:pt modelId="{54717D30-F96D-4BCC-9AAB-C163AE9D2C48}" type="pres">
      <dgm:prSet presAssocID="{D558653F-2A15-478A-94E9-F9F6DAF0CB47}" presName="Accent2" presStyleCnt="0"/>
      <dgm:spPr/>
    </dgm:pt>
    <dgm:pt modelId="{0BFEB48B-3A12-4C07-9D89-E1C1AD5599C2}" type="pres">
      <dgm:prSet presAssocID="{D558653F-2A15-478A-94E9-F9F6DAF0CB47}" presName="Accent" presStyleLbl="node1" presStyleIdx="1" presStyleCnt="3" custLinFactNeighborX="-9788" custLinFactNeighborY="2114"/>
      <dgm:spPr>
        <a:solidFill>
          <a:schemeClr val="accent2">
            <a:lumMod val="60000"/>
            <a:lumOff val="40000"/>
          </a:schemeClr>
        </a:solidFill>
      </dgm:spPr>
    </dgm:pt>
    <dgm:pt modelId="{28D018DA-5E44-45A3-BC47-955BB3D78780}" type="pres">
      <dgm:prSet presAssocID="{D558653F-2A15-478A-94E9-F9F6DAF0CB47}" presName="Parent2" presStyleLbl="revTx" presStyleIdx="1" presStyleCnt="3" custScaleX="214238" custLinFactNeighborX="20849" custLinFactNeighborY="-18540">
        <dgm:presLayoutVars>
          <dgm:chMax val="1"/>
          <dgm:chPref val="1"/>
          <dgm:bulletEnabled val="1"/>
        </dgm:presLayoutVars>
      </dgm:prSet>
      <dgm:spPr/>
    </dgm:pt>
    <dgm:pt modelId="{9212B273-0FE7-4CC8-8DCA-6E19D7E14739}" type="pres">
      <dgm:prSet presAssocID="{040808AF-2EEA-46AA-9276-605C90B8D437}" presName="Accent3" presStyleCnt="0"/>
      <dgm:spPr/>
    </dgm:pt>
    <dgm:pt modelId="{85AAB997-ADF1-4BBC-90D4-2808B3C2585B}" type="pres">
      <dgm:prSet presAssocID="{040808AF-2EEA-46AA-9276-605C90B8D437}" presName="Accent" presStyleLbl="node1" presStyleIdx="2" presStyleCnt="3"/>
      <dgm:spPr>
        <a:solidFill>
          <a:schemeClr val="accent2">
            <a:lumMod val="60000"/>
            <a:lumOff val="40000"/>
          </a:schemeClr>
        </a:solidFill>
      </dgm:spPr>
    </dgm:pt>
    <dgm:pt modelId="{DF62A61F-ECCB-45DD-8358-F021F1B1200E}" type="pres">
      <dgm:prSet presAssocID="{040808AF-2EEA-46AA-9276-605C90B8D437}" presName="Parent3" presStyleLbl="revTx" presStyleIdx="2" presStyleCnt="3">
        <dgm:presLayoutVars>
          <dgm:chMax val="1"/>
          <dgm:chPref val="1"/>
          <dgm:bulletEnabled val="1"/>
        </dgm:presLayoutVars>
      </dgm:prSet>
      <dgm:spPr/>
    </dgm:pt>
  </dgm:ptLst>
  <dgm:cxnLst>
    <dgm:cxn modelId="{87979711-1BED-4B26-94EF-60D2B8A5F7AC}" type="presOf" srcId="{784F5BC0-537E-4685-9FB1-EDA3EF3DAAB6}" destId="{D8828C51-E0E8-4C41-A28F-83104ED144DD}" srcOrd="0" destOrd="0" presId="urn:microsoft.com/office/officeart/2009/layout/CircleArrowProcess"/>
    <dgm:cxn modelId="{14DC5D13-1D3D-441B-BF24-1E625E10CC49}" srcId="{777DA2D6-124E-4B33-B976-A16174E59730}" destId="{D558653F-2A15-478A-94E9-F9F6DAF0CB47}" srcOrd="1" destOrd="0" parTransId="{F0B4910F-BDAB-4694-9665-CCFD159C5632}" sibTransId="{8C5556A8-87FD-41F6-A791-40A7660D82F5}"/>
    <dgm:cxn modelId="{C33E5447-F7E4-426D-A70B-454F56B9244D}" srcId="{777DA2D6-124E-4B33-B976-A16174E59730}" destId="{784F5BC0-537E-4685-9FB1-EDA3EF3DAAB6}" srcOrd="0" destOrd="0" parTransId="{08ACEDA5-A4D1-43B8-B29F-14EB0DA7B5BF}" sibTransId="{FBD098D2-1CA7-4BA7-92E0-29F28E10B5B6}"/>
    <dgm:cxn modelId="{FBFBB74D-87BE-46A3-A738-1DFA320840C4}" type="presOf" srcId="{040808AF-2EEA-46AA-9276-605C90B8D437}" destId="{DF62A61F-ECCB-45DD-8358-F021F1B1200E}" srcOrd="0" destOrd="0" presId="urn:microsoft.com/office/officeart/2009/layout/CircleArrowProcess"/>
    <dgm:cxn modelId="{B46A4155-5162-4BFA-ACFE-496A815BC9C5}" type="presOf" srcId="{777DA2D6-124E-4B33-B976-A16174E59730}" destId="{046B1D6E-FBDD-41BD-82E1-B1F160280600}" srcOrd="0" destOrd="0" presId="urn:microsoft.com/office/officeart/2009/layout/CircleArrowProcess"/>
    <dgm:cxn modelId="{1E4CE7C2-C590-40FC-9E30-A8FA9DD56250}" type="presOf" srcId="{D558653F-2A15-478A-94E9-F9F6DAF0CB47}" destId="{28D018DA-5E44-45A3-BC47-955BB3D78780}" srcOrd="0" destOrd="0" presId="urn:microsoft.com/office/officeart/2009/layout/CircleArrowProcess"/>
    <dgm:cxn modelId="{DDA74DFC-E914-4835-8B92-2985E773B218}" srcId="{777DA2D6-124E-4B33-B976-A16174E59730}" destId="{040808AF-2EEA-46AA-9276-605C90B8D437}" srcOrd="2" destOrd="0" parTransId="{24F4FFE5-A05B-4436-BBC7-AF4B84F6243E}" sibTransId="{17436ED6-345B-4B6D-B714-1FF05242AC28}"/>
    <dgm:cxn modelId="{66BE4F47-A825-463C-9F49-A0974FCA1F9A}" type="presParOf" srcId="{046B1D6E-FBDD-41BD-82E1-B1F160280600}" destId="{BAB873D3-7476-4A24-9A9D-5C4C15BFBFA1}" srcOrd="0" destOrd="0" presId="urn:microsoft.com/office/officeart/2009/layout/CircleArrowProcess"/>
    <dgm:cxn modelId="{5B95D361-6CD3-45C6-8B8C-B11C65610AD3}" type="presParOf" srcId="{BAB873D3-7476-4A24-9A9D-5C4C15BFBFA1}" destId="{BA79FF77-9077-4B46-804D-C249518DCC0D}" srcOrd="0" destOrd="0" presId="urn:microsoft.com/office/officeart/2009/layout/CircleArrowProcess"/>
    <dgm:cxn modelId="{9456F0A9-BC2F-4BD7-A96C-2568A71683AC}" type="presParOf" srcId="{046B1D6E-FBDD-41BD-82E1-B1F160280600}" destId="{D8828C51-E0E8-4C41-A28F-83104ED144DD}" srcOrd="1" destOrd="0" presId="urn:microsoft.com/office/officeart/2009/layout/CircleArrowProcess"/>
    <dgm:cxn modelId="{83174100-C1D2-4655-A5EC-20882C3D1DA1}" type="presParOf" srcId="{046B1D6E-FBDD-41BD-82E1-B1F160280600}" destId="{54717D30-F96D-4BCC-9AAB-C163AE9D2C48}" srcOrd="2" destOrd="0" presId="urn:microsoft.com/office/officeart/2009/layout/CircleArrowProcess"/>
    <dgm:cxn modelId="{E6A6D4C0-924A-457F-9D34-D778992A013D}" type="presParOf" srcId="{54717D30-F96D-4BCC-9AAB-C163AE9D2C48}" destId="{0BFEB48B-3A12-4C07-9D89-E1C1AD5599C2}" srcOrd="0" destOrd="0" presId="urn:microsoft.com/office/officeart/2009/layout/CircleArrowProcess"/>
    <dgm:cxn modelId="{E122A9C2-30D9-42AA-8ACE-8018B2C07C7A}" type="presParOf" srcId="{046B1D6E-FBDD-41BD-82E1-B1F160280600}" destId="{28D018DA-5E44-45A3-BC47-955BB3D78780}" srcOrd="3" destOrd="0" presId="urn:microsoft.com/office/officeart/2009/layout/CircleArrowProcess"/>
    <dgm:cxn modelId="{FD59825E-8F70-4893-AA8C-E66243F48909}" type="presParOf" srcId="{046B1D6E-FBDD-41BD-82E1-B1F160280600}" destId="{9212B273-0FE7-4CC8-8DCA-6E19D7E14739}" srcOrd="4" destOrd="0" presId="urn:microsoft.com/office/officeart/2009/layout/CircleArrowProcess"/>
    <dgm:cxn modelId="{5A5C44B8-DB75-4056-8276-FE2488664065}" type="presParOf" srcId="{9212B273-0FE7-4CC8-8DCA-6E19D7E14739}" destId="{85AAB997-ADF1-4BBC-90D4-2808B3C2585B}" srcOrd="0" destOrd="0" presId="urn:microsoft.com/office/officeart/2009/layout/CircleArrowProcess"/>
    <dgm:cxn modelId="{2B530EC9-0489-4973-AC50-801F01C473C0}" type="presParOf" srcId="{046B1D6E-FBDD-41BD-82E1-B1F160280600}" destId="{DF62A61F-ECCB-45DD-8358-F021F1B1200E}" srcOrd="5"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9D9CFDA-8AAF-4C85-9793-34E8157AD69D}" type="doc">
      <dgm:prSet loTypeId="urn:microsoft.com/office/officeart/2005/8/layout/cycle7" loCatId="cycle" qsTypeId="urn:microsoft.com/office/officeart/2005/8/quickstyle/simple3" qsCatId="simple" csTypeId="urn:microsoft.com/office/officeart/2005/8/colors/accent1_2" csCatId="accent1" phldr="1"/>
      <dgm:spPr/>
      <dgm:t>
        <a:bodyPr/>
        <a:lstStyle/>
        <a:p>
          <a:endParaRPr lang="en-US"/>
        </a:p>
      </dgm:t>
    </dgm:pt>
    <dgm:pt modelId="{19F841CA-7B93-4365-AAAB-F907D9F09E16}">
      <dgm:prSet phldrT="[Text]" custT="1"/>
      <dgm:spPr>
        <a:solidFill>
          <a:schemeClr val="accent2">
            <a:lumMod val="75000"/>
          </a:schemeClr>
        </a:solidFill>
      </dgm:spPr>
      <dgm:t>
        <a:bodyPr/>
        <a:lstStyle/>
        <a:p>
          <a:r>
            <a:rPr lang="en-US" sz="2000" b="1" dirty="0">
              <a:solidFill>
                <a:schemeClr val="bg1"/>
              </a:solidFill>
            </a:rPr>
            <a:t>Quantity</a:t>
          </a:r>
          <a:r>
            <a:rPr lang="en-US" sz="1300" dirty="0"/>
            <a:t> </a:t>
          </a:r>
        </a:p>
      </dgm:t>
    </dgm:pt>
    <dgm:pt modelId="{B287882A-DE3D-411C-B2E4-7D3D7508D4C3}" type="parTrans" cxnId="{9B065D49-00F4-4A46-AA59-7BFC1F8A7F37}">
      <dgm:prSet/>
      <dgm:spPr/>
      <dgm:t>
        <a:bodyPr/>
        <a:lstStyle/>
        <a:p>
          <a:endParaRPr lang="en-US"/>
        </a:p>
      </dgm:t>
    </dgm:pt>
    <dgm:pt modelId="{985087D8-1F61-4B0D-AABE-FF4BA49B7E87}" type="sibTrans" cxnId="{9B065D49-00F4-4A46-AA59-7BFC1F8A7F37}">
      <dgm:prSet custT="1"/>
      <dgm:spPr>
        <a:solidFill>
          <a:schemeClr val="accent2">
            <a:lumMod val="75000"/>
          </a:schemeClr>
        </a:solidFill>
      </dgm:spPr>
      <dgm:t>
        <a:bodyPr/>
        <a:lstStyle/>
        <a:p>
          <a:r>
            <a:rPr lang="en-US" sz="2000" b="1" dirty="0">
              <a:solidFill>
                <a:schemeClr val="bg1"/>
              </a:solidFill>
            </a:rPr>
            <a:t>Price / unit </a:t>
          </a:r>
        </a:p>
      </dgm:t>
    </dgm:pt>
    <dgm:pt modelId="{B51B58B7-8A2D-4406-8EA4-847B7E576BB2}">
      <dgm:prSet phldrT="[Text]" custT="1"/>
      <dgm:spPr>
        <a:solidFill>
          <a:schemeClr val="accent2">
            <a:lumMod val="75000"/>
          </a:schemeClr>
        </a:solidFill>
      </dgm:spPr>
      <dgm:t>
        <a:bodyPr/>
        <a:lstStyle/>
        <a:p>
          <a:r>
            <a:rPr lang="en-US" sz="2000" b="1" dirty="0">
              <a:solidFill>
                <a:schemeClr val="bg1"/>
              </a:solidFill>
            </a:rPr>
            <a:t>Cost</a:t>
          </a:r>
          <a:r>
            <a:rPr lang="en-US" sz="1400" b="1" dirty="0">
              <a:solidFill>
                <a:schemeClr val="bg1"/>
              </a:solidFill>
            </a:rPr>
            <a:t> </a:t>
          </a:r>
        </a:p>
      </dgm:t>
    </dgm:pt>
    <dgm:pt modelId="{573B3933-A7C4-4F57-905D-2FC732BBB84A}" type="parTrans" cxnId="{AFBC31A3-226B-401E-A8F0-DAA5D5816640}">
      <dgm:prSet/>
      <dgm:spPr/>
      <dgm:t>
        <a:bodyPr/>
        <a:lstStyle/>
        <a:p>
          <a:endParaRPr lang="en-US"/>
        </a:p>
      </dgm:t>
    </dgm:pt>
    <dgm:pt modelId="{7AE2CFAB-FA3B-493F-8AFF-FA87252701B4}" type="sibTrans" cxnId="{AFBC31A3-226B-401E-A8F0-DAA5D5816640}">
      <dgm:prSet custT="1"/>
      <dgm:spPr>
        <a:solidFill>
          <a:schemeClr val="accent2">
            <a:lumMod val="75000"/>
          </a:schemeClr>
        </a:solidFill>
      </dgm:spPr>
      <dgm:t>
        <a:bodyPr/>
        <a:lstStyle/>
        <a:p>
          <a:r>
            <a:rPr lang="en-US" sz="2000" b="1" dirty="0">
              <a:solidFill>
                <a:schemeClr val="bg1"/>
              </a:solidFill>
            </a:rPr>
            <a:t>Price /time</a:t>
          </a:r>
        </a:p>
      </dgm:t>
    </dgm:pt>
    <dgm:pt modelId="{43598202-763A-4AD2-9CD7-E3E5D97E6E49}">
      <dgm:prSet phldrT="[Text]" custT="1"/>
      <dgm:spPr>
        <a:solidFill>
          <a:schemeClr val="accent2">
            <a:lumMod val="75000"/>
          </a:schemeClr>
        </a:solidFill>
      </dgm:spPr>
      <dgm:t>
        <a:bodyPr/>
        <a:lstStyle/>
        <a:p>
          <a:r>
            <a:rPr lang="en-US" sz="2000" b="1" dirty="0">
              <a:solidFill>
                <a:schemeClr val="bg1"/>
              </a:solidFill>
            </a:rPr>
            <a:t>Time</a:t>
          </a:r>
          <a:r>
            <a:rPr lang="en-US" sz="1300" b="1" dirty="0">
              <a:solidFill>
                <a:schemeClr val="bg1"/>
              </a:solidFill>
            </a:rPr>
            <a:t> </a:t>
          </a:r>
        </a:p>
      </dgm:t>
    </dgm:pt>
    <dgm:pt modelId="{084113AC-19BC-4490-A3CD-C4B911BD6110}" type="parTrans" cxnId="{0B320EF5-E18B-4681-A4DF-4303CAE741CC}">
      <dgm:prSet/>
      <dgm:spPr/>
      <dgm:t>
        <a:bodyPr/>
        <a:lstStyle/>
        <a:p>
          <a:endParaRPr lang="en-US"/>
        </a:p>
      </dgm:t>
    </dgm:pt>
    <dgm:pt modelId="{677B4BFD-7B7A-4FC4-B5DE-1684C2BB4C43}" type="sibTrans" cxnId="{0B320EF5-E18B-4681-A4DF-4303CAE741CC}">
      <dgm:prSet custT="1"/>
      <dgm:spPr>
        <a:solidFill>
          <a:schemeClr val="accent2">
            <a:lumMod val="75000"/>
          </a:schemeClr>
        </a:solidFill>
      </dgm:spPr>
      <dgm:t>
        <a:bodyPr/>
        <a:lstStyle/>
        <a:p>
          <a:r>
            <a:rPr lang="en-US" sz="2000" b="1" dirty="0">
              <a:solidFill>
                <a:schemeClr val="bg1"/>
              </a:solidFill>
            </a:rPr>
            <a:t>Productivity rate </a:t>
          </a:r>
        </a:p>
      </dgm:t>
    </dgm:pt>
    <dgm:pt modelId="{81724792-9359-40C2-A666-E80155D17FDD}" type="pres">
      <dgm:prSet presAssocID="{C9D9CFDA-8AAF-4C85-9793-34E8157AD69D}" presName="Name0" presStyleCnt="0">
        <dgm:presLayoutVars>
          <dgm:dir/>
          <dgm:resizeHandles val="exact"/>
        </dgm:presLayoutVars>
      </dgm:prSet>
      <dgm:spPr/>
    </dgm:pt>
    <dgm:pt modelId="{E8FAC9EB-2916-49EF-BDED-AA20674E057D}" type="pres">
      <dgm:prSet presAssocID="{19F841CA-7B93-4365-AAAB-F907D9F09E16}" presName="node" presStyleLbl="node1" presStyleIdx="0" presStyleCnt="3" custScaleY="42588">
        <dgm:presLayoutVars>
          <dgm:bulletEnabled val="1"/>
        </dgm:presLayoutVars>
      </dgm:prSet>
      <dgm:spPr/>
    </dgm:pt>
    <dgm:pt modelId="{FD078303-A88F-4639-B70B-193A5A08E35B}" type="pres">
      <dgm:prSet presAssocID="{985087D8-1F61-4B0D-AABE-FF4BA49B7E87}" presName="sibTrans" presStyleLbl="sibTrans2D1" presStyleIdx="0" presStyleCnt="3" custScaleX="130199" custScaleY="248159" custLinFactNeighborX="36023" custLinFactNeighborY="-24308"/>
      <dgm:spPr/>
    </dgm:pt>
    <dgm:pt modelId="{BADFAFB4-29AA-42F3-9C2A-E026A42AB261}" type="pres">
      <dgm:prSet presAssocID="{985087D8-1F61-4B0D-AABE-FF4BA49B7E87}" presName="connectorText" presStyleLbl="sibTrans2D1" presStyleIdx="0" presStyleCnt="3"/>
      <dgm:spPr/>
    </dgm:pt>
    <dgm:pt modelId="{EC122E4C-0921-4B86-B37B-AADB99C842E1}" type="pres">
      <dgm:prSet presAssocID="{B51B58B7-8A2D-4406-8EA4-847B7E576BB2}" presName="node" presStyleLbl="node1" presStyleIdx="1" presStyleCnt="3" custScaleY="36328" custRadScaleRad="146626" custRadScaleInc="-13435">
        <dgm:presLayoutVars>
          <dgm:bulletEnabled val="1"/>
        </dgm:presLayoutVars>
      </dgm:prSet>
      <dgm:spPr/>
    </dgm:pt>
    <dgm:pt modelId="{C31600B7-557E-459F-A477-25628721FB23}" type="pres">
      <dgm:prSet presAssocID="{7AE2CFAB-FA3B-493F-8AFF-FA87252701B4}" presName="sibTrans" presStyleLbl="sibTrans2D1" presStyleIdx="1" presStyleCnt="3" custScaleY="158070"/>
      <dgm:spPr/>
    </dgm:pt>
    <dgm:pt modelId="{3F213CBF-3969-4842-9E98-D3B0A22E3E7D}" type="pres">
      <dgm:prSet presAssocID="{7AE2CFAB-FA3B-493F-8AFF-FA87252701B4}" presName="connectorText" presStyleLbl="sibTrans2D1" presStyleIdx="1" presStyleCnt="3"/>
      <dgm:spPr/>
    </dgm:pt>
    <dgm:pt modelId="{DC83FC4C-792E-4D8D-8836-11A114D08C26}" type="pres">
      <dgm:prSet presAssocID="{43598202-763A-4AD2-9CD7-E3E5D97E6E49}" presName="node" presStyleLbl="node1" presStyleIdx="2" presStyleCnt="3" custScaleX="106047" custScaleY="35136" custRadScaleRad="144982" custRadScaleInc="14165">
        <dgm:presLayoutVars>
          <dgm:bulletEnabled val="1"/>
        </dgm:presLayoutVars>
      </dgm:prSet>
      <dgm:spPr/>
    </dgm:pt>
    <dgm:pt modelId="{8BFE224D-04CC-420D-9134-B1A8FF7FC5A1}" type="pres">
      <dgm:prSet presAssocID="{677B4BFD-7B7A-4FC4-B5DE-1684C2BB4C43}" presName="sibTrans" presStyleLbl="sibTrans2D1" presStyleIdx="2" presStyleCnt="3" custScaleX="119366" custScaleY="264831" custLinFactNeighborX="-33382" custLinFactNeighborY="-12209"/>
      <dgm:spPr/>
    </dgm:pt>
    <dgm:pt modelId="{569BE392-5CD4-4671-BBF9-B4E93154D2DB}" type="pres">
      <dgm:prSet presAssocID="{677B4BFD-7B7A-4FC4-B5DE-1684C2BB4C43}" presName="connectorText" presStyleLbl="sibTrans2D1" presStyleIdx="2" presStyleCnt="3"/>
      <dgm:spPr/>
    </dgm:pt>
  </dgm:ptLst>
  <dgm:cxnLst>
    <dgm:cxn modelId="{270D2E66-3BAD-482F-AB92-60855FD0BE80}" type="presOf" srcId="{19F841CA-7B93-4365-AAAB-F907D9F09E16}" destId="{E8FAC9EB-2916-49EF-BDED-AA20674E057D}" srcOrd="0" destOrd="0" presId="urn:microsoft.com/office/officeart/2005/8/layout/cycle7"/>
    <dgm:cxn modelId="{9B065D49-00F4-4A46-AA59-7BFC1F8A7F37}" srcId="{C9D9CFDA-8AAF-4C85-9793-34E8157AD69D}" destId="{19F841CA-7B93-4365-AAAB-F907D9F09E16}" srcOrd="0" destOrd="0" parTransId="{B287882A-DE3D-411C-B2E4-7D3D7508D4C3}" sibTransId="{985087D8-1F61-4B0D-AABE-FF4BA49B7E87}"/>
    <dgm:cxn modelId="{CA4E6049-A46F-47EB-94B3-2B6955506FBC}" type="presOf" srcId="{677B4BFD-7B7A-4FC4-B5DE-1684C2BB4C43}" destId="{8BFE224D-04CC-420D-9134-B1A8FF7FC5A1}" srcOrd="0" destOrd="0" presId="urn:microsoft.com/office/officeart/2005/8/layout/cycle7"/>
    <dgm:cxn modelId="{05775C4F-3640-457D-BDE8-FF8584B5FA4C}" type="presOf" srcId="{7AE2CFAB-FA3B-493F-8AFF-FA87252701B4}" destId="{3F213CBF-3969-4842-9E98-D3B0A22E3E7D}" srcOrd="1" destOrd="0" presId="urn:microsoft.com/office/officeart/2005/8/layout/cycle7"/>
    <dgm:cxn modelId="{65451A50-811B-4AD9-BB8F-42CE3D8717C6}" type="presOf" srcId="{985087D8-1F61-4B0D-AABE-FF4BA49B7E87}" destId="{FD078303-A88F-4639-B70B-193A5A08E35B}" srcOrd="0" destOrd="0" presId="urn:microsoft.com/office/officeart/2005/8/layout/cycle7"/>
    <dgm:cxn modelId="{75E98888-C387-4BD2-AB13-58C70CAB748A}" type="presOf" srcId="{43598202-763A-4AD2-9CD7-E3E5D97E6E49}" destId="{DC83FC4C-792E-4D8D-8836-11A114D08C26}" srcOrd="0" destOrd="0" presId="urn:microsoft.com/office/officeart/2005/8/layout/cycle7"/>
    <dgm:cxn modelId="{AFBC31A3-226B-401E-A8F0-DAA5D5816640}" srcId="{C9D9CFDA-8AAF-4C85-9793-34E8157AD69D}" destId="{B51B58B7-8A2D-4406-8EA4-847B7E576BB2}" srcOrd="1" destOrd="0" parTransId="{573B3933-A7C4-4F57-905D-2FC732BBB84A}" sibTransId="{7AE2CFAB-FA3B-493F-8AFF-FA87252701B4}"/>
    <dgm:cxn modelId="{85097FA6-0108-4E8F-8CBB-B19F257A910C}" type="presOf" srcId="{985087D8-1F61-4B0D-AABE-FF4BA49B7E87}" destId="{BADFAFB4-29AA-42F3-9C2A-E026A42AB261}" srcOrd="1" destOrd="0" presId="urn:microsoft.com/office/officeart/2005/8/layout/cycle7"/>
    <dgm:cxn modelId="{E984D3A9-4185-4A1C-8876-54BA9407D300}" type="presOf" srcId="{C9D9CFDA-8AAF-4C85-9793-34E8157AD69D}" destId="{81724792-9359-40C2-A666-E80155D17FDD}" srcOrd="0" destOrd="0" presId="urn:microsoft.com/office/officeart/2005/8/layout/cycle7"/>
    <dgm:cxn modelId="{66FF1AB3-BD0B-41CB-BCA5-C9714D183202}" type="presOf" srcId="{B51B58B7-8A2D-4406-8EA4-847B7E576BB2}" destId="{EC122E4C-0921-4B86-B37B-AADB99C842E1}" srcOrd="0" destOrd="0" presId="urn:microsoft.com/office/officeart/2005/8/layout/cycle7"/>
    <dgm:cxn modelId="{7C924FC1-3BF0-4BE6-806E-8BC959E2D5E0}" type="presOf" srcId="{7AE2CFAB-FA3B-493F-8AFF-FA87252701B4}" destId="{C31600B7-557E-459F-A477-25628721FB23}" srcOrd="0" destOrd="0" presId="urn:microsoft.com/office/officeart/2005/8/layout/cycle7"/>
    <dgm:cxn modelId="{EEF3F6C6-14A5-4F92-8FC7-0CD24F006EA8}" type="presOf" srcId="{677B4BFD-7B7A-4FC4-B5DE-1684C2BB4C43}" destId="{569BE392-5CD4-4671-BBF9-B4E93154D2DB}" srcOrd="1" destOrd="0" presId="urn:microsoft.com/office/officeart/2005/8/layout/cycle7"/>
    <dgm:cxn modelId="{0B320EF5-E18B-4681-A4DF-4303CAE741CC}" srcId="{C9D9CFDA-8AAF-4C85-9793-34E8157AD69D}" destId="{43598202-763A-4AD2-9CD7-E3E5D97E6E49}" srcOrd="2" destOrd="0" parTransId="{084113AC-19BC-4490-A3CD-C4B911BD6110}" sibTransId="{677B4BFD-7B7A-4FC4-B5DE-1684C2BB4C43}"/>
    <dgm:cxn modelId="{C0B00335-AE5E-4B09-A6D1-E96FE15CEB51}" type="presParOf" srcId="{81724792-9359-40C2-A666-E80155D17FDD}" destId="{E8FAC9EB-2916-49EF-BDED-AA20674E057D}" srcOrd="0" destOrd="0" presId="urn:microsoft.com/office/officeart/2005/8/layout/cycle7"/>
    <dgm:cxn modelId="{BAB348F4-1032-4B00-8B4B-5D3C25911C5D}" type="presParOf" srcId="{81724792-9359-40C2-A666-E80155D17FDD}" destId="{FD078303-A88F-4639-B70B-193A5A08E35B}" srcOrd="1" destOrd="0" presId="urn:microsoft.com/office/officeart/2005/8/layout/cycle7"/>
    <dgm:cxn modelId="{FE051CDF-248A-4357-BC93-90FAE6195764}" type="presParOf" srcId="{FD078303-A88F-4639-B70B-193A5A08E35B}" destId="{BADFAFB4-29AA-42F3-9C2A-E026A42AB261}" srcOrd="0" destOrd="0" presId="urn:microsoft.com/office/officeart/2005/8/layout/cycle7"/>
    <dgm:cxn modelId="{2A4A4DF8-586B-491A-B5C6-2CB25F35FF04}" type="presParOf" srcId="{81724792-9359-40C2-A666-E80155D17FDD}" destId="{EC122E4C-0921-4B86-B37B-AADB99C842E1}" srcOrd="2" destOrd="0" presId="urn:microsoft.com/office/officeart/2005/8/layout/cycle7"/>
    <dgm:cxn modelId="{FC10D2F8-3B29-4367-A82B-267C5C24BBC0}" type="presParOf" srcId="{81724792-9359-40C2-A666-E80155D17FDD}" destId="{C31600B7-557E-459F-A477-25628721FB23}" srcOrd="3" destOrd="0" presId="urn:microsoft.com/office/officeart/2005/8/layout/cycle7"/>
    <dgm:cxn modelId="{E2FEAE52-F232-456B-A946-629BE38025F4}" type="presParOf" srcId="{C31600B7-557E-459F-A477-25628721FB23}" destId="{3F213CBF-3969-4842-9E98-D3B0A22E3E7D}" srcOrd="0" destOrd="0" presId="urn:microsoft.com/office/officeart/2005/8/layout/cycle7"/>
    <dgm:cxn modelId="{13870F69-5295-4FAC-9D90-15847C6B09F2}" type="presParOf" srcId="{81724792-9359-40C2-A666-E80155D17FDD}" destId="{DC83FC4C-792E-4D8D-8836-11A114D08C26}" srcOrd="4" destOrd="0" presId="urn:microsoft.com/office/officeart/2005/8/layout/cycle7"/>
    <dgm:cxn modelId="{3166A65C-1EEA-488B-BE99-143EF5823ACA}" type="presParOf" srcId="{81724792-9359-40C2-A666-E80155D17FDD}" destId="{8BFE224D-04CC-420D-9134-B1A8FF7FC5A1}" srcOrd="5" destOrd="0" presId="urn:microsoft.com/office/officeart/2005/8/layout/cycle7"/>
    <dgm:cxn modelId="{91B66BE8-330B-4CDD-A9AF-D5625D10BA2B}" type="presParOf" srcId="{8BFE224D-04CC-420D-9134-B1A8FF7FC5A1}" destId="{569BE392-5CD4-4671-BBF9-B4E93154D2DB}"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8F75D2-9559-4667-885F-D1BD6365B5AF}">
      <dsp:nvSpPr>
        <dsp:cNvPr id="0" name=""/>
        <dsp:cNvSpPr/>
      </dsp:nvSpPr>
      <dsp:spPr>
        <a:xfrm>
          <a:off x="0" y="1005561"/>
          <a:ext cx="7112000" cy="1340749"/>
        </a:xfrm>
        <a:prstGeom prst="notchedRightArrow">
          <a:avLst/>
        </a:prstGeom>
        <a:solidFill>
          <a:schemeClr val="accent2">
            <a:lumMod val="40000"/>
            <a:lumOff val="60000"/>
          </a:schemeClr>
        </a:solidFill>
        <a:ln>
          <a:noFill/>
        </a:ln>
        <a:effectLst/>
      </dsp:spPr>
      <dsp:style>
        <a:lnRef idx="0">
          <a:scrgbClr r="0" g="0" b="0"/>
        </a:lnRef>
        <a:fillRef idx="1">
          <a:scrgbClr r="0" g="0" b="0"/>
        </a:fillRef>
        <a:effectRef idx="0">
          <a:scrgbClr r="0" g="0" b="0"/>
        </a:effectRef>
        <a:fontRef idx="minor"/>
      </dsp:style>
    </dsp:sp>
    <dsp:sp modelId="{2502DDD3-5D5E-49B3-840E-AE45C00BE9FC}">
      <dsp:nvSpPr>
        <dsp:cNvPr id="0" name=""/>
        <dsp:cNvSpPr/>
      </dsp:nvSpPr>
      <dsp:spPr>
        <a:xfrm>
          <a:off x="3125" y="0"/>
          <a:ext cx="2062757" cy="1340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b" anchorCtr="0">
          <a:noAutofit/>
        </a:bodyPr>
        <a:lstStyle/>
        <a:p>
          <a:pPr marL="0" lvl="0" indent="0" algn="ctr" defTabSz="1022350">
            <a:lnSpc>
              <a:spcPct val="90000"/>
            </a:lnSpc>
            <a:spcBef>
              <a:spcPct val="0"/>
            </a:spcBef>
            <a:spcAft>
              <a:spcPct val="35000"/>
            </a:spcAft>
            <a:buNone/>
          </a:pPr>
          <a:r>
            <a:rPr lang="en-US" sz="2300" kern="1200" dirty="0"/>
            <a:t>Quantity </a:t>
          </a:r>
        </a:p>
      </dsp:txBody>
      <dsp:txXfrm>
        <a:off x="3125" y="0"/>
        <a:ext cx="2062757" cy="1340749"/>
      </dsp:txXfrm>
    </dsp:sp>
    <dsp:sp modelId="{9552CB13-C2FB-4A06-9C93-136970BD3EA8}">
      <dsp:nvSpPr>
        <dsp:cNvPr id="0" name=""/>
        <dsp:cNvSpPr/>
      </dsp:nvSpPr>
      <dsp:spPr>
        <a:xfrm>
          <a:off x="866910" y="1508342"/>
          <a:ext cx="335187" cy="335187"/>
        </a:xfrm>
        <a:prstGeom prst="ellipse">
          <a:avLst/>
        </a:prstGeom>
        <a:solidFill>
          <a:schemeClr val="accent2">
            <a:lumMod val="75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D39422-BA9D-4188-AC7E-C9CFBFD969C5}">
      <dsp:nvSpPr>
        <dsp:cNvPr id="0" name=""/>
        <dsp:cNvSpPr/>
      </dsp:nvSpPr>
      <dsp:spPr>
        <a:xfrm>
          <a:off x="2169021" y="2011123"/>
          <a:ext cx="2062757" cy="1340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t" anchorCtr="0">
          <a:noAutofit/>
        </a:bodyPr>
        <a:lstStyle/>
        <a:p>
          <a:pPr marL="0" lvl="0" indent="0" algn="ctr" defTabSz="1022350">
            <a:lnSpc>
              <a:spcPct val="90000"/>
            </a:lnSpc>
            <a:spcBef>
              <a:spcPct val="0"/>
            </a:spcBef>
            <a:spcAft>
              <a:spcPct val="35000"/>
            </a:spcAft>
            <a:buNone/>
          </a:pPr>
          <a:r>
            <a:rPr lang="en-US" sz="2300" kern="1200" dirty="0"/>
            <a:t>Productivity rate</a:t>
          </a:r>
        </a:p>
      </dsp:txBody>
      <dsp:txXfrm>
        <a:off x="2169021" y="2011123"/>
        <a:ext cx="2062757" cy="1340749"/>
      </dsp:txXfrm>
    </dsp:sp>
    <dsp:sp modelId="{EF53A326-6F57-49E6-8C9F-872B0A0249F6}">
      <dsp:nvSpPr>
        <dsp:cNvPr id="0" name=""/>
        <dsp:cNvSpPr/>
      </dsp:nvSpPr>
      <dsp:spPr>
        <a:xfrm>
          <a:off x="3032806" y="1508342"/>
          <a:ext cx="335187" cy="335187"/>
        </a:xfrm>
        <a:prstGeom prst="ellipse">
          <a:avLst/>
        </a:prstGeom>
        <a:solidFill>
          <a:schemeClr val="accent2">
            <a:lumMod val="75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34902C-23FE-4908-959B-1296AE2823A9}">
      <dsp:nvSpPr>
        <dsp:cNvPr id="0" name=""/>
        <dsp:cNvSpPr/>
      </dsp:nvSpPr>
      <dsp:spPr>
        <a:xfrm>
          <a:off x="4334916" y="0"/>
          <a:ext cx="2062757" cy="1340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b" anchorCtr="0">
          <a:noAutofit/>
        </a:bodyPr>
        <a:lstStyle/>
        <a:p>
          <a:pPr marL="0" lvl="0" indent="0" algn="ctr" defTabSz="1022350">
            <a:lnSpc>
              <a:spcPct val="90000"/>
            </a:lnSpc>
            <a:spcBef>
              <a:spcPct val="0"/>
            </a:spcBef>
            <a:spcAft>
              <a:spcPct val="35000"/>
            </a:spcAft>
            <a:buNone/>
          </a:pPr>
          <a:r>
            <a:rPr lang="en-US" sz="2300" kern="1200" dirty="0"/>
            <a:t>Duration </a:t>
          </a:r>
        </a:p>
      </dsp:txBody>
      <dsp:txXfrm>
        <a:off x="4334916" y="0"/>
        <a:ext cx="2062757" cy="1340749"/>
      </dsp:txXfrm>
    </dsp:sp>
    <dsp:sp modelId="{B6456E10-8899-4477-BDE1-D635CA1B49F3}">
      <dsp:nvSpPr>
        <dsp:cNvPr id="0" name=""/>
        <dsp:cNvSpPr/>
      </dsp:nvSpPr>
      <dsp:spPr>
        <a:xfrm>
          <a:off x="5198702" y="1508342"/>
          <a:ext cx="335187" cy="335187"/>
        </a:xfrm>
        <a:prstGeom prst="ellipse">
          <a:avLst/>
        </a:prstGeom>
        <a:solidFill>
          <a:schemeClr val="accent2">
            <a:lumMod val="75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79FF77-9077-4B46-804D-C249518DCC0D}">
      <dsp:nvSpPr>
        <dsp:cNvPr id="0" name=""/>
        <dsp:cNvSpPr/>
      </dsp:nvSpPr>
      <dsp:spPr>
        <a:xfrm>
          <a:off x="1682074" y="0"/>
          <a:ext cx="1372644" cy="1372853"/>
        </a:xfrm>
        <a:prstGeom prst="circularArrow">
          <a:avLst>
            <a:gd name="adj1" fmla="val 10980"/>
            <a:gd name="adj2" fmla="val 1142322"/>
            <a:gd name="adj3" fmla="val 4500000"/>
            <a:gd name="adj4" fmla="val 10800000"/>
            <a:gd name="adj5" fmla="val 125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828C51-E0E8-4C41-A28F-83104ED144DD}">
      <dsp:nvSpPr>
        <dsp:cNvPr id="0" name=""/>
        <dsp:cNvSpPr/>
      </dsp:nvSpPr>
      <dsp:spPr>
        <a:xfrm>
          <a:off x="1937489" y="495641"/>
          <a:ext cx="858721" cy="381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Quantity </a:t>
          </a:r>
        </a:p>
      </dsp:txBody>
      <dsp:txXfrm>
        <a:off x="1937489" y="495641"/>
        <a:ext cx="858721" cy="381284"/>
      </dsp:txXfrm>
    </dsp:sp>
    <dsp:sp modelId="{0BFEB48B-3A12-4C07-9D89-E1C1AD5599C2}">
      <dsp:nvSpPr>
        <dsp:cNvPr id="0" name=""/>
        <dsp:cNvSpPr/>
      </dsp:nvSpPr>
      <dsp:spPr>
        <a:xfrm>
          <a:off x="1153213" y="756406"/>
          <a:ext cx="1372644" cy="1372853"/>
        </a:xfrm>
        <a:prstGeom prst="leftCircularArrow">
          <a:avLst>
            <a:gd name="adj1" fmla="val 10980"/>
            <a:gd name="adj2" fmla="val 1142322"/>
            <a:gd name="adj3" fmla="val 6300000"/>
            <a:gd name="adj4" fmla="val 18900000"/>
            <a:gd name="adj5" fmla="val 125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D018DA-5E44-45A3-BC47-955BB3D78780}">
      <dsp:nvSpPr>
        <dsp:cNvPr id="0" name=""/>
        <dsp:cNvSpPr/>
      </dsp:nvSpPr>
      <dsp:spPr>
        <a:xfrm>
          <a:off x="1737192" y="1252190"/>
          <a:ext cx="923990" cy="381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Price/unit</a:t>
          </a:r>
        </a:p>
      </dsp:txBody>
      <dsp:txXfrm>
        <a:off x="1737192" y="1252190"/>
        <a:ext cx="923990" cy="381284"/>
      </dsp:txXfrm>
    </dsp:sp>
    <dsp:sp modelId="{85AAB997-ADF1-4BBC-90D4-2808B3C2585B}">
      <dsp:nvSpPr>
        <dsp:cNvPr id="0" name=""/>
        <dsp:cNvSpPr/>
      </dsp:nvSpPr>
      <dsp:spPr>
        <a:xfrm>
          <a:off x="1779770" y="1672006"/>
          <a:ext cx="1179314" cy="1179787"/>
        </a:xfrm>
        <a:prstGeom prst="blockArc">
          <a:avLst>
            <a:gd name="adj1" fmla="val 13500000"/>
            <a:gd name="adj2" fmla="val 10800000"/>
            <a:gd name="adj3" fmla="val 1274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62A61F-ECCB-45DD-8358-F021F1B1200E}">
      <dsp:nvSpPr>
        <dsp:cNvPr id="0" name=""/>
        <dsp:cNvSpPr/>
      </dsp:nvSpPr>
      <dsp:spPr>
        <a:xfrm>
          <a:off x="1987278" y="2083520"/>
          <a:ext cx="762752" cy="381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Cost</a:t>
          </a:r>
          <a:r>
            <a:rPr lang="en-US" sz="2700" kern="1200" dirty="0"/>
            <a:t> </a:t>
          </a:r>
        </a:p>
      </dsp:txBody>
      <dsp:txXfrm>
        <a:off x="1987278" y="2083520"/>
        <a:ext cx="762752" cy="3812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79FF77-9077-4B46-804D-C249518DCC0D}">
      <dsp:nvSpPr>
        <dsp:cNvPr id="0" name=""/>
        <dsp:cNvSpPr/>
      </dsp:nvSpPr>
      <dsp:spPr>
        <a:xfrm>
          <a:off x="1747439" y="0"/>
          <a:ext cx="1372644" cy="1372853"/>
        </a:xfrm>
        <a:prstGeom prst="circularArrow">
          <a:avLst>
            <a:gd name="adj1" fmla="val 10980"/>
            <a:gd name="adj2" fmla="val 1142322"/>
            <a:gd name="adj3" fmla="val 4500000"/>
            <a:gd name="adj4" fmla="val 10800000"/>
            <a:gd name="adj5" fmla="val 125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828C51-E0E8-4C41-A28F-83104ED144DD}">
      <dsp:nvSpPr>
        <dsp:cNvPr id="0" name=""/>
        <dsp:cNvSpPr/>
      </dsp:nvSpPr>
      <dsp:spPr>
        <a:xfrm>
          <a:off x="2050839" y="495641"/>
          <a:ext cx="762752" cy="381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Time </a:t>
          </a:r>
        </a:p>
      </dsp:txBody>
      <dsp:txXfrm>
        <a:off x="2050839" y="495641"/>
        <a:ext cx="762752" cy="381284"/>
      </dsp:txXfrm>
    </dsp:sp>
    <dsp:sp modelId="{0BFEB48B-3A12-4C07-9D89-E1C1AD5599C2}">
      <dsp:nvSpPr>
        <dsp:cNvPr id="0" name=""/>
        <dsp:cNvSpPr/>
      </dsp:nvSpPr>
      <dsp:spPr>
        <a:xfrm>
          <a:off x="1231838" y="817828"/>
          <a:ext cx="1372644" cy="1372853"/>
        </a:xfrm>
        <a:prstGeom prst="leftCircularArrow">
          <a:avLst>
            <a:gd name="adj1" fmla="val 10980"/>
            <a:gd name="adj2" fmla="val 1142322"/>
            <a:gd name="adj3" fmla="val 6300000"/>
            <a:gd name="adj4" fmla="val 18900000"/>
            <a:gd name="adj5" fmla="val 125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D018DA-5E44-45A3-BC47-955BB3D78780}">
      <dsp:nvSpPr>
        <dsp:cNvPr id="0" name=""/>
        <dsp:cNvSpPr/>
      </dsp:nvSpPr>
      <dsp:spPr>
        <a:xfrm>
          <a:off x="1394488" y="1218320"/>
          <a:ext cx="1634105" cy="381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Price/time</a:t>
          </a:r>
        </a:p>
      </dsp:txBody>
      <dsp:txXfrm>
        <a:off x="1394488" y="1218320"/>
        <a:ext cx="1634105" cy="381284"/>
      </dsp:txXfrm>
    </dsp:sp>
    <dsp:sp modelId="{85AAB997-ADF1-4BBC-90D4-2808B3C2585B}">
      <dsp:nvSpPr>
        <dsp:cNvPr id="0" name=""/>
        <dsp:cNvSpPr/>
      </dsp:nvSpPr>
      <dsp:spPr>
        <a:xfrm>
          <a:off x="1845136" y="1672006"/>
          <a:ext cx="1179314" cy="1179787"/>
        </a:xfrm>
        <a:prstGeom prst="blockArc">
          <a:avLst>
            <a:gd name="adj1" fmla="val 13500000"/>
            <a:gd name="adj2" fmla="val 10800000"/>
            <a:gd name="adj3" fmla="val 1274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62A61F-ECCB-45DD-8358-F021F1B1200E}">
      <dsp:nvSpPr>
        <dsp:cNvPr id="0" name=""/>
        <dsp:cNvSpPr/>
      </dsp:nvSpPr>
      <dsp:spPr>
        <a:xfrm>
          <a:off x="2052643" y="2083520"/>
          <a:ext cx="762752" cy="381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Cost</a:t>
          </a:r>
          <a:r>
            <a:rPr lang="en-US" sz="2700" kern="1200" dirty="0"/>
            <a:t> </a:t>
          </a:r>
        </a:p>
      </dsp:txBody>
      <dsp:txXfrm>
        <a:off x="2052643" y="2083520"/>
        <a:ext cx="762752" cy="3812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FAC9EB-2916-49EF-BDED-AA20674E057D}">
      <dsp:nvSpPr>
        <dsp:cNvPr id="0" name=""/>
        <dsp:cNvSpPr/>
      </dsp:nvSpPr>
      <dsp:spPr>
        <a:xfrm>
          <a:off x="2778357" y="390132"/>
          <a:ext cx="1744983" cy="371576"/>
        </a:xfrm>
        <a:prstGeom prst="roundRect">
          <a:avLst>
            <a:gd name="adj" fmla="val 10000"/>
          </a:avLst>
        </a:prstGeom>
        <a:solidFill>
          <a:schemeClr val="accent2">
            <a:lumMod val="75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Quantity</a:t>
          </a:r>
          <a:r>
            <a:rPr lang="en-US" sz="1300" kern="1200" dirty="0"/>
            <a:t> </a:t>
          </a:r>
        </a:p>
      </dsp:txBody>
      <dsp:txXfrm>
        <a:off x="2789240" y="401015"/>
        <a:ext cx="1723217" cy="349810"/>
      </dsp:txXfrm>
    </dsp:sp>
    <dsp:sp modelId="{FD078303-A88F-4639-B70B-193A5A08E35B}">
      <dsp:nvSpPr>
        <dsp:cNvPr id="0" name=""/>
        <dsp:cNvSpPr/>
      </dsp:nvSpPr>
      <dsp:spPr>
        <a:xfrm rot="2921648">
          <a:off x="4163983" y="1423483"/>
          <a:ext cx="2820088" cy="757808"/>
        </a:xfrm>
        <a:prstGeom prst="leftRightArrow">
          <a:avLst>
            <a:gd name="adj1" fmla="val 60000"/>
            <a:gd name="adj2" fmla="val 50000"/>
          </a:avLst>
        </a:prstGeom>
        <a:solidFill>
          <a:schemeClr val="accent2">
            <a:lumMod val="7500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Price / unit </a:t>
          </a:r>
        </a:p>
      </dsp:txBody>
      <dsp:txXfrm>
        <a:off x="4391325" y="1575045"/>
        <a:ext cx="2365404" cy="454684"/>
      </dsp:txXfrm>
    </dsp:sp>
    <dsp:sp modelId="{EC122E4C-0921-4B86-B37B-AADB99C842E1}">
      <dsp:nvSpPr>
        <dsp:cNvPr id="0" name=""/>
        <dsp:cNvSpPr/>
      </dsp:nvSpPr>
      <dsp:spPr>
        <a:xfrm>
          <a:off x="5040213" y="2991526"/>
          <a:ext cx="1744983" cy="316958"/>
        </a:xfrm>
        <a:prstGeom prst="roundRect">
          <a:avLst>
            <a:gd name="adj" fmla="val 10000"/>
          </a:avLst>
        </a:prstGeom>
        <a:solidFill>
          <a:schemeClr val="accent2">
            <a:lumMod val="75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Cost</a:t>
          </a:r>
          <a:r>
            <a:rPr lang="en-US" sz="1400" b="1" kern="1200" dirty="0">
              <a:solidFill>
                <a:schemeClr val="bg1"/>
              </a:solidFill>
            </a:rPr>
            <a:t> </a:t>
          </a:r>
        </a:p>
      </dsp:txBody>
      <dsp:txXfrm>
        <a:off x="5049496" y="3000809"/>
        <a:ext cx="1726417" cy="298392"/>
      </dsp:txXfrm>
    </dsp:sp>
    <dsp:sp modelId="{C31600B7-557E-459F-A477-25628721FB23}">
      <dsp:nvSpPr>
        <dsp:cNvPr id="0" name=""/>
        <dsp:cNvSpPr/>
      </dsp:nvSpPr>
      <dsp:spPr>
        <a:xfrm rot="10820860">
          <a:off x="2603507" y="2895146"/>
          <a:ext cx="2165983" cy="482701"/>
        </a:xfrm>
        <a:prstGeom prst="leftRightArrow">
          <a:avLst>
            <a:gd name="adj1" fmla="val 60000"/>
            <a:gd name="adj2" fmla="val 50000"/>
          </a:avLst>
        </a:prstGeom>
        <a:solidFill>
          <a:schemeClr val="accent2">
            <a:lumMod val="7500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Price /time</a:t>
          </a:r>
        </a:p>
      </dsp:txBody>
      <dsp:txXfrm rot="10800000">
        <a:off x="2748317" y="2991686"/>
        <a:ext cx="1876363" cy="289621"/>
      </dsp:txXfrm>
    </dsp:sp>
    <dsp:sp modelId="{DC83FC4C-792E-4D8D-8836-11A114D08C26}">
      <dsp:nvSpPr>
        <dsp:cNvPr id="0" name=""/>
        <dsp:cNvSpPr/>
      </dsp:nvSpPr>
      <dsp:spPr>
        <a:xfrm>
          <a:off x="482281" y="2969388"/>
          <a:ext cx="1850503" cy="306558"/>
        </a:xfrm>
        <a:prstGeom prst="roundRect">
          <a:avLst>
            <a:gd name="adj" fmla="val 10000"/>
          </a:avLst>
        </a:prstGeom>
        <a:solidFill>
          <a:schemeClr val="accent2">
            <a:lumMod val="75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Time</a:t>
          </a:r>
          <a:r>
            <a:rPr lang="en-US" sz="1300" b="1" kern="1200" dirty="0">
              <a:solidFill>
                <a:schemeClr val="bg1"/>
              </a:solidFill>
            </a:rPr>
            <a:t> </a:t>
          </a:r>
        </a:p>
      </dsp:txBody>
      <dsp:txXfrm>
        <a:off x="491260" y="2978367"/>
        <a:ext cx="1832545" cy="288600"/>
      </dsp:txXfrm>
    </dsp:sp>
    <dsp:sp modelId="{8BFE224D-04CC-420D-9134-B1A8FF7FC5A1}">
      <dsp:nvSpPr>
        <dsp:cNvPr id="0" name=""/>
        <dsp:cNvSpPr/>
      </dsp:nvSpPr>
      <dsp:spPr>
        <a:xfrm rot="18682524">
          <a:off x="499100" y="1423905"/>
          <a:ext cx="2585447" cy="808720"/>
        </a:xfrm>
        <a:prstGeom prst="leftRightArrow">
          <a:avLst>
            <a:gd name="adj1" fmla="val 60000"/>
            <a:gd name="adj2" fmla="val 50000"/>
          </a:avLst>
        </a:prstGeom>
        <a:solidFill>
          <a:schemeClr val="accent2">
            <a:lumMod val="7500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Productivity rate </a:t>
          </a:r>
        </a:p>
      </dsp:txBody>
      <dsp:txXfrm>
        <a:off x="741716" y="1585649"/>
        <a:ext cx="2100215" cy="48523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DAC04B-598A-48BB-B15B-7EDE21B0541B}" type="datetimeFigureOut">
              <a:rPr lang="en-US" smtClean="0"/>
              <a:t>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50E6CD-1C0B-43E5-BC9C-6FAA48A48D63}" type="slidenum">
              <a:rPr lang="en-US" smtClean="0"/>
              <a:t>‹#›</a:t>
            </a:fld>
            <a:endParaRPr lang="en-US"/>
          </a:p>
        </p:txBody>
      </p:sp>
    </p:spTree>
    <p:extLst>
      <p:ext uri="{BB962C8B-B14F-4D97-AF65-F5344CB8AC3E}">
        <p14:creationId xmlns:p14="http://schemas.microsoft.com/office/powerpoint/2010/main" val="178306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50E6CD-1C0B-43E5-BC9C-6FAA48A48D63}" type="slidenum">
              <a:rPr lang="en-US" smtClean="0"/>
              <a:t>25</a:t>
            </a:fld>
            <a:endParaRPr lang="en-US"/>
          </a:p>
        </p:txBody>
      </p:sp>
    </p:spTree>
    <p:extLst>
      <p:ext uri="{BB962C8B-B14F-4D97-AF65-F5344CB8AC3E}">
        <p14:creationId xmlns:p14="http://schemas.microsoft.com/office/powerpoint/2010/main" val="3428412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50E6CD-1C0B-43E5-BC9C-6FAA48A48D63}" type="slidenum">
              <a:rPr lang="en-US" smtClean="0"/>
              <a:t>26</a:t>
            </a:fld>
            <a:endParaRPr lang="en-US"/>
          </a:p>
        </p:txBody>
      </p:sp>
    </p:spTree>
    <p:extLst>
      <p:ext uri="{BB962C8B-B14F-4D97-AF65-F5344CB8AC3E}">
        <p14:creationId xmlns:p14="http://schemas.microsoft.com/office/powerpoint/2010/main" val="3481347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50E6CD-1C0B-43E5-BC9C-6FAA48A48D63}" type="slidenum">
              <a:rPr lang="en-US" smtClean="0"/>
              <a:t>37</a:t>
            </a:fld>
            <a:endParaRPr lang="en-US"/>
          </a:p>
        </p:txBody>
      </p:sp>
    </p:spTree>
    <p:extLst>
      <p:ext uri="{BB962C8B-B14F-4D97-AF65-F5344CB8AC3E}">
        <p14:creationId xmlns:p14="http://schemas.microsoft.com/office/powerpoint/2010/main" val="99786493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82762"/>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000" b="1">
                <a:solidFill>
                  <a:schemeClr val="accent2">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7FD30E-8D46-4BDC-9223-1EA34E49FC12}" type="datetime1">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9FED66C1-1814-4619-B577-ED022AF4E7A1}" type="slidenum">
              <a:rPr lang="en-US" smtClean="0"/>
              <a:t>‹#›</a:t>
            </a:fld>
            <a:endParaRPr lang="en-US"/>
          </a:p>
        </p:txBody>
      </p:sp>
    </p:spTree>
    <p:extLst>
      <p:ext uri="{BB962C8B-B14F-4D97-AF65-F5344CB8AC3E}">
        <p14:creationId xmlns:p14="http://schemas.microsoft.com/office/powerpoint/2010/main" val="397278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58231F-A6F2-409A-8E46-EE24BD3F7CFD}" type="datetime1">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D66C1-1814-4619-B577-ED022AF4E7A1}" type="slidenum">
              <a:rPr lang="en-US" smtClean="0"/>
              <a:t>‹#›</a:t>
            </a:fld>
            <a:endParaRPr lang="en-US"/>
          </a:p>
        </p:txBody>
      </p:sp>
    </p:spTree>
    <p:extLst>
      <p:ext uri="{BB962C8B-B14F-4D97-AF65-F5344CB8AC3E}">
        <p14:creationId xmlns:p14="http://schemas.microsoft.com/office/powerpoint/2010/main" val="2725081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1C5472-6138-406E-A870-F3AC1EBD6EE5}" type="datetime1">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D66C1-1814-4619-B577-ED022AF4E7A1}" type="slidenum">
              <a:rPr lang="en-US" smtClean="0"/>
              <a:t>‹#›</a:t>
            </a:fld>
            <a:endParaRPr lang="en-US"/>
          </a:p>
        </p:txBody>
      </p:sp>
    </p:spTree>
    <p:extLst>
      <p:ext uri="{BB962C8B-B14F-4D97-AF65-F5344CB8AC3E}">
        <p14:creationId xmlns:p14="http://schemas.microsoft.com/office/powerpoint/2010/main" val="5909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2E89F-611E-4635-8A0F-CC47164703B5}" type="datetime1">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D66C1-1814-4619-B577-ED022AF4E7A1}" type="slidenum">
              <a:rPr lang="en-US" smtClean="0"/>
              <a:t>‹#›</a:t>
            </a:fld>
            <a:endParaRPr lang="en-US"/>
          </a:p>
        </p:txBody>
      </p:sp>
    </p:spTree>
    <p:extLst>
      <p:ext uri="{BB962C8B-B14F-4D97-AF65-F5344CB8AC3E}">
        <p14:creationId xmlns:p14="http://schemas.microsoft.com/office/powerpoint/2010/main" val="2831244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b="1">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lvl1pPr>
              <a:defRPr>
                <a:solidFill>
                  <a:schemeClr val="accent2">
                    <a:lumMod val="50000"/>
                  </a:schemeClr>
                </a:solidFill>
              </a:defRPr>
            </a:lvl1pPr>
          </a:lstStyle>
          <a:p>
            <a:fld id="{4BF89617-8B3C-42C4-91B5-F6FA74DFF45A}" type="datetime1">
              <a:rPr lang="en-US" smtClean="0"/>
              <a:t>1/6/2021</a:t>
            </a:fld>
            <a:endParaRPr lang="en-US"/>
          </a:p>
        </p:txBody>
      </p:sp>
      <p:sp>
        <p:nvSpPr>
          <p:cNvPr id="5" name="Footer Placeholder 4"/>
          <p:cNvSpPr>
            <a:spLocks noGrp="1"/>
          </p:cNvSpPr>
          <p:nvPr>
            <p:ph type="ftr" sz="quarter" idx="11"/>
          </p:nvPr>
        </p:nvSpPr>
        <p:spPr>
          <a:xfrm>
            <a:off x="2182708" y="6272784"/>
            <a:ext cx="6327648" cy="365125"/>
          </a:xfrm>
        </p:spPr>
        <p:txBody>
          <a:bodyPr/>
          <a:lstStyle>
            <a:lvl1pPr>
              <a:defRPr>
                <a:solidFill>
                  <a:schemeClr val="accent2">
                    <a:lumMod val="50000"/>
                  </a:schemeClr>
                </a:solidFill>
              </a:defRPr>
            </a:lvl1p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9FED66C1-1814-4619-B577-ED022AF4E7A1}" type="slidenum">
              <a:rPr lang="en-US" smtClean="0"/>
              <a:t>‹#›</a:t>
            </a:fld>
            <a:endParaRPr lang="en-US"/>
          </a:p>
        </p:txBody>
      </p:sp>
    </p:spTree>
    <p:extLst>
      <p:ext uri="{BB962C8B-B14F-4D97-AF65-F5344CB8AC3E}">
        <p14:creationId xmlns:p14="http://schemas.microsoft.com/office/powerpoint/2010/main" val="2473027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F36901D-2650-4A91-8A72-228DF1301D6D}" type="datetime1">
              <a:rPr lang="en-US" smtClean="0"/>
              <a:t>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ED66C1-1814-4619-B577-ED022AF4E7A1}" type="slidenum">
              <a:rPr lang="en-US" smtClean="0"/>
              <a:t>‹#›</a:t>
            </a:fld>
            <a:endParaRPr lang="en-US"/>
          </a:p>
        </p:txBody>
      </p:sp>
    </p:spTree>
    <p:extLst>
      <p:ext uri="{BB962C8B-B14F-4D97-AF65-F5344CB8AC3E}">
        <p14:creationId xmlns:p14="http://schemas.microsoft.com/office/powerpoint/2010/main" val="1797319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6245F4-7611-43F1-B7E6-DF0D07026B5C}" type="datetime1">
              <a:rPr lang="en-US" smtClean="0"/>
              <a:t>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ED66C1-1814-4619-B577-ED022AF4E7A1}" type="slidenum">
              <a:rPr lang="en-US" smtClean="0"/>
              <a:t>‹#›</a:t>
            </a:fld>
            <a:endParaRPr lang="en-US"/>
          </a:p>
        </p:txBody>
      </p:sp>
    </p:spTree>
    <p:extLst>
      <p:ext uri="{BB962C8B-B14F-4D97-AF65-F5344CB8AC3E}">
        <p14:creationId xmlns:p14="http://schemas.microsoft.com/office/powerpoint/2010/main" val="1823189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9A24D1B-57E0-4785-B163-4E7075B38F0D}" type="datetime1">
              <a:rPr lang="en-US" smtClean="0"/>
              <a:t>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ED66C1-1814-4619-B577-ED022AF4E7A1}" type="slidenum">
              <a:rPr lang="en-US" smtClean="0"/>
              <a:t>‹#›</a:t>
            </a:fld>
            <a:endParaRPr lang="en-US"/>
          </a:p>
        </p:txBody>
      </p:sp>
    </p:spTree>
    <p:extLst>
      <p:ext uri="{BB962C8B-B14F-4D97-AF65-F5344CB8AC3E}">
        <p14:creationId xmlns:p14="http://schemas.microsoft.com/office/powerpoint/2010/main" val="2425598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E926A9-8D84-4572-93F0-CC4A99ECDF67}" type="datetime1">
              <a:rPr lang="en-US" smtClean="0"/>
              <a:t>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ED66C1-1814-4619-B577-ED022AF4E7A1}" type="slidenum">
              <a:rPr lang="en-US" smtClean="0"/>
              <a:t>‹#›</a:t>
            </a:fld>
            <a:endParaRPr lang="en-US"/>
          </a:p>
        </p:txBody>
      </p:sp>
    </p:spTree>
    <p:extLst>
      <p:ext uri="{BB962C8B-B14F-4D97-AF65-F5344CB8AC3E}">
        <p14:creationId xmlns:p14="http://schemas.microsoft.com/office/powerpoint/2010/main" val="1510315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13A96FA-F51E-4526-9228-2793BF572CDE}" type="datetime1">
              <a:rPr lang="en-US" smtClean="0"/>
              <a:t>1/6/2021</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9FED66C1-1814-4619-B577-ED022AF4E7A1}" type="slidenum">
              <a:rPr lang="en-US" smtClean="0"/>
              <a:t>‹#›</a:t>
            </a:fld>
            <a:endParaRPr lang="en-US"/>
          </a:p>
        </p:txBody>
      </p:sp>
    </p:spTree>
    <p:extLst>
      <p:ext uri="{BB962C8B-B14F-4D97-AF65-F5344CB8AC3E}">
        <p14:creationId xmlns:p14="http://schemas.microsoft.com/office/powerpoint/2010/main" val="3251213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2">
                    <a:lumMod val="75000"/>
                  </a:schemeClr>
                </a:solidFill>
              </a:defRPr>
            </a:lvl1pPr>
          </a:lstStyle>
          <a:p>
            <a:fld id="{96F68F92-B866-47DA-89DA-6D6F29AFE11A}" type="datetime1">
              <a:rPr lang="en-US" smtClean="0"/>
              <a:t>1/6/2021</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9FED66C1-1814-4619-B577-ED022AF4E7A1}" type="slidenum">
              <a:rPr lang="en-US" smtClean="0"/>
              <a:t>‹#›</a:t>
            </a:fld>
            <a:endParaRPr lang="en-US"/>
          </a:p>
        </p:txBody>
      </p:sp>
    </p:spTree>
    <p:extLst>
      <p:ext uri="{BB962C8B-B14F-4D97-AF65-F5344CB8AC3E}">
        <p14:creationId xmlns:p14="http://schemas.microsoft.com/office/powerpoint/2010/main" val="3719944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accent2">
                    <a:lumMod val="50000"/>
                  </a:schemeClr>
                </a:solidFill>
              </a:defRPr>
            </a:lvl1pPr>
          </a:lstStyle>
          <a:p>
            <a:fld id="{5C4A501D-7DEB-4D4A-ADAC-345957216564}" type="datetime1">
              <a:rPr lang="en-US" smtClean="0"/>
              <a:t>1/6/2021</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accent2">
                    <a:lumMod val="50000"/>
                  </a:schemeClr>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9FED66C1-1814-4619-B577-ED022AF4E7A1}" type="slidenum">
              <a:rPr lang="en-US" smtClean="0"/>
              <a:t>‹#›</a:t>
            </a:fld>
            <a:endParaRPr lang="en-US"/>
          </a:p>
        </p:txBody>
      </p:sp>
    </p:spTree>
    <p:extLst>
      <p:ext uri="{BB962C8B-B14F-4D97-AF65-F5344CB8AC3E}">
        <p14:creationId xmlns:p14="http://schemas.microsoft.com/office/powerpoint/2010/main" val="3833734982"/>
      </p:ext>
    </p:extLst>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Lst>
  <p:hf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312D2-033C-40FA-9C4A-C529871A6C4E}"/>
              </a:ext>
            </a:extLst>
          </p:cNvPr>
          <p:cNvSpPr>
            <a:spLocks noGrp="1"/>
          </p:cNvSpPr>
          <p:nvPr>
            <p:ph type="ctrTitle"/>
          </p:nvPr>
        </p:nvSpPr>
        <p:spPr>
          <a:xfrm>
            <a:off x="119271" y="1908698"/>
            <a:ext cx="11840893" cy="2227197"/>
          </a:xfrm>
        </p:spPr>
        <p:txBody>
          <a:bodyPr>
            <a:normAutofit/>
          </a:bodyPr>
          <a:lstStyle/>
          <a:p>
            <a:pPr algn="ctr"/>
            <a:r>
              <a:rPr lang="en-US" sz="2800" i="0" u="none" strike="noStrike" baseline="0" dirty="0">
                <a:solidFill>
                  <a:schemeClr val="tx1"/>
                </a:solidFill>
              </a:rPr>
              <a:t>{Quantity and cost surveying for Raesat Arafat school}</a:t>
            </a:r>
            <a:endParaRPr lang="en-US" sz="2800" dirty="0">
              <a:solidFill>
                <a:schemeClr val="tx1"/>
              </a:solidFill>
            </a:endParaRPr>
          </a:p>
        </p:txBody>
      </p:sp>
      <p:sp>
        <p:nvSpPr>
          <p:cNvPr id="3" name="Subtitle 2">
            <a:extLst>
              <a:ext uri="{FF2B5EF4-FFF2-40B4-BE49-F238E27FC236}">
                <a16:creationId xmlns:a16="http://schemas.microsoft.com/office/drawing/2014/main" id="{C795B319-8A95-4382-9AA4-EF2AE18F120E}"/>
              </a:ext>
            </a:extLst>
          </p:cNvPr>
          <p:cNvSpPr>
            <a:spLocks noGrp="1"/>
          </p:cNvSpPr>
          <p:nvPr>
            <p:ph type="subTitle" idx="1"/>
          </p:nvPr>
        </p:nvSpPr>
        <p:spPr>
          <a:xfrm>
            <a:off x="1744180" y="4431323"/>
            <a:ext cx="7795846" cy="2010084"/>
          </a:xfrm>
        </p:spPr>
        <p:txBody>
          <a:bodyPr>
            <a:normAutofit lnSpcReduction="10000"/>
          </a:bodyPr>
          <a:lstStyle/>
          <a:p>
            <a:pPr algn="ctr"/>
            <a:r>
              <a:rPr lang="en-US" sz="2000" b="1" dirty="0">
                <a:solidFill>
                  <a:schemeClr val="tx1"/>
                </a:solidFill>
                <a:latin typeface="+mj-lt"/>
                <a:cs typeface="Times New Roman" panose="02020603050405020304" pitchFamily="18" charset="0"/>
              </a:rPr>
              <a:t>BY:</a:t>
            </a:r>
          </a:p>
          <a:p>
            <a:pPr algn="ctr" rtl="1"/>
            <a:r>
              <a:rPr lang="en-US" sz="2000" dirty="0">
                <a:solidFill>
                  <a:schemeClr val="tx1"/>
                </a:solidFill>
                <a:latin typeface="+mj-lt"/>
                <a:cs typeface="Times New Roman" panose="02020603050405020304" pitchFamily="18" charset="0"/>
              </a:rPr>
              <a:t>Reham Salah Abughdaib </a:t>
            </a:r>
          </a:p>
          <a:p>
            <a:pPr algn="ctr" rtl="1"/>
            <a:r>
              <a:rPr lang="en-US" sz="2000" dirty="0">
                <a:solidFill>
                  <a:schemeClr val="tx1"/>
                </a:solidFill>
                <a:latin typeface="+mj-lt"/>
                <a:cs typeface="Times New Roman" panose="02020603050405020304" pitchFamily="18" charset="0"/>
              </a:rPr>
              <a:t>Noor </a:t>
            </a:r>
            <a:r>
              <a:rPr lang="en-US" sz="2000" dirty="0" err="1">
                <a:solidFill>
                  <a:schemeClr val="tx1"/>
                </a:solidFill>
                <a:latin typeface="+mj-lt"/>
                <a:cs typeface="Times New Roman" panose="02020603050405020304" pitchFamily="18" charset="0"/>
              </a:rPr>
              <a:t>Basem</a:t>
            </a:r>
            <a:r>
              <a:rPr lang="en-US" sz="2000" dirty="0">
                <a:solidFill>
                  <a:schemeClr val="tx1"/>
                </a:solidFill>
                <a:latin typeface="+mj-lt"/>
                <a:cs typeface="Times New Roman" panose="02020603050405020304" pitchFamily="18" charset="0"/>
              </a:rPr>
              <a:t> Abumuhsen</a:t>
            </a:r>
          </a:p>
          <a:p>
            <a:pPr algn="ctr"/>
            <a:endParaRPr lang="en-US" sz="2000" u="sng" dirty="0">
              <a:solidFill>
                <a:schemeClr val="tx1"/>
              </a:solidFill>
              <a:latin typeface="+mj-lt"/>
              <a:cs typeface="Times New Roman" panose="02020603050405020304" pitchFamily="18" charset="0"/>
            </a:endParaRPr>
          </a:p>
          <a:p>
            <a:pPr algn="ctr"/>
            <a:r>
              <a:rPr lang="en-US" sz="2000" b="1" dirty="0">
                <a:solidFill>
                  <a:schemeClr val="tx1"/>
                </a:solidFill>
                <a:latin typeface="+mj-lt"/>
                <a:cs typeface="Times New Roman" panose="02020603050405020304" pitchFamily="18" charset="0"/>
              </a:rPr>
              <a:t>Under supervision of: </a:t>
            </a:r>
            <a:r>
              <a:rPr lang="en-US" sz="2000" dirty="0">
                <a:solidFill>
                  <a:schemeClr val="tx1"/>
                </a:solidFill>
                <a:latin typeface="+mj-lt"/>
                <a:cs typeface="Times New Roman" panose="02020603050405020304" pitchFamily="18" charset="0"/>
              </a:rPr>
              <a:t>Dr.  Mohammad Abunemeh</a:t>
            </a:r>
          </a:p>
          <a:p>
            <a:pPr algn="ctr"/>
            <a:endParaRPr lang="en-US" dirty="0">
              <a:solidFill>
                <a:schemeClr val="tx1"/>
              </a:solidFill>
              <a:latin typeface="+mj-lt"/>
            </a:endParaRPr>
          </a:p>
          <a:p>
            <a:pPr algn="ctr"/>
            <a:endParaRPr lang="en-US" dirty="0">
              <a:solidFill>
                <a:schemeClr val="tx1"/>
              </a:solidFill>
            </a:endParaRPr>
          </a:p>
        </p:txBody>
      </p:sp>
      <p:sp>
        <p:nvSpPr>
          <p:cNvPr id="11" name="Slide Number Placeholder 10">
            <a:extLst>
              <a:ext uri="{FF2B5EF4-FFF2-40B4-BE49-F238E27FC236}">
                <a16:creationId xmlns:a16="http://schemas.microsoft.com/office/drawing/2014/main" id="{CE0BC3D3-33EA-4063-9DED-CBAC41D68C22}"/>
              </a:ext>
            </a:extLst>
          </p:cNvPr>
          <p:cNvSpPr>
            <a:spLocks noGrp="1"/>
          </p:cNvSpPr>
          <p:nvPr>
            <p:ph type="sldNum" sz="quarter" idx="12"/>
          </p:nvPr>
        </p:nvSpPr>
        <p:spPr>
          <a:xfrm>
            <a:off x="10534892" y="5965182"/>
            <a:ext cx="1193868" cy="718559"/>
          </a:xfrm>
        </p:spPr>
        <p:txBody>
          <a:bodyPr/>
          <a:lstStyle/>
          <a:p>
            <a:fld id="{9FED66C1-1814-4619-B577-ED022AF4E7A1}" type="slidenum">
              <a:rPr lang="en-US" sz="1400" smtClean="0">
                <a:solidFill>
                  <a:schemeClr val="accent1">
                    <a:lumMod val="50000"/>
                  </a:schemeClr>
                </a:solidFill>
              </a:rPr>
              <a:t>1</a:t>
            </a:fld>
            <a:endParaRPr lang="en-US" sz="1400" dirty="0">
              <a:solidFill>
                <a:schemeClr val="accent1">
                  <a:lumMod val="50000"/>
                </a:schemeClr>
              </a:solidFill>
            </a:endParaRPr>
          </a:p>
        </p:txBody>
      </p:sp>
      <p:sp>
        <p:nvSpPr>
          <p:cNvPr id="5" name="Rectangle 4">
            <a:extLst>
              <a:ext uri="{FF2B5EF4-FFF2-40B4-BE49-F238E27FC236}">
                <a16:creationId xmlns:a16="http://schemas.microsoft.com/office/drawing/2014/main" id="{8D9594AE-5D35-4EA6-9A0A-F87275388B1C}"/>
              </a:ext>
            </a:extLst>
          </p:cNvPr>
          <p:cNvSpPr/>
          <p:nvPr/>
        </p:nvSpPr>
        <p:spPr>
          <a:xfrm>
            <a:off x="231836" y="519056"/>
            <a:ext cx="6069367" cy="776944"/>
          </a:xfrm>
          <a:prstGeom prst="rect">
            <a:avLst/>
          </a:prstGeom>
        </p:spPr>
        <p:txBody>
          <a:bodyPr wrap="square">
            <a:spAutoFit/>
          </a:bodyPr>
          <a:lstStyle/>
          <a:p>
            <a:pPr algn="ctr">
              <a:lnSpc>
                <a:spcPct val="150000"/>
              </a:lnSpc>
              <a:spcAft>
                <a:spcPts val="600"/>
              </a:spcAft>
            </a:pPr>
            <a:r>
              <a:rPr lang="en-US" sz="1400" b="1" dirty="0">
                <a:latin typeface="Times New Roman" panose="02020603050405020304" pitchFamily="18" charset="0"/>
                <a:ea typeface="Calibri" panose="020F0502020204030204" pitchFamily="34" charset="0"/>
              </a:rPr>
              <a:t>An-Najah National University</a:t>
            </a:r>
          </a:p>
          <a:p>
            <a:pPr algn="ctr">
              <a:lnSpc>
                <a:spcPct val="150000"/>
              </a:lnSpc>
              <a:spcAft>
                <a:spcPts val="600"/>
              </a:spcAft>
            </a:pPr>
            <a:r>
              <a:rPr lang="en-US" sz="1400" b="1" dirty="0">
                <a:latin typeface="Times New Roman" panose="02020603050405020304" pitchFamily="18" charset="0"/>
                <a:ea typeface="Calibri" panose="020F0502020204030204" pitchFamily="34" charset="0"/>
              </a:rPr>
              <a:t>Faculty of Engineering and Information Technology</a:t>
            </a:r>
            <a:endParaRPr lang="en-US" sz="1400" b="1" dirty="0">
              <a:effectLst/>
              <a:latin typeface="Times New Roman" panose="02020603050405020304" pitchFamily="18" charset="0"/>
              <a:ea typeface="Calibri" panose="020F0502020204030204" pitchFamily="34" charset="0"/>
            </a:endParaRPr>
          </a:p>
        </p:txBody>
      </p:sp>
      <p:pic>
        <p:nvPicPr>
          <p:cNvPr id="8" name="Picture 7">
            <a:extLst>
              <a:ext uri="{FF2B5EF4-FFF2-40B4-BE49-F238E27FC236}">
                <a16:creationId xmlns:a16="http://schemas.microsoft.com/office/drawing/2014/main" id="{59BC0D44-53AE-4AA3-9371-D3985CA9C0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2103" y="335214"/>
            <a:ext cx="1318200" cy="1318200"/>
          </a:xfrm>
          <a:prstGeom prst="rect">
            <a:avLst/>
          </a:prstGeom>
        </p:spPr>
      </p:pic>
      <p:sp>
        <p:nvSpPr>
          <p:cNvPr id="9" name="Text Box 116">
            <a:extLst>
              <a:ext uri="{FF2B5EF4-FFF2-40B4-BE49-F238E27FC236}">
                <a16:creationId xmlns:a16="http://schemas.microsoft.com/office/drawing/2014/main" id="{25CA04F8-10D1-438C-B186-593768DC33FC}"/>
              </a:ext>
            </a:extLst>
          </p:cNvPr>
          <p:cNvSpPr txBox="1">
            <a:spLocks noChangeArrowheads="1"/>
          </p:cNvSpPr>
          <p:nvPr/>
        </p:nvSpPr>
        <p:spPr bwMode="auto">
          <a:xfrm>
            <a:off x="7271141" y="391015"/>
            <a:ext cx="4689023" cy="968862"/>
          </a:xfrm>
          <a:prstGeom prst="rect">
            <a:avLst/>
          </a:prstGeom>
          <a:noFill/>
          <a:ln>
            <a:noFill/>
          </a:ln>
        </p:spPr>
        <p:txBody>
          <a:bodyPr rot="0" vert="horz" wrap="square" lIns="91440" tIns="45720" rIns="91440" bIns="45720" anchor="t" anchorCtr="0" upright="1">
            <a:noAutofit/>
          </a:bodyPr>
          <a:lstStyle/>
          <a:p>
            <a:pPr marR="0" algn="ctr">
              <a:lnSpc>
                <a:spcPct val="150000"/>
              </a:lnSpc>
              <a:spcBef>
                <a:spcPts val="0"/>
              </a:spcBef>
              <a:spcAft>
                <a:spcPts val="600"/>
              </a:spcAft>
            </a:pPr>
            <a:r>
              <a:rPr lang="ar-SA" sz="1400" b="1" dirty="0">
                <a:latin typeface="Times New Roman" panose="02020603050405020304" pitchFamily="18" charset="0"/>
              </a:rPr>
              <a:t>جامعة النجاح الوطنية</a:t>
            </a:r>
            <a:endParaRPr lang="en-US" sz="1400" b="1" dirty="0">
              <a:latin typeface="Times New Roman" panose="02020603050405020304" pitchFamily="18" charset="0"/>
            </a:endParaRPr>
          </a:p>
          <a:p>
            <a:pPr marR="0" algn="ctr">
              <a:lnSpc>
                <a:spcPct val="150000"/>
              </a:lnSpc>
              <a:spcBef>
                <a:spcPts val="0"/>
              </a:spcBef>
              <a:spcAft>
                <a:spcPts val="600"/>
              </a:spcAft>
            </a:pPr>
            <a:r>
              <a:rPr lang="ar-SA" sz="1400" b="1" dirty="0">
                <a:latin typeface="Times New Roman" panose="02020603050405020304" pitchFamily="18" charset="0"/>
              </a:rPr>
              <a:t>كلية الهندسة و تكنولوجيا المعلومات</a:t>
            </a:r>
            <a:endParaRPr lang="en-US" sz="1400" b="1" dirty="0">
              <a:latin typeface="Times New Roman" panose="02020603050405020304" pitchFamily="18" charset="0"/>
            </a:endParaRPr>
          </a:p>
        </p:txBody>
      </p:sp>
      <p:cxnSp>
        <p:nvCxnSpPr>
          <p:cNvPr id="12" name="Straight Connector 11">
            <a:extLst>
              <a:ext uri="{FF2B5EF4-FFF2-40B4-BE49-F238E27FC236}">
                <a16:creationId xmlns:a16="http://schemas.microsoft.com/office/drawing/2014/main" id="{0722BC19-29B8-4587-A46E-B78FB7170959}"/>
              </a:ext>
            </a:extLst>
          </p:cNvPr>
          <p:cNvCxnSpPr>
            <a:cxnSpLocks/>
          </p:cNvCxnSpPr>
          <p:nvPr/>
        </p:nvCxnSpPr>
        <p:spPr>
          <a:xfrm>
            <a:off x="954157" y="3845221"/>
            <a:ext cx="1017766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559275A-336F-4A05-92B6-8F229CFA7BA8}"/>
              </a:ext>
            </a:extLst>
          </p:cNvPr>
          <p:cNvCxnSpPr>
            <a:cxnSpLocks/>
          </p:cNvCxnSpPr>
          <p:nvPr/>
        </p:nvCxnSpPr>
        <p:spPr>
          <a:xfrm>
            <a:off x="954157" y="1908699"/>
            <a:ext cx="1017766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48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95E67-2A58-4127-AE3D-D12C01DDF8B1}"/>
              </a:ext>
            </a:extLst>
          </p:cNvPr>
          <p:cNvSpPr>
            <a:spLocks noGrp="1"/>
          </p:cNvSpPr>
          <p:nvPr>
            <p:ph type="title"/>
          </p:nvPr>
        </p:nvSpPr>
        <p:spPr>
          <a:xfrm>
            <a:off x="1069848" y="484632"/>
            <a:ext cx="10058400" cy="1317664"/>
          </a:xfrm>
        </p:spPr>
        <p:txBody>
          <a:bodyPr>
            <a:normAutofit/>
          </a:bodyPr>
          <a:lstStyle/>
          <a:p>
            <a:pPr algn="ctr"/>
            <a:r>
              <a:rPr lang="en-US" b="1" dirty="0">
                <a:solidFill>
                  <a:schemeClr val="tx1"/>
                </a:solidFill>
                <a:cs typeface="Times New Roman" panose="02020603050405020304" pitchFamily="18" charset="0"/>
              </a:rPr>
              <a:t>Methodology</a:t>
            </a:r>
            <a:r>
              <a:rPr lang="en-US" b="1" dirty="0">
                <a:solidFill>
                  <a:schemeClr val="tx1"/>
                </a:solidFill>
                <a:latin typeface="Times New Roman" panose="02020603050405020304" pitchFamily="18" charset="0"/>
                <a:cs typeface="Times New Roman" panose="02020603050405020304" pitchFamily="18" charset="0"/>
              </a:rPr>
              <a:t> :</a:t>
            </a:r>
          </a:p>
        </p:txBody>
      </p:sp>
      <p:pic>
        <p:nvPicPr>
          <p:cNvPr id="10" name="Content Placeholder 9">
            <a:extLst>
              <a:ext uri="{FF2B5EF4-FFF2-40B4-BE49-F238E27FC236}">
                <a16:creationId xmlns:a16="http://schemas.microsoft.com/office/drawing/2014/main" id="{B80E52DB-7276-4C3F-A9BB-C5CE5FE10FF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4574" y="1987826"/>
            <a:ext cx="8521148" cy="4147931"/>
          </a:xfrm>
          <a:prstGeom prst="rect">
            <a:avLst/>
          </a:prstGeom>
          <a:ln>
            <a:noFill/>
          </a:ln>
          <a:effectLst>
            <a:outerShdw blurRad="190500" algn="tl" rotWithShape="0">
              <a:srgbClr val="000000">
                <a:alpha val="70000"/>
              </a:srgbClr>
            </a:outerShdw>
          </a:effectLst>
        </p:spPr>
      </p:pic>
      <p:sp>
        <p:nvSpPr>
          <p:cNvPr id="4" name="Slide Number Placeholder 3">
            <a:extLst>
              <a:ext uri="{FF2B5EF4-FFF2-40B4-BE49-F238E27FC236}">
                <a16:creationId xmlns:a16="http://schemas.microsoft.com/office/drawing/2014/main" id="{3A34BC30-C117-47E0-B472-799AEDBD8890}"/>
              </a:ext>
            </a:extLst>
          </p:cNvPr>
          <p:cNvSpPr>
            <a:spLocks noGrp="1"/>
          </p:cNvSpPr>
          <p:nvPr>
            <p:ph type="sldNum" sz="quarter" idx="12"/>
          </p:nvPr>
        </p:nvSpPr>
        <p:spPr/>
        <p:txBody>
          <a:bodyPr/>
          <a:lstStyle/>
          <a:p>
            <a:fld id="{9FED66C1-1814-4619-B577-ED022AF4E7A1}" type="slidenum">
              <a:rPr lang="en-US" smtClean="0"/>
              <a:t>10</a:t>
            </a:fld>
            <a:endParaRPr lang="en-US"/>
          </a:p>
        </p:txBody>
      </p:sp>
    </p:spTree>
    <p:extLst>
      <p:ext uri="{BB962C8B-B14F-4D97-AF65-F5344CB8AC3E}">
        <p14:creationId xmlns:p14="http://schemas.microsoft.com/office/powerpoint/2010/main" val="120647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F0491-4D57-4696-9C42-034866C844CC}"/>
              </a:ext>
            </a:extLst>
          </p:cNvPr>
          <p:cNvSpPr>
            <a:spLocks noGrp="1"/>
          </p:cNvSpPr>
          <p:nvPr>
            <p:ph type="title"/>
          </p:nvPr>
        </p:nvSpPr>
        <p:spPr/>
        <p:txBody>
          <a:bodyPr>
            <a:normAutofit/>
          </a:bodyPr>
          <a:lstStyle/>
          <a:p>
            <a:r>
              <a:rPr lang="en-US" sz="2400" b="0" dirty="0"/>
              <a:t>The work beak down WBS for the whole project will be performed as shown in the figure:</a:t>
            </a:r>
          </a:p>
        </p:txBody>
      </p:sp>
      <p:pic>
        <p:nvPicPr>
          <p:cNvPr id="6" name="Content Placeholder 5">
            <a:extLst>
              <a:ext uri="{FF2B5EF4-FFF2-40B4-BE49-F238E27FC236}">
                <a16:creationId xmlns:a16="http://schemas.microsoft.com/office/drawing/2014/main" id="{9EF4CB16-1E6A-444C-9BB1-9908BC10F1B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4234" y="2083138"/>
            <a:ext cx="10359780" cy="4189645"/>
          </a:xfrm>
        </p:spPr>
      </p:pic>
      <p:sp>
        <p:nvSpPr>
          <p:cNvPr id="4" name="Slide Number Placeholder 3">
            <a:extLst>
              <a:ext uri="{FF2B5EF4-FFF2-40B4-BE49-F238E27FC236}">
                <a16:creationId xmlns:a16="http://schemas.microsoft.com/office/drawing/2014/main" id="{2750756C-0928-4E30-8E24-9B87587A0982}"/>
              </a:ext>
            </a:extLst>
          </p:cNvPr>
          <p:cNvSpPr>
            <a:spLocks noGrp="1"/>
          </p:cNvSpPr>
          <p:nvPr>
            <p:ph type="sldNum" sz="quarter" idx="12"/>
          </p:nvPr>
        </p:nvSpPr>
        <p:spPr/>
        <p:txBody>
          <a:bodyPr/>
          <a:lstStyle/>
          <a:p>
            <a:fld id="{9FED66C1-1814-4619-B577-ED022AF4E7A1}" type="slidenum">
              <a:rPr lang="en-US" smtClean="0"/>
              <a:t>11</a:t>
            </a:fld>
            <a:endParaRPr lang="en-US"/>
          </a:p>
        </p:txBody>
      </p:sp>
    </p:spTree>
    <p:extLst>
      <p:ext uri="{BB962C8B-B14F-4D97-AF65-F5344CB8AC3E}">
        <p14:creationId xmlns:p14="http://schemas.microsoft.com/office/powerpoint/2010/main" val="2239034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879E503-C197-498D-BEBF-57F7318A1A6E}"/>
              </a:ext>
            </a:extLst>
          </p:cNvPr>
          <p:cNvSpPr>
            <a:spLocks noGrp="1"/>
          </p:cNvSpPr>
          <p:nvPr>
            <p:ph type="title"/>
          </p:nvPr>
        </p:nvSpPr>
        <p:spPr>
          <a:xfrm>
            <a:off x="778301" y="500137"/>
            <a:ext cx="10058400" cy="811828"/>
          </a:xfrm>
        </p:spPr>
        <p:txBody>
          <a:bodyPr>
            <a:normAutofit/>
          </a:bodyPr>
          <a:lstStyle/>
          <a:p>
            <a:r>
              <a:rPr lang="en-US" sz="3200" dirty="0">
                <a:solidFill>
                  <a:schemeClr val="accent2">
                    <a:lumMod val="75000"/>
                  </a:schemeClr>
                </a:solidFill>
              </a:rPr>
              <a:t>Methodology:</a:t>
            </a:r>
          </a:p>
        </p:txBody>
      </p:sp>
      <p:sp>
        <p:nvSpPr>
          <p:cNvPr id="3" name="Content Placeholder 2">
            <a:extLst>
              <a:ext uri="{FF2B5EF4-FFF2-40B4-BE49-F238E27FC236}">
                <a16:creationId xmlns:a16="http://schemas.microsoft.com/office/drawing/2014/main" id="{886E7771-5106-431E-B587-F2BE972EF1F0}"/>
              </a:ext>
            </a:extLst>
          </p:cNvPr>
          <p:cNvSpPr>
            <a:spLocks noGrp="1"/>
          </p:cNvSpPr>
          <p:nvPr>
            <p:ph idx="1"/>
          </p:nvPr>
        </p:nvSpPr>
        <p:spPr>
          <a:xfrm>
            <a:off x="145774" y="1563757"/>
            <a:ext cx="11805434" cy="4608443"/>
          </a:xfrm>
        </p:spPr>
        <p:txBody>
          <a:bodyPr>
            <a:normAutofit/>
          </a:bodyPr>
          <a:lstStyle/>
          <a:p>
            <a:r>
              <a:rPr lang="en-US" dirty="0"/>
              <a:t>The quantity for each activity by building a  3D model on Revit.</a:t>
            </a:r>
          </a:p>
          <a:p>
            <a:pPr marL="0" indent="0">
              <a:buNone/>
            </a:pPr>
            <a:endParaRPr lang="en-US" dirty="0"/>
          </a:p>
          <a:p>
            <a:endParaRPr lang="en-US" dirty="0"/>
          </a:p>
          <a:p>
            <a:endParaRPr lang="en-US" dirty="0"/>
          </a:p>
          <a:p>
            <a:endParaRPr lang="en-US" dirty="0"/>
          </a:p>
          <a:p>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1BB52E27-08B9-4471-8A46-BBF4B115D218}"/>
              </a:ext>
            </a:extLst>
          </p:cNvPr>
          <p:cNvSpPr>
            <a:spLocks noGrp="1"/>
          </p:cNvSpPr>
          <p:nvPr>
            <p:ph type="sldNum" sz="quarter" idx="12"/>
          </p:nvPr>
        </p:nvSpPr>
        <p:spPr/>
        <p:txBody>
          <a:bodyPr/>
          <a:lstStyle/>
          <a:p>
            <a:fld id="{9FED66C1-1814-4619-B577-ED022AF4E7A1}" type="slidenum">
              <a:rPr lang="en-US" smtClean="0"/>
              <a:t>12</a:t>
            </a:fld>
            <a:endParaRPr lang="en-US"/>
          </a:p>
        </p:txBody>
      </p:sp>
      <p:pic>
        <p:nvPicPr>
          <p:cNvPr id="8" name="Picture 7">
            <a:extLst>
              <a:ext uri="{FF2B5EF4-FFF2-40B4-BE49-F238E27FC236}">
                <a16:creationId xmlns:a16="http://schemas.microsoft.com/office/drawing/2014/main" id="{F19F90B6-E995-4CB6-AB78-3ECA9C308317}"/>
              </a:ext>
            </a:extLst>
          </p:cNvPr>
          <p:cNvPicPr>
            <a:picLocks noChangeAspect="1"/>
          </p:cNvPicPr>
          <p:nvPr/>
        </p:nvPicPr>
        <p:blipFill>
          <a:blip r:embed="rId2"/>
          <a:stretch>
            <a:fillRect/>
          </a:stretch>
        </p:blipFill>
        <p:spPr>
          <a:xfrm>
            <a:off x="359732" y="2827223"/>
            <a:ext cx="5227795" cy="319377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0" name="Picture 9">
            <a:extLst>
              <a:ext uri="{FF2B5EF4-FFF2-40B4-BE49-F238E27FC236}">
                <a16:creationId xmlns:a16="http://schemas.microsoft.com/office/drawing/2014/main" id="{3BEC1769-029B-459B-AF30-8F64AD38DE43}"/>
              </a:ext>
            </a:extLst>
          </p:cNvPr>
          <p:cNvPicPr>
            <a:picLocks noChangeAspect="1"/>
          </p:cNvPicPr>
          <p:nvPr/>
        </p:nvPicPr>
        <p:blipFill>
          <a:blip r:embed="rId3"/>
          <a:stretch>
            <a:fillRect/>
          </a:stretch>
        </p:blipFill>
        <p:spPr>
          <a:xfrm>
            <a:off x="6178703" y="2827224"/>
            <a:ext cx="5653565" cy="319376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3436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B2A47-02EB-4B88-83D3-2FFF9A06A105}"/>
              </a:ext>
            </a:extLst>
          </p:cNvPr>
          <p:cNvSpPr>
            <a:spLocks noGrp="1"/>
          </p:cNvSpPr>
          <p:nvPr>
            <p:ph type="title"/>
          </p:nvPr>
        </p:nvSpPr>
        <p:spPr>
          <a:xfrm>
            <a:off x="1069848" y="484632"/>
            <a:ext cx="10058400" cy="1171890"/>
          </a:xfrm>
        </p:spPr>
        <p:txBody>
          <a:bodyPr>
            <a:normAutofit/>
          </a:bodyPr>
          <a:lstStyle/>
          <a:p>
            <a:r>
              <a:rPr lang="en-US" sz="3200" dirty="0">
                <a:solidFill>
                  <a:schemeClr val="accent2">
                    <a:lumMod val="75000"/>
                  </a:schemeClr>
                </a:solidFill>
              </a:rPr>
              <a:t>Methodology:</a:t>
            </a:r>
          </a:p>
        </p:txBody>
      </p:sp>
      <p:sp>
        <p:nvSpPr>
          <p:cNvPr id="8" name="Content Placeholder 7">
            <a:extLst>
              <a:ext uri="{FF2B5EF4-FFF2-40B4-BE49-F238E27FC236}">
                <a16:creationId xmlns:a16="http://schemas.microsoft.com/office/drawing/2014/main" id="{E9BBACC7-2FF7-409E-8D5D-B211819DACCA}"/>
              </a:ext>
            </a:extLst>
          </p:cNvPr>
          <p:cNvSpPr>
            <a:spLocks noGrp="1"/>
          </p:cNvSpPr>
          <p:nvPr>
            <p:ph idx="1"/>
          </p:nvPr>
        </p:nvSpPr>
        <p:spPr>
          <a:xfrm>
            <a:off x="463826" y="1656522"/>
            <a:ext cx="10664422" cy="5201478"/>
          </a:xfrm>
        </p:spPr>
        <p:txBody>
          <a:bodyPr/>
          <a:lstStyle/>
          <a:p>
            <a:endParaRPr lang="ar-JO" dirty="0"/>
          </a:p>
          <a:p>
            <a:r>
              <a:rPr lang="en-US" dirty="0"/>
              <a:t>The sequence of activities and the relationships between them must be defined</a:t>
            </a:r>
            <a:r>
              <a:rPr lang="ar-JO" dirty="0"/>
              <a:t>.</a:t>
            </a:r>
          </a:p>
          <a:p>
            <a:r>
              <a:rPr lang="en-US" dirty="0"/>
              <a:t>To know the duration for each activity , the productivity rate must be known by asking the contractor.</a:t>
            </a:r>
          </a:p>
          <a:p>
            <a:r>
              <a:rPr lang="en-US" dirty="0"/>
              <a:t>By knowing each of quantity and productivity rate the duration for each activity can be known by divided the quantity on productivity rate.</a:t>
            </a:r>
          </a:p>
          <a:p>
            <a:pPr marL="0"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45495B74-9873-478C-B6D2-83E281D48563}"/>
              </a:ext>
            </a:extLst>
          </p:cNvPr>
          <p:cNvSpPr>
            <a:spLocks noGrp="1"/>
          </p:cNvSpPr>
          <p:nvPr>
            <p:ph type="sldNum" sz="quarter" idx="12"/>
          </p:nvPr>
        </p:nvSpPr>
        <p:spPr/>
        <p:txBody>
          <a:bodyPr/>
          <a:lstStyle/>
          <a:p>
            <a:fld id="{9FED66C1-1814-4619-B577-ED022AF4E7A1}" type="slidenum">
              <a:rPr lang="en-US" smtClean="0"/>
              <a:t>13</a:t>
            </a:fld>
            <a:endParaRPr lang="en-US"/>
          </a:p>
        </p:txBody>
      </p:sp>
      <p:graphicFrame>
        <p:nvGraphicFramePr>
          <p:cNvPr id="9" name="Diagram 8">
            <a:extLst>
              <a:ext uri="{FF2B5EF4-FFF2-40B4-BE49-F238E27FC236}">
                <a16:creationId xmlns:a16="http://schemas.microsoft.com/office/drawing/2014/main" id="{CC103191-5F76-403A-B6C2-A83D731F34A1}"/>
              </a:ext>
            </a:extLst>
          </p:cNvPr>
          <p:cNvGraphicFramePr/>
          <p:nvPr>
            <p:extLst>
              <p:ext uri="{D42A27DB-BD31-4B8C-83A1-F6EECF244321}">
                <p14:modId xmlns:p14="http://schemas.microsoft.com/office/powerpoint/2010/main" val="1598916256"/>
              </p:ext>
            </p:extLst>
          </p:nvPr>
        </p:nvGraphicFramePr>
        <p:xfrm>
          <a:off x="2032000" y="3021495"/>
          <a:ext cx="7112000" cy="33518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4728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wipe(down)">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wipe(down)">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wipe(down)">
                                      <p:cBhvr>
                                        <p:cTn id="17" dur="500"/>
                                        <p:tgtEl>
                                          <p:spTgt spid="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Graphic spid="9"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7AD68-3DB8-4683-9219-B566C72279C9}"/>
              </a:ext>
            </a:extLst>
          </p:cNvPr>
          <p:cNvSpPr>
            <a:spLocks noGrp="1"/>
          </p:cNvSpPr>
          <p:nvPr>
            <p:ph type="title"/>
          </p:nvPr>
        </p:nvSpPr>
        <p:spPr>
          <a:xfrm>
            <a:off x="1069848" y="484632"/>
            <a:ext cx="10058400" cy="1039368"/>
          </a:xfrm>
        </p:spPr>
        <p:txBody>
          <a:bodyPr>
            <a:normAutofit/>
          </a:bodyPr>
          <a:lstStyle/>
          <a:p>
            <a:r>
              <a:rPr lang="en-US" sz="3200" dirty="0">
                <a:solidFill>
                  <a:schemeClr val="accent2">
                    <a:lumMod val="75000"/>
                  </a:schemeClr>
                </a:solidFill>
              </a:rPr>
              <a:t>Methodology :</a:t>
            </a:r>
          </a:p>
        </p:txBody>
      </p:sp>
      <p:sp>
        <p:nvSpPr>
          <p:cNvPr id="3" name="Content Placeholder 2">
            <a:extLst>
              <a:ext uri="{FF2B5EF4-FFF2-40B4-BE49-F238E27FC236}">
                <a16:creationId xmlns:a16="http://schemas.microsoft.com/office/drawing/2014/main" id="{E3BA0C96-4C4A-4649-99A2-418556540ED7}"/>
              </a:ext>
            </a:extLst>
          </p:cNvPr>
          <p:cNvSpPr>
            <a:spLocks noGrp="1"/>
          </p:cNvSpPr>
          <p:nvPr>
            <p:ph idx="1"/>
          </p:nvPr>
        </p:nvSpPr>
        <p:spPr>
          <a:xfrm>
            <a:off x="1069848" y="1762539"/>
            <a:ext cx="10058400" cy="4409661"/>
          </a:xfrm>
        </p:spPr>
        <p:txBody>
          <a:bodyPr/>
          <a:lstStyle/>
          <a:p>
            <a:r>
              <a:rPr lang="en-US" dirty="0"/>
              <a:t>The resources needed for each activity must be known.</a:t>
            </a:r>
          </a:p>
          <a:p>
            <a:r>
              <a:rPr lang="en-US" dirty="0"/>
              <a:t>The prices for each resources must be known by asking the contractor.</a:t>
            </a:r>
          </a:p>
          <a:p>
            <a:r>
              <a:rPr lang="en-US" dirty="0"/>
              <a:t>The resources and their prices for each activity will be entered  to Primavera </a:t>
            </a:r>
          </a:p>
          <a:p>
            <a:pPr marL="0" indent="0">
              <a:buNone/>
            </a:pPr>
            <a:r>
              <a:rPr lang="en-US" dirty="0"/>
              <a:t>So, </a:t>
            </a:r>
            <a:r>
              <a:rPr lang="en-US" b="1" dirty="0"/>
              <a:t>the cost for each activity will be known.</a:t>
            </a:r>
          </a:p>
          <a:p>
            <a:pPr marL="0" indent="0">
              <a:buNone/>
            </a:pPr>
            <a:endParaRPr lang="en-US" b="1" dirty="0"/>
          </a:p>
        </p:txBody>
      </p:sp>
      <p:sp>
        <p:nvSpPr>
          <p:cNvPr id="4" name="Slide Number Placeholder 3">
            <a:extLst>
              <a:ext uri="{FF2B5EF4-FFF2-40B4-BE49-F238E27FC236}">
                <a16:creationId xmlns:a16="http://schemas.microsoft.com/office/drawing/2014/main" id="{44D526BF-8710-4F0D-AEA9-16B749FB5A7B}"/>
              </a:ext>
            </a:extLst>
          </p:cNvPr>
          <p:cNvSpPr>
            <a:spLocks noGrp="1"/>
          </p:cNvSpPr>
          <p:nvPr>
            <p:ph type="sldNum" sz="quarter" idx="12"/>
          </p:nvPr>
        </p:nvSpPr>
        <p:spPr/>
        <p:txBody>
          <a:bodyPr/>
          <a:lstStyle/>
          <a:p>
            <a:fld id="{9FED66C1-1814-4619-B577-ED022AF4E7A1}" type="slidenum">
              <a:rPr lang="en-US" smtClean="0"/>
              <a:t>14</a:t>
            </a:fld>
            <a:endParaRPr lang="en-US"/>
          </a:p>
        </p:txBody>
      </p:sp>
      <p:graphicFrame>
        <p:nvGraphicFramePr>
          <p:cNvPr id="5" name="Diagram 4">
            <a:extLst>
              <a:ext uri="{FF2B5EF4-FFF2-40B4-BE49-F238E27FC236}">
                <a16:creationId xmlns:a16="http://schemas.microsoft.com/office/drawing/2014/main" id="{9FE6F979-7949-420E-80D6-6F589F08144C}"/>
              </a:ext>
            </a:extLst>
          </p:cNvPr>
          <p:cNvGraphicFramePr/>
          <p:nvPr>
            <p:extLst>
              <p:ext uri="{D42A27DB-BD31-4B8C-83A1-F6EECF244321}">
                <p14:modId xmlns:p14="http://schemas.microsoft.com/office/powerpoint/2010/main" val="3340917080"/>
              </p:ext>
            </p:extLst>
          </p:nvPr>
        </p:nvGraphicFramePr>
        <p:xfrm>
          <a:off x="5804452" y="3286539"/>
          <a:ext cx="4355547" cy="28517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a:extLst>
              <a:ext uri="{FF2B5EF4-FFF2-40B4-BE49-F238E27FC236}">
                <a16:creationId xmlns:a16="http://schemas.microsoft.com/office/drawing/2014/main" id="{5DD466E3-A072-4836-91FF-5BAFF36C30E3}"/>
              </a:ext>
            </a:extLst>
          </p:cNvPr>
          <p:cNvGraphicFramePr/>
          <p:nvPr>
            <p:extLst>
              <p:ext uri="{D42A27DB-BD31-4B8C-83A1-F6EECF244321}">
                <p14:modId xmlns:p14="http://schemas.microsoft.com/office/powerpoint/2010/main" val="4256846667"/>
              </p:ext>
            </p:extLst>
          </p:nvPr>
        </p:nvGraphicFramePr>
        <p:xfrm>
          <a:off x="2032001" y="3303473"/>
          <a:ext cx="4355547" cy="28517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66344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AsOne/>
      </p:bldGraphic>
      <p:bldGraphic spid="6"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14FCA-A2DB-4D9A-BA5D-EC1EC84BF3B1}"/>
              </a:ext>
            </a:extLst>
          </p:cNvPr>
          <p:cNvSpPr>
            <a:spLocks noGrp="1"/>
          </p:cNvSpPr>
          <p:nvPr>
            <p:ph type="title"/>
          </p:nvPr>
        </p:nvSpPr>
        <p:spPr>
          <a:xfrm>
            <a:off x="530087" y="484632"/>
            <a:ext cx="10598161" cy="1171890"/>
          </a:xfrm>
        </p:spPr>
        <p:txBody>
          <a:bodyPr>
            <a:normAutofit/>
          </a:bodyPr>
          <a:lstStyle/>
          <a:p>
            <a:r>
              <a:rPr lang="en-US" sz="3200" dirty="0">
                <a:solidFill>
                  <a:schemeClr val="accent2">
                    <a:lumMod val="75000"/>
                  </a:schemeClr>
                </a:solidFill>
              </a:rPr>
              <a:t>Methodology:</a:t>
            </a:r>
          </a:p>
        </p:txBody>
      </p:sp>
      <p:sp>
        <p:nvSpPr>
          <p:cNvPr id="3" name="Content Placeholder 2">
            <a:extLst>
              <a:ext uri="{FF2B5EF4-FFF2-40B4-BE49-F238E27FC236}">
                <a16:creationId xmlns:a16="http://schemas.microsoft.com/office/drawing/2014/main" id="{619FABCE-E897-4FAD-813A-9B5627A93A4B}"/>
              </a:ext>
            </a:extLst>
          </p:cNvPr>
          <p:cNvSpPr>
            <a:spLocks noGrp="1"/>
          </p:cNvSpPr>
          <p:nvPr>
            <p:ph idx="1"/>
          </p:nvPr>
        </p:nvSpPr>
        <p:spPr>
          <a:xfrm>
            <a:off x="304800" y="1815548"/>
            <a:ext cx="11216982" cy="4356652"/>
          </a:xfrm>
        </p:spPr>
        <p:txBody>
          <a:bodyPr/>
          <a:lstStyle/>
          <a:p>
            <a:pPr marL="0" indent="0">
              <a:buNone/>
            </a:pPr>
            <a:r>
              <a:rPr lang="en-US" dirty="0"/>
              <a:t>As an example, the resources for foundation work activity and their resources are shown in the figure below:</a:t>
            </a:r>
          </a:p>
          <a:p>
            <a:pPr marL="0" indent="0">
              <a:buNone/>
            </a:pPr>
            <a:endParaRPr lang="en-US" dirty="0"/>
          </a:p>
          <a:p>
            <a:pPr marL="0"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F1551400-263E-4DE0-99DA-67B5F4C7FCAC}"/>
              </a:ext>
            </a:extLst>
          </p:cNvPr>
          <p:cNvSpPr>
            <a:spLocks noGrp="1"/>
          </p:cNvSpPr>
          <p:nvPr>
            <p:ph type="sldNum" sz="quarter" idx="12"/>
          </p:nvPr>
        </p:nvSpPr>
        <p:spPr/>
        <p:txBody>
          <a:bodyPr/>
          <a:lstStyle/>
          <a:p>
            <a:fld id="{9FED66C1-1814-4619-B577-ED022AF4E7A1}" type="slidenum">
              <a:rPr lang="en-US" smtClean="0"/>
              <a:t>15</a:t>
            </a:fld>
            <a:endParaRPr lang="en-US"/>
          </a:p>
        </p:txBody>
      </p:sp>
      <p:pic>
        <p:nvPicPr>
          <p:cNvPr id="10" name="Picture 9">
            <a:extLst>
              <a:ext uri="{FF2B5EF4-FFF2-40B4-BE49-F238E27FC236}">
                <a16:creationId xmlns:a16="http://schemas.microsoft.com/office/drawing/2014/main" id="{6A36BF45-98C1-44C2-A160-5117FBB895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218" y="3246783"/>
            <a:ext cx="10451934" cy="2769704"/>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79524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9553E-F409-46E6-968E-8715AE5F862E}"/>
              </a:ext>
            </a:extLst>
          </p:cNvPr>
          <p:cNvSpPr>
            <a:spLocks noGrp="1"/>
          </p:cNvSpPr>
          <p:nvPr>
            <p:ph type="title"/>
          </p:nvPr>
        </p:nvSpPr>
        <p:spPr/>
        <p:txBody>
          <a:bodyPr/>
          <a:lstStyle/>
          <a:p>
            <a:pPr algn="ctr"/>
            <a:r>
              <a:rPr lang="en-US" b="1" dirty="0">
                <a:solidFill>
                  <a:schemeClr val="tx1"/>
                </a:solidFill>
                <a:cs typeface="Times New Roman" panose="02020603050405020304" pitchFamily="18" charset="0"/>
              </a:rPr>
              <a:t>Results</a:t>
            </a:r>
            <a:r>
              <a:rPr lang="en-US" b="1" dirty="0">
                <a:solidFill>
                  <a:schemeClr val="tx1"/>
                </a:solidFill>
                <a:latin typeface="Times New Roman" panose="02020603050405020304" pitchFamily="18" charset="0"/>
                <a:cs typeface="Times New Roman" panose="02020603050405020304" pitchFamily="18" charset="0"/>
              </a:rPr>
              <a:t>:</a:t>
            </a:r>
          </a:p>
        </p:txBody>
      </p:sp>
      <p:pic>
        <p:nvPicPr>
          <p:cNvPr id="10" name="Content Placeholder 9">
            <a:extLst>
              <a:ext uri="{FF2B5EF4-FFF2-40B4-BE49-F238E27FC236}">
                <a16:creationId xmlns:a16="http://schemas.microsoft.com/office/drawing/2014/main" id="{76BAE1DC-29B4-4CA3-99D4-8442A4011AE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54157" y="2093975"/>
            <a:ext cx="10167995" cy="41788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Slide Number Placeholder 3">
            <a:extLst>
              <a:ext uri="{FF2B5EF4-FFF2-40B4-BE49-F238E27FC236}">
                <a16:creationId xmlns:a16="http://schemas.microsoft.com/office/drawing/2014/main" id="{E5943B1B-42F3-4B4F-BFDF-B97B3E10BE71}"/>
              </a:ext>
            </a:extLst>
          </p:cNvPr>
          <p:cNvSpPr>
            <a:spLocks noGrp="1"/>
          </p:cNvSpPr>
          <p:nvPr>
            <p:ph type="sldNum" sz="quarter" idx="12"/>
          </p:nvPr>
        </p:nvSpPr>
        <p:spPr/>
        <p:txBody>
          <a:bodyPr/>
          <a:lstStyle/>
          <a:p>
            <a:fld id="{9FED66C1-1814-4619-B577-ED022AF4E7A1}" type="slidenum">
              <a:rPr lang="en-US" smtClean="0"/>
              <a:t>16</a:t>
            </a:fld>
            <a:endParaRPr lang="en-US"/>
          </a:p>
        </p:txBody>
      </p:sp>
    </p:spTree>
    <p:extLst>
      <p:ext uri="{BB962C8B-B14F-4D97-AF65-F5344CB8AC3E}">
        <p14:creationId xmlns:p14="http://schemas.microsoft.com/office/powerpoint/2010/main" val="346130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4439-B74B-4D8E-8DAB-DD912924FC29}"/>
              </a:ext>
            </a:extLst>
          </p:cNvPr>
          <p:cNvSpPr>
            <a:spLocks noGrp="1"/>
          </p:cNvSpPr>
          <p:nvPr>
            <p:ph type="title"/>
          </p:nvPr>
        </p:nvSpPr>
        <p:spPr/>
        <p:txBody>
          <a:bodyPr>
            <a:normAutofit/>
          </a:bodyPr>
          <a:lstStyle/>
          <a:p>
            <a:r>
              <a:rPr lang="en-US" sz="3200" b="1" dirty="0">
                <a:solidFill>
                  <a:schemeClr val="accent2">
                    <a:lumMod val="75000"/>
                  </a:schemeClr>
                </a:solidFill>
                <a:cs typeface="Times New Roman" panose="02020603050405020304" pitchFamily="18" charset="0"/>
              </a:rPr>
              <a:t>Results</a:t>
            </a:r>
            <a:r>
              <a:rPr lang="en-US" sz="3200" b="1" dirty="0">
                <a:solidFill>
                  <a:schemeClr val="accent2">
                    <a:lumMod val="75000"/>
                  </a:schemeClr>
                </a:solidFill>
                <a:latin typeface="Times New Roman" panose="02020603050405020304" pitchFamily="18" charset="0"/>
                <a:cs typeface="Times New Roman" panose="02020603050405020304" pitchFamily="18" charset="0"/>
              </a:rPr>
              <a:t> :</a:t>
            </a:r>
          </a:p>
        </p:txBody>
      </p:sp>
      <p:sp>
        <p:nvSpPr>
          <p:cNvPr id="3" name="Content Placeholder 2">
            <a:extLst>
              <a:ext uri="{FF2B5EF4-FFF2-40B4-BE49-F238E27FC236}">
                <a16:creationId xmlns:a16="http://schemas.microsoft.com/office/drawing/2014/main" id="{DC521800-D67A-4A7D-A2E4-0085D800E4A8}"/>
              </a:ext>
            </a:extLst>
          </p:cNvPr>
          <p:cNvSpPr>
            <a:spLocks noGrp="1"/>
          </p:cNvSpPr>
          <p:nvPr>
            <p:ph idx="1"/>
          </p:nvPr>
        </p:nvSpPr>
        <p:spPr>
          <a:xfrm>
            <a:off x="357809" y="1550503"/>
            <a:ext cx="10770439" cy="4722281"/>
          </a:xfrm>
        </p:spPr>
        <p:txBody>
          <a:bodyPr>
            <a:normAutofit/>
          </a:bodyPr>
          <a:lstStyle/>
          <a:p>
            <a:pPr marL="0" indent="0">
              <a:buNone/>
            </a:pPr>
            <a:r>
              <a:rPr lang="en-US" sz="2400" dirty="0"/>
              <a:t>The results consists from three components which are : </a:t>
            </a:r>
          </a:p>
          <a:p>
            <a:pPr marL="457200" indent="-457200">
              <a:buFont typeface="+mj-lt"/>
              <a:buAutoNum type="arabicPeriod"/>
            </a:pPr>
            <a:r>
              <a:rPr lang="en-US" sz="2400" dirty="0"/>
              <a:t>Quantity.</a:t>
            </a:r>
          </a:p>
          <a:p>
            <a:pPr marL="457200" indent="-457200">
              <a:buFont typeface="+mj-lt"/>
              <a:buAutoNum type="arabicPeriod"/>
            </a:pPr>
            <a:r>
              <a:rPr lang="en-US" sz="2400" dirty="0"/>
              <a:t>Duration.</a:t>
            </a:r>
          </a:p>
          <a:p>
            <a:pPr marL="457200" indent="-457200">
              <a:buFont typeface="+mj-lt"/>
              <a:buAutoNum type="arabicPeriod"/>
            </a:pPr>
            <a:r>
              <a:rPr lang="en-US" sz="2400" dirty="0"/>
              <a:t>Cost.</a:t>
            </a:r>
          </a:p>
          <a:p>
            <a:pPr marL="0" indent="0">
              <a:buNone/>
            </a:pPr>
            <a:endParaRPr lang="en-US" sz="2400" dirty="0"/>
          </a:p>
        </p:txBody>
      </p:sp>
      <p:sp>
        <p:nvSpPr>
          <p:cNvPr id="4" name="Slide Number Placeholder 3">
            <a:extLst>
              <a:ext uri="{FF2B5EF4-FFF2-40B4-BE49-F238E27FC236}">
                <a16:creationId xmlns:a16="http://schemas.microsoft.com/office/drawing/2014/main" id="{209B4789-0A6B-401C-A6A0-783884A5CF2E}"/>
              </a:ext>
            </a:extLst>
          </p:cNvPr>
          <p:cNvSpPr>
            <a:spLocks noGrp="1"/>
          </p:cNvSpPr>
          <p:nvPr>
            <p:ph type="sldNum" sz="quarter" idx="12"/>
          </p:nvPr>
        </p:nvSpPr>
        <p:spPr/>
        <p:txBody>
          <a:bodyPr/>
          <a:lstStyle/>
          <a:p>
            <a:fld id="{9FED66C1-1814-4619-B577-ED022AF4E7A1}" type="slidenum">
              <a:rPr lang="en-US" smtClean="0"/>
              <a:t>17</a:t>
            </a:fld>
            <a:endParaRPr lang="en-US"/>
          </a:p>
        </p:txBody>
      </p:sp>
      <p:graphicFrame>
        <p:nvGraphicFramePr>
          <p:cNvPr id="7" name="Diagram 6">
            <a:extLst>
              <a:ext uri="{FF2B5EF4-FFF2-40B4-BE49-F238E27FC236}">
                <a16:creationId xmlns:a16="http://schemas.microsoft.com/office/drawing/2014/main" id="{6CC522FB-D96C-426F-8BBF-491641383EC0}"/>
              </a:ext>
            </a:extLst>
          </p:cNvPr>
          <p:cNvGraphicFramePr/>
          <p:nvPr>
            <p:extLst>
              <p:ext uri="{D42A27DB-BD31-4B8C-83A1-F6EECF244321}">
                <p14:modId xmlns:p14="http://schemas.microsoft.com/office/powerpoint/2010/main" val="2568517744"/>
              </p:ext>
            </p:extLst>
          </p:nvPr>
        </p:nvGraphicFramePr>
        <p:xfrm>
          <a:off x="3511825" y="2769704"/>
          <a:ext cx="7248939" cy="33686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483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5979D-B04A-406C-A81B-1D6169C37E55}"/>
              </a:ext>
            </a:extLst>
          </p:cNvPr>
          <p:cNvSpPr>
            <a:spLocks noGrp="1"/>
          </p:cNvSpPr>
          <p:nvPr>
            <p:ph type="title"/>
          </p:nvPr>
        </p:nvSpPr>
        <p:spPr>
          <a:xfrm>
            <a:off x="1069848" y="484632"/>
            <a:ext cx="10058400" cy="5788152"/>
          </a:xfrm>
        </p:spPr>
        <p:txBody>
          <a:bodyPr/>
          <a:lstStyle/>
          <a:p>
            <a:pPr algn="ctr"/>
            <a:r>
              <a:rPr lang="en-US" dirty="0">
                <a:solidFill>
                  <a:schemeClr val="tx1"/>
                </a:solidFill>
              </a:rPr>
              <a:t>Mobilization work</a:t>
            </a:r>
          </a:p>
        </p:txBody>
      </p:sp>
      <p:sp>
        <p:nvSpPr>
          <p:cNvPr id="3" name="Slide Number Placeholder 2">
            <a:extLst>
              <a:ext uri="{FF2B5EF4-FFF2-40B4-BE49-F238E27FC236}">
                <a16:creationId xmlns:a16="http://schemas.microsoft.com/office/drawing/2014/main" id="{140B77C6-D8F8-40CC-B413-7187CFE93CBB}"/>
              </a:ext>
            </a:extLst>
          </p:cNvPr>
          <p:cNvSpPr>
            <a:spLocks noGrp="1"/>
          </p:cNvSpPr>
          <p:nvPr>
            <p:ph type="sldNum" sz="quarter" idx="12"/>
          </p:nvPr>
        </p:nvSpPr>
        <p:spPr/>
        <p:txBody>
          <a:bodyPr/>
          <a:lstStyle/>
          <a:p>
            <a:fld id="{9FED66C1-1814-4619-B577-ED022AF4E7A1}" type="slidenum">
              <a:rPr lang="en-US" smtClean="0"/>
              <a:t>18</a:t>
            </a:fld>
            <a:endParaRPr lang="en-US"/>
          </a:p>
        </p:txBody>
      </p:sp>
    </p:spTree>
    <p:extLst>
      <p:ext uri="{BB962C8B-B14F-4D97-AF65-F5344CB8AC3E}">
        <p14:creationId xmlns:p14="http://schemas.microsoft.com/office/powerpoint/2010/main" val="2184505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D89AA-1E82-4A79-9763-0B4EFEF48D00}"/>
              </a:ext>
            </a:extLst>
          </p:cNvPr>
          <p:cNvSpPr>
            <a:spLocks noGrp="1"/>
          </p:cNvSpPr>
          <p:nvPr>
            <p:ph type="title"/>
          </p:nvPr>
        </p:nvSpPr>
        <p:spPr>
          <a:xfrm>
            <a:off x="1069848" y="484632"/>
            <a:ext cx="10058400" cy="1198394"/>
          </a:xfrm>
        </p:spPr>
        <p:txBody>
          <a:bodyPr>
            <a:normAutofit/>
          </a:bodyPr>
          <a:lstStyle/>
          <a:p>
            <a:r>
              <a:rPr lang="en-US" sz="3200" dirty="0">
                <a:solidFill>
                  <a:schemeClr val="accent2">
                    <a:lumMod val="75000"/>
                  </a:schemeClr>
                </a:solidFill>
              </a:rPr>
              <a:t>Mobilization work:</a:t>
            </a:r>
          </a:p>
        </p:txBody>
      </p:sp>
      <p:sp>
        <p:nvSpPr>
          <p:cNvPr id="3" name="Content Placeholder 2">
            <a:extLst>
              <a:ext uri="{FF2B5EF4-FFF2-40B4-BE49-F238E27FC236}">
                <a16:creationId xmlns:a16="http://schemas.microsoft.com/office/drawing/2014/main" id="{5A2E247B-D6EB-41CD-867D-1386DE93E038}"/>
              </a:ext>
            </a:extLst>
          </p:cNvPr>
          <p:cNvSpPr>
            <a:spLocks noGrp="1"/>
          </p:cNvSpPr>
          <p:nvPr>
            <p:ph idx="1"/>
          </p:nvPr>
        </p:nvSpPr>
        <p:spPr>
          <a:xfrm>
            <a:off x="543339" y="1444487"/>
            <a:ext cx="10584909" cy="4727713"/>
          </a:xfrm>
        </p:spPr>
        <p:txBody>
          <a:bodyPr/>
          <a:lstStyle/>
          <a:p>
            <a:endParaRPr lang="en-US" dirty="0"/>
          </a:p>
          <a:p>
            <a:r>
              <a:rPr lang="en-US" dirty="0"/>
              <a:t>The quantities and duration for each activity listed under mobilization work are listed in the table below:</a:t>
            </a:r>
          </a:p>
          <a:p>
            <a:pPr marL="0" indent="0">
              <a:buNone/>
            </a:pPr>
            <a:endParaRPr lang="en-US" dirty="0"/>
          </a:p>
          <a:p>
            <a:pPr marL="0" indent="0">
              <a:buNone/>
            </a:pPr>
            <a:endParaRPr lang="en-US" dirty="0"/>
          </a:p>
          <a:p>
            <a:pPr marL="0" indent="0">
              <a:buNone/>
            </a:pPr>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0BC3E049-6E46-433D-ADEA-B7CD43EB1262}"/>
              </a:ext>
            </a:extLst>
          </p:cNvPr>
          <p:cNvSpPr>
            <a:spLocks noGrp="1"/>
          </p:cNvSpPr>
          <p:nvPr>
            <p:ph type="sldNum" sz="quarter" idx="12"/>
          </p:nvPr>
        </p:nvSpPr>
        <p:spPr/>
        <p:txBody>
          <a:bodyPr/>
          <a:lstStyle/>
          <a:p>
            <a:fld id="{9FED66C1-1814-4619-B577-ED022AF4E7A1}" type="slidenum">
              <a:rPr lang="en-US" smtClean="0"/>
              <a:t>19</a:t>
            </a:fld>
            <a:endParaRPr lang="en-US"/>
          </a:p>
        </p:txBody>
      </p:sp>
      <p:graphicFrame>
        <p:nvGraphicFramePr>
          <p:cNvPr id="7" name="Table 7">
            <a:extLst>
              <a:ext uri="{FF2B5EF4-FFF2-40B4-BE49-F238E27FC236}">
                <a16:creationId xmlns:a16="http://schemas.microsoft.com/office/drawing/2014/main" id="{684931FD-271B-497A-BFCF-817398029511}"/>
              </a:ext>
            </a:extLst>
          </p:cNvPr>
          <p:cNvGraphicFramePr>
            <a:graphicFrameLocks noGrp="1"/>
          </p:cNvGraphicFramePr>
          <p:nvPr>
            <p:extLst>
              <p:ext uri="{D42A27DB-BD31-4B8C-83A1-F6EECF244321}">
                <p14:modId xmlns:p14="http://schemas.microsoft.com/office/powerpoint/2010/main" val="3627490440"/>
              </p:ext>
            </p:extLst>
          </p:nvPr>
        </p:nvGraphicFramePr>
        <p:xfrm>
          <a:off x="1691012" y="2975317"/>
          <a:ext cx="8128000" cy="1945984"/>
        </p:xfrm>
        <a:graphic>
          <a:graphicData uri="http://schemas.openxmlformats.org/drawingml/2006/table">
            <a:tbl>
              <a:tblPr firstRow="1" bandRow="1">
                <a:tableStyleId>{21E4AEA4-8DFA-4A89-87EB-49C32662AFE0}</a:tableStyleId>
              </a:tblPr>
              <a:tblGrid>
                <a:gridCol w="2032000">
                  <a:extLst>
                    <a:ext uri="{9D8B030D-6E8A-4147-A177-3AD203B41FA5}">
                      <a16:colId xmlns:a16="http://schemas.microsoft.com/office/drawing/2014/main" val="2996314541"/>
                    </a:ext>
                  </a:extLst>
                </a:gridCol>
                <a:gridCol w="1622711">
                  <a:extLst>
                    <a:ext uri="{9D8B030D-6E8A-4147-A177-3AD203B41FA5}">
                      <a16:colId xmlns:a16="http://schemas.microsoft.com/office/drawing/2014/main" val="4257987178"/>
                    </a:ext>
                  </a:extLst>
                </a:gridCol>
                <a:gridCol w="2426677">
                  <a:extLst>
                    <a:ext uri="{9D8B030D-6E8A-4147-A177-3AD203B41FA5}">
                      <a16:colId xmlns:a16="http://schemas.microsoft.com/office/drawing/2014/main" val="20002"/>
                    </a:ext>
                  </a:extLst>
                </a:gridCol>
                <a:gridCol w="2046612">
                  <a:extLst>
                    <a:ext uri="{9D8B030D-6E8A-4147-A177-3AD203B41FA5}">
                      <a16:colId xmlns:a16="http://schemas.microsoft.com/office/drawing/2014/main" val="20003"/>
                    </a:ext>
                  </a:extLst>
                </a:gridCol>
              </a:tblGrid>
              <a:tr h="436098">
                <a:tc>
                  <a:txBody>
                    <a:bodyPr/>
                    <a:lstStyle/>
                    <a:p>
                      <a:pPr algn="ctr"/>
                      <a:r>
                        <a:rPr lang="en-US" b="0" dirty="0">
                          <a:solidFill>
                            <a:schemeClr val="tx1"/>
                          </a:solidFill>
                        </a:rPr>
                        <a:t>Activity name </a:t>
                      </a:r>
                    </a:p>
                  </a:txBody>
                  <a:tcPr/>
                </a:tc>
                <a:tc>
                  <a:txBody>
                    <a:bodyPr/>
                    <a:lstStyle/>
                    <a:p>
                      <a:pPr algn="ctr"/>
                      <a:r>
                        <a:rPr lang="en-US" b="0" dirty="0">
                          <a:solidFill>
                            <a:schemeClr val="tx1"/>
                          </a:solidFill>
                        </a:rPr>
                        <a:t>Quantity </a:t>
                      </a:r>
                    </a:p>
                  </a:txBody>
                  <a:tcPr/>
                </a:tc>
                <a:tc>
                  <a:txBody>
                    <a:bodyPr/>
                    <a:lstStyle/>
                    <a:p>
                      <a:pPr algn="ctr"/>
                      <a:r>
                        <a:rPr lang="en-US" b="0" dirty="0">
                          <a:solidFill>
                            <a:schemeClr val="tx1"/>
                          </a:solidFill>
                        </a:rPr>
                        <a:t>Productivity Rate</a:t>
                      </a:r>
                    </a:p>
                  </a:txBody>
                  <a:tcPr/>
                </a:tc>
                <a:tc>
                  <a:txBody>
                    <a:bodyPr/>
                    <a:lstStyle/>
                    <a:p>
                      <a:pPr algn="ctr"/>
                      <a:r>
                        <a:rPr lang="en-US" b="0" dirty="0">
                          <a:solidFill>
                            <a:schemeClr val="tx1"/>
                          </a:solidFill>
                        </a:rPr>
                        <a:t>Duration (day)</a:t>
                      </a:r>
                    </a:p>
                  </a:txBody>
                  <a:tcPr/>
                </a:tc>
                <a:extLst>
                  <a:ext uri="{0D108BD9-81ED-4DB2-BD59-A6C34878D82A}">
                    <a16:rowId xmlns:a16="http://schemas.microsoft.com/office/drawing/2014/main" val="2021069708"/>
                  </a:ext>
                </a:extLst>
              </a:tr>
              <a:tr h="43490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Mobilization </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4</a:t>
                      </a:r>
                    </a:p>
                  </a:txBody>
                  <a:tcPr/>
                </a:tc>
                <a:extLst>
                  <a:ext uri="{0D108BD9-81ED-4DB2-BD59-A6C34878D82A}">
                    <a16:rowId xmlns:a16="http://schemas.microsoft.com/office/drawing/2014/main" val="10001"/>
                  </a:ext>
                </a:extLst>
              </a:tr>
              <a:tr h="43490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Surveying </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2</a:t>
                      </a:r>
                    </a:p>
                  </a:txBody>
                  <a:tcPr/>
                </a:tc>
                <a:extLst>
                  <a:ext uri="{0D108BD9-81ED-4DB2-BD59-A6C34878D82A}">
                    <a16:rowId xmlns:a16="http://schemas.microsoft.com/office/drawing/2014/main" val="10002"/>
                  </a:ext>
                </a:extLst>
              </a:tr>
              <a:tr h="434903">
                <a:tc>
                  <a:txBody>
                    <a:bodyPr/>
                    <a:lstStyle/>
                    <a:p>
                      <a:pPr algn="ctr"/>
                      <a:r>
                        <a:rPr lang="en-US" dirty="0"/>
                        <a:t>Excavation to reduce level</a:t>
                      </a:r>
                    </a:p>
                  </a:txBody>
                  <a:tcPr/>
                </a:tc>
                <a:tc>
                  <a:txBody>
                    <a:bodyPr/>
                    <a:lstStyle/>
                    <a:p>
                      <a:pPr algn="ctr"/>
                      <a:r>
                        <a:rPr lang="en-US" sz="1800" dirty="0"/>
                        <a:t>1600</a:t>
                      </a:r>
                      <a:r>
                        <a:rPr lang="en-US" dirty="0"/>
                        <a:t> m³</a:t>
                      </a:r>
                    </a:p>
                  </a:txBody>
                  <a:tcPr/>
                </a:tc>
                <a:tc>
                  <a:txBody>
                    <a:bodyPr/>
                    <a:lstStyle/>
                    <a:p>
                      <a:pPr algn="ctr"/>
                      <a:r>
                        <a:rPr lang="en-US" sz="1800" kern="1200" dirty="0">
                          <a:solidFill>
                            <a:schemeClr val="dk1"/>
                          </a:solidFill>
                          <a:effectLst/>
                          <a:latin typeface="+mn-lt"/>
                          <a:ea typeface="+mn-ea"/>
                          <a:cs typeface="+mn-cs"/>
                        </a:rPr>
                        <a:t>300 m</a:t>
                      </a:r>
                      <a:r>
                        <a:rPr lang="en-US" sz="1800" kern="1200" baseline="30000" dirty="0">
                          <a:solidFill>
                            <a:schemeClr val="dk1"/>
                          </a:solidFill>
                          <a:effectLst/>
                          <a:latin typeface="+mn-lt"/>
                          <a:ea typeface="+mn-ea"/>
                          <a:cs typeface="+mn-cs"/>
                        </a:rPr>
                        <a:t>3</a:t>
                      </a:r>
                      <a:r>
                        <a:rPr lang="en-US" sz="1800" kern="1200" dirty="0">
                          <a:solidFill>
                            <a:schemeClr val="dk1"/>
                          </a:solidFill>
                          <a:effectLst/>
                          <a:latin typeface="+mn-lt"/>
                          <a:ea typeface="+mn-ea"/>
                          <a:cs typeface="+mn-cs"/>
                        </a:rPr>
                        <a:t>/day</a:t>
                      </a:r>
                      <a:endParaRPr lang="en-US" dirty="0"/>
                    </a:p>
                  </a:txBody>
                  <a:tcPr/>
                </a:tc>
                <a:tc>
                  <a:txBody>
                    <a:bodyPr/>
                    <a:lstStyle/>
                    <a:p>
                      <a:pPr algn="ctr"/>
                      <a:r>
                        <a:rPr lang="en-US" dirty="0"/>
                        <a:t>5</a:t>
                      </a:r>
                    </a:p>
                  </a:txBody>
                  <a:tcPr/>
                </a:tc>
                <a:extLst>
                  <a:ext uri="{0D108BD9-81ED-4DB2-BD59-A6C34878D82A}">
                    <a16:rowId xmlns:a16="http://schemas.microsoft.com/office/drawing/2014/main" val="2948500737"/>
                  </a:ext>
                </a:extLst>
              </a:tr>
            </a:tbl>
          </a:graphicData>
        </a:graphic>
      </p:graphicFrame>
    </p:spTree>
    <p:extLst>
      <p:ext uri="{BB962C8B-B14F-4D97-AF65-F5344CB8AC3E}">
        <p14:creationId xmlns:p14="http://schemas.microsoft.com/office/powerpoint/2010/main" val="886076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4320C-2262-4A7B-8F50-393F15667E82}"/>
              </a:ext>
            </a:extLst>
          </p:cNvPr>
          <p:cNvSpPr>
            <a:spLocks noGrp="1"/>
          </p:cNvSpPr>
          <p:nvPr>
            <p:ph type="title"/>
          </p:nvPr>
        </p:nvSpPr>
        <p:spPr>
          <a:xfrm>
            <a:off x="1069848" y="484632"/>
            <a:ext cx="10058400" cy="1132133"/>
          </a:xfrm>
        </p:spPr>
        <p:txBody>
          <a:bodyPr>
            <a:normAutofit/>
          </a:bodyPr>
          <a:lstStyle/>
          <a:p>
            <a:r>
              <a:rPr lang="en-US" b="1" dirty="0">
                <a:solidFill>
                  <a:schemeClr val="tx1"/>
                </a:solidFill>
                <a:cs typeface="Times New Roman" panose="02020603050405020304" pitchFamily="18" charset="0"/>
              </a:rPr>
              <a:t>Presentation outline:</a:t>
            </a:r>
          </a:p>
        </p:txBody>
      </p:sp>
      <p:sp>
        <p:nvSpPr>
          <p:cNvPr id="3" name="Content Placeholder 2">
            <a:extLst>
              <a:ext uri="{FF2B5EF4-FFF2-40B4-BE49-F238E27FC236}">
                <a16:creationId xmlns:a16="http://schemas.microsoft.com/office/drawing/2014/main" id="{369690D5-3671-436A-AC3B-FD78FBE9045B}"/>
              </a:ext>
            </a:extLst>
          </p:cNvPr>
          <p:cNvSpPr>
            <a:spLocks noGrp="1"/>
          </p:cNvSpPr>
          <p:nvPr>
            <p:ph idx="1"/>
          </p:nvPr>
        </p:nvSpPr>
        <p:spPr>
          <a:xfrm>
            <a:off x="1069848" y="1895061"/>
            <a:ext cx="10058400" cy="4277139"/>
          </a:xfrm>
        </p:spPr>
        <p:txBody>
          <a:bodyPr/>
          <a:lstStyle/>
          <a:p>
            <a:pPr>
              <a:buFont typeface="Wingdings" panose="05000000000000000000" pitchFamily="2" charset="2"/>
              <a:buChar char="v"/>
            </a:pPr>
            <a:r>
              <a:rPr lang="en-US" sz="2800" dirty="0">
                <a:latin typeface="+mj-lt"/>
                <a:cs typeface="Times New Roman" panose="02020603050405020304" pitchFamily="18" charset="0"/>
              </a:rPr>
              <a:t>Introduction.</a:t>
            </a:r>
          </a:p>
          <a:p>
            <a:pPr>
              <a:buFont typeface="Wingdings" panose="05000000000000000000" pitchFamily="2" charset="2"/>
              <a:buChar char="v"/>
            </a:pPr>
            <a:r>
              <a:rPr lang="en-US" sz="2800" dirty="0">
                <a:latin typeface="+mj-lt"/>
                <a:cs typeface="Times New Roman" panose="02020603050405020304" pitchFamily="18" charset="0"/>
              </a:rPr>
              <a:t>Methodology.</a:t>
            </a:r>
          </a:p>
          <a:p>
            <a:pPr>
              <a:buFont typeface="Wingdings" panose="05000000000000000000" pitchFamily="2" charset="2"/>
              <a:buChar char="v"/>
            </a:pPr>
            <a:r>
              <a:rPr lang="en-US" sz="2800" dirty="0">
                <a:latin typeface="+mj-lt"/>
                <a:cs typeface="Times New Roman" panose="02020603050405020304" pitchFamily="18" charset="0"/>
              </a:rPr>
              <a:t>Results.</a:t>
            </a:r>
          </a:p>
          <a:p>
            <a:pPr>
              <a:buFont typeface="Wingdings" panose="05000000000000000000" pitchFamily="2" charset="2"/>
              <a:buChar char="v"/>
            </a:pPr>
            <a:r>
              <a:rPr lang="en-US" sz="2800" dirty="0">
                <a:latin typeface="+mj-lt"/>
                <a:cs typeface="Times New Roman" panose="02020603050405020304" pitchFamily="18" charset="0"/>
              </a:rPr>
              <a:t>Recommendation.</a:t>
            </a:r>
          </a:p>
          <a:p>
            <a:pPr marL="0" indent="0">
              <a:buNone/>
            </a:pPr>
            <a:endParaRPr lang="en-US" dirty="0"/>
          </a:p>
        </p:txBody>
      </p:sp>
      <p:sp>
        <p:nvSpPr>
          <p:cNvPr id="4" name="Slide Number Placeholder 3">
            <a:extLst>
              <a:ext uri="{FF2B5EF4-FFF2-40B4-BE49-F238E27FC236}">
                <a16:creationId xmlns:a16="http://schemas.microsoft.com/office/drawing/2014/main" id="{AE552495-903C-4F18-9D09-4A822B9C5DAE}"/>
              </a:ext>
            </a:extLst>
          </p:cNvPr>
          <p:cNvSpPr>
            <a:spLocks noGrp="1"/>
          </p:cNvSpPr>
          <p:nvPr>
            <p:ph type="sldNum" sz="quarter" idx="12"/>
          </p:nvPr>
        </p:nvSpPr>
        <p:spPr/>
        <p:txBody>
          <a:bodyPr/>
          <a:lstStyle/>
          <a:p>
            <a:fld id="{9FED66C1-1814-4619-B577-ED022AF4E7A1}" type="slidenum">
              <a:rPr lang="en-US" smtClean="0"/>
              <a:t>2</a:t>
            </a:fld>
            <a:endParaRPr lang="en-US" dirty="0"/>
          </a:p>
        </p:txBody>
      </p:sp>
    </p:spTree>
    <p:extLst>
      <p:ext uri="{BB962C8B-B14F-4D97-AF65-F5344CB8AC3E}">
        <p14:creationId xmlns:p14="http://schemas.microsoft.com/office/powerpoint/2010/main" val="16469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down)">
                                      <p:cBhvr>
                                        <p:cTn id="16" dur="500"/>
                                        <p:tgtEl>
                                          <p:spTgt spid="3">
                                            <p:txEl>
                                              <p:pRg st="1" end="1"/>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DB425-174E-427D-814A-D36D8756BDFC}"/>
              </a:ext>
            </a:extLst>
          </p:cNvPr>
          <p:cNvSpPr>
            <a:spLocks noGrp="1"/>
          </p:cNvSpPr>
          <p:nvPr>
            <p:ph type="title"/>
          </p:nvPr>
        </p:nvSpPr>
        <p:spPr>
          <a:xfrm>
            <a:off x="1069848" y="484632"/>
            <a:ext cx="10058400" cy="615298"/>
          </a:xfrm>
        </p:spPr>
        <p:txBody>
          <a:bodyPr>
            <a:normAutofit/>
          </a:bodyPr>
          <a:lstStyle/>
          <a:p>
            <a:r>
              <a:rPr lang="en-US" sz="3200" dirty="0">
                <a:solidFill>
                  <a:schemeClr val="accent2">
                    <a:lumMod val="75000"/>
                  </a:schemeClr>
                </a:solidFill>
              </a:rPr>
              <a:t>Mobilization work:</a:t>
            </a:r>
          </a:p>
        </p:txBody>
      </p:sp>
      <p:sp>
        <p:nvSpPr>
          <p:cNvPr id="16" name="Content Placeholder 15">
            <a:extLst>
              <a:ext uri="{FF2B5EF4-FFF2-40B4-BE49-F238E27FC236}">
                <a16:creationId xmlns:a16="http://schemas.microsoft.com/office/drawing/2014/main" id="{A93CBB39-752C-491B-BBCB-05C810159716}"/>
              </a:ext>
            </a:extLst>
          </p:cNvPr>
          <p:cNvSpPr>
            <a:spLocks noGrp="1"/>
          </p:cNvSpPr>
          <p:nvPr>
            <p:ph idx="1"/>
          </p:nvPr>
        </p:nvSpPr>
        <p:spPr>
          <a:xfrm>
            <a:off x="586541" y="1272210"/>
            <a:ext cx="10724587" cy="5101158"/>
          </a:xfrm>
        </p:spPr>
        <p:txBody>
          <a:bodyPr/>
          <a:lstStyle/>
          <a:p>
            <a:pPr marL="0" indent="0">
              <a:buNone/>
            </a:pPr>
            <a:r>
              <a:rPr lang="en-US" dirty="0"/>
              <a:t>For mobilization work, the total cost is estimated to be </a:t>
            </a:r>
            <a:r>
              <a:rPr lang="en-US" b="1" u="sng" dirty="0"/>
              <a:t>66,000 NIS </a:t>
            </a:r>
            <a:r>
              <a:rPr lang="en-US" dirty="0"/>
              <a:t>as shown in the figure:</a:t>
            </a:r>
          </a:p>
          <a:p>
            <a:endParaRPr lang="en-US" dirty="0"/>
          </a:p>
          <a:p>
            <a:endParaRPr lang="en-US" dirty="0"/>
          </a:p>
          <a:p>
            <a:endParaRPr lang="en-US" dirty="0"/>
          </a:p>
          <a:p>
            <a:pPr marL="0" indent="0">
              <a:buNone/>
            </a:pPr>
            <a:endParaRPr lang="en-US" dirty="0"/>
          </a:p>
          <a:p>
            <a:pPr marL="0" indent="0">
              <a:buNone/>
            </a:pPr>
            <a:endParaRPr lang="en-US" dirty="0"/>
          </a:p>
          <a:p>
            <a:endParaRPr lang="en-US" dirty="0"/>
          </a:p>
          <a:p>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289FD0C2-3945-4941-9CB1-847F6E529289}"/>
              </a:ext>
            </a:extLst>
          </p:cNvPr>
          <p:cNvSpPr>
            <a:spLocks noGrp="1"/>
          </p:cNvSpPr>
          <p:nvPr>
            <p:ph type="sldNum" sz="quarter" idx="12"/>
          </p:nvPr>
        </p:nvSpPr>
        <p:spPr/>
        <p:txBody>
          <a:bodyPr/>
          <a:lstStyle/>
          <a:p>
            <a:fld id="{9FED66C1-1814-4619-B577-ED022AF4E7A1}" type="slidenum">
              <a:rPr lang="en-US" smtClean="0"/>
              <a:t>20</a:t>
            </a:fld>
            <a:endParaRPr lang="en-US"/>
          </a:p>
        </p:txBody>
      </p:sp>
      <p:pic>
        <p:nvPicPr>
          <p:cNvPr id="20" name="Picture 19">
            <a:extLst>
              <a:ext uri="{FF2B5EF4-FFF2-40B4-BE49-F238E27FC236}">
                <a16:creationId xmlns:a16="http://schemas.microsoft.com/office/drawing/2014/main" id="{FBCFBEB4-E45A-4405-9D60-F88871D014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437" y="2206283"/>
            <a:ext cx="10619322" cy="3726531"/>
          </a:xfrm>
          <a:prstGeom prst="roundRect">
            <a:avLst>
              <a:gd name="adj" fmla="val 0"/>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022096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animEffect transition="in" filter="barn(inVertical)">
                                      <p:cBhvr>
                                        <p:cTn id="13" dur="500"/>
                                        <p:tgtEl>
                                          <p:spTgt spid="1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barn(inVertical)">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E3A7-5059-40C3-9F01-E421E7AD669E}"/>
              </a:ext>
            </a:extLst>
          </p:cNvPr>
          <p:cNvSpPr>
            <a:spLocks noGrp="1"/>
          </p:cNvSpPr>
          <p:nvPr>
            <p:ph type="title"/>
          </p:nvPr>
        </p:nvSpPr>
        <p:spPr>
          <a:xfrm>
            <a:off x="1069848" y="484632"/>
            <a:ext cx="10058400" cy="5480070"/>
          </a:xfrm>
        </p:spPr>
        <p:txBody>
          <a:bodyPr>
            <a:normAutofit/>
          </a:bodyPr>
          <a:lstStyle/>
          <a:p>
            <a:pPr algn="ctr"/>
            <a:r>
              <a:rPr lang="en-US" dirty="0">
                <a:solidFill>
                  <a:schemeClr val="tx1"/>
                </a:solidFill>
              </a:rPr>
              <a:t>Basement work</a:t>
            </a:r>
          </a:p>
        </p:txBody>
      </p:sp>
      <p:sp>
        <p:nvSpPr>
          <p:cNvPr id="4" name="Slide Number Placeholder 3">
            <a:extLst>
              <a:ext uri="{FF2B5EF4-FFF2-40B4-BE49-F238E27FC236}">
                <a16:creationId xmlns:a16="http://schemas.microsoft.com/office/drawing/2014/main" id="{6B7957DB-1C5E-4C0D-8B22-14C1EF57BEE8}"/>
              </a:ext>
            </a:extLst>
          </p:cNvPr>
          <p:cNvSpPr>
            <a:spLocks noGrp="1"/>
          </p:cNvSpPr>
          <p:nvPr>
            <p:ph type="sldNum" sz="quarter" idx="12"/>
          </p:nvPr>
        </p:nvSpPr>
        <p:spPr/>
        <p:txBody>
          <a:bodyPr/>
          <a:lstStyle/>
          <a:p>
            <a:fld id="{9FED66C1-1814-4619-B577-ED022AF4E7A1}" type="slidenum">
              <a:rPr lang="en-US" smtClean="0"/>
              <a:t>21</a:t>
            </a:fld>
            <a:endParaRPr lang="en-US"/>
          </a:p>
        </p:txBody>
      </p:sp>
    </p:spTree>
    <p:extLst>
      <p:ext uri="{BB962C8B-B14F-4D97-AF65-F5344CB8AC3E}">
        <p14:creationId xmlns:p14="http://schemas.microsoft.com/office/powerpoint/2010/main" val="18936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848E6-C2A7-4BAE-87E6-E181C3FF83DF}"/>
              </a:ext>
            </a:extLst>
          </p:cNvPr>
          <p:cNvSpPr>
            <a:spLocks noGrp="1"/>
          </p:cNvSpPr>
          <p:nvPr>
            <p:ph type="title"/>
          </p:nvPr>
        </p:nvSpPr>
        <p:spPr>
          <a:xfrm>
            <a:off x="240793" y="484632"/>
            <a:ext cx="11238444" cy="682986"/>
          </a:xfrm>
        </p:spPr>
        <p:txBody>
          <a:bodyPr>
            <a:noAutofit/>
          </a:bodyPr>
          <a:lstStyle/>
          <a:p>
            <a:r>
              <a:rPr lang="en-US" sz="2400" b="0" dirty="0"/>
              <a:t>The quantities and duration for each activity are listed in the table below:</a:t>
            </a:r>
          </a:p>
        </p:txBody>
      </p:sp>
      <p:graphicFrame>
        <p:nvGraphicFramePr>
          <p:cNvPr id="5" name="Content Placeholder 4">
            <a:extLst>
              <a:ext uri="{FF2B5EF4-FFF2-40B4-BE49-F238E27FC236}">
                <a16:creationId xmlns:a16="http://schemas.microsoft.com/office/drawing/2014/main" id="{75A128D9-72C2-44B0-88C3-752C3881FEB5}"/>
              </a:ext>
            </a:extLst>
          </p:cNvPr>
          <p:cNvGraphicFramePr>
            <a:graphicFrameLocks noGrp="1"/>
          </p:cNvGraphicFramePr>
          <p:nvPr>
            <p:ph idx="1"/>
            <p:extLst>
              <p:ext uri="{D42A27DB-BD31-4B8C-83A1-F6EECF244321}">
                <p14:modId xmlns:p14="http://schemas.microsoft.com/office/powerpoint/2010/main" val="814613451"/>
              </p:ext>
            </p:extLst>
          </p:nvPr>
        </p:nvGraphicFramePr>
        <p:xfrm>
          <a:off x="346300" y="1066801"/>
          <a:ext cx="11070335" cy="5499107"/>
        </p:xfrm>
        <a:graphic>
          <a:graphicData uri="http://schemas.openxmlformats.org/drawingml/2006/table">
            <a:tbl>
              <a:tblPr firstRow="1" firstCol="1" bandRow="1">
                <a:tableStyleId>{5C22544A-7EE6-4342-B048-85BDC9FD1C3A}</a:tableStyleId>
              </a:tblPr>
              <a:tblGrid>
                <a:gridCol w="4535049">
                  <a:extLst>
                    <a:ext uri="{9D8B030D-6E8A-4147-A177-3AD203B41FA5}">
                      <a16:colId xmlns:a16="http://schemas.microsoft.com/office/drawing/2014/main" val="883188143"/>
                    </a:ext>
                  </a:extLst>
                </a:gridCol>
                <a:gridCol w="2082873">
                  <a:extLst>
                    <a:ext uri="{9D8B030D-6E8A-4147-A177-3AD203B41FA5}">
                      <a16:colId xmlns:a16="http://schemas.microsoft.com/office/drawing/2014/main" val="2670916952"/>
                    </a:ext>
                  </a:extLst>
                </a:gridCol>
                <a:gridCol w="2511265">
                  <a:extLst>
                    <a:ext uri="{9D8B030D-6E8A-4147-A177-3AD203B41FA5}">
                      <a16:colId xmlns:a16="http://schemas.microsoft.com/office/drawing/2014/main" val="2086953029"/>
                    </a:ext>
                  </a:extLst>
                </a:gridCol>
                <a:gridCol w="1941148">
                  <a:extLst>
                    <a:ext uri="{9D8B030D-6E8A-4147-A177-3AD203B41FA5}">
                      <a16:colId xmlns:a16="http://schemas.microsoft.com/office/drawing/2014/main" val="3416974759"/>
                    </a:ext>
                  </a:extLst>
                </a:gridCol>
              </a:tblGrid>
              <a:tr h="432497">
                <a:tc>
                  <a:txBody>
                    <a:bodyPr/>
                    <a:lstStyle/>
                    <a:p>
                      <a:pPr marL="457200" marR="0" algn="ctr">
                        <a:spcBef>
                          <a:spcPts val="0"/>
                        </a:spcBef>
                        <a:spcAft>
                          <a:spcPts val="0"/>
                        </a:spcAft>
                      </a:pPr>
                      <a:r>
                        <a:rPr lang="en-US" sz="1500" b="0" dirty="0">
                          <a:solidFill>
                            <a:schemeClr val="tx1"/>
                          </a:solidFill>
                          <a:effectLst/>
                        </a:rPr>
                        <a:t>Activity</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b="0" dirty="0">
                          <a:solidFill>
                            <a:schemeClr val="tx1"/>
                          </a:solidFill>
                          <a:effectLst/>
                        </a:rPr>
                        <a:t>Quantities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0" marR="0" algn="ctr">
                        <a:spcBef>
                          <a:spcPts val="0"/>
                        </a:spcBef>
                        <a:spcAft>
                          <a:spcPts val="0"/>
                        </a:spcAft>
                      </a:pPr>
                      <a:r>
                        <a:rPr lang="en-US" sz="1500" b="0" dirty="0">
                          <a:solidFill>
                            <a:schemeClr val="tx1"/>
                          </a:solidFill>
                          <a:effectLst/>
                        </a:rPr>
                        <a:t>Productivity Rate</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b="0" dirty="0">
                          <a:solidFill>
                            <a:schemeClr val="tx1"/>
                          </a:solidFill>
                          <a:effectLst/>
                        </a:rPr>
                        <a:t>Duration (day)</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extLst>
                  <a:ext uri="{0D108BD9-81ED-4DB2-BD59-A6C34878D82A}">
                    <a16:rowId xmlns:a16="http://schemas.microsoft.com/office/drawing/2014/main" val="2995019644"/>
                  </a:ext>
                </a:extLst>
              </a:tr>
              <a:tr h="216248">
                <a:tc>
                  <a:txBody>
                    <a:bodyPr/>
                    <a:lstStyle/>
                    <a:p>
                      <a:pPr marL="457200" marR="0" algn="ctr">
                        <a:spcBef>
                          <a:spcPts val="0"/>
                        </a:spcBef>
                        <a:spcAft>
                          <a:spcPts val="0"/>
                        </a:spcAft>
                      </a:pPr>
                      <a:r>
                        <a:rPr lang="en-US" sz="1500" b="0" dirty="0">
                          <a:solidFill>
                            <a:schemeClr val="tx1"/>
                          </a:solidFill>
                          <a:effectLst/>
                        </a:rPr>
                        <a:t>Excavation for footing</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1034 cubs</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200 cub/day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5</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1750208127"/>
                  </a:ext>
                </a:extLst>
              </a:tr>
              <a:tr h="216248">
                <a:tc>
                  <a:txBody>
                    <a:bodyPr/>
                    <a:lstStyle/>
                    <a:p>
                      <a:pPr marL="457200" marR="0" algn="ctr">
                        <a:spcBef>
                          <a:spcPts val="0"/>
                        </a:spcBef>
                        <a:spcAft>
                          <a:spcPts val="0"/>
                        </a:spcAft>
                      </a:pPr>
                      <a:r>
                        <a:rPr lang="en-US" sz="1500" b="0" dirty="0">
                          <a:solidFill>
                            <a:schemeClr val="tx1"/>
                          </a:solidFill>
                          <a:effectLst/>
                        </a:rPr>
                        <a:t>Backfilling</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836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200 m</a:t>
                      </a:r>
                      <a:r>
                        <a:rPr lang="en-US" sz="1500" baseline="30000" dirty="0">
                          <a:effectLst/>
                        </a:rPr>
                        <a:t>2</a:t>
                      </a:r>
                      <a:r>
                        <a:rPr lang="en-US" sz="1500" dirty="0">
                          <a:effectLst/>
                        </a:rPr>
                        <a:t>/day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4</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2169529110"/>
                  </a:ext>
                </a:extLst>
              </a:tr>
              <a:tr h="216248">
                <a:tc>
                  <a:txBody>
                    <a:bodyPr/>
                    <a:lstStyle/>
                    <a:p>
                      <a:pPr marL="457200" marR="0" algn="ctr">
                        <a:spcBef>
                          <a:spcPts val="0"/>
                        </a:spcBef>
                        <a:spcAft>
                          <a:spcPts val="0"/>
                        </a:spcAft>
                      </a:pPr>
                      <a:r>
                        <a:rPr lang="en-US" sz="1500" b="0" dirty="0">
                          <a:solidFill>
                            <a:schemeClr val="tx1"/>
                          </a:solidFill>
                          <a:effectLst/>
                        </a:rPr>
                        <a:t>Foundations works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191 m</a:t>
                      </a:r>
                      <a:r>
                        <a:rPr lang="en-US" sz="1500" baseline="30000" dirty="0">
                          <a:effectLst/>
                        </a:rPr>
                        <a:t>3</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30 m</a:t>
                      </a:r>
                      <a:r>
                        <a:rPr lang="en-US" sz="1500" baseline="30000" dirty="0">
                          <a:effectLst/>
                        </a:rPr>
                        <a:t>3</a:t>
                      </a:r>
                      <a:r>
                        <a:rPr lang="en-US" sz="1500" dirty="0">
                          <a:effectLst/>
                        </a:rPr>
                        <a:t>/day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6</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3967601733"/>
                  </a:ext>
                </a:extLst>
              </a:tr>
              <a:tr h="216248">
                <a:tc>
                  <a:txBody>
                    <a:bodyPr/>
                    <a:lstStyle/>
                    <a:p>
                      <a:pPr marL="457200" marR="0" algn="ctr">
                        <a:spcBef>
                          <a:spcPts val="0"/>
                        </a:spcBef>
                        <a:spcAft>
                          <a:spcPts val="0"/>
                        </a:spcAft>
                      </a:pPr>
                      <a:r>
                        <a:rPr lang="en-US" sz="1500" b="0" dirty="0">
                          <a:solidFill>
                            <a:schemeClr val="tx1"/>
                          </a:solidFill>
                          <a:effectLst/>
                        </a:rPr>
                        <a:t>Walls&amp; necks under S.O. G</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45 necks</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10 necks/day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5</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3996741588"/>
                  </a:ext>
                </a:extLst>
              </a:tr>
              <a:tr h="216248">
                <a:tc>
                  <a:txBody>
                    <a:bodyPr/>
                    <a:lstStyle/>
                    <a:p>
                      <a:pPr marL="457200" marR="0" algn="ctr">
                        <a:spcBef>
                          <a:spcPts val="0"/>
                        </a:spcBef>
                        <a:spcAft>
                          <a:spcPts val="0"/>
                        </a:spcAft>
                      </a:pPr>
                      <a:r>
                        <a:rPr lang="en-US" sz="1500" b="0" dirty="0">
                          <a:solidFill>
                            <a:schemeClr val="tx1"/>
                          </a:solidFill>
                          <a:effectLst/>
                        </a:rPr>
                        <a:t>Tie beams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270 m</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a:effectLst/>
                        </a:rPr>
                        <a:t>50 m/day</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5</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114216651"/>
                  </a:ext>
                </a:extLst>
              </a:tr>
              <a:tr h="216248">
                <a:tc>
                  <a:txBody>
                    <a:bodyPr/>
                    <a:lstStyle/>
                    <a:p>
                      <a:pPr marL="457200" marR="0" algn="ctr">
                        <a:spcBef>
                          <a:spcPts val="0"/>
                        </a:spcBef>
                        <a:spcAft>
                          <a:spcPts val="0"/>
                        </a:spcAft>
                      </a:pPr>
                      <a:r>
                        <a:rPr lang="en-US" sz="1500" b="0" dirty="0">
                          <a:solidFill>
                            <a:schemeClr val="tx1"/>
                          </a:solidFill>
                          <a:effectLst/>
                        </a:rPr>
                        <a:t>Electrical earthing works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425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480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1</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1008375655"/>
                  </a:ext>
                </a:extLst>
              </a:tr>
              <a:tr h="216248">
                <a:tc>
                  <a:txBody>
                    <a:bodyPr/>
                    <a:lstStyle/>
                    <a:p>
                      <a:pPr marL="457200" marR="0" algn="ctr">
                        <a:spcBef>
                          <a:spcPts val="0"/>
                        </a:spcBef>
                        <a:spcAft>
                          <a:spcPts val="0"/>
                        </a:spcAft>
                      </a:pPr>
                      <a:r>
                        <a:rPr lang="en-US" sz="1500" b="0" dirty="0">
                          <a:solidFill>
                            <a:schemeClr val="tx1"/>
                          </a:solidFill>
                          <a:effectLst/>
                        </a:rPr>
                        <a:t>Sanitary earthing work</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algn="ctr"/>
                      <a:endParaRPr lang="en-US" sz="1500" dirty="0">
                        <a:effectLst/>
                        <a:latin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algn="ctr"/>
                      <a:endParaRPr lang="en-US" sz="1500">
                        <a:effectLst/>
                        <a:latin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1</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3753682715"/>
                  </a:ext>
                </a:extLst>
              </a:tr>
              <a:tr h="304257">
                <a:tc>
                  <a:txBody>
                    <a:bodyPr/>
                    <a:lstStyle/>
                    <a:p>
                      <a:pPr marL="457200" marR="0" algn="ctr">
                        <a:spcBef>
                          <a:spcPts val="0"/>
                        </a:spcBef>
                        <a:spcAft>
                          <a:spcPts val="0"/>
                        </a:spcAft>
                      </a:pPr>
                      <a:r>
                        <a:rPr lang="en-US" sz="1500" b="0" dirty="0">
                          <a:solidFill>
                            <a:schemeClr val="tx1"/>
                          </a:solidFill>
                          <a:effectLst/>
                        </a:rPr>
                        <a:t>Backfilling between tie beams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358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200 m</a:t>
                      </a:r>
                      <a:r>
                        <a:rPr lang="en-US" sz="1500" baseline="30000" dirty="0">
                          <a:effectLst/>
                        </a:rPr>
                        <a:t>2</a:t>
                      </a:r>
                      <a:r>
                        <a:rPr lang="en-US" sz="1500" dirty="0">
                          <a:effectLst/>
                        </a:rPr>
                        <a:t>/day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2880682817"/>
                  </a:ext>
                </a:extLst>
              </a:tr>
              <a:tr h="216248">
                <a:tc>
                  <a:txBody>
                    <a:bodyPr/>
                    <a:lstStyle/>
                    <a:p>
                      <a:pPr marL="457200" marR="0" algn="ctr">
                        <a:spcBef>
                          <a:spcPts val="0"/>
                        </a:spcBef>
                        <a:spcAft>
                          <a:spcPts val="0"/>
                        </a:spcAft>
                      </a:pPr>
                      <a:r>
                        <a:rPr lang="en-US" sz="1500" b="0" dirty="0">
                          <a:solidFill>
                            <a:schemeClr val="tx1"/>
                          </a:solidFill>
                          <a:effectLst/>
                        </a:rPr>
                        <a:t>Base course</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358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a:effectLst/>
                        </a:rPr>
                        <a:t>240 m</a:t>
                      </a:r>
                      <a:r>
                        <a:rPr lang="en-US" sz="1500" baseline="30000">
                          <a:effectLst/>
                        </a:rPr>
                        <a:t>2</a:t>
                      </a:r>
                      <a:r>
                        <a:rPr lang="en-US" sz="1500">
                          <a:effectLst/>
                        </a:rPr>
                        <a:t>/day</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1</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1820913467"/>
                  </a:ext>
                </a:extLst>
              </a:tr>
              <a:tr h="216248">
                <a:tc>
                  <a:txBody>
                    <a:bodyPr/>
                    <a:lstStyle/>
                    <a:p>
                      <a:pPr marL="457200" marR="0" algn="ctr">
                        <a:spcBef>
                          <a:spcPts val="0"/>
                        </a:spcBef>
                        <a:spcAft>
                          <a:spcPts val="0"/>
                        </a:spcAft>
                      </a:pPr>
                      <a:r>
                        <a:rPr lang="en-US" sz="1500" b="0" dirty="0">
                          <a:solidFill>
                            <a:schemeClr val="tx1"/>
                          </a:solidFill>
                          <a:effectLst/>
                        </a:rPr>
                        <a:t>Slab on Grade works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425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150 m</a:t>
                      </a:r>
                      <a:r>
                        <a:rPr lang="en-US" sz="1500" baseline="30000" dirty="0">
                          <a:effectLst/>
                        </a:rPr>
                        <a:t>2</a:t>
                      </a:r>
                      <a:r>
                        <a:rPr lang="en-US" sz="1500" dirty="0">
                          <a:effectLst/>
                        </a:rPr>
                        <a:t>/day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3</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89421984"/>
                  </a:ext>
                </a:extLst>
              </a:tr>
              <a:tr h="216248">
                <a:tc>
                  <a:txBody>
                    <a:bodyPr/>
                    <a:lstStyle/>
                    <a:p>
                      <a:pPr marL="457200" marR="0" algn="ctr">
                        <a:spcBef>
                          <a:spcPts val="0"/>
                        </a:spcBef>
                        <a:spcAft>
                          <a:spcPts val="0"/>
                        </a:spcAft>
                      </a:pPr>
                      <a:r>
                        <a:rPr lang="en-US" sz="1500" b="0" dirty="0">
                          <a:solidFill>
                            <a:schemeClr val="tx1"/>
                          </a:solidFill>
                          <a:effectLst/>
                        </a:rPr>
                        <a:t>Columns &amp; walls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45 columns</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9 columns /day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5</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1661676364"/>
                  </a:ext>
                </a:extLst>
              </a:tr>
              <a:tr h="216248">
                <a:tc>
                  <a:txBody>
                    <a:bodyPr/>
                    <a:lstStyle/>
                    <a:p>
                      <a:pPr marL="457200" marR="0" algn="ctr">
                        <a:spcBef>
                          <a:spcPts val="0"/>
                        </a:spcBef>
                        <a:spcAft>
                          <a:spcPts val="0"/>
                        </a:spcAft>
                      </a:pPr>
                      <a:r>
                        <a:rPr lang="en-US" sz="1500" b="0" dirty="0">
                          <a:solidFill>
                            <a:schemeClr val="tx1"/>
                          </a:solidFill>
                          <a:effectLst/>
                        </a:rPr>
                        <a:t>Sanitary works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algn="ctr"/>
                      <a:endParaRPr lang="en-US" sz="1500" dirty="0">
                        <a:effectLst/>
                        <a:latin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algn="ctr"/>
                      <a:endParaRPr lang="en-US" sz="1500">
                        <a:effectLst/>
                        <a:latin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1</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1105035496"/>
                  </a:ext>
                </a:extLst>
              </a:tr>
              <a:tr h="216248">
                <a:tc>
                  <a:txBody>
                    <a:bodyPr/>
                    <a:lstStyle/>
                    <a:p>
                      <a:pPr marL="457200" marR="0" algn="ctr">
                        <a:spcBef>
                          <a:spcPts val="0"/>
                        </a:spcBef>
                        <a:spcAft>
                          <a:spcPts val="0"/>
                        </a:spcAft>
                      </a:pPr>
                      <a:r>
                        <a:rPr lang="en-US" sz="1500" b="0" dirty="0">
                          <a:solidFill>
                            <a:schemeClr val="tx1"/>
                          </a:solidFill>
                          <a:effectLst/>
                        </a:rPr>
                        <a:t>Isolation for walls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227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55 m</a:t>
                      </a:r>
                      <a:r>
                        <a:rPr lang="en-US" sz="1500" baseline="30000" dirty="0">
                          <a:effectLst/>
                        </a:rPr>
                        <a:t>2</a:t>
                      </a:r>
                      <a:r>
                        <a:rPr lang="en-US" sz="1500" dirty="0">
                          <a:effectLst/>
                        </a:rPr>
                        <a:t>/day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4</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565530449"/>
                  </a:ext>
                </a:extLst>
              </a:tr>
              <a:tr h="216248">
                <a:tc>
                  <a:txBody>
                    <a:bodyPr/>
                    <a:lstStyle/>
                    <a:p>
                      <a:pPr marL="457200" marR="0" algn="ctr">
                        <a:spcBef>
                          <a:spcPts val="0"/>
                        </a:spcBef>
                        <a:spcAft>
                          <a:spcPts val="0"/>
                        </a:spcAft>
                      </a:pPr>
                      <a:r>
                        <a:rPr lang="en-US" sz="1500" b="0" dirty="0">
                          <a:solidFill>
                            <a:schemeClr val="tx1"/>
                          </a:solidFill>
                          <a:effectLst/>
                        </a:rPr>
                        <a:t>Stairs work</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39 cubs</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20 cubs</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2374890382"/>
                  </a:ext>
                </a:extLst>
              </a:tr>
              <a:tr h="216248">
                <a:tc>
                  <a:txBody>
                    <a:bodyPr/>
                    <a:lstStyle/>
                    <a:p>
                      <a:pPr marL="457200" marR="0" algn="ctr">
                        <a:spcBef>
                          <a:spcPts val="0"/>
                        </a:spcBef>
                        <a:spcAft>
                          <a:spcPts val="0"/>
                        </a:spcAft>
                      </a:pPr>
                      <a:r>
                        <a:rPr lang="en-US" sz="1500" b="0" dirty="0">
                          <a:solidFill>
                            <a:schemeClr val="tx1"/>
                          </a:solidFill>
                          <a:effectLst/>
                        </a:rPr>
                        <a:t>Stone works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194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30 m</a:t>
                      </a:r>
                      <a:r>
                        <a:rPr lang="en-US" sz="1500" baseline="30000" dirty="0">
                          <a:effectLst/>
                        </a:rPr>
                        <a:t>2</a:t>
                      </a:r>
                      <a:r>
                        <a:rPr lang="en-US" sz="1500" dirty="0">
                          <a:effectLst/>
                        </a:rPr>
                        <a:t>/day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6</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3443062735"/>
                  </a:ext>
                </a:extLst>
              </a:tr>
              <a:tr h="387749">
                <a:tc>
                  <a:txBody>
                    <a:bodyPr/>
                    <a:lstStyle/>
                    <a:p>
                      <a:pPr marL="457200" marR="0" algn="ctr">
                        <a:spcBef>
                          <a:spcPts val="0"/>
                        </a:spcBef>
                        <a:spcAft>
                          <a:spcPts val="0"/>
                        </a:spcAft>
                      </a:pPr>
                      <a:r>
                        <a:rPr lang="en-US" sz="1500" b="0" dirty="0">
                          <a:solidFill>
                            <a:schemeClr val="tx1"/>
                          </a:solidFill>
                          <a:effectLst/>
                        </a:rPr>
                        <a:t>Formwork and steel works for GF Slab</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404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48 m</a:t>
                      </a:r>
                      <a:r>
                        <a:rPr lang="en-US" sz="1500" baseline="30000" dirty="0">
                          <a:effectLst/>
                        </a:rPr>
                        <a:t>2</a:t>
                      </a:r>
                      <a:r>
                        <a:rPr lang="en-US" sz="1500" dirty="0">
                          <a:effectLst/>
                        </a:rPr>
                        <a:t>/day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8</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479782476"/>
                  </a:ext>
                </a:extLst>
              </a:tr>
              <a:tr h="304257">
                <a:tc>
                  <a:txBody>
                    <a:bodyPr/>
                    <a:lstStyle/>
                    <a:p>
                      <a:pPr marL="457200" marR="0" algn="ctr">
                        <a:spcBef>
                          <a:spcPts val="0"/>
                        </a:spcBef>
                        <a:spcAft>
                          <a:spcPts val="0"/>
                        </a:spcAft>
                      </a:pPr>
                      <a:r>
                        <a:rPr lang="en-US" sz="1500" b="0" dirty="0">
                          <a:solidFill>
                            <a:schemeClr val="tx1"/>
                          </a:solidFill>
                          <a:effectLst/>
                        </a:rPr>
                        <a:t>Electromechanical first fix for slab</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404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240 m</a:t>
                      </a:r>
                      <a:r>
                        <a:rPr lang="en-US" sz="1500" baseline="30000" dirty="0">
                          <a:effectLst/>
                        </a:rPr>
                        <a:t>2</a:t>
                      </a:r>
                      <a:r>
                        <a:rPr lang="en-US" sz="1500" dirty="0">
                          <a:effectLst/>
                        </a:rPr>
                        <a:t>/day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1769860698"/>
                  </a:ext>
                </a:extLst>
              </a:tr>
              <a:tr h="216248">
                <a:tc>
                  <a:txBody>
                    <a:bodyPr/>
                    <a:lstStyle/>
                    <a:p>
                      <a:pPr marL="457200" marR="0" algn="ctr">
                        <a:spcBef>
                          <a:spcPts val="0"/>
                        </a:spcBef>
                        <a:spcAft>
                          <a:spcPts val="0"/>
                        </a:spcAft>
                      </a:pPr>
                      <a:r>
                        <a:rPr lang="en-US" sz="1500" b="0" dirty="0">
                          <a:solidFill>
                            <a:schemeClr val="tx1"/>
                          </a:solidFill>
                          <a:effectLst/>
                        </a:rPr>
                        <a:t>Casting GF slab</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algn="ctr"/>
                      <a:endParaRPr lang="en-US" sz="1500" dirty="0">
                        <a:effectLst/>
                        <a:latin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algn="ctr"/>
                      <a:endParaRPr lang="en-US" sz="1500" dirty="0">
                        <a:effectLst/>
                        <a:latin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1</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3312352691"/>
                  </a:ext>
                </a:extLst>
              </a:tr>
              <a:tr h="216248">
                <a:tc>
                  <a:txBody>
                    <a:bodyPr/>
                    <a:lstStyle/>
                    <a:p>
                      <a:pPr marL="457200" marR="0" algn="ctr">
                        <a:spcBef>
                          <a:spcPts val="0"/>
                        </a:spcBef>
                        <a:spcAft>
                          <a:spcPts val="0"/>
                        </a:spcAft>
                      </a:pPr>
                      <a:r>
                        <a:rPr lang="en-US" sz="1500" b="0" dirty="0">
                          <a:solidFill>
                            <a:schemeClr val="tx1"/>
                          </a:solidFill>
                          <a:effectLst/>
                        </a:rPr>
                        <a:t>Block works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201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90 m</a:t>
                      </a:r>
                      <a:r>
                        <a:rPr lang="en-US" sz="1500" baseline="30000" dirty="0">
                          <a:effectLst/>
                        </a:rPr>
                        <a:t>2</a:t>
                      </a:r>
                      <a:r>
                        <a:rPr lang="en-US" sz="1500" dirty="0">
                          <a:effectLst/>
                        </a:rPr>
                        <a:t>/day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3176686628"/>
                  </a:ext>
                </a:extLst>
              </a:tr>
              <a:tr h="412747">
                <a:tc>
                  <a:txBody>
                    <a:bodyPr/>
                    <a:lstStyle/>
                    <a:p>
                      <a:pPr marL="457200" marR="0" algn="ctr">
                        <a:spcBef>
                          <a:spcPts val="0"/>
                        </a:spcBef>
                        <a:spcAft>
                          <a:spcPts val="0"/>
                        </a:spcAft>
                      </a:pPr>
                      <a:r>
                        <a:rPr lang="en-US" sz="1500" b="0" dirty="0">
                          <a:solidFill>
                            <a:schemeClr val="tx1"/>
                          </a:solidFill>
                          <a:effectLst/>
                        </a:rPr>
                        <a:t>Electromechanical works First fix for walls</a:t>
                      </a:r>
                      <a:endParaRPr lang="en-US" sz="15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solidFill>
                  </a:tcPr>
                </a:tc>
                <a:tc>
                  <a:txBody>
                    <a:bodyPr/>
                    <a:lstStyle/>
                    <a:p>
                      <a:pPr marL="457200" marR="0" algn="ctr">
                        <a:spcBef>
                          <a:spcPts val="0"/>
                        </a:spcBef>
                        <a:spcAft>
                          <a:spcPts val="0"/>
                        </a:spcAft>
                      </a:pPr>
                      <a:r>
                        <a:rPr lang="en-US" sz="1500" dirty="0">
                          <a:effectLst/>
                        </a:rPr>
                        <a:t>566 m</a:t>
                      </a:r>
                      <a:r>
                        <a:rPr lang="en-US" sz="1500" baseline="30000" dirty="0">
                          <a:effectLst/>
                        </a:rPr>
                        <a:t>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240 m</a:t>
                      </a:r>
                      <a:r>
                        <a:rPr lang="en-US" sz="1500" baseline="30000" dirty="0">
                          <a:effectLst/>
                        </a:rPr>
                        <a:t>2</a:t>
                      </a:r>
                      <a:r>
                        <a:rPr lang="en-US" sz="1500" dirty="0">
                          <a:effectLst/>
                        </a:rPr>
                        <a:t>/day</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tc>
                  <a:txBody>
                    <a:bodyPr/>
                    <a:lstStyle/>
                    <a:p>
                      <a:pPr marL="457200" marR="0" algn="ctr">
                        <a:spcBef>
                          <a:spcPts val="0"/>
                        </a:spcBef>
                        <a:spcAft>
                          <a:spcPts val="0"/>
                        </a:spcAft>
                      </a:pPr>
                      <a:r>
                        <a:rPr lang="en-US" sz="1500" dirty="0">
                          <a:effectLst/>
                        </a:rPr>
                        <a:t>3</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59036" marR="59036" marT="0" marB="0">
                    <a:solidFill>
                      <a:schemeClr val="accent2">
                        <a:lumMod val="20000"/>
                        <a:lumOff val="80000"/>
                      </a:schemeClr>
                    </a:solidFill>
                  </a:tcPr>
                </a:tc>
                <a:extLst>
                  <a:ext uri="{0D108BD9-81ED-4DB2-BD59-A6C34878D82A}">
                    <a16:rowId xmlns:a16="http://schemas.microsoft.com/office/drawing/2014/main" val="3379928951"/>
                  </a:ext>
                </a:extLst>
              </a:tr>
            </a:tbl>
          </a:graphicData>
        </a:graphic>
      </p:graphicFrame>
      <p:sp>
        <p:nvSpPr>
          <p:cNvPr id="4" name="Slide Number Placeholder 3">
            <a:extLst>
              <a:ext uri="{FF2B5EF4-FFF2-40B4-BE49-F238E27FC236}">
                <a16:creationId xmlns:a16="http://schemas.microsoft.com/office/drawing/2014/main" id="{889D162C-468A-4F51-9881-D6563324736C}"/>
              </a:ext>
            </a:extLst>
          </p:cNvPr>
          <p:cNvSpPr>
            <a:spLocks noGrp="1"/>
          </p:cNvSpPr>
          <p:nvPr>
            <p:ph type="sldNum" sz="quarter" idx="12"/>
          </p:nvPr>
        </p:nvSpPr>
        <p:spPr/>
        <p:txBody>
          <a:bodyPr/>
          <a:lstStyle/>
          <a:p>
            <a:fld id="{9FED66C1-1814-4619-B577-ED022AF4E7A1}" type="slidenum">
              <a:rPr lang="en-US" smtClean="0"/>
              <a:t>22</a:t>
            </a:fld>
            <a:endParaRPr lang="en-US"/>
          </a:p>
        </p:txBody>
      </p:sp>
    </p:spTree>
    <p:extLst>
      <p:ext uri="{BB962C8B-B14F-4D97-AF65-F5344CB8AC3E}">
        <p14:creationId xmlns:p14="http://schemas.microsoft.com/office/powerpoint/2010/main" val="26158980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5245A-9116-4947-A49A-F9E9813774B6}"/>
              </a:ext>
            </a:extLst>
          </p:cNvPr>
          <p:cNvSpPr>
            <a:spLocks noGrp="1"/>
          </p:cNvSpPr>
          <p:nvPr>
            <p:ph type="title"/>
          </p:nvPr>
        </p:nvSpPr>
        <p:spPr>
          <a:xfrm>
            <a:off x="583170" y="484632"/>
            <a:ext cx="10545078" cy="837731"/>
          </a:xfrm>
        </p:spPr>
        <p:txBody>
          <a:bodyPr>
            <a:normAutofit/>
          </a:bodyPr>
          <a:lstStyle/>
          <a:p>
            <a:r>
              <a:rPr lang="en-US" sz="3200" dirty="0">
                <a:solidFill>
                  <a:schemeClr val="accent2">
                    <a:lumMod val="75000"/>
                  </a:schemeClr>
                </a:solidFill>
              </a:rPr>
              <a:t>Basement work:</a:t>
            </a:r>
          </a:p>
        </p:txBody>
      </p:sp>
      <p:sp>
        <p:nvSpPr>
          <p:cNvPr id="12" name="Content Placeholder 11">
            <a:extLst>
              <a:ext uri="{FF2B5EF4-FFF2-40B4-BE49-F238E27FC236}">
                <a16:creationId xmlns:a16="http://schemas.microsoft.com/office/drawing/2014/main" id="{527483DB-F38C-4DB0-ADDC-EB4CD7231721}"/>
              </a:ext>
            </a:extLst>
          </p:cNvPr>
          <p:cNvSpPr>
            <a:spLocks noGrp="1"/>
          </p:cNvSpPr>
          <p:nvPr>
            <p:ph idx="1"/>
          </p:nvPr>
        </p:nvSpPr>
        <p:spPr>
          <a:xfrm>
            <a:off x="240792" y="1139483"/>
            <a:ext cx="11710416" cy="5359791"/>
          </a:xfrm>
        </p:spPr>
        <p:txBody>
          <a:bodyPr/>
          <a:lstStyle/>
          <a:p>
            <a:pPr marL="0" indent="0">
              <a:buNone/>
            </a:pPr>
            <a:r>
              <a:rPr lang="en-US" dirty="0"/>
              <a:t>For the basement floor the total cost is estimated to be </a:t>
            </a:r>
            <a:r>
              <a:rPr lang="en-US" b="1" u="sng" dirty="0"/>
              <a:t>578,590.33 NIS </a:t>
            </a:r>
            <a:r>
              <a:rPr lang="en-US" dirty="0"/>
              <a:t>as shown in the figure below:</a:t>
            </a:r>
          </a:p>
        </p:txBody>
      </p:sp>
      <p:sp>
        <p:nvSpPr>
          <p:cNvPr id="4" name="Slide Number Placeholder 3">
            <a:extLst>
              <a:ext uri="{FF2B5EF4-FFF2-40B4-BE49-F238E27FC236}">
                <a16:creationId xmlns:a16="http://schemas.microsoft.com/office/drawing/2014/main" id="{1CC14EF3-D377-47B1-89BC-4D5DB1EDE3B3}"/>
              </a:ext>
            </a:extLst>
          </p:cNvPr>
          <p:cNvSpPr>
            <a:spLocks noGrp="1"/>
          </p:cNvSpPr>
          <p:nvPr>
            <p:ph type="sldNum" sz="quarter" idx="12"/>
          </p:nvPr>
        </p:nvSpPr>
        <p:spPr/>
        <p:txBody>
          <a:bodyPr/>
          <a:lstStyle/>
          <a:p>
            <a:fld id="{9FED66C1-1814-4619-B577-ED022AF4E7A1}" type="slidenum">
              <a:rPr lang="en-US" smtClean="0"/>
              <a:t>23</a:t>
            </a:fld>
            <a:endParaRPr lang="en-US"/>
          </a:p>
        </p:txBody>
      </p:sp>
      <p:pic>
        <p:nvPicPr>
          <p:cNvPr id="14" name="Picture 13">
            <a:extLst>
              <a:ext uri="{FF2B5EF4-FFF2-40B4-BE49-F238E27FC236}">
                <a16:creationId xmlns:a16="http://schemas.microsoft.com/office/drawing/2014/main" id="{8AA13172-1AB5-4C28-9294-E7404A1EAE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170" y="2160093"/>
            <a:ext cx="10202699" cy="4477815"/>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031425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barn(inVertical)">
                                      <p:cBhvr>
                                        <p:cTn id="13" dur="500"/>
                                        <p:tgtEl>
                                          <p:spTgt spid="1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inVertical)">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5287BE4-A3E2-4C9B-B813-2764C5B0A28E}"/>
              </a:ext>
            </a:extLst>
          </p:cNvPr>
          <p:cNvSpPr>
            <a:spLocks noGrp="1"/>
          </p:cNvSpPr>
          <p:nvPr>
            <p:ph type="title"/>
          </p:nvPr>
        </p:nvSpPr>
        <p:spPr>
          <a:xfrm>
            <a:off x="1069848" y="484631"/>
            <a:ext cx="10058400" cy="6153277"/>
          </a:xfrm>
        </p:spPr>
        <p:txBody>
          <a:bodyPr/>
          <a:lstStyle/>
          <a:p>
            <a:pPr algn="ctr"/>
            <a:r>
              <a:rPr lang="en-US" dirty="0">
                <a:solidFill>
                  <a:schemeClr val="tx1"/>
                </a:solidFill>
              </a:rPr>
              <a:t>First floor work</a:t>
            </a:r>
          </a:p>
        </p:txBody>
      </p:sp>
      <p:sp>
        <p:nvSpPr>
          <p:cNvPr id="4" name="Slide Number Placeholder 3">
            <a:extLst>
              <a:ext uri="{FF2B5EF4-FFF2-40B4-BE49-F238E27FC236}">
                <a16:creationId xmlns:a16="http://schemas.microsoft.com/office/drawing/2014/main" id="{51D7AD09-6D93-4C3D-9148-AC7A51E590B6}"/>
              </a:ext>
            </a:extLst>
          </p:cNvPr>
          <p:cNvSpPr>
            <a:spLocks noGrp="1"/>
          </p:cNvSpPr>
          <p:nvPr>
            <p:ph type="sldNum" sz="quarter" idx="12"/>
          </p:nvPr>
        </p:nvSpPr>
        <p:spPr/>
        <p:txBody>
          <a:bodyPr/>
          <a:lstStyle/>
          <a:p>
            <a:fld id="{9FED66C1-1814-4619-B577-ED022AF4E7A1}" type="slidenum">
              <a:rPr lang="en-US" smtClean="0"/>
              <a:t>24</a:t>
            </a:fld>
            <a:endParaRPr lang="en-US"/>
          </a:p>
        </p:txBody>
      </p:sp>
    </p:spTree>
    <p:extLst>
      <p:ext uri="{BB962C8B-B14F-4D97-AF65-F5344CB8AC3E}">
        <p14:creationId xmlns:p14="http://schemas.microsoft.com/office/powerpoint/2010/main" val="4158401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5D90A0-62BA-47AF-8F84-456A406D63F7}"/>
              </a:ext>
            </a:extLst>
          </p:cNvPr>
          <p:cNvSpPr>
            <a:spLocks noGrp="1"/>
          </p:cNvSpPr>
          <p:nvPr>
            <p:ph type="title"/>
          </p:nvPr>
        </p:nvSpPr>
        <p:spPr>
          <a:xfrm>
            <a:off x="227344" y="110389"/>
            <a:ext cx="10774211" cy="584513"/>
          </a:xfrm>
        </p:spPr>
        <p:txBody>
          <a:bodyPr>
            <a:normAutofit fontScale="90000"/>
          </a:bodyPr>
          <a:lstStyle/>
          <a:p>
            <a:r>
              <a:rPr lang="en-US" sz="2400" b="0" dirty="0"/>
              <a:t>The quantities and duration for each activity are listed in the table below:</a:t>
            </a:r>
            <a:endParaRPr lang="en-US" sz="2400" dirty="0"/>
          </a:p>
        </p:txBody>
      </p:sp>
      <p:graphicFrame>
        <p:nvGraphicFramePr>
          <p:cNvPr id="6" name="Content Placeholder 5">
            <a:extLst>
              <a:ext uri="{FF2B5EF4-FFF2-40B4-BE49-F238E27FC236}">
                <a16:creationId xmlns:a16="http://schemas.microsoft.com/office/drawing/2014/main" id="{16DF6676-F2EC-4060-84E7-72717799CFF0}"/>
              </a:ext>
            </a:extLst>
          </p:cNvPr>
          <p:cNvGraphicFramePr>
            <a:graphicFrameLocks noGrp="1"/>
          </p:cNvGraphicFramePr>
          <p:nvPr>
            <p:ph idx="1"/>
            <p:extLst>
              <p:ext uri="{D42A27DB-BD31-4B8C-83A1-F6EECF244321}">
                <p14:modId xmlns:p14="http://schemas.microsoft.com/office/powerpoint/2010/main" val="3887481548"/>
              </p:ext>
            </p:extLst>
          </p:nvPr>
        </p:nvGraphicFramePr>
        <p:xfrm>
          <a:off x="720624" y="689085"/>
          <a:ext cx="9808423" cy="5951421"/>
        </p:xfrm>
        <a:graphic>
          <a:graphicData uri="http://schemas.openxmlformats.org/drawingml/2006/table">
            <a:tbl>
              <a:tblPr firstRow="1" firstCol="1" bandRow="1">
                <a:tableStyleId>{5C22544A-7EE6-4342-B048-85BDC9FD1C3A}</a:tableStyleId>
              </a:tblPr>
              <a:tblGrid>
                <a:gridCol w="4718762">
                  <a:extLst>
                    <a:ext uri="{9D8B030D-6E8A-4147-A177-3AD203B41FA5}">
                      <a16:colId xmlns:a16="http://schemas.microsoft.com/office/drawing/2014/main" val="2383973662"/>
                    </a:ext>
                  </a:extLst>
                </a:gridCol>
                <a:gridCol w="1573385">
                  <a:extLst>
                    <a:ext uri="{9D8B030D-6E8A-4147-A177-3AD203B41FA5}">
                      <a16:colId xmlns:a16="http://schemas.microsoft.com/office/drawing/2014/main" val="3468271657"/>
                    </a:ext>
                  </a:extLst>
                </a:gridCol>
                <a:gridCol w="1847535">
                  <a:extLst>
                    <a:ext uri="{9D8B030D-6E8A-4147-A177-3AD203B41FA5}">
                      <a16:colId xmlns:a16="http://schemas.microsoft.com/office/drawing/2014/main" val="1342319175"/>
                    </a:ext>
                  </a:extLst>
                </a:gridCol>
                <a:gridCol w="1668741">
                  <a:extLst>
                    <a:ext uri="{9D8B030D-6E8A-4147-A177-3AD203B41FA5}">
                      <a16:colId xmlns:a16="http://schemas.microsoft.com/office/drawing/2014/main" val="4101107460"/>
                    </a:ext>
                  </a:extLst>
                </a:gridCol>
              </a:tblGrid>
              <a:tr h="257286">
                <a:tc>
                  <a:txBody>
                    <a:bodyPr/>
                    <a:lstStyle/>
                    <a:p>
                      <a:pPr marL="0" marR="0" algn="ctr">
                        <a:lnSpc>
                          <a:spcPct val="150000"/>
                        </a:lnSpc>
                        <a:spcBef>
                          <a:spcPts val="0"/>
                        </a:spcBef>
                        <a:spcAft>
                          <a:spcPts val="600"/>
                        </a:spcAft>
                      </a:pPr>
                      <a:r>
                        <a:rPr lang="en-US" sz="1400" b="0" dirty="0">
                          <a:solidFill>
                            <a:schemeClr val="tx1"/>
                          </a:solidFill>
                          <a:effectLst/>
                        </a:rPr>
                        <a:t>Activity</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dirty="0">
                          <a:solidFill>
                            <a:schemeClr val="tx1"/>
                          </a:solidFill>
                          <a:effectLst/>
                        </a:rPr>
                        <a:t>Quantities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tabLst>
                          <a:tab pos="283210" algn="l"/>
                          <a:tab pos="610235" algn="ctr"/>
                        </a:tabLst>
                      </a:pPr>
                      <a:r>
                        <a:rPr lang="en-US" sz="1400" b="0" dirty="0">
                          <a:solidFill>
                            <a:schemeClr val="tx1"/>
                          </a:solidFill>
                          <a:effectLst/>
                        </a:rPr>
                        <a:t>Productivity Rate</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dirty="0">
                          <a:solidFill>
                            <a:schemeClr val="tx1"/>
                          </a:solidFill>
                          <a:effectLst/>
                        </a:rPr>
                        <a:t>Duration (day)</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extLst>
                  <a:ext uri="{0D108BD9-81ED-4DB2-BD59-A6C34878D82A}">
                    <a16:rowId xmlns:a16="http://schemas.microsoft.com/office/drawing/2014/main" val="1059845701"/>
                  </a:ext>
                </a:extLst>
              </a:tr>
              <a:tr h="215932">
                <a:tc>
                  <a:txBody>
                    <a:bodyPr/>
                    <a:lstStyle/>
                    <a:p>
                      <a:pPr marL="0" marR="0" algn="ctr">
                        <a:lnSpc>
                          <a:spcPct val="150000"/>
                        </a:lnSpc>
                        <a:spcBef>
                          <a:spcPts val="0"/>
                        </a:spcBef>
                        <a:spcAft>
                          <a:spcPts val="600"/>
                        </a:spcAft>
                      </a:pPr>
                      <a:r>
                        <a:rPr lang="en-US" sz="1400" b="0" dirty="0">
                          <a:solidFill>
                            <a:schemeClr val="tx1"/>
                          </a:solidFill>
                          <a:effectLst/>
                        </a:rPr>
                        <a:t>Excavation for footing</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a:solidFill>
                            <a:schemeClr val="tx1"/>
                          </a:solidFill>
                          <a:effectLst/>
                        </a:rPr>
                        <a:t>563 cubs</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200 cub/day</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3</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1963740115"/>
                  </a:ext>
                </a:extLst>
              </a:tr>
              <a:tr h="161131">
                <a:tc>
                  <a:txBody>
                    <a:bodyPr/>
                    <a:lstStyle/>
                    <a:p>
                      <a:pPr marL="0" marR="0" algn="ctr">
                        <a:lnSpc>
                          <a:spcPct val="150000"/>
                        </a:lnSpc>
                        <a:spcBef>
                          <a:spcPts val="0"/>
                        </a:spcBef>
                        <a:spcAft>
                          <a:spcPts val="600"/>
                        </a:spcAft>
                      </a:pPr>
                      <a:r>
                        <a:rPr lang="en-US" sz="1400" b="0" dirty="0">
                          <a:solidFill>
                            <a:schemeClr val="tx1"/>
                          </a:solidFill>
                          <a:effectLst/>
                        </a:rPr>
                        <a:t>Backfilling</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a:solidFill>
                            <a:schemeClr val="tx1"/>
                          </a:solidFill>
                          <a:effectLst/>
                        </a:rPr>
                        <a:t>527 m</a:t>
                      </a:r>
                      <a:r>
                        <a:rPr lang="en-US" sz="1400" b="0" baseline="30000">
                          <a:solidFill>
                            <a:schemeClr val="tx1"/>
                          </a:solidFill>
                          <a:effectLst/>
                        </a:rPr>
                        <a:t>2</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200 m</a:t>
                      </a:r>
                      <a:r>
                        <a:rPr lang="en-US" sz="1400" b="0" baseline="30000">
                          <a:solidFill>
                            <a:schemeClr val="tx1"/>
                          </a:solidFill>
                          <a:effectLst/>
                        </a:rPr>
                        <a:t>2</a:t>
                      </a:r>
                      <a:r>
                        <a:rPr lang="en-US" sz="1400" b="0">
                          <a:solidFill>
                            <a:schemeClr val="tx1"/>
                          </a:solidFill>
                          <a:effectLst/>
                        </a:rPr>
                        <a:t>/day</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3</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2378819139"/>
                  </a:ext>
                </a:extLst>
              </a:tr>
              <a:tr h="173565">
                <a:tc>
                  <a:txBody>
                    <a:bodyPr/>
                    <a:lstStyle/>
                    <a:p>
                      <a:pPr marL="0" marR="0" algn="ctr">
                        <a:lnSpc>
                          <a:spcPct val="150000"/>
                        </a:lnSpc>
                        <a:spcBef>
                          <a:spcPts val="0"/>
                        </a:spcBef>
                        <a:spcAft>
                          <a:spcPts val="600"/>
                        </a:spcAft>
                      </a:pPr>
                      <a:r>
                        <a:rPr lang="en-US" sz="1400" b="0" dirty="0">
                          <a:solidFill>
                            <a:schemeClr val="tx1"/>
                          </a:solidFill>
                          <a:effectLst/>
                        </a:rPr>
                        <a:t>Foundations works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a:solidFill>
                            <a:schemeClr val="tx1"/>
                          </a:solidFill>
                          <a:effectLst/>
                        </a:rPr>
                        <a:t>113 m</a:t>
                      </a:r>
                      <a:r>
                        <a:rPr lang="en-US" sz="1400" b="0" baseline="30000">
                          <a:solidFill>
                            <a:schemeClr val="tx1"/>
                          </a:solidFill>
                          <a:effectLst/>
                        </a:rPr>
                        <a:t>3</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30 m</a:t>
                      </a:r>
                      <a:r>
                        <a:rPr lang="en-US" sz="1400" b="0" baseline="30000">
                          <a:solidFill>
                            <a:schemeClr val="tx1"/>
                          </a:solidFill>
                          <a:effectLst/>
                        </a:rPr>
                        <a:t>3</a:t>
                      </a:r>
                      <a:r>
                        <a:rPr lang="en-US" sz="1400" b="0">
                          <a:solidFill>
                            <a:schemeClr val="tx1"/>
                          </a:solidFill>
                          <a:effectLst/>
                        </a:rPr>
                        <a:t>/day</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4</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414972861"/>
                  </a:ext>
                </a:extLst>
              </a:tr>
              <a:tr h="253018">
                <a:tc>
                  <a:txBody>
                    <a:bodyPr/>
                    <a:lstStyle/>
                    <a:p>
                      <a:pPr marL="0" marR="0" algn="ctr">
                        <a:lnSpc>
                          <a:spcPct val="150000"/>
                        </a:lnSpc>
                        <a:spcBef>
                          <a:spcPts val="0"/>
                        </a:spcBef>
                        <a:spcAft>
                          <a:spcPts val="600"/>
                        </a:spcAft>
                      </a:pPr>
                      <a:r>
                        <a:rPr lang="en-US" sz="1400" b="0" dirty="0">
                          <a:solidFill>
                            <a:schemeClr val="tx1"/>
                          </a:solidFill>
                          <a:effectLst/>
                        </a:rPr>
                        <a:t>Walls&amp; necks under S.O. G</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a:solidFill>
                            <a:schemeClr val="tx1"/>
                          </a:solidFill>
                          <a:effectLst/>
                        </a:rPr>
                        <a:t>28 necks</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10 necks/day</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3</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2829101748"/>
                  </a:ext>
                </a:extLst>
              </a:tr>
              <a:tr h="148348">
                <a:tc>
                  <a:txBody>
                    <a:bodyPr/>
                    <a:lstStyle/>
                    <a:p>
                      <a:pPr marL="0" marR="0" algn="ctr">
                        <a:lnSpc>
                          <a:spcPct val="150000"/>
                        </a:lnSpc>
                        <a:spcBef>
                          <a:spcPts val="0"/>
                        </a:spcBef>
                        <a:spcAft>
                          <a:spcPts val="600"/>
                        </a:spcAft>
                      </a:pPr>
                      <a:r>
                        <a:rPr lang="en-US" sz="1400" b="0" dirty="0">
                          <a:solidFill>
                            <a:schemeClr val="tx1"/>
                          </a:solidFill>
                          <a:effectLst/>
                        </a:rPr>
                        <a:t>Tie beams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dirty="0">
                          <a:solidFill>
                            <a:schemeClr val="tx1"/>
                          </a:solidFill>
                          <a:effectLst/>
                        </a:rPr>
                        <a:t>322 m</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50 m/day</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6</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30706769"/>
                  </a:ext>
                </a:extLst>
              </a:tr>
              <a:tr h="214570">
                <a:tc>
                  <a:txBody>
                    <a:bodyPr/>
                    <a:lstStyle/>
                    <a:p>
                      <a:pPr marL="0" marR="0" algn="ctr">
                        <a:lnSpc>
                          <a:spcPct val="150000"/>
                        </a:lnSpc>
                        <a:spcBef>
                          <a:spcPts val="0"/>
                        </a:spcBef>
                        <a:spcAft>
                          <a:spcPts val="600"/>
                        </a:spcAft>
                      </a:pPr>
                      <a:r>
                        <a:rPr lang="en-US" sz="1400" b="0" dirty="0">
                          <a:solidFill>
                            <a:schemeClr val="tx1"/>
                          </a:solidFill>
                          <a:effectLst/>
                        </a:rPr>
                        <a:t>Electrical earthing works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endParaRPr lang="en-US" sz="1400" b="0">
                        <a:solidFill>
                          <a:schemeClr val="tx1"/>
                        </a:solidFill>
                        <a:effectLst/>
                        <a:latin typeface="Calibri" panose="020F0502020204030204" pitchFamily="34" charset="0"/>
                        <a:cs typeface="Arial" panose="020B0604020202020204" pitchFamily="34" charset="0"/>
                      </a:endParaRPr>
                    </a:p>
                  </a:txBody>
                  <a:tcPr marL="54799" marR="54799" marT="0" marB="0"/>
                </a:tc>
                <a:tc>
                  <a:txBody>
                    <a:bodyPr/>
                    <a:lstStyle/>
                    <a:p>
                      <a:endParaRPr lang="en-US" sz="1400" b="0">
                        <a:solidFill>
                          <a:schemeClr val="tx1"/>
                        </a:solidFill>
                        <a:effectLst/>
                        <a:latin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2</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1588917906"/>
                  </a:ext>
                </a:extLst>
              </a:tr>
              <a:tr h="186663">
                <a:tc>
                  <a:txBody>
                    <a:bodyPr/>
                    <a:lstStyle/>
                    <a:p>
                      <a:pPr marL="0" marR="0" algn="ctr">
                        <a:lnSpc>
                          <a:spcPct val="150000"/>
                        </a:lnSpc>
                        <a:spcBef>
                          <a:spcPts val="0"/>
                        </a:spcBef>
                        <a:spcAft>
                          <a:spcPts val="600"/>
                        </a:spcAft>
                      </a:pPr>
                      <a:r>
                        <a:rPr lang="en-US" sz="1400" b="0" dirty="0">
                          <a:solidFill>
                            <a:schemeClr val="tx1"/>
                          </a:solidFill>
                          <a:effectLst/>
                        </a:rPr>
                        <a:t>Sanitary earthing work </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nchor="ctr">
                    <a:solidFill>
                      <a:schemeClr val="accent2"/>
                    </a:solidFill>
                  </a:tcPr>
                </a:tc>
                <a:tc>
                  <a:txBody>
                    <a:bodyPr/>
                    <a:lstStyle/>
                    <a:p>
                      <a:pPr marL="0" marR="0" algn="ctr">
                        <a:lnSpc>
                          <a:spcPct val="150000"/>
                        </a:lnSpc>
                        <a:spcBef>
                          <a:spcPts val="0"/>
                        </a:spcBef>
                        <a:spcAft>
                          <a:spcPts val="600"/>
                        </a:spcAft>
                      </a:pPr>
                      <a:r>
                        <a:rPr lang="en-US" sz="1400" b="0">
                          <a:solidFill>
                            <a:schemeClr val="tx1"/>
                          </a:solidFill>
                          <a:effectLst/>
                        </a:rPr>
                        <a:t> </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nchor="ctr"/>
                </a:tc>
                <a:tc>
                  <a:txBody>
                    <a:bodyPr/>
                    <a:lstStyle/>
                    <a:p>
                      <a:pPr marL="0" marR="0" algn="ctr">
                        <a:lnSpc>
                          <a:spcPct val="150000"/>
                        </a:lnSpc>
                        <a:spcBef>
                          <a:spcPts val="0"/>
                        </a:spcBef>
                        <a:spcAft>
                          <a:spcPts val="600"/>
                        </a:spcAft>
                      </a:pPr>
                      <a:r>
                        <a:rPr lang="en-US" sz="1400" b="0">
                          <a:solidFill>
                            <a:schemeClr val="tx1"/>
                          </a:solidFill>
                          <a:effectLst/>
                        </a:rPr>
                        <a:t> </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nchor="ctr"/>
                </a:tc>
                <a:tc>
                  <a:txBody>
                    <a:bodyPr/>
                    <a:lstStyle/>
                    <a:p>
                      <a:pPr marL="0" marR="0" algn="ctr">
                        <a:lnSpc>
                          <a:spcPct val="150000"/>
                        </a:lnSpc>
                        <a:spcBef>
                          <a:spcPts val="0"/>
                        </a:spcBef>
                        <a:spcAft>
                          <a:spcPts val="600"/>
                        </a:spcAft>
                      </a:pPr>
                      <a:r>
                        <a:rPr lang="en-US" sz="1400" b="0">
                          <a:solidFill>
                            <a:schemeClr val="tx1"/>
                          </a:solidFill>
                          <a:effectLst/>
                        </a:rPr>
                        <a:t>1  </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nchor="ctr"/>
                </a:tc>
                <a:extLst>
                  <a:ext uri="{0D108BD9-81ED-4DB2-BD59-A6C34878D82A}">
                    <a16:rowId xmlns:a16="http://schemas.microsoft.com/office/drawing/2014/main" val="844136763"/>
                  </a:ext>
                </a:extLst>
              </a:tr>
              <a:tr h="185651">
                <a:tc>
                  <a:txBody>
                    <a:bodyPr/>
                    <a:lstStyle/>
                    <a:p>
                      <a:pPr marL="0" marR="0" algn="ctr">
                        <a:lnSpc>
                          <a:spcPct val="150000"/>
                        </a:lnSpc>
                        <a:spcBef>
                          <a:spcPts val="0"/>
                        </a:spcBef>
                        <a:spcAft>
                          <a:spcPts val="600"/>
                        </a:spcAft>
                      </a:pPr>
                      <a:r>
                        <a:rPr lang="en-US" sz="1400" b="0" dirty="0">
                          <a:solidFill>
                            <a:schemeClr val="tx1"/>
                          </a:solidFill>
                          <a:effectLst/>
                        </a:rPr>
                        <a:t>Backfilling between tie beams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a:solidFill>
                            <a:schemeClr val="tx1"/>
                          </a:solidFill>
                          <a:effectLst/>
                        </a:rPr>
                        <a:t>342 m</a:t>
                      </a:r>
                      <a:r>
                        <a:rPr lang="en-US" sz="1400" b="0" baseline="30000">
                          <a:solidFill>
                            <a:schemeClr val="tx1"/>
                          </a:solidFill>
                          <a:effectLst/>
                        </a:rPr>
                        <a:t>2</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200 m</a:t>
                      </a:r>
                      <a:r>
                        <a:rPr lang="en-US" sz="1400" b="0" baseline="30000">
                          <a:solidFill>
                            <a:schemeClr val="tx1"/>
                          </a:solidFill>
                          <a:effectLst/>
                        </a:rPr>
                        <a:t>2</a:t>
                      </a:r>
                      <a:r>
                        <a:rPr lang="en-US" sz="1400" b="0">
                          <a:solidFill>
                            <a:schemeClr val="tx1"/>
                          </a:solidFill>
                          <a:effectLst/>
                        </a:rPr>
                        <a:t>/day</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2</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1320948422"/>
                  </a:ext>
                </a:extLst>
              </a:tr>
              <a:tr h="130850">
                <a:tc>
                  <a:txBody>
                    <a:bodyPr/>
                    <a:lstStyle/>
                    <a:p>
                      <a:pPr marL="0" marR="0" algn="ctr">
                        <a:lnSpc>
                          <a:spcPct val="150000"/>
                        </a:lnSpc>
                        <a:spcBef>
                          <a:spcPts val="0"/>
                        </a:spcBef>
                        <a:spcAft>
                          <a:spcPts val="600"/>
                        </a:spcAft>
                      </a:pPr>
                      <a:r>
                        <a:rPr lang="en-US" sz="1400" b="0" dirty="0">
                          <a:solidFill>
                            <a:schemeClr val="tx1"/>
                          </a:solidFill>
                          <a:effectLst/>
                        </a:rPr>
                        <a:t>Base course</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a:solidFill>
                            <a:schemeClr val="tx1"/>
                          </a:solidFill>
                          <a:effectLst/>
                        </a:rPr>
                        <a:t>342 m</a:t>
                      </a:r>
                      <a:r>
                        <a:rPr lang="en-US" sz="1400" b="0" baseline="30000">
                          <a:solidFill>
                            <a:schemeClr val="tx1"/>
                          </a:solidFill>
                          <a:effectLst/>
                        </a:rPr>
                        <a:t>2</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240 m</a:t>
                      </a:r>
                      <a:r>
                        <a:rPr lang="en-US" sz="1400" b="0" baseline="30000">
                          <a:solidFill>
                            <a:schemeClr val="tx1"/>
                          </a:solidFill>
                          <a:effectLst/>
                        </a:rPr>
                        <a:t>2</a:t>
                      </a:r>
                      <a:r>
                        <a:rPr lang="en-US" sz="1400" b="0">
                          <a:solidFill>
                            <a:schemeClr val="tx1"/>
                          </a:solidFill>
                          <a:effectLst/>
                        </a:rPr>
                        <a:t>/day</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1</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2414650526"/>
                  </a:ext>
                </a:extLst>
              </a:tr>
              <a:tr h="223966">
                <a:tc>
                  <a:txBody>
                    <a:bodyPr/>
                    <a:lstStyle/>
                    <a:p>
                      <a:pPr marL="0" marR="0" algn="ctr">
                        <a:lnSpc>
                          <a:spcPct val="150000"/>
                        </a:lnSpc>
                        <a:spcBef>
                          <a:spcPts val="0"/>
                        </a:spcBef>
                        <a:spcAft>
                          <a:spcPts val="600"/>
                        </a:spcAft>
                      </a:pPr>
                      <a:r>
                        <a:rPr lang="en-US" sz="1400" b="0" dirty="0">
                          <a:solidFill>
                            <a:schemeClr val="tx1"/>
                          </a:solidFill>
                          <a:effectLst/>
                        </a:rPr>
                        <a:t>Slab on Grade works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dirty="0">
                          <a:solidFill>
                            <a:schemeClr val="tx1"/>
                          </a:solidFill>
                          <a:effectLst/>
                        </a:rPr>
                        <a:t>417 m</a:t>
                      </a:r>
                      <a:r>
                        <a:rPr lang="en-US" sz="1400" b="0" baseline="30000" dirty="0">
                          <a:solidFill>
                            <a:schemeClr val="tx1"/>
                          </a:solidFill>
                          <a:effectLst/>
                        </a:rPr>
                        <a:t>2</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150 m</a:t>
                      </a:r>
                      <a:r>
                        <a:rPr lang="en-US" sz="1400" b="0" baseline="30000">
                          <a:solidFill>
                            <a:schemeClr val="tx1"/>
                          </a:solidFill>
                          <a:effectLst/>
                        </a:rPr>
                        <a:t>2</a:t>
                      </a:r>
                      <a:r>
                        <a:rPr lang="en-US" sz="1400" b="0">
                          <a:solidFill>
                            <a:schemeClr val="tx1"/>
                          </a:solidFill>
                          <a:effectLst/>
                        </a:rPr>
                        <a:t>/day</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3</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3345296110"/>
                  </a:ext>
                </a:extLst>
              </a:tr>
              <a:tr h="169165">
                <a:tc>
                  <a:txBody>
                    <a:bodyPr/>
                    <a:lstStyle/>
                    <a:p>
                      <a:pPr marL="0" marR="0" algn="ctr">
                        <a:lnSpc>
                          <a:spcPct val="150000"/>
                        </a:lnSpc>
                        <a:spcBef>
                          <a:spcPts val="0"/>
                        </a:spcBef>
                        <a:spcAft>
                          <a:spcPts val="600"/>
                        </a:spcAft>
                      </a:pPr>
                      <a:r>
                        <a:rPr lang="en-US" sz="1400" b="0" dirty="0">
                          <a:solidFill>
                            <a:schemeClr val="tx1"/>
                          </a:solidFill>
                          <a:effectLst/>
                        </a:rPr>
                        <a:t>Columns &amp; walls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dirty="0">
                          <a:solidFill>
                            <a:schemeClr val="tx1"/>
                          </a:solidFill>
                          <a:effectLst/>
                        </a:rPr>
                        <a:t>71 columns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9 columns/day</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8</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2740051891"/>
                  </a:ext>
                </a:extLst>
              </a:tr>
              <a:tr h="154706">
                <a:tc>
                  <a:txBody>
                    <a:bodyPr/>
                    <a:lstStyle/>
                    <a:p>
                      <a:pPr marL="0" marR="0" algn="ctr">
                        <a:lnSpc>
                          <a:spcPct val="150000"/>
                        </a:lnSpc>
                        <a:spcBef>
                          <a:spcPts val="0"/>
                        </a:spcBef>
                        <a:spcAft>
                          <a:spcPts val="600"/>
                        </a:spcAft>
                      </a:pPr>
                      <a:r>
                        <a:rPr lang="en-US" sz="1400" b="0" dirty="0">
                          <a:solidFill>
                            <a:schemeClr val="tx1"/>
                          </a:solidFill>
                          <a:effectLst/>
                        </a:rPr>
                        <a:t>Sanitary works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dirty="0">
                          <a:solidFill>
                            <a:schemeClr val="tx1"/>
                          </a:solidFill>
                          <a:effectLst/>
                        </a:rPr>
                        <a:t> </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 </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1</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1952268164"/>
                  </a:ext>
                </a:extLst>
              </a:tr>
              <a:tr h="140246">
                <a:tc>
                  <a:txBody>
                    <a:bodyPr/>
                    <a:lstStyle/>
                    <a:p>
                      <a:pPr marL="0" marR="0" algn="ctr">
                        <a:lnSpc>
                          <a:spcPct val="150000"/>
                        </a:lnSpc>
                        <a:spcBef>
                          <a:spcPts val="0"/>
                        </a:spcBef>
                        <a:spcAft>
                          <a:spcPts val="600"/>
                        </a:spcAft>
                      </a:pPr>
                      <a:r>
                        <a:rPr lang="en-US" sz="1400" b="0" dirty="0">
                          <a:solidFill>
                            <a:schemeClr val="tx1"/>
                          </a:solidFill>
                          <a:effectLst/>
                        </a:rPr>
                        <a:t>Isolation for walls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dirty="0">
                          <a:solidFill>
                            <a:schemeClr val="tx1"/>
                          </a:solidFill>
                          <a:effectLst/>
                        </a:rPr>
                        <a:t>100 m</a:t>
                      </a:r>
                      <a:r>
                        <a:rPr lang="en-US" sz="1400" b="0" baseline="30000" dirty="0">
                          <a:solidFill>
                            <a:schemeClr val="tx1"/>
                          </a:solidFill>
                          <a:effectLst/>
                        </a:rPr>
                        <a:t>2</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55 m</a:t>
                      </a:r>
                      <a:r>
                        <a:rPr lang="en-US" sz="1400" b="0" baseline="30000" dirty="0">
                          <a:solidFill>
                            <a:schemeClr val="tx1"/>
                          </a:solidFill>
                          <a:effectLst/>
                        </a:rPr>
                        <a:t>2</a:t>
                      </a:r>
                      <a:r>
                        <a:rPr lang="en-US" sz="1400" b="0" dirty="0">
                          <a:solidFill>
                            <a:schemeClr val="tx1"/>
                          </a:solidFill>
                          <a:effectLst/>
                        </a:rPr>
                        <a:t>/day</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2</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2973209345"/>
                  </a:ext>
                </a:extLst>
              </a:tr>
              <a:tr h="193021">
                <a:tc>
                  <a:txBody>
                    <a:bodyPr/>
                    <a:lstStyle/>
                    <a:p>
                      <a:pPr marL="0" marR="0" algn="ctr">
                        <a:lnSpc>
                          <a:spcPct val="150000"/>
                        </a:lnSpc>
                        <a:spcBef>
                          <a:spcPts val="0"/>
                        </a:spcBef>
                        <a:spcAft>
                          <a:spcPts val="600"/>
                        </a:spcAft>
                      </a:pPr>
                      <a:r>
                        <a:rPr lang="en-US" sz="1400" b="0" dirty="0">
                          <a:solidFill>
                            <a:schemeClr val="tx1"/>
                          </a:solidFill>
                          <a:effectLst/>
                        </a:rPr>
                        <a:t>Stairs work</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dirty="0">
                          <a:solidFill>
                            <a:schemeClr val="tx1"/>
                          </a:solidFill>
                          <a:effectLst/>
                        </a:rPr>
                        <a:t>78 m</a:t>
                      </a:r>
                      <a:r>
                        <a:rPr lang="en-US" sz="1400" b="0" baseline="30000" dirty="0">
                          <a:solidFill>
                            <a:schemeClr val="tx1"/>
                          </a:solidFill>
                          <a:effectLst/>
                        </a:rPr>
                        <a:t>2</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20 m</a:t>
                      </a:r>
                      <a:r>
                        <a:rPr lang="en-US" sz="1400" b="0" baseline="30000" dirty="0">
                          <a:solidFill>
                            <a:schemeClr val="tx1"/>
                          </a:solidFill>
                          <a:effectLst/>
                        </a:rPr>
                        <a:t>2</a:t>
                      </a:r>
                      <a:r>
                        <a:rPr lang="en-US" sz="1400" b="0" dirty="0">
                          <a:solidFill>
                            <a:schemeClr val="tx1"/>
                          </a:solidFill>
                          <a:effectLst/>
                        </a:rPr>
                        <a:t>/day</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4</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1629198424"/>
                  </a:ext>
                </a:extLst>
              </a:tr>
              <a:tr h="165114">
                <a:tc>
                  <a:txBody>
                    <a:bodyPr/>
                    <a:lstStyle/>
                    <a:p>
                      <a:pPr marL="0" marR="0" algn="ctr">
                        <a:lnSpc>
                          <a:spcPct val="150000"/>
                        </a:lnSpc>
                        <a:spcBef>
                          <a:spcPts val="0"/>
                        </a:spcBef>
                        <a:spcAft>
                          <a:spcPts val="600"/>
                        </a:spcAft>
                      </a:pPr>
                      <a:r>
                        <a:rPr lang="en-US" sz="1400" b="0" dirty="0">
                          <a:solidFill>
                            <a:schemeClr val="tx1"/>
                          </a:solidFill>
                          <a:effectLst/>
                        </a:rPr>
                        <a:t>Stone works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dirty="0">
                          <a:solidFill>
                            <a:schemeClr val="tx1"/>
                          </a:solidFill>
                          <a:effectLst/>
                        </a:rPr>
                        <a:t>546 m</a:t>
                      </a:r>
                      <a:r>
                        <a:rPr lang="en-US" sz="1400" b="0" baseline="30000" dirty="0">
                          <a:solidFill>
                            <a:schemeClr val="tx1"/>
                          </a:solidFill>
                          <a:effectLst/>
                        </a:rPr>
                        <a:t>2</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30 m</a:t>
                      </a:r>
                      <a:r>
                        <a:rPr lang="en-US" sz="1400" b="0" baseline="30000" dirty="0">
                          <a:solidFill>
                            <a:schemeClr val="tx1"/>
                          </a:solidFill>
                          <a:effectLst/>
                        </a:rPr>
                        <a:t>2</a:t>
                      </a:r>
                      <a:r>
                        <a:rPr lang="en-US" sz="1400" b="0" dirty="0">
                          <a:solidFill>
                            <a:schemeClr val="tx1"/>
                          </a:solidFill>
                          <a:effectLst/>
                        </a:rPr>
                        <a:t>/day</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18</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3056655075"/>
                  </a:ext>
                </a:extLst>
              </a:tr>
              <a:tr h="253018">
                <a:tc>
                  <a:txBody>
                    <a:bodyPr/>
                    <a:lstStyle/>
                    <a:p>
                      <a:pPr marL="0" marR="0" algn="ctr">
                        <a:lnSpc>
                          <a:spcPct val="150000"/>
                        </a:lnSpc>
                        <a:spcBef>
                          <a:spcPts val="0"/>
                        </a:spcBef>
                        <a:spcAft>
                          <a:spcPts val="600"/>
                        </a:spcAft>
                      </a:pPr>
                      <a:r>
                        <a:rPr lang="en-US" sz="1400" b="0" dirty="0">
                          <a:solidFill>
                            <a:schemeClr val="tx1"/>
                          </a:solidFill>
                          <a:effectLst/>
                        </a:rPr>
                        <a:t>Formwork and steel works for 1st Slab</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dirty="0">
                          <a:solidFill>
                            <a:schemeClr val="tx1"/>
                          </a:solidFill>
                          <a:effectLst/>
                        </a:rPr>
                        <a:t>806 m</a:t>
                      </a:r>
                      <a:r>
                        <a:rPr lang="en-US" sz="1400" b="0" baseline="30000" dirty="0">
                          <a:solidFill>
                            <a:schemeClr val="tx1"/>
                          </a:solidFill>
                          <a:effectLst/>
                        </a:rPr>
                        <a:t>2</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48 m</a:t>
                      </a:r>
                      <a:r>
                        <a:rPr lang="en-US" sz="1400" b="0" baseline="30000" dirty="0">
                          <a:solidFill>
                            <a:schemeClr val="tx1"/>
                          </a:solidFill>
                          <a:effectLst/>
                        </a:rPr>
                        <a:t>2</a:t>
                      </a:r>
                      <a:r>
                        <a:rPr lang="en-US" sz="1400" b="0" dirty="0">
                          <a:solidFill>
                            <a:schemeClr val="tx1"/>
                          </a:solidFill>
                          <a:effectLst/>
                        </a:rPr>
                        <a:t>/day</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17</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2067788984"/>
                  </a:ext>
                </a:extLst>
              </a:tr>
              <a:tr h="253018">
                <a:tc>
                  <a:txBody>
                    <a:bodyPr/>
                    <a:lstStyle/>
                    <a:p>
                      <a:pPr marL="0" marR="0" algn="ctr">
                        <a:lnSpc>
                          <a:spcPct val="150000"/>
                        </a:lnSpc>
                        <a:spcBef>
                          <a:spcPts val="0"/>
                        </a:spcBef>
                        <a:spcAft>
                          <a:spcPts val="600"/>
                        </a:spcAft>
                      </a:pPr>
                      <a:r>
                        <a:rPr lang="en-US" sz="1400" b="0" dirty="0">
                          <a:solidFill>
                            <a:schemeClr val="tx1"/>
                          </a:solidFill>
                          <a:effectLst/>
                        </a:rPr>
                        <a:t>Electromechanical first fix for slab</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a:solidFill>
                            <a:schemeClr val="tx1"/>
                          </a:solidFill>
                          <a:effectLst/>
                        </a:rPr>
                        <a:t>806 m</a:t>
                      </a:r>
                      <a:r>
                        <a:rPr lang="en-US" sz="1400" b="0" baseline="30000">
                          <a:solidFill>
                            <a:schemeClr val="tx1"/>
                          </a:solidFill>
                          <a:effectLst/>
                        </a:rPr>
                        <a:t>2</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240 m</a:t>
                      </a:r>
                      <a:r>
                        <a:rPr lang="en-US" sz="1400" b="0" baseline="30000" dirty="0">
                          <a:solidFill>
                            <a:schemeClr val="tx1"/>
                          </a:solidFill>
                          <a:effectLst/>
                        </a:rPr>
                        <a:t>2</a:t>
                      </a:r>
                      <a:r>
                        <a:rPr lang="en-US" sz="1400" b="0" dirty="0">
                          <a:solidFill>
                            <a:schemeClr val="tx1"/>
                          </a:solidFill>
                          <a:effectLst/>
                        </a:rPr>
                        <a:t>/day</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3</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3145589399"/>
                  </a:ext>
                </a:extLst>
              </a:tr>
              <a:tr h="142586">
                <a:tc>
                  <a:txBody>
                    <a:bodyPr/>
                    <a:lstStyle/>
                    <a:p>
                      <a:pPr marL="0" marR="0" algn="ctr">
                        <a:lnSpc>
                          <a:spcPct val="150000"/>
                        </a:lnSpc>
                        <a:spcBef>
                          <a:spcPts val="0"/>
                        </a:spcBef>
                        <a:spcAft>
                          <a:spcPts val="600"/>
                        </a:spcAft>
                      </a:pPr>
                      <a:r>
                        <a:rPr lang="en-US" sz="1400" b="0" dirty="0">
                          <a:solidFill>
                            <a:schemeClr val="tx1"/>
                          </a:solidFill>
                          <a:effectLst/>
                        </a:rPr>
                        <a:t>Casting 1st slab</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endParaRPr lang="en-US" sz="1400" b="0">
                        <a:solidFill>
                          <a:schemeClr val="tx1"/>
                        </a:solidFill>
                        <a:effectLst/>
                        <a:latin typeface="Calibri" panose="020F0502020204030204" pitchFamily="34" charset="0"/>
                        <a:cs typeface="Arial" panose="020B0604020202020204" pitchFamily="34" charset="0"/>
                      </a:endParaRPr>
                    </a:p>
                  </a:txBody>
                  <a:tcPr marL="54799" marR="54799" marT="0" marB="0"/>
                </a:tc>
                <a:tc>
                  <a:txBody>
                    <a:bodyPr/>
                    <a:lstStyle/>
                    <a:p>
                      <a:endParaRPr lang="en-US" sz="1400" b="0" dirty="0">
                        <a:solidFill>
                          <a:schemeClr val="tx1"/>
                        </a:solidFill>
                        <a:effectLst/>
                        <a:latin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1</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3558646417"/>
                  </a:ext>
                </a:extLst>
              </a:tr>
              <a:tr h="155021">
                <a:tc>
                  <a:txBody>
                    <a:bodyPr/>
                    <a:lstStyle/>
                    <a:p>
                      <a:pPr marL="0" marR="0" algn="ctr">
                        <a:lnSpc>
                          <a:spcPct val="150000"/>
                        </a:lnSpc>
                        <a:spcBef>
                          <a:spcPts val="0"/>
                        </a:spcBef>
                        <a:spcAft>
                          <a:spcPts val="600"/>
                        </a:spcAft>
                      </a:pPr>
                      <a:r>
                        <a:rPr lang="en-US" sz="1400" b="0" dirty="0">
                          <a:solidFill>
                            <a:schemeClr val="tx1"/>
                          </a:solidFill>
                          <a:effectLst/>
                        </a:rPr>
                        <a:t>Block works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a:solidFill>
                            <a:schemeClr val="tx1"/>
                          </a:solidFill>
                          <a:effectLst/>
                        </a:rPr>
                        <a:t>530 m</a:t>
                      </a:r>
                      <a:r>
                        <a:rPr lang="en-US" sz="1400" b="0" baseline="30000">
                          <a:solidFill>
                            <a:schemeClr val="tx1"/>
                          </a:solidFill>
                          <a:effectLst/>
                        </a:rPr>
                        <a:t>2</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90 m</a:t>
                      </a:r>
                      <a:r>
                        <a:rPr lang="en-US" sz="1400" b="0" baseline="30000" dirty="0">
                          <a:solidFill>
                            <a:schemeClr val="tx1"/>
                          </a:solidFill>
                          <a:effectLst/>
                        </a:rPr>
                        <a:t>2</a:t>
                      </a:r>
                      <a:r>
                        <a:rPr lang="en-US" sz="1400" b="0" dirty="0">
                          <a:solidFill>
                            <a:schemeClr val="tx1"/>
                          </a:solidFill>
                          <a:effectLst/>
                        </a:rPr>
                        <a:t>/day</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6</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830152245"/>
                  </a:ext>
                </a:extLst>
              </a:tr>
              <a:tr h="140561">
                <a:tc>
                  <a:txBody>
                    <a:bodyPr/>
                    <a:lstStyle/>
                    <a:p>
                      <a:pPr marL="0" marR="0" algn="ctr">
                        <a:lnSpc>
                          <a:spcPct val="150000"/>
                        </a:lnSpc>
                        <a:spcBef>
                          <a:spcPts val="0"/>
                        </a:spcBef>
                        <a:spcAft>
                          <a:spcPts val="600"/>
                        </a:spcAft>
                      </a:pPr>
                      <a:r>
                        <a:rPr lang="en-US" sz="1400" b="0" dirty="0">
                          <a:solidFill>
                            <a:schemeClr val="tx1"/>
                          </a:solidFill>
                          <a:effectLst/>
                        </a:rPr>
                        <a:t>Electromechanical works First fix for walls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solidFill>
                      <a:schemeClr val="accent2"/>
                    </a:solidFill>
                  </a:tcPr>
                </a:tc>
                <a:tc>
                  <a:txBody>
                    <a:bodyPr/>
                    <a:lstStyle/>
                    <a:p>
                      <a:pPr marL="0" marR="0" algn="ctr">
                        <a:lnSpc>
                          <a:spcPct val="150000"/>
                        </a:lnSpc>
                        <a:spcBef>
                          <a:spcPts val="0"/>
                        </a:spcBef>
                        <a:spcAft>
                          <a:spcPts val="600"/>
                        </a:spcAft>
                      </a:pPr>
                      <a:r>
                        <a:rPr lang="en-US" sz="1400" b="0">
                          <a:solidFill>
                            <a:schemeClr val="tx1"/>
                          </a:solidFill>
                          <a:effectLst/>
                        </a:rPr>
                        <a:t>1138 m</a:t>
                      </a:r>
                      <a:r>
                        <a:rPr lang="en-US" sz="1400" b="0" baseline="30000">
                          <a:solidFill>
                            <a:schemeClr val="tx1"/>
                          </a:solidFill>
                          <a:effectLst/>
                        </a:rPr>
                        <a:t>2</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a:solidFill>
                            <a:schemeClr val="tx1"/>
                          </a:solidFill>
                          <a:effectLst/>
                        </a:rPr>
                        <a:t>240 m</a:t>
                      </a:r>
                      <a:r>
                        <a:rPr lang="en-US" sz="1400" b="0" baseline="30000">
                          <a:solidFill>
                            <a:schemeClr val="tx1"/>
                          </a:solidFill>
                          <a:effectLst/>
                        </a:rPr>
                        <a:t>2</a:t>
                      </a:r>
                      <a:r>
                        <a:rPr lang="en-US" sz="1400" b="0">
                          <a:solidFill>
                            <a:schemeClr val="tx1"/>
                          </a:solidFill>
                          <a:effectLst/>
                        </a:rPr>
                        <a:t>/day</a:t>
                      </a:r>
                      <a:endParaRPr lang="en-US" sz="1400" b="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tc>
                  <a:txBody>
                    <a:bodyPr/>
                    <a:lstStyle/>
                    <a:p>
                      <a:pPr marL="0" marR="0" algn="ctr">
                        <a:lnSpc>
                          <a:spcPct val="150000"/>
                        </a:lnSpc>
                        <a:spcBef>
                          <a:spcPts val="0"/>
                        </a:spcBef>
                        <a:spcAft>
                          <a:spcPts val="600"/>
                        </a:spcAft>
                      </a:pPr>
                      <a:r>
                        <a:rPr lang="en-US" sz="1400" b="0" dirty="0">
                          <a:solidFill>
                            <a:schemeClr val="tx1"/>
                          </a:solidFill>
                          <a:effectLst/>
                        </a:rPr>
                        <a:t>5</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54799" marR="54799" marT="0" marB="0"/>
                </a:tc>
                <a:extLst>
                  <a:ext uri="{0D108BD9-81ED-4DB2-BD59-A6C34878D82A}">
                    <a16:rowId xmlns:a16="http://schemas.microsoft.com/office/drawing/2014/main" val="2029980004"/>
                  </a:ext>
                </a:extLst>
              </a:tr>
            </a:tbl>
          </a:graphicData>
        </a:graphic>
      </p:graphicFrame>
      <p:sp>
        <p:nvSpPr>
          <p:cNvPr id="3" name="Slide Number Placeholder 2">
            <a:extLst>
              <a:ext uri="{FF2B5EF4-FFF2-40B4-BE49-F238E27FC236}">
                <a16:creationId xmlns:a16="http://schemas.microsoft.com/office/drawing/2014/main" id="{1DB4095A-6D41-451D-8F19-4BB3E7165835}"/>
              </a:ext>
            </a:extLst>
          </p:cNvPr>
          <p:cNvSpPr>
            <a:spLocks noGrp="1"/>
          </p:cNvSpPr>
          <p:nvPr>
            <p:ph type="sldNum" sz="quarter" idx="12"/>
          </p:nvPr>
        </p:nvSpPr>
        <p:spPr/>
        <p:txBody>
          <a:bodyPr/>
          <a:lstStyle/>
          <a:p>
            <a:fld id="{9FED66C1-1814-4619-B577-ED022AF4E7A1}" type="slidenum">
              <a:rPr lang="en-US" smtClean="0"/>
              <a:t>25</a:t>
            </a:fld>
            <a:endParaRPr lang="en-US"/>
          </a:p>
        </p:txBody>
      </p:sp>
    </p:spTree>
    <p:extLst>
      <p:ext uri="{BB962C8B-B14F-4D97-AF65-F5344CB8AC3E}">
        <p14:creationId xmlns:p14="http://schemas.microsoft.com/office/powerpoint/2010/main" val="5505782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D6D3B-9662-4C10-9371-2B51D6AC7DA6}"/>
              </a:ext>
            </a:extLst>
          </p:cNvPr>
          <p:cNvSpPr>
            <a:spLocks noGrp="1"/>
          </p:cNvSpPr>
          <p:nvPr>
            <p:ph type="title"/>
          </p:nvPr>
        </p:nvSpPr>
        <p:spPr>
          <a:xfrm>
            <a:off x="240791" y="484632"/>
            <a:ext cx="10887457" cy="1147220"/>
          </a:xfrm>
        </p:spPr>
        <p:txBody>
          <a:bodyPr>
            <a:normAutofit/>
          </a:bodyPr>
          <a:lstStyle/>
          <a:p>
            <a:r>
              <a:rPr lang="en-US" sz="3200" dirty="0">
                <a:solidFill>
                  <a:schemeClr val="accent2">
                    <a:lumMod val="75000"/>
                  </a:schemeClr>
                </a:solidFill>
              </a:rPr>
              <a:t>First floor work:</a:t>
            </a:r>
          </a:p>
        </p:txBody>
      </p:sp>
      <p:sp>
        <p:nvSpPr>
          <p:cNvPr id="3" name="Content Placeholder 2">
            <a:extLst>
              <a:ext uri="{FF2B5EF4-FFF2-40B4-BE49-F238E27FC236}">
                <a16:creationId xmlns:a16="http://schemas.microsoft.com/office/drawing/2014/main" id="{9132017C-F4E0-4AE5-BA40-B8498DA07A20}"/>
              </a:ext>
            </a:extLst>
          </p:cNvPr>
          <p:cNvSpPr>
            <a:spLocks noGrp="1"/>
          </p:cNvSpPr>
          <p:nvPr>
            <p:ph idx="1"/>
          </p:nvPr>
        </p:nvSpPr>
        <p:spPr>
          <a:xfrm>
            <a:off x="240792" y="1350498"/>
            <a:ext cx="11070335" cy="5507502"/>
          </a:xfrm>
        </p:spPr>
        <p:txBody>
          <a:bodyPr/>
          <a:lstStyle/>
          <a:p>
            <a:pPr marL="0" indent="0">
              <a:buNone/>
            </a:pPr>
            <a:r>
              <a:rPr lang="en-US" dirty="0"/>
              <a:t>For the first floor the total cost is estimated to be </a:t>
            </a:r>
            <a:r>
              <a:rPr lang="en-US" b="1" u="sng" dirty="0"/>
              <a:t>782,395.65 NIS </a:t>
            </a:r>
            <a:r>
              <a:rPr lang="en-US" dirty="0"/>
              <a:t>as shown in the figure below:</a:t>
            </a:r>
          </a:p>
          <a:p>
            <a:pPr marL="0" indent="0">
              <a:buNone/>
            </a:pPr>
            <a:endParaRPr lang="en-US" dirty="0"/>
          </a:p>
        </p:txBody>
      </p:sp>
      <p:sp>
        <p:nvSpPr>
          <p:cNvPr id="4" name="Slide Number Placeholder 3">
            <a:extLst>
              <a:ext uri="{FF2B5EF4-FFF2-40B4-BE49-F238E27FC236}">
                <a16:creationId xmlns:a16="http://schemas.microsoft.com/office/drawing/2014/main" id="{4A0FCC28-7902-4715-98F2-07B5BA7B34AF}"/>
              </a:ext>
            </a:extLst>
          </p:cNvPr>
          <p:cNvSpPr>
            <a:spLocks noGrp="1"/>
          </p:cNvSpPr>
          <p:nvPr>
            <p:ph type="sldNum" sz="quarter" idx="12"/>
          </p:nvPr>
        </p:nvSpPr>
        <p:spPr/>
        <p:txBody>
          <a:bodyPr/>
          <a:lstStyle/>
          <a:p>
            <a:fld id="{9FED66C1-1814-4619-B577-ED022AF4E7A1}" type="slidenum">
              <a:rPr lang="en-US" smtClean="0"/>
              <a:t>26</a:t>
            </a:fld>
            <a:endParaRPr lang="en-US"/>
          </a:p>
        </p:txBody>
      </p:sp>
      <p:pic>
        <p:nvPicPr>
          <p:cNvPr id="8" name="Picture 7">
            <a:extLst>
              <a:ext uri="{FF2B5EF4-FFF2-40B4-BE49-F238E27FC236}">
                <a16:creationId xmlns:a16="http://schemas.microsoft.com/office/drawing/2014/main" id="{41B04B4A-B856-4C81-AB5E-446E8E0625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843" y="2082017"/>
            <a:ext cx="10531309" cy="4555891"/>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011193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EC48472-81BD-4E74-9599-A76EEF257C92}"/>
              </a:ext>
            </a:extLst>
          </p:cNvPr>
          <p:cNvSpPr>
            <a:spLocks noGrp="1"/>
          </p:cNvSpPr>
          <p:nvPr>
            <p:ph type="title"/>
          </p:nvPr>
        </p:nvSpPr>
        <p:spPr>
          <a:xfrm>
            <a:off x="1069848" y="484632"/>
            <a:ext cx="10058400" cy="6373368"/>
          </a:xfrm>
        </p:spPr>
        <p:txBody>
          <a:bodyPr/>
          <a:lstStyle/>
          <a:p>
            <a:pPr algn="ctr"/>
            <a:r>
              <a:rPr lang="en-US" dirty="0">
                <a:solidFill>
                  <a:schemeClr val="tx1"/>
                </a:solidFill>
              </a:rPr>
              <a:t>Second floor work</a:t>
            </a:r>
          </a:p>
        </p:txBody>
      </p:sp>
      <p:sp>
        <p:nvSpPr>
          <p:cNvPr id="4" name="Slide Number Placeholder 3">
            <a:extLst>
              <a:ext uri="{FF2B5EF4-FFF2-40B4-BE49-F238E27FC236}">
                <a16:creationId xmlns:a16="http://schemas.microsoft.com/office/drawing/2014/main" id="{39867866-DC10-4AF3-B53B-5CEF9FE05698}"/>
              </a:ext>
            </a:extLst>
          </p:cNvPr>
          <p:cNvSpPr>
            <a:spLocks noGrp="1"/>
          </p:cNvSpPr>
          <p:nvPr>
            <p:ph type="sldNum" sz="quarter" idx="12"/>
          </p:nvPr>
        </p:nvSpPr>
        <p:spPr/>
        <p:txBody>
          <a:bodyPr/>
          <a:lstStyle/>
          <a:p>
            <a:fld id="{9FED66C1-1814-4619-B577-ED022AF4E7A1}" type="slidenum">
              <a:rPr lang="en-US" smtClean="0"/>
              <a:t>27</a:t>
            </a:fld>
            <a:endParaRPr lang="en-US"/>
          </a:p>
        </p:txBody>
      </p:sp>
    </p:spTree>
    <p:extLst>
      <p:ext uri="{BB962C8B-B14F-4D97-AF65-F5344CB8AC3E}">
        <p14:creationId xmlns:p14="http://schemas.microsoft.com/office/powerpoint/2010/main" val="410876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1A6D90-4927-44E2-B078-E093FEC18A48}"/>
              </a:ext>
            </a:extLst>
          </p:cNvPr>
          <p:cNvSpPr>
            <a:spLocks noGrp="1"/>
          </p:cNvSpPr>
          <p:nvPr>
            <p:ph type="title"/>
          </p:nvPr>
        </p:nvSpPr>
        <p:spPr>
          <a:xfrm>
            <a:off x="267286" y="484633"/>
            <a:ext cx="10860962" cy="865865"/>
          </a:xfrm>
        </p:spPr>
        <p:txBody>
          <a:bodyPr>
            <a:normAutofit/>
          </a:bodyPr>
          <a:lstStyle/>
          <a:p>
            <a:r>
              <a:rPr lang="en-US" sz="3200" dirty="0">
                <a:solidFill>
                  <a:schemeClr val="accent2">
                    <a:lumMod val="50000"/>
                  </a:schemeClr>
                </a:solidFill>
              </a:rPr>
              <a:t>Second floor work:</a:t>
            </a:r>
          </a:p>
        </p:txBody>
      </p:sp>
      <p:sp>
        <p:nvSpPr>
          <p:cNvPr id="5" name="Content Placeholder 4">
            <a:extLst>
              <a:ext uri="{FF2B5EF4-FFF2-40B4-BE49-F238E27FC236}">
                <a16:creationId xmlns:a16="http://schemas.microsoft.com/office/drawing/2014/main" id="{BCD0B523-FCB2-41A7-B95C-A741948205E9}"/>
              </a:ext>
            </a:extLst>
          </p:cNvPr>
          <p:cNvSpPr>
            <a:spLocks noGrp="1"/>
          </p:cNvSpPr>
          <p:nvPr>
            <p:ph idx="1"/>
          </p:nvPr>
        </p:nvSpPr>
        <p:spPr>
          <a:xfrm>
            <a:off x="267286" y="1350497"/>
            <a:ext cx="10860962" cy="5287411"/>
          </a:xfrm>
        </p:spPr>
        <p:txBody>
          <a:bodyPr/>
          <a:lstStyle/>
          <a:p>
            <a:pPr marL="0" indent="0">
              <a:buNone/>
            </a:pPr>
            <a:r>
              <a:rPr lang="en-US" dirty="0"/>
              <a:t>The second floor is similar to the first floor except of block work which is different form it. So, the quantity ,cost and duration for all remaining activities are similar to the first floor.</a:t>
            </a:r>
          </a:p>
          <a:p>
            <a:pPr marL="0" indent="0">
              <a:buNone/>
            </a:pPr>
            <a:r>
              <a:rPr lang="en-US" dirty="0"/>
              <a:t>For the second floor the total cost is estimated to be </a:t>
            </a:r>
            <a:r>
              <a:rPr lang="en-US" b="1" u="sng" dirty="0"/>
              <a:t>564,902.60 NIS </a:t>
            </a:r>
            <a:r>
              <a:rPr lang="en-US" dirty="0"/>
              <a:t>as shown in the figure below:</a:t>
            </a:r>
          </a:p>
          <a:p>
            <a:pPr marL="0" indent="0">
              <a:buNone/>
            </a:pPr>
            <a:endParaRPr lang="en-US" dirty="0"/>
          </a:p>
        </p:txBody>
      </p:sp>
      <p:sp>
        <p:nvSpPr>
          <p:cNvPr id="3" name="Slide Number Placeholder 2">
            <a:extLst>
              <a:ext uri="{FF2B5EF4-FFF2-40B4-BE49-F238E27FC236}">
                <a16:creationId xmlns:a16="http://schemas.microsoft.com/office/drawing/2014/main" id="{82150C50-5771-48D6-B411-EB6F6B3A36F5}"/>
              </a:ext>
            </a:extLst>
          </p:cNvPr>
          <p:cNvSpPr>
            <a:spLocks noGrp="1"/>
          </p:cNvSpPr>
          <p:nvPr>
            <p:ph type="sldNum" sz="quarter" idx="12"/>
          </p:nvPr>
        </p:nvSpPr>
        <p:spPr/>
        <p:txBody>
          <a:bodyPr/>
          <a:lstStyle/>
          <a:p>
            <a:fld id="{9FED66C1-1814-4619-B577-ED022AF4E7A1}" type="slidenum">
              <a:rPr lang="en-US" smtClean="0"/>
              <a:t>28</a:t>
            </a:fld>
            <a:endParaRPr lang="en-US"/>
          </a:p>
        </p:txBody>
      </p:sp>
      <p:pic>
        <p:nvPicPr>
          <p:cNvPr id="7" name="Picture 6">
            <a:extLst>
              <a:ext uri="{FF2B5EF4-FFF2-40B4-BE49-F238E27FC236}">
                <a16:creationId xmlns:a16="http://schemas.microsoft.com/office/drawing/2014/main" id="{48BBEC3C-699D-4711-9296-136DBEE50C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759" y="3179298"/>
            <a:ext cx="10136015" cy="3334044"/>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451353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down)">
                                      <p:cBhvr>
                                        <p:cTn id="15" dur="5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60C7EE-6073-4968-A896-7B66D7BEBC53}"/>
              </a:ext>
            </a:extLst>
          </p:cNvPr>
          <p:cNvSpPr>
            <a:spLocks noGrp="1"/>
          </p:cNvSpPr>
          <p:nvPr>
            <p:ph type="title"/>
          </p:nvPr>
        </p:nvSpPr>
        <p:spPr>
          <a:xfrm>
            <a:off x="1069848" y="484631"/>
            <a:ext cx="10058400" cy="6153278"/>
          </a:xfrm>
        </p:spPr>
        <p:txBody>
          <a:bodyPr/>
          <a:lstStyle/>
          <a:p>
            <a:pPr algn="ctr"/>
            <a:r>
              <a:rPr lang="en-US" dirty="0">
                <a:solidFill>
                  <a:schemeClr val="tx1"/>
                </a:solidFill>
              </a:rPr>
              <a:t>Roof work</a:t>
            </a:r>
          </a:p>
        </p:txBody>
      </p:sp>
      <p:sp>
        <p:nvSpPr>
          <p:cNvPr id="4" name="Slide Number Placeholder 3">
            <a:extLst>
              <a:ext uri="{FF2B5EF4-FFF2-40B4-BE49-F238E27FC236}">
                <a16:creationId xmlns:a16="http://schemas.microsoft.com/office/drawing/2014/main" id="{19D6898E-D928-4F50-B54F-08E12846102A}"/>
              </a:ext>
            </a:extLst>
          </p:cNvPr>
          <p:cNvSpPr>
            <a:spLocks noGrp="1"/>
          </p:cNvSpPr>
          <p:nvPr>
            <p:ph type="sldNum" sz="quarter" idx="12"/>
          </p:nvPr>
        </p:nvSpPr>
        <p:spPr/>
        <p:txBody>
          <a:bodyPr/>
          <a:lstStyle/>
          <a:p>
            <a:fld id="{9FED66C1-1814-4619-B577-ED022AF4E7A1}" type="slidenum">
              <a:rPr lang="en-US" smtClean="0"/>
              <a:t>29</a:t>
            </a:fld>
            <a:endParaRPr lang="en-US"/>
          </a:p>
        </p:txBody>
      </p:sp>
    </p:spTree>
    <p:extLst>
      <p:ext uri="{BB962C8B-B14F-4D97-AF65-F5344CB8AC3E}">
        <p14:creationId xmlns:p14="http://schemas.microsoft.com/office/powerpoint/2010/main" val="172035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14A7B-489E-4E4F-9158-5415B0E749FF}"/>
              </a:ext>
            </a:extLst>
          </p:cNvPr>
          <p:cNvSpPr>
            <a:spLocks noGrp="1"/>
          </p:cNvSpPr>
          <p:nvPr>
            <p:ph type="title"/>
          </p:nvPr>
        </p:nvSpPr>
        <p:spPr/>
        <p:txBody>
          <a:bodyPr/>
          <a:lstStyle/>
          <a:p>
            <a:pPr algn="ctr"/>
            <a:r>
              <a:rPr lang="en-US" b="1" dirty="0">
                <a:solidFill>
                  <a:schemeClr val="tx1"/>
                </a:solidFill>
                <a:cs typeface="Times New Roman" panose="02020603050405020304" pitchFamily="18" charset="0"/>
              </a:rPr>
              <a:t>Introduction</a:t>
            </a:r>
          </a:p>
        </p:txBody>
      </p:sp>
      <p:pic>
        <p:nvPicPr>
          <p:cNvPr id="16" name="Content Placeholder 15">
            <a:extLst>
              <a:ext uri="{FF2B5EF4-FFF2-40B4-BE49-F238E27FC236}">
                <a16:creationId xmlns:a16="http://schemas.microsoft.com/office/drawing/2014/main" id="{84C13636-94D0-434E-A32F-4D15070845A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0017" y="1895062"/>
            <a:ext cx="8521148" cy="44783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Slide Number Placeholder 3">
            <a:extLst>
              <a:ext uri="{FF2B5EF4-FFF2-40B4-BE49-F238E27FC236}">
                <a16:creationId xmlns:a16="http://schemas.microsoft.com/office/drawing/2014/main" id="{15CF41C3-FA95-4A41-9740-EB7D9F02237A}"/>
              </a:ext>
            </a:extLst>
          </p:cNvPr>
          <p:cNvSpPr>
            <a:spLocks noGrp="1"/>
          </p:cNvSpPr>
          <p:nvPr>
            <p:ph type="sldNum" sz="quarter" idx="12"/>
          </p:nvPr>
        </p:nvSpPr>
        <p:spPr/>
        <p:txBody>
          <a:bodyPr/>
          <a:lstStyle/>
          <a:p>
            <a:fld id="{9FED66C1-1814-4619-B577-ED022AF4E7A1}" type="slidenum">
              <a:rPr lang="en-US" smtClean="0"/>
              <a:t>3</a:t>
            </a:fld>
            <a:endParaRPr lang="en-US"/>
          </a:p>
        </p:txBody>
      </p:sp>
    </p:spTree>
    <p:extLst>
      <p:ext uri="{BB962C8B-B14F-4D97-AF65-F5344CB8AC3E}">
        <p14:creationId xmlns:p14="http://schemas.microsoft.com/office/powerpoint/2010/main" val="27221196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944D0-C9FA-4ED0-A456-2669B5EB60DF}"/>
              </a:ext>
            </a:extLst>
          </p:cNvPr>
          <p:cNvSpPr>
            <a:spLocks noGrp="1"/>
          </p:cNvSpPr>
          <p:nvPr>
            <p:ph type="title"/>
          </p:nvPr>
        </p:nvSpPr>
        <p:spPr>
          <a:xfrm>
            <a:off x="436098" y="484632"/>
            <a:ext cx="10692150" cy="739257"/>
          </a:xfrm>
        </p:spPr>
        <p:txBody>
          <a:bodyPr>
            <a:normAutofit fontScale="90000"/>
          </a:bodyPr>
          <a:lstStyle/>
          <a:p>
            <a:r>
              <a:rPr lang="en-US" sz="2400" b="0" dirty="0"/>
              <a:t>The quantities and duration for each activity are listed in the table below:</a:t>
            </a:r>
            <a:endParaRPr lang="en-US" sz="2400" dirty="0"/>
          </a:p>
        </p:txBody>
      </p:sp>
      <p:graphicFrame>
        <p:nvGraphicFramePr>
          <p:cNvPr id="5" name="Content Placeholder 4">
            <a:extLst>
              <a:ext uri="{FF2B5EF4-FFF2-40B4-BE49-F238E27FC236}">
                <a16:creationId xmlns:a16="http://schemas.microsoft.com/office/drawing/2014/main" id="{C4B5B31A-91B4-4D93-8AE4-251C263010CA}"/>
              </a:ext>
            </a:extLst>
          </p:cNvPr>
          <p:cNvGraphicFramePr>
            <a:graphicFrameLocks noGrp="1"/>
          </p:cNvGraphicFramePr>
          <p:nvPr>
            <p:ph idx="1"/>
            <p:extLst>
              <p:ext uri="{D42A27DB-BD31-4B8C-83A1-F6EECF244321}">
                <p14:modId xmlns:p14="http://schemas.microsoft.com/office/powerpoint/2010/main" val="215188069"/>
              </p:ext>
            </p:extLst>
          </p:nvPr>
        </p:nvGraphicFramePr>
        <p:xfrm>
          <a:off x="1373944" y="1540412"/>
          <a:ext cx="9059593" cy="4245265"/>
        </p:xfrm>
        <a:graphic>
          <a:graphicData uri="http://schemas.openxmlformats.org/drawingml/2006/table">
            <a:tbl>
              <a:tblPr firstRow="1" firstCol="1" bandRow="1">
                <a:tableStyleId>{5C22544A-7EE6-4342-B048-85BDC9FD1C3A}</a:tableStyleId>
              </a:tblPr>
              <a:tblGrid>
                <a:gridCol w="2567081">
                  <a:extLst>
                    <a:ext uri="{9D8B030D-6E8A-4147-A177-3AD203B41FA5}">
                      <a16:colId xmlns:a16="http://schemas.microsoft.com/office/drawing/2014/main" val="3966481179"/>
                    </a:ext>
                  </a:extLst>
                </a:gridCol>
                <a:gridCol w="1840193">
                  <a:extLst>
                    <a:ext uri="{9D8B030D-6E8A-4147-A177-3AD203B41FA5}">
                      <a16:colId xmlns:a16="http://schemas.microsoft.com/office/drawing/2014/main" val="3099229808"/>
                    </a:ext>
                  </a:extLst>
                </a:gridCol>
                <a:gridCol w="2522313">
                  <a:extLst>
                    <a:ext uri="{9D8B030D-6E8A-4147-A177-3AD203B41FA5}">
                      <a16:colId xmlns:a16="http://schemas.microsoft.com/office/drawing/2014/main" val="287441679"/>
                    </a:ext>
                  </a:extLst>
                </a:gridCol>
                <a:gridCol w="2130006">
                  <a:extLst>
                    <a:ext uri="{9D8B030D-6E8A-4147-A177-3AD203B41FA5}">
                      <a16:colId xmlns:a16="http://schemas.microsoft.com/office/drawing/2014/main" val="2843250674"/>
                    </a:ext>
                  </a:extLst>
                </a:gridCol>
              </a:tblGrid>
              <a:tr h="636956">
                <a:tc>
                  <a:txBody>
                    <a:bodyPr/>
                    <a:lstStyle/>
                    <a:p>
                      <a:pPr marL="0" marR="0" algn="ctr">
                        <a:lnSpc>
                          <a:spcPct val="150000"/>
                        </a:lnSpc>
                        <a:spcBef>
                          <a:spcPts val="0"/>
                        </a:spcBef>
                        <a:spcAft>
                          <a:spcPts val="600"/>
                        </a:spcAft>
                      </a:pPr>
                      <a:r>
                        <a:rPr lang="en-US" sz="1800" b="0" dirty="0">
                          <a:solidFill>
                            <a:schemeClr val="tx1"/>
                          </a:solidFill>
                          <a:effectLst/>
                        </a:rPr>
                        <a:t>Activity</a:t>
                      </a:r>
                      <a:endParaRPr lang="en-US" sz="18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solidFill>
                  </a:tcPr>
                </a:tc>
                <a:tc>
                  <a:txBody>
                    <a:bodyPr/>
                    <a:lstStyle/>
                    <a:p>
                      <a:pPr marL="0" marR="0" algn="ctr">
                        <a:lnSpc>
                          <a:spcPct val="150000"/>
                        </a:lnSpc>
                        <a:spcBef>
                          <a:spcPts val="0"/>
                        </a:spcBef>
                        <a:spcAft>
                          <a:spcPts val="600"/>
                        </a:spcAft>
                      </a:pPr>
                      <a:r>
                        <a:rPr lang="en-US" sz="1800" b="0" dirty="0">
                          <a:solidFill>
                            <a:schemeClr val="tx1"/>
                          </a:solidFill>
                          <a:effectLst/>
                        </a:rPr>
                        <a:t>Quantities</a:t>
                      </a:r>
                      <a:endParaRPr lang="en-US" sz="18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solidFill>
                  </a:tcPr>
                </a:tc>
                <a:tc>
                  <a:txBody>
                    <a:bodyPr/>
                    <a:lstStyle/>
                    <a:p>
                      <a:pPr marL="0" marR="0" algn="ctr">
                        <a:lnSpc>
                          <a:spcPct val="150000"/>
                        </a:lnSpc>
                        <a:spcBef>
                          <a:spcPts val="0"/>
                        </a:spcBef>
                        <a:spcAft>
                          <a:spcPts val="600"/>
                        </a:spcAft>
                      </a:pPr>
                      <a:r>
                        <a:rPr lang="en-US" sz="1800" b="0" dirty="0">
                          <a:solidFill>
                            <a:schemeClr val="tx1"/>
                          </a:solidFill>
                          <a:effectLst/>
                        </a:rPr>
                        <a:t>Productivity Rate</a:t>
                      </a:r>
                      <a:endParaRPr lang="en-US" sz="18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solidFill>
                  </a:tcPr>
                </a:tc>
                <a:tc>
                  <a:txBody>
                    <a:bodyPr/>
                    <a:lstStyle/>
                    <a:p>
                      <a:pPr marL="0" marR="0" algn="ctr">
                        <a:lnSpc>
                          <a:spcPct val="150000"/>
                        </a:lnSpc>
                        <a:spcBef>
                          <a:spcPts val="0"/>
                        </a:spcBef>
                        <a:spcAft>
                          <a:spcPts val="600"/>
                        </a:spcAft>
                      </a:pPr>
                      <a:r>
                        <a:rPr lang="en-US" sz="1800" b="0" dirty="0">
                          <a:solidFill>
                            <a:schemeClr val="tx1"/>
                          </a:solidFill>
                          <a:effectLst/>
                        </a:rPr>
                        <a:t>Duration (day)</a:t>
                      </a:r>
                      <a:endParaRPr lang="en-US" sz="18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solidFill>
                  </a:tcPr>
                </a:tc>
                <a:extLst>
                  <a:ext uri="{0D108BD9-81ED-4DB2-BD59-A6C34878D82A}">
                    <a16:rowId xmlns:a16="http://schemas.microsoft.com/office/drawing/2014/main" val="2380211720"/>
                  </a:ext>
                </a:extLst>
              </a:tr>
              <a:tr h="635469">
                <a:tc>
                  <a:txBody>
                    <a:bodyPr/>
                    <a:lstStyle/>
                    <a:p>
                      <a:pPr marL="0" marR="0" algn="ctr">
                        <a:lnSpc>
                          <a:spcPct val="150000"/>
                        </a:lnSpc>
                        <a:spcBef>
                          <a:spcPts val="0"/>
                        </a:spcBef>
                        <a:spcAft>
                          <a:spcPts val="600"/>
                        </a:spcAft>
                      </a:pPr>
                      <a:r>
                        <a:rPr lang="en-US" sz="1800" b="0" dirty="0">
                          <a:solidFill>
                            <a:schemeClr val="tx1"/>
                          </a:solidFill>
                          <a:effectLst/>
                        </a:rPr>
                        <a:t>Columns &amp; walls</a:t>
                      </a:r>
                      <a:endParaRPr lang="en-US" sz="18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solidFill>
                  </a:tcPr>
                </a:tc>
                <a:tc>
                  <a:txBody>
                    <a:bodyPr/>
                    <a:lstStyle/>
                    <a:p>
                      <a:pPr marL="0" marR="0" algn="ctr">
                        <a:lnSpc>
                          <a:spcPct val="150000"/>
                        </a:lnSpc>
                        <a:spcBef>
                          <a:spcPts val="0"/>
                        </a:spcBef>
                        <a:spcAft>
                          <a:spcPts val="600"/>
                        </a:spcAft>
                      </a:pPr>
                      <a:r>
                        <a:rPr lang="en-US" sz="1800" dirty="0">
                          <a:effectLst/>
                        </a:rPr>
                        <a:t>9 columns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a:effectLst/>
                        </a:rPr>
                        <a:t>9 column/day</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dirty="0">
                          <a:effectLst/>
                        </a:rPr>
                        <a:t>1</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2737413149"/>
                  </a:ext>
                </a:extLst>
              </a:tr>
              <a:tr h="635469">
                <a:tc>
                  <a:txBody>
                    <a:bodyPr/>
                    <a:lstStyle/>
                    <a:p>
                      <a:pPr marL="0" marR="0" algn="ctr">
                        <a:lnSpc>
                          <a:spcPct val="150000"/>
                        </a:lnSpc>
                        <a:spcBef>
                          <a:spcPts val="0"/>
                        </a:spcBef>
                        <a:spcAft>
                          <a:spcPts val="600"/>
                        </a:spcAft>
                      </a:pPr>
                      <a:r>
                        <a:rPr lang="en-US" sz="1800" b="0" dirty="0">
                          <a:solidFill>
                            <a:schemeClr val="tx1"/>
                          </a:solidFill>
                          <a:effectLst/>
                        </a:rPr>
                        <a:t>Isolation for walls</a:t>
                      </a:r>
                      <a:endParaRPr lang="en-US" sz="18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solidFill>
                  </a:tcPr>
                </a:tc>
                <a:tc>
                  <a:txBody>
                    <a:bodyPr/>
                    <a:lstStyle/>
                    <a:p>
                      <a:pPr marL="0" marR="0" algn="ctr">
                        <a:lnSpc>
                          <a:spcPct val="150000"/>
                        </a:lnSpc>
                        <a:spcBef>
                          <a:spcPts val="0"/>
                        </a:spcBef>
                        <a:spcAft>
                          <a:spcPts val="600"/>
                        </a:spcAft>
                      </a:pPr>
                      <a:r>
                        <a:rPr lang="en-US" sz="1800" dirty="0">
                          <a:effectLst/>
                        </a:rPr>
                        <a:t>61 m</a:t>
                      </a:r>
                      <a:r>
                        <a:rPr lang="en-US" sz="1800" baseline="30000" dirty="0">
                          <a:effectLst/>
                        </a:rPr>
                        <a:t>2</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a:effectLst/>
                        </a:rPr>
                        <a:t>55 m</a:t>
                      </a:r>
                      <a:r>
                        <a:rPr lang="en-US" sz="1800" baseline="30000">
                          <a:effectLst/>
                        </a:rPr>
                        <a:t>2</a:t>
                      </a:r>
                      <a:r>
                        <a:rPr lang="en-US" sz="1800">
                          <a:effectLst/>
                        </a:rPr>
                        <a:t>/day</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a:effectLst/>
                        </a:rPr>
                        <a:t>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734093686"/>
                  </a:ext>
                </a:extLst>
              </a:tr>
              <a:tr h="299123">
                <a:tc>
                  <a:txBody>
                    <a:bodyPr/>
                    <a:lstStyle/>
                    <a:p>
                      <a:pPr marL="0" marR="0" algn="ctr">
                        <a:lnSpc>
                          <a:spcPct val="150000"/>
                        </a:lnSpc>
                        <a:spcBef>
                          <a:spcPts val="0"/>
                        </a:spcBef>
                        <a:spcAft>
                          <a:spcPts val="600"/>
                        </a:spcAft>
                      </a:pPr>
                      <a:r>
                        <a:rPr lang="en-US" sz="1800" b="0" dirty="0">
                          <a:solidFill>
                            <a:schemeClr val="tx1"/>
                          </a:solidFill>
                          <a:effectLst/>
                        </a:rPr>
                        <a:t>Stone works</a:t>
                      </a:r>
                      <a:endParaRPr lang="en-US" sz="18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solidFill>
                  </a:tcPr>
                </a:tc>
                <a:tc>
                  <a:txBody>
                    <a:bodyPr/>
                    <a:lstStyle/>
                    <a:p>
                      <a:pPr marL="0" marR="0" algn="ctr">
                        <a:lnSpc>
                          <a:spcPct val="150000"/>
                        </a:lnSpc>
                        <a:spcBef>
                          <a:spcPts val="0"/>
                        </a:spcBef>
                        <a:spcAft>
                          <a:spcPts val="600"/>
                        </a:spcAft>
                      </a:pPr>
                      <a:r>
                        <a:rPr lang="en-US" sz="1800" dirty="0">
                          <a:effectLst/>
                        </a:rPr>
                        <a:t>246 m</a:t>
                      </a:r>
                      <a:r>
                        <a:rPr lang="en-US" sz="1800" baseline="30000" dirty="0">
                          <a:effectLst/>
                        </a:rPr>
                        <a:t>2</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dirty="0">
                          <a:effectLst/>
                        </a:rPr>
                        <a:t>30 m</a:t>
                      </a:r>
                      <a:r>
                        <a:rPr lang="en-US" sz="1800" baseline="30000" dirty="0">
                          <a:effectLst/>
                        </a:rPr>
                        <a:t>2</a:t>
                      </a:r>
                      <a:r>
                        <a:rPr lang="en-US" sz="1800" dirty="0">
                          <a:effectLst/>
                        </a:rPr>
                        <a:t>/day</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a:effectLst/>
                        </a:rPr>
                        <a:t>8</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265885490"/>
                  </a:ext>
                </a:extLst>
              </a:tr>
              <a:tr h="973302">
                <a:tc>
                  <a:txBody>
                    <a:bodyPr/>
                    <a:lstStyle/>
                    <a:p>
                      <a:pPr marL="0" marR="0" algn="ctr">
                        <a:lnSpc>
                          <a:spcPct val="150000"/>
                        </a:lnSpc>
                        <a:spcBef>
                          <a:spcPts val="0"/>
                        </a:spcBef>
                        <a:spcAft>
                          <a:spcPts val="600"/>
                        </a:spcAft>
                      </a:pPr>
                      <a:r>
                        <a:rPr lang="en-US" sz="1800" b="0" dirty="0">
                          <a:solidFill>
                            <a:schemeClr val="tx1"/>
                          </a:solidFill>
                          <a:effectLst/>
                        </a:rPr>
                        <a:t>Formwork and steel fixing for stair slab</a:t>
                      </a:r>
                      <a:endParaRPr lang="en-US" sz="18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solidFill>
                  </a:tcPr>
                </a:tc>
                <a:tc>
                  <a:txBody>
                    <a:bodyPr/>
                    <a:lstStyle/>
                    <a:p>
                      <a:pPr marL="0" marR="0" algn="ctr">
                        <a:lnSpc>
                          <a:spcPct val="150000"/>
                        </a:lnSpc>
                        <a:spcBef>
                          <a:spcPts val="0"/>
                        </a:spcBef>
                        <a:spcAft>
                          <a:spcPts val="600"/>
                        </a:spcAft>
                      </a:pPr>
                      <a:r>
                        <a:rPr lang="en-US" sz="1800" dirty="0">
                          <a:effectLst/>
                        </a:rPr>
                        <a:t>35 m</a:t>
                      </a:r>
                      <a:r>
                        <a:rPr lang="en-US" sz="1800" baseline="30000" dirty="0">
                          <a:effectLst/>
                        </a:rPr>
                        <a:t>2</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dirty="0">
                          <a:effectLst/>
                        </a:rPr>
                        <a:t>48 m</a:t>
                      </a:r>
                      <a:r>
                        <a:rPr lang="en-US" sz="1800" baseline="30000" dirty="0">
                          <a:effectLst/>
                        </a:rPr>
                        <a:t>2</a:t>
                      </a:r>
                      <a:r>
                        <a:rPr lang="en-US" sz="1800" dirty="0">
                          <a:effectLst/>
                        </a:rPr>
                        <a:t>/day</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a:effectLst/>
                        </a:rPr>
                        <a:t>1</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64054523"/>
                  </a:ext>
                </a:extLst>
              </a:tr>
              <a:tr h="635469">
                <a:tc>
                  <a:txBody>
                    <a:bodyPr/>
                    <a:lstStyle/>
                    <a:p>
                      <a:pPr marL="0" marR="0" algn="ctr">
                        <a:lnSpc>
                          <a:spcPct val="150000"/>
                        </a:lnSpc>
                        <a:spcBef>
                          <a:spcPts val="0"/>
                        </a:spcBef>
                        <a:spcAft>
                          <a:spcPts val="600"/>
                        </a:spcAft>
                      </a:pPr>
                      <a:r>
                        <a:rPr lang="en-US" sz="1800" b="0" dirty="0">
                          <a:solidFill>
                            <a:schemeClr val="tx1"/>
                          </a:solidFill>
                          <a:effectLst/>
                        </a:rPr>
                        <a:t>Casting stair slab</a:t>
                      </a:r>
                      <a:endParaRPr lang="en-US" sz="18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solidFill>
                  </a:tcPr>
                </a:tc>
                <a:tc>
                  <a:txBody>
                    <a:bodyPr/>
                    <a:lstStyle/>
                    <a:p>
                      <a:pPr algn="ctr"/>
                      <a:endParaRPr lang="en-US" sz="1800">
                        <a:effectLst/>
                        <a:latin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algn="ctr"/>
                      <a:endParaRPr lang="en-US" sz="1800" dirty="0">
                        <a:effectLst/>
                        <a:latin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dirty="0">
                          <a:effectLst/>
                        </a:rPr>
                        <a:t>1</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419123247"/>
                  </a:ext>
                </a:extLst>
              </a:tr>
              <a:tr h="299123">
                <a:tc>
                  <a:txBody>
                    <a:bodyPr/>
                    <a:lstStyle/>
                    <a:p>
                      <a:pPr marL="0" marR="0" algn="ctr">
                        <a:lnSpc>
                          <a:spcPct val="150000"/>
                        </a:lnSpc>
                        <a:spcBef>
                          <a:spcPts val="0"/>
                        </a:spcBef>
                        <a:spcAft>
                          <a:spcPts val="600"/>
                        </a:spcAft>
                      </a:pPr>
                      <a:r>
                        <a:rPr lang="en-US" sz="1800" b="0" dirty="0">
                          <a:solidFill>
                            <a:schemeClr val="tx1"/>
                          </a:solidFill>
                          <a:effectLst/>
                        </a:rPr>
                        <a:t>Stone pointing</a:t>
                      </a:r>
                      <a:endParaRPr lang="en-US" sz="18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solidFill>
                  </a:tcPr>
                </a:tc>
                <a:tc>
                  <a:txBody>
                    <a:bodyPr/>
                    <a:lstStyle/>
                    <a:p>
                      <a:pPr marL="0" marR="0" algn="ctr">
                        <a:lnSpc>
                          <a:spcPct val="150000"/>
                        </a:lnSpc>
                        <a:spcBef>
                          <a:spcPts val="0"/>
                        </a:spcBef>
                        <a:spcAft>
                          <a:spcPts val="600"/>
                        </a:spcAft>
                      </a:pPr>
                      <a:r>
                        <a:rPr lang="en-US" sz="1800">
                          <a:effectLst/>
                        </a:rPr>
                        <a:t>1531 m</a:t>
                      </a:r>
                      <a:r>
                        <a:rPr lang="en-US" sz="1800" baseline="30000">
                          <a:effectLst/>
                        </a:rPr>
                        <a:t>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dirty="0">
                          <a:effectLst/>
                        </a:rPr>
                        <a:t>90 m</a:t>
                      </a:r>
                      <a:r>
                        <a:rPr lang="en-US" sz="1800" baseline="30000" dirty="0">
                          <a:effectLst/>
                        </a:rPr>
                        <a:t>2</a:t>
                      </a:r>
                      <a:r>
                        <a:rPr lang="en-US" sz="1800" dirty="0">
                          <a:effectLst/>
                        </a:rPr>
                        <a:t>/day</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800" dirty="0">
                          <a:effectLst/>
                        </a:rPr>
                        <a:t>17</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486206269"/>
                  </a:ext>
                </a:extLst>
              </a:tr>
            </a:tbl>
          </a:graphicData>
        </a:graphic>
      </p:graphicFrame>
      <p:sp>
        <p:nvSpPr>
          <p:cNvPr id="4" name="Slide Number Placeholder 3">
            <a:extLst>
              <a:ext uri="{FF2B5EF4-FFF2-40B4-BE49-F238E27FC236}">
                <a16:creationId xmlns:a16="http://schemas.microsoft.com/office/drawing/2014/main" id="{70A5D744-8DC1-4860-92FC-6BAED572E22E}"/>
              </a:ext>
            </a:extLst>
          </p:cNvPr>
          <p:cNvSpPr>
            <a:spLocks noGrp="1"/>
          </p:cNvSpPr>
          <p:nvPr>
            <p:ph type="sldNum" sz="quarter" idx="12"/>
          </p:nvPr>
        </p:nvSpPr>
        <p:spPr/>
        <p:txBody>
          <a:bodyPr/>
          <a:lstStyle/>
          <a:p>
            <a:fld id="{9FED66C1-1814-4619-B577-ED022AF4E7A1}" type="slidenum">
              <a:rPr lang="en-US" smtClean="0"/>
              <a:t>30</a:t>
            </a:fld>
            <a:endParaRPr lang="en-US"/>
          </a:p>
        </p:txBody>
      </p:sp>
    </p:spTree>
    <p:extLst>
      <p:ext uri="{BB962C8B-B14F-4D97-AF65-F5344CB8AC3E}">
        <p14:creationId xmlns:p14="http://schemas.microsoft.com/office/powerpoint/2010/main" val="15441236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734D7-8841-4B65-90F9-E21EDF8D6EF7}"/>
              </a:ext>
            </a:extLst>
          </p:cNvPr>
          <p:cNvSpPr>
            <a:spLocks noGrp="1"/>
          </p:cNvSpPr>
          <p:nvPr>
            <p:ph type="title"/>
          </p:nvPr>
        </p:nvSpPr>
        <p:spPr>
          <a:xfrm>
            <a:off x="1069848" y="484632"/>
            <a:ext cx="10058400" cy="1105017"/>
          </a:xfrm>
        </p:spPr>
        <p:txBody>
          <a:bodyPr>
            <a:normAutofit/>
          </a:bodyPr>
          <a:lstStyle/>
          <a:p>
            <a:r>
              <a:rPr lang="en-US" sz="3200" dirty="0">
                <a:solidFill>
                  <a:schemeClr val="accent2">
                    <a:lumMod val="75000"/>
                  </a:schemeClr>
                </a:solidFill>
              </a:rPr>
              <a:t>Roof work:</a:t>
            </a:r>
          </a:p>
        </p:txBody>
      </p:sp>
      <p:sp>
        <p:nvSpPr>
          <p:cNvPr id="3" name="Content Placeholder 2">
            <a:extLst>
              <a:ext uri="{FF2B5EF4-FFF2-40B4-BE49-F238E27FC236}">
                <a16:creationId xmlns:a16="http://schemas.microsoft.com/office/drawing/2014/main" id="{8C0EEA04-6262-4A9B-8087-EAC0B3CB5ECB}"/>
              </a:ext>
            </a:extLst>
          </p:cNvPr>
          <p:cNvSpPr>
            <a:spLocks noGrp="1"/>
          </p:cNvSpPr>
          <p:nvPr>
            <p:ph idx="1"/>
          </p:nvPr>
        </p:nvSpPr>
        <p:spPr>
          <a:xfrm>
            <a:off x="182880" y="1786597"/>
            <a:ext cx="10945368" cy="4385603"/>
          </a:xfrm>
        </p:spPr>
        <p:txBody>
          <a:bodyPr/>
          <a:lstStyle/>
          <a:p>
            <a:pPr marL="0" indent="0">
              <a:buNone/>
            </a:pPr>
            <a:r>
              <a:rPr lang="en-US" dirty="0"/>
              <a:t>For roof floor the total cost is estimated to be </a:t>
            </a:r>
            <a:r>
              <a:rPr lang="en-US" b="1" u="sng" dirty="0"/>
              <a:t>100,951.85 NIS </a:t>
            </a:r>
            <a:r>
              <a:rPr lang="en-US" dirty="0"/>
              <a:t>as shown in the figure below:</a:t>
            </a:r>
          </a:p>
          <a:p>
            <a:pPr marL="0" indent="0">
              <a:buNone/>
            </a:pPr>
            <a:endParaRPr lang="en-US" dirty="0"/>
          </a:p>
        </p:txBody>
      </p:sp>
      <p:sp>
        <p:nvSpPr>
          <p:cNvPr id="4" name="Slide Number Placeholder 3">
            <a:extLst>
              <a:ext uri="{FF2B5EF4-FFF2-40B4-BE49-F238E27FC236}">
                <a16:creationId xmlns:a16="http://schemas.microsoft.com/office/drawing/2014/main" id="{2146787B-54E9-492D-87F8-E87699449230}"/>
              </a:ext>
            </a:extLst>
          </p:cNvPr>
          <p:cNvSpPr>
            <a:spLocks noGrp="1"/>
          </p:cNvSpPr>
          <p:nvPr>
            <p:ph type="sldNum" sz="quarter" idx="12"/>
          </p:nvPr>
        </p:nvSpPr>
        <p:spPr/>
        <p:txBody>
          <a:bodyPr/>
          <a:lstStyle/>
          <a:p>
            <a:fld id="{9FED66C1-1814-4619-B577-ED022AF4E7A1}" type="slidenum">
              <a:rPr lang="en-US" smtClean="0"/>
              <a:t>31</a:t>
            </a:fld>
            <a:endParaRPr lang="en-US"/>
          </a:p>
        </p:txBody>
      </p:sp>
      <p:pic>
        <p:nvPicPr>
          <p:cNvPr id="6" name="Picture 5">
            <a:extLst>
              <a:ext uri="{FF2B5EF4-FFF2-40B4-BE49-F238E27FC236}">
                <a16:creationId xmlns:a16="http://schemas.microsoft.com/office/drawing/2014/main" id="{B21AE583-7022-4148-8BF3-E354738BE6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5247" y="2729132"/>
            <a:ext cx="10155067" cy="2841674"/>
          </a:xfrm>
          <a:prstGeom prst="round2DiagRect">
            <a:avLst>
              <a:gd name="adj1" fmla="val 140"/>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68144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arn(inVertical)">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a:extLst>
              <a:ext uri="{FF2B5EF4-FFF2-40B4-BE49-F238E27FC236}">
                <a16:creationId xmlns:a16="http://schemas.microsoft.com/office/drawing/2014/main" id="{8843D44E-D7CE-491B-BA77-0514E81F4EC6}"/>
              </a:ext>
            </a:extLst>
          </p:cNvPr>
          <p:cNvSpPr>
            <a:spLocks noGrp="1"/>
          </p:cNvSpPr>
          <p:nvPr>
            <p:ph idx="1"/>
          </p:nvPr>
        </p:nvSpPr>
        <p:spPr>
          <a:xfrm>
            <a:off x="119268" y="891540"/>
            <a:ext cx="11953461" cy="5074920"/>
          </a:xfrm>
        </p:spPr>
        <p:txBody>
          <a:bodyPr>
            <a:normAutofit/>
          </a:bodyPr>
          <a:lstStyle/>
          <a:p>
            <a:r>
              <a:rPr lang="en-US" dirty="0"/>
              <a:t>The total cost of the whole project is estimated to be </a:t>
            </a:r>
            <a:r>
              <a:rPr lang="en-US" b="1" u="sng" dirty="0"/>
              <a:t>2,092,840.42 NIS </a:t>
            </a:r>
            <a:r>
              <a:rPr lang="en-US" dirty="0"/>
              <a:t>as shown in the figure below:</a:t>
            </a:r>
          </a:p>
          <a:p>
            <a:endParaRPr lang="en-US" dirty="0"/>
          </a:p>
          <a:p>
            <a:endParaRPr lang="en-US" dirty="0"/>
          </a:p>
          <a:p>
            <a:endParaRPr lang="en-US" dirty="0"/>
          </a:p>
          <a:p>
            <a:endParaRPr lang="en-US" dirty="0"/>
          </a:p>
          <a:p>
            <a:endParaRPr lang="en-US" dirty="0"/>
          </a:p>
          <a:p>
            <a:r>
              <a:rPr lang="en-US" dirty="0"/>
              <a:t>By taking 15% as a percent represents profit, risk and indirect cost, the total price for this bid is estimated to be </a:t>
            </a:r>
            <a:r>
              <a:rPr lang="en-US" b="1" u="sng" dirty="0"/>
              <a:t>2,406,766.50 NIS.</a:t>
            </a:r>
          </a:p>
          <a:p>
            <a:r>
              <a:rPr lang="en-US" dirty="0"/>
              <a:t>Nablus municipality estimated the price for this bid to be approximately equal 2,343,722.00 NIS. So, the difference between the two prices is estimated to be </a:t>
            </a:r>
            <a:r>
              <a:rPr lang="en-US" b="1" u="sng" dirty="0"/>
              <a:t>63,044.50</a:t>
            </a:r>
            <a:r>
              <a:rPr lang="en-US" u="sng" dirty="0"/>
              <a:t> </a:t>
            </a:r>
            <a:r>
              <a:rPr lang="en-US" b="1" u="sng" dirty="0"/>
              <a:t>NIS.</a:t>
            </a:r>
          </a:p>
          <a:p>
            <a:r>
              <a:rPr lang="en-US" dirty="0"/>
              <a:t>Nablus municipality requires the project to be finished within 240days, the duration resulted for the project is estimated to be 233days which</a:t>
            </a:r>
            <a:r>
              <a:rPr lang="ar-JO" dirty="0"/>
              <a:t> </a:t>
            </a:r>
            <a:r>
              <a:rPr lang="en-US" dirty="0"/>
              <a:t>is less than the required time.</a:t>
            </a:r>
          </a:p>
          <a:p>
            <a:pPr marL="0" indent="0">
              <a:buNone/>
            </a:pPr>
            <a:endParaRPr lang="en-US" dirty="0"/>
          </a:p>
          <a:p>
            <a:endParaRPr lang="en-US" dirty="0"/>
          </a:p>
          <a:p>
            <a:endParaRPr lang="en-US" dirty="0"/>
          </a:p>
          <a:p>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3EA1BDB6-9B25-4F2D-958F-990BB3994413}"/>
              </a:ext>
            </a:extLst>
          </p:cNvPr>
          <p:cNvSpPr>
            <a:spLocks noGrp="1"/>
          </p:cNvSpPr>
          <p:nvPr>
            <p:ph type="sldNum" sz="quarter" idx="12"/>
          </p:nvPr>
        </p:nvSpPr>
        <p:spPr/>
        <p:txBody>
          <a:bodyPr/>
          <a:lstStyle/>
          <a:p>
            <a:fld id="{9FED66C1-1814-4619-B577-ED022AF4E7A1}" type="slidenum">
              <a:rPr lang="en-US" smtClean="0"/>
              <a:t>32</a:t>
            </a:fld>
            <a:endParaRPr lang="en-US"/>
          </a:p>
        </p:txBody>
      </p:sp>
      <p:pic>
        <p:nvPicPr>
          <p:cNvPr id="18" name="Picture 17">
            <a:extLst>
              <a:ext uri="{FF2B5EF4-FFF2-40B4-BE49-F238E27FC236}">
                <a16:creationId xmlns:a16="http://schemas.microsoft.com/office/drawing/2014/main" id="{47C8822C-3EA6-4186-AC34-72C3BEDD83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891" y="2181126"/>
            <a:ext cx="10706217" cy="984739"/>
          </a:xfrm>
          <a:prstGeom prst="roundRect">
            <a:avLst>
              <a:gd name="adj" fmla="val 0"/>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5915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down)">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6">
                                            <p:txEl>
                                              <p:pRg st="6" end="6"/>
                                            </p:txEl>
                                          </p:spTgt>
                                        </p:tgtEl>
                                        <p:attrNameLst>
                                          <p:attrName>style.visibility</p:attrName>
                                        </p:attrNameLst>
                                      </p:cBhvr>
                                      <p:to>
                                        <p:strVal val="visible"/>
                                      </p:to>
                                    </p:set>
                                    <p:animEffect transition="in" filter="wipe(down)">
                                      <p:cBhvr>
                                        <p:cTn id="17" dur="500"/>
                                        <p:tgtEl>
                                          <p:spTgt spid="16">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6">
                                            <p:txEl>
                                              <p:pRg st="7" end="7"/>
                                            </p:txEl>
                                          </p:spTgt>
                                        </p:tgtEl>
                                        <p:attrNameLst>
                                          <p:attrName>style.visibility</p:attrName>
                                        </p:attrNameLst>
                                      </p:cBhvr>
                                      <p:to>
                                        <p:strVal val="visible"/>
                                      </p:to>
                                    </p:set>
                                    <p:animEffect transition="in" filter="circle(in)">
                                      <p:cBhvr>
                                        <p:cTn id="22" dur="2000"/>
                                        <p:tgtEl>
                                          <p:spTgt spid="16">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16">
                                            <p:txEl>
                                              <p:pRg st="8" end="8"/>
                                            </p:txEl>
                                          </p:spTgt>
                                        </p:tgtEl>
                                        <p:attrNameLst>
                                          <p:attrName>style.visibility</p:attrName>
                                        </p:attrNameLst>
                                      </p:cBhvr>
                                      <p:to>
                                        <p:strVal val="visible"/>
                                      </p:to>
                                    </p:set>
                                    <p:animEffect transition="in" filter="circle(in)">
                                      <p:cBhvr>
                                        <p:cTn id="27" dur="2000"/>
                                        <p:tgtEl>
                                          <p:spTgt spid="1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A926D6D-BEBE-42B6-B0B5-BEEA18199C53}"/>
              </a:ext>
            </a:extLst>
          </p:cNvPr>
          <p:cNvSpPr>
            <a:spLocks noGrp="1"/>
          </p:cNvSpPr>
          <p:nvPr>
            <p:ph type="title"/>
          </p:nvPr>
        </p:nvSpPr>
        <p:spPr>
          <a:xfrm>
            <a:off x="240792" y="484632"/>
            <a:ext cx="10887456" cy="5788152"/>
          </a:xfrm>
        </p:spPr>
        <p:txBody>
          <a:bodyPr/>
          <a:lstStyle/>
          <a:p>
            <a:pPr algn="ctr"/>
            <a:r>
              <a:rPr lang="en-US" dirty="0">
                <a:solidFill>
                  <a:schemeClr val="tx1"/>
                </a:solidFill>
              </a:rPr>
              <a:t>Finishing works</a:t>
            </a:r>
          </a:p>
        </p:txBody>
      </p:sp>
      <p:sp>
        <p:nvSpPr>
          <p:cNvPr id="4" name="Slide Number Placeholder 3">
            <a:extLst>
              <a:ext uri="{FF2B5EF4-FFF2-40B4-BE49-F238E27FC236}">
                <a16:creationId xmlns:a16="http://schemas.microsoft.com/office/drawing/2014/main" id="{5380607D-FF4F-451F-AF18-695F78C8BE81}"/>
              </a:ext>
            </a:extLst>
          </p:cNvPr>
          <p:cNvSpPr>
            <a:spLocks noGrp="1"/>
          </p:cNvSpPr>
          <p:nvPr>
            <p:ph type="sldNum" sz="quarter" idx="12"/>
          </p:nvPr>
        </p:nvSpPr>
        <p:spPr/>
        <p:txBody>
          <a:bodyPr/>
          <a:lstStyle/>
          <a:p>
            <a:fld id="{9FED66C1-1814-4619-B577-ED022AF4E7A1}" type="slidenum">
              <a:rPr lang="en-US" smtClean="0"/>
              <a:t>33</a:t>
            </a:fld>
            <a:endParaRPr lang="en-US"/>
          </a:p>
        </p:txBody>
      </p:sp>
    </p:spTree>
    <p:extLst>
      <p:ext uri="{BB962C8B-B14F-4D97-AF65-F5344CB8AC3E}">
        <p14:creationId xmlns:p14="http://schemas.microsoft.com/office/powerpoint/2010/main" val="258810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6D23BAE-A838-4195-9137-A101644D69F3}"/>
              </a:ext>
            </a:extLst>
          </p:cNvPr>
          <p:cNvSpPr>
            <a:spLocks noGrp="1"/>
          </p:cNvSpPr>
          <p:nvPr>
            <p:ph type="title"/>
          </p:nvPr>
        </p:nvSpPr>
        <p:spPr>
          <a:xfrm>
            <a:off x="1069848" y="484632"/>
            <a:ext cx="10058400" cy="767393"/>
          </a:xfrm>
        </p:spPr>
        <p:txBody>
          <a:bodyPr>
            <a:normAutofit/>
          </a:bodyPr>
          <a:lstStyle/>
          <a:p>
            <a:pPr algn="ctr"/>
            <a:r>
              <a:rPr lang="en-US" sz="3200" dirty="0">
                <a:solidFill>
                  <a:schemeClr val="tx1"/>
                </a:solidFill>
              </a:rPr>
              <a:t>Windows </a:t>
            </a:r>
          </a:p>
        </p:txBody>
      </p:sp>
      <p:sp>
        <p:nvSpPr>
          <p:cNvPr id="8" name="Content Placeholder 7">
            <a:extLst>
              <a:ext uri="{FF2B5EF4-FFF2-40B4-BE49-F238E27FC236}">
                <a16:creationId xmlns:a16="http://schemas.microsoft.com/office/drawing/2014/main" id="{8AE92DC4-0243-4223-8D18-3E3AAFB5F728}"/>
              </a:ext>
            </a:extLst>
          </p:cNvPr>
          <p:cNvSpPr>
            <a:spLocks noGrp="1"/>
          </p:cNvSpPr>
          <p:nvPr>
            <p:ph idx="1"/>
          </p:nvPr>
        </p:nvSpPr>
        <p:spPr>
          <a:xfrm>
            <a:off x="422031" y="1078523"/>
            <a:ext cx="11529177" cy="5559385"/>
          </a:xfrm>
        </p:spPr>
        <p:txBody>
          <a:bodyPr/>
          <a:lstStyle/>
          <a:p>
            <a:pPr marL="0" indent="0">
              <a:buNone/>
            </a:pPr>
            <a:r>
              <a:rPr lang="en-US" dirty="0"/>
              <a:t>For windows the quantity, duration and cost for each type are listed in the table below:</a:t>
            </a:r>
          </a:p>
          <a:p>
            <a:pPr marL="0" indent="0">
              <a:buNone/>
            </a:pPr>
            <a:endParaRPr lang="en-US" dirty="0"/>
          </a:p>
        </p:txBody>
      </p:sp>
      <p:sp>
        <p:nvSpPr>
          <p:cNvPr id="3" name="Slide Number Placeholder 2">
            <a:extLst>
              <a:ext uri="{FF2B5EF4-FFF2-40B4-BE49-F238E27FC236}">
                <a16:creationId xmlns:a16="http://schemas.microsoft.com/office/drawing/2014/main" id="{8CFDD253-D25E-4956-AE28-462C63909E80}"/>
              </a:ext>
            </a:extLst>
          </p:cNvPr>
          <p:cNvSpPr>
            <a:spLocks noGrp="1"/>
          </p:cNvSpPr>
          <p:nvPr>
            <p:ph type="sldNum" sz="quarter" idx="12"/>
          </p:nvPr>
        </p:nvSpPr>
        <p:spPr/>
        <p:txBody>
          <a:bodyPr/>
          <a:lstStyle/>
          <a:p>
            <a:fld id="{9FED66C1-1814-4619-B577-ED022AF4E7A1}" type="slidenum">
              <a:rPr lang="en-US" smtClean="0"/>
              <a:t>34</a:t>
            </a:fld>
            <a:endParaRPr lang="en-US"/>
          </a:p>
        </p:txBody>
      </p:sp>
      <p:graphicFrame>
        <p:nvGraphicFramePr>
          <p:cNvPr id="9" name="Table 8">
            <a:extLst>
              <a:ext uri="{FF2B5EF4-FFF2-40B4-BE49-F238E27FC236}">
                <a16:creationId xmlns:a16="http://schemas.microsoft.com/office/drawing/2014/main" id="{A9C9E20B-1958-486E-A05C-F48AD696996A}"/>
              </a:ext>
            </a:extLst>
          </p:cNvPr>
          <p:cNvGraphicFramePr>
            <a:graphicFrameLocks noGrp="1"/>
          </p:cNvGraphicFramePr>
          <p:nvPr>
            <p:extLst>
              <p:ext uri="{D42A27DB-BD31-4B8C-83A1-F6EECF244321}">
                <p14:modId xmlns:p14="http://schemas.microsoft.com/office/powerpoint/2010/main" val="2211409803"/>
              </p:ext>
            </p:extLst>
          </p:nvPr>
        </p:nvGraphicFramePr>
        <p:xfrm>
          <a:off x="574431" y="1504274"/>
          <a:ext cx="10796953" cy="4708958"/>
        </p:xfrm>
        <a:graphic>
          <a:graphicData uri="http://schemas.openxmlformats.org/drawingml/2006/table">
            <a:tbl>
              <a:tblPr firstRow="1" firstCol="1" bandRow="1">
                <a:tableStyleId>{5C22544A-7EE6-4342-B048-85BDC9FD1C3A}</a:tableStyleId>
              </a:tblPr>
              <a:tblGrid>
                <a:gridCol w="1472730">
                  <a:extLst>
                    <a:ext uri="{9D8B030D-6E8A-4147-A177-3AD203B41FA5}">
                      <a16:colId xmlns:a16="http://schemas.microsoft.com/office/drawing/2014/main" val="3734061844"/>
                    </a:ext>
                  </a:extLst>
                </a:gridCol>
                <a:gridCol w="2105544">
                  <a:extLst>
                    <a:ext uri="{9D8B030D-6E8A-4147-A177-3AD203B41FA5}">
                      <a16:colId xmlns:a16="http://schemas.microsoft.com/office/drawing/2014/main" val="3230225285"/>
                    </a:ext>
                  </a:extLst>
                </a:gridCol>
                <a:gridCol w="1380684">
                  <a:extLst>
                    <a:ext uri="{9D8B030D-6E8A-4147-A177-3AD203B41FA5}">
                      <a16:colId xmlns:a16="http://schemas.microsoft.com/office/drawing/2014/main" val="3689661187"/>
                    </a:ext>
                  </a:extLst>
                </a:gridCol>
                <a:gridCol w="1449719">
                  <a:extLst>
                    <a:ext uri="{9D8B030D-6E8A-4147-A177-3AD203B41FA5}">
                      <a16:colId xmlns:a16="http://schemas.microsoft.com/office/drawing/2014/main" val="2379084873"/>
                    </a:ext>
                  </a:extLst>
                </a:gridCol>
                <a:gridCol w="965138">
                  <a:extLst>
                    <a:ext uri="{9D8B030D-6E8A-4147-A177-3AD203B41FA5}">
                      <a16:colId xmlns:a16="http://schemas.microsoft.com/office/drawing/2014/main" val="3842584271"/>
                    </a:ext>
                  </a:extLst>
                </a:gridCol>
                <a:gridCol w="1842254">
                  <a:extLst>
                    <a:ext uri="{9D8B030D-6E8A-4147-A177-3AD203B41FA5}">
                      <a16:colId xmlns:a16="http://schemas.microsoft.com/office/drawing/2014/main" val="3551685280"/>
                    </a:ext>
                  </a:extLst>
                </a:gridCol>
                <a:gridCol w="1580884">
                  <a:extLst>
                    <a:ext uri="{9D8B030D-6E8A-4147-A177-3AD203B41FA5}">
                      <a16:colId xmlns:a16="http://schemas.microsoft.com/office/drawing/2014/main" val="809639091"/>
                    </a:ext>
                  </a:extLst>
                </a:gridCol>
              </a:tblGrid>
              <a:tr h="361931">
                <a:tc gridSpan="7">
                  <a:txBody>
                    <a:bodyPr/>
                    <a:lstStyle/>
                    <a:p>
                      <a:pPr marL="0" marR="0" algn="ctr">
                        <a:lnSpc>
                          <a:spcPct val="150000"/>
                        </a:lnSpc>
                        <a:spcBef>
                          <a:spcPts val="0"/>
                        </a:spcBef>
                        <a:spcAft>
                          <a:spcPts val="600"/>
                        </a:spcAft>
                      </a:pPr>
                      <a:r>
                        <a:rPr lang="en-US" sz="1600" dirty="0">
                          <a:solidFill>
                            <a:schemeClr val="tx1"/>
                          </a:solidFill>
                          <a:effectLst/>
                        </a:rPr>
                        <a:t>Windows</a:t>
                      </a:r>
                      <a:endParaRPr lang="en-US" sz="16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50940808"/>
                  </a:ext>
                </a:extLst>
              </a:tr>
              <a:tr h="724824">
                <a:tc>
                  <a:txBody>
                    <a:bodyPr/>
                    <a:lstStyle/>
                    <a:p>
                      <a:pPr marL="0" marR="0" algn="ctr">
                        <a:lnSpc>
                          <a:spcPct val="150000"/>
                        </a:lnSpc>
                        <a:spcBef>
                          <a:spcPts val="0"/>
                        </a:spcBef>
                        <a:spcAft>
                          <a:spcPts val="600"/>
                        </a:spcAft>
                      </a:pPr>
                      <a:r>
                        <a:rPr lang="en-US" sz="1600" b="0" dirty="0">
                          <a:solidFill>
                            <a:schemeClr val="tx1"/>
                          </a:solidFill>
                          <a:effectLst/>
                        </a:rPr>
                        <a:t>Floor</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Productivity rate (Window/day)</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Duration (day)</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Quantity (m</a:t>
                      </a:r>
                      <a:r>
                        <a:rPr lang="en-US" sz="1600" b="0" baseline="30000" dirty="0">
                          <a:effectLst/>
                        </a:rPr>
                        <a:t>2</a:t>
                      </a:r>
                      <a:r>
                        <a:rPr lang="en-US" sz="1600" b="0" dirty="0">
                          <a:effectLst/>
                        </a:rPr>
                        <a:t>)</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Type</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Price (NIS/m</a:t>
                      </a:r>
                      <a:r>
                        <a:rPr lang="en-US" sz="1600" b="0" baseline="30000" dirty="0">
                          <a:effectLst/>
                        </a:rPr>
                        <a:t>2</a:t>
                      </a:r>
                      <a:r>
                        <a:rPr lang="en-US" sz="1600" b="0" dirty="0">
                          <a:effectLst/>
                        </a:rPr>
                        <a:t>)</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Cost (NIS)</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extLst>
                  <a:ext uri="{0D108BD9-81ED-4DB2-BD59-A6C34878D82A}">
                    <a16:rowId xmlns:a16="http://schemas.microsoft.com/office/drawing/2014/main" val="3179135198"/>
                  </a:ext>
                </a:extLst>
              </a:tr>
              <a:tr h="362220">
                <a:tc rowSpan="2">
                  <a:txBody>
                    <a:bodyPr/>
                    <a:lstStyle/>
                    <a:p>
                      <a:pPr marL="0" marR="0" algn="ctr">
                        <a:lnSpc>
                          <a:spcPct val="150000"/>
                        </a:lnSpc>
                        <a:spcBef>
                          <a:spcPts val="0"/>
                        </a:spcBef>
                        <a:spcAft>
                          <a:spcPts val="600"/>
                        </a:spcAft>
                      </a:pPr>
                      <a:r>
                        <a:rPr lang="en-US" sz="1600" b="0" dirty="0">
                          <a:solidFill>
                            <a:schemeClr val="tx1"/>
                          </a:solidFill>
                          <a:effectLst/>
                        </a:rPr>
                        <a:t>Basement</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rowSpan="7">
                  <a:txBody>
                    <a:bodyPr/>
                    <a:lstStyle/>
                    <a:p>
                      <a:pPr marL="0" marR="0" algn="ctr">
                        <a:lnSpc>
                          <a:spcPct val="150000"/>
                        </a:lnSpc>
                        <a:spcBef>
                          <a:spcPts val="0"/>
                        </a:spcBef>
                        <a:spcAft>
                          <a:spcPts val="600"/>
                        </a:spcAft>
                      </a:pPr>
                      <a:r>
                        <a:rPr lang="en-US" sz="1600" dirty="0">
                          <a:effectLst/>
                        </a:rPr>
                        <a:t>10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rowSpan="2">
                  <a:txBody>
                    <a:bodyPr/>
                    <a:lstStyle/>
                    <a:p>
                      <a:pPr marL="0" marR="0" algn="ctr">
                        <a:lnSpc>
                          <a:spcPct val="150000"/>
                        </a:lnSpc>
                        <a:spcBef>
                          <a:spcPts val="0"/>
                        </a:spcBef>
                        <a:spcAft>
                          <a:spcPts val="600"/>
                        </a:spcAft>
                      </a:pPr>
                      <a:r>
                        <a:rPr lang="en-US" sz="1600" dirty="0">
                          <a:effectLst/>
                        </a:rPr>
                        <a:t>1</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rowSpan="2">
                  <a:txBody>
                    <a:bodyPr/>
                    <a:lstStyle/>
                    <a:p>
                      <a:pPr marL="0" marR="0" algn="ctr">
                        <a:lnSpc>
                          <a:spcPct val="150000"/>
                        </a:lnSpc>
                        <a:spcBef>
                          <a:spcPts val="0"/>
                        </a:spcBef>
                        <a:spcAft>
                          <a:spcPts val="600"/>
                        </a:spcAft>
                      </a:pPr>
                      <a:r>
                        <a:rPr lang="en-US" sz="1600" dirty="0">
                          <a:effectLst/>
                        </a:rPr>
                        <a:t>37.08</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rowSpan="8">
                  <a:txBody>
                    <a:bodyPr/>
                    <a:lstStyle/>
                    <a:p>
                      <a:pPr marL="0" marR="0" algn="ctr">
                        <a:lnSpc>
                          <a:spcPct val="150000"/>
                        </a:lnSpc>
                        <a:spcBef>
                          <a:spcPts val="0"/>
                        </a:spcBef>
                        <a:spcAft>
                          <a:spcPts val="600"/>
                        </a:spcAft>
                      </a:pPr>
                      <a:r>
                        <a:rPr lang="en-US" sz="1600" dirty="0">
                          <a:effectLst/>
                        </a:rPr>
                        <a:t>Double glass</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450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a:effectLst/>
                        </a:rPr>
                        <a:t>16,686</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2978216540"/>
                  </a:ext>
                </a:extLst>
              </a:tr>
              <a:tr h="72444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600">
                          <a:effectLst/>
                        </a:rPr>
                        <a:t>Number of windows</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a:effectLst/>
                        </a:rPr>
                        <a:t>11</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2117811593"/>
                  </a:ext>
                </a:extLst>
              </a:tr>
              <a:tr h="362220">
                <a:tc rowSpan="3">
                  <a:txBody>
                    <a:bodyPr/>
                    <a:lstStyle/>
                    <a:p>
                      <a:pPr marL="0" marR="0" algn="ctr">
                        <a:lnSpc>
                          <a:spcPct val="150000"/>
                        </a:lnSpc>
                        <a:spcBef>
                          <a:spcPts val="0"/>
                        </a:spcBef>
                        <a:spcAft>
                          <a:spcPts val="600"/>
                        </a:spcAft>
                      </a:pPr>
                      <a:r>
                        <a:rPr lang="en-US" sz="1600" b="0" dirty="0">
                          <a:solidFill>
                            <a:schemeClr val="tx1"/>
                          </a:solidFill>
                          <a:effectLst/>
                        </a:rPr>
                        <a:t>First</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vMerge="1">
                  <a:txBody>
                    <a:bodyPr/>
                    <a:lstStyle/>
                    <a:p>
                      <a:endParaRPr lang="en-US"/>
                    </a:p>
                  </a:txBody>
                  <a:tcPr/>
                </a:tc>
                <a:tc rowSpan="2">
                  <a:txBody>
                    <a:bodyPr/>
                    <a:lstStyle/>
                    <a:p>
                      <a:pPr marL="0" marR="0" algn="ctr">
                        <a:lnSpc>
                          <a:spcPct val="150000"/>
                        </a:lnSpc>
                        <a:spcBef>
                          <a:spcPts val="0"/>
                        </a:spcBef>
                        <a:spcAft>
                          <a:spcPts val="600"/>
                        </a:spcAft>
                      </a:pPr>
                      <a:r>
                        <a:rPr lang="en-US" sz="1600" dirty="0">
                          <a:effectLst/>
                        </a:rPr>
                        <a:t>3</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rowSpan="2">
                  <a:txBody>
                    <a:bodyPr/>
                    <a:lstStyle/>
                    <a:p>
                      <a:pPr marL="0" marR="0" algn="ctr">
                        <a:lnSpc>
                          <a:spcPct val="150000"/>
                        </a:lnSpc>
                        <a:spcBef>
                          <a:spcPts val="0"/>
                        </a:spcBef>
                        <a:spcAft>
                          <a:spcPts val="600"/>
                        </a:spcAft>
                      </a:pPr>
                      <a:r>
                        <a:rPr lang="en-US" sz="1600" dirty="0">
                          <a:effectLst/>
                        </a:rPr>
                        <a:t>77.19</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a:effectLst/>
                        </a:rPr>
                        <a:t>450</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a:effectLst/>
                        </a:rPr>
                        <a:t>34,735.5</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046137057"/>
                  </a:ext>
                </a:extLst>
              </a:tr>
              <a:tr h="53478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0" marR="0" algn="ctr">
                        <a:lnSpc>
                          <a:spcPct val="150000"/>
                        </a:lnSpc>
                        <a:spcBef>
                          <a:spcPts val="0"/>
                        </a:spcBef>
                        <a:spcAft>
                          <a:spcPts val="600"/>
                        </a:spcAft>
                      </a:pPr>
                      <a:r>
                        <a:rPr lang="en-US" sz="1600">
                          <a:effectLst/>
                        </a:rPr>
                        <a:t>Number of windows</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rowSpan="2">
                  <a:txBody>
                    <a:bodyPr/>
                    <a:lstStyle/>
                    <a:p>
                      <a:pPr marL="0" marR="0" algn="ctr">
                        <a:lnSpc>
                          <a:spcPct val="150000"/>
                        </a:lnSpc>
                        <a:spcBef>
                          <a:spcPts val="0"/>
                        </a:spcBef>
                        <a:spcAft>
                          <a:spcPts val="600"/>
                        </a:spcAft>
                      </a:pPr>
                      <a:r>
                        <a:rPr lang="en-US" sz="1600">
                          <a:effectLst/>
                        </a:rPr>
                        <a:t>34</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375120812"/>
                  </a:ext>
                </a:extLst>
              </a:tr>
              <a:tr h="189660">
                <a:tc vMerge="1">
                  <a:txBody>
                    <a:bodyPr/>
                    <a:lstStyle/>
                    <a:p>
                      <a:pPr rtl="1"/>
                      <a:endParaRPr lang="ar-SA"/>
                    </a:p>
                  </a:txBody>
                  <a:tcPr/>
                </a:tc>
                <a:tc vMerge="1">
                  <a:txBody>
                    <a:bodyPr/>
                    <a:lstStyle/>
                    <a:p>
                      <a:pPr rtl="1"/>
                      <a:endParaRPr lang="ar-SA"/>
                    </a:p>
                  </a:txBody>
                  <a:tcPr/>
                </a:tc>
                <a:tc rowSpan="3">
                  <a:txBody>
                    <a:bodyPr/>
                    <a:lstStyle/>
                    <a:p>
                      <a:pPr marL="0" marR="0" algn="ctr">
                        <a:lnSpc>
                          <a:spcPct val="150000"/>
                        </a:lnSpc>
                        <a:spcBef>
                          <a:spcPts val="0"/>
                        </a:spcBef>
                        <a:spcAft>
                          <a:spcPts val="600"/>
                        </a:spcAft>
                      </a:pPr>
                      <a:r>
                        <a:rPr lang="en-US" sz="1600">
                          <a:effectLst/>
                        </a:rPr>
                        <a:t>3</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rowSpan="3">
                  <a:txBody>
                    <a:bodyPr/>
                    <a:lstStyle/>
                    <a:p>
                      <a:pPr marL="0" marR="0" algn="ctr">
                        <a:lnSpc>
                          <a:spcPct val="150000"/>
                        </a:lnSpc>
                        <a:spcBef>
                          <a:spcPts val="0"/>
                        </a:spcBef>
                        <a:spcAft>
                          <a:spcPts val="600"/>
                        </a:spcAft>
                      </a:pPr>
                      <a:r>
                        <a:rPr lang="en-US" sz="1600" dirty="0">
                          <a:effectLst/>
                        </a:rPr>
                        <a:t>84.97</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10006"/>
                  </a:ext>
                </a:extLst>
              </a:tr>
              <a:tr h="362220">
                <a:tc rowSpan="2">
                  <a:txBody>
                    <a:bodyPr/>
                    <a:lstStyle/>
                    <a:p>
                      <a:pPr marL="0" marR="0" algn="ctr">
                        <a:lnSpc>
                          <a:spcPct val="150000"/>
                        </a:lnSpc>
                        <a:spcBef>
                          <a:spcPts val="0"/>
                        </a:spcBef>
                        <a:spcAft>
                          <a:spcPts val="600"/>
                        </a:spcAft>
                      </a:pPr>
                      <a:r>
                        <a:rPr lang="en-US" sz="1600" b="0" dirty="0">
                          <a:solidFill>
                            <a:schemeClr val="tx1"/>
                          </a:solidFill>
                          <a:effectLst/>
                        </a:rPr>
                        <a:t>Second</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vMerge="1">
                  <a:txBody>
                    <a:bodyPr/>
                    <a:lstStyle/>
                    <a:p>
                      <a:endParaRPr lang="en-US"/>
                    </a:p>
                  </a:txBody>
                  <a:tcPr/>
                </a:tc>
                <a:tc vMerge="1">
                  <a:txBody>
                    <a:bodyPr/>
                    <a:lstStyle/>
                    <a:p>
                      <a:pPr marL="0" marR="0" algn="ctr">
                        <a:lnSpc>
                          <a:spcPct val="150000"/>
                        </a:lnSpc>
                        <a:spcBef>
                          <a:spcPts val="0"/>
                        </a:spcBef>
                        <a:spcAft>
                          <a:spcPts val="600"/>
                        </a:spcAft>
                      </a:pP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vMerge="1">
                  <a:txBody>
                    <a:bodyPr/>
                    <a:lstStyle/>
                    <a:p>
                      <a:pPr marL="0" marR="0" algn="ctr">
                        <a:lnSpc>
                          <a:spcPct val="150000"/>
                        </a:lnSpc>
                        <a:spcBef>
                          <a:spcPts val="0"/>
                        </a:spcBef>
                        <a:spcAft>
                          <a:spcPts val="600"/>
                        </a:spcAft>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rPr>
                        <a:t>450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38,237.4</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149557022"/>
                  </a:ext>
                </a:extLst>
              </a:tr>
              <a:tr h="72444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rPr>
                        <a:t>Number of windows</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26</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810924061"/>
                  </a:ext>
                </a:extLst>
              </a:tr>
              <a:tr h="362220">
                <a:tc gridSpan="3">
                  <a:txBody>
                    <a:bodyPr/>
                    <a:lstStyle/>
                    <a:p>
                      <a:pPr marL="0" marR="0" algn="ctr">
                        <a:lnSpc>
                          <a:spcPct val="150000"/>
                        </a:lnSpc>
                        <a:spcBef>
                          <a:spcPts val="0"/>
                        </a:spcBef>
                        <a:spcAft>
                          <a:spcPts val="600"/>
                        </a:spcAft>
                      </a:pPr>
                      <a:r>
                        <a:rPr lang="en-US" sz="1600" dirty="0">
                          <a:solidFill>
                            <a:schemeClr val="tx1"/>
                          </a:solidFill>
                          <a:effectLst/>
                        </a:rPr>
                        <a:t>Total</a:t>
                      </a:r>
                      <a:endParaRPr lang="en-US" sz="16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600" b="1" dirty="0">
                          <a:effectLst/>
                        </a:rPr>
                        <a:t>199.24</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b="1" dirty="0">
                          <a:effectLst/>
                        </a:rPr>
                        <a:t>Total</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a:txBody>
                    <a:bodyPr/>
                    <a:lstStyle/>
                    <a:p>
                      <a:pPr marL="0" marR="0" algn="ctr">
                        <a:lnSpc>
                          <a:spcPct val="150000"/>
                        </a:lnSpc>
                        <a:spcBef>
                          <a:spcPts val="0"/>
                        </a:spcBef>
                        <a:spcAft>
                          <a:spcPts val="600"/>
                        </a:spcAft>
                      </a:pPr>
                      <a:r>
                        <a:rPr lang="en-US" sz="1600" b="1" dirty="0">
                          <a:effectLst/>
                        </a:rPr>
                        <a:t>89,658.9</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extLst>
                  <a:ext uri="{0D108BD9-81ED-4DB2-BD59-A6C34878D82A}">
                    <a16:rowId xmlns:a16="http://schemas.microsoft.com/office/drawing/2014/main" val="1746987327"/>
                  </a:ext>
                </a:extLst>
              </a:tr>
            </a:tbl>
          </a:graphicData>
        </a:graphic>
      </p:graphicFrame>
    </p:spTree>
    <p:extLst>
      <p:ext uri="{BB962C8B-B14F-4D97-AF65-F5344CB8AC3E}">
        <p14:creationId xmlns:p14="http://schemas.microsoft.com/office/powerpoint/2010/main" val="2925505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89BF7-1268-4647-B237-AA9687AF0050}"/>
              </a:ext>
            </a:extLst>
          </p:cNvPr>
          <p:cNvSpPr>
            <a:spLocks noGrp="1"/>
          </p:cNvSpPr>
          <p:nvPr>
            <p:ph type="title"/>
          </p:nvPr>
        </p:nvSpPr>
        <p:spPr>
          <a:xfrm>
            <a:off x="675249" y="484632"/>
            <a:ext cx="10452999" cy="781460"/>
          </a:xfrm>
        </p:spPr>
        <p:txBody>
          <a:bodyPr>
            <a:normAutofit/>
          </a:bodyPr>
          <a:lstStyle/>
          <a:p>
            <a:pPr algn="ctr"/>
            <a:r>
              <a:rPr lang="en-US" sz="3200" dirty="0"/>
              <a:t>Plastering</a:t>
            </a:r>
          </a:p>
        </p:txBody>
      </p:sp>
      <p:sp>
        <p:nvSpPr>
          <p:cNvPr id="3" name="Content Placeholder 2">
            <a:extLst>
              <a:ext uri="{FF2B5EF4-FFF2-40B4-BE49-F238E27FC236}">
                <a16:creationId xmlns:a16="http://schemas.microsoft.com/office/drawing/2014/main" id="{B656B670-2E88-4879-B5C1-E0FB9BE50AC3}"/>
              </a:ext>
            </a:extLst>
          </p:cNvPr>
          <p:cNvSpPr>
            <a:spLocks noGrp="1"/>
          </p:cNvSpPr>
          <p:nvPr>
            <p:ph idx="1"/>
          </p:nvPr>
        </p:nvSpPr>
        <p:spPr>
          <a:xfrm>
            <a:off x="239151" y="1463040"/>
            <a:ext cx="11437034" cy="5174869"/>
          </a:xfrm>
        </p:spPr>
        <p:txBody>
          <a:bodyPr/>
          <a:lstStyle/>
          <a:p>
            <a:pPr marL="0" indent="0">
              <a:buNone/>
            </a:pPr>
            <a:r>
              <a:rPr lang="en-US" dirty="0"/>
              <a:t>For plastering, the quantity, duration and cost for each floor are listed in the table below:</a:t>
            </a:r>
          </a:p>
        </p:txBody>
      </p:sp>
      <p:sp>
        <p:nvSpPr>
          <p:cNvPr id="4" name="Slide Number Placeholder 3">
            <a:extLst>
              <a:ext uri="{FF2B5EF4-FFF2-40B4-BE49-F238E27FC236}">
                <a16:creationId xmlns:a16="http://schemas.microsoft.com/office/drawing/2014/main" id="{9098D9E7-E1D6-4620-9D64-B9A3091F154C}"/>
              </a:ext>
            </a:extLst>
          </p:cNvPr>
          <p:cNvSpPr>
            <a:spLocks noGrp="1"/>
          </p:cNvSpPr>
          <p:nvPr>
            <p:ph type="sldNum" sz="quarter" idx="12"/>
          </p:nvPr>
        </p:nvSpPr>
        <p:spPr/>
        <p:txBody>
          <a:bodyPr/>
          <a:lstStyle/>
          <a:p>
            <a:fld id="{9FED66C1-1814-4619-B577-ED022AF4E7A1}" type="slidenum">
              <a:rPr lang="en-US" smtClean="0"/>
              <a:t>35</a:t>
            </a:fld>
            <a:endParaRPr lang="en-US"/>
          </a:p>
        </p:txBody>
      </p:sp>
      <p:graphicFrame>
        <p:nvGraphicFramePr>
          <p:cNvPr id="5" name="Table 4">
            <a:extLst>
              <a:ext uri="{FF2B5EF4-FFF2-40B4-BE49-F238E27FC236}">
                <a16:creationId xmlns:a16="http://schemas.microsoft.com/office/drawing/2014/main" id="{3E194F70-7708-417D-B4D4-88951B569E41}"/>
              </a:ext>
            </a:extLst>
          </p:cNvPr>
          <p:cNvGraphicFramePr>
            <a:graphicFrameLocks noGrp="1"/>
          </p:cNvGraphicFramePr>
          <p:nvPr>
            <p:extLst>
              <p:ext uri="{D42A27DB-BD31-4B8C-83A1-F6EECF244321}">
                <p14:modId xmlns:p14="http://schemas.microsoft.com/office/powerpoint/2010/main" val="230468836"/>
              </p:ext>
            </p:extLst>
          </p:nvPr>
        </p:nvGraphicFramePr>
        <p:xfrm>
          <a:off x="675249" y="2138289"/>
          <a:ext cx="10326390" cy="3571786"/>
        </p:xfrm>
        <a:graphic>
          <a:graphicData uri="http://schemas.openxmlformats.org/drawingml/2006/table">
            <a:tbl>
              <a:tblPr firstRow="1" firstCol="1" bandRow="1">
                <a:tableStyleId>{5C22544A-7EE6-4342-B048-85BDC9FD1C3A}</a:tableStyleId>
              </a:tblPr>
              <a:tblGrid>
                <a:gridCol w="1603719">
                  <a:extLst>
                    <a:ext uri="{9D8B030D-6E8A-4147-A177-3AD203B41FA5}">
                      <a16:colId xmlns:a16="http://schemas.microsoft.com/office/drawing/2014/main" val="2218932617"/>
                    </a:ext>
                  </a:extLst>
                </a:gridCol>
                <a:gridCol w="2110154">
                  <a:extLst>
                    <a:ext uri="{9D8B030D-6E8A-4147-A177-3AD203B41FA5}">
                      <a16:colId xmlns:a16="http://schemas.microsoft.com/office/drawing/2014/main" val="2403114272"/>
                    </a:ext>
                  </a:extLst>
                </a:gridCol>
                <a:gridCol w="1648023">
                  <a:extLst>
                    <a:ext uri="{9D8B030D-6E8A-4147-A177-3AD203B41FA5}">
                      <a16:colId xmlns:a16="http://schemas.microsoft.com/office/drawing/2014/main" val="1733305071"/>
                    </a:ext>
                  </a:extLst>
                </a:gridCol>
                <a:gridCol w="1840486">
                  <a:extLst>
                    <a:ext uri="{9D8B030D-6E8A-4147-A177-3AD203B41FA5}">
                      <a16:colId xmlns:a16="http://schemas.microsoft.com/office/drawing/2014/main" val="2820564389"/>
                    </a:ext>
                  </a:extLst>
                </a:gridCol>
                <a:gridCol w="1600640">
                  <a:extLst>
                    <a:ext uri="{9D8B030D-6E8A-4147-A177-3AD203B41FA5}">
                      <a16:colId xmlns:a16="http://schemas.microsoft.com/office/drawing/2014/main" val="2244951460"/>
                    </a:ext>
                  </a:extLst>
                </a:gridCol>
                <a:gridCol w="1523368">
                  <a:extLst>
                    <a:ext uri="{9D8B030D-6E8A-4147-A177-3AD203B41FA5}">
                      <a16:colId xmlns:a16="http://schemas.microsoft.com/office/drawing/2014/main" val="2681893699"/>
                    </a:ext>
                  </a:extLst>
                </a:gridCol>
              </a:tblGrid>
              <a:tr h="437449">
                <a:tc gridSpan="6">
                  <a:txBody>
                    <a:bodyPr/>
                    <a:lstStyle/>
                    <a:p>
                      <a:pPr marL="0" marR="0" algn="ctr">
                        <a:lnSpc>
                          <a:spcPct val="150000"/>
                        </a:lnSpc>
                        <a:spcBef>
                          <a:spcPts val="0"/>
                        </a:spcBef>
                        <a:spcAft>
                          <a:spcPts val="600"/>
                        </a:spcAft>
                      </a:pPr>
                      <a:r>
                        <a:rPr lang="en-US" sz="1600" b="1" dirty="0">
                          <a:solidFill>
                            <a:schemeClr val="tx1"/>
                          </a:solidFill>
                          <a:effectLst/>
                        </a:rPr>
                        <a:t>Plastering</a:t>
                      </a:r>
                      <a:endParaRPr lang="en-US" sz="16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15666155"/>
                  </a:ext>
                </a:extLst>
              </a:tr>
              <a:tr h="936162">
                <a:tc>
                  <a:txBody>
                    <a:bodyPr/>
                    <a:lstStyle/>
                    <a:p>
                      <a:pPr marL="0" marR="0" algn="ctr">
                        <a:lnSpc>
                          <a:spcPct val="150000"/>
                        </a:lnSpc>
                        <a:spcBef>
                          <a:spcPts val="0"/>
                        </a:spcBef>
                        <a:spcAft>
                          <a:spcPts val="600"/>
                        </a:spcAft>
                      </a:pPr>
                      <a:r>
                        <a:rPr lang="en-US" sz="1600" b="0" dirty="0">
                          <a:solidFill>
                            <a:schemeClr val="tx1"/>
                          </a:solidFill>
                          <a:effectLst/>
                        </a:rPr>
                        <a:t>Floor</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Productivity rate (m</a:t>
                      </a:r>
                      <a:r>
                        <a:rPr lang="en-US" sz="1600" b="0" baseline="30000" dirty="0">
                          <a:effectLst/>
                        </a:rPr>
                        <a:t>2</a:t>
                      </a:r>
                      <a:r>
                        <a:rPr lang="en-US" sz="1600" b="0" dirty="0">
                          <a:effectLst/>
                        </a:rPr>
                        <a:t>/day)</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Duration (day)</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Quantity (m</a:t>
                      </a:r>
                      <a:r>
                        <a:rPr lang="en-US" sz="1600" b="0" baseline="30000" dirty="0">
                          <a:effectLst/>
                        </a:rPr>
                        <a:t>2</a:t>
                      </a:r>
                      <a:r>
                        <a:rPr lang="en-US" sz="1600" b="0" dirty="0">
                          <a:effectLst/>
                        </a:rPr>
                        <a:t>)</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Price (NIS/m</a:t>
                      </a:r>
                      <a:r>
                        <a:rPr lang="en-US" sz="1600" b="0" baseline="30000" dirty="0">
                          <a:effectLst/>
                        </a:rPr>
                        <a:t>2</a:t>
                      </a:r>
                      <a:r>
                        <a:rPr lang="en-US" sz="1600" b="0" dirty="0">
                          <a:effectLst/>
                        </a:rPr>
                        <a:t>)</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Cost (NIS)</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extLst>
                  <a:ext uri="{0D108BD9-81ED-4DB2-BD59-A6C34878D82A}">
                    <a16:rowId xmlns:a16="http://schemas.microsoft.com/office/drawing/2014/main" val="1991102484"/>
                  </a:ext>
                </a:extLst>
              </a:tr>
              <a:tr h="439635">
                <a:tc>
                  <a:txBody>
                    <a:bodyPr/>
                    <a:lstStyle/>
                    <a:p>
                      <a:pPr marL="0" marR="0" algn="ctr">
                        <a:lnSpc>
                          <a:spcPct val="150000"/>
                        </a:lnSpc>
                        <a:spcBef>
                          <a:spcPts val="0"/>
                        </a:spcBef>
                        <a:spcAft>
                          <a:spcPts val="600"/>
                        </a:spcAft>
                      </a:pPr>
                      <a:r>
                        <a:rPr lang="en-US" sz="1600" b="0" dirty="0">
                          <a:solidFill>
                            <a:schemeClr val="tx1"/>
                          </a:solidFill>
                          <a:effectLst/>
                        </a:rPr>
                        <a:t>Basement</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rowSpan="4">
                  <a:txBody>
                    <a:bodyPr/>
                    <a:lstStyle/>
                    <a:p>
                      <a:pPr marL="0" marR="0" algn="ctr">
                        <a:lnSpc>
                          <a:spcPct val="150000"/>
                        </a:lnSpc>
                        <a:spcBef>
                          <a:spcPts val="0"/>
                        </a:spcBef>
                        <a:spcAft>
                          <a:spcPts val="600"/>
                        </a:spcAft>
                      </a:pPr>
                      <a:r>
                        <a:rPr lang="en-US" sz="1600" dirty="0">
                          <a:effectLst/>
                        </a:rPr>
                        <a:t>40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26</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1039</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rowSpan="4">
                  <a:txBody>
                    <a:bodyPr/>
                    <a:lstStyle/>
                    <a:p>
                      <a:pPr marL="0" marR="0" algn="ctr">
                        <a:lnSpc>
                          <a:spcPct val="150000"/>
                        </a:lnSpc>
                        <a:spcBef>
                          <a:spcPts val="0"/>
                        </a:spcBef>
                        <a:spcAft>
                          <a:spcPts val="600"/>
                        </a:spcAft>
                      </a:pPr>
                      <a:r>
                        <a:rPr lang="en-US" sz="1600">
                          <a:effectLst/>
                        </a:rPr>
                        <a:t>45</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46,755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601186495"/>
                  </a:ext>
                </a:extLst>
              </a:tr>
              <a:tr h="439635">
                <a:tc>
                  <a:txBody>
                    <a:bodyPr/>
                    <a:lstStyle/>
                    <a:p>
                      <a:pPr marL="0" marR="0" algn="ctr">
                        <a:lnSpc>
                          <a:spcPct val="150000"/>
                        </a:lnSpc>
                        <a:spcBef>
                          <a:spcPts val="0"/>
                        </a:spcBef>
                        <a:spcAft>
                          <a:spcPts val="600"/>
                        </a:spcAft>
                      </a:pPr>
                      <a:r>
                        <a:rPr lang="en-US" sz="1600" b="0" dirty="0">
                          <a:solidFill>
                            <a:schemeClr val="tx1"/>
                          </a:solidFill>
                          <a:effectLst/>
                        </a:rPr>
                        <a:t>First</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rPr>
                        <a:t>45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1782.80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rPr>
                        <a:t>80,225.91</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209405344"/>
                  </a:ext>
                </a:extLst>
              </a:tr>
              <a:tr h="439635">
                <a:tc>
                  <a:txBody>
                    <a:bodyPr/>
                    <a:lstStyle/>
                    <a:p>
                      <a:pPr marL="0" marR="0" algn="ctr">
                        <a:lnSpc>
                          <a:spcPct val="150000"/>
                        </a:lnSpc>
                        <a:spcBef>
                          <a:spcPts val="0"/>
                        </a:spcBef>
                        <a:spcAft>
                          <a:spcPts val="600"/>
                        </a:spcAft>
                      </a:pPr>
                      <a:r>
                        <a:rPr lang="en-US" sz="1600" b="0" dirty="0">
                          <a:solidFill>
                            <a:schemeClr val="tx1"/>
                          </a:solidFill>
                          <a:effectLst/>
                        </a:rPr>
                        <a:t>Second</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a:effectLst/>
                        </a:rPr>
                        <a:t>47</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1886.75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rPr>
                        <a:t>84,903.66</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963395094"/>
                  </a:ext>
                </a:extLst>
              </a:tr>
              <a:tr h="439635">
                <a:tc>
                  <a:txBody>
                    <a:bodyPr/>
                    <a:lstStyle/>
                    <a:p>
                      <a:pPr marL="0" marR="0" algn="ctr">
                        <a:lnSpc>
                          <a:spcPct val="150000"/>
                        </a:lnSpc>
                        <a:spcBef>
                          <a:spcPts val="0"/>
                        </a:spcBef>
                        <a:spcAft>
                          <a:spcPts val="600"/>
                        </a:spcAft>
                      </a:pPr>
                      <a:r>
                        <a:rPr lang="en-US" sz="1600" b="0" dirty="0">
                          <a:solidFill>
                            <a:schemeClr val="tx1"/>
                          </a:solidFill>
                          <a:effectLst/>
                        </a:rPr>
                        <a:t>Roof</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a:effectLst/>
                        </a:rPr>
                        <a:t>6</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254.29</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rPr>
                        <a:t>11,442.92</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772796367"/>
                  </a:ext>
                </a:extLst>
              </a:tr>
              <a:tr h="439635">
                <a:tc gridSpan="3">
                  <a:txBody>
                    <a:bodyPr/>
                    <a:lstStyle/>
                    <a:p>
                      <a:pPr marL="0" marR="0" algn="ctr">
                        <a:lnSpc>
                          <a:spcPct val="150000"/>
                        </a:lnSpc>
                        <a:spcBef>
                          <a:spcPts val="0"/>
                        </a:spcBef>
                        <a:spcAft>
                          <a:spcPts val="600"/>
                        </a:spcAft>
                      </a:pPr>
                      <a:r>
                        <a:rPr lang="en-US" sz="1600" b="1" dirty="0">
                          <a:solidFill>
                            <a:schemeClr val="tx1"/>
                          </a:solidFill>
                          <a:effectLst/>
                        </a:rPr>
                        <a:t>Total</a:t>
                      </a:r>
                      <a:endParaRPr lang="en-US" sz="16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600" b="1" dirty="0">
                          <a:effectLst/>
                        </a:rPr>
                        <a:t>4,962.83</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a:txBody>
                    <a:bodyPr/>
                    <a:lstStyle/>
                    <a:p>
                      <a:pPr marL="0" marR="0" algn="ctr">
                        <a:lnSpc>
                          <a:spcPct val="150000"/>
                        </a:lnSpc>
                        <a:spcBef>
                          <a:spcPts val="0"/>
                        </a:spcBef>
                        <a:spcAft>
                          <a:spcPts val="600"/>
                        </a:spcAft>
                      </a:pPr>
                      <a:r>
                        <a:rPr lang="en-US" sz="1600" b="1" dirty="0">
                          <a:effectLst/>
                        </a:rPr>
                        <a:t>Total</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a:txBody>
                    <a:bodyPr/>
                    <a:lstStyle/>
                    <a:p>
                      <a:pPr marL="0" marR="0" algn="ctr">
                        <a:lnSpc>
                          <a:spcPct val="150000"/>
                        </a:lnSpc>
                        <a:spcBef>
                          <a:spcPts val="0"/>
                        </a:spcBef>
                        <a:spcAft>
                          <a:spcPts val="600"/>
                        </a:spcAft>
                      </a:pPr>
                      <a:r>
                        <a:rPr lang="en-US" sz="1600" b="1" dirty="0">
                          <a:effectLst/>
                        </a:rPr>
                        <a:t>223,327.49</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extLst>
                  <a:ext uri="{0D108BD9-81ED-4DB2-BD59-A6C34878D82A}">
                    <a16:rowId xmlns:a16="http://schemas.microsoft.com/office/drawing/2014/main" val="4091626424"/>
                  </a:ext>
                </a:extLst>
              </a:tr>
            </a:tbl>
          </a:graphicData>
        </a:graphic>
      </p:graphicFrame>
    </p:spTree>
    <p:extLst>
      <p:ext uri="{BB962C8B-B14F-4D97-AF65-F5344CB8AC3E}">
        <p14:creationId xmlns:p14="http://schemas.microsoft.com/office/powerpoint/2010/main" val="354885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605DE-F707-4DD7-ACF9-F9878C851917}"/>
              </a:ext>
            </a:extLst>
          </p:cNvPr>
          <p:cNvSpPr>
            <a:spLocks noGrp="1"/>
          </p:cNvSpPr>
          <p:nvPr>
            <p:ph type="title"/>
          </p:nvPr>
        </p:nvSpPr>
        <p:spPr>
          <a:xfrm>
            <a:off x="1069848" y="484632"/>
            <a:ext cx="10058400" cy="936205"/>
          </a:xfrm>
        </p:spPr>
        <p:txBody>
          <a:bodyPr>
            <a:normAutofit/>
          </a:bodyPr>
          <a:lstStyle/>
          <a:p>
            <a:pPr algn="ctr"/>
            <a:r>
              <a:rPr lang="en-US" sz="3200" dirty="0"/>
              <a:t>Painting </a:t>
            </a:r>
          </a:p>
        </p:txBody>
      </p:sp>
      <p:sp>
        <p:nvSpPr>
          <p:cNvPr id="3" name="Content Placeholder 2">
            <a:extLst>
              <a:ext uri="{FF2B5EF4-FFF2-40B4-BE49-F238E27FC236}">
                <a16:creationId xmlns:a16="http://schemas.microsoft.com/office/drawing/2014/main" id="{78E5BF42-8B00-49A3-A9D8-80781928876C}"/>
              </a:ext>
            </a:extLst>
          </p:cNvPr>
          <p:cNvSpPr>
            <a:spLocks noGrp="1"/>
          </p:cNvSpPr>
          <p:nvPr>
            <p:ph idx="1"/>
          </p:nvPr>
        </p:nvSpPr>
        <p:spPr>
          <a:xfrm>
            <a:off x="492369" y="1589649"/>
            <a:ext cx="10632831" cy="5048260"/>
          </a:xfrm>
        </p:spPr>
        <p:txBody>
          <a:bodyPr/>
          <a:lstStyle/>
          <a:p>
            <a:pPr marL="0" indent="0">
              <a:buNone/>
            </a:pPr>
            <a:r>
              <a:rPr lang="en-US" dirty="0"/>
              <a:t>For painting, the quantity, duration and cost for each floor are listed in the table below:</a:t>
            </a:r>
          </a:p>
        </p:txBody>
      </p:sp>
      <p:sp>
        <p:nvSpPr>
          <p:cNvPr id="4" name="Slide Number Placeholder 3">
            <a:extLst>
              <a:ext uri="{FF2B5EF4-FFF2-40B4-BE49-F238E27FC236}">
                <a16:creationId xmlns:a16="http://schemas.microsoft.com/office/drawing/2014/main" id="{0623302A-2E30-4D35-B621-47DE791B81A7}"/>
              </a:ext>
            </a:extLst>
          </p:cNvPr>
          <p:cNvSpPr>
            <a:spLocks noGrp="1"/>
          </p:cNvSpPr>
          <p:nvPr>
            <p:ph type="sldNum" sz="quarter" idx="12"/>
          </p:nvPr>
        </p:nvSpPr>
        <p:spPr/>
        <p:txBody>
          <a:bodyPr/>
          <a:lstStyle/>
          <a:p>
            <a:fld id="{9FED66C1-1814-4619-B577-ED022AF4E7A1}" type="slidenum">
              <a:rPr lang="en-US" smtClean="0"/>
              <a:t>36</a:t>
            </a:fld>
            <a:endParaRPr lang="en-US"/>
          </a:p>
        </p:txBody>
      </p:sp>
      <p:graphicFrame>
        <p:nvGraphicFramePr>
          <p:cNvPr id="5" name="Table 4">
            <a:extLst>
              <a:ext uri="{FF2B5EF4-FFF2-40B4-BE49-F238E27FC236}">
                <a16:creationId xmlns:a16="http://schemas.microsoft.com/office/drawing/2014/main" id="{B0CE8DA8-2474-47E6-8FC1-B1BFCD9A7FFE}"/>
              </a:ext>
            </a:extLst>
          </p:cNvPr>
          <p:cNvGraphicFramePr>
            <a:graphicFrameLocks noGrp="1"/>
          </p:cNvGraphicFramePr>
          <p:nvPr>
            <p:extLst>
              <p:ext uri="{D42A27DB-BD31-4B8C-83A1-F6EECF244321}">
                <p14:modId xmlns:p14="http://schemas.microsoft.com/office/powerpoint/2010/main" val="2186909459"/>
              </p:ext>
            </p:extLst>
          </p:nvPr>
        </p:nvGraphicFramePr>
        <p:xfrm>
          <a:off x="886265" y="2297498"/>
          <a:ext cx="9959925" cy="4045567"/>
        </p:xfrm>
        <a:graphic>
          <a:graphicData uri="http://schemas.openxmlformats.org/drawingml/2006/table">
            <a:tbl>
              <a:tblPr firstRow="1" firstCol="1" bandRow="1">
                <a:tableStyleId>{5C22544A-7EE6-4342-B048-85BDC9FD1C3A}</a:tableStyleId>
              </a:tblPr>
              <a:tblGrid>
                <a:gridCol w="1316693">
                  <a:extLst>
                    <a:ext uri="{9D8B030D-6E8A-4147-A177-3AD203B41FA5}">
                      <a16:colId xmlns:a16="http://schemas.microsoft.com/office/drawing/2014/main" val="3539224697"/>
                    </a:ext>
                  </a:extLst>
                </a:gridCol>
                <a:gridCol w="1899373">
                  <a:extLst>
                    <a:ext uri="{9D8B030D-6E8A-4147-A177-3AD203B41FA5}">
                      <a16:colId xmlns:a16="http://schemas.microsoft.com/office/drawing/2014/main" val="1691979080"/>
                    </a:ext>
                  </a:extLst>
                </a:gridCol>
                <a:gridCol w="1956463">
                  <a:extLst>
                    <a:ext uri="{9D8B030D-6E8A-4147-A177-3AD203B41FA5}">
                      <a16:colId xmlns:a16="http://schemas.microsoft.com/office/drawing/2014/main" val="1274935163"/>
                    </a:ext>
                  </a:extLst>
                </a:gridCol>
                <a:gridCol w="1776130">
                  <a:extLst>
                    <a:ext uri="{9D8B030D-6E8A-4147-A177-3AD203B41FA5}">
                      <a16:colId xmlns:a16="http://schemas.microsoft.com/office/drawing/2014/main" val="466555532"/>
                    </a:ext>
                  </a:extLst>
                </a:gridCol>
                <a:gridCol w="1544146">
                  <a:extLst>
                    <a:ext uri="{9D8B030D-6E8A-4147-A177-3AD203B41FA5}">
                      <a16:colId xmlns:a16="http://schemas.microsoft.com/office/drawing/2014/main" val="1905014082"/>
                    </a:ext>
                  </a:extLst>
                </a:gridCol>
                <a:gridCol w="1467120">
                  <a:extLst>
                    <a:ext uri="{9D8B030D-6E8A-4147-A177-3AD203B41FA5}">
                      <a16:colId xmlns:a16="http://schemas.microsoft.com/office/drawing/2014/main" val="2318522034"/>
                    </a:ext>
                  </a:extLst>
                </a:gridCol>
              </a:tblGrid>
              <a:tr h="287301">
                <a:tc gridSpan="6">
                  <a:txBody>
                    <a:bodyPr/>
                    <a:lstStyle/>
                    <a:p>
                      <a:pPr marL="0" marR="0" algn="ctr">
                        <a:lnSpc>
                          <a:spcPct val="150000"/>
                        </a:lnSpc>
                        <a:spcBef>
                          <a:spcPts val="0"/>
                        </a:spcBef>
                        <a:spcAft>
                          <a:spcPts val="600"/>
                        </a:spcAft>
                      </a:pPr>
                      <a:r>
                        <a:rPr lang="en-US" sz="1600" dirty="0">
                          <a:solidFill>
                            <a:schemeClr val="tx1"/>
                          </a:solidFill>
                          <a:effectLst/>
                        </a:rPr>
                        <a:t>Painting</a:t>
                      </a:r>
                      <a:endParaRPr lang="en-US" sz="16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72836417"/>
                  </a:ext>
                </a:extLst>
              </a:tr>
              <a:tr h="940691">
                <a:tc>
                  <a:txBody>
                    <a:bodyPr/>
                    <a:lstStyle/>
                    <a:p>
                      <a:pPr marL="0" marR="0" algn="ctr">
                        <a:lnSpc>
                          <a:spcPct val="150000"/>
                        </a:lnSpc>
                        <a:spcBef>
                          <a:spcPts val="0"/>
                        </a:spcBef>
                        <a:spcAft>
                          <a:spcPts val="600"/>
                        </a:spcAft>
                      </a:pPr>
                      <a:r>
                        <a:rPr lang="en-US" sz="1600" b="0" dirty="0">
                          <a:solidFill>
                            <a:schemeClr val="tx1"/>
                          </a:solidFill>
                          <a:effectLst/>
                        </a:rPr>
                        <a:t>Floor</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Productivity rate (m</a:t>
                      </a:r>
                      <a:r>
                        <a:rPr lang="en-US" sz="1600" b="0" baseline="30000" dirty="0">
                          <a:effectLst/>
                        </a:rPr>
                        <a:t>2</a:t>
                      </a:r>
                      <a:r>
                        <a:rPr lang="en-US" sz="1600" b="0" dirty="0">
                          <a:effectLst/>
                        </a:rPr>
                        <a:t>/day)</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Duration (day)</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Quantity (m</a:t>
                      </a:r>
                      <a:r>
                        <a:rPr lang="en-US" sz="1600" b="0" baseline="30000" dirty="0">
                          <a:effectLst/>
                        </a:rPr>
                        <a:t>2</a:t>
                      </a:r>
                      <a:r>
                        <a:rPr lang="en-US" sz="1600" b="0" dirty="0">
                          <a:effectLst/>
                        </a:rPr>
                        <a:t>)</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Price (NIS/m</a:t>
                      </a:r>
                      <a:r>
                        <a:rPr lang="en-US" sz="1600" b="0" baseline="30000" dirty="0">
                          <a:effectLst/>
                        </a:rPr>
                        <a:t>2</a:t>
                      </a:r>
                      <a:r>
                        <a:rPr lang="en-US" sz="1600" b="0" dirty="0">
                          <a:effectLst/>
                        </a:rPr>
                        <a:t>)</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a:txBody>
                    <a:bodyPr/>
                    <a:lstStyle/>
                    <a:p>
                      <a:pPr marL="0" marR="0" algn="ctr">
                        <a:lnSpc>
                          <a:spcPct val="150000"/>
                        </a:lnSpc>
                        <a:spcBef>
                          <a:spcPts val="0"/>
                        </a:spcBef>
                        <a:spcAft>
                          <a:spcPts val="600"/>
                        </a:spcAft>
                      </a:pPr>
                      <a:r>
                        <a:rPr lang="en-US" sz="1600" b="0" dirty="0">
                          <a:effectLst/>
                        </a:rPr>
                        <a:t>Cost (NIS)</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extLst>
                  <a:ext uri="{0D108BD9-81ED-4DB2-BD59-A6C34878D82A}">
                    <a16:rowId xmlns:a16="http://schemas.microsoft.com/office/drawing/2014/main" val="3520589607"/>
                  </a:ext>
                </a:extLst>
              </a:tr>
              <a:tr h="288660">
                <a:tc>
                  <a:txBody>
                    <a:bodyPr/>
                    <a:lstStyle/>
                    <a:p>
                      <a:pPr marL="0" marR="0" algn="ctr">
                        <a:lnSpc>
                          <a:spcPct val="150000"/>
                        </a:lnSpc>
                        <a:spcBef>
                          <a:spcPts val="0"/>
                        </a:spcBef>
                        <a:spcAft>
                          <a:spcPts val="600"/>
                        </a:spcAft>
                      </a:pPr>
                      <a:r>
                        <a:rPr lang="en-US" sz="1600" b="0" dirty="0">
                          <a:solidFill>
                            <a:schemeClr val="tx1"/>
                          </a:solidFill>
                          <a:effectLst/>
                        </a:rPr>
                        <a:t>Basement</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rowSpan="4">
                  <a:txBody>
                    <a:bodyPr/>
                    <a:lstStyle/>
                    <a:p>
                      <a:pPr marL="0" marR="0" algn="ctr">
                        <a:lnSpc>
                          <a:spcPct val="150000"/>
                        </a:lnSpc>
                        <a:spcBef>
                          <a:spcPts val="0"/>
                        </a:spcBef>
                        <a:spcAft>
                          <a:spcPts val="600"/>
                        </a:spcAft>
                      </a:pPr>
                      <a:r>
                        <a:rPr lang="en-US" sz="1600" dirty="0">
                          <a:effectLst/>
                        </a:rPr>
                        <a:t>90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12</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a:effectLst/>
                        </a:rPr>
                        <a:t>1039</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rowSpan="4">
                  <a:txBody>
                    <a:bodyPr/>
                    <a:lstStyle/>
                    <a:p>
                      <a:pPr marL="0" marR="0" algn="ctr">
                        <a:lnSpc>
                          <a:spcPct val="150000"/>
                        </a:lnSpc>
                        <a:spcBef>
                          <a:spcPts val="0"/>
                        </a:spcBef>
                        <a:spcAft>
                          <a:spcPts val="600"/>
                        </a:spcAft>
                      </a:pPr>
                      <a:r>
                        <a:rPr lang="en-US" sz="1600">
                          <a:effectLst/>
                        </a:rPr>
                        <a:t>15</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a:effectLst/>
                        </a:rPr>
                        <a:t>15,585</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2780571096"/>
                  </a:ext>
                </a:extLst>
              </a:tr>
              <a:tr h="614675">
                <a:tc>
                  <a:txBody>
                    <a:bodyPr/>
                    <a:lstStyle/>
                    <a:p>
                      <a:pPr marL="0" marR="0" algn="ctr">
                        <a:lnSpc>
                          <a:spcPct val="150000"/>
                        </a:lnSpc>
                        <a:spcBef>
                          <a:spcPts val="0"/>
                        </a:spcBef>
                        <a:spcAft>
                          <a:spcPts val="600"/>
                        </a:spcAft>
                      </a:pPr>
                      <a:r>
                        <a:rPr lang="en-US" sz="1600" b="0" dirty="0">
                          <a:solidFill>
                            <a:schemeClr val="tx1"/>
                          </a:solidFill>
                          <a:effectLst/>
                        </a:rPr>
                        <a:t>First</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rPr>
                        <a:t>20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a:effectLst/>
                        </a:rPr>
                        <a:t>1782.80</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a:effectLst/>
                        </a:rPr>
                        <a:t>26,741.97</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081783332"/>
                  </a:ext>
                </a:extLst>
              </a:tr>
              <a:tr h="614675">
                <a:tc>
                  <a:txBody>
                    <a:bodyPr/>
                    <a:lstStyle/>
                    <a:p>
                      <a:pPr marL="0" marR="0" algn="ctr">
                        <a:lnSpc>
                          <a:spcPct val="150000"/>
                        </a:lnSpc>
                        <a:spcBef>
                          <a:spcPts val="0"/>
                        </a:spcBef>
                        <a:spcAft>
                          <a:spcPts val="600"/>
                        </a:spcAft>
                      </a:pPr>
                      <a:r>
                        <a:rPr lang="en-US" sz="1600" b="0" dirty="0">
                          <a:solidFill>
                            <a:schemeClr val="tx1"/>
                          </a:solidFill>
                          <a:effectLst/>
                        </a:rPr>
                        <a:t>Second</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rPr>
                        <a:t>21</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1886.75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a:effectLst/>
                        </a:rPr>
                        <a:t>28,301.22</a:t>
                      </a:r>
                      <a:endParaRPr lang="en-US" sz="16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475171628"/>
                  </a:ext>
                </a:extLst>
              </a:tr>
              <a:tr h="614675">
                <a:tc>
                  <a:txBody>
                    <a:bodyPr/>
                    <a:lstStyle/>
                    <a:p>
                      <a:pPr marL="0" marR="0" algn="ctr">
                        <a:lnSpc>
                          <a:spcPct val="150000"/>
                        </a:lnSpc>
                        <a:spcBef>
                          <a:spcPts val="0"/>
                        </a:spcBef>
                        <a:spcAft>
                          <a:spcPts val="600"/>
                        </a:spcAft>
                      </a:pPr>
                      <a:r>
                        <a:rPr lang="en-US" sz="1600" b="0" dirty="0">
                          <a:solidFill>
                            <a:schemeClr val="tx1"/>
                          </a:solidFill>
                          <a:effectLst/>
                        </a:rPr>
                        <a:t>Roof</a:t>
                      </a:r>
                      <a:endParaRPr lang="en-US" sz="16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40000"/>
                        <a:lumOff val="6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rPr>
                        <a:t>3</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600" dirty="0">
                          <a:effectLst/>
                        </a:rPr>
                        <a:t>254</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rPr>
                        <a:t>3,814.305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769397889"/>
                  </a:ext>
                </a:extLst>
              </a:tr>
              <a:tr h="614675">
                <a:tc gridSpan="3">
                  <a:txBody>
                    <a:bodyPr/>
                    <a:lstStyle/>
                    <a:p>
                      <a:pPr marL="0" marR="0" algn="ctr">
                        <a:lnSpc>
                          <a:spcPct val="150000"/>
                        </a:lnSpc>
                        <a:spcBef>
                          <a:spcPts val="0"/>
                        </a:spcBef>
                        <a:spcAft>
                          <a:spcPts val="600"/>
                        </a:spcAft>
                      </a:pPr>
                      <a:r>
                        <a:rPr lang="en-US" sz="1600" b="1" dirty="0">
                          <a:solidFill>
                            <a:schemeClr val="tx1"/>
                          </a:solidFill>
                          <a:effectLst/>
                        </a:rPr>
                        <a:t>Total</a:t>
                      </a:r>
                      <a:endParaRPr lang="en-US" sz="16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600" b="1" dirty="0">
                          <a:effectLst/>
                        </a:rPr>
                        <a:t>4,962.83</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a:txBody>
                    <a:bodyPr/>
                    <a:lstStyle/>
                    <a:p>
                      <a:pPr marL="0" marR="0" algn="ctr">
                        <a:lnSpc>
                          <a:spcPct val="150000"/>
                        </a:lnSpc>
                        <a:spcBef>
                          <a:spcPts val="0"/>
                        </a:spcBef>
                        <a:spcAft>
                          <a:spcPts val="600"/>
                        </a:spcAft>
                      </a:pPr>
                      <a:r>
                        <a:rPr lang="en-US" sz="1600" b="1" dirty="0">
                          <a:effectLst/>
                        </a:rPr>
                        <a:t>Total</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tc>
                  <a:txBody>
                    <a:bodyPr/>
                    <a:lstStyle/>
                    <a:p>
                      <a:pPr marL="0" marR="0" algn="ctr">
                        <a:lnSpc>
                          <a:spcPct val="150000"/>
                        </a:lnSpc>
                        <a:spcBef>
                          <a:spcPts val="0"/>
                        </a:spcBef>
                        <a:spcAft>
                          <a:spcPts val="600"/>
                        </a:spcAft>
                      </a:pPr>
                      <a:r>
                        <a:rPr lang="en-US" sz="1600" b="1" dirty="0">
                          <a:effectLst/>
                        </a:rPr>
                        <a:t>74,442.50</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solidFill>
                      <a:schemeClr val="accent2">
                        <a:lumMod val="75000"/>
                      </a:schemeClr>
                    </a:solidFill>
                  </a:tcPr>
                </a:tc>
                <a:extLst>
                  <a:ext uri="{0D108BD9-81ED-4DB2-BD59-A6C34878D82A}">
                    <a16:rowId xmlns:a16="http://schemas.microsoft.com/office/drawing/2014/main" val="2773970403"/>
                  </a:ext>
                </a:extLst>
              </a:tr>
            </a:tbl>
          </a:graphicData>
        </a:graphic>
      </p:graphicFrame>
    </p:spTree>
    <p:extLst>
      <p:ext uri="{BB962C8B-B14F-4D97-AF65-F5344CB8AC3E}">
        <p14:creationId xmlns:p14="http://schemas.microsoft.com/office/powerpoint/2010/main" val="2478601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8155" y="203279"/>
            <a:ext cx="10371875" cy="576650"/>
          </a:xfrm>
        </p:spPr>
        <p:txBody>
          <a:bodyPr>
            <a:normAutofit/>
          </a:bodyPr>
          <a:lstStyle/>
          <a:p>
            <a:pPr algn="ctr"/>
            <a:r>
              <a:rPr lang="en-US" sz="3200" dirty="0"/>
              <a:t>Doors</a:t>
            </a:r>
            <a:endParaRPr lang="ar-SA" sz="3200" dirty="0"/>
          </a:p>
        </p:txBody>
      </p:sp>
      <p:graphicFrame>
        <p:nvGraphicFramePr>
          <p:cNvPr id="5" name="Content Placeholder 4">
            <a:extLst>
              <a:ext uri="{FF2B5EF4-FFF2-40B4-BE49-F238E27FC236}">
                <a16:creationId xmlns:a16="http://schemas.microsoft.com/office/drawing/2014/main" id="{505376BF-48ED-4C96-A4D5-409EB19C6004}"/>
              </a:ext>
            </a:extLst>
          </p:cNvPr>
          <p:cNvGraphicFramePr>
            <a:graphicFrameLocks noGrp="1"/>
          </p:cNvGraphicFramePr>
          <p:nvPr>
            <p:ph idx="1"/>
          </p:nvPr>
        </p:nvGraphicFramePr>
        <p:xfrm>
          <a:off x="538085" y="807135"/>
          <a:ext cx="10551945" cy="5847586"/>
        </p:xfrm>
        <a:graphic>
          <a:graphicData uri="http://schemas.openxmlformats.org/drawingml/2006/table">
            <a:tbl>
              <a:tblPr firstRow="1" firstCol="1" bandRow="1">
                <a:tableStyleId>{5C22544A-7EE6-4342-B048-85BDC9FD1C3A}</a:tableStyleId>
              </a:tblPr>
              <a:tblGrid>
                <a:gridCol w="1206367">
                  <a:extLst>
                    <a:ext uri="{9D8B030D-6E8A-4147-A177-3AD203B41FA5}">
                      <a16:colId xmlns:a16="http://schemas.microsoft.com/office/drawing/2014/main" val="2667558216"/>
                    </a:ext>
                  </a:extLst>
                </a:gridCol>
                <a:gridCol w="1671784">
                  <a:extLst>
                    <a:ext uri="{9D8B030D-6E8A-4147-A177-3AD203B41FA5}">
                      <a16:colId xmlns:a16="http://schemas.microsoft.com/office/drawing/2014/main" val="3147233890"/>
                    </a:ext>
                  </a:extLst>
                </a:gridCol>
                <a:gridCol w="1183109">
                  <a:extLst>
                    <a:ext uri="{9D8B030D-6E8A-4147-A177-3AD203B41FA5}">
                      <a16:colId xmlns:a16="http://schemas.microsoft.com/office/drawing/2014/main" val="799283307"/>
                    </a:ext>
                  </a:extLst>
                </a:gridCol>
                <a:gridCol w="2025423">
                  <a:extLst>
                    <a:ext uri="{9D8B030D-6E8A-4147-A177-3AD203B41FA5}">
                      <a16:colId xmlns:a16="http://schemas.microsoft.com/office/drawing/2014/main" val="915418785"/>
                    </a:ext>
                  </a:extLst>
                </a:gridCol>
                <a:gridCol w="1343865">
                  <a:extLst>
                    <a:ext uri="{9D8B030D-6E8A-4147-A177-3AD203B41FA5}">
                      <a16:colId xmlns:a16="http://schemas.microsoft.com/office/drawing/2014/main" val="1690309606"/>
                    </a:ext>
                  </a:extLst>
                </a:gridCol>
                <a:gridCol w="858368">
                  <a:extLst>
                    <a:ext uri="{9D8B030D-6E8A-4147-A177-3AD203B41FA5}">
                      <a16:colId xmlns:a16="http://schemas.microsoft.com/office/drawing/2014/main" val="2311787314"/>
                    </a:ext>
                  </a:extLst>
                </a:gridCol>
                <a:gridCol w="1035868">
                  <a:extLst>
                    <a:ext uri="{9D8B030D-6E8A-4147-A177-3AD203B41FA5}">
                      <a16:colId xmlns:a16="http://schemas.microsoft.com/office/drawing/2014/main" val="1294290357"/>
                    </a:ext>
                  </a:extLst>
                </a:gridCol>
                <a:gridCol w="1227161">
                  <a:extLst>
                    <a:ext uri="{9D8B030D-6E8A-4147-A177-3AD203B41FA5}">
                      <a16:colId xmlns:a16="http://schemas.microsoft.com/office/drawing/2014/main" val="336739702"/>
                    </a:ext>
                  </a:extLst>
                </a:gridCol>
              </a:tblGrid>
              <a:tr h="743611">
                <a:tc>
                  <a:txBody>
                    <a:bodyPr/>
                    <a:lstStyle/>
                    <a:p>
                      <a:pPr marL="0" marR="0" algn="ctr">
                        <a:lnSpc>
                          <a:spcPct val="150000"/>
                        </a:lnSpc>
                        <a:spcBef>
                          <a:spcPts val="0"/>
                        </a:spcBef>
                        <a:spcAft>
                          <a:spcPts val="600"/>
                        </a:spcAft>
                      </a:pPr>
                      <a:r>
                        <a:rPr lang="en-US" sz="1200" b="0" dirty="0">
                          <a:solidFill>
                            <a:schemeClr val="tx1"/>
                          </a:solidFill>
                          <a:effectLst/>
                        </a:rPr>
                        <a:t>Floor</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75000"/>
                      </a:schemeClr>
                    </a:solidFill>
                  </a:tcPr>
                </a:tc>
                <a:tc>
                  <a:txBody>
                    <a:bodyPr/>
                    <a:lstStyle/>
                    <a:p>
                      <a:pPr marL="0" marR="0" algn="ctr">
                        <a:lnSpc>
                          <a:spcPct val="150000"/>
                        </a:lnSpc>
                        <a:spcBef>
                          <a:spcPts val="0"/>
                        </a:spcBef>
                        <a:spcAft>
                          <a:spcPts val="600"/>
                        </a:spcAft>
                      </a:pPr>
                      <a:r>
                        <a:rPr lang="en-US" sz="1200" b="0" dirty="0">
                          <a:solidFill>
                            <a:schemeClr val="tx1"/>
                          </a:solidFill>
                          <a:effectLst/>
                        </a:rPr>
                        <a:t>Productivity rate (door/day)</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75000"/>
                      </a:schemeClr>
                    </a:solidFill>
                  </a:tcPr>
                </a:tc>
                <a:tc>
                  <a:txBody>
                    <a:bodyPr/>
                    <a:lstStyle/>
                    <a:p>
                      <a:pPr marL="0" marR="0" algn="ctr">
                        <a:lnSpc>
                          <a:spcPct val="150000"/>
                        </a:lnSpc>
                        <a:spcBef>
                          <a:spcPts val="0"/>
                        </a:spcBef>
                        <a:spcAft>
                          <a:spcPts val="600"/>
                        </a:spcAft>
                      </a:pPr>
                      <a:r>
                        <a:rPr lang="en-US" sz="1200" b="0" dirty="0">
                          <a:solidFill>
                            <a:schemeClr val="tx1"/>
                          </a:solidFill>
                          <a:effectLst/>
                        </a:rPr>
                        <a:t>Duration (day)</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75000"/>
                      </a:schemeClr>
                    </a:solidFill>
                  </a:tcPr>
                </a:tc>
                <a:tc>
                  <a:txBody>
                    <a:bodyPr/>
                    <a:lstStyle/>
                    <a:p>
                      <a:pPr marL="0" marR="0" algn="ctr">
                        <a:lnSpc>
                          <a:spcPct val="150000"/>
                        </a:lnSpc>
                        <a:spcBef>
                          <a:spcPts val="0"/>
                        </a:spcBef>
                        <a:spcAft>
                          <a:spcPts val="600"/>
                        </a:spcAft>
                      </a:pPr>
                      <a:r>
                        <a:rPr lang="en-US" sz="1200" b="0" dirty="0">
                          <a:solidFill>
                            <a:schemeClr val="tx1"/>
                          </a:solidFill>
                          <a:effectLst/>
                        </a:rPr>
                        <a:t>Type</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75000"/>
                      </a:schemeClr>
                    </a:solidFill>
                  </a:tcPr>
                </a:tc>
                <a:tc>
                  <a:txBody>
                    <a:bodyPr/>
                    <a:lstStyle/>
                    <a:p>
                      <a:pPr marL="0" marR="0" algn="ctr">
                        <a:lnSpc>
                          <a:spcPct val="150000"/>
                        </a:lnSpc>
                        <a:spcBef>
                          <a:spcPts val="0"/>
                        </a:spcBef>
                        <a:spcAft>
                          <a:spcPts val="600"/>
                        </a:spcAft>
                      </a:pPr>
                      <a:r>
                        <a:rPr lang="en-US" sz="1200" b="0" dirty="0">
                          <a:solidFill>
                            <a:schemeClr val="tx1"/>
                          </a:solidFill>
                          <a:effectLst/>
                        </a:rPr>
                        <a:t>Material</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75000"/>
                      </a:schemeClr>
                    </a:solidFill>
                  </a:tcPr>
                </a:tc>
                <a:tc>
                  <a:txBody>
                    <a:bodyPr/>
                    <a:lstStyle/>
                    <a:p>
                      <a:pPr marL="0" marR="0" algn="just">
                        <a:lnSpc>
                          <a:spcPct val="150000"/>
                        </a:lnSpc>
                        <a:spcBef>
                          <a:spcPts val="0"/>
                        </a:spcBef>
                        <a:spcAft>
                          <a:spcPts val="600"/>
                        </a:spcAft>
                      </a:pPr>
                      <a:r>
                        <a:rPr lang="en-US" sz="1200" b="0" dirty="0">
                          <a:solidFill>
                            <a:schemeClr val="tx1"/>
                          </a:solidFill>
                          <a:effectLst/>
                        </a:rPr>
                        <a:t>Number</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75000"/>
                      </a:schemeClr>
                    </a:solidFill>
                  </a:tcPr>
                </a:tc>
                <a:tc>
                  <a:txBody>
                    <a:bodyPr/>
                    <a:lstStyle/>
                    <a:p>
                      <a:pPr marL="0" marR="0" algn="just">
                        <a:lnSpc>
                          <a:spcPct val="150000"/>
                        </a:lnSpc>
                        <a:spcBef>
                          <a:spcPts val="0"/>
                        </a:spcBef>
                        <a:spcAft>
                          <a:spcPts val="600"/>
                        </a:spcAft>
                      </a:pPr>
                      <a:r>
                        <a:rPr lang="en-US" sz="1200" b="0" dirty="0">
                          <a:solidFill>
                            <a:schemeClr val="tx1"/>
                          </a:solidFill>
                          <a:effectLst/>
                        </a:rPr>
                        <a:t>Price / unit</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75000"/>
                      </a:schemeClr>
                    </a:solidFill>
                  </a:tcPr>
                </a:tc>
                <a:tc>
                  <a:txBody>
                    <a:bodyPr/>
                    <a:lstStyle/>
                    <a:p>
                      <a:pPr marL="0" marR="0" algn="ctr">
                        <a:lnSpc>
                          <a:spcPct val="150000"/>
                        </a:lnSpc>
                        <a:spcBef>
                          <a:spcPts val="0"/>
                        </a:spcBef>
                        <a:spcAft>
                          <a:spcPts val="600"/>
                        </a:spcAft>
                      </a:pPr>
                      <a:r>
                        <a:rPr lang="en-US" sz="1200" b="0" dirty="0">
                          <a:solidFill>
                            <a:schemeClr val="tx1"/>
                          </a:solidFill>
                          <a:effectLst/>
                        </a:rPr>
                        <a:t>Cost (NIS)</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75000"/>
                      </a:schemeClr>
                    </a:solidFill>
                  </a:tcPr>
                </a:tc>
                <a:extLst>
                  <a:ext uri="{0D108BD9-81ED-4DB2-BD59-A6C34878D82A}">
                    <a16:rowId xmlns:a16="http://schemas.microsoft.com/office/drawing/2014/main" val="1597478544"/>
                  </a:ext>
                </a:extLst>
              </a:tr>
              <a:tr h="259845">
                <a:tc rowSpan="6">
                  <a:txBody>
                    <a:bodyPr/>
                    <a:lstStyle/>
                    <a:p>
                      <a:pPr marL="0" marR="0" algn="ctr">
                        <a:lnSpc>
                          <a:spcPct val="150000"/>
                        </a:lnSpc>
                        <a:spcBef>
                          <a:spcPts val="0"/>
                        </a:spcBef>
                        <a:spcAft>
                          <a:spcPts val="600"/>
                        </a:spcAft>
                      </a:pPr>
                      <a:r>
                        <a:rPr lang="en-US" sz="1200" b="0" dirty="0">
                          <a:solidFill>
                            <a:schemeClr val="tx1"/>
                          </a:solidFill>
                          <a:effectLst/>
                        </a:rPr>
                        <a:t>Basement floor</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40000"/>
                        <a:lumOff val="60000"/>
                      </a:schemeClr>
                    </a:solidFill>
                  </a:tcPr>
                </a:tc>
                <a:tc rowSpan="18">
                  <a:txBody>
                    <a:bodyPr/>
                    <a:lstStyle/>
                    <a:p>
                      <a:pPr marL="0" marR="0" algn="ctr">
                        <a:lnSpc>
                          <a:spcPct val="150000"/>
                        </a:lnSpc>
                        <a:spcBef>
                          <a:spcPts val="0"/>
                        </a:spcBef>
                        <a:spcAft>
                          <a:spcPts val="600"/>
                        </a:spcAft>
                      </a:pPr>
                      <a:r>
                        <a:rPr lang="en-US" sz="1200" dirty="0">
                          <a:effectLst/>
                        </a:rPr>
                        <a:t>12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rowSpan="6">
                  <a:txBody>
                    <a:bodyPr/>
                    <a:lstStyle/>
                    <a:p>
                      <a:pPr marL="0" marR="0" algn="ctr">
                        <a:lnSpc>
                          <a:spcPct val="150000"/>
                        </a:lnSpc>
                        <a:spcBef>
                          <a:spcPts val="0"/>
                        </a:spcBef>
                        <a:spcAft>
                          <a:spcPts val="600"/>
                        </a:spcAft>
                      </a:pPr>
                      <a:r>
                        <a:rPr lang="en-US" sz="1200" dirty="0">
                          <a:effectLst/>
                        </a:rPr>
                        <a:t>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D1 (hinged single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Wood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1700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5100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3335669368"/>
                  </a:ext>
                </a:extLst>
              </a:tr>
              <a:tr h="248293">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D3 (hinged double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Wood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3200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3200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270767963"/>
                  </a:ext>
                </a:extLst>
              </a:tr>
              <a:tr h="248293">
                <a:tc vMerge="1">
                  <a:txBody>
                    <a:bodyPr/>
                    <a:lstStyle/>
                    <a:p>
                      <a:r>
                        <a:rPr lang="en-US" sz="1400" dirty="0">
                          <a:effectLst/>
                        </a:rPr>
                        <a:t>First floor</a:t>
                      </a:r>
                      <a:endParaRPr lang="en-US" dirty="0"/>
                    </a:p>
                  </a:txBody>
                  <a:tcPr marL="33373" marR="33373" marT="0" marB="0"/>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D4 (hinged single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Steel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900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1800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2085954392"/>
                  </a:ext>
                </a:extLst>
              </a:tr>
              <a:tr h="248293">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D5 (hinged single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Wood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2885279651"/>
                  </a:ext>
                </a:extLst>
              </a:tr>
              <a:tr h="313390">
                <a:tc vMerge="1">
                  <a:txBody>
                    <a:bodyPr/>
                    <a:lstStyle/>
                    <a:p>
                      <a:pPr marL="0" marR="0" algn="ctr">
                        <a:lnSpc>
                          <a:spcPct val="150000"/>
                        </a:lnSpc>
                        <a:spcBef>
                          <a:spcPts val="0"/>
                        </a:spcBef>
                        <a:spcAft>
                          <a:spcPts val="600"/>
                        </a:spcAft>
                      </a:pP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a:effectLst/>
                        </a:rPr>
                        <a:t>D6 (hinged single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Wood</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1200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1508724881"/>
                  </a:ext>
                </a:extLst>
              </a:tr>
              <a:tr h="248293">
                <a:tc vMerge="1">
                  <a:txBody>
                    <a:bodyPr/>
                    <a:lstStyle/>
                    <a:p>
                      <a:r>
                        <a:rPr lang="en-US" sz="1400" dirty="0">
                          <a:effectLst/>
                        </a:rPr>
                        <a:t>First floor</a:t>
                      </a:r>
                      <a:endParaRPr lang="en-US" dirty="0"/>
                    </a:p>
                  </a:txBody>
                  <a:tcPr marL="33373" marR="33373" marT="0" marB="0"/>
                </a:tc>
                <a:tc vMerge="1">
                  <a:txBody>
                    <a:bodyPr/>
                    <a:lstStyle/>
                    <a:p>
                      <a:endParaRPr lang="en-US"/>
                    </a:p>
                  </a:txBody>
                  <a:tcPr/>
                </a:tc>
                <a:tc vMerge="1">
                  <a:txBody>
                    <a:bodyPr/>
                    <a:lstStyle/>
                    <a:p>
                      <a:endParaRPr lang="en-US"/>
                    </a:p>
                  </a:txBody>
                  <a:tcPr/>
                </a:tc>
                <a:tc gridSpan="2">
                  <a:txBody>
                    <a:bodyPr/>
                    <a:lstStyle/>
                    <a:p>
                      <a:pPr marL="0" marR="0" algn="ctr">
                        <a:lnSpc>
                          <a:spcPct val="150000"/>
                        </a:lnSpc>
                        <a:spcBef>
                          <a:spcPts val="0"/>
                        </a:spcBef>
                        <a:spcAft>
                          <a:spcPts val="600"/>
                        </a:spcAft>
                      </a:pPr>
                      <a:r>
                        <a:rPr lang="en-US" sz="1200">
                          <a:effectLst/>
                        </a:rPr>
                        <a:t>Number of doors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hMerge="1">
                  <a:txBody>
                    <a:bodyPr/>
                    <a:lstStyle/>
                    <a:p>
                      <a:pPr marL="0" marR="0" algn="ctr">
                        <a:lnSpc>
                          <a:spcPct val="150000"/>
                        </a:lnSpc>
                        <a:spcBef>
                          <a:spcPts val="0"/>
                        </a:spcBef>
                        <a:spcAft>
                          <a:spcPts val="600"/>
                        </a:spcAft>
                      </a:pPr>
                      <a:r>
                        <a:rPr lang="en-US" sz="1400" dirty="0">
                          <a:effectLst/>
                        </a:rPr>
                        <a:t>Wood</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tc>
                <a:tc>
                  <a:txBody>
                    <a:bodyPr/>
                    <a:lstStyle/>
                    <a:p>
                      <a:pPr marL="0" marR="0" algn="ctr">
                        <a:lnSpc>
                          <a:spcPct val="150000"/>
                        </a:lnSpc>
                        <a:spcBef>
                          <a:spcPts val="0"/>
                        </a:spcBef>
                        <a:spcAft>
                          <a:spcPts val="600"/>
                        </a:spcAft>
                      </a:pPr>
                      <a:r>
                        <a:rPr lang="en-US" sz="1200">
                          <a:effectLst/>
                        </a:rPr>
                        <a:t>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12,500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2516903717"/>
                  </a:ext>
                </a:extLst>
              </a:tr>
              <a:tr h="248293">
                <a:tc rowSpan="7">
                  <a:txBody>
                    <a:bodyPr/>
                    <a:lstStyle/>
                    <a:p>
                      <a:pPr marL="0" marR="0" algn="ctr">
                        <a:lnSpc>
                          <a:spcPct val="150000"/>
                        </a:lnSpc>
                        <a:spcBef>
                          <a:spcPts val="0"/>
                        </a:spcBef>
                        <a:spcAft>
                          <a:spcPts val="600"/>
                        </a:spcAft>
                      </a:pPr>
                      <a:r>
                        <a:rPr lang="en-US" sz="1200" b="0" dirty="0">
                          <a:solidFill>
                            <a:schemeClr val="tx1"/>
                          </a:solidFill>
                          <a:effectLst/>
                        </a:rPr>
                        <a:t>First floor</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40000"/>
                        <a:lumOff val="60000"/>
                      </a:schemeClr>
                    </a:solidFill>
                  </a:tcPr>
                </a:tc>
                <a:tc vMerge="1">
                  <a:txBody>
                    <a:bodyPr/>
                    <a:lstStyle/>
                    <a:p>
                      <a:endParaRPr lang="en-US"/>
                    </a:p>
                  </a:txBody>
                  <a:tcPr/>
                </a:tc>
                <a:tc rowSpan="7">
                  <a:txBody>
                    <a:bodyPr/>
                    <a:lstStyle/>
                    <a:p>
                      <a:pPr marL="0" marR="0" algn="ctr">
                        <a:lnSpc>
                          <a:spcPct val="150000"/>
                        </a:lnSpc>
                        <a:spcBef>
                          <a:spcPts val="0"/>
                        </a:spcBef>
                        <a:spcAft>
                          <a:spcPts val="600"/>
                        </a:spcAft>
                      </a:pPr>
                      <a:r>
                        <a:rPr lang="en-US" sz="1200" dirty="0">
                          <a:effectLst/>
                        </a:rPr>
                        <a:t>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D1 (hinged single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r>
                        <a:rPr lang="en-US" sz="1200">
                          <a:effectLst/>
                        </a:rPr>
                        <a:t>Wood</a:t>
                      </a:r>
                      <a:endParaRPr lang="en-US"/>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1700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8500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2022126389"/>
                  </a:ext>
                </a:extLst>
              </a:tr>
              <a:tr h="268123">
                <a:tc vMerge="1">
                  <a:txBody>
                    <a:bodyPr/>
                    <a:lstStyle/>
                    <a:p>
                      <a:pPr marL="0" marR="0" algn="ctr">
                        <a:lnSpc>
                          <a:spcPct val="150000"/>
                        </a:lnSpc>
                        <a:spcBef>
                          <a:spcPts val="0"/>
                        </a:spcBef>
                        <a:spcAft>
                          <a:spcPts val="600"/>
                        </a:spcAft>
                      </a:pPr>
                      <a:r>
                        <a:rPr lang="en-US" sz="1200" dirty="0">
                          <a:effectLst/>
                        </a:rPr>
                        <a:t>First floor</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tc>
                <a:tc vMerge="1">
                  <a:txBody>
                    <a:bodyPr/>
                    <a:lstStyle/>
                    <a:p>
                      <a:endParaRPr lang="en-US"/>
                    </a:p>
                  </a:txBody>
                  <a:tcPr/>
                </a:tc>
                <a:tc vMerge="1">
                  <a:txBody>
                    <a:bodyPr/>
                    <a:lstStyle/>
                    <a:p>
                      <a:pPr marL="0" marR="0" algn="ctr">
                        <a:lnSpc>
                          <a:spcPct val="150000"/>
                        </a:lnSpc>
                        <a:spcBef>
                          <a:spcPts val="0"/>
                        </a:spcBef>
                        <a:spcAft>
                          <a:spcPts val="600"/>
                        </a:spcAft>
                      </a:pPr>
                      <a:r>
                        <a:rPr lang="en-US" sz="1200" dirty="0">
                          <a:effectLst/>
                        </a:rPr>
                        <a:t>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tc>
                <a:tc>
                  <a:txBody>
                    <a:bodyPr/>
                    <a:lstStyle/>
                    <a:p>
                      <a:pPr marL="0" marR="0" algn="ctr">
                        <a:lnSpc>
                          <a:spcPct val="150000"/>
                        </a:lnSpc>
                        <a:spcBef>
                          <a:spcPts val="0"/>
                        </a:spcBef>
                        <a:spcAft>
                          <a:spcPts val="600"/>
                        </a:spcAft>
                      </a:pPr>
                      <a:r>
                        <a:rPr lang="en-US" sz="1200">
                          <a:effectLst/>
                        </a:rPr>
                        <a:t>D2 (hinged double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Steel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2000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4000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2199398323"/>
                  </a:ext>
                </a:extLst>
              </a:tr>
              <a:tr h="248293">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D3 (hinged double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Wood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3200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6400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2610997408"/>
                  </a:ext>
                </a:extLst>
              </a:tr>
              <a:tr h="25208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D4 (hinged single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Steel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900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3600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2262294725"/>
                  </a:ext>
                </a:extLst>
              </a:tr>
              <a:tr h="320252">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D5 (hinged single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Wood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23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27600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4171257698"/>
                  </a:ext>
                </a:extLst>
              </a:tr>
              <a:tr h="28822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D6 (hinged single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Wood</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3600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491107344"/>
                  </a:ext>
                </a:extLst>
              </a:tr>
              <a:tr h="248293">
                <a:tc vMerge="1">
                  <a:txBody>
                    <a:bodyPr/>
                    <a:lstStyle/>
                    <a:p>
                      <a:endParaRPr lang="en-US"/>
                    </a:p>
                  </a:txBody>
                  <a:tcPr/>
                </a:tc>
                <a:tc vMerge="1">
                  <a:txBody>
                    <a:bodyPr/>
                    <a:lstStyle/>
                    <a:p>
                      <a:endParaRPr lang="en-US"/>
                    </a:p>
                  </a:txBody>
                  <a:tcPr/>
                </a:tc>
                <a:tc vMerge="1">
                  <a:txBody>
                    <a:bodyPr/>
                    <a:lstStyle/>
                    <a:p>
                      <a:endParaRPr lang="en-US"/>
                    </a:p>
                  </a:txBody>
                  <a:tcPr/>
                </a:tc>
                <a:tc gridSpan="2">
                  <a:txBody>
                    <a:bodyPr/>
                    <a:lstStyle/>
                    <a:p>
                      <a:pPr marL="0" marR="0" algn="ctr">
                        <a:lnSpc>
                          <a:spcPct val="150000"/>
                        </a:lnSpc>
                        <a:spcBef>
                          <a:spcPts val="0"/>
                        </a:spcBef>
                        <a:spcAft>
                          <a:spcPts val="600"/>
                        </a:spcAft>
                      </a:pPr>
                      <a:r>
                        <a:rPr lang="en-US" sz="1200" dirty="0">
                          <a:effectLst/>
                        </a:rPr>
                        <a:t>Number of doors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h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39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53,700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3597253535"/>
                  </a:ext>
                </a:extLst>
              </a:tr>
              <a:tr h="326556">
                <a:tc rowSpan="5">
                  <a:txBody>
                    <a:bodyPr/>
                    <a:lstStyle/>
                    <a:p>
                      <a:pPr marL="0" marR="0" algn="ctr">
                        <a:lnSpc>
                          <a:spcPct val="150000"/>
                        </a:lnSpc>
                        <a:spcBef>
                          <a:spcPts val="0"/>
                        </a:spcBef>
                        <a:spcAft>
                          <a:spcPts val="600"/>
                        </a:spcAft>
                      </a:pPr>
                      <a:r>
                        <a:rPr lang="en-US" sz="1200" b="0" dirty="0">
                          <a:solidFill>
                            <a:schemeClr val="tx1"/>
                          </a:solidFill>
                          <a:effectLst/>
                        </a:rPr>
                        <a:t>Second floor</a:t>
                      </a:r>
                      <a:endParaRPr lang="en-US" sz="12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40000"/>
                        <a:lumOff val="60000"/>
                      </a:schemeClr>
                    </a:solidFill>
                  </a:tcPr>
                </a:tc>
                <a:tc vMerge="1">
                  <a:txBody>
                    <a:bodyPr/>
                    <a:lstStyle/>
                    <a:p>
                      <a:endParaRPr lang="en-US"/>
                    </a:p>
                  </a:txBody>
                  <a:tcPr/>
                </a:tc>
                <a:tc rowSpan="5">
                  <a:txBody>
                    <a:bodyPr/>
                    <a:lstStyle/>
                    <a:p>
                      <a:pPr marL="0" marR="0" algn="ctr">
                        <a:lnSpc>
                          <a:spcPct val="150000"/>
                        </a:lnSpc>
                        <a:spcBef>
                          <a:spcPts val="0"/>
                        </a:spcBef>
                        <a:spcAft>
                          <a:spcPts val="60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D1 (hinged single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Wood</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1700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10200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4006306173"/>
                  </a:ext>
                </a:extLst>
              </a:tr>
              <a:tr h="29890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D2 (hinged double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Steel</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2000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2000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1849573362"/>
                  </a:ext>
                </a:extLst>
              </a:tr>
              <a:tr h="25620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D3 (hinged double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Wood</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3200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3200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2033241601"/>
                  </a:ext>
                </a:extLst>
              </a:tr>
              <a:tr h="28575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200" dirty="0">
                          <a:effectLst/>
                        </a:rPr>
                        <a:t>D5 (hinged single leaf)</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a:effectLst/>
                        </a:rPr>
                        <a:t>Wood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1200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7200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2381615013"/>
                  </a:ext>
                </a:extLst>
              </a:tr>
              <a:tr h="248293">
                <a:tc vMerge="1">
                  <a:txBody>
                    <a:bodyPr/>
                    <a:lstStyle/>
                    <a:p>
                      <a:endParaRPr lang="en-US"/>
                    </a:p>
                  </a:txBody>
                  <a:tcPr/>
                </a:tc>
                <a:tc vMerge="1">
                  <a:txBody>
                    <a:bodyPr/>
                    <a:lstStyle/>
                    <a:p>
                      <a:endParaRPr lang="en-US"/>
                    </a:p>
                  </a:txBody>
                  <a:tcPr/>
                </a:tc>
                <a:tc vMerge="1">
                  <a:txBody>
                    <a:bodyPr/>
                    <a:lstStyle/>
                    <a:p>
                      <a:endParaRPr lang="en-US"/>
                    </a:p>
                  </a:txBody>
                  <a:tcPr/>
                </a:tc>
                <a:tc gridSpan="2">
                  <a:txBody>
                    <a:bodyPr/>
                    <a:lstStyle/>
                    <a:p>
                      <a:pPr marL="0" marR="0" algn="ctr">
                        <a:lnSpc>
                          <a:spcPct val="150000"/>
                        </a:lnSpc>
                        <a:spcBef>
                          <a:spcPts val="0"/>
                        </a:spcBef>
                        <a:spcAft>
                          <a:spcPts val="600"/>
                        </a:spcAft>
                      </a:pPr>
                      <a:r>
                        <a:rPr lang="en-US" sz="1200" dirty="0">
                          <a:effectLst/>
                        </a:rPr>
                        <a:t>Number of doors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hMerge="1">
                  <a:txBody>
                    <a:bodyPr/>
                    <a:lstStyle/>
                    <a:p>
                      <a:endParaRPr lang="en-US"/>
                    </a:p>
                  </a:txBody>
                  <a:tcPr/>
                </a:tc>
                <a:tc>
                  <a:txBody>
                    <a:bodyPr/>
                    <a:lstStyle/>
                    <a:p>
                      <a:pPr marL="0" marR="0" algn="ctr">
                        <a:lnSpc>
                          <a:spcPct val="150000"/>
                        </a:lnSpc>
                        <a:spcBef>
                          <a:spcPts val="0"/>
                        </a:spcBef>
                        <a:spcAft>
                          <a:spcPts val="600"/>
                        </a:spcAft>
                      </a:pPr>
                      <a:r>
                        <a:rPr lang="en-US" sz="1200">
                          <a:effectLst/>
                        </a:rPr>
                        <a:t>14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Total</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200" dirty="0">
                          <a:effectLst/>
                        </a:rPr>
                        <a:t>22,600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20000"/>
                        <a:lumOff val="80000"/>
                      </a:schemeClr>
                    </a:solidFill>
                  </a:tcPr>
                </a:tc>
                <a:extLst>
                  <a:ext uri="{0D108BD9-81ED-4DB2-BD59-A6C34878D82A}">
                    <a16:rowId xmlns:a16="http://schemas.microsoft.com/office/drawing/2014/main" val="1279735963"/>
                  </a:ext>
                </a:extLst>
              </a:tr>
              <a:tr h="248293">
                <a:tc gridSpan="7">
                  <a:txBody>
                    <a:bodyPr/>
                    <a:lstStyle/>
                    <a:p>
                      <a:pPr marL="0" marR="0" algn="ctr">
                        <a:lnSpc>
                          <a:spcPct val="150000"/>
                        </a:lnSpc>
                        <a:spcBef>
                          <a:spcPts val="0"/>
                        </a:spcBef>
                        <a:spcAft>
                          <a:spcPts val="600"/>
                        </a:spcAft>
                      </a:pPr>
                      <a:r>
                        <a:rPr lang="en-US" sz="1200" b="1" dirty="0">
                          <a:solidFill>
                            <a:schemeClr val="tx1"/>
                          </a:solidFill>
                          <a:effectLst/>
                        </a:rPr>
                        <a:t>Total</a:t>
                      </a:r>
                      <a:endParaRPr lang="en-US" sz="12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200" b="1" dirty="0">
                          <a:solidFill>
                            <a:schemeClr val="tx1"/>
                          </a:solidFill>
                          <a:effectLst/>
                        </a:rPr>
                        <a:t>88,800</a:t>
                      </a:r>
                      <a:endParaRPr lang="en-US" sz="12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33373" marR="33373" marT="0" marB="0">
                    <a:solidFill>
                      <a:schemeClr val="accent2">
                        <a:lumMod val="75000"/>
                      </a:schemeClr>
                    </a:solidFill>
                  </a:tcPr>
                </a:tc>
                <a:extLst>
                  <a:ext uri="{0D108BD9-81ED-4DB2-BD59-A6C34878D82A}">
                    <a16:rowId xmlns:a16="http://schemas.microsoft.com/office/drawing/2014/main" val="1725152035"/>
                  </a:ext>
                </a:extLst>
              </a:tr>
            </a:tbl>
          </a:graphicData>
        </a:graphic>
      </p:graphicFrame>
      <p:sp>
        <p:nvSpPr>
          <p:cNvPr id="4" name="عنصر نائب لرقم الشريحة 3"/>
          <p:cNvSpPr>
            <a:spLocks noGrp="1"/>
          </p:cNvSpPr>
          <p:nvPr>
            <p:ph type="sldNum" sz="quarter" idx="12"/>
          </p:nvPr>
        </p:nvSpPr>
        <p:spPr/>
        <p:txBody>
          <a:bodyPr/>
          <a:lstStyle/>
          <a:p>
            <a:fld id="{9FED66C1-1814-4619-B577-ED022AF4E7A1}" type="slidenum">
              <a:rPr lang="en-US" smtClean="0"/>
              <a:t>37</a:t>
            </a:fld>
            <a:endParaRPr lang="en-US"/>
          </a:p>
        </p:txBody>
      </p:sp>
    </p:spTree>
    <p:extLst>
      <p:ext uri="{BB962C8B-B14F-4D97-AF65-F5344CB8AC3E}">
        <p14:creationId xmlns:p14="http://schemas.microsoft.com/office/powerpoint/2010/main" val="17524945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8B103-8FFA-4FC3-91F0-88A4E4A2EC70}"/>
              </a:ext>
            </a:extLst>
          </p:cNvPr>
          <p:cNvSpPr>
            <a:spLocks noGrp="1"/>
          </p:cNvSpPr>
          <p:nvPr>
            <p:ph type="title"/>
          </p:nvPr>
        </p:nvSpPr>
        <p:spPr>
          <a:xfrm>
            <a:off x="468571" y="283111"/>
            <a:ext cx="10058400" cy="542310"/>
          </a:xfrm>
        </p:spPr>
        <p:txBody>
          <a:bodyPr>
            <a:normAutofit/>
          </a:bodyPr>
          <a:lstStyle/>
          <a:p>
            <a:pPr algn="ctr"/>
            <a:r>
              <a:rPr lang="en-US" sz="3200" dirty="0"/>
              <a:t>Tiles </a:t>
            </a:r>
          </a:p>
        </p:txBody>
      </p:sp>
      <p:graphicFrame>
        <p:nvGraphicFramePr>
          <p:cNvPr id="6" name="Content Placeholder 5">
            <a:extLst>
              <a:ext uri="{FF2B5EF4-FFF2-40B4-BE49-F238E27FC236}">
                <a16:creationId xmlns:a16="http://schemas.microsoft.com/office/drawing/2014/main" id="{32EC1CFB-1B5F-460A-AF65-3DA56F59685F}"/>
              </a:ext>
            </a:extLst>
          </p:cNvPr>
          <p:cNvGraphicFramePr>
            <a:graphicFrameLocks noGrp="1"/>
          </p:cNvGraphicFramePr>
          <p:nvPr>
            <p:ph idx="1"/>
            <p:extLst>
              <p:ext uri="{D42A27DB-BD31-4B8C-83A1-F6EECF244321}">
                <p14:modId xmlns:p14="http://schemas.microsoft.com/office/powerpoint/2010/main" val="2030118915"/>
              </p:ext>
            </p:extLst>
          </p:nvPr>
        </p:nvGraphicFramePr>
        <p:xfrm>
          <a:off x="361376" y="1247452"/>
          <a:ext cx="11125598" cy="4645190"/>
        </p:xfrm>
        <a:graphic>
          <a:graphicData uri="http://schemas.openxmlformats.org/drawingml/2006/table">
            <a:tbl>
              <a:tblPr firstRow="1" firstCol="1" bandRow="1">
                <a:tableStyleId>{5C22544A-7EE6-4342-B048-85BDC9FD1C3A}</a:tableStyleId>
              </a:tblPr>
              <a:tblGrid>
                <a:gridCol w="1092285">
                  <a:extLst>
                    <a:ext uri="{9D8B030D-6E8A-4147-A177-3AD203B41FA5}">
                      <a16:colId xmlns:a16="http://schemas.microsoft.com/office/drawing/2014/main" val="3987918421"/>
                    </a:ext>
                  </a:extLst>
                </a:gridCol>
                <a:gridCol w="2039816">
                  <a:extLst>
                    <a:ext uri="{9D8B030D-6E8A-4147-A177-3AD203B41FA5}">
                      <a16:colId xmlns:a16="http://schemas.microsoft.com/office/drawing/2014/main" val="3518499458"/>
                    </a:ext>
                  </a:extLst>
                </a:gridCol>
                <a:gridCol w="1606061">
                  <a:extLst>
                    <a:ext uri="{9D8B030D-6E8A-4147-A177-3AD203B41FA5}">
                      <a16:colId xmlns:a16="http://schemas.microsoft.com/office/drawing/2014/main" val="4043796435"/>
                    </a:ext>
                  </a:extLst>
                </a:gridCol>
                <a:gridCol w="1442430">
                  <a:extLst>
                    <a:ext uri="{9D8B030D-6E8A-4147-A177-3AD203B41FA5}">
                      <a16:colId xmlns:a16="http://schemas.microsoft.com/office/drawing/2014/main" val="2246068293"/>
                    </a:ext>
                  </a:extLst>
                </a:gridCol>
                <a:gridCol w="1660167">
                  <a:extLst>
                    <a:ext uri="{9D8B030D-6E8A-4147-A177-3AD203B41FA5}">
                      <a16:colId xmlns:a16="http://schemas.microsoft.com/office/drawing/2014/main" val="2158814087"/>
                    </a:ext>
                  </a:extLst>
                </a:gridCol>
                <a:gridCol w="1702735">
                  <a:extLst>
                    <a:ext uri="{9D8B030D-6E8A-4147-A177-3AD203B41FA5}">
                      <a16:colId xmlns:a16="http://schemas.microsoft.com/office/drawing/2014/main" val="2387619877"/>
                    </a:ext>
                  </a:extLst>
                </a:gridCol>
                <a:gridCol w="1582104">
                  <a:extLst>
                    <a:ext uri="{9D8B030D-6E8A-4147-A177-3AD203B41FA5}">
                      <a16:colId xmlns:a16="http://schemas.microsoft.com/office/drawing/2014/main" val="2204830023"/>
                    </a:ext>
                  </a:extLst>
                </a:gridCol>
              </a:tblGrid>
              <a:tr h="511010">
                <a:tc>
                  <a:txBody>
                    <a:bodyPr/>
                    <a:lstStyle/>
                    <a:p>
                      <a:pPr marL="0" marR="0" algn="ctr">
                        <a:lnSpc>
                          <a:spcPct val="150000"/>
                        </a:lnSpc>
                        <a:spcBef>
                          <a:spcPts val="0"/>
                        </a:spcBef>
                        <a:spcAft>
                          <a:spcPts val="600"/>
                        </a:spcAft>
                      </a:pPr>
                      <a:r>
                        <a:rPr lang="en-US" sz="1400" b="0" dirty="0">
                          <a:solidFill>
                            <a:schemeClr val="tx1"/>
                          </a:solidFill>
                          <a:effectLst/>
                        </a:rPr>
                        <a:t>Floor</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tc>
                  <a:txBody>
                    <a:bodyPr/>
                    <a:lstStyle/>
                    <a:p>
                      <a:pPr marL="0" marR="0" algn="ctr">
                        <a:lnSpc>
                          <a:spcPct val="150000"/>
                        </a:lnSpc>
                        <a:spcBef>
                          <a:spcPts val="0"/>
                        </a:spcBef>
                        <a:spcAft>
                          <a:spcPts val="600"/>
                        </a:spcAft>
                      </a:pPr>
                      <a:r>
                        <a:rPr lang="en-US" sz="1400" b="0" dirty="0">
                          <a:solidFill>
                            <a:schemeClr val="tx1"/>
                          </a:solidFill>
                          <a:effectLst/>
                        </a:rPr>
                        <a:t>Productivity rate (m</a:t>
                      </a:r>
                      <a:r>
                        <a:rPr lang="en-US" sz="1400" b="0" baseline="30000" dirty="0">
                          <a:solidFill>
                            <a:schemeClr val="tx1"/>
                          </a:solidFill>
                          <a:effectLst/>
                        </a:rPr>
                        <a:t>2</a:t>
                      </a:r>
                      <a:r>
                        <a:rPr lang="en-US" sz="1400" b="0" dirty="0">
                          <a:solidFill>
                            <a:schemeClr val="tx1"/>
                          </a:solidFill>
                          <a:effectLst/>
                        </a:rPr>
                        <a:t>/day)</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tc>
                  <a:txBody>
                    <a:bodyPr/>
                    <a:lstStyle/>
                    <a:p>
                      <a:pPr marL="0" marR="0" algn="ctr">
                        <a:lnSpc>
                          <a:spcPct val="150000"/>
                        </a:lnSpc>
                        <a:spcBef>
                          <a:spcPts val="0"/>
                        </a:spcBef>
                        <a:spcAft>
                          <a:spcPts val="600"/>
                        </a:spcAft>
                      </a:pPr>
                      <a:r>
                        <a:rPr lang="en-US" sz="1400" b="0" dirty="0">
                          <a:solidFill>
                            <a:schemeClr val="tx1"/>
                          </a:solidFill>
                          <a:effectLst/>
                        </a:rPr>
                        <a:t>Duration (day)</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tc>
                  <a:txBody>
                    <a:bodyPr/>
                    <a:lstStyle/>
                    <a:p>
                      <a:pPr marL="0" marR="0" algn="ctr">
                        <a:lnSpc>
                          <a:spcPct val="150000"/>
                        </a:lnSpc>
                        <a:spcBef>
                          <a:spcPts val="0"/>
                        </a:spcBef>
                        <a:spcAft>
                          <a:spcPts val="600"/>
                        </a:spcAft>
                      </a:pPr>
                      <a:r>
                        <a:rPr lang="en-US" sz="1400" b="0" dirty="0">
                          <a:solidFill>
                            <a:schemeClr val="tx1"/>
                          </a:solidFill>
                          <a:effectLst/>
                        </a:rPr>
                        <a:t>Type</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tc>
                  <a:txBody>
                    <a:bodyPr/>
                    <a:lstStyle/>
                    <a:p>
                      <a:pPr marL="0" marR="0" algn="ctr">
                        <a:lnSpc>
                          <a:spcPct val="150000"/>
                        </a:lnSpc>
                        <a:spcBef>
                          <a:spcPts val="0"/>
                        </a:spcBef>
                        <a:spcAft>
                          <a:spcPts val="600"/>
                        </a:spcAft>
                      </a:pPr>
                      <a:r>
                        <a:rPr lang="en-US" sz="1400" b="0" dirty="0">
                          <a:solidFill>
                            <a:schemeClr val="tx1"/>
                          </a:solidFill>
                          <a:effectLst/>
                        </a:rPr>
                        <a:t>Quantity (m</a:t>
                      </a:r>
                      <a:r>
                        <a:rPr lang="en-US" sz="1400" b="0" baseline="30000" dirty="0">
                          <a:solidFill>
                            <a:schemeClr val="tx1"/>
                          </a:solidFill>
                          <a:effectLst/>
                        </a:rPr>
                        <a:t>2</a:t>
                      </a:r>
                      <a:r>
                        <a:rPr lang="en-US" sz="1400" b="0" dirty="0">
                          <a:solidFill>
                            <a:schemeClr val="tx1"/>
                          </a:solidFill>
                          <a:effectLst/>
                        </a:rPr>
                        <a:t>)</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tc>
                  <a:txBody>
                    <a:bodyPr/>
                    <a:lstStyle/>
                    <a:p>
                      <a:pPr marL="0" marR="0" algn="ctr">
                        <a:lnSpc>
                          <a:spcPct val="150000"/>
                        </a:lnSpc>
                        <a:spcBef>
                          <a:spcPts val="0"/>
                        </a:spcBef>
                        <a:spcAft>
                          <a:spcPts val="600"/>
                        </a:spcAft>
                      </a:pPr>
                      <a:r>
                        <a:rPr lang="en-US" sz="1400" b="0" dirty="0">
                          <a:solidFill>
                            <a:schemeClr val="tx1"/>
                          </a:solidFill>
                          <a:effectLst/>
                        </a:rPr>
                        <a:t>Price (NIS/m</a:t>
                      </a:r>
                      <a:r>
                        <a:rPr lang="en-US" sz="1400" b="0" baseline="30000" dirty="0">
                          <a:solidFill>
                            <a:schemeClr val="tx1"/>
                          </a:solidFill>
                          <a:effectLst/>
                        </a:rPr>
                        <a:t>2</a:t>
                      </a:r>
                      <a:r>
                        <a:rPr lang="en-US" sz="1400" b="0" dirty="0">
                          <a:solidFill>
                            <a:schemeClr val="tx1"/>
                          </a:solidFill>
                          <a:effectLst/>
                        </a:rPr>
                        <a:t>)</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tc>
                  <a:txBody>
                    <a:bodyPr/>
                    <a:lstStyle/>
                    <a:p>
                      <a:pPr marL="0" marR="0" algn="ctr">
                        <a:lnSpc>
                          <a:spcPct val="150000"/>
                        </a:lnSpc>
                        <a:spcBef>
                          <a:spcPts val="0"/>
                        </a:spcBef>
                        <a:spcAft>
                          <a:spcPts val="600"/>
                        </a:spcAft>
                      </a:pPr>
                      <a:r>
                        <a:rPr lang="en-US" sz="1400" b="0" dirty="0">
                          <a:solidFill>
                            <a:schemeClr val="tx1"/>
                          </a:solidFill>
                          <a:effectLst/>
                        </a:rPr>
                        <a:t>Cost (NIS)</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extLst>
                  <a:ext uri="{0D108BD9-81ED-4DB2-BD59-A6C34878D82A}">
                    <a16:rowId xmlns:a16="http://schemas.microsoft.com/office/drawing/2014/main" val="1338672487"/>
                  </a:ext>
                </a:extLst>
              </a:tr>
              <a:tr h="391876">
                <a:tc rowSpan="4">
                  <a:txBody>
                    <a:bodyPr/>
                    <a:lstStyle/>
                    <a:p>
                      <a:pPr marL="0" marR="0" algn="ctr">
                        <a:lnSpc>
                          <a:spcPct val="150000"/>
                        </a:lnSpc>
                        <a:spcBef>
                          <a:spcPts val="0"/>
                        </a:spcBef>
                        <a:spcAft>
                          <a:spcPts val="600"/>
                        </a:spcAft>
                      </a:pPr>
                      <a:r>
                        <a:rPr lang="en-US" sz="1400" b="0" dirty="0">
                          <a:solidFill>
                            <a:schemeClr val="tx1"/>
                          </a:solidFill>
                          <a:effectLst/>
                        </a:rPr>
                        <a:t>Basement</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40000"/>
                        <a:lumOff val="60000"/>
                      </a:schemeClr>
                    </a:solidFill>
                  </a:tcPr>
                </a:tc>
                <a:tc rowSpan="13">
                  <a:txBody>
                    <a:bodyPr/>
                    <a:lstStyle/>
                    <a:p>
                      <a:pPr marL="0" marR="0" algn="ctr">
                        <a:lnSpc>
                          <a:spcPct val="150000"/>
                        </a:lnSpc>
                        <a:spcBef>
                          <a:spcPts val="0"/>
                        </a:spcBef>
                        <a:spcAft>
                          <a:spcPts val="600"/>
                        </a:spcAft>
                      </a:pPr>
                      <a:r>
                        <a:rPr lang="en-US" sz="1400" dirty="0">
                          <a:effectLst/>
                        </a:rPr>
                        <a:t>90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rowSpan="5">
                  <a:txBody>
                    <a:bodyPr/>
                    <a:lstStyle/>
                    <a:p>
                      <a:pPr marL="0" marR="0" algn="ctr">
                        <a:lnSpc>
                          <a:spcPct val="150000"/>
                        </a:lnSpc>
                        <a:spcBef>
                          <a:spcPts val="0"/>
                        </a:spcBef>
                        <a:spcAft>
                          <a:spcPts val="600"/>
                        </a:spcAft>
                      </a:pPr>
                      <a:r>
                        <a:rPr lang="en-US" sz="1400" dirty="0">
                          <a:effectLst/>
                        </a:rPr>
                        <a:t>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Terrazzo</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380.88</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100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37600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1163858081"/>
                  </a:ext>
                </a:extLst>
              </a:tr>
              <a:tr h="30113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Tiles for sides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34.002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80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2720.16</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4280075189"/>
                  </a:ext>
                </a:extLst>
              </a:tr>
              <a:tr h="28460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Marble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41.12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200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8224</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4108180456"/>
                  </a:ext>
                </a:extLst>
              </a:tr>
              <a:tr h="207428">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0" marR="0" algn="ctr">
                        <a:lnSpc>
                          <a:spcPct val="150000"/>
                        </a:lnSpc>
                        <a:spcBef>
                          <a:spcPts val="0"/>
                        </a:spcBef>
                        <a:spcAft>
                          <a:spcPts val="600"/>
                        </a:spcAft>
                      </a:pPr>
                      <a:r>
                        <a:rPr lang="en-US" sz="1400" dirty="0">
                          <a:effectLst/>
                        </a:rPr>
                        <a:t>Total</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rowSpan="2">
                  <a:txBody>
                    <a:bodyPr/>
                    <a:lstStyle/>
                    <a:p>
                      <a:pPr marL="0" marR="0" algn="ctr">
                        <a:lnSpc>
                          <a:spcPct val="150000"/>
                        </a:lnSpc>
                        <a:spcBef>
                          <a:spcPts val="0"/>
                        </a:spcBef>
                        <a:spcAft>
                          <a:spcPts val="600"/>
                        </a:spcAft>
                      </a:pPr>
                      <a:r>
                        <a:rPr lang="en-US" sz="1400">
                          <a:effectLst/>
                        </a:rPr>
                        <a:t>456.00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rowSpan="2">
                  <a:txBody>
                    <a:bodyPr/>
                    <a:lstStyle/>
                    <a:p>
                      <a:pPr marL="0" marR="0" algn="ctr">
                        <a:lnSpc>
                          <a:spcPct val="150000"/>
                        </a:lnSpc>
                        <a:spcBef>
                          <a:spcPts val="0"/>
                        </a:spcBef>
                        <a:spcAft>
                          <a:spcPts val="600"/>
                        </a:spcAft>
                      </a:pPr>
                      <a:r>
                        <a:rPr lang="en-US" sz="1400">
                          <a:effectLst/>
                        </a:rPr>
                        <a:t>Total</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rowSpan="2">
                  <a:txBody>
                    <a:bodyPr/>
                    <a:lstStyle/>
                    <a:p>
                      <a:pPr marL="0" marR="0" algn="ctr">
                        <a:lnSpc>
                          <a:spcPct val="150000"/>
                        </a:lnSpc>
                        <a:spcBef>
                          <a:spcPts val="0"/>
                        </a:spcBef>
                        <a:spcAft>
                          <a:spcPts val="600"/>
                        </a:spcAft>
                      </a:pPr>
                      <a:r>
                        <a:rPr lang="en-US" sz="1400">
                          <a:effectLst/>
                        </a:rPr>
                        <a:t>48,544.16</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97187271"/>
                  </a:ext>
                </a:extLst>
              </a:tr>
              <a:tr h="0">
                <a:tc rowSpan="5">
                  <a:txBody>
                    <a:bodyPr/>
                    <a:lstStyle/>
                    <a:p>
                      <a:pPr marL="0" marR="0" algn="ctr">
                        <a:lnSpc>
                          <a:spcPct val="150000"/>
                        </a:lnSpc>
                        <a:spcBef>
                          <a:spcPts val="0"/>
                        </a:spcBef>
                        <a:spcAft>
                          <a:spcPts val="600"/>
                        </a:spcAft>
                      </a:pPr>
                      <a:r>
                        <a:rPr lang="en-US" sz="1400" b="0" dirty="0">
                          <a:solidFill>
                            <a:schemeClr val="tx1"/>
                          </a:solidFill>
                          <a:effectLst/>
                        </a:rPr>
                        <a:t>First</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40000"/>
                        <a:lumOff val="60000"/>
                      </a:schemeClr>
                    </a:solidFill>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10005"/>
                  </a:ext>
                </a:extLst>
              </a:tr>
              <a:tr h="274250">
                <a:tc vMerge="1">
                  <a:txBody>
                    <a:bodyPr/>
                    <a:lstStyle/>
                    <a:p>
                      <a:pPr marL="0" marR="0" algn="ctr">
                        <a:lnSpc>
                          <a:spcPct val="150000"/>
                        </a:lnSpc>
                        <a:spcBef>
                          <a:spcPts val="0"/>
                        </a:spcBef>
                        <a:spcAft>
                          <a:spcPts val="600"/>
                        </a:spcAft>
                      </a:pP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40000"/>
                        <a:lumOff val="60000"/>
                      </a:schemeClr>
                    </a:solidFill>
                  </a:tcPr>
                </a:tc>
                <a:tc vMerge="1">
                  <a:txBody>
                    <a:bodyPr/>
                    <a:lstStyle/>
                    <a:p>
                      <a:endParaRPr lang="en-US"/>
                    </a:p>
                  </a:txBody>
                  <a:tcPr/>
                </a:tc>
                <a:tc rowSpan="4">
                  <a:txBody>
                    <a:bodyPr/>
                    <a:lstStyle/>
                    <a:p>
                      <a:pPr marL="0" marR="0" algn="ctr">
                        <a:lnSpc>
                          <a:spcPct val="150000"/>
                        </a:lnSpc>
                        <a:spcBef>
                          <a:spcPts val="0"/>
                        </a:spcBef>
                        <a:spcAft>
                          <a:spcPts val="600"/>
                        </a:spcAft>
                      </a:pPr>
                      <a:r>
                        <a:rPr lang="en-US" sz="1400" dirty="0">
                          <a:effectLst/>
                        </a:rPr>
                        <a:t>14</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Terrazzo</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734.342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100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73434.2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103106180"/>
                  </a:ext>
                </a:extLst>
              </a:tr>
              <a:tr h="36302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Tiles for sides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468.842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80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37507.36</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2949662912"/>
                  </a:ext>
                </a:extLst>
              </a:tr>
              <a:tr h="28460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Marble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82.24</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200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16448</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1196856252"/>
                  </a:ext>
                </a:extLst>
              </a:tr>
              <a:tr h="28460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Total</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1285.42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Total</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127,389.56</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1342094106"/>
                  </a:ext>
                </a:extLst>
              </a:tr>
              <a:tr h="391876">
                <a:tc rowSpan="4">
                  <a:txBody>
                    <a:bodyPr/>
                    <a:lstStyle/>
                    <a:p>
                      <a:pPr marL="0" marR="0" algn="ctr">
                        <a:lnSpc>
                          <a:spcPct val="150000"/>
                        </a:lnSpc>
                        <a:spcBef>
                          <a:spcPts val="0"/>
                        </a:spcBef>
                        <a:spcAft>
                          <a:spcPts val="600"/>
                        </a:spcAft>
                      </a:pPr>
                      <a:r>
                        <a:rPr lang="en-US" sz="1400" b="0" dirty="0">
                          <a:solidFill>
                            <a:schemeClr val="tx1"/>
                          </a:solidFill>
                          <a:effectLst/>
                        </a:rPr>
                        <a:t>Second</a:t>
                      </a:r>
                      <a:endParaRPr lang="en-US" sz="14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40000"/>
                        <a:lumOff val="60000"/>
                      </a:schemeClr>
                    </a:solidFill>
                  </a:tcPr>
                </a:tc>
                <a:tc vMerge="1">
                  <a:txBody>
                    <a:bodyPr/>
                    <a:lstStyle/>
                    <a:p>
                      <a:endParaRPr lang="en-US"/>
                    </a:p>
                  </a:txBody>
                  <a:tcPr/>
                </a:tc>
                <a:tc rowSpan="4">
                  <a:txBody>
                    <a:bodyPr/>
                    <a:lstStyle/>
                    <a:p>
                      <a:pPr marL="0" marR="0" algn="ctr">
                        <a:lnSpc>
                          <a:spcPct val="150000"/>
                        </a:lnSpc>
                        <a:spcBef>
                          <a:spcPts val="0"/>
                        </a:spcBef>
                        <a:spcAft>
                          <a:spcPts val="600"/>
                        </a:spcAft>
                      </a:pPr>
                      <a:r>
                        <a:rPr lang="en-US" sz="1400" dirty="0">
                          <a:effectLst/>
                        </a:rPr>
                        <a:t>10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Terrazzo</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729.522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100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a:effectLst/>
                        </a:rPr>
                        <a:t>72952.2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1372041345"/>
                  </a:ext>
                </a:extLst>
              </a:tr>
              <a:tr h="3193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Tiles for sides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82.343</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80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6587.44</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1158446432"/>
                  </a:ext>
                </a:extLst>
              </a:tr>
              <a:tr h="28460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Marble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41.12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140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5756.8</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3890460208"/>
                  </a:ext>
                </a:extLst>
              </a:tr>
              <a:tr h="28460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Total</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852.99</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Total</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tc>
                  <a:txBody>
                    <a:bodyPr/>
                    <a:lstStyle/>
                    <a:p>
                      <a:pPr marL="0" marR="0" algn="ctr">
                        <a:lnSpc>
                          <a:spcPct val="150000"/>
                        </a:lnSpc>
                        <a:spcBef>
                          <a:spcPts val="0"/>
                        </a:spcBef>
                        <a:spcAft>
                          <a:spcPts val="600"/>
                        </a:spcAft>
                      </a:pPr>
                      <a:r>
                        <a:rPr lang="en-US" sz="1400" dirty="0">
                          <a:effectLst/>
                        </a:rPr>
                        <a:t>85,296.44</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20000"/>
                        <a:lumOff val="80000"/>
                      </a:schemeClr>
                    </a:solidFill>
                  </a:tcPr>
                </a:tc>
                <a:extLst>
                  <a:ext uri="{0D108BD9-81ED-4DB2-BD59-A6C34878D82A}">
                    <a16:rowId xmlns:a16="http://schemas.microsoft.com/office/drawing/2014/main" val="402844739"/>
                  </a:ext>
                </a:extLst>
              </a:tr>
              <a:tr h="284607">
                <a:tc gridSpan="4">
                  <a:txBody>
                    <a:bodyPr/>
                    <a:lstStyle/>
                    <a:p>
                      <a:pPr marL="0" marR="0" algn="ctr">
                        <a:lnSpc>
                          <a:spcPct val="150000"/>
                        </a:lnSpc>
                        <a:spcBef>
                          <a:spcPts val="0"/>
                        </a:spcBef>
                        <a:spcAft>
                          <a:spcPts val="600"/>
                        </a:spcAft>
                      </a:pPr>
                      <a:r>
                        <a:rPr lang="en-US" sz="1400" b="1" dirty="0">
                          <a:solidFill>
                            <a:schemeClr val="tx1"/>
                          </a:solidFill>
                          <a:effectLst/>
                        </a:rPr>
                        <a:t>Total</a:t>
                      </a:r>
                      <a:endParaRPr lang="en-US" sz="1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400" b="1" dirty="0">
                          <a:solidFill>
                            <a:schemeClr val="tx1"/>
                          </a:solidFill>
                          <a:effectLst/>
                        </a:rPr>
                        <a:t>2,594.41</a:t>
                      </a:r>
                      <a:endParaRPr lang="en-US" sz="1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tc>
                  <a:txBody>
                    <a:bodyPr/>
                    <a:lstStyle/>
                    <a:p>
                      <a:pPr marL="0" marR="0" algn="ctr">
                        <a:lnSpc>
                          <a:spcPct val="150000"/>
                        </a:lnSpc>
                        <a:spcBef>
                          <a:spcPts val="0"/>
                        </a:spcBef>
                        <a:spcAft>
                          <a:spcPts val="600"/>
                        </a:spcAft>
                      </a:pPr>
                      <a:r>
                        <a:rPr lang="en-US" sz="1400" b="1" dirty="0">
                          <a:solidFill>
                            <a:schemeClr val="tx1"/>
                          </a:solidFill>
                          <a:effectLst/>
                        </a:rPr>
                        <a:t>Total</a:t>
                      </a:r>
                      <a:endParaRPr lang="en-US" sz="1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tc>
                  <a:txBody>
                    <a:bodyPr/>
                    <a:lstStyle/>
                    <a:p>
                      <a:pPr marL="0" marR="0" algn="ctr">
                        <a:lnSpc>
                          <a:spcPct val="150000"/>
                        </a:lnSpc>
                        <a:spcBef>
                          <a:spcPts val="0"/>
                        </a:spcBef>
                        <a:spcAft>
                          <a:spcPts val="600"/>
                        </a:spcAft>
                      </a:pPr>
                      <a:r>
                        <a:rPr lang="en-US" sz="1400" b="1" dirty="0">
                          <a:solidFill>
                            <a:schemeClr val="tx1"/>
                          </a:solidFill>
                          <a:effectLst/>
                        </a:rPr>
                        <a:t>261,230.16</a:t>
                      </a:r>
                      <a:endParaRPr lang="en-US" sz="1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43654" marR="43654" marT="0" marB="0">
                    <a:solidFill>
                      <a:schemeClr val="accent2">
                        <a:lumMod val="75000"/>
                      </a:schemeClr>
                    </a:solidFill>
                  </a:tcPr>
                </a:tc>
                <a:extLst>
                  <a:ext uri="{0D108BD9-81ED-4DB2-BD59-A6C34878D82A}">
                    <a16:rowId xmlns:a16="http://schemas.microsoft.com/office/drawing/2014/main" val="2172929623"/>
                  </a:ext>
                </a:extLst>
              </a:tr>
            </a:tbl>
          </a:graphicData>
        </a:graphic>
      </p:graphicFrame>
      <p:sp>
        <p:nvSpPr>
          <p:cNvPr id="4" name="Slide Number Placeholder 3">
            <a:extLst>
              <a:ext uri="{FF2B5EF4-FFF2-40B4-BE49-F238E27FC236}">
                <a16:creationId xmlns:a16="http://schemas.microsoft.com/office/drawing/2014/main" id="{9964D012-AF1B-4CA0-9CBE-5260946044A6}"/>
              </a:ext>
            </a:extLst>
          </p:cNvPr>
          <p:cNvSpPr>
            <a:spLocks noGrp="1"/>
          </p:cNvSpPr>
          <p:nvPr>
            <p:ph type="sldNum" sz="quarter" idx="12"/>
          </p:nvPr>
        </p:nvSpPr>
        <p:spPr/>
        <p:txBody>
          <a:bodyPr/>
          <a:lstStyle/>
          <a:p>
            <a:fld id="{9FED66C1-1814-4619-B577-ED022AF4E7A1}" type="slidenum">
              <a:rPr lang="en-US" smtClean="0"/>
              <a:t>38</a:t>
            </a:fld>
            <a:endParaRPr lang="en-US"/>
          </a:p>
        </p:txBody>
      </p:sp>
    </p:spTree>
    <p:extLst>
      <p:ext uri="{BB962C8B-B14F-4D97-AF65-F5344CB8AC3E}">
        <p14:creationId xmlns:p14="http://schemas.microsoft.com/office/powerpoint/2010/main" val="1894162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1BBB2-11F3-44A9-9077-A65138AE8917}"/>
              </a:ext>
            </a:extLst>
          </p:cNvPr>
          <p:cNvSpPr>
            <a:spLocks noGrp="1"/>
          </p:cNvSpPr>
          <p:nvPr>
            <p:ph type="title"/>
          </p:nvPr>
        </p:nvSpPr>
        <p:spPr/>
        <p:txBody>
          <a:bodyPr/>
          <a:lstStyle/>
          <a:p>
            <a:pPr algn="ctr"/>
            <a:r>
              <a:rPr lang="en-US" dirty="0">
                <a:solidFill>
                  <a:schemeClr val="tx1"/>
                </a:solidFill>
              </a:rPr>
              <a:t>Recommendation   </a:t>
            </a:r>
          </a:p>
        </p:txBody>
      </p:sp>
      <p:pic>
        <p:nvPicPr>
          <p:cNvPr id="6" name="Content Placeholder 5">
            <a:extLst>
              <a:ext uri="{FF2B5EF4-FFF2-40B4-BE49-F238E27FC236}">
                <a16:creationId xmlns:a16="http://schemas.microsoft.com/office/drawing/2014/main" id="{9C85527D-30AC-448F-B08E-706600D8FF0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54157" y="2385392"/>
            <a:ext cx="9382539" cy="359133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4" name="Slide Number Placeholder 3">
            <a:extLst>
              <a:ext uri="{FF2B5EF4-FFF2-40B4-BE49-F238E27FC236}">
                <a16:creationId xmlns:a16="http://schemas.microsoft.com/office/drawing/2014/main" id="{0A2F9C90-1183-4911-8CE9-8D3374EE4A8B}"/>
              </a:ext>
            </a:extLst>
          </p:cNvPr>
          <p:cNvSpPr>
            <a:spLocks noGrp="1"/>
          </p:cNvSpPr>
          <p:nvPr>
            <p:ph type="sldNum" sz="quarter" idx="12"/>
          </p:nvPr>
        </p:nvSpPr>
        <p:spPr/>
        <p:txBody>
          <a:bodyPr/>
          <a:lstStyle/>
          <a:p>
            <a:fld id="{9FED66C1-1814-4619-B577-ED022AF4E7A1}" type="slidenum">
              <a:rPr lang="en-US" smtClean="0"/>
              <a:t>39</a:t>
            </a:fld>
            <a:endParaRPr lang="en-US"/>
          </a:p>
        </p:txBody>
      </p:sp>
    </p:spTree>
    <p:extLst>
      <p:ext uri="{BB962C8B-B14F-4D97-AF65-F5344CB8AC3E}">
        <p14:creationId xmlns:p14="http://schemas.microsoft.com/office/powerpoint/2010/main" val="2231901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FD91F-4E74-4500-9792-EC71275A7E17}"/>
              </a:ext>
            </a:extLst>
          </p:cNvPr>
          <p:cNvSpPr>
            <a:spLocks noGrp="1"/>
          </p:cNvSpPr>
          <p:nvPr>
            <p:ph type="title"/>
          </p:nvPr>
        </p:nvSpPr>
        <p:spPr>
          <a:xfrm>
            <a:off x="291548" y="166116"/>
            <a:ext cx="10836700" cy="1331380"/>
          </a:xfrm>
        </p:spPr>
        <p:txBody>
          <a:bodyPr>
            <a:normAutofit/>
          </a:bodyPr>
          <a:lstStyle/>
          <a:p>
            <a:r>
              <a:rPr lang="en-US" sz="3200" b="1" dirty="0">
                <a:solidFill>
                  <a:schemeClr val="accent2">
                    <a:lumMod val="75000"/>
                  </a:schemeClr>
                </a:solidFill>
                <a:cs typeface="Times New Roman" panose="02020603050405020304" pitchFamily="18" charset="0"/>
              </a:rPr>
              <a:t>Introduction</a:t>
            </a:r>
            <a:r>
              <a:rPr lang="en-US" sz="3200" b="1" dirty="0">
                <a:solidFill>
                  <a:schemeClr val="accent2">
                    <a:lumMod val="75000"/>
                  </a:schemeClr>
                </a:solidFill>
              </a:rPr>
              <a:t> :</a:t>
            </a:r>
          </a:p>
        </p:txBody>
      </p:sp>
      <p:sp>
        <p:nvSpPr>
          <p:cNvPr id="3" name="Content Placeholder 2">
            <a:extLst>
              <a:ext uri="{FF2B5EF4-FFF2-40B4-BE49-F238E27FC236}">
                <a16:creationId xmlns:a16="http://schemas.microsoft.com/office/drawing/2014/main" id="{E6A492FF-2A29-4E94-9605-7368BC7852A4}"/>
              </a:ext>
            </a:extLst>
          </p:cNvPr>
          <p:cNvSpPr>
            <a:spLocks noGrp="1"/>
          </p:cNvSpPr>
          <p:nvPr>
            <p:ph idx="1"/>
          </p:nvPr>
        </p:nvSpPr>
        <p:spPr>
          <a:xfrm>
            <a:off x="436098" y="1497496"/>
            <a:ext cx="10692150" cy="5194387"/>
          </a:xfrm>
        </p:spPr>
        <p:txBody>
          <a:bodyPr>
            <a:normAutofit/>
          </a:bodyPr>
          <a:lstStyle/>
          <a:p>
            <a:pPr algn="just"/>
            <a:r>
              <a:rPr lang="en-US" sz="2400" b="0" i="0" u="none" strike="noStrike" baseline="0" dirty="0">
                <a:latin typeface="+mj-lt"/>
              </a:rPr>
              <a:t>At the current time, Palestine and all other countries are witnessing a rapid growth in construction, as there is a permanent need to establish facilities, whether residential, commercial or even industrial facilities. </a:t>
            </a:r>
          </a:p>
          <a:p>
            <a:pPr algn="just"/>
            <a:r>
              <a:rPr lang="en-US" sz="2400" b="0" i="0" u="none" strike="noStrike" baseline="0" dirty="0">
                <a:latin typeface="+mj-lt"/>
              </a:rPr>
              <a:t>It is noticeable that there are many tenders for the construction of facilities whatever their type. Where the awarding party for the bid, whether it is a private or governmental company offers the required bid. Some of contracting companies estimate the cost and time to implement the project, increase their profit, and then apply for the bid. Usually, the price is the main criterion in evaluating the bidders, as the least expensive is the one who takes the bid.</a:t>
            </a:r>
          </a:p>
          <a:p>
            <a:pPr marL="0" indent="0">
              <a:buNone/>
            </a:pPr>
            <a:endParaRPr lang="en-US" b="0" i="0" u="none" strike="noStrike" baseline="0" dirty="0">
              <a:latin typeface="Times New Roman" panose="02020603050405020304" pitchFamily="18" charset="0"/>
            </a:endParaRP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E57E4D65-47CA-435A-9196-08302DC4A099}"/>
              </a:ext>
            </a:extLst>
          </p:cNvPr>
          <p:cNvSpPr>
            <a:spLocks noGrp="1"/>
          </p:cNvSpPr>
          <p:nvPr>
            <p:ph type="sldNum" sz="quarter" idx="12"/>
          </p:nvPr>
        </p:nvSpPr>
        <p:spPr/>
        <p:txBody>
          <a:bodyPr/>
          <a:lstStyle/>
          <a:p>
            <a:fld id="{9FED66C1-1814-4619-B577-ED022AF4E7A1}" type="slidenum">
              <a:rPr lang="en-US" smtClean="0"/>
              <a:t>4</a:t>
            </a:fld>
            <a:endParaRPr lang="en-US"/>
          </a:p>
        </p:txBody>
      </p:sp>
    </p:spTree>
    <p:extLst>
      <p:ext uri="{BB962C8B-B14F-4D97-AF65-F5344CB8AC3E}">
        <p14:creationId xmlns:p14="http://schemas.microsoft.com/office/powerpoint/2010/main" val="13562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8CE3D5-701C-415D-B54F-85802F773966}"/>
              </a:ext>
            </a:extLst>
          </p:cNvPr>
          <p:cNvSpPr>
            <a:spLocks noGrp="1"/>
          </p:cNvSpPr>
          <p:nvPr>
            <p:ph type="title"/>
          </p:nvPr>
        </p:nvSpPr>
        <p:spPr>
          <a:xfrm>
            <a:off x="362857" y="484632"/>
            <a:ext cx="10765391" cy="865197"/>
          </a:xfrm>
        </p:spPr>
        <p:txBody>
          <a:bodyPr>
            <a:normAutofit/>
          </a:bodyPr>
          <a:lstStyle/>
          <a:p>
            <a:r>
              <a:rPr lang="en-US" sz="3200" dirty="0">
                <a:solidFill>
                  <a:schemeClr val="accent2">
                    <a:lumMod val="75000"/>
                  </a:schemeClr>
                </a:solidFill>
              </a:rPr>
              <a:t>Recommendation :</a:t>
            </a:r>
          </a:p>
        </p:txBody>
      </p:sp>
      <p:sp>
        <p:nvSpPr>
          <p:cNvPr id="5" name="Content Placeholder 4">
            <a:extLst>
              <a:ext uri="{FF2B5EF4-FFF2-40B4-BE49-F238E27FC236}">
                <a16:creationId xmlns:a16="http://schemas.microsoft.com/office/drawing/2014/main" id="{6A3FC9DC-3AA6-4D09-93CD-3705190C4D8B}"/>
              </a:ext>
            </a:extLst>
          </p:cNvPr>
          <p:cNvSpPr>
            <a:spLocks noGrp="1"/>
          </p:cNvSpPr>
          <p:nvPr>
            <p:ph idx="1"/>
          </p:nvPr>
        </p:nvSpPr>
        <p:spPr>
          <a:xfrm>
            <a:off x="362857" y="1727200"/>
            <a:ext cx="10765391" cy="4760686"/>
          </a:xfrm>
        </p:spPr>
        <p:txBody>
          <a:bodyPr/>
          <a:lstStyle/>
          <a:p>
            <a:pPr marL="0" indent="0">
              <a:buNone/>
            </a:pPr>
            <a:r>
              <a:rPr lang="en-US" dirty="0"/>
              <a:t>There are many issues that can be recommended which are:</a:t>
            </a:r>
          </a:p>
          <a:p>
            <a:pPr marL="457200" indent="-457200">
              <a:buFont typeface="+mj-lt"/>
              <a:buAutoNum type="arabicPeriod"/>
            </a:pPr>
            <a:r>
              <a:rPr lang="en-US" dirty="0"/>
              <a:t>Preparing the equipment and agreeing on when to come to the site must be done before the specified time of each activity.</a:t>
            </a:r>
          </a:p>
          <a:p>
            <a:pPr marL="457200" indent="-457200">
              <a:buFont typeface="+mj-lt"/>
              <a:buAutoNum type="arabicPeriod"/>
            </a:pPr>
            <a:r>
              <a:rPr lang="en-US" dirty="0"/>
              <a:t>The request for materials must be performed in a previous specific time so that there is no delay in the completion of any activity.</a:t>
            </a:r>
          </a:p>
          <a:p>
            <a:pPr marL="457200" indent="-457200">
              <a:buFont typeface="+mj-lt"/>
              <a:buAutoNum type="arabicPeriod"/>
            </a:pPr>
            <a:r>
              <a:rPr lang="en-US" dirty="0"/>
              <a:t>The costs required for each activity must be paid on time to the contractor without any delay in their payment by the bidder.</a:t>
            </a:r>
          </a:p>
          <a:p>
            <a:pPr marL="457200" indent="-457200">
              <a:buFont typeface="+mj-lt"/>
              <a:buAutoNum type="arabicPeriod"/>
            </a:pPr>
            <a:r>
              <a:rPr lang="en-US" dirty="0"/>
              <a:t>Executing each activity at the time specified for it so that there is no delay in the delivery and completion of the project within the period agreed upon in the bid .</a:t>
            </a:r>
          </a:p>
          <a:p>
            <a:pPr marL="457200" indent="-457200">
              <a:buFont typeface="+mj-lt"/>
              <a:buAutoNum type="arabicPeriod"/>
            </a:pPr>
            <a:r>
              <a:rPr lang="en-US" dirty="0"/>
              <a:t>There must be a permanent follow-up of the implementation of the project within the required standards regarding time and cost for each activity in the project.</a:t>
            </a:r>
          </a:p>
        </p:txBody>
      </p:sp>
      <p:sp>
        <p:nvSpPr>
          <p:cNvPr id="3" name="Slide Number Placeholder 2">
            <a:extLst>
              <a:ext uri="{FF2B5EF4-FFF2-40B4-BE49-F238E27FC236}">
                <a16:creationId xmlns:a16="http://schemas.microsoft.com/office/drawing/2014/main" id="{C7759B9A-2B5E-4E63-A2FB-E80D4BBF779D}"/>
              </a:ext>
            </a:extLst>
          </p:cNvPr>
          <p:cNvSpPr>
            <a:spLocks noGrp="1"/>
          </p:cNvSpPr>
          <p:nvPr>
            <p:ph type="sldNum" sz="quarter" idx="12"/>
          </p:nvPr>
        </p:nvSpPr>
        <p:spPr/>
        <p:txBody>
          <a:bodyPr/>
          <a:lstStyle/>
          <a:p>
            <a:fld id="{9FED66C1-1814-4619-B577-ED022AF4E7A1}" type="slidenum">
              <a:rPr lang="en-US" smtClean="0"/>
              <a:t>40</a:t>
            </a:fld>
            <a:endParaRPr lang="en-US"/>
          </a:p>
        </p:txBody>
      </p:sp>
    </p:spTree>
    <p:extLst>
      <p:ext uri="{BB962C8B-B14F-4D97-AF65-F5344CB8AC3E}">
        <p14:creationId xmlns:p14="http://schemas.microsoft.com/office/powerpoint/2010/main" val="107857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 calcmode="lin" valueType="num">
                                      <p:cBhvr additive="base">
                                        <p:cTn id="4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BB9037C-C095-47A4-8B80-81B5D2FD6ECF}"/>
              </a:ext>
            </a:extLst>
          </p:cNvPr>
          <p:cNvSpPr>
            <a:spLocks noGrp="1"/>
          </p:cNvSpPr>
          <p:nvPr>
            <p:ph type="title"/>
          </p:nvPr>
        </p:nvSpPr>
        <p:spPr>
          <a:xfrm>
            <a:off x="1069848" y="484631"/>
            <a:ext cx="10058400" cy="5582339"/>
          </a:xfrm>
        </p:spPr>
        <p:txBody>
          <a:bodyPr/>
          <a:lstStyle/>
          <a:p>
            <a:pPr algn="ctr"/>
            <a:r>
              <a:rPr lang="en-US" dirty="0">
                <a:solidFill>
                  <a:schemeClr val="tx1"/>
                </a:solidFill>
              </a:rPr>
              <a:t>The end </a:t>
            </a:r>
            <a:br>
              <a:rPr lang="en-US" dirty="0">
                <a:solidFill>
                  <a:schemeClr val="tx1"/>
                </a:solidFill>
              </a:rPr>
            </a:br>
            <a:r>
              <a:rPr lang="en-US" dirty="0">
                <a:solidFill>
                  <a:schemeClr val="tx1"/>
                </a:solidFill>
              </a:rPr>
              <a:t>Thanks for listening </a:t>
            </a:r>
          </a:p>
        </p:txBody>
      </p:sp>
      <p:sp>
        <p:nvSpPr>
          <p:cNvPr id="4" name="Slide Number Placeholder 3">
            <a:extLst>
              <a:ext uri="{FF2B5EF4-FFF2-40B4-BE49-F238E27FC236}">
                <a16:creationId xmlns:a16="http://schemas.microsoft.com/office/drawing/2014/main" id="{2668BF12-B37C-4C8C-A5DB-02AEA71DFD87}"/>
              </a:ext>
            </a:extLst>
          </p:cNvPr>
          <p:cNvSpPr>
            <a:spLocks noGrp="1"/>
          </p:cNvSpPr>
          <p:nvPr>
            <p:ph type="sldNum" sz="quarter" idx="12"/>
          </p:nvPr>
        </p:nvSpPr>
        <p:spPr/>
        <p:txBody>
          <a:bodyPr/>
          <a:lstStyle/>
          <a:p>
            <a:fld id="{9FED66C1-1814-4619-B577-ED022AF4E7A1}" type="slidenum">
              <a:rPr lang="en-US" smtClean="0"/>
              <a:t>41</a:t>
            </a:fld>
            <a:endParaRPr lang="en-US"/>
          </a:p>
        </p:txBody>
      </p:sp>
    </p:spTree>
    <p:extLst>
      <p:ext uri="{BB962C8B-B14F-4D97-AF65-F5344CB8AC3E}">
        <p14:creationId xmlns:p14="http://schemas.microsoft.com/office/powerpoint/2010/main" val="3028847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7022B-67A5-4725-965E-678B65106D34}"/>
              </a:ext>
            </a:extLst>
          </p:cNvPr>
          <p:cNvSpPr>
            <a:spLocks noGrp="1"/>
          </p:cNvSpPr>
          <p:nvPr>
            <p:ph type="title"/>
          </p:nvPr>
        </p:nvSpPr>
        <p:spPr/>
        <p:txBody>
          <a:bodyPr/>
          <a:lstStyle/>
          <a:p>
            <a:r>
              <a:rPr lang="en-US" sz="3200" b="1" dirty="0">
                <a:solidFill>
                  <a:schemeClr val="accent2">
                    <a:lumMod val="75000"/>
                  </a:schemeClr>
                </a:solidFill>
                <a:cs typeface="Times New Roman" panose="02020603050405020304" pitchFamily="18" charset="0"/>
              </a:rPr>
              <a:t>Project description :</a:t>
            </a:r>
            <a:br>
              <a:rPr lang="en-US" sz="4800" b="1" dirty="0">
                <a:solidFill>
                  <a:schemeClr val="accent1">
                    <a:lumMod val="50000"/>
                  </a:schemeClr>
                </a:solidFill>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55C91D94-A69B-4ABE-A269-7814C17DF734}"/>
              </a:ext>
            </a:extLst>
          </p:cNvPr>
          <p:cNvSpPr>
            <a:spLocks noGrp="1"/>
          </p:cNvSpPr>
          <p:nvPr>
            <p:ph idx="1"/>
          </p:nvPr>
        </p:nvSpPr>
        <p:spPr>
          <a:xfrm>
            <a:off x="240792" y="1577009"/>
            <a:ext cx="10887456" cy="5280991"/>
          </a:xfrm>
        </p:spPr>
        <p:txBody>
          <a:bodyPr/>
          <a:lstStyle/>
          <a:p>
            <a:pPr algn="just"/>
            <a:r>
              <a:rPr lang="en-US" sz="2400" i="0" u="none" strike="noStrike" baseline="0" dirty="0">
                <a:latin typeface="+mj-lt"/>
              </a:rPr>
              <a:t>This project is about estimating the price and time for a bid funded by Nablus municipality for the establishment of a school called </a:t>
            </a:r>
            <a:r>
              <a:rPr lang="en-US" sz="2400" i="0" u="none" strike="noStrike" baseline="0" dirty="0" err="1">
                <a:latin typeface="+mj-lt"/>
              </a:rPr>
              <a:t>Raesat</a:t>
            </a:r>
            <a:r>
              <a:rPr lang="en-US" sz="2400" i="0" u="none" strike="noStrike" baseline="0" dirty="0">
                <a:latin typeface="+mj-lt"/>
              </a:rPr>
              <a:t> Arafat. </a:t>
            </a:r>
          </a:p>
          <a:p>
            <a:pPr algn="just"/>
            <a:r>
              <a:rPr lang="en-US" sz="2400" i="0" u="none" strike="noStrike" baseline="0" dirty="0">
                <a:latin typeface="+mj-lt"/>
              </a:rPr>
              <a:t>The school is located in Nablus city, opposite to Al-</a:t>
            </a:r>
            <a:r>
              <a:rPr lang="en-US" sz="2400" i="0" u="none" strike="noStrike" baseline="0" dirty="0" err="1">
                <a:latin typeface="+mj-lt"/>
              </a:rPr>
              <a:t>Salahiya</a:t>
            </a:r>
            <a:r>
              <a:rPr lang="en-US" sz="2400" i="0" u="none" strike="noStrike" baseline="0" dirty="0">
                <a:latin typeface="+mj-lt"/>
              </a:rPr>
              <a:t> School and consists of three floors with a total area of 2170 square meters.</a:t>
            </a:r>
            <a:endParaRPr lang="en-US" sz="2400" dirty="0">
              <a:solidFill>
                <a:schemeClr val="accent1">
                  <a:lumMod val="50000"/>
                </a:schemeClr>
              </a:solidFill>
              <a:latin typeface="+mj-lt"/>
              <a:cs typeface="Times New Roman" panose="02020603050405020304" pitchFamily="18" charset="0"/>
            </a:endParaRPr>
          </a:p>
          <a:p>
            <a:pPr marL="0" indent="0">
              <a:buNone/>
            </a:pPr>
            <a:endParaRPr lang="en-US" dirty="0"/>
          </a:p>
        </p:txBody>
      </p:sp>
      <p:sp>
        <p:nvSpPr>
          <p:cNvPr id="4" name="Slide Number Placeholder 3">
            <a:extLst>
              <a:ext uri="{FF2B5EF4-FFF2-40B4-BE49-F238E27FC236}">
                <a16:creationId xmlns:a16="http://schemas.microsoft.com/office/drawing/2014/main" id="{293F5D37-BC5B-498B-A138-5E476BBA4005}"/>
              </a:ext>
            </a:extLst>
          </p:cNvPr>
          <p:cNvSpPr>
            <a:spLocks noGrp="1"/>
          </p:cNvSpPr>
          <p:nvPr>
            <p:ph type="sldNum" sz="quarter" idx="12"/>
          </p:nvPr>
        </p:nvSpPr>
        <p:spPr/>
        <p:txBody>
          <a:bodyPr/>
          <a:lstStyle/>
          <a:p>
            <a:fld id="{9FED66C1-1814-4619-B577-ED022AF4E7A1}" type="slidenum">
              <a:rPr lang="en-US" smtClean="0"/>
              <a:t>5</a:t>
            </a:fld>
            <a:endParaRPr lang="en-US"/>
          </a:p>
        </p:txBody>
      </p:sp>
      <p:pic>
        <p:nvPicPr>
          <p:cNvPr id="6" name="Picture 5">
            <a:extLst>
              <a:ext uri="{FF2B5EF4-FFF2-40B4-BE49-F238E27FC236}">
                <a16:creationId xmlns:a16="http://schemas.microsoft.com/office/drawing/2014/main" id="{DA52F843-3005-4C85-8FE0-0FDE23DB2B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8102" y="3804648"/>
            <a:ext cx="6010631" cy="295268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80401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down)">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wipe(down)">
                                      <p:cBhvr>
                                        <p:cTn id="2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83EC7-1E69-4F7C-80CD-7FF3A9871916}"/>
              </a:ext>
            </a:extLst>
          </p:cNvPr>
          <p:cNvSpPr>
            <a:spLocks noGrp="1"/>
          </p:cNvSpPr>
          <p:nvPr>
            <p:ph type="title"/>
          </p:nvPr>
        </p:nvSpPr>
        <p:spPr/>
        <p:txBody>
          <a:bodyPr>
            <a:normAutofit/>
          </a:bodyPr>
          <a:lstStyle/>
          <a:p>
            <a:pPr algn="ctr"/>
            <a:r>
              <a:rPr lang="en-US" sz="3200" b="1" dirty="0">
                <a:solidFill>
                  <a:schemeClr val="accent2">
                    <a:lumMod val="75000"/>
                  </a:schemeClr>
                </a:solidFill>
                <a:cs typeface="Times New Roman" panose="02020603050405020304" pitchFamily="18" charset="0"/>
              </a:rPr>
              <a:t>Objectives </a:t>
            </a:r>
          </a:p>
        </p:txBody>
      </p:sp>
      <p:pic>
        <p:nvPicPr>
          <p:cNvPr id="6" name="Content Placeholder 5">
            <a:extLst>
              <a:ext uri="{FF2B5EF4-FFF2-40B4-BE49-F238E27FC236}">
                <a16:creationId xmlns:a16="http://schemas.microsoft.com/office/drawing/2014/main" id="{0F5461D3-2E88-4C5F-91CD-9BD7C9C14F2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7896" y="1736036"/>
            <a:ext cx="9965633" cy="4901874"/>
          </a:xfrm>
          <a:prstGeom prst="rect">
            <a:avLst/>
          </a:prstGeom>
          <a:ln>
            <a:noFill/>
          </a:ln>
          <a:effectLst>
            <a:outerShdw blurRad="292100" dist="139700" dir="2700000" algn="tl" rotWithShape="0">
              <a:srgbClr val="333333">
                <a:alpha val="65000"/>
              </a:srgbClr>
            </a:outerShdw>
          </a:effectLst>
        </p:spPr>
      </p:pic>
      <p:sp>
        <p:nvSpPr>
          <p:cNvPr id="4" name="Slide Number Placeholder 3">
            <a:extLst>
              <a:ext uri="{FF2B5EF4-FFF2-40B4-BE49-F238E27FC236}">
                <a16:creationId xmlns:a16="http://schemas.microsoft.com/office/drawing/2014/main" id="{150E560D-B1B9-4994-8024-BC2676D76BB6}"/>
              </a:ext>
            </a:extLst>
          </p:cNvPr>
          <p:cNvSpPr>
            <a:spLocks noGrp="1"/>
          </p:cNvSpPr>
          <p:nvPr>
            <p:ph type="sldNum" sz="quarter" idx="12"/>
          </p:nvPr>
        </p:nvSpPr>
        <p:spPr/>
        <p:txBody>
          <a:bodyPr/>
          <a:lstStyle/>
          <a:p>
            <a:fld id="{9FED66C1-1814-4619-B577-ED022AF4E7A1}" type="slidenum">
              <a:rPr lang="en-US" smtClean="0"/>
              <a:t>6</a:t>
            </a:fld>
            <a:endParaRPr lang="en-US"/>
          </a:p>
        </p:txBody>
      </p:sp>
    </p:spTree>
    <p:extLst>
      <p:ext uri="{BB962C8B-B14F-4D97-AF65-F5344CB8AC3E}">
        <p14:creationId xmlns:p14="http://schemas.microsoft.com/office/powerpoint/2010/main" val="4258978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D2F48-B2B5-4A5D-B7F3-0CF7E9B4B918}"/>
              </a:ext>
            </a:extLst>
          </p:cNvPr>
          <p:cNvSpPr>
            <a:spLocks noGrp="1"/>
          </p:cNvSpPr>
          <p:nvPr>
            <p:ph type="title"/>
          </p:nvPr>
        </p:nvSpPr>
        <p:spPr>
          <a:xfrm>
            <a:off x="1069848" y="484632"/>
            <a:ext cx="10058400" cy="1118881"/>
          </a:xfrm>
        </p:spPr>
        <p:txBody>
          <a:bodyPr>
            <a:normAutofit fontScale="90000"/>
          </a:bodyPr>
          <a:lstStyle/>
          <a:p>
            <a:r>
              <a:rPr lang="en-US" sz="3600" b="1" dirty="0">
                <a:solidFill>
                  <a:schemeClr val="accent2">
                    <a:lumMod val="75000"/>
                  </a:schemeClr>
                </a:solidFill>
                <a:cs typeface="Times New Roman" panose="02020603050405020304" pitchFamily="18" charset="0"/>
              </a:rPr>
              <a:t>Objectives :</a:t>
            </a:r>
            <a:br>
              <a:rPr lang="en-US" sz="4800" b="1" dirty="0">
                <a:solidFill>
                  <a:schemeClr val="accent1">
                    <a:lumMod val="50000"/>
                  </a:schemeClr>
                </a:solidFill>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6DE05123-0659-4339-8086-4121F7FA501F}"/>
              </a:ext>
            </a:extLst>
          </p:cNvPr>
          <p:cNvSpPr>
            <a:spLocks noGrp="1"/>
          </p:cNvSpPr>
          <p:nvPr>
            <p:ph idx="1"/>
          </p:nvPr>
        </p:nvSpPr>
        <p:spPr>
          <a:xfrm>
            <a:off x="1069848" y="1245705"/>
            <a:ext cx="10058400" cy="4926496"/>
          </a:xfrm>
        </p:spPr>
        <p:txBody>
          <a:bodyPr>
            <a:normAutofit/>
          </a:bodyPr>
          <a:lstStyle/>
          <a:p>
            <a:pPr marL="0" indent="0">
              <a:buNone/>
            </a:pPr>
            <a:endParaRPr lang="en-US" sz="2400" b="0" i="0" u="none" strike="noStrike" baseline="0" dirty="0">
              <a:latin typeface="Times New Roman" panose="02020603050405020304" pitchFamily="18" charset="0"/>
              <a:cs typeface="Times New Roman" panose="02020603050405020304" pitchFamily="18" charset="0"/>
            </a:endParaRPr>
          </a:p>
          <a:p>
            <a:pPr algn="just"/>
            <a:r>
              <a:rPr lang="en-US" sz="2400" b="0" i="0" u="none" strike="noStrike" baseline="0" dirty="0">
                <a:latin typeface="+mj-lt"/>
                <a:cs typeface="Times New Roman" panose="02020603050405020304" pitchFamily="18" charset="0"/>
              </a:rPr>
              <a:t>Estimating the quantities of excavation in this project.</a:t>
            </a:r>
          </a:p>
          <a:p>
            <a:pPr algn="just"/>
            <a:r>
              <a:rPr lang="en-US" sz="2400" b="0" i="0" u="none" strike="noStrike" baseline="0" dirty="0">
                <a:latin typeface="+mj-lt"/>
                <a:cs typeface="Times New Roman" panose="02020603050405020304" pitchFamily="18" charset="0"/>
              </a:rPr>
              <a:t>Calculating the quantities of each concrete, steel, stone, block and any other construction material in the project using software programs.</a:t>
            </a:r>
          </a:p>
          <a:p>
            <a:pPr algn="just"/>
            <a:r>
              <a:rPr lang="en-US" sz="2400" b="0" i="0" u="none" strike="noStrike" baseline="0" dirty="0">
                <a:latin typeface="+mj-lt"/>
                <a:cs typeface="Times New Roman" panose="02020603050405020304" pitchFamily="18" charset="0"/>
              </a:rPr>
              <a:t>Estimating the time required to complete this bid, and then compare it with the time specified for project completion.</a:t>
            </a:r>
          </a:p>
          <a:p>
            <a:pPr algn="just"/>
            <a:r>
              <a:rPr lang="en-US" sz="2400" b="0" i="0" u="none" strike="noStrike" baseline="0" dirty="0">
                <a:latin typeface="+mj-lt"/>
                <a:cs typeface="Times New Roman" panose="02020603050405020304" pitchFamily="18" charset="0"/>
              </a:rPr>
              <a:t>Estimating the cost of the project and compare it with the actual cost estimated by the bidder for the project.</a:t>
            </a:r>
          </a:p>
          <a:p>
            <a:pPr algn="just"/>
            <a:r>
              <a:rPr lang="en-US" sz="2400" b="0" i="0" u="none" strike="noStrike" baseline="0" dirty="0">
                <a:latin typeface="+mj-lt"/>
                <a:cs typeface="Times New Roman" panose="02020603050405020304" pitchFamily="18" charset="0"/>
              </a:rPr>
              <a:t> Estimating the quantities</a:t>
            </a:r>
            <a:r>
              <a:rPr lang="en-US" sz="2400" dirty="0">
                <a:latin typeface="+mj-lt"/>
                <a:cs typeface="Times New Roman" panose="02020603050405020304" pitchFamily="18" charset="0"/>
              </a:rPr>
              <a:t>, duration </a:t>
            </a:r>
            <a:r>
              <a:rPr lang="en-US" sz="2400" b="0" i="0" u="none" strike="noStrike" dirty="0">
                <a:latin typeface="+mj-lt"/>
                <a:cs typeface="Times New Roman" panose="02020603050405020304" pitchFamily="18" charset="0"/>
              </a:rPr>
              <a:t>and </a:t>
            </a:r>
            <a:r>
              <a:rPr lang="en-US" sz="2400" b="0" i="0" u="none" strike="noStrike" baseline="0" dirty="0">
                <a:latin typeface="+mj-lt"/>
                <a:cs typeface="Times New Roman" panose="02020603050405020304" pitchFamily="18" charset="0"/>
              </a:rPr>
              <a:t>cost for the whole finishing works for  the project.</a:t>
            </a:r>
            <a:endParaRPr lang="en-US" sz="2400" dirty="0">
              <a:latin typeface="+mj-lt"/>
              <a:cs typeface="Times New Roman" panose="02020603050405020304" pitchFamily="18" charset="0"/>
            </a:endParaRPr>
          </a:p>
        </p:txBody>
      </p:sp>
      <p:sp>
        <p:nvSpPr>
          <p:cNvPr id="4" name="Slide Number Placeholder 3">
            <a:extLst>
              <a:ext uri="{FF2B5EF4-FFF2-40B4-BE49-F238E27FC236}">
                <a16:creationId xmlns:a16="http://schemas.microsoft.com/office/drawing/2014/main" id="{98E4596D-54E9-4EF8-A6B7-B3D9DA40C26A}"/>
              </a:ext>
            </a:extLst>
          </p:cNvPr>
          <p:cNvSpPr>
            <a:spLocks noGrp="1"/>
          </p:cNvSpPr>
          <p:nvPr>
            <p:ph type="sldNum" sz="quarter" idx="12"/>
          </p:nvPr>
        </p:nvSpPr>
        <p:spPr/>
        <p:txBody>
          <a:bodyPr/>
          <a:lstStyle/>
          <a:p>
            <a:fld id="{9FED66C1-1814-4619-B577-ED022AF4E7A1}" type="slidenum">
              <a:rPr lang="en-US" smtClean="0"/>
              <a:t>7</a:t>
            </a:fld>
            <a:endParaRPr lang="en-US"/>
          </a:p>
        </p:txBody>
      </p:sp>
    </p:spTree>
    <p:extLst>
      <p:ext uri="{BB962C8B-B14F-4D97-AF65-F5344CB8AC3E}">
        <p14:creationId xmlns:p14="http://schemas.microsoft.com/office/powerpoint/2010/main" val="136893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4479F-29D6-4121-8EAA-5AD741B24C86}"/>
              </a:ext>
            </a:extLst>
          </p:cNvPr>
          <p:cNvSpPr>
            <a:spLocks noGrp="1"/>
          </p:cNvSpPr>
          <p:nvPr>
            <p:ph type="title"/>
          </p:nvPr>
        </p:nvSpPr>
        <p:spPr/>
        <p:txBody>
          <a:bodyPr/>
          <a:lstStyle/>
          <a:p>
            <a:pPr algn="ctr"/>
            <a:r>
              <a:rPr kumimoji="0" lang="en-US" sz="3200" b="1" i="0" u="none" strike="noStrike" kern="1200" cap="all" spc="0" normalizeH="0" baseline="0" noProof="0" dirty="0">
                <a:ln>
                  <a:noFill/>
                </a:ln>
                <a:solidFill>
                  <a:schemeClr val="accent2">
                    <a:lumMod val="75000"/>
                  </a:schemeClr>
                </a:solidFill>
                <a:effectLst/>
                <a:uLnTx/>
                <a:uFillTx/>
                <a:cs typeface="Times New Roman" panose="02020603050405020304" pitchFamily="18" charset="0"/>
              </a:rPr>
              <a:t>Significant of study:</a:t>
            </a:r>
            <a:endParaRPr lang="en-US" dirty="0">
              <a:solidFill>
                <a:schemeClr val="accent2">
                  <a:lumMod val="75000"/>
                </a:schemeClr>
              </a:solidFill>
            </a:endParaRPr>
          </a:p>
        </p:txBody>
      </p:sp>
      <p:pic>
        <p:nvPicPr>
          <p:cNvPr id="6" name="Content Placeholder 5">
            <a:extLst>
              <a:ext uri="{FF2B5EF4-FFF2-40B4-BE49-F238E27FC236}">
                <a16:creationId xmlns:a16="http://schemas.microsoft.com/office/drawing/2014/main" id="{A43AA1F0-8CC5-4178-9543-11E104E9969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2783" y="2093976"/>
            <a:ext cx="8746434" cy="375023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Slide Number Placeholder 3">
            <a:extLst>
              <a:ext uri="{FF2B5EF4-FFF2-40B4-BE49-F238E27FC236}">
                <a16:creationId xmlns:a16="http://schemas.microsoft.com/office/drawing/2014/main" id="{AE844685-6C48-4ECC-A44D-4DAA89093A38}"/>
              </a:ext>
            </a:extLst>
          </p:cNvPr>
          <p:cNvSpPr>
            <a:spLocks noGrp="1"/>
          </p:cNvSpPr>
          <p:nvPr>
            <p:ph type="sldNum" sz="quarter" idx="12"/>
          </p:nvPr>
        </p:nvSpPr>
        <p:spPr/>
        <p:txBody>
          <a:bodyPr/>
          <a:lstStyle/>
          <a:p>
            <a:fld id="{9FED66C1-1814-4619-B577-ED022AF4E7A1}" type="slidenum">
              <a:rPr lang="en-US" smtClean="0"/>
              <a:t>8</a:t>
            </a:fld>
            <a:endParaRPr lang="en-US"/>
          </a:p>
        </p:txBody>
      </p:sp>
    </p:spTree>
    <p:extLst>
      <p:ext uri="{BB962C8B-B14F-4D97-AF65-F5344CB8AC3E}">
        <p14:creationId xmlns:p14="http://schemas.microsoft.com/office/powerpoint/2010/main" val="715593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DA115-52A6-4FCC-88E5-4B766EBE35C9}"/>
              </a:ext>
            </a:extLst>
          </p:cNvPr>
          <p:cNvSpPr>
            <a:spLocks noGrp="1"/>
          </p:cNvSpPr>
          <p:nvPr>
            <p:ph type="title"/>
          </p:nvPr>
        </p:nvSpPr>
        <p:spPr/>
        <p:txBody>
          <a:bodyPr>
            <a:normAutofit/>
          </a:bodyPr>
          <a:lstStyle/>
          <a:p>
            <a:r>
              <a:rPr lang="en-US" sz="3200" b="1" dirty="0">
                <a:solidFill>
                  <a:schemeClr val="accent2">
                    <a:lumMod val="75000"/>
                  </a:schemeClr>
                </a:solidFill>
                <a:cs typeface="Times New Roman" panose="02020603050405020304" pitchFamily="18" charset="0"/>
              </a:rPr>
              <a:t>Significant of study:</a:t>
            </a:r>
            <a:br>
              <a:rPr lang="en-US" sz="3200" dirty="0">
                <a:latin typeface="Times New Roman" panose="02020603050405020304" pitchFamily="18" charset="0"/>
                <a:cs typeface="Times New Roman" panose="02020603050405020304" pitchFamily="18" charset="0"/>
              </a:rPr>
            </a:br>
            <a:endParaRPr lang="en-US" sz="32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A76EE6F-515A-487E-B821-095A42F92303}"/>
              </a:ext>
            </a:extLst>
          </p:cNvPr>
          <p:cNvSpPr>
            <a:spLocks noGrp="1"/>
          </p:cNvSpPr>
          <p:nvPr>
            <p:ph idx="1"/>
          </p:nvPr>
        </p:nvSpPr>
        <p:spPr>
          <a:xfrm>
            <a:off x="1069848" y="1550504"/>
            <a:ext cx="10058400" cy="4621696"/>
          </a:xfrm>
        </p:spPr>
        <p:txBody>
          <a:bodyPr>
            <a:normAutofit/>
          </a:bodyPr>
          <a:lstStyle/>
          <a:p>
            <a:pPr algn="just"/>
            <a:r>
              <a:rPr lang="en-US" sz="2400" b="0" i="0" u="none" strike="noStrike" baseline="0" dirty="0">
                <a:latin typeface="+mj-lt"/>
              </a:rPr>
              <a:t>The completion of this project is of great importance in the scope of engineering projects, especially the construction ones where any engineering project cannot be completed without knowing the quantities</a:t>
            </a:r>
            <a:r>
              <a:rPr lang="en-US" sz="2400" b="0" i="0" u="none" strike="noStrike" dirty="0">
                <a:latin typeface="+mj-lt"/>
              </a:rPr>
              <a:t> and time</a:t>
            </a:r>
            <a:r>
              <a:rPr lang="en-US" sz="2400" b="0" i="0" u="none" strike="noStrike" baseline="0" dirty="0">
                <a:latin typeface="+mj-lt"/>
              </a:rPr>
              <a:t> necessary for its completion.</a:t>
            </a:r>
          </a:p>
          <a:p>
            <a:pPr marL="0" indent="0" algn="just">
              <a:buNone/>
            </a:pPr>
            <a:endParaRPr lang="en-US" sz="2400" b="0" i="0" u="none" strike="noStrike" baseline="0" dirty="0">
              <a:latin typeface="+mj-lt"/>
            </a:endParaRPr>
          </a:p>
          <a:p>
            <a:pPr algn="just"/>
            <a:r>
              <a:rPr lang="en-US" sz="2400" b="0" i="0" u="none" strike="noStrike" baseline="0" dirty="0">
                <a:latin typeface="+mj-lt"/>
              </a:rPr>
              <a:t>With the development of life, many different software programs have appeared that can be used in calculating the quantities of the construction elements and thus obtaining correct results that can be relied upon and benefiting from them. Thus, avoiding any error in the implementation of the project and its supervision.</a:t>
            </a:r>
            <a:endParaRPr lang="en-US" sz="2400" b="1" dirty="0">
              <a:latin typeface="+mj-lt"/>
            </a:endParaRPr>
          </a:p>
        </p:txBody>
      </p:sp>
      <p:sp>
        <p:nvSpPr>
          <p:cNvPr id="4" name="Slide Number Placeholder 3">
            <a:extLst>
              <a:ext uri="{FF2B5EF4-FFF2-40B4-BE49-F238E27FC236}">
                <a16:creationId xmlns:a16="http://schemas.microsoft.com/office/drawing/2014/main" id="{CBB67079-20BA-444D-A9A8-F451ABC72CB2}"/>
              </a:ext>
            </a:extLst>
          </p:cNvPr>
          <p:cNvSpPr>
            <a:spLocks noGrp="1"/>
          </p:cNvSpPr>
          <p:nvPr>
            <p:ph type="sldNum" sz="quarter" idx="12"/>
          </p:nvPr>
        </p:nvSpPr>
        <p:spPr/>
        <p:txBody>
          <a:bodyPr/>
          <a:lstStyle/>
          <a:p>
            <a:fld id="{9FED66C1-1814-4619-B577-ED022AF4E7A1}" type="slidenum">
              <a:rPr lang="en-US" smtClean="0"/>
              <a:t>9</a:t>
            </a:fld>
            <a:endParaRPr lang="en-US"/>
          </a:p>
        </p:txBody>
      </p:sp>
    </p:spTree>
    <p:extLst>
      <p:ext uri="{BB962C8B-B14F-4D97-AF65-F5344CB8AC3E}">
        <p14:creationId xmlns:p14="http://schemas.microsoft.com/office/powerpoint/2010/main" val="1326376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Wood Typ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1449</TotalTime>
  <Words>2169</Words>
  <Application>Microsoft Office PowerPoint</Application>
  <PresentationFormat>Widescreen</PresentationFormat>
  <Paragraphs>663</Paragraphs>
  <Slides>41</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Bookman Old Style</vt:lpstr>
      <vt:lpstr>Calibri</vt:lpstr>
      <vt:lpstr>Century Gothic</vt:lpstr>
      <vt:lpstr>Times New Roman</vt:lpstr>
      <vt:lpstr>Wingdings</vt:lpstr>
      <vt:lpstr>Wood Type</vt:lpstr>
      <vt:lpstr>{Quantity and cost surveying for Raesat Arafat school}</vt:lpstr>
      <vt:lpstr>Presentation outline:</vt:lpstr>
      <vt:lpstr>Introduction</vt:lpstr>
      <vt:lpstr>Introduction :</vt:lpstr>
      <vt:lpstr>Project description : </vt:lpstr>
      <vt:lpstr>Objectives </vt:lpstr>
      <vt:lpstr>Objectives : </vt:lpstr>
      <vt:lpstr>Significant of study:</vt:lpstr>
      <vt:lpstr>Significant of study: </vt:lpstr>
      <vt:lpstr>Methodology :</vt:lpstr>
      <vt:lpstr>The work beak down WBS for the whole project will be performed as shown in the figure:</vt:lpstr>
      <vt:lpstr>Methodology:</vt:lpstr>
      <vt:lpstr>Methodology:</vt:lpstr>
      <vt:lpstr>Methodology :</vt:lpstr>
      <vt:lpstr>Methodology:</vt:lpstr>
      <vt:lpstr>Results:</vt:lpstr>
      <vt:lpstr>Results :</vt:lpstr>
      <vt:lpstr>Mobilization work</vt:lpstr>
      <vt:lpstr>Mobilization work:</vt:lpstr>
      <vt:lpstr>Mobilization work:</vt:lpstr>
      <vt:lpstr>Basement work</vt:lpstr>
      <vt:lpstr>The quantities and duration for each activity are listed in the table below:</vt:lpstr>
      <vt:lpstr>Basement work:</vt:lpstr>
      <vt:lpstr>First floor work</vt:lpstr>
      <vt:lpstr>The quantities and duration for each activity are listed in the table below:</vt:lpstr>
      <vt:lpstr>First floor work:</vt:lpstr>
      <vt:lpstr>Second floor work</vt:lpstr>
      <vt:lpstr>Second floor work:</vt:lpstr>
      <vt:lpstr>Roof work</vt:lpstr>
      <vt:lpstr>The quantities and duration for each activity are listed in the table below:</vt:lpstr>
      <vt:lpstr>Roof work:</vt:lpstr>
      <vt:lpstr>PowerPoint Presentation</vt:lpstr>
      <vt:lpstr>Finishing works</vt:lpstr>
      <vt:lpstr>Windows </vt:lpstr>
      <vt:lpstr>Plastering</vt:lpstr>
      <vt:lpstr>Painting </vt:lpstr>
      <vt:lpstr>Doors</vt:lpstr>
      <vt:lpstr>Tiles </vt:lpstr>
      <vt:lpstr>Recommendation   </vt:lpstr>
      <vt:lpstr>Recommendation :</vt:lpstr>
      <vt:lpstr>The end  Thanks for listening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{Quantity and cost surveying for Raesat Arafat school}</dc:title>
  <dc:creator>Reham</dc:creator>
  <cp:lastModifiedBy>Reham</cp:lastModifiedBy>
  <cp:revision>114</cp:revision>
  <dcterms:created xsi:type="dcterms:W3CDTF">2020-12-29T17:16:53Z</dcterms:created>
  <dcterms:modified xsi:type="dcterms:W3CDTF">2021-01-06T19:47:55Z</dcterms:modified>
</cp:coreProperties>
</file>