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78" r:id="rId9"/>
    <p:sldId id="264" r:id="rId10"/>
    <p:sldId id="273" r:id="rId11"/>
    <p:sldId id="268" r:id="rId12"/>
    <p:sldId id="269" r:id="rId13"/>
    <p:sldId id="276" r:id="rId14"/>
    <p:sldId id="297" r:id="rId15"/>
    <p:sldId id="274" r:id="rId16"/>
    <p:sldId id="296" r:id="rId17"/>
    <p:sldId id="275" r:id="rId18"/>
    <p:sldId id="270" r:id="rId19"/>
    <p:sldId id="288" r:id="rId20"/>
    <p:sldId id="280" r:id="rId21"/>
    <p:sldId id="281" r:id="rId22"/>
    <p:sldId id="289" r:id="rId23"/>
    <p:sldId id="282" r:id="rId24"/>
    <p:sldId id="290" r:id="rId25"/>
    <p:sldId id="298" r:id="rId26"/>
    <p:sldId id="299" r:id="rId27"/>
    <p:sldId id="284" r:id="rId28"/>
    <p:sldId id="286" r:id="rId29"/>
    <p:sldId id="285" r:id="rId30"/>
    <p:sldId id="293" r:id="rId31"/>
    <p:sldId id="295" r:id="rId32"/>
    <p:sldId id="27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71" autoAdjust="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5D4E3-D8C3-4931-B13B-9D9218AB7F2D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C2004AC9-6D00-4E3B-A8CD-6FDC1368ECC2}">
      <dgm:prSet phldrT="[نص]" custT="1"/>
      <dgm:spPr>
        <a:xfrm>
          <a:off x="648932" y="878928"/>
          <a:ext cx="4578846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Data Collection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B57BE280-7894-4C60-B7EC-7FCA1C081817}" type="parTrans" cxnId="{C29524B4-68F0-497D-9565-3FD28F840B4F}">
      <dgm:prSet/>
      <dgm:spPr/>
      <dgm:t>
        <a:bodyPr/>
        <a:lstStyle/>
        <a:p>
          <a:endParaRPr lang="en-US"/>
        </a:p>
      </dgm:t>
    </dgm:pt>
    <dgm:pt modelId="{94ACAFFD-1808-4665-8EAA-F9187B360021}" type="sibTrans" cxnId="{C29524B4-68F0-497D-9565-3FD28F840B4F}">
      <dgm:prSet/>
      <dgm:spPr/>
      <dgm:t>
        <a:bodyPr/>
        <a:lstStyle/>
        <a:p>
          <a:endParaRPr lang="en-US"/>
        </a:p>
      </dgm:t>
    </dgm:pt>
    <dgm:pt modelId="{50F28CB8-7A21-401F-8B60-CE5ADA0B8C61}">
      <dgm:prSet phldrT="[نص]" custT="1"/>
      <dgm:spPr>
        <a:xfrm>
          <a:off x="648932" y="2197426"/>
          <a:ext cx="4578846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/>
          <a:r>
            <a:rPr lang="en-US" sz="3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Designing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AB55A72F-82F7-4832-9174-FE40F6093A02}" type="parTrans" cxnId="{06FB42D1-F11A-4788-B611-C1D9B0CBF666}">
      <dgm:prSet/>
      <dgm:spPr/>
      <dgm:t>
        <a:bodyPr/>
        <a:lstStyle/>
        <a:p>
          <a:endParaRPr lang="en-US"/>
        </a:p>
      </dgm:t>
    </dgm:pt>
    <dgm:pt modelId="{5569F816-6F1A-4C7B-BC7E-7B25EECEC7D5}" type="sibTrans" cxnId="{06FB42D1-F11A-4788-B611-C1D9B0CBF666}">
      <dgm:prSet/>
      <dgm:spPr/>
      <dgm:t>
        <a:bodyPr/>
        <a:lstStyle/>
        <a:p>
          <a:endParaRPr lang="en-US"/>
        </a:p>
      </dgm:t>
    </dgm:pt>
    <dgm:pt modelId="{0CB42A6E-008A-4917-954B-D51C3341E386}">
      <dgm:prSet phldrT="[نص]" custT="1"/>
      <dgm:spPr>
        <a:xfrm>
          <a:off x="745622" y="1538177"/>
          <a:ext cx="4482156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Data analysis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31E8E020-3024-47EA-A6FA-1D7D68492BCC}" type="sibTrans" cxnId="{6DABD547-EF5F-48F9-9A50-B6577F6593A6}">
      <dgm:prSet/>
      <dgm:spPr/>
      <dgm:t>
        <a:bodyPr/>
        <a:lstStyle/>
        <a:p>
          <a:endParaRPr lang="en-US"/>
        </a:p>
      </dgm:t>
    </dgm:pt>
    <dgm:pt modelId="{353B9836-68A3-4DFA-9C52-E04624ECF217}" type="parTrans" cxnId="{6DABD547-EF5F-48F9-9A50-B6577F6593A6}">
      <dgm:prSet/>
      <dgm:spPr/>
      <dgm:t>
        <a:bodyPr/>
        <a:lstStyle/>
        <a:p>
          <a:endParaRPr lang="en-US"/>
        </a:p>
      </dgm:t>
    </dgm:pt>
    <dgm:pt modelId="{A1F5C656-10A7-4007-ADBE-58CBDFAE7EEF}">
      <dgm:prSet phldrT="[نص]" custT="1"/>
      <dgm:spPr>
        <a:xfrm>
          <a:off x="333899" y="219679"/>
          <a:ext cx="4893879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Selection of the study area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F6FB6DBA-A892-40D9-AA2A-F52A81202EED}" type="parTrans" cxnId="{3616817A-82CA-4251-8CA1-F29DDDC74B96}">
      <dgm:prSet/>
      <dgm:spPr/>
      <dgm:t>
        <a:bodyPr/>
        <a:lstStyle/>
        <a:p>
          <a:endParaRPr lang="en-US"/>
        </a:p>
      </dgm:t>
    </dgm:pt>
    <dgm:pt modelId="{90145E1B-4EB8-4530-9A0F-A6CD8923DEB5}" type="sibTrans" cxnId="{3616817A-82CA-4251-8CA1-F29DDDC74B96}">
      <dgm:prSet/>
      <dgm:spPr>
        <a:xfrm>
          <a:off x="-3974332" y="-610151"/>
          <a:ext cx="4736297" cy="4736297"/>
        </a:xfrm>
        <a:noFill/>
        <a:ln w="12700" cap="flat" cmpd="sng" algn="ctr">
          <a:solidFill>
            <a:srgbClr val="ED7D31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CE001EC-ADA6-42D8-90E0-FF9FD05A3A48}">
      <dgm:prSet phldrT="[نص]" custT="1"/>
      <dgm:spPr>
        <a:xfrm>
          <a:off x="333899" y="2856675"/>
          <a:ext cx="4893879" cy="439640"/>
        </a:xfr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2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Giving recommendations</a:t>
          </a:r>
          <a:endParaRPr lang="en-US" sz="28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7AD7B359-69EC-46FB-AABC-8E6DD8E8A30A}" type="parTrans" cxnId="{3767E3CE-7CF2-4478-96A0-82AE7590B072}">
      <dgm:prSet/>
      <dgm:spPr/>
      <dgm:t>
        <a:bodyPr/>
        <a:lstStyle/>
        <a:p>
          <a:endParaRPr lang="en-US"/>
        </a:p>
      </dgm:t>
    </dgm:pt>
    <dgm:pt modelId="{34D8FD38-504F-4EAC-9B7E-2DA76153AB00}" type="sibTrans" cxnId="{3767E3CE-7CF2-4478-96A0-82AE7590B072}">
      <dgm:prSet/>
      <dgm:spPr/>
      <dgm:t>
        <a:bodyPr/>
        <a:lstStyle/>
        <a:p>
          <a:endParaRPr lang="en-US"/>
        </a:p>
      </dgm:t>
    </dgm:pt>
    <dgm:pt modelId="{94DDF196-98BC-4218-BC3E-FEDC8A66D9D8}" type="pres">
      <dgm:prSet presAssocID="{97C5D4E3-D8C3-4931-B13B-9D9218AB7F2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4CD34A5-D57C-4BC9-AC6B-509CD9E20470}" type="pres">
      <dgm:prSet presAssocID="{97C5D4E3-D8C3-4931-B13B-9D9218AB7F2D}" presName="Name1" presStyleCnt="0"/>
      <dgm:spPr/>
    </dgm:pt>
    <dgm:pt modelId="{BDB60790-1A3B-4F9B-8B4A-15BA685407B9}" type="pres">
      <dgm:prSet presAssocID="{97C5D4E3-D8C3-4931-B13B-9D9218AB7F2D}" presName="cycle" presStyleCnt="0"/>
      <dgm:spPr/>
    </dgm:pt>
    <dgm:pt modelId="{C7DE029C-80C6-423F-A7B1-0AA79F97FF5E}" type="pres">
      <dgm:prSet presAssocID="{97C5D4E3-D8C3-4931-B13B-9D9218AB7F2D}" presName="srcNode" presStyleLbl="node1" presStyleIdx="0" presStyleCnt="5"/>
      <dgm:spPr/>
    </dgm:pt>
    <dgm:pt modelId="{43F6D94D-0FB4-4519-B72A-F13BBD99E451}" type="pres">
      <dgm:prSet presAssocID="{97C5D4E3-D8C3-4931-B13B-9D9218AB7F2D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456"/>
          </a:avLst>
        </a:prstGeom>
      </dgm:spPr>
      <dgm:t>
        <a:bodyPr/>
        <a:lstStyle/>
        <a:p>
          <a:endParaRPr lang="en-US"/>
        </a:p>
      </dgm:t>
    </dgm:pt>
    <dgm:pt modelId="{E47CC1D8-00CF-42E7-810D-D0A2814A5565}" type="pres">
      <dgm:prSet presAssocID="{97C5D4E3-D8C3-4931-B13B-9D9218AB7F2D}" presName="extraNode" presStyleLbl="node1" presStyleIdx="0" presStyleCnt="5"/>
      <dgm:spPr/>
    </dgm:pt>
    <dgm:pt modelId="{A26502A9-9F87-4E04-B157-B9E63E044B0B}" type="pres">
      <dgm:prSet presAssocID="{97C5D4E3-D8C3-4931-B13B-9D9218AB7F2D}" presName="dstNode" presStyleLbl="node1" presStyleIdx="0" presStyleCnt="5"/>
      <dgm:spPr/>
    </dgm:pt>
    <dgm:pt modelId="{F85AB59D-48D1-446E-82F9-FCE4D13E24B6}" type="pres">
      <dgm:prSet presAssocID="{A1F5C656-10A7-4007-ADBE-58CBDFAE7EEF}" presName="text_1" presStyleLbl="node1" presStyleIdx="0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5CD1B0F-D904-4252-AFDD-80F03FDF82C2}" type="pres">
      <dgm:prSet presAssocID="{A1F5C656-10A7-4007-ADBE-58CBDFAE7EEF}" presName="accent_1" presStyleCnt="0"/>
      <dgm:spPr/>
    </dgm:pt>
    <dgm:pt modelId="{D03BE1C4-021C-4C1E-8001-B71AE2D08AE8}" type="pres">
      <dgm:prSet presAssocID="{A1F5C656-10A7-4007-ADBE-58CBDFAE7EEF}" presName="accentRepeatNode" presStyleLbl="solidFgAcc1" presStyleIdx="0" presStyleCnt="5"/>
      <dgm:spPr>
        <a:xfrm>
          <a:off x="59124" y="164724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46A8C067-2B44-4543-9982-7A52633E977A}" type="pres">
      <dgm:prSet presAssocID="{C2004AC9-6D00-4E3B-A8CD-6FDC1368ECC2}" presName="text_2" presStyleLbl="node1" presStyleIdx="1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F713FA2-A4CC-4A1B-8BD6-07D6793CA70A}" type="pres">
      <dgm:prSet presAssocID="{C2004AC9-6D00-4E3B-A8CD-6FDC1368ECC2}" presName="accent_2" presStyleCnt="0"/>
      <dgm:spPr/>
    </dgm:pt>
    <dgm:pt modelId="{FF9125CB-104E-49F7-AF13-5CF9B113450E}" type="pres">
      <dgm:prSet presAssocID="{C2004AC9-6D00-4E3B-A8CD-6FDC1368ECC2}" presName="accentRepeatNode" presStyleLbl="solidFgAcc1" presStyleIdx="1" presStyleCnt="5"/>
      <dgm:spPr>
        <a:xfrm>
          <a:off x="374157" y="823973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508EB449-3CBA-4AA8-B9A0-71169B06D88E}" type="pres">
      <dgm:prSet presAssocID="{0CB42A6E-008A-4917-954B-D51C3341E386}" presName="text_3" presStyleLbl="node1" presStyleIdx="2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24E56112-0878-4998-8EF0-E7D557DB7FE4}" type="pres">
      <dgm:prSet presAssocID="{0CB42A6E-008A-4917-954B-D51C3341E386}" presName="accent_3" presStyleCnt="0"/>
      <dgm:spPr/>
    </dgm:pt>
    <dgm:pt modelId="{FD1CB1B8-D1D0-482B-85BC-71092598A464}" type="pres">
      <dgm:prSet presAssocID="{0CB42A6E-008A-4917-954B-D51C3341E386}" presName="accentRepeatNode" presStyleLbl="solidFgAcc1" presStyleIdx="2" presStyleCnt="5"/>
      <dgm:spPr>
        <a:xfrm>
          <a:off x="470847" y="1483222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765AB0A-9652-4C76-9AD7-B108BD7A978B}" type="pres">
      <dgm:prSet presAssocID="{50F28CB8-7A21-401F-8B60-CE5ADA0B8C61}" presName="text_4" presStyleLbl="node1" presStyleIdx="3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D014B89-8D15-42DA-99E3-9C7E8FC2C4BB}" type="pres">
      <dgm:prSet presAssocID="{50F28CB8-7A21-401F-8B60-CE5ADA0B8C61}" presName="accent_4" presStyleCnt="0"/>
      <dgm:spPr/>
    </dgm:pt>
    <dgm:pt modelId="{3C14099D-F68E-40EB-892A-171EC130226F}" type="pres">
      <dgm:prSet presAssocID="{50F28CB8-7A21-401F-8B60-CE5ADA0B8C61}" presName="accentRepeatNode" presStyleLbl="solidFgAcc1" presStyleIdx="3" presStyleCnt="5"/>
      <dgm:spPr>
        <a:xfrm>
          <a:off x="374157" y="2142471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B7ABFB97-18E1-4CCF-928D-FCC6EE9F178B}" type="pres">
      <dgm:prSet presAssocID="{8CE001EC-ADA6-42D8-90E0-FF9FD05A3A48}" presName="text_5" presStyleLbl="node1" presStyleIdx="4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ECDF425-3B0D-4246-888C-28E377F3E370}" type="pres">
      <dgm:prSet presAssocID="{8CE001EC-ADA6-42D8-90E0-FF9FD05A3A48}" presName="accent_5" presStyleCnt="0"/>
      <dgm:spPr/>
    </dgm:pt>
    <dgm:pt modelId="{C1443BB6-D1F5-4CA0-A8B3-E6194C47D8DB}" type="pres">
      <dgm:prSet presAssocID="{8CE001EC-ADA6-42D8-90E0-FF9FD05A3A48}" presName="accentRepeatNode" presStyleLbl="solidFgAcc1" presStyleIdx="4" presStyleCnt="5"/>
      <dgm:spPr>
        <a:xfrm>
          <a:off x="59124" y="2801720"/>
          <a:ext cx="549550" cy="54955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</dgm:ptLst>
  <dgm:cxnLst>
    <dgm:cxn modelId="{3767E3CE-7CF2-4478-96A0-82AE7590B072}" srcId="{97C5D4E3-D8C3-4931-B13B-9D9218AB7F2D}" destId="{8CE001EC-ADA6-42D8-90E0-FF9FD05A3A48}" srcOrd="4" destOrd="0" parTransId="{7AD7B359-69EC-46FB-AABC-8E6DD8E8A30A}" sibTransId="{34D8FD38-504F-4EAC-9B7E-2DA76153AB00}"/>
    <dgm:cxn modelId="{3616817A-82CA-4251-8CA1-F29DDDC74B96}" srcId="{97C5D4E3-D8C3-4931-B13B-9D9218AB7F2D}" destId="{A1F5C656-10A7-4007-ADBE-58CBDFAE7EEF}" srcOrd="0" destOrd="0" parTransId="{F6FB6DBA-A892-40D9-AA2A-F52A81202EED}" sibTransId="{90145E1B-4EB8-4530-9A0F-A6CD8923DEB5}"/>
    <dgm:cxn modelId="{C29524B4-68F0-497D-9565-3FD28F840B4F}" srcId="{97C5D4E3-D8C3-4931-B13B-9D9218AB7F2D}" destId="{C2004AC9-6D00-4E3B-A8CD-6FDC1368ECC2}" srcOrd="1" destOrd="0" parTransId="{B57BE280-7894-4C60-B7EC-7FCA1C081817}" sibTransId="{94ACAFFD-1808-4665-8EAA-F9187B360021}"/>
    <dgm:cxn modelId="{6DABD547-EF5F-48F9-9A50-B6577F6593A6}" srcId="{97C5D4E3-D8C3-4931-B13B-9D9218AB7F2D}" destId="{0CB42A6E-008A-4917-954B-D51C3341E386}" srcOrd="2" destOrd="0" parTransId="{353B9836-68A3-4DFA-9C52-E04624ECF217}" sibTransId="{31E8E020-3024-47EA-A6FA-1D7D68492BCC}"/>
    <dgm:cxn modelId="{BAAB60AE-92DE-41B0-9E8B-404D4A30A1EB}" type="presOf" srcId="{50F28CB8-7A21-401F-8B60-CE5ADA0B8C61}" destId="{9765AB0A-9652-4C76-9AD7-B108BD7A978B}" srcOrd="0" destOrd="0" presId="urn:microsoft.com/office/officeart/2008/layout/VerticalCurvedList"/>
    <dgm:cxn modelId="{168330E4-B12F-44C7-AB05-6EA04FBDE538}" type="presOf" srcId="{0CB42A6E-008A-4917-954B-D51C3341E386}" destId="{508EB449-3CBA-4AA8-B9A0-71169B06D88E}" srcOrd="0" destOrd="0" presId="urn:microsoft.com/office/officeart/2008/layout/VerticalCurvedList"/>
    <dgm:cxn modelId="{529A1596-E9AF-4368-9185-CD34EEFDB91E}" type="presOf" srcId="{C2004AC9-6D00-4E3B-A8CD-6FDC1368ECC2}" destId="{46A8C067-2B44-4543-9982-7A52633E977A}" srcOrd="0" destOrd="0" presId="urn:microsoft.com/office/officeart/2008/layout/VerticalCurvedList"/>
    <dgm:cxn modelId="{1C635AFE-9BB9-4C55-8F02-61F533051963}" type="presOf" srcId="{A1F5C656-10A7-4007-ADBE-58CBDFAE7EEF}" destId="{F85AB59D-48D1-446E-82F9-FCE4D13E24B6}" srcOrd="0" destOrd="0" presId="urn:microsoft.com/office/officeart/2008/layout/VerticalCurvedList"/>
    <dgm:cxn modelId="{50C2A02E-5723-42DB-8116-71E99E4F971C}" type="presOf" srcId="{8CE001EC-ADA6-42D8-90E0-FF9FD05A3A48}" destId="{B7ABFB97-18E1-4CCF-928D-FCC6EE9F178B}" srcOrd="0" destOrd="0" presId="urn:microsoft.com/office/officeart/2008/layout/VerticalCurvedList"/>
    <dgm:cxn modelId="{C212AE6A-159A-4426-9306-7BEBA1C4721F}" type="presOf" srcId="{90145E1B-4EB8-4530-9A0F-A6CD8923DEB5}" destId="{43F6D94D-0FB4-4519-B72A-F13BBD99E451}" srcOrd="0" destOrd="0" presId="urn:microsoft.com/office/officeart/2008/layout/VerticalCurvedList"/>
    <dgm:cxn modelId="{06FB42D1-F11A-4788-B611-C1D9B0CBF666}" srcId="{97C5D4E3-D8C3-4931-B13B-9D9218AB7F2D}" destId="{50F28CB8-7A21-401F-8B60-CE5ADA0B8C61}" srcOrd="3" destOrd="0" parTransId="{AB55A72F-82F7-4832-9174-FE40F6093A02}" sibTransId="{5569F816-6F1A-4C7B-BC7E-7B25EECEC7D5}"/>
    <dgm:cxn modelId="{4024464F-525E-48CE-A7DE-B08DEE249D12}" type="presOf" srcId="{97C5D4E3-D8C3-4931-B13B-9D9218AB7F2D}" destId="{94DDF196-98BC-4218-BC3E-FEDC8A66D9D8}" srcOrd="0" destOrd="0" presId="urn:microsoft.com/office/officeart/2008/layout/VerticalCurvedList"/>
    <dgm:cxn modelId="{FDCC5E0D-1C4F-4087-8B8C-7CB8977C0426}" type="presParOf" srcId="{94DDF196-98BC-4218-BC3E-FEDC8A66D9D8}" destId="{94CD34A5-D57C-4BC9-AC6B-509CD9E20470}" srcOrd="0" destOrd="0" presId="urn:microsoft.com/office/officeart/2008/layout/VerticalCurvedList"/>
    <dgm:cxn modelId="{055F95FF-E2CB-4544-8E51-5A26DBCD39F8}" type="presParOf" srcId="{94CD34A5-D57C-4BC9-AC6B-509CD9E20470}" destId="{BDB60790-1A3B-4F9B-8B4A-15BA685407B9}" srcOrd="0" destOrd="0" presId="urn:microsoft.com/office/officeart/2008/layout/VerticalCurvedList"/>
    <dgm:cxn modelId="{C7C453B1-662D-476B-9301-9DC918CA8E56}" type="presParOf" srcId="{BDB60790-1A3B-4F9B-8B4A-15BA685407B9}" destId="{C7DE029C-80C6-423F-A7B1-0AA79F97FF5E}" srcOrd="0" destOrd="0" presId="urn:microsoft.com/office/officeart/2008/layout/VerticalCurvedList"/>
    <dgm:cxn modelId="{621C7659-C227-4F79-948F-343E920841E9}" type="presParOf" srcId="{BDB60790-1A3B-4F9B-8B4A-15BA685407B9}" destId="{43F6D94D-0FB4-4519-B72A-F13BBD99E451}" srcOrd="1" destOrd="0" presId="urn:microsoft.com/office/officeart/2008/layout/VerticalCurvedList"/>
    <dgm:cxn modelId="{AC44D343-2305-4DC5-9927-DD6F75168EB6}" type="presParOf" srcId="{BDB60790-1A3B-4F9B-8B4A-15BA685407B9}" destId="{E47CC1D8-00CF-42E7-810D-D0A2814A5565}" srcOrd="2" destOrd="0" presId="urn:microsoft.com/office/officeart/2008/layout/VerticalCurvedList"/>
    <dgm:cxn modelId="{62BE0781-43D4-42F4-AC5A-6A82E6C736EA}" type="presParOf" srcId="{BDB60790-1A3B-4F9B-8B4A-15BA685407B9}" destId="{A26502A9-9F87-4E04-B157-B9E63E044B0B}" srcOrd="3" destOrd="0" presId="urn:microsoft.com/office/officeart/2008/layout/VerticalCurvedList"/>
    <dgm:cxn modelId="{E7D79895-4D7A-46D3-B297-100447D95B12}" type="presParOf" srcId="{94CD34A5-D57C-4BC9-AC6B-509CD9E20470}" destId="{F85AB59D-48D1-446E-82F9-FCE4D13E24B6}" srcOrd="1" destOrd="0" presId="urn:microsoft.com/office/officeart/2008/layout/VerticalCurvedList"/>
    <dgm:cxn modelId="{9E4A1849-D085-43E2-ADC9-FDE963D4E4D5}" type="presParOf" srcId="{94CD34A5-D57C-4BC9-AC6B-509CD9E20470}" destId="{95CD1B0F-D904-4252-AFDD-80F03FDF82C2}" srcOrd="2" destOrd="0" presId="urn:microsoft.com/office/officeart/2008/layout/VerticalCurvedList"/>
    <dgm:cxn modelId="{FDFE5C5C-3DCE-48AA-B82C-47D451232484}" type="presParOf" srcId="{95CD1B0F-D904-4252-AFDD-80F03FDF82C2}" destId="{D03BE1C4-021C-4C1E-8001-B71AE2D08AE8}" srcOrd="0" destOrd="0" presId="urn:microsoft.com/office/officeart/2008/layout/VerticalCurvedList"/>
    <dgm:cxn modelId="{0A9841EC-F99D-4403-B736-B98885121BC7}" type="presParOf" srcId="{94CD34A5-D57C-4BC9-AC6B-509CD9E20470}" destId="{46A8C067-2B44-4543-9982-7A52633E977A}" srcOrd="3" destOrd="0" presId="urn:microsoft.com/office/officeart/2008/layout/VerticalCurvedList"/>
    <dgm:cxn modelId="{7D3544FB-25BA-42E8-B5DA-2ABDC016271D}" type="presParOf" srcId="{94CD34A5-D57C-4BC9-AC6B-509CD9E20470}" destId="{0F713FA2-A4CC-4A1B-8BD6-07D6793CA70A}" srcOrd="4" destOrd="0" presId="urn:microsoft.com/office/officeart/2008/layout/VerticalCurvedList"/>
    <dgm:cxn modelId="{D6B2A787-F802-4181-BA65-E09EC2D7D5A0}" type="presParOf" srcId="{0F713FA2-A4CC-4A1B-8BD6-07D6793CA70A}" destId="{FF9125CB-104E-49F7-AF13-5CF9B113450E}" srcOrd="0" destOrd="0" presId="urn:microsoft.com/office/officeart/2008/layout/VerticalCurvedList"/>
    <dgm:cxn modelId="{32D1D1DD-8FF7-40C3-8CAF-CADFC8E0EF51}" type="presParOf" srcId="{94CD34A5-D57C-4BC9-AC6B-509CD9E20470}" destId="{508EB449-3CBA-4AA8-B9A0-71169B06D88E}" srcOrd="5" destOrd="0" presId="urn:microsoft.com/office/officeart/2008/layout/VerticalCurvedList"/>
    <dgm:cxn modelId="{C604AFD6-D16F-498B-80B2-E64B0C366619}" type="presParOf" srcId="{94CD34A5-D57C-4BC9-AC6B-509CD9E20470}" destId="{24E56112-0878-4998-8EF0-E7D557DB7FE4}" srcOrd="6" destOrd="0" presId="urn:microsoft.com/office/officeart/2008/layout/VerticalCurvedList"/>
    <dgm:cxn modelId="{198E2443-3D06-4841-856F-971CAF88C774}" type="presParOf" srcId="{24E56112-0878-4998-8EF0-E7D557DB7FE4}" destId="{FD1CB1B8-D1D0-482B-85BC-71092598A464}" srcOrd="0" destOrd="0" presId="urn:microsoft.com/office/officeart/2008/layout/VerticalCurvedList"/>
    <dgm:cxn modelId="{B7BEA6C3-7752-4B52-95B7-915DE6805888}" type="presParOf" srcId="{94CD34A5-D57C-4BC9-AC6B-509CD9E20470}" destId="{9765AB0A-9652-4C76-9AD7-B108BD7A978B}" srcOrd="7" destOrd="0" presId="urn:microsoft.com/office/officeart/2008/layout/VerticalCurvedList"/>
    <dgm:cxn modelId="{6DB4509C-C0F3-4288-A2FC-6E6CFF73A60A}" type="presParOf" srcId="{94CD34A5-D57C-4BC9-AC6B-509CD9E20470}" destId="{4D014B89-8D15-42DA-99E3-9C7E8FC2C4BB}" srcOrd="8" destOrd="0" presId="urn:microsoft.com/office/officeart/2008/layout/VerticalCurvedList"/>
    <dgm:cxn modelId="{5DD36C63-ABC4-4A68-B436-3D167F103C27}" type="presParOf" srcId="{4D014B89-8D15-42DA-99E3-9C7E8FC2C4BB}" destId="{3C14099D-F68E-40EB-892A-171EC130226F}" srcOrd="0" destOrd="0" presId="urn:microsoft.com/office/officeart/2008/layout/VerticalCurvedList"/>
    <dgm:cxn modelId="{C6701E47-2564-4966-BC29-4A068248F57D}" type="presParOf" srcId="{94CD34A5-D57C-4BC9-AC6B-509CD9E20470}" destId="{B7ABFB97-18E1-4CCF-928D-FCC6EE9F178B}" srcOrd="9" destOrd="0" presId="urn:microsoft.com/office/officeart/2008/layout/VerticalCurvedList"/>
    <dgm:cxn modelId="{84F2805B-A5CA-4D04-9BE1-8A2E7B6E961B}" type="presParOf" srcId="{94CD34A5-D57C-4BC9-AC6B-509CD9E20470}" destId="{4ECDF425-3B0D-4246-888C-28E377F3E370}" srcOrd="10" destOrd="0" presId="urn:microsoft.com/office/officeart/2008/layout/VerticalCurvedList"/>
    <dgm:cxn modelId="{0FDFE858-CA88-4F68-88C6-A44DD8DB6025}" type="presParOf" srcId="{4ECDF425-3B0D-4246-888C-28E377F3E370}" destId="{C1443BB6-D1F5-4CA0-A8B3-E6194C47D8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F6D94D-0FB4-4519-B72A-F13BBD99E451}">
      <dsp:nvSpPr>
        <dsp:cNvPr id="0" name=""/>
        <dsp:cNvSpPr/>
      </dsp:nvSpPr>
      <dsp:spPr>
        <a:xfrm>
          <a:off x="-6025072" y="-921917"/>
          <a:ext cx="7172427" cy="7172427"/>
        </a:xfrm>
        <a:prstGeom prst="blockArc">
          <a:avLst>
            <a:gd name="adj1" fmla="val 18900000"/>
            <a:gd name="adj2" fmla="val 2700000"/>
            <a:gd name="adj3" fmla="val 456"/>
          </a:avLst>
        </a:prstGeom>
        <a:noFill/>
        <a:ln w="12700" cap="flat" cmpd="sng" algn="ctr">
          <a:solidFill>
            <a:srgbClr val="ED7D31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AB59D-48D1-446E-82F9-FCE4D13E24B6}">
      <dsp:nvSpPr>
        <dsp:cNvPr id="0" name=""/>
        <dsp:cNvSpPr/>
      </dsp:nvSpPr>
      <dsp:spPr>
        <a:xfrm>
          <a:off x="501394" y="332930"/>
          <a:ext cx="7704366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Selection of the study area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01394" y="332930"/>
        <a:ext cx="7704366" cy="666287"/>
      </dsp:txXfrm>
    </dsp:sp>
    <dsp:sp modelId="{D03BE1C4-021C-4C1E-8001-B71AE2D08AE8}">
      <dsp:nvSpPr>
        <dsp:cNvPr id="0" name=""/>
        <dsp:cNvSpPr/>
      </dsp:nvSpPr>
      <dsp:spPr>
        <a:xfrm>
          <a:off x="84964" y="249644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A8C067-2B44-4543-9982-7A52633E977A}">
      <dsp:nvSpPr>
        <dsp:cNvPr id="0" name=""/>
        <dsp:cNvSpPr/>
      </dsp:nvSpPr>
      <dsp:spPr>
        <a:xfrm>
          <a:off x="978836" y="1332041"/>
          <a:ext cx="7226924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Data Collection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978836" y="1332041"/>
        <a:ext cx="7226924" cy="666287"/>
      </dsp:txXfrm>
    </dsp:sp>
    <dsp:sp modelId="{FF9125CB-104E-49F7-AF13-5CF9B113450E}">
      <dsp:nvSpPr>
        <dsp:cNvPr id="0" name=""/>
        <dsp:cNvSpPr/>
      </dsp:nvSpPr>
      <dsp:spPr>
        <a:xfrm>
          <a:off x="562406" y="1248755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8EB449-3CBA-4AA8-B9A0-71169B06D88E}">
      <dsp:nvSpPr>
        <dsp:cNvPr id="0" name=""/>
        <dsp:cNvSpPr/>
      </dsp:nvSpPr>
      <dsp:spPr>
        <a:xfrm>
          <a:off x="1125372" y="2331152"/>
          <a:ext cx="7080388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Data analysis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1125372" y="2331152"/>
        <a:ext cx="7080388" cy="666287"/>
      </dsp:txXfrm>
    </dsp:sp>
    <dsp:sp modelId="{FD1CB1B8-D1D0-482B-85BC-71092598A464}">
      <dsp:nvSpPr>
        <dsp:cNvPr id="0" name=""/>
        <dsp:cNvSpPr/>
      </dsp:nvSpPr>
      <dsp:spPr>
        <a:xfrm>
          <a:off x="708942" y="2247866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65AB0A-9652-4C76-9AD7-B108BD7A978B}">
      <dsp:nvSpPr>
        <dsp:cNvPr id="0" name=""/>
        <dsp:cNvSpPr/>
      </dsp:nvSpPr>
      <dsp:spPr>
        <a:xfrm>
          <a:off x="978836" y="3330263"/>
          <a:ext cx="7226924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Designing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978836" y="3330263"/>
        <a:ext cx="7226924" cy="666287"/>
      </dsp:txXfrm>
    </dsp:sp>
    <dsp:sp modelId="{3C14099D-F68E-40EB-892A-171EC130226F}">
      <dsp:nvSpPr>
        <dsp:cNvPr id="0" name=""/>
        <dsp:cNvSpPr/>
      </dsp:nvSpPr>
      <dsp:spPr>
        <a:xfrm>
          <a:off x="562406" y="3246977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ABFB97-18E1-4CCF-928D-FCC6EE9F178B}">
      <dsp:nvSpPr>
        <dsp:cNvPr id="0" name=""/>
        <dsp:cNvSpPr/>
      </dsp:nvSpPr>
      <dsp:spPr>
        <a:xfrm>
          <a:off x="501394" y="4329374"/>
          <a:ext cx="7704366" cy="666287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886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Giving recommendations</a:t>
          </a:r>
          <a:endParaRPr lang="en-US" sz="2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01394" y="4329374"/>
        <a:ext cx="7704366" cy="666287"/>
      </dsp:txXfrm>
    </dsp:sp>
    <dsp:sp modelId="{C1443BB6-D1F5-4CA0-A8B3-E6194C47D8DB}">
      <dsp:nvSpPr>
        <dsp:cNvPr id="0" name=""/>
        <dsp:cNvSpPr/>
      </dsp:nvSpPr>
      <dsp:spPr>
        <a:xfrm>
          <a:off x="84964" y="4246088"/>
          <a:ext cx="832858" cy="83285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2F12212-DBF9-46B7-B391-6505A3448327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1D1BA3D-F507-4779-A1CD-805D2914F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Analysis and redesign of water distribution network and waste water collection network for </a:t>
            </a:r>
            <a:r>
              <a:rPr lang="en-US" sz="3200" dirty="0" err="1" smtClean="0"/>
              <a:t>Tallouza</a:t>
            </a:r>
            <a:r>
              <a:rPr lang="en-US" sz="3200" dirty="0" smtClean="0"/>
              <a:t> Village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938" y="2492896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Prepared By :</a:t>
            </a:r>
          </a:p>
          <a:p>
            <a:pPr algn="ctr"/>
            <a:r>
              <a:rPr lang="en-US" sz="3000" b="1" dirty="0" err="1" smtClean="0">
                <a:solidFill>
                  <a:schemeClr val="tx1"/>
                </a:solidFill>
              </a:rPr>
              <a:t>Kamal</a:t>
            </a:r>
            <a:r>
              <a:rPr lang="en-US" sz="3000" b="1" dirty="0" smtClean="0">
                <a:solidFill>
                  <a:schemeClr val="tx1"/>
                </a:solidFill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</a:rPr>
              <a:t>Hamaydeh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Ahmad </a:t>
            </a:r>
            <a:r>
              <a:rPr lang="en-US" sz="3000" b="1" dirty="0" err="1" smtClean="0">
                <a:solidFill>
                  <a:schemeClr val="tx1"/>
                </a:solidFill>
              </a:rPr>
              <a:t>Odet-allah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algn="ctr"/>
            <a:endParaRPr lang="en-US" sz="3000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68058" y="4293096"/>
            <a:ext cx="50405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/>
              <a:t>Submitted to :</a:t>
            </a:r>
          </a:p>
          <a:p>
            <a:pPr algn="ctr"/>
            <a:r>
              <a:rPr lang="en-US" sz="2500" b="1" dirty="0" err="1" smtClean="0"/>
              <a:t>Eng.Hamees</a:t>
            </a:r>
            <a:r>
              <a:rPr lang="en-US" sz="2500" b="1" dirty="0" smtClean="0"/>
              <a:t> </a:t>
            </a:r>
            <a:r>
              <a:rPr lang="en-US" sz="2500" b="1" dirty="0" err="1" smtClean="0"/>
              <a:t>Tubieleh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xmlns="" val="114692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Calculate </a:t>
            </a:r>
            <a:r>
              <a:rPr lang="en-US" sz="2000" b="1" dirty="0" smtClean="0"/>
              <a:t>the future </a:t>
            </a:r>
            <a:r>
              <a:rPr lang="en-US" sz="2000" b="1" dirty="0" smtClean="0"/>
              <a:t>average daily </a:t>
            </a:r>
            <a:r>
              <a:rPr lang="en-US" sz="2000" b="1" dirty="0" smtClean="0"/>
              <a:t>demand and enter it in Arc GIS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err="1" smtClean="0">
                <a:solidFill>
                  <a:schemeClr val="tx1"/>
                </a:solidFill>
              </a:rPr>
              <a:t>Qd</a:t>
            </a:r>
            <a:r>
              <a:rPr lang="en-US" sz="2000" b="1" dirty="0" smtClean="0">
                <a:solidFill>
                  <a:schemeClr val="tx1"/>
                </a:solidFill>
              </a:rPr>
              <a:t> = (Future population) * </a:t>
            </a:r>
            <a:r>
              <a:rPr lang="en-US" sz="2000" b="1" dirty="0" err="1" smtClean="0">
                <a:solidFill>
                  <a:schemeClr val="tx1"/>
                </a:solidFill>
              </a:rPr>
              <a:t>L/c</a:t>
            </a:r>
            <a:r>
              <a:rPr lang="en-US" sz="2000" b="1" dirty="0" smtClean="0">
                <a:solidFill>
                  <a:schemeClr val="tx1"/>
                </a:solidFill>
              </a:rPr>
              <a:t>-day * hourly factor 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                = 4619* 120 * 3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               = 1662.84 m³/day.</a:t>
            </a:r>
          </a:p>
          <a:p>
            <a:pPr marL="0" indent="0">
              <a:buNone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analyzing</a:t>
            </a:r>
          </a:p>
        </p:txBody>
      </p:sp>
    </p:spTree>
    <p:extLst>
      <p:ext uri="{BB962C8B-B14F-4D97-AF65-F5344CB8AC3E}">
        <p14:creationId xmlns:p14="http://schemas.microsoft.com/office/powerpoint/2010/main" xmlns="" val="3221250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Design </a:t>
            </a:r>
            <a:r>
              <a:rPr lang="en-US" b="1" dirty="0" smtClean="0">
                <a:solidFill>
                  <a:schemeClr val="tx1"/>
                </a:solidFill>
              </a:rPr>
              <a:t>considerations </a:t>
            </a:r>
            <a:endParaRPr lang="en-US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</a:rPr>
              <a:t>Velocity : The </a:t>
            </a:r>
            <a:r>
              <a:rPr lang="en-US" sz="2600" b="1" dirty="0">
                <a:solidFill>
                  <a:schemeClr val="tx1"/>
                </a:solidFill>
              </a:rPr>
              <a:t>minimum and maximum allowable velocities are 0.3 and 3.0 </a:t>
            </a:r>
            <a:r>
              <a:rPr lang="en-US" sz="2600" b="1" dirty="0" smtClean="0">
                <a:solidFill>
                  <a:schemeClr val="tx1"/>
                </a:solidFill>
              </a:rPr>
              <a:t>m/s</a:t>
            </a:r>
          </a:p>
          <a:p>
            <a:endParaRPr lang="en-US" sz="2600" b="1" dirty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</a:rPr>
              <a:t>Pressure :The </a:t>
            </a:r>
            <a:r>
              <a:rPr lang="en-US" sz="2600" b="1" dirty="0">
                <a:solidFill>
                  <a:schemeClr val="tx1"/>
                </a:solidFill>
              </a:rPr>
              <a:t>value of the pressure on each </a:t>
            </a:r>
            <a:r>
              <a:rPr lang="en-US" sz="2600" b="1" dirty="0" smtClean="0">
                <a:solidFill>
                  <a:schemeClr val="tx1"/>
                </a:solidFill>
              </a:rPr>
              <a:t>junction </a:t>
            </a:r>
            <a:r>
              <a:rPr lang="en-US" sz="2600" b="1" dirty="0">
                <a:solidFill>
                  <a:schemeClr val="tx1"/>
                </a:solidFill>
              </a:rPr>
              <a:t>should be between “20 – 100” </a:t>
            </a:r>
            <a:r>
              <a:rPr lang="en-US" sz="2600" b="1" dirty="0" smtClean="0">
                <a:solidFill>
                  <a:schemeClr val="tx1"/>
                </a:solidFill>
              </a:rPr>
              <a:t>mH2O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2113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860" y="1196752"/>
            <a:ext cx="8686800" cy="4525963"/>
          </a:xfrm>
        </p:spPr>
        <p:txBody>
          <a:bodyPr>
            <a:normAutofit/>
          </a:bodyPr>
          <a:lstStyle/>
          <a:p>
            <a:pPr lvl="0"/>
            <a:r>
              <a:rPr lang="en-US" sz="2400" dirty="0">
                <a:solidFill>
                  <a:schemeClr val="tx1"/>
                </a:solidFill>
              </a:rPr>
              <a:t>Inserting the data to </a:t>
            </a:r>
            <a:r>
              <a:rPr lang="en-US" sz="2400" dirty="0" err="1">
                <a:solidFill>
                  <a:schemeClr val="tx1"/>
                </a:solidFill>
              </a:rPr>
              <a:t>WaterCAD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Allocation of junctions and reservoir  </a:t>
            </a: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Drawing pipes </a:t>
            </a: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Add contour file to determine the elevations of junctions and reservoir </a:t>
            </a:r>
            <a:r>
              <a:rPr lang="en-US" sz="2400" dirty="0" smtClean="0">
                <a:solidFill>
                  <a:schemeClr val="tx1"/>
                </a:solidFill>
              </a:rPr>
              <a:t>by </a:t>
            </a:r>
            <a:r>
              <a:rPr lang="en-US" sz="2400" dirty="0" err="1" smtClean="0">
                <a:solidFill>
                  <a:schemeClr val="tx1"/>
                </a:solidFill>
              </a:rPr>
              <a:t>TRex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tool.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endParaRPr lang="en-US" dirty="0"/>
          </a:p>
        </p:txBody>
      </p:sp>
      <p:pic>
        <p:nvPicPr>
          <p:cNvPr id="4" name="Picture 3" descr="1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447800" y="3352800"/>
            <a:ext cx="5638800" cy="3284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66606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lvl="0"/>
            <a:r>
              <a:rPr lang="en-US" sz="2400" b="1" dirty="0">
                <a:solidFill>
                  <a:schemeClr val="tx1"/>
                </a:solidFill>
              </a:rPr>
              <a:t>Apply </a:t>
            </a:r>
            <a:r>
              <a:rPr lang="en-US" sz="2400" b="1" dirty="0" err="1">
                <a:solidFill>
                  <a:schemeClr val="tx1"/>
                </a:solidFill>
              </a:rPr>
              <a:t>Thiessen</a:t>
            </a:r>
            <a:r>
              <a:rPr lang="en-US" sz="2400" b="1" dirty="0">
                <a:solidFill>
                  <a:schemeClr val="tx1"/>
                </a:solidFill>
              </a:rPr>
              <a:t> polygon theory to determine the service area of each  junction  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lvl="0"/>
            <a:endParaRPr lang="en-US" sz="2400" b="1" dirty="0">
              <a:solidFill>
                <a:schemeClr val="tx1"/>
              </a:solidFill>
            </a:endParaRPr>
          </a:p>
          <a:p>
            <a:pPr lvl="0"/>
            <a:r>
              <a:rPr lang="en-US" sz="2400" b="1" dirty="0">
                <a:solidFill>
                  <a:schemeClr val="tx1"/>
                </a:solidFill>
              </a:rPr>
              <a:t>Adding the total demand using load builder tool</a:t>
            </a:r>
            <a:r>
              <a:rPr lang="en-US" sz="2400" b="1" dirty="0" smtClean="0">
                <a:solidFill>
                  <a:schemeClr val="tx1"/>
                </a:solidFill>
              </a:rPr>
              <a:t>.</a:t>
            </a:r>
          </a:p>
          <a:p>
            <a:pPr lvl="0"/>
            <a:endParaRPr lang="en-US" sz="2400" b="1" dirty="0">
              <a:solidFill>
                <a:schemeClr val="tx1"/>
              </a:solidFill>
            </a:endParaRPr>
          </a:p>
          <a:p>
            <a:pPr lvl="0"/>
            <a:r>
              <a:rPr lang="en-US" sz="2400" b="1" dirty="0">
                <a:solidFill>
                  <a:schemeClr val="tx1"/>
                </a:solidFill>
              </a:rPr>
              <a:t>Run the </a:t>
            </a:r>
            <a:r>
              <a:rPr lang="en-US" sz="2400" b="1" dirty="0" smtClean="0">
                <a:solidFill>
                  <a:schemeClr val="tx1"/>
                </a:solidFill>
              </a:rPr>
              <a:t>model</a:t>
            </a:r>
          </a:p>
          <a:p>
            <a:pPr lvl="0"/>
            <a:endParaRPr lang="en-US" sz="2400" b="1" dirty="0" smtClean="0">
              <a:solidFill>
                <a:schemeClr val="tx1"/>
              </a:solidFill>
            </a:endParaRPr>
          </a:p>
          <a:p>
            <a:pPr lvl="0"/>
            <a:endParaRPr lang="en-US" sz="2400" b="1" dirty="0" smtClean="0"/>
          </a:p>
          <a:p>
            <a:pPr lvl="0"/>
            <a:endParaRPr lang="en-US" sz="2400" b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</a:t>
            </a:r>
          </a:p>
        </p:txBody>
      </p:sp>
    </p:spTree>
    <p:extLst>
      <p:ext uri="{BB962C8B-B14F-4D97-AF65-F5344CB8AC3E}">
        <p14:creationId xmlns:p14="http://schemas.microsoft.com/office/powerpoint/2010/main" xmlns="" val="1207133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case of low pressure (lower than 20 mH2O) we use a pump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In the case of high pressure (higher than 100 mH2O) we use PRV (pressure reducing valve)</a:t>
            </a:r>
          </a:p>
          <a:p>
            <a:endParaRPr lang="en-US" dirty="0" smtClean="0"/>
          </a:p>
          <a:p>
            <a:r>
              <a:rPr lang="en-US" dirty="0" smtClean="0"/>
              <a:t>After running the model some velocities and pressure doesn’t meet the constraints.</a:t>
            </a:r>
          </a:p>
          <a:p>
            <a:r>
              <a:rPr lang="en-US" dirty="0" smtClean="0"/>
              <a:t>The problem of low velocity that is less than 0.3m/s was solved by decreasing the pipe </a:t>
            </a:r>
            <a:r>
              <a:rPr lang="en-US" dirty="0" smtClean="0"/>
              <a:t>diameter.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PES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90600" y="1295400"/>
            <a:ext cx="7162800" cy="510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Results for </a:t>
            </a:r>
            <a:r>
              <a:rPr lang="en-US" dirty="0" smtClean="0"/>
              <a:t>pipes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2851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Comparison between velocities in existing and new designed network</a:t>
            </a:r>
            <a:endParaRPr lang="en-US" sz="2400" dirty="0"/>
          </a:p>
        </p:txBody>
      </p:sp>
      <p:pic>
        <p:nvPicPr>
          <p:cNvPr id="4" name="Content Placeholder 3" descr="C:\Users\kamal hamaydeh\Desktop\Capture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441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kamal hamaydeh\Desktop\14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3900" y="1905000"/>
            <a:ext cx="46101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32656"/>
            <a:ext cx="8686800" cy="838200"/>
          </a:xfrm>
        </p:spPr>
        <p:txBody>
          <a:bodyPr/>
          <a:lstStyle/>
          <a:p>
            <a:r>
              <a:rPr lang="en-US" dirty="0" smtClean="0"/>
              <a:t>Results for junctions</a:t>
            </a:r>
            <a:endParaRPr lang="en-US" dirty="0"/>
          </a:p>
        </p:txBody>
      </p:sp>
      <p:pic>
        <p:nvPicPr>
          <p:cNvPr id="4" name="Picture 3" descr="JUNK 1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371600" y="1219200"/>
            <a:ext cx="5867400" cy="563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24663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Comparison between </a:t>
            </a:r>
            <a:r>
              <a:rPr lang="en-US" sz="2400" dirty="0" smtClean="0"/>
              <a:t>pressure in junctions for </a:t>
            </a:r>
            <a:r>
              <a:rPr lang="en-US" sz="2400" dirty="0" smtClean="0"/>
              <a:t>existing and new designed network</a:t>
            </a:r>
            <a:endParaRPr lang="en-US" sz="2400" dirty="0"/>
          </a:p>
        </p:txBody>
      </p:sp>
      <p:pic>
        <p:nvPicPr>
          <p:cNvPr id="7" name="Picture 6" descr="C:\Users\kamal hamaydeh\Desktop\1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2057400"/>
            <a:ext cx="46958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amal hamaydeh\Desktop\Capture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57400"/>
            <a:ext cx="4267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34628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2492896"/>
            <a:ext cx="8458200" cy="129614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sz="6400" dirty="0" smtClean="0"/>
              <a:t>Wastewater Collection network </a:t>
            </a:r>
          </a:p>
          <a:p>
            <a:pPr algn="ctr"/>
            <a:r>
              <a:rPr lang="en-US" sz="3400" dirty="0"/>
              <a:t>(</a:t>
            </a:r>
            <a:r>
              <a:rPr lang="en-US" sz="3400" dirty="0" smtClean="0"/>
              <a:t>Analyzing , Designing and modeling)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xmlns="" val="303704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Objectives and significance of the project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Study area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Methodology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Modeling , Analyzing and design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Results and conclusions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3422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We take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1" dirty="0" smtClean="0"/>
              <a:t>Wastewater </a:t>
            </a:r>
            <a:r>
              <a:rPr lang="en-US" sz="2000" b="1" dirty="0" smtClean="0"/>
              <a:t>generation rate is 80%.</a:t>
            </a:r>
          </a:p>
          <a:p>
            <a:r>
              <a:rPr lang="en-US" sz="2000" b="1" dirty="0" smtClean="0"/>
              <a:t>Peak factor= 5*(pop.) ^ (1\6) = 5*(4.619) ^ (1\6) =3.9</a:t>
            </a:r>
          </a:p>
          <a:p>
            <a:r>
              <a:rPr lang="en-US" sz="2000" b="1" dirty="0" smtClean="0"/>
              <a:t>Take peak factor=4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1" dirty="0" smtClean="0"/>
              <a:t>Infiltration </a:t>
            </a:r>
            <a:r>
              <a:rPr lang="en-US" sz="2000" b="1" dirty="0" smtClean="0"/>
              <a:t>rate is 20%  from consumed water. </a:t>
            </a:r>
            <a:endParaRPr lang="en-US" sz="2000" b="1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analyzing</a:t>
            </a:r>
          </a:p>
        </p:txBody>
      </p:sp>
    </p:spTree>
    <p:extLst>
      <p:ext uri="{BB962C8B-B14F-4D97-AF65-F5344CB8AC3E}">
        <p14:creationId xmlns:p14="http://schemas.microsoft.com/office/powerpoint/2010/main" xmlns="" val="59046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Design considerations </a:t>
            </a:r>
          </a:p>
          <a:p>
            <a:pPr lvl="0"/>
            <a:r>
              <a:rPr lang="en-US" sz="2800" dirty="0" smtClean="0"/>
              <a:t>The </a:t>
            </a:r>
            <a:r>
              <a:rPr lang="en-US" sz="2800" dirty="0"/>
              <a:t>least conduit diameter is 8 inch "203.2 mm".</a:t>
            </a:r>
          </a:p>
          <a:p>
            <a:pPr lvl="0"/>
            <a:r>
              <a:rPr lang="en-US" dirty="0" smtClean="0"/>
              <a:t>used conduit is a circular PVC conduit.</a:t>
            </a:r>
            <a:endParaRPr lang="en-US" dirty="0"/>
          </a:p>
          <a:p>
            <a:pPr lvl="0"/>
            <a:r>
              <a:rPr lang="en-US" dirty="0" smtClean="0"/>
              <a:t>partial </a:t>
            </a:r>
            <a:r>
              <a:rPr lang="en-US" dirty="0"/>
              <a:t>flow </a:t>
            </a:r>
            <a:r>
              <a:rPr lang="en-US" dirty="0" smtClean="0"/>
              <a:t>with a percentage of </a:t>
            </a:r>
            <a:r>
              <a:rPr lang="en-US" dirty="0"/>
              <a:t>75%.</a:t>
            </a:r>
          </a:p>
          <a:p>
            <a:pPr lvl="0"/>
            <a:r>
              <a:rPr lang="en-US" dirty="0"/>
              <a:t>Sump depth is zero.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6704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Average velocity</a:t>
            </a:r>
            <a:endParaRPr lang="en-US" sz="2800" dirty="0"/>
          </a:p>
          <a:p>
            <a:pPr lvl="1"/>
            <a:r>
              <a:rPr lang="en-US" dirty="0" smtClean="0"/>
              <a:t>minimum velocity is </a:t>
            </a:r>
            <a:r>
              <a:rPr lang="en-US" dirty="0"/>
              <a:t>0.6 m/s </a:t>
            </a:r>
          </a:p>
          <a:p>
            <a:pPr lvl="1"/>
            <a:r>
              <a:rPr lang="en-US" dirty="0" smtClean="0"/>
              <a:t>maximum </a:t>
            </a:r>
            <a:r>
              <a:rPr lang="en-US" dirty="0"/>
              <a:t>velocity </a:t>
            </a:r>
            <a:r>
              <a:rPr lang="en-US" dirty="0" smtClean="0"/>
              <a:t>is </a:t>
            </a:r>
            <a:r>
              <a:rPr lang="en-US" dirty="0"/>
              <a:t>3 m/s </a:t>
            </a:r>
            <a:endParaRPr lang="en-US" dirty="0" smtClean="0"/>
          </a:p>
          <a:p>
            <a:r>
              <a:rPr lang="en-US" sz="2800" dirty="0" smtClean="0"/>
              <a:t>Slope</a:t>
            </a:r>
            <a:endParaRPr lang="en-US" sz="2800" dirty="0"/>
          </a:p>
          <a:p>
            <a:pPr lvl="1"/>
            <a:r>
              <a:rPr lang="en-US" dirty="0" smtClean="0"/>
              <a:t>minimum </a:t>
            </a:r>
            <a:r>
              <a:rPr lang="en-US" dirty="0"/>
              <a:t>slope </a:t>
            </a:r>
            <a:r>
              <a:rPr lang="en-US" dirty="0" smtClean="0"/>
              <a:t>is1</a:t>
            </a:r>
            <a:r>
              <a:rPr lang="en-US" dirty="0"/>
              <a:t>% </a:t>
            </a:r>
            <a:r>
              <a:rPr lang="en-US" dirty="0" smtClean="0"/>
              <a:t>. </a:t>
            </a:r>
            <a:endParaRPr lang="en-US" sz="2400" dirty="0"/>
          </a:p>
          <a:p>
            <a:pPr lvl="1"/>
            <a:r>
              <a:rPr lang="en-US" dirty="0" smtClean="0"/>
              <a:t>maximum slope is </a:t>
            </a:r>
            <a:r>
              <a:rPr lang="en-US" dirty="0"/>
              <a:t>15% </a:t>
            </a:r>
            <a:r>
              <a:rPr lang="en-US" dirty="0" smtClean="0"/>
              <a:t>. </a:t>
            </a:r>
            <a:endParaRPr lang="en-US" sz="2400" dirty="0"/>
          </a:p>
          <a:p>
            <a:pPr lvl="0"/>
            <a:r>
              <a:rPr lang="en-US" dirty="0"/>
              <a:t>Cover </a:t>
            </a:r>
            <a:endParaRPr lang="en-US" sz="2800" dirty="0"/>
          </a:p>
          <a:p>
            <a:pPr lvl="1"/>
            <a:r>
              <a:rPr lang="en-US" dirty="0"/>
              <a:t>The minimum cover should at least be 1 m.</a:t>
            </a:r>
            <a:endParaRPr lang="en-US" sz="2400" dirty="0"/>
          </a:p>
          <a:p>
            <a:pPr lvl="1"/>
            <a:r>
              <a:rPr lang="en-US" dirty="0"/>
              <a:t>The maximum cover should not exceed 5 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562156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860" y="1196752"/>
            <a:ext cx="8686800" cy="4525963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solidFill>
                  <a:schemeClr val="tx1"/>
                </a:solidFill>
              </a:rPr>
              <a:t>Adding needed data to </a:t>
            </a:r>
            <a:r>
              <a:rPr lang="en-US" sz="2400" dirty="0" err="1" smtClean="0">
                <a:solidFill>
                  <a:schemeClr val="tx1"/>
                </a:solidFill>
              </a:rPr>
              <a:t>sewerCad</a:t>
            </a:r>
            <a:endParaRPr lang="en-US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Allocation </a:t>
            </a:r>
            <a:r>
              <a:rPr lang="en-US" sz="2400" dirty="0" smtClean="0">
                <a:solidFill>
                  <a:schemeClr val="tx1"/>
                </a:solidFill>
              </a:rPr>
              <a:t>of manholes and outfalls. </a:t>
            </a:r>
            <a:endParaRPr lang="en-US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Drawing </a:t>
            </a:r>
            <a:r>
              <a:rPr lang="en-US" sz="2400" dirty="0" smtClean="0">
                <a:solidFill>
                  <a:schemeClr val="tx1"/>
                </a:solidFill>
              </a:rPr>
              <a:t>Conduits.</a:t>
            </a:r>
            <a:endParaRPr lang="en-US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Add contour file to determine the elevations of </a:t>
            </a:r>
            <a:r>
              <a:rPr lang="en-US" sz="2400" dirty="0" smtClean="0">
                <a:solidFill>
                  <a:schemeClr val="tx1"/>
                </a:solidFill>
              </a:rPr>
              <a:t>Manholes and outfall </a:t>
            </a:r>
            <a:r>
              <a:rPr lang="en-US" sz="2400" dirty="0">
                <a:solidFill>
                  <a:schemeClr val="tx1"/>
                </a:solidFill>
              </a:rPr>
              <a:t>and length of </a:t>
            </a:r>
            <a:r>
              <a:rPr lang="en-US" sz="2400" dirty="0" smtClean="0">
                <a:solidFill>
                  <a:schemeClr val="tx1"/>
                </a:solidFill>
              </a:rPr>
              <a:t>Conduits using </a:t>
            </a:r>
            <a:r>
              <a:rPr lang="en-US" sz="2400" dirty="0" err="1">
                <a:solidFill>
                  <a:schemeClr val="tx1"/>
                </a:solidFill>
              </a:rPr>
              <a:t>TRex</a:t>
            </a:r>
            <a:r>
              <a:rPr lang="en-US" sz="2400" dirty="0">
                <a:solidFill>
                  <a:schemeClr val="tx1"/>
                </a:solidFill>
              </a:rPr>
              <a:t> tool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Exporting these data as </a:t>
            </a:r>
            <a:r>
              <a:rPr lang="en-US" sz="2400" dirty="0" err="1" smtClean="0">
                <a:solidFill>
                  <a:schemeClr val="tx1"/>
                </a:solidFill>
              </a:rPr>
              <a:t>shapefile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U</a:t>
            </a:r>
            <a:r>
              <a:rPr lang="en-US" sz="2400" dirty="0" smtClean="0">
                <a:solidFill>
                  <a:schemeClr val="tx1"/>
                </a:solidFill>
              </a:rPr>
              <a:t>sing </a:t>
            </a:r>
            <a:r>
              <a:rPr lang="en-US" sz="2400" dirty="0" err="1" smtClean="0">
                <a:solidFill>
                  <a:schemeClr val="tx1"/>
                </a:solidFill>
              </a:rPr>
              <a:t>ArcHydro</a:t>
            </a:r>
            <a:r>
              <a:rPr lang="en-US" sz="2400" dirty="0" smtClean="0">
                <a:solidFill>
                  <a:schemeClr val="tx1"/>
                </a:solidFill>
              </a:rPr>
              <a:t> tool to determine the served area by each manhole. 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Assigning </a:t>
            </a:r>
            <a:r>
              <a:rPr lang="en-US" sz="2400" dirty="0">
                <a:solidFill>
                  <a:schemeClr val="tx1"/>
                </a:solidFill>
              </a:rPr>
              <a:t>design load on </a:t>
            </a:r>
            <a:r>
              <a:rPr lang="en-US" sz="2400" dirty="0" smtClean="0">
                <a:solidFill>
                  <a:schemeClr val="tx1"/>
                </a:solidFill>
              </a:rPr>
              <a:t>each manhole.</a:t>
            </a:r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Run the model.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5454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To determine the design load on each manhole we need the following data :</a:t>
            </a:r>
          </a:p>
          <a:p>
            <a:r>
              <a:rPr lang="en-US" dirty="0" smtClean="0"/>
              <a:t>Served area by each manhole </a:t>
            </a:r>
            <a:r>
              <a:rPr lang="en-US" sz="2000" dirty="0" smtClean="0"/>
              <a:t>(determined using </a:t>
            </a:r>
            <a:r>
              <a:rPr lang="en-US" sz="2000" dirty="0" err="1" smtClean="0"/>
              <a:t>ArcHydro</a:t>
            </a:r>
            <a:r>
              <a:rPr lang="en-US" sz="2000" dirty="0" smtClean="0"/>
              <a:t>).</a:t>
            </a:r>
          </a:p>
          <a:p>
            <a:r>
              <a:rPr lang="en-US" dirty="0" smtClean="0"/>
              <a:t>Population</a:t>
            </a:r>
            <a:r>
              <a:rPr lang="en-US" sz="2000" dirty="0" smtClean="0"/>
              <a:t> </a:t>
            </a:r>
            <a:r>
              <a:rPr lang="en-US" dirty="0"/>
              <a:t>density</a:t>
            </a:r>
            <a:r>
              <a:rPr lang="en-US" sz="2000" dirty="0" smtClean="0"/>
              <a:t> 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Manhole design load Calculation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322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400" dirty="0" smtClean="0"/>
              <a:t>Manholes with there sub </a:t>
            </a:r>
            <a:r>
              <a:rPr lang="en-US" sz="3400" dirty="0" err="1" smtClean="0"/>
              <a:t>catchements</a:t>
            </a:r>
            <a:endParaRPr lang="en-US" sz="3400" dirty="0"/>
          </a:p>
        </p:txBody>
      </p:sp>
      <p:pic>
        <p:nvPicPr>
          <p:cNvPr id="4" name="Picture 3" descr="C:\Users\kamal hamaydeh\Desktop\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219200"/>
            <a:ext cx="5320593" cy="519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2514600"/>
            <a:ext cx="8915400" cy="3492691"/>
          </a:xfrm>
        </p:spPr>
        <p:txBody>
          <a:bodyPr>
            <a:normAutofit fontScale="92500"/>
          </a:bodyPr>
          <a:lstStyle/>
          <a:p>
            <a:r>
              <a:rPr lang="en-US" sz="2600" dirty="0" smtClean="0"/>
              <a:t>The total area of catchments in demand </a:t>
            </a:r>
            <a:r>
              <a:rPr lang="en-US" sz="2600" dirty="0" smtClean="0"/>
              <a:t>area= 72577m</a:t>
            </a:r>
            <a:r>
              <a:rPr lang="en-US" sz="2600" baseline="30000" dirty="0" smtClean="0"/>
              <a:t>2</a:t>
            </a:r>
            <a:endParaRPr lang="en-US" sz="2600" dirty="0" smtClean="0"/>
          </a:p>
          <a:p>
            <a:r>
              <a:rPr lang="en-US" sz="2600" dirty="0" smtClean="0"/>
              <a:t>%</a:t>
            </a:r>
            <a:r>
              <a:rPr lang="en-US" sz="2600" dirty="0" smtClean="0"/>
              <a:t>Area= shape </a:t>
            </a:r>
            <a:r>
              <a:rPr lang="en-US" sz="2600" dirty="0" smtClean="0"/>
              <a:t>area\</a:t>
            </a:r>
            <a:r>
              <a:rPr lang="en-US" sz="2600" dirty="0" err="1" smtClean="0"/>
              <a:t>totalrea</a:t>
            </a:r>
            <a:r>
              <a:rPr lang="en-US" sz="2600" dirty="0" smtClean="0"/>
              <a:t>=2714\472577=0.005743</a:t>
            </a:r>
            <a:r>
              <a:rPr lang="en-US" sz="2600" dirty="0" smtClean="0"/>
              <a:t>%</a:t>
            </a:r>
          </a:p>
          <a:p>
            <a:r>
              <a:rPr lang="en-US" sz="2600" dirty="0" smtClean="0"/>
              <a:t>The population= (%Area)*(pop) = (0.005743)*(4619) =27 capita.</a:t>
            </a:r>
          </a:p>
          <a:p>
            <a:r>
              <a:rPr lang="en-US" sz="2600" dirty="0" smtClean="0"/>
              <a:t>Q </a:t>
            </a:r>
            <a:r>
              <a:rPr lang="en-US" sz="2600" dirty="0" err="1" smtClean="0"/>
              <a:t>avg</a:t>
            </a:r>
            <a:r>
              <a:rPr lang="en-US" sz="2600" dirty="0" smtClean="0"/>
              <a:t>= (pop.*100)/1000= (27*100)/1000)=2.7 m</a:t>
            </a:r>
            <a:r>
              <a:rPr lang="en-US" sz="2600" baseline="30000" dirty="0" smtClean="0"/>
              <a:t>3</a:t>
            </a:r>
            <a:r>
              <a:rPr lang="en-US" sz="2600" dirty="0" smtClean="0"/>
              <a:t>\day</a:t>
            </a:r>
          </a:p>
          <a:p>
            <a:r>
              <a:rPr lang="en-US" sz="2600" dirty="0" smtClean="0"/>
              <a:t>Q Infiltration=( 20%)*( Q </a:t>
            </a:r>
            <a:r>
              <a:rPr lang="en-US" sz="2600" dirty="0" err="1" smtClean="0"/>
              <a:t>avg</a:t>
            </a:r>
            <a:r>
              <a:rPr lang="en-US" sz="2600" dirty="0" smtClean="0"/>
              <a:t>)= 0.530536 m</a:t>
            </a:r>
            <a:r>
              <a:rPr lang="en-US" sz="2600" baseline="30000" dirty="0" smtClean="0"/>
              <a:t>3</a:t>
            </a:r>
            <a:r>
              <a:rPr lang="en-US" sz="2600" dirty="0" smtClean="0"/>
              <a:t>\day</a:t>
            </a:r>
          </a:p>
          <a:p>
            <a:r>
              <a:rPr lang="en-US" sz="2600" dirty="0" err="1" smtClean="0"/>
              <a:t>QTotal</a:t>
            </a:r>
            <a:r>
              <a:rPr lang="en-US" sz="2600" dirty="0" smtClean="0"/>
              <a:t>=( Q </a:t>
            </a:r>
            <a:r>
              <a:rPr lang="en-US" sz="2600" dirty="0" err="1" smtClean="0"/>
              <a:t>avg</a:t>
            </a:r>
            <a:r>
              <a:rPr lang="en-US" sz="2600" dirty="0" smtClean="0"/>
              <a:t>*4)+( Q Infiltration)=11.14 m</a:t>
            </a:r>
            <a:r>
              <a:rPr lang="en-US" sz="2600" baseline="30000" dirty="0" smtClean="0"/>
              <a:t>3</a:t>
            </a:r>
            <a:r>
              <a:rPr lang="en-US" sz="2600" dirty="0" smtClean="0"/>
              <a:t>\day </a:t>
            </a:r>
          </a:p>
          <a:p>
            <a:endParaRPr lang="en-US" dirty="0"/>
          </a:p>
        </p:txBody>
      </p:sp>
      <p:pic>
        <p:nvPicPr>
          <p:cNvPr id="3076" name="Picture 4" descr="C:\Users\kamal hamaydeh\Desktop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762000"/>
            <a:ext cx="5916613" cy="15621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oham_000\Pictures\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95536" y="1289692"/>
            <a:ext cx="8424936" cy="539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6800" cy="838200"/>
          </a:xfrm>
        </p:spPr>
        <p:txBody>
          <a:bodyPr/>
          <a:lstStyle/>
          <a:p>
            <a:r>
              <a:rPr lang="en-US" dirty="0" smtClean="0"/>
              <a:t>Results for conduits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4972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oham_000\Pictures\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24000" y="990600"/>
            <a:ext cx="60960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32656"/>
            <a:ext cx="8686800" cy="838200"/>
          </a:xfrm>
        </p:spPr>
        <p:txBody>
          <a:bodyPr/>
          <a:lstStyle/>
          <a:p>
            <a:r>
              <a:rPr lang="en-US" dirty="0" smtClean="0"/>
              <a:t>Results for manholes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70097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Velocities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5" name="Picture 4" descr="C:\Users\kamal hamaydeh\Desktop\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09800"/>
            <a:ext cx="5438886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41647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project will be utilized in evaluation the available water distribution network to detect the problems in the network .</a:t>
            </a:r>
          </a:p>
          <a:p>
            <a:endParaRPr lang="en-US" dirty="0" smtClean="0"/>
          </a:p>
          <a:p>
            <a:r>
              <a:rPr lang="en-US" dirty="0" smtClean="0"/>
              <a:t>After that designing criteria of water and wastewater distribution network to be able to meet the demand of water and enhance the quantity of water and create a healthy environmental for </a:t>
            </a:r>
            <a:r>
              <a:rPr lang="en-US" dirty="0" err="1" smtClean="0"/>
              <a:t>Tallouza</a:t>
            </a:r>
            <a:r>
              <a:rPr lang="en-US" dirty="0" smtClean="0"/>
              <a:t> village people.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7537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1430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Depth of Manholes</a:t>
            </a:r>
            <a:endParaRPr lang="en-US" sz="2400" b="1" dirty="0"/>
          </a:p>
        </p:txBody>
      </p:sp>
      <p:pic>
        <p:nvPicPr>
          <p:cNvPr id="7" name="Picture 6" descr="C:\Users\kamal hamaydeh\Desktop\5.PN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905000" y="1828800"/>
            <a:ext cx="5686425" cy="389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41958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/>
              <a:t>we recommend </a:t>
            </a:r>
            <a:r>
              <a:rPr lang="en-US" dirty="0" smtClean="0"/>
              <a:t>replacing the current water network and constructing a waste </a:t>
            </a:r>
            <a:r>
              <a:rPr lang="en-US" dirty="0"/>
              <a:t>water collection network because of the great damage caused by cesspits on the environment and groundwater, In addition to seepage problems and expenses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 and Recommendations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2196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86800" cy="3672408"/>
          </a:xfrm>
        </p:spPr>
        <p:txBody>
          <a:bodyPr>
            <a:normAutofit/>
          </a:bodyPr>
          <a:lstStyle/>
          <a:p>
            <a:pPr algn="ctr"/>
            <a:r>
              <a:rPr lang="en-US" sz="10000" dirty="0" smtClean="0">
                <a:latin typeface="Showcard Gothic" pitchFamily="82" charset="0"/>
              </a:rPr>
              <a:t>Thank </a:t>
            </a:r>
            <a:r>
              <a:rPr lang="en-US" sz="10000" dirty="0" err="1" smtClean="0">
                <a:latin typeface="Showcard Gothic" pitchFamily="82" charset="0"/>
              </a:rPr>
              <a:t>YOu</a:t>
            </a:r>
            <a:endParaRPr lang="en-US" sz="10000" dirty="0"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7133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The water network in </a:t>
            </a:r>
            <a:r>
              <a:rPr lang="en-US" dirty="0" err="1" smtClean="0"/>
              <a:t>Tallouza</a:t>
            </a:r>
            <a:r>
              <a:rPr lang="en-US" dirty="0" smtClean="0"/>
              <a:t> is an old network and it doesn’t satisfy the people requirements because of the increasing number of population in the last 10 years</a:t>
            </a:r>
          </a:p>
          <a:p>
            <a:pPr lvl="0"/>
            <a:r>
              <a:rPr lang="en-US" dirty="0" smtClean="0"/>
              <a:t>The redesign of </a:t>
            </a:r>
            <a:r>
              <a:rPr lang="en-US" dirty="0" err="1" smtClean="0"/>
              <a:t>Tallouza</a:t>
            </a:r>
            <a:r>
              <a:rPr lang="en-US" dirty="0" smtClean="0"/>
              <a:t> water network to meet the needs of water and improve it’s efficiency as much as possible. </a:t>
            </a:r>
          </a:p>
          <a:p>
            <a:pPr lvl="0"/>
            <a:r>
              <a:rPr lang="en-US" dirty="0" smtClean="0"/>
              <a:t>The people in </a:t>
            </a:r>
            <a:r>
              <a:rPr lang="en-US" dirty="0" err="1" smtClean="0"/>
              <a:t>Tallouza</a:t>
            </a:r>
            <a:r>
              <a:rPr lang="en-US" dirty="0" smtClean="0"/>
              <a:t> dispose their sewage using cesspits. Cesspits have many environmental problems. Accordingly, the  design a wastewater collection network for </a:t>
            </a:r>
            <a:r>
              <a:rPr lang="en-US" dirty="0" err="1" smtClean="0"/>
              <a:t>Tallouza</a:t>
            </a:r>
            <a:r>
              <a:rPr lang="en-US" dirty="0" smtClean="0"/>
              <a:t> is required.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Significance of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034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467600" cy="72494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Study area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1124"/>
            <a:ext cx="8839200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700" dirty="0" err="1" smtClean="0"/>
              <a:t>Tallouza</a:t>
            </a:r>
            <a:r>
              <a:rPr lang="en-US" sz="2700" dirty="0" smtClean="0"/>
              <a:t> Village is located 10 Km north of the city of Nablus</a:t>
            </a:r>
            <a:endParaRPr lang="ar-SA" sz="2700" dirty="0" smtClean="0"/>
          </a:p>
          <a:p>
            <a:pPr marL="342900" indent="-342900"/>
            <a:endParaRPr lang="en-US" sz="27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700" dirty="0" smtClean="0"/>
              <a:t>A total urban area of the village about 5</a:t>
            </a:r>
            <a:r>
              <a:rPr lang="ar-SA" sz="2700" dirty="0" smtClean="0"/>
              <a:t>8</a:t>
            </a:r>
            <a:r>
              <a:rPr lang="en-US" sz="2700" dirty="0" smtClean="0"/>
              <a:t>,</a:t>
            </a:r>
            <a:r>
              <a:rPr lang="ar-SA" sz="2700" dirty="0" smtClean="0"/>
              <a:t>000</a:t>
            </a:r>
            <a:r>
              <a:rPr lang="en-US" sz="2700" dirty="0" smtClean="0"/>
              <a:t> ​​</a:t>
            </a:r>
            <a:r>
              <a:rPr lang="en-US" sz="2700" dirty="0" err="1" smtClean="0"/>
              <a:t>donums</a:t>
            </a:r>
            <a:endParaRPr lang="ar-SA" sz="2700" dirty="0" smtClean="0"/>
          </a:p>
          <a:p>
            <a:pPr marL="342900" indent="-342900"/>
            <a:endParaRPr lang="en-US" sz="2700" dirty="0" smtClean="0"/>
          </a:p>
          <a:p>
            <a:pPr>
              <a:buFont typeface="Arial" pitchFamily="34" charset="0"/>
              <a:buChar char="•"/>
            </a:pPr>
            <a:r>
              <a:rPr lang="en-US" sz="2700" dirty="0" smtClean="0"/>
              <a:t>The mean source of water in </a:t>
            </a:r>
            <a:r>
              <a:rPr lang="en-US" sz="2700" dirty="0" err="1" smtClean="0"/>
              <a:t>Tallouza</a:t>
            </a:r>
            <a:r>
              <a:rPr lang="en-US" sz="2700" dirty="0" smtClean="0"/>
              <a:t> village is Al-</a:t>
            </a:r>
            <a:r>
              <a:rPr lang="en-US" sz="2700" dirty="0" err="1" smtClean="0"/>
              <a:t>Badan</a:t>
            </a:r>
            <a:r>
              <a:rPr lang="en-US" sz="2700" dirty="0" smtClean="0"/>
              <a:t> well .</a:t>
            </a:r>
          </a:p>
          <a:p>
            <a:endParaRPr lang="en-US" sz="2700" dirty="0" smtClean="0"/>
          </a:p>
          <a:p>
            <a:pPr>
              <a:buFont typeface="Arial" pitchFamily="34" charset="0"/>
              <a:buChar char="•"/>
            </a:pPr>
            <a:r>
              <a:rPr lang="en-US" sz="2700" dirty="0" err="1" smtClean="0"/>
              <a:t>Tallouza</a:t>
            </a:r>
            <a:r>
              <a:rPr lang="en-US" sz="2700" dirty="0" smtClean="0"/>
              <a:t> has a mountable terrain and its elevation ranging from 400 to 550 m above mean sea level.</a:t>
            </a:r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1817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856"/>
            <a:ext cx="7467600" cy="1143000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graphicFrame>
        <p:nvGraphicFramePr>
          <p:cNvPr id="4" name="Diagra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36714113"/>
              </p:ext>
            </p:extLst>
          </p:nvPr>
        </p:nvGraphicFramePr>
        <p:xfrm>
          <a:off x="467544" y="1052736"/>
          <a:ext cx="828092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52235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Data collection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28600" y="1524000"/>
            <a:ext cx="4699248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Contour map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Road network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Structural plan (Houses distribution)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Boundary of study area (border of village)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Reservoir location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Population number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the population growth rate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 descr="C:\Users\kamal hamaydeh\Desktop\cont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609601"/>
            <a:ext cx="4648200" cy="350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kamal hamaydeh\Desktop\roads.PN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715000" y="3733800"/>
            <a:ext cx="27713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7366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2492896"/>
            <a:ext cx="8458200" cy="129614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6400" dirty="0" smtClean="0"/>
              <a:t>Water Distribution network </a:t>
            </a:r>
          </a:p>
          <a:p>
            <a:pPr algn="ctr"/>
            <a:r>
              <a:rPr lang="en-US" sz="3400" dirty="0"/>
              <a:t>(</a:t>
            </a:r>
            <a:r>
              <a:rPr lang="en-US" sz="3400" dirty="0" smtClean="0"/>
              <a:t>Analyzing , Designing and modeling)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xmlns="" val="1888700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517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The population of </a:t>
            </a:r>
            <a:r>
              <a:rPr lang="en-US" sz="2000" dirty="0" err="1" smtClean="0"/>
              <a:t>Tallouza</a:t>
            </a:r>
            <a:r>
              <a:rPr lang="en-US" sz="2000" dirty="0" smtClean="0"/>
              <a:t> village in 1997 is 2002 persons and in 2007 is 2375 persons; from these populations we calculated the annual growth rate(1.72%) and the population in 2016 by this equation:</a:t>
            </a:r>
          </a:p>
          <a:p>
            <a:pPr marL="0" indent="0">
              <a:buNone/>
            </a:pPr>
            <a:r>
              <a:rPr lang="en-US" sz="2000" dirty="0" smtClean="0"/>
              <a:t>     </a:t>
            </a:r>
            <a:r>
              <a:rPr lang="en-US" sz="2000" dirty="0" err="1" smtClean="0"/>
              <a:t>Pn</a:t>
            </a:r>
            <a:r>
              <a:rPr lang="en-US" sz="2000" dirty="0" smtClean="0"/>
              <a:t>=P(1+r) n:</a:t>
            </a:r>
          </a:p>
          <a:p>
            <a:endParaRPr lang="en-US" sz="2000" dirty="0" smtClean="0"/>
          </a:p>
          <a:p>
            <a:r>
              <a:rPr lang="en-US" sz="2000" dirty="0" smtClean="0"/>
              <a:t>2375=2002(1+r)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, then the annual growth rate (r) is equal 1.72 %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Population at 2016 =2375(1+0.0172)9 =2770 persons</a:t>
            </a:r>
          </a:p>
          <a:p>
            <a:r>
              <a:rPr lang="en-US" sz="2000" dirty="0" smtClean="0"/>
              <a:t>We take our design period as 30 years</a:t>
            </a:r>
          </a:p>
          <a:p>
            <a:r>
              <a:rPr lang="en-US" sz="2000" dirty="0" smtClean="0"/>
              <a:t>P</a:t>
            </a:r>
            <a:r>
              <a:rPr lang="en-US" sz="2000" baseline="-25000" dirty="0" smtClean="0"/>
              <a:t>2046</a:t>
            </a:r>
            <a:r>
              <a:rPr lang="en-US" sz="2000" dirty="0" smtClean="0"/>
              <a:t>=P</a:t>
            </a:r>
            <a:r>
              <a:rPr lang="en-US" sz="2000" baseline="-25000" dirty="0" smtClean="0"/>
              <a:t>2016 </a:t>
            </a:r>
            <a:r>
              <a:rPr lang="en-US" sz="2000" dirty="0" smtClean="0"/>
              <a:t>(1+r)</a:t>
            </a:r>
            <a:r>
              <a:rPr lang="en-US" sz="2000" baseline="30000" dirty="0" smtClean="0"/>
              <a:t>n</a:t>
            </a:r>
            <a:endParaRPr lang="en-US" sz="2000" dirty="0" smtClean="0"/>
          </a:p>
          <a:p>
            <a:r>
              <a:rPr lang="en-US" sz="2000" dirty="0" smtClean="0"/>
              <a:t>Population at 2046 =2770(1+0.0172)</a:t>
            </a:r>
            <a:r>
              <a:rPr lang="en-US" sz="2000" baseline="30000" dirty="0" smtClean="0"/>
              <a:t>30</a:t>
            </a:r>
            <a:r>
              <a:rPr lang="en-US" sz="2000" dirty="0" smtClean="0"/>
              <a:t> = 4619 person.   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200" b="1" dirty="0" smtClean="0">
              <a:solidFill>
                <a:schemeClr val="tx1"/>
              </a:solidFill>
            </a:endParaRPr>
          </a:p>
          <a:p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724942"/>
          </a:xfrm>
        </p:spPr>
        <p:txBody>
          <a:bodyPr>
            <a:normAutofit/>
          </a:bodyPr>
          <a:lstStyle/>
          <a:p>
            <a:r>
              <a:rPr lang="en-US" dirty="0" smtClean="0"/>
              <a:t>Data analyzing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0120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2037</TotalTime>
  <Words>955</Words>
  <Application>Microsoft Office PowerPoint</Application>
  <PresentationFormat>On-screen Show (4:3)</PresentationFormat>
  <Paragraphs>151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Concourse</vt:lpstr>
      <vt:lpstr>Analysis and redesign of water distribution network and waste water collection network for Tallouza Village</vt:lpstr>
      <vt:lpstr>Outline</vt:lpstr>
      <vt:lpstr>Objectives</vt:lpstr>
      <vt:lpstr>Significance of work</vt:lpstr>
      <vt:lpstr>Study area</vt:lpstr>
      <vt:lpstr>Methodology</vt:lpstr>
      <vt:lpstr>Data collection</vt:lpstr>
      <vt:lpstr>Slide 8</vt:lpstr>
      <vt:lpstr>Data analyzing</vt:lpstr>
      <vt:lpstr>Data analyzing</vt:lpstr>
      <vt:lpstr>Designing</vt:lpstr>
      <vt:lpstr>Modeling</vt:lpstr>
      <vt:lpstr>Modeling</vt:lpstr>
      <vt:lpstr>Slide 14</vt:lpstr>
      <vt:lpstr>Results for pipes</vt:lpstr>
      <vt:lpstr>Comparison between velocities in existing and new designed network</vt:lpstr>
      <vt:lpstr>Results for junctions</vt:lpstr>
      <vt:lpstr>Comparison between pressure in junctions for existing and new designed network</vt:lpstr>
      <vt:lpstr>Slide 19</vt:lpstr>
      <vt:lpstr>Data analyzing</vt:lpstr>
      <vt:lpstr>Designing</vt:lpstr>
      <vt:lpstr>Slide 22</vt:lpstr>
      <vt:lpstr>Modeling</vt:lpstr>
      <vt:lpstr>Manhole design load Calculation</vt:lpstr>
      <vt:lpstr>Manholes with there sub catchements</vt:lpstr>
      <vt:lpstr>Slide 26</vt:lpstr>
      <vt:lpstr>Results for conduits</vt:lpstr>
      <vt:lpstr>Results for manholes</vt:lpstr>
      <vt:lpstr>Results</vt:lpstr>
      <vt:lpstr>Results</vt:lpstr>
      <vt:lpstr>Conclusion and Recommendations 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Water Distribution Network For Asira Al-Shmaliya</dc:title>
  <dc:creator>mohammed swalha</dc:creator>
  <cp:lastModifiedBy>kamal hamaydeh</cp:lastModifiedBy>
  <cp:revision>79</cp:revision>
  <dcterms:created xsi:type="dcterms:W3CDTF">2014-12-19T13:23:29Z</dcterms:created>
  <dcterms:modified xsi:type="dcterms:W3CDTF">2016-12-21T17:34:27Z</dcterms:modified>
</cp:coreProperties>
</file>