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70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866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23D652-BF01-36E4-52F2-806CD5D48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74FBBD-7BE0-B869-2314-DAA71D21B8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EF35F4-648F-1325-B500-A704842F5B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492540-BAE3-9297-F82B-C459D9F9D7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7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0A1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0"/>
          <p:cNvSpPr/>
          <p:nvPr/>
        </p:nvSpPr>
        <p:spPr>
          <a:xfrm>
            <a:off x="0" y="0"/>
            <a:ext cx="5029200" cy="5143500"/>
          </a:xfrm>
          <a:prstGeom prst="rect">
            <a:avLst/>
          </a:prstGeom>
          <a:solidFill>
            <a:srgbClr val="0A1628"/>
          </a:solidFill>
          <a:ln w="12700">
            <a:solidFill>
              <a:srgbClr val="0A1628"/>
            </a:solidFill>
            <a:prstDash val="solid"/>
          </a:ln>
        </p:spPr>
      </p:sp>
      <p:sp>
        <p:nvSpPr>
          <p:cNvPr id="4" name="Shape 1"/>
          <p:cNvSpPr/>
          <p:nvPr/>
        </p:nvSpPr>
        <p:spPr>
          <a:xfrm>
            <a:off x="457200" y="411480"/>
            <a:ext cx="1097280" cy="73152"/>
          </a:xfrm>
          <a:prstGeom prst="rect">
            <a:avLst/>
          </a:prstGeom>
          <a:solidFill>
            <a:srgbClr val="F6C90E"/>
          </a:solidFill>
          <a:ln w="12700">
            <a:solidFill>
              <a:srgbClr val="F6C90E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457200" y="548640"/>
            <a:ext cx="438912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4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SolarX Robot</a:t>
            </a:r>
            <a:endParaRPr lang="en-US" sz="4400" dirty="0"/>
          </a:p>
        </p:txBody>
      </p:sp>
      <p:sp>
        <p:nvSpPr>
          <p:cNvPr id="6" name="Text 3"/>
          <p:cNvSpPr/>
          <p:nvPr/>
        </p:nvSpPr>
        <p:spPr>
          <a:xfrm>
            <a:off x="457200" y="1600200"/>
            <a:ext cx="411480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Intelligent Autonomous Solar Panel Cleaning System</a:t>
            </a:r>
            <a:endParaRPr lang="en-US" sz="1600" dirty="0"/>
          </a:p>
        </p:txBody>
      </p:sp>
      <p:sp>
        <p:nvSpPr>
          <p:cNvPr id="7" name="Shape 4"/>
          <p:cNvSpPr/>
          <p:nvPr/>
        </p:nvSpPr>
        <p:spPr>
          <a:xfrm>
            <a:off x="457200" y="2331720"/>
            <a:ext cx="3657600" cy="0"/>
          </a:xfrm>
          <a:prstGeom prst="line">
            <a:avLst/>
          </a:prstGeom>
          <a:noFill/>
          <a:ln w="19050">
            <a:solidFill>
              <a:srgbClr val="F6C90E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457200" y="2514600"/>
            <a:ext cx="41148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Hala Maree  ·  Wafa Namroti</a:t>
            </a:r>
            <a:endParaRPr lang="en-US" sz="1400" dirty="0"/>
          </a:p>
        </p:txBody>
      </p:sp>
      <p:sp>
        <p:nvSpPr>
          <p:cNvPr id="9" name="Text 6"/>
          <p:cNvSpPr/>
          <p:nvPr/>
        </p:nvSpPr>
        <p:spPr>
          <a:xfrm>
            <a:off x="457200" y="2880360"/>
            <a:ext cx="411480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Supervised by: Dr. Aladdin Masri</a:t>
            </a:r>
            <a:endParaRPr lang="en-US" sz="1200" dirty="0"/>
          </a:p>
        </p:txBody>
      </p:sp>
      <p:sp>
        <p:nvSpPr>
          <p:cNvPr id="10" name="Text 7"/>
          <p:cNvSpPr/>
          <p:nvPr/>
        </p:nvSpPr>
        <p:spPr>
          <a:xfrm>
            <a:off x="457200" y="3246120"/>
            <a:ext cx="411480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An-Najah National University  ·  Computer Engineering  ·  2025/2026</a:t>
            </a:r>
            <a:endParaRPr lang="en-US" sz="1100" dirty="0"/>
          </a:p>
        </p:txBody>
      </p:sp>
      <p:sp>
        <p:nvSpPr>
          <p:cNvPr id="11" name="Text 8"/>
          <p:cNvSpPr/>
          <p:nvPr/>
        </p:nvSpPr>
        <p:spPr>
          <a:xfrm>
            <a:off x="8686800" y="4754880"/>
            <a:ext cx="365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</a:t>
            </a:r>
            <a:endParaRPr lang="en-US" sz="1000" dirty="0"/>
          </a:p>
        </p:txBody>
      </p:sp>
      <p:sp>
        <p:nvSpPr>
          <p:cNvPr id="12" name="Shape 9"/>
          <p:cNvSpPr/>
          <p:nvPr/>
        </p:nvSpPr>
        <p:spPr>
          <a:xfrm>
            <a:off x="274320" y="4343400"/>
            <a:ext cx="1325880" cy="347472"/>
          </a:xfrm>
          <a:prstGeom prst="roundRect">
            <a:avLst>
              <a:gd name="adj" fmla="val 21053"/>
            </a:avLst>
          </a:prstGeom>
          <a:solidFill>
            <a:srgbClr val="132136"/>
          </a:solidFill>
          <a:ln w="12700">
            <a:solidFill>
              <a:srgbClr val="0E9AA7"/>
            </a:solidFill>
            <a:prstDash val="solid"/>
          </a:ln>
        </p:spPr>
      </p:sp>
      <p:sp>
        <p:nvSpPr>
          <p:cNvPr id="13" name="Text 10"/>
          <p:cNvSpPr/>
          <p:nvPr/>
        </p:nvSpPr>
        <p:spPr>
          <a:xfrm>
            <a:off x="274320" y="4343400"/>
            <a:ext cx="13258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Introduction</a:t>
            </a:r>
            <a:endParaRPr lang="en-US" sz="900" dirty="0"/>
          </a:p>
        </p:txBody>
      </p:sp>
      <p:sp>
        <p:nvSpPr>
          <p:cNvPr id="14" name="Shape 11"/>
          <p:cNvSpPr/>
          <p:nvPr/>
        </p:nvSpPr>
        <p:spPr>
          <a:xfrm>
            <a:off x="1737360" y="4343400"/>
            <a:ext cx="1325880" cy="347472"/>
          </a:xfrm>
          <a:prstGeom prst="roundRect">
            <a:avLst>
              <a:gd name="adj" fmla="val 21053"/>
            </a:avLst>
          </a:prstGeom>
          <a:solidFill>
            <a:srgbClr val="132136"/>
          </a:solidFill>
          <a:ln w="12700">
            <a:solidFill>
              <a:srgbClr val="0E9AA7"/>
            </a:solidFill>
            <a:prstDash val="solid"/>
          </a:ln>
        </p:spPr>
      </p:sp>
      <p:sp>
        <p:nvSpPr>
          <p:cNvPr id="15" name="Text 12"/>
          <p:cNvSpPr/>
          <p:nvPr/>
        </p:nvSpPr>
        <p:spPr>
          <a:xfrm>
            <a:off x="1737360" y="4343400"/>
            <a:ext cx="13258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Technologies</a:t>
            </a:r>
            <a:endParaRPr lang="en-US" sz="900" dirty="0"/>
          </a:p>
        </p:txBody>
      </p:sp>
      <p:sp>
        <p:nvSpPr>
          <p:cNvPr id="16" name="Shape 13"/>
          <p:cNvSpPr/>
          <p:nvPr/>
        </p:nvSpPr>
        <p:spPr>
          <a:xfrm>
            <a:off x="3200400" y="4343400"/>
            <a:ext cx="1325880" cy="347472"/>
          </a:xfrm>
          <a:prstGeom prst="roundRect">
            <a:avLst>
              <a:gd name="adj" fmla="val 21053"/>
            </a:avLst>
          </a:prstGeom>
          <a:solidFill>
            <a:srgbClr val="132136"/>
          </a:solidFill>
          <a:ln w="12700">
            <a:solidFill>
              <a:srgbClr val="0E9AA7"/>
            </a:solidFill>
            <a:prstDash val="solid"/>
          </a:ln>
        </p:spPr>
      </p:sp>
      <p:sp>
        <p:nvSpPr>
          <p:cNvPr id="17" name="Text 14"/>
          <p:cNvSpPr/>
          <p:nvPr/>
        </p:nvSpPr>
        <p:spPr>
          <a:xfrm>
            <a:off x="3200400" y="4343400"/>
            <a:ext cx="13258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Features</a:t>
            </a:r>
            <a:endParaRPr lang="en-US" sz="900" dirty="0"/>
          </a:p>
        </p:txBody>
      </p:sp>
      <p:sp>
        <p:nvSpPr>
          <p:cNvPr id="18" name="Shape 15"/>
          <p:cNvSpPr/>
          <p:nvPr/>
        </p:nvSpPr>
        <p:spPr>
          <a:xfrm>
            <a:off x="4663440" y="4343400"/>
            <a:ext cx="1325880" cy="347472"/>
          </a:xfrm>
          <a:prstGeom prst="roundRect">
            <a:avLst>
              <a:gd name="adj" fmla="val 21053"/>
            </a:avLst>
          </a:prstGeom>
          <a:solidFill>
            <a:srgbClr val="132136"/>
          </a:solidFill>
          <a:ln w="12700">
            <a:solidFill>
              <a:srgbClr val="0E9AA7"/>
            </a:solidFill>
            <a:prstDash val="solid"/>
          </a:ln>
        </p:spPr>
      </p:sp>
      <p:sp>
        <p:nvSpPr>
          <p:cNvPr id="19" name="Text 16"/>
          <p:cNvSpPr/>
          <p:nvPr/>
        </p:nvSpPr>
        <p:spPr>
          <a:xfrm>
            <a:off x="4663440" y="4343400"/>
            <a:ext cx="13258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Constraints</a:t>
            </a:r>
            <a:endParaRPr lang="en-US" sz="900" dirty="0"/>
          </a:p>
        </p:txBody>
      </p:sp>
      <p:sp>
        <p:nvSpPr>
          <p:cNvPr id="20" name="Shape 17"/>
          <p:cNvSpPr/>
          <p:nvPr/>
        </p:nvSpPr>
        <p:spPr>
          <a:xfrm>
            <a:off x="6126480" y="4343400"/>
            <a:ext cx="1325880" cy="347472"/>
          </a:xfrm>
          <a:prstGeom prst="roundRect">
            <a:avLst>
              <a:gd name="adj" fmla="val 21053"/>
            </a:avLst>
          </a:prstGeom>
          <a:solidFill>
            <a:srgbClr val="132136"/>
          </a:solidFill>
          <a:ln w="12700">
            <a:solidFill>
              <a:srgbClr val="0E9AA7"/>
            </a:solidFill>
            <a:prstDash val="solid"/>
          </a:ln>
        </p:spPr>
      </p:sp>
      <p:sp>
        <p:nvSpPr>
          <p:cNvPr id="21" name="Text 18"/>
          <p:cNvSpPr/>
          <p:nvPr/>
        </p:nvSpPr>
        <p:spPr>
          <a:xfrm>
            <a:off x="6126480" y="4343400"/>
            <a:ext cx="13258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Future Work</a:t>
            </a:r>
            <a:endParaRPr lang="en-US" sz="900" dirty="0"/>
          </a:p>
        </p:txBody>
      </p:sp>
      <p:sp>
        <p:nvSpPr>
          <p:cNvPr id="22" name="Shape 19"/>
          <p:cNvSpPr/>
          <p:nvPr/>
        </p:nvSpPr>
        <p:spPr>
          <a:xfrm>
            <a:off x="7589520" y="4343400"/>
            <a:ext cx="1325880" cy="347472"/>
          </a:xfrm>
          <a:prstGeom prst="roundRect">
            <a:avLst>
              <a:gd name="adj" fmla="val 21053"/>
            </a:avLst>
          </a:prstGeom>
          <a:solidFill>
            <a:srgbClr val="132136"/>
          </a:solidFill>
          <a:ln w="12700">
            <a:solidFill>
              <a:srgbClr val="0E9AA7"/>
            </a:solidFill>
            <a:prstDash val="solid"/>
          </a:ln>
        </p:spPr>
      </p:sp>
      <p:sp>
        <p:nvSpPr>
          <p:cNvPr id="23" name="Text 20"/>
          <p:cNvSpPr/>
          <p:nvPr/>
        </p:nvSpPr>
        <p:spPr>
          <a:xfrm>
            <a:off x="7589520" y="4343400"/>
            <a:ext cx="13258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Conclusion</a:t>
            </a:r>
            <a:endParaRPr lang="en-US" sz="9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052" y="505968"/>
            <a:ext cx="3927348" cy="26182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0A1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20040" y="256032"/>
            <a:ext cx="5486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05</a:t>
            </a:r>
            <a:endParaRPr lang="en-US" sz="1100" dirty="0"/>
          </a:p>
        </p:txBody>
      </p:sp>
      <p:sp>
        <p:nvSpPr>
          <p:cNvPr id="3" name="Text 1"/>
          <p:cNvSpPr/>
          <p:nvPr/>
        </p:nvSpPr>
        <p:spPr>
          <a:xfrm>
            <a:off x="868680" y="256032"/>
            <a:ext cx="22860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kern="0" spc="3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FUTURE WORK</a:t>
            </a:r>
            <a:endParaRPr lang="en-US" sz="1100" dirty="0"/>
          </a:p>
        </p:txBody>
      </p:sp>
      <p:sp>
        <p:nvSpPr>
          <p:cNvPr id="4" name="Shape 2"/>
          <p:cNvSpPr/>
          <p:nvPr/>
        </p:nvSpPr>
        <p:spPr>
          <a:xfrm>
            <a:off x="320040" y="640080"/>
            <a:ext cx="8503920" cy="0"/>
          </a:xfrm>
          <a:prstGeom prst="line">
            <a:avLst/>
          </a:prstGeom>
          <a:noFill/>
          <a:ln w="6350">
            <a:solidFill>
              <a:srgbClr val="0E9AA7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320040" y="749808"/>
            <a:ext cx="64008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Roadmap &amp; Recommendations</a:t>
            </a:r>
            <a:endParaRPr lang="en-US" sz="2800" dirty="0"/>
          </a:p>
        </p:txBody>
      </p:sp>
      <p:sp>
        <p:nvSpPr>
          <p:cNvPr id="6" name="Shape 4"/>
          <p:cNvSpPr/>
          <p:nvPr/>
        </p:nvSpPr>
        <p:spPr>
          <a:xfrm>
            <a:off x="1691640" y="1434905"/>
            <a:ext cx="2743200" cy="1508760"/>
          </a:xfrm>
          <a:prstGeom prst="roundRect">
            <a:avLst>
              <a:gd name="adj" fmla="val 6061"/>
            </a:avLst>
          </a:prstGeom>
          <a:solidFill>
            <a:srgbClr val="132136"/>
          </a:solidFill>
          <a:ln w="6350">
            <a:solidFill>
              <a:srgbClr val="2ECC71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7" name="Shape 5"/>
          <p:cNvSpPr/>
          <p:nvPr/>
        </p:nvSpPr>
        <p:spPr>
          <a:xfrm>
            <a:off x="1801368" y="1526345"/>
            <a:ext cx="868680" cy="237744"/>
          </a:xfrm>
          <a:prstGeom prst="roundRect">
            <a:avLst>
              <a:gd name="adj" fmla="val 19231"/>
            </a:avLst>
          </a:prstGeom>
          <a:solidFill>
            <a:srgbClr val="2ECC71">
              <a:alpha val="25000"/>
            </a:srgbClr>
          </a:solidFill>
          <a:ln w="6350">
            <a:solidFill>
              <a:srgbClr val="2ECC71"/>
            </a:solidFill>
            <a:prstDash val="solid"/>
          </a:ln>
        </p:spPr>
      </p:sp>
      <p:sp>
        <p:nvSpPr>
          <p:cNvPr id="8" name="Text 6"/>
          <p:cNvSpPr/>
          <p:nvPr/>
        </p:nvSpPr>
        <p:spPr>
          <a:xfrm>
            <a:off x="1801368" y="1526345"/>
            <a:ext cx="86868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00" dirty="0">
                <a:solidFill>
                  <a:srgbClr val="2ECC7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Near-term</a:t>
            </a:r>
            <a:endParaRPr lang="en-US" sz="800" dirty="0"/>
          </a:p>
        </p:txBody>
      </p:sp>
      <p:sp>
        <p:nvSpPr>
          <p:cNvPr id="9" name="Text 7"/>
          <p:cNvSpPr/>
          <p:nvPr/>
        </p:nvSpPr>
        <p:spPr>
          <a:xfrm>
            <a:off x="1801368" y="1837241"/>
            <a:ext cx="2542032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🛰  GPS Navigation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1801368" y="2166425"/>
            <a:ext cx="2542032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Integrate GPS-based tracking and navigation for large-scale solar farm deployment.</a:t>
            </a:r>
            <a:endParaRPr lang="en-US" sz="950" dirty="0"/>
          </a:p>
        </p:txBody>
      </p:sp>
      <p:sp>
        <p:nvSpPr>
          <p:cNvPr id="11" name="Shape 9"/>
          <p:cNvSpPr/>
          <p:nvPr/>
        </p:nvSpPr>
        <p:spPr>
          <a:xfrm>
            <a:off x="4599432" y="1434905"/>
            <a:ext cx="2743200" cy="1508760"/>
          </a:xfrm>
          <a:prstGeom prst="roundRect">
            <a:avLst>
              <a:gd name="adj" fmla="val 6061"/>
            </a:avLst>
          </a:prstGeom>
          <a:solidFill>
            <a:srgbClr val="132136"/>
          </a:solidFill>
          <a:ln w="6350">
            <a:solidFill>
              <a:srgbClr val="2ECC71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2" name="Shape 10"/>
          <p:cNvSpPr/>
          <p:nvPr/>
        </p:nvSpPr>
        <p:spPr>
          <a:xfrm>
            <a:off x="4709160" y="1526345"/>
            <a:ext cx="868680" cy="237744"/>
          </a:xfrm>
          <a:prstGeom prst="roundRect">
            <a:avLst>
              <a:gd name="adj" fmla="val 19231"/>
            </a:avLst>
          </a:prstGeom>
          <a:solidFill>
            <a:srgbClr val="2ECC71">
              <a:alpha val="25000"/>
            </a:srgbClr>
          </a:solidFill>
          <a:ln w="6350">
            <a:solidFill>
              <a:srgbClr val="2ECC71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4709160" y="1526345"/>
            <a:ext cx="86868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00" dirty="0">
                <a:solidFill>
                  <a:srgbClr val="2ECC7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Near-term</a:t>
            </a:r>
            <a:endParaRPr lang="en-US" sz="800" dirty="0"/>
          </a:p>
        </p:txBody>
      </p:sp>
      <p:sp>
        <p:nvSpPr>
          <p:cNvPr id="14" name="Text 12"/>
          <p:cNvSpPr/>
          <p:nvPr/>
        </p:nvSpPr>
        <p:spPr>
          <a:xfrm>
            <a:off x="4709160" y="1837241"/>
            <a:ext cx="2542032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🧠  AI-Powered Scheduling</a:t>
            </a:r>
            <a:endParaRPr lang="en-US" sz="1200" dirty="0"/>
          </a:p>
        </p:txBody>
      </p:sp>
      <p:sp>
        <p:nvSpPr>
          <p:cNvPr id="15" name="Text 13"/>
          <p:cNvSpPr/>
          <p:nvPr/>
        </p:nvSpPr>
        <p:spPr>
          <a:xfrm>
            <a:off x="4709160" y="2166425"/>
            <a:ext cx="2542032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Use artificial intelligence to optimize cleaning schedules based on weather data and dust accumulation patterns.</a:t>
            </a:r>
            <a:endParaRPr lang="en-US" sz="950" dirty="0"/>
          </a:p>
        </p:txBody>
      </p:sp>
      <p:sp>
        <p:nvSpPr>
          <p:cNvPr id="16" name="Shape 14"/>
          <p:cNvSpPr/>
          <p:nvPr/>
        </p:nvSpPr>
        <p:spPr>
          <a:xfrm>
            <a:off x="1691640" y="3126545"/>
            <a:ext cx="2743200" cy="1508760"/>
          </a:xfrm>
          <a:prstGeom prst="roundRect">
            <a:avLst>
              <a:gd name="adj" fmla="val 6061"/>
            </a:avLst>
          </a:prstGeom>
          <a:solidFill>
            <a:srgbClr val="132136"/>
          </a:solidFill>
          <a:ln w="6350">
            <a:solidFill>
              <a:srgbClr val="F6C90E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7" name="Shape 15"/>
          <p:cNvSpPr/>
          <p:nvPr/>
        </p:nvSpPr>
        <p:spPr>
          <a:xfrm>
            <a:off x="1801368" y="3217985"/>
            <a:ext cx="868680" cy="237744"/>
          </a:xfrm>
          <a:prstGeom prst="roundRect">
            <a:avLst>
              <a:gd name="adj" fmla="val 19231"/>
            </a:avLst>
          </a:prstGeom>
          <a:solidFill>
            <a:srgbClr val="F6C90E">
              <a:alpha val="25000"/>
            </a:srgbClr>
          </a:solidFill>
          <a:ln w="6350">
            <a:solidFill>
              <a:srgbClr val="F6C90E"/>
            </a:solidFill>
            <a:prstDash val="solid"/>
          </a:ln>
        </p:spPr>
      </p:sp>
      <p:sp>
        <p:nvSpPr>
          <p:cNvPr id="18" name="Text 16"/>
          <p:cNvSpPr/>
          <p:nvPr/>
        </p:nvSpPr>
        <p:spPr>
          <a:xfrm>
            <a:off x="1801368" y="3217985"/>
            <a:ext cx="86868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00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Mid-term</a:t>
            </a:r>
            <a:endParaRPr lang="en-US" sz="800" dirty="0"/>
          </a:p>
        </p:txBody>
      </p:sp>
      <p:sp>
        <p:nvSpPr>
          <p:cNvPr id="19" name="Text 17"/>
          <p:cNvSpPr/>
          <p:nvPr/>
        </p:nvSpPr>
        <p:spPr>
          <a:xfrm>
            <a:off x="1801368" y="3528881"/>
            <a:ext cx="2542032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☀  Solar Charging</a:t>
            </a:r>
            <a:endParaRPr lang="en-US" sz="1200" dirty="0"/>
          </a:p>
        </p:txBody>
      </p:sp>
      <p:sp>
        <p:nvSpPr>
          <p:cNvPr id="20" name="Text 18"/>
          <p:cNvSpPr/>
          <p:nvPr/>
        </p:nvSpPr>
        <p:spPr>
          <a:xfrm>
            <a:off x="1801368" y="3858065"/>
            <a:ext cx="2542032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Add onboard solar charging capabilities to extend operating time and make the robot fully energy-independent.</a:t>
            </a:r>
            <a:endParaRPr lang="en-US" sz="950" dirty="0"/>
          </a:p>
        </p:txBody>
      </p:sp>
      <p:sp>
        <p:nvSpPr>
          <p:cNvPr id="26" name="Shape 24"/>
          <p:cNvSpPr/>
          <p:nvPr/>
        </p:nvSpPr>
        <p:spPr>
          <a:xfrm>
            <a:off x="4599432" y="3126545"/>
            <a:ext cx="2743200" cy="1508760"/>
          </a:xfrm>
          <a:prstGeom prst="roundRect">
            <a:avLst>
              <a:gd name="adj" fmla="val 6061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27" name="Shape 25"/>
          <p:cNvSpPr/>
          <p:nvPr/>
        </p:nvSpPr>
        <p:spPr>
          <a:xfrm>
            <a:off x="4709160" y="3217985"/>
            <a:ext cx="868680" cy="237744"/>
          </a:xfrm>
          <a:prstGeom prst="roundRect">
            <a:avLst>
              <a:gd name="adj" fmla="val 19231"/>
            </a:avLst>
          </a:prstGeom>
          <a:solidFill>
            <a:srgbClr val="0E9AA7">
              <a:alpha val="25000"/>
            </a:srgbClr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28" name="Text 26"/>
          <p:cNvSpPr/>
          <p:nvPr/>
        </p:nvSpPr>
        <p:spPr>
          <a:xfrm>
            <a:off x="4709160" y="3217985"/>
            <a:ext cx="86868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00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Long-term</a:t>
            </a:r>
            <a:endParaRPr lang="en-US" sz="800" dirty="0"/>
          </a:p>
        </p:txBody>
      </p:sp>
      <p:sp>
        <p:nvSpPr>
          <p:cNvPr id="29" name="Text 27"/>
          <p:cNvSpPr/>
          <p:nvPr/>
        </p:nvSpPr>
        <p:spPr>
          <a:xfrm>
            <a:off x="4709160" y="3528881"/>
            <a:ext cx="2542032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🗺  Advanced Path Planning</a:t>
            </a:r>
            <a:endParaRPr lang="en-US" sz="1200" dirty="0"/>
          </a:p>
        </p:txBody>
      </p:sp>
      <p:sp>
        <p:nvSpPr>
          <p:cNvPr id="30" name="Text 28"/>
          <p:cNvSpPr/>
          <p:nvPr/>
        </p:nvSpPr>
        <p:spPr>
          <a:xfrm>
            <a:off x="4709160" y="3858065"/>
            <a:ext cx="2542032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Develop smarter navigation algorithms for complex solar farm layouts with irregular panel arrangements.</a:t>
            </a:r>
            <a:endParaRPr lang="en-US" sz="950" dirty="0"/>
          </a:p>
        </p:txBody>
      </p:sp>
      <p:sp>
        <p:nvSpPr>
          <p:cNvPr id="36" name="Text 34"/>
          <p:cNvSpPr/>
          <p:nvPr/>
        </p:nvSpPr>
        <p:spPr>
          <a:xfrm>
            <a:off x="8686800" y="4754880"/>
            <a:ext cx="365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9</a:t>
            </a:r>
            <a:endParaRPr lang="en-US" sz="1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0A1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20040" y="256032"/>
            <a:ext cx="5486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06</a:t>
            </a:r>
            <a:endParaRPr lang="en-US" sz="1100" dirty="0"/>
          </a:p>
        </p:txBody>
      </p:sp>
      <p:sp>
        <p:nvSpPr>
          <p:cNvPr id="3" name="Text 1"/>
          <p:cNvSpPr/>
          <p:nvPr/>
        </p:nvSpPr>
        <p:spPr>
          <a:xfrm>
            <a:off x="868680" y="256032"/>
            <a:ext cx="22860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kern="0" spc="3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CONCLUSION</a:t>
            </a:r>
            <a:endParaRPr lang="en-US" sz="1100" dirty="0"/>
          </a:p>
        </p:txBody>
      </p:sp>
      <p:sp>
        <p:nvSpPr>
          <p:cNvPr id="4" name="Shape 2"/>
          <p:cNvSpPr/>
          <p:nvPr/>
        </p:nvSpPr>
        <p:spPr>
          <a:xfrm>
            <a:off x="320040" y="640080"/>
            <a:ext cx="8503920" cy="0"/>
          </a:xfrm>
          <a:prstGeom prst="line">
            <a:avLst/>
          </a:prstGeom>
          <a:noFill/>
          <a:ln w="6350">
            <a:solidFill>
              <a:srgbClr val="0E9AA7"/>
            </a:solidFill>
            <a:prstDash val="solid"/>
          </a:ln>
        </p:spPr>
      </p:sp>
      <p:sp>
        <p:nvSpPr>
          <p:cNvPr id="5" name="Shape 3"/>
          <p:cNvSpPr/>
          <p:nvPr/>
        </p:nvSpPr>
        <p:spPr>
          <a:xfrm>
            <a:off x="320040" y="777240"/>
            <a:ext cx="3931920" cy="2560320"/>
          </a:xfrm>
          <a:prstGeom prst="roundRect">
            <a:avLst>
              <a:gd name="adj" fmla="val 5357"/>
            </a:avLst>
          </a:prstGeom>
          <a:solidFill>
            <a:srgbClr val="0D1E35"/>
          </a:solidFill>
          <a:ln w="1270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7" name="Text 4"/>
          <p:cNvSpPr/>
          <p:nvPr/>
        </p:nvSpPr>
        <p:spPr>
          <a:xfrm>
            <a:off x="4572000" y="804672"/>
            <a:ext cx="42519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What We Achieved</a:t>
            </a:r>
            <a:endParaRPr lang="en-US" sz="2200" dirty="0"/>
          </a:p>
        </p:txBody>
      </p:sp>
      <p:sp>
        <p:nvSpPr>
          <p:cNvPr id="8" name="Text 5"/>
          <p:cNvSpPr/>
          <p:nvPr/>
        </p:nvSpPr>
        <p:spPr>
          <a:xfrm>
            <a:off x="4572000" y="1325880"/>
            <a:ext cx="4251960" cy="1920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ct val="135000"/>
              </a:lnSpc>
              <a:buNone/>
            </a:pPr>
            <a:r>
              <a:rPr lang="en-US" sz="11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✓  Autonomous cleaning in Manual &amp; Auto modes</a:t>
            </a:r>
            <a:endParaRPr lang="en-US" sz="1100" dirty="0"/>
          </a:p>
          <a:p>
            <a:pPr marL="0" indent="0">
              <a:lnSpc>
                <a:spcPct val="135000"/>
              </a:lnSpc>
              <a:buNone/>
            </a:pPr>
            <a:r>
              <a:rPr lang="en-US" sz="11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✓  Real-time position tracking &amp; panel map</a:t>
            </a:r>
            <a:endParaRPr lang="en-US" sz="1100" dirty="0"/>
          </a:p>
          <a:p>
            <a:pPr marL="0" indent="0">
              <a:lnSpc>
                <a:spcPct val="135000"/>
              </a:lnSpc>
              <a:buNone/>
            </a:pPr>
            <a:r>
              <a:rPr lang="en-US" sz="11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✓  Edge detection with IR sensors and ultrasonic</a:t>
            </a:r>
            <a:endParaRPr lang="en-US" sz="1100" dirty="0"/>
          </a:p>
          <a:p>
            <a:pPr marL="0" indent="0">
              <a:lnSpc>
                <a:spcPct val="135000"/>
              </a:lnSpc>
              <a:buNone/>
            </a:pPr>
            <a:r>
              <a:rPr lang="en-US" sz="11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✓  Water level monitoring &amp; wet cleaning</a:t>
            </a:r>
            <a:endParaRPr lang="en-US" sz="1100" dirty="0"/>
          </a:p>
          <a:p>
            <a:pPr marL="0" indent="0">
              <a:lnSpc>
                <a:spcPct val="135000"/>
              </a:lnSpc>
              <a:buNone/>
            </a:pPr>
            <a:r>
              <a:rPr lang="en-US" sz="11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✓  Scheduled operations with DS3231 RTC</a:t>
            </a:r>
            <a:endParaRPr lang="en-US" sz="1100" dirty="0"/>
          </a:p>
          <a:p>
            <a:pPr marL="0" indent="0">
              <a:lnSpc>
                <a:spcPct val="135000"/>
              </a:lnSpc>
              <a:buNone/>
            </a:pPr>
            <a:r>
              <a:rPr lang="en-US" sz="11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✓  BLE-based Flutter mobile application</a:t>
            </a:r>
            <a:endParaRPr lang="en-US" sz="1100" dirty="0"/>
          </a:p>
          <a:p>
            <a:pPr marL="0" indent="0">
              <a:lnSpc>
                <a:spcPct val="135000"/>
              </a:lnSpc>
              <a:buNone/>
            </a:pPr>
            <a:endParaRPr lang="en-US" sz="1100" dirty="0"/>
          </a:p>
        </p:txBody>
      </p:sp>
      <p:sp>
        <p:nvSpPr>
          <p:cNvPr id="9" name="Shape 6"/>
          <p:cNvSpPr/>
          <p:nvPr/>
        </p:nvSpPr>
        <p:spPr>
          <a:xfrm>
            <a:off x="320040" y="3493008"/>
            <a:ext cx="8503920" cy="1078992"/>
          </a:xfrm>
          <a:prstGeom prst="roundRect">
            <a:avLst>
              <a:gd name="adj" fmla="val 10169"/>
            </a:avLst>
          </a:prstGeom>
          <a:solidFill>
            <a:srgbClr val="0D1E35"/>
          </a:solidFill>
          <a:ln w="12700">
            <a:solidFill>
              <a:srgbClr val="F6C90E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0" name="Text 7"/>
          <p:cNvSpPr/>
          <p:nvPr/>
        </p:nvSpPr>
        <p:spPr>
          <a:xfrm>
            <a:off x="502920" y="3584448"/>
            <a:ext cx="201168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🌟  SolarX Robot</a:t>
            </a:r>
            <a:endParaRPr lang="en-US" sz="1400" dirty="0"/>
          </a:p>
        </p:txBody>
      </p:sp>
      <p:sp>
        <p:nvSpPr>
          <p:cNvPr id="11" name="Text 8"/>
          <p:cNvSpPr/>
          <p:nvPr/>
        </p:nvSpPr>
        <p:spPr>
          <a:xfrm>
            <a:off x="502920" y="3950208"/>
            <a:ext cx="822960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practical, low-cost, and efficient autonomous solution for solar panel maintenance. By combining embedded systems, sensor technologies, wireless communication, and a mobile application, SolarX Robot successfully reduces human effort and improves solar energy system efficiency — with a clear roadmap for scaling to commercial installations.</a:t>
            </a:r>
            <a:endParaRPr lang="en-US" sz="1000" dirty="0"/>
          </a:p>
        </p:txBody>
      </p:sp>
      <p:sp>
        <p:nvSpPr>
          <p:cNvPr id="13" name="Text 10"/>
          <p:cNvSpPr/>
          <p:nvPr/>
        </p:nvSpPr>
        <p:spPr>
          <a:xfrm>
            <a:off x="8686800" y="4754880"/>
            <a:ext cx="365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10</a:t>
            </a:r>
            <a:endParaRPr lang="en-US" sz="1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56E1C30-FD9E-82C6-5FE8-A224CB69A5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" y="858774"/>
            <a:ext cx="3766185" cy="238734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EE1BAC-3D16-C289-193B-66CE22734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88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0A1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20040" y="256032"/>
            <a:ext cx="5486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01</a:t>
            </a:r>
            <a:endParaRPr lang="en-US" sz="1100" dirty="0"/>
          </a:p>
        </p:txBody>
      </p:sp>
      <p:sp>
        <p:nvSpPr>
          <p:cNvPr id="3" name="Text 1"/>
          <p:cNvSpPr/>
          <p:nvPr/>
        </p:nvSpPr>
        <p:spPr>
          <a:xfrm>
            <a:off x="868680" y="256032"/>
            <a:ext cx="22860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kern="0" spc="3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INTRODUCTION</a:t>
            </a:r>
            <a:endParaRPr lang="en-US" sz="1100" dirty="0"/>
          </a:p>
        </p:txBody>
      </p:sp>
      <p:sp>
        <p:nvSpPr>
          <p:cNvPr id="4" name="Shape 2"/>
          <p:cNvSpPr/>
          <p:nvPr/>
        </p:nvSpPr>
        <p:spPr>
          <a:xfrm>
            <a:off x="320040" y="640080"/>
            <a:ext cx="8503920" cy="0"/>
          </a:xfrm>
          <a:prstGeom prst="line">
            <a:avLst/>
          </a:prstGeom>
          <a:noFill/>
          <a:ln w="6350">
            <a:solidFill>
              <a:srgbClr val="0E9AA7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320040" y="749808"/>
            <a:ext cx="502920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30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Problem</a:t>
            </a:r>
            <a:endParaRPr lang="en-US" sz="3000" dirty="0"/>
          </a:p>
        </p:txBody>
      </p:sp>
      <p:sp>
        <p:nvSpPr>
          <p:cNvPr id="6" name="Shape 4"/>
          <p:cNvSpPr/>
          <p:nvPr/>
        </p:nvSpPr>
        <p:spPr>
          <a:xfrm>
            <a:off x="320040" y="1463040"/>
            <a:ext cx="2286000" cy="1234440"/>
          </a:xfrm>
          <a:prstGeom prst="roundRect">
            <a:avLst>
              <a:gd name="adj" fmla="val 7407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7" name="Text 5"/>
          <p:cNvSpPr/>
          <p:nvPr/>
        </p:nvSpPr>
        <p:spPr>
          <a:xfrm>
            <a:off x="429768" y="1554480"/>
            <a:ext cx="2084832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Solar Energy Dependency</a:t>
            </a:r>
            <a:endParaRPr lang="en-US" sz="1100" dirty="0"/>
          </a:p>
        </p:txBody>
      </p:sp>
      <p:sp>
        <p:nvSpPr>
          <p:cNvPr id="8" name="Text 6"/>
          <p:cNvSpPr/>
          <p:nvPr/>
        </p:nvSpPr>
        <p:spPr>
          <a:xfrm>
            <a:off x="429768" y="1865376"/>
            <a:ext cx="2084832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Solar panels are critical for clean energy generation in residential, commercial, and industrial sectors.</a:t>
            </a:r>
            <a:endParaRPr lang="en-US" sz="1000" dirty="0"/>
          </a:p>
        </p:txBody>
      </p:sp>
      <p:sp>
        <p:nvSpPr>
          <p:cNvPr id="9" name="Shape 7"/>
          <p:cNvSpPr/>
          <p:nvPr/>
        </p:nvSpPr>
        <p:spPr>
          <a:xfrm>
            <a:off x="320040" y="2880360"/>
            <a:ext cx="2286000" cy="1234440"/>
          </a:xfrm>
          <a:prstGeom prst="roundRect">
            <a:avLst>
              <a:gd name="adj" fmla="val 7407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0" name="Text 8"/>
          <p:cNvSpPr/>
          <p:nvPr/>
        </p:nvSpPr>
        <p:spPr>
          <a:xfrm>
            <a:off x="429768" y="2971800"/>
            <a:ext cx="2084832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Dust Accumulation Problem</a:t>
            </a:r>
            <a:endParaRPr lang="en-US" sz="1100" dirty="0"/>
          </a:p>
        </p:txBody>
      </p:sp>
      <p:sp>
        <p:nvSpPr>
          <p:cNvPr id="11" name="Text 9"/>
          <p:cNvSpPr/>
          <p:nvPr/>
        </p:nvSpPr>
        <p:spPr>
          <a:xfrm>
            <a:off x="429768" y="3282696"/>
            <a:ext cx="2084832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Dust, sand, bird droppings and contaminants reduce sunlight reaching PV cells — causing significant efficiency loss.</a:t>
            </a:r>
            <a:endParaRPr lang="en-US" sz="1000" dirty="0"/>
          </a:p>
        </p:txBody>
      </p:sp>
      <p:sp>
        <p:nvSpPr>
          <p:cNvPr id="12" name="Shape 10"/>
          <p:cNvSpPr/>
          <p:nvPr/>
        </p:nvSpPr>
        <p:spPr>
          <a:xfrm>
            <a:off x="2788920" y="1463040"/>
            <a:ext cx="2286000" cy="1234440"/>
          </a:xfrm>
          <a:prstGeom prst="roundRect">
            <a:avLst>
              <a:gd name="adj" fmla="val 7407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3" name="Text 11"/>
          <p:cNvSpPr/>
          <p:nvPr/>
        </p:nvSpPr>
        <p:spPr>
          <a:xfrm>
            <a:off x="2898648" y="1554480"/>
            <a:ext cx="2084832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Manual Cleaning Challenges</a:t>
            </a:r>
            <a:endParaRPr lang="en-US" sz="1100" dirty="0"/>
          </a:p>
        </p:txBody>
      </p:sp>
      <p:sp>
        <p:nvSpPr>
          <p:cNvPr id="14" name="Text 12"/>
          <p:cNvSpPr/>
          <p:nvPr/>
        </p:nvSpPr>
        <p:spPr>
          <a:xfrm>
            <a:off x="2898648" y="1865376"/>
            <a:ext cx="2084832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Traditional cleaning is time-consuming, costly, and dangerous — especially in large-scale solar farms.</a:t>
            </a:r>
            <a:endParaRPr lang="en-US" sz="1000" dirty="0"/>
          </a:p>
        </p:txBody>
      </p:sp>
      <p:sp>
        <p:nvSpPr>
          <p:cNvPr id="15" name="Shape 13"/>
          <p:cNvSpPr/>
          <p:nvPr/>
        </p:nvSpPr>
        <p:spPr>
          <a:xfrm>
            <a:off x="2788920" y="2880360"/>
            <a:ext cx="2286000" cy="1234440"/>
          </a:xfrm>
          <a:prstGeom prst="roundRect">
            <a:avLst>
              <a:gd name="adj" fmla="val 7407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6" name="Text 14"/>
          <p:cNvSpPr/>
          <p:nvPr/>
        </p:nvSpPr>
        <p:spPr>
          <a:xfrm>
            <a:off x="2898648" y="2971800"/>
            <a:ext cx="2084832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Solution: SolarX Robot</a:t>
            </a:r>
            <a:endParaRPr lang="en-US" sz="1100" dirty="0"/>
          </a:p>
        </p:txBody>
      </p:sp>
      <p:sp>
        <p:nvSpPr>
          <p:cNvPr id="17" name="Text 15"/>
          <p:cNvSpPr/>
          <p:nvPr/>
        </p:nvSpPr>
        <p:spPr>
          <a:xfrm>
            <a:off x="2898648" y="3282696"/>
            <a:ext cx="2084832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An autonomous robot that automates the cleaning process using sensors, motors, and a mobile application.</a:t>
            </a:r>
            <a:endParaRPr lang="en-US" sz="1000" dirty="0"/>
          </a:p>
        </p:txBody>
      </p:sp>
      <p:sp>
        <p:nvSpPr>
          <p:cNvPr id="19" name="Shape 16"/>
          <p:cNvSpPr/>
          <p:nvPr/>
        </p:nvSpPr>
        <p:spPr>
          <a:xfrm>
            <a:off x="5440680" y="2081916"/>
            <a:ext cx="3429000" cy="1325880"/>
          </a:xfrm>
          <a:prstGeom prst="roundRect">
            <a:avLst>
              <a:gd name="adj" fmla="val 6897"/>
            </a:avLst>
          </a:prstGeom>
          <a:solidFill>
            <a:srgbClr val="0D1E35"/>
          </a:solidFill>
          <a:ln w="12700">
            <a:solidFill>
              <a:srgbClr val="F6C90E"/>
            </a:solidFill>
            <a:prstDash val="solid"/>
          </a:ln>
        </p:spPr>
      </p:sp>
      <p:sp>
        <p:nvSpPr>
          <p:cNvPr id="20" name="Text 17"/>
          <p:cNvSpPr/>
          <p:nvPr/>
        </p:nvSpPr>
        <p:spPr>
          <a:xfrm>
            <a:off x="5577840" y="2173356"/>
            <a:ext cx="31089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Project Overview</a:t>
            </a:r>
            <a:endParaRPr lang="en-US" sz="1100" dirty="0"/>
          </a:p>
        </p:txBody>
      </p:sp>
      <p:sp>
        <p:nvSpPr>
          <p:cNvPr id="21" name="Text 18"/>
          <p:cNvSpPr/>
          <p:nvPr/>
        </p:nvSpPr>
        <p:spPr>
          <a:xfrm>
            <a:off x="5577840" y="2493396"/>
            <a:ext cx="3154680" cy="8046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SolarX Robot is an intelligent autonomous solar panel cleaning system developed at An-Najah National University. It integrates embedded systems, wireless communication, sensors, and a Flutter mobile app into one practical solution.</a:t>
            </a:r>
            <a:endParaRPr lang="en-US" sz="950" dirty="0"/>
          </a:p>
        </p:txBody>
      </p:sp>
      <p:sp>
        <p:nvSpPr>
          <p:cNvPr id="22" name="Text 19"/>
          <p:cNvSpPr/>
          <p:nvPr/>
        </p:nvSpPr>
        <p:spPr>
          <a:xfrm>
            <a:off x="8686800" y="4754880"/>
            <a:ext cx="365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</a:t>
            </a:r>
            <a:endParaRPr lang="en-US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0A1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20040" y="256032"/>
            <a:ext cx="5486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02</a:t>
            </a:r>
            <a:endParaRPr lang="en-US" sz="1100" dirty="0"/>
          </a:p>
        </p:txBody>
      </p:sp>
      <p:sp>
        <p:nvSpPr>
          <p:cNvPr id="3" name="Text 1"/>
          <p:cNvSpPr/>
          <p:nvPr/>
        </p:nvSpPr>
        <p:spPr>
          <a:xfrm>
            <a:off x="868680" y="256032"/>
            <a:ext cx="27432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kern="0" spc="3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TECHNOLOGIES USED</a:t>
            </a:r>
            <a:endParaRPr lang="en-US" sz="1100" dirty="0"/>
          </a:p>
        </p:txBody>
      </p:sp>
      <p:sp>
        <p:nvSpPr>
          <p:cNvPr id="4" name="Shape 2"/>
          <p:cNvSpPr/>
          <p:nvPr/>
        </p:nvSpPr>
        <p:spPr>
          <a:xfrm>
            <a:off x="320040" y="640080"/>
            <a:ext cx="8503920" cy="0"/>
          </a:xfrm>
          <a:prstGeom prst="line">
            <a:avLst/>
          </a:prstGeom>
          <a:noFill/>
          <a:ln w="6350">
            <a:solidFill>
              <a:srgbClr val="0E9AA7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320040" y="749808"/>
            <a:ext cx="50292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Controllers &amp; Communication</a:t>
            </a:r>
            <a:endParaRPr lang="en-US" sz="2800" dirty="0"/>
          </a:p>
        </p:txBody>
      </p:sp>
      <p:sp>
        <p:nvSpPr>
          <p:cNvPr id="6" name="Shape 4"/>
          <p:cNvSpPr/>
          <p:nvPr/>
        </p:nvSpPr>
        <p:spPr>
          <a:xfrm>
            <a:off x="320040" y="1463040"/>
            <a:ext cx="4114800" cy="2133600"/>
          </a:xfrm>
          <a:prstGeom prst="roundRect">
            <a:avLst>
              <a:gd name="adj" fmla="val 4364"/>
            </a:avLst>
          </a:prstGeom>
          <a:solidFill>
            <a:srgbClr val="132136"/>
          </a:solidFill>
          <a:ln w="1016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pic>
        <p:nvPicPr>
          <p:cNvPr id="7" name="Image 0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02920" y="1600200"/>
            <a:ext cx="1828800" cy="1371600"/>
          </a:xfrm>
          <a:prstGeom prst="rect">
            <a:avLst/>
          </a:prstGeom>
        </p:spPr>
      </p:pic>
      <p:sp>
        <p:nvSpPr>
          <p:cNvPr id="8" name="Text 5"/>
          <p:cNvSpPr/>
          <p:nvPr/>
        </p:nvSpPr>
        <p:spPr>
          <a:xfrm>
            <a:off x="2468880" y="1572768"/>
            <a:ext cx="18288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Arduino Mega 2560</a:t>
            </a:r>
            <a:endParaRPr lang="en-US" sz="1300" dirty="0"/>
          </a:p>
        </p:txBody>
      </p:sp>
      <p:sp>
        <p:nvSpPr>
          <p:cNvPr id="9" name="Text 6"/>
          <p:cNvSpPr/>
          <p:nvPr/>
        </p:nvSpPr>
        <p:spPr>
          <a:xfrm>
            <a:off x="2468880" y="1965960"/>
            <a:ext cx="17830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Main Controller
</a:t>
            </a:r>
            <a:endParaRPr lang="en-US" sz="1000" dirty="0"/>
          </a:p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Reads all sensor data</a:t>
            </a:r>
            <a:endParaRPr lang="en-US" sz="1000" dirty="0"/>
          </a:p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Controls motors &amp; actuators</a:t>
            </a:r>
            <a:endParaRPr lang="en-US" sz="1000" dirty="0"/>
          </a:p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Executes cleaning algorithms</a:t>
            </a:r>
            <a:endParaRPr lang="en-US" sz="1000" dirty="0"/>
          </a:p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Manages Manual &amp; Auto modes</a:t>
            </a:r>
            <a:endParaRPr lang="en-US" sz="1000" dirty="0"/>
          </a:p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EEPROM state storage</a:t>
            </a:r>
            <a:endParaRPr lang="en-US" sz="1000" dirty="0"/>
          </a:p>
        </p:txBody>
      </p:sp>
      <p:sp>
        <p:nvSpPr>
          <p:cNvPr id="10" name="Shape 7"/>
          <p:cNvSpPr/>
          <p:nvPr/>
        </p:nvSpPr>
        <p:spPr>
          <a:xfrm>
            <a:off x="4663440" y="1463040"/>
            <a:ext cx="4114800" cy="2133600"/>
          </a:xfrm>
          <a:prstGeom prst="roundRect">
            <a:avLst>
              <a:gd name="adj" fmla="val 4364"/>
            </a:avLst>
          </a:prstGeom>
          <a:solidFill>
            <a:srgbClr val="132136"/>
          </a:solidFill>
          <a:ln w="1016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pic>
        <p:nvPicPr>
          <p:cNvPr id="11" name="Image 1" descr="preencoded.png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846320" y="1600200"/>
            <a:ext cx="1828800" cy="1371600"/>
          </a:xfrm>
          <a:prstGeom prst="rect">
            <a:avLst/>
          </a:prstGeom>
        </p:spPr>
      </p:pic>
      <p:sp>
        <p:nvSpPr>
          <p:cNvPr id="12" name="Text 8"/>
          <p:cNvSpPr/>
          <p:nvPr/>
        </p:nvSpPr>
        <p:spPr>
          <a:xfrm>
            <a:off x="6812280" y="1572768"/>
            <a:ext cx="18288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ESP32 Module</a:t>
            </a:r>
            <a:endParaRPr lang="en-US" sz="1300" dirty="0"/>
          </a:p>
        </p:txBody>
      </p:sp>
      <p:sp>
        <p:nvSpPr>
          <p:cNvPr id="13" name="Text 9"/>
          <p:cNvSpPr/>
          <p:nvPr/>
        </p:nvSpPr>
        <p:spPr>
          <a:xfrm>
            <a:off x="6812280" y="1965960"/>
            <a:ext cx="18288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Wireless Communication
</a:t>
            </a:r>
            <a:endParaRPr lang="en-US" sz="1000" dirty="0"/>
          </a:p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Connects robot to mobile app</a:t>
            </a:r>
            <a:endParaRPr lang="en-US" sz="1000" dirty="0"/>
          </a:p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Bluetooth Low Energy (BLE)</a:t>
            </a:r>
            <a:endParaRPr lang="en-US" sz="1000" dirty="0"/>
          </a:p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Real-time data exchange</a:t>
            </a:r>
            <a:endParaRPr lang="en-US" sz="1000" dirty="0"/>
          </a:p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Remote monitoring &amp; control</a:t>
            </a:r>
            <a:endParaRPr lang="en-US" sz="1000" dirty="0"/>
          </a:p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UART link to Arduino</a:t>
            </a:r>
            <a:endParaRPr lang="en-US" sz="1000" dirty="0"/>
          </a:p>
        </p:txBody>
      </p:sp>
      <p:sp>
        <p:nvSpPr>
          <p:cNvPr id="14" name="Text 10"/>
          <p:cNvSpPr/>
          <p:nvPr/>
        </p:nvSpPr>
        <p:spPr>
          <a:xfrm>
            <a:off x="320040" y="3886200"/>
            <a:ext cx="182880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Sensors</a:t>
            </a:r>
            <a:endParaRPr lang="en-US" sz="1300" dirty="0"/>
          </a:p>
        </p:txBody>
      </p:sp>
      <p:sp>
        <p:nvSpPr>
          <p:cNvPr id="15" name="Shape 11"/>
          <p:cNvSpPr/>
          <p:nvPr/>
        </p:nvSpPr>
        <p:spPr>
          <a:xfrm>
            <a:off x="320040" y="4233672"/>
            <a:ext cx="1965960" cy="530352"/>
          </a:xfrm>
          <a:prstGeom prst="roundRect">
            <a:avLst>
              <a:gd name="adj" fmla="val 13793"/>
            </a:avLst>
          </a:prstGeom>
          <a:solidFill>
            <a:srgbClr val="0D1E35"/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16" name="Text 12"/>
          <p:cNvSpPr/>
          <p:nvPr/>
        </p:nvSpPr>
        <p:spPr>
          <a:xfrm>
            <a:off x="411480" y="4270248"/>
            <a:ext cx="178308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IR Sensors ×4</a:t>
            </a:r>
            <a:endParaRPr lang="en-US" sz="1000" dirty="0"/>
          </a:p>
        </p:txBody>
      </p:sp>
      <p:sp>
        <p:nvSpPr>
          <p:cNvPr id="17" name="Text 13"/>
          <p:cNvSpPr/>
          <p:nvPr/>
        </p:nvSpPr>
        <p:spPr>
          <a:xfrm>
            <a:off x="411480" y="4480560"/>
            <a:ext cx="178308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Edge detection &amp; panel boundary</a:t>
            </a:r>
            <a:endParaRPr lang="en-US" sz="900" dirty="0"/>
          </a:p>
        </p:txBody>
      </p:sp>
      <p:sp>
        <p:nvSpPr>
          <p:cNvPr id="18" name="Shape 14"/>
          <p:cNvSpPr/>
          <p:nvPr/>
        </p:nvSpPr>
        <p:spPr>
          <a:xfrm>
            <a:off x="2468880" y="4233672"/>
            <a:ext cx="1965960" cy="530352"/>
          </a:xfrm>
          <a:prstGeom prst="roundRect">
            <a:avLst>
              <a:gd name="adj" fmla="val 13793"/>
            </a:avLst>
          </a:prstGeom>
          <a:solidFill>
            <a:srgbClr val="0D1E35"/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19" name="Text 15"/>
          <p:cNvSpPr/>
          <p:nvPr/>
        </p:nvSpPr>
        <p:spPr>
          <a:xfrm>
            <a:off x="2560320" y="4270248"/>
            <a:ext cx="178308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Ultrasonic ×2</a:t>
            </a:r>
            <a:endParaRPr lang="en-US" sz="1000" dirty="0"/>
          </a:p>
        </p:txBody>
      </p:sp>
      <p:sp>
        <p:nvSpPr>
          <p:cNvPr id="20" name="Text 16"/>
          <p:cNvSpPr/>
          <p:nvPr/>
        </p:nvSpPr>
        <p:spPr>
          <a:xfrm>
            <a:off x="2560320" y="4480560"/>
            <a:ext cx="178308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Water level &amp; panel detection</a:t>
            </a:r>
            <a:endParaRPr lang="en-US" sz="900" dirty="0"/>
          </a:p>
        </p:txBody>
      </p:sp>
      <p:sp>
        <p:nvSpPr>
          <p:cNvPr id="21" name="Shape 17"/>
          <p:cNvSpPr/>
          <p:nvPr/>
        </p:nvSpPr>
        <p:spPr>
          <a:xfrm>
            <a:off x="4617720" y="4233672"/>
            <a:ext cx="1965960" cy="530352"/>
          </a:xfrm>
          <a:prstGeom prst="roundRect">
            <a:avLst>
              <a:gd name="adj" fmla="val 13793"/>
            </a:avLst>
          </a:prstGeom>
          <a:solidFill>
            <a:srgbClr val="0D1E35"/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22" name="Text 18"/>
          <p:cNvSpPr/>
          <p:nvPr/>
        </p:nvSpPr>
        <p:spPr>
          <a:xfrm>
            <a:off x="4709160" y="4270248"/>
            <a:ext cx="178308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MPU6050</a:t>
            </a:r>
            <a:endParaRPr lang="en-US" sz="1000" dirty="0"/>
          </a:p>
        </p:txBody>
      </p:sp>
      <p:sp>
        <p:nvSpPr>
          <p:cNvPr id="23" name="Text 19"/>
          <p:cNvSpPr/>
          <p:nvPr/>
        </p:nvSpPr>
        <p:spPr>
          <a:xfrm>
            <a:off x="4709160" y="4480560"/>
            <a:ext cx="178308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Orientation &amp; 90° turns</a:t>
            </a:r>
            <a:endParaRPr lang="en-US" sz="900" dirty="0"/>
          </a:p>
        </p:txBody>
      </p:sp>
      <p:sp>
        <p:nvSpPr>
          <p:cNvPr id="24" name="Shape 20"/>
          <p:cNvSpPr/>
          <p:nvPr/>
        </p:nvSpPr>
        <p:spPr>
          <a:xfrm>
            <a:off x="6766560" y="4233672"/>
            <a:ext cx="1965960" cy="530352"/>
          </a:xfrm>
          <a:prstGeom prst="roundRect">
            <a:avLst>
              <a:gd name="adj" fmla="val 13793"/>
            </a:avLst>
          </a:prstGeom>
          <a:solidFill>
            <a:srgbClr val="0D1E35"/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25" name="Text 21"/>
          <p:cNvSpPr/>
          <p:nvPr/>
        </p:nvSpPr>
        <p:spPr>
          <a:xfrm>
            <a:off x="6858000" y="4270248"/>
            <a:ext cx="178308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DS3231 RTC</a:t>
            </a:r>
            <a:endParaRPr lang="en-US" sz="1000" dirty="0"/>
          </a:p>
        </p:txBody>
      </p:sp>
      <p:sp>
        <p:nvSpPr>
          <p:cNvPr id="26" name="Text 22"/>
          <p:cNvSpPr/>
          <p:nvPr/>
        </p:nvSpPr>
        <p:spPr>
          <a:xfrm>
            <a:off x="6858000" y="4480560"/>
            <a:ext cx="178308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Real-time scheduling</a:t>
            </a:r>
            <a:endParaRPr lang="en-US" sz="900" dirty="0"/>
          </a:p>
        </p:txBody>
      </p:sp>
      <p:sp>
        <p:nvSpPr>
          <p:cNvPr id="27" name="Text 23"/>
          <p:cNvSpPr/>
          <p:nvPr/>
        </p:nvSpPr>
        <p:spPr>
          <a:xfrm>
            <a:off x="8686800" y="4754880"/>
            <a:ext cx="365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</a:t>
            </a:r>
            <a:endParaRPr 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0A1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20040" y="256032"/>
            <a:ext cx="5486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02</a:t>
            </a:r>
            <a:endParaRPr lang="en-US" sz="1100" dirty="0"/>
          </a:p>
        </p:txBody>
      </p:sp>
      <p:sp>
        <p:nvSpPr>
          <p:cNvPr id="3" name="Text 1"/>
          <p:cNvSpPr/>
          <p:nvPr/>
        </p:nvSpPr>
        <p:spPr>
          <a:xfrm>
            <a:off x="868680" y="256032"/>
            <a:ext cx="27432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kern="0" spc="3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TECHNOLOGIES USED</a:t>
            </a:r>
            <a:endParaRPr lang="en-US" sz="1100" dirty="0"/>
          </a:p>
        </p:txBody>
      </p:sp>
      <p:sp>
        <p:nvSpPr>
          <p:cNvPr id="4" name="Shape 2"/>
          <p:cNvSpPr/>
          <p:nvPr/>
        </p:nvSpPr>
        <p:spPr>
          <a:xfrm>
            <a:off x="320040" y="640080"/>
            <a:ext cx="8503920" cy="0"/>
          </a:xfrm>
          <a:prstGeom prst="line">
            <a:avLst/>
          </a:prstGeom>
          <a:noFill/>
          <a:ln w="6350">
            <a:solidFill>
              <a:srgbClr val="0E9AA7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320040" y="749808"/>
            <a:ext cx="50292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Hardware Systems</a:t>
            </a:r>
            <a:endParaRPr lang="en-US" sz="2800" dirty="0"/>
          </a:p>
        </p:txBody>
      </p:sp>
      <p:sp>
        <p:nvSpPr>
          <p:cNvPr id="6" name="Shape 4"/>
          <p:cNvSpPr/>
          <p:nvPr/>
        </p:nvSpPr>
        <p:spPr>
          <a:xfrm>
            <a:off x="320040" y="1417320"/>
            <a:ext cx="2743200" cy="3520440"/>
          </a:xfrm>
          <a:prstGeom prst="roundRect">
            <a:avLst>
              <a:gd name="adj" fmla="val 4000"/>
            </a:avLst>
          </a:prstGeom>
          <a:solidFill>
            <a:srgbClr val="132136"/>
          </a:solidFill>
          <a:ln w="1016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8" name="Text 5"/>
          <p:cNvSpPr/>
          <p:nvPr/>
        </p:nvSpPr>
        <p:spPr>
          <a:xfrm>
            <a:off x="429768" y="2944368"/>
            <a:ext cx="2542032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Mobility System</a:t>
            </a:r>
            <a:endParaRPr lang="en-US" sz="1300" dirty="0"/>
          </a:p>
        </p:txBody>
      </p:sp>
      <p:sp>
        <p:nvSpPr>
          <p:cNvPr id="9" name="Text 6"/>
          <p:cNvSpPr/>
          <p:nvPr/>
        </p:nvSpPr>
        <p:spPr>
          <a:xfrm>
            <a:off x="429768" y="3273552"/>
            <a:ext cx="2542032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4 × DC Gear Motors + BTS7960 Drivers</a:t>
            </a:r>
            <a:endParaRPr lang="en-US" sz="900" dirty="0"/>
          </a:p>
        </p:txBody>
      </p:sp>
      <p:sp>
        <p:nvSpPr>
          <p:cNvPr id="10" name="Text 7"/>
          <p:cNvSpPr/>
          <p:nvPr/>
        </p:nvSpPr>
        <p:spPr>
          <a:xfrm>
            <a:off x="429768" y="3566160"/>
            <a:ext cx="2542032" cy="12618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342900" indent="-342900">
              <a:buSzPct val="100000"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Four 12V DC gear motors with wheels</a:t>
            </a:r>
            <a:endParaRPr lang="en-US" sz="950" dirty="0"/>
          </a:p>
          <a:p>
            <a:pPr marL="342900" indent="-342900">
              <a:buSzPct val="100000"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High-torque for inclined surfaces</a:t>
            </a:r>
            <a:endParaRPr lang="en-US" sz="950" dirty="0"/>
          </a:p>
          <a:p>
            <a:pPr marL="342900" indent="-342900">
              <a:buSzPct val="100000"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BTS7960 for precise speed &amp; direction</a:t>
            </a:r>
          </a:p>
        </p:txBody>
      </p:sp>
      <p:sp>
        <p:nvSpPr>
          <p:cNvPr id="11" name="Shape 8"/>
          <p:cNvSpPr/>
          <p:nvPr/>
        </p:nvSpPr>
        <p:spPr>
          <a:xfrm>
            <a:off x="3246120" y="1417320"/>
            <a:ext cx="2743200" cy="3520440"/>
          </a:xfrm>
          <a:prstGeom prst="roundRect">
            <a:avLst>
              <a:gd name="adj" fmla="val 4000"/>
            </a:avLst>
          </a:prstGeom>
          <a:solidFill>
            <a:srgbClr val="132136"/>
          </a:solidFill>
          <a:ln w="10160">
            <a:solidFill>
              <a:srgbClr val="F6C90E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3" name="Text 9"/>
          <p:cNvSpPr/>
          <p:nvPr/>
        </p:nvSpPr>
        <p:spPr>
          <a:xfrm>
            <a:off x="3355848" y="2944368"/>
            <a:ext cx="2542032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Brush System</a:t>
            </a:r>
            <a:endParaRPr lang="en-US" sz="1300" dirty="0"/>
          </a:p>
        </p:txBody>
      </p:sp>
      <p:sp>
        <p:nvSpPr>
          <p:cNvPr id="14" name="Text 10"/>
          <p:cNvSpPr/>
          <p:nvPr/>
        </p:nvSpPr>
        <p:spPr>
          <a:xfrm>
            <a:off x="3355848" y="3273552"/>
            <a:ext cx="2542032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 × Paint Rollers + DC Motors</a:t>
            </a:r>
            <a:endParaRPr lang="en-US" sz="900" dirty="0"/>
          </a:p>
        </p:txBody>
      </p:sp>
      <p:sp>
        <p:nvSpPr>
          <p:cNvPr id="15" name="Text 11"/>
          <p:cNvSpPr/>
          <p:nvPr/>
        </p:nvSpPr>
        <p:spPr>
          <a:xfrm>
            <a:off x="3355848" y="3566160"/>
            <a:ext cx="2542032" cy="12618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342900" indent="-342900">
              <a:buSzPct val="100000"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Two paint rollers as cleaning brushes</a:t>
            </a:r>
            <a:endParaRPr lang="en-US" sz="950" dirty="0"/>
          </a:p>
          <a:p>
            <a:pPr marL="342900" indent="-342900">
              <a:buSzPct val="100000"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Rotation motor via pulley + timing belt</a:t>
            </a:r>
            <a:endParaRPr lang="en-US" sz="950" dirty="0"/>
          </a:p>
          <a:p>
            <a:pPr marL="342900" indent="-342900">
              <a:buSzPct val="100000"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Lifting motor raises/lowers brush</a:t>
            </a:r>
            <a:endParaRPr lang="en-US" sz="950" dirty="0"/>
          </a:p>
          <a:p>
            <a:pPr marL="342900" indent="-342900">
              <a:buSzPct val="100000"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Relay module for safe switching</a:t>
            </a:r>
          </a:p>
          <a:p>
            <a:pPr marL="342900" indent="-342900">
              <a:buSzPct val="100000"/>
              <a:buFontTx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H-Bridge for cleaning motors</a:t>
            </a:r>
            <a:endParaRPr lang="en-US" sz="950" dirty="0"/>
          </a:p>
          <a:p>
            <a:pPr marL="342900" indent="-342900">
              <a:buSzPct val="100000"/>
              <a:buChar char="•"/>
            </a:pPr>
            <a:endParaRPr lang="en-US" sz="950" dirty="0"/>
          </a:p>
        </p:txBody>
      </p:sp>
      <p:sp>
        <p:nvSpPr>
          <p:cNvPr id="16" name="Shape 12"/>
          <p:cNvSpPr/>
          <p:nvPr/>
        </p:nvSpPr>
        <p:spPr>
          <a:xfrm>
            <a:off x="6172200" y="1417320"/>
            <a:ext cx="2743200" cy="3520440"/>
          </a:xfrm>
          <a:prstGeom prst="roundRect">
            <a:avLst>
              <a:gd name="adj" fmla="val 4000"/>
            </a:avLst>
          </a:prstGeom>
          <a:solidFill>
            <a:srgbClr val="132136"/>
          </a:solidFill>
          <a:ln w="10160">
            <a:solidFill>
              <a:srgbClr val="2ECC71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8" name="Text 13"/>
          <p:cNvSpPr/>
          <p:nvPr/>
        </p:nvSpPr>
        <p:spPr>
          <a:xfrm>
            <a:off x="6281928" y="2944368"/>
            <a:ext cx="2542032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2ECC7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Water System</a:t>
            </a:r>
            <a:endParaRPr lang="en-US" sz="1300" dirty="0"/>
          </a:p>
        </p:txBody>
      </p:sp>
      <p:sp>
        <p:nvSpPr>
          <p:cNvPr id="19" name="Text 14"/>
          <p:cNvSpPr/>
          <p:nvPr/>
        </p:nvSpPr>
        <p:spPr>
          <a:xfrm>
            <a:off x="6281928" y="3273552"/>
            <a:ext cx="2542032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DC Pump + Nozzles + Tank</a:t>
            </a:r>
            <a:endParaRPr lang="en-US" sz="900" dirty="0"/>
          </a:p>
        </p:txBody>
      </p:sp>
      <p:sp>
        <p:nvSpPr>
          <p:cNvPr id="20" name="Text 15"/>
          <p:cNvSpPr/>
          <p:nvPr/>
        </p:nvSpPr>
        <p:spPr>
          <a:xfrm>
            <a:off x="6281928" y="3566160"/>
            <a:ext cx="2542032" cy="12618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342900" indent="-342900">
              <a:buSzPct val="100000"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Water pump draws from onboard tank</a:t>
            </a:r>
            <a:endParaRPr lang="en-US" sz="950" dirty="0"/>
          </a:p>
          <a:p>
            <a:pPr marL="342900" indent="-342900">
              <a:buSzPct val="100000"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Car windshield nozzles distribute water</a:t>
            </a:r>
            <a:endParaRPr lang="en-US" sz="950" dirty="0"/>
          </a:p>
          <a:p>
            <a:pPr marL="342900" indent="-342900">
              <a:buSzPct val="100000"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Relay-controlled pump operation</a:t>
            </a:r>
            <a:endParaRPr lang="en-US" sz="950" dirty="0"/>
          </a:p>
          <a:p>
            <a:pPr marL="342900" indent="-342900">
              <a:buSzPct val="100000"/>
              <a:buChar char="•"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Diode protects from reverse current</a:t>
            </a:r>
            <a:endParaRPr lang="en-US" sz="950" dirty="0"/>
          </a:p>
        </p:txBody>
      </p:sp>
      <p:sp>
        <p:nvSpPr>
          <p:cNvPr id="21" name="Text 16"/>
          <p:cNvSpPr/>
          <p:nvPr/>
        </p:nvSpPr>
        <p:spPr>
          <a:xfrm>
            <a:off x="8686800" y="4754880"/>
            <a:ext cx="365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4</a:t>
            </a:r>
            <a:endParaRPr lang="en-US" sz="1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426" y="1665732"/>
            <a:ext cx="2256875" cy="126949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2321" y="1176613"/>
            <a:ext cx="1278636" cy="225687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653" y="1665732"/>
            <a:ext cx="2280581" cy="12603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0A1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20040" y="256032"/>
            <a:ext cx="5486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03</a:t>
            </a:r>
            <a:endParaRPr lang="en-US" sz="1100" dirty="0"/>
          </a:p>
        </p:txBody>
      </p:sp>
      <p:sp>
        <p:nvSpPr>
          <p:cNvPr id="3" name="Text 1"/>
          <p:cNvSpPr/>
          <p:nvPr/>
        </p:nvSpPr>
        <p:spPr>
          <a:xfrm>
            <a:off x="868680" y="256032"/>
            <a:ext cx="27432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kern="0" spc="3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FEATURES</a:t>
            </a:r>
            <a:endParaRPr lang="en-US" sz="1100" dirty="0"/>
          </a:p>
        </p:txBody>
      </p:sp>
      <p:sp>
        <p:nvSpPr>
          <p:cNvPr id="4" name="Shape 2"/>
          <p:cNvSpPr/>
          <p:nvPr/>
        </p:nvSpPr>
        <p:spPr>
          <a:xfrm>
            <a:off x="320040" y="640080"/>
            <a:ext cx="8503920" cy="0"/>
          </a:xfrm>
          <a:prstGeom prst="line">
            <a:avLst/>
          </a:prstGeom>
          <a:noFill/>
          <a:ln w="6350">
            <a:solidFill>
              <a:srgbClr val="0E9AA7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320040" y="749808"/>
            <a:ext cx="50292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Features</a:t>
            </a:r>
            <a:endParaRPr lang="en-US" sz="2800" dirty="0"/>
          </a:p>
        </p:txBody>
      </p:sp>
      <p:sp>
        <p:nvSpPr>
          <p:cNvPr id="6" name="Shape 4"/>
          <p:cNvSpPr/>
          <p:nvPr/>
        </p:nvSpPr>
        <p:spPr>
          <a:xfrm>
            <a:off x="320040" y="1463040"/>
            <a:ext cx="2743200" cy="1481328"/>
          </a:xfrm>
          <a:prstGeom prst="roundRect">
            <a:avLst>
              <a:gd name="adj" fmla="val 6173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7" name="Shape 5"/>
          <p:cNvSpPr/>
          <p:nvPr/>
        </p:nvSpPr>
        <p:spPr>
          <a:xfrm>
            <a:off x="429768" y="1572768"/>
            <a:ext cx="457200" cy="457200"/>
          </a:xfrm>
          <a:prstGeom prst="ellipse">
            <a:avLst/>
          </a:prstGeom>
          <a:solidFill>
            <a:srgbClr val="0E9AA7">
              <a:alpha val="30000"/>
            </a:srgbClr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8" name="Text 6"/>
          <p:cNvSpPr/>
          <p:nvPr/>
        </p:nvSpPr>
        <p:spPr>
          <a:xfrm>
            <a:off x="429768" y="1572768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dirty="0">
                <a:solidFill>
                  <a:srgbClr val="000000"/>
                </a:solidFill>
              </a:rPr>
              <a:t>🕹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978408" y="1627632"/>
            <a:ext cx="20116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Manual Mode</a:t>
            </a:r>
            <a:endParaRPr lang="en-US" sz="1300" dirty="0"/>
          </a:p>
        </p:txBody>
      </p:sp>
      <p:sp>
        <p:nvSpPr>
          <p:cNvPr id="10" name="Text 8"/>
          <p:cNvSpPr/>
          <p:nvPr/>
        </p:nvSpPr>
        <p:spPr>
          <a:xfrm>
            <a:off x="429768" y="2084832"/>
            <a:ext cx="2560320" cy="7498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Full directional control via Flutter app: Forward, Back, Left, Right, Stop commands over BLE.</a:t>
            </a:r>
            <a:endParaRPr lang="en-US" sz="950" dirty="0"/>
          </a:p>
        </p:txBody>
      </p:sp>
      <p:sp>
        <p:nvSpPr>
          <p:cNvPr id="11" name="Shape 9"/>
          <p:cNvSpPr/>
          <p:nvPr/>
        </p:nvSpPr>
        <p:spPr>
          <a:xfrm>
            <a:off x="3227832" y="1463040"/>
            <a:ext cx="2743200" cy="1481328"/>
          </a:xfrm>
          <a:prstGeom prst="roundRect">
            <a:avLst>
              <a:gd name="adj" fmla="val 6173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2" name="Shape 10"/>
          <p:cNvSpPr/>
          <p:nvPr/>
        </p:nvSpPr>
        <p:spPr>
          <a:xfrm>
            <a:off x="3337560" y="1572768"/>
            <a:ext cx="457200" cy="457200"/>
          </a:xfrm>
          <a:prstGeom prst="ellipse">
            <a:avLst/>
          </a:prstGeom>
          <a:solidFill>
            <a:srgbClr val="0E9AA7">
              <a:alpha val="30000"/>
            </a:srgbClr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3337560" y="1572768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dirty="0">
                <a:solidFill>
                  <a:srgbClr val="000000"/>
                </a:solidFill>
              </a:rPr>
              <a:t>⚡</a:t>
            </a:r>
            <a:endParaRPr lang="en-US" sz="1400" dirty="0"/>
          </a:p>
        </p:txBody>
      </p:sp>
      <p:sp>
        <p:nvSpPr>
          <p:cNvPr id="14" name="Text 12"/>
          <p:cNvSpPr/>
          <p:nvPr/>
        </p:nvSpPr>
        <p:spPr>
          <a:xfrm>
            <a:off x="3886200" y="1627632"/>
            <a:ext cx="20116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Auto Mode</a:t>
            </a:r>
            <a:endParaRPr lang="en-US" sz="1300" dirty="0"/>
          </a:p>
        </p:txBody>
      </p:sp>
      <p:sp>
        <p:nvSpPr>
          <p:cNvPr id="15" name="Text 13"/>
          <p:cNvSpPr/>
          <p:nvPr/>
        </p:nvSpPr>
        <p:spPr>
          <a:xfrm>
            <a:off x="3337560" y="2084832"/>
            <a:ext cx="2560320" cy="7498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Enter panel dimensions &amp; count. Robot autonomously cleans row-by-row, tracking position in real time.</a:t>
            </a:r>
            <a:endParaRPr lang="en-US" sz="950" dirty="0"/>
          </a:p>
        </p:txBody>
      </p:sp>
      <p:sp>
        <p:nvSpPr>
          <p:cNvPr id="16" name="Shape 14"/>
          <p:cNvSpPr/>
          <p:nvPr/>
        </p:nvSpPr>
        <p:spPr>
          <a:xfrm>
            <a:off x="6135624" y="1463040"/>
            <a:ext cx="2743200" cy="1481328"/>
          </a:xfrm>
          <a:prstGeom prst="roundRect">
            <a:avLst>
              <a:gd name="adj" fmla="val 6173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7" name="Shape 15"/>
          <p:cNvSpPr/>
          <p:nvPr/>
        </p:nvSpPr>
        <p:spPr>
          <a:xfrm>
            <a:off x="6245352" y="1572768"/>
            <a:ext cx="457200" cy="457200"/>
          </a:xfrm>
          <a:prstGeom prst="ellipse">
            <a:avLst/>
          </a:prstGeom>
          <a:solidFill>
            <a:srgbClr val="0E9AA7">
              <a:alpha val="30000"/>
            </a:srgbClr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18" name="Text 16"/>
          <p:cNvSpPr/>
          <p:nvPr/>
        </p:nvSpPr>
        <p:spPr>
          <a:xfrm>
            <a:off x="6245352" y="1572768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dirty="0">
                <a:solidFill>
                  <a:srgbClr val="000000"/>
                </a:solidFill>
              </a:rPr>
              <a:t>🕐</a:t>
            </a:r>
            <a:endParaRPr lang="en-US" sz="1400" dirty="0"/>
          </a:p>
        </p:txBody>
      </p:sp>
      <p:sp>
        <p:nvSpPr>
          <p:cNvPr id="19" name="Text 17"/>
          <p:cNvSpPr/>
          <p:nvPr/>
        </p:nvSpPr>
        <p:spPr>
          <a:xfrm>
            <a:off x="6793992" y="1627632"/>
            <a:ext cx="20116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Scheduled Cleaning</a:t>
            </a:r>
            <a:endParaRPr lang="en-US" sz="1300" dirty="0"/>
          </a:p>
        </p:txBody>
      </p:sp>
      <p:sp>
        <p:nvSpPr>
          <p:cNvPr id="20" name="Text 18"/>
          <p:cNvSpPr/>
          <p:nvPr/>
        </p:nvSpPr>
        <p:spPr>
          <a:xfrm>
            <a:off x="6245352" y="2084832"/>
            <a:ext cx="2560320" cy="7498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Set cleaning time via app. DS3231 RTC synced with phone triggers automatic cleaning at scheduled time.</a:t>
            </a:r>
            <a:endParaRPr lang="en-US" sz="950" dirty="0"/>
          </a:p>
        </p:txBody>
      </p:sp>
      <p:sp>
        <p:nvSpPr>
          <p:cNvPr id="21" name="Shape 19"/>
          <p:cNvSpPr/>
          <p:nvPr/>
        </p:nvSpPr>
        <p:spPr>
          <a:xfrm>
            <a:off x="320040" y="3108960"/>
            <a:ext cx="2743200" cy="1481328"/>
          </a:xfrm>
          <a:prstGeom prst="roundRect">
            <a:avLst>
              <a:gd name="adj" fmla="val 6173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22" name="Shape 20"/>
          <p:cNvSpPr/>
          <p:nvPr/>
        </p:nvSpPr>
        <p:spPr>
          <a:xfrm>
            <a:off x="429768" y="3218688"/>
            <a:ext cx="457200" cy="457200"/>
          </a:xfrm>
          <a:prstGeom prst="ellipse">
            <a:avLst/>
          </a:prstGeom>
          <a:solidFill>
            <a:srgbClr val="0E9AA7">
              <a:alpha val="30000"/>
            </a:srgbClr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23" name="Text 21"/>
          <p:cNvSpPr/>
          <p:nvPr/>
        </p:nvSpPr>
        <p:spPr>
          <a:xfrm>
            <a:off x="429768" y="3218688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dirty="0">
                <a:solidFill>
                  <a:srgbClr val="000000"/>
                </a:solidFill>
              </a:rPr>
              <a:t>📍</a:t>
            </a:r>
            <a:endParaRPr lang="en-US" sz="1400" dirty="0"/>
          </a:p>
        </p:txBody>
      </p:sp>
      <p:sp>
        <p:nvSpPr>
          <p:cNvPr id="24" name="Text 22"/>
          <p:cNvSpPr/>
          <p:nvPr/>
        </p:nvSpPr>
        <p:spPr>
          <a:xfrm>
            <a:off x="978408" y="3273552"/>
            <a:ext cx="20116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Edge Detection</a:t>
            </a:r>
            <a:endParaRPr lang="en-US" sz="1300" dirty="0"/>
          </a:p>
        </p:txBody>
      </p:sp>
      <p:sp>
        <p:nvSpPr>
          <p:cNvPr id="25" name="Text 23"/>
          <p:cNvSpPr/>
          <p:nvPr/>
        </p:nvSpPr>
        <p:spPr>
          <a:xfrm>
            <a:off x="429768" y="3730752"/>
            <a:ext cx="2560320" cy="7498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4 × IR sensors and ultrasonic sensors prevent the robot from falling off panel edges. </a:t>
            </a:r>
            <a:endParaRPr lang="en-US" sz="950" dirty="0"/>
          </a:p>
        </p:txBody>
      </p:sp>
      <p:sp>
        <p:nvSpPr>
          <p:cNvPr id="26" name="Shape 24"/>
          <p:cNvSpPr/>
          <p:nvPr/>
        </p:nvSpPr>
        <p:spPr>
          <a:xfrm>
            <a:off x="3227832" y="3108960"/>
            <a:ext cx="2743200" cy="1481328"/>
          </a:xfrm>
          <a:prstGeom prst="roundRect">
            <a:avLst>
              <a:gd name="adj" fmla="val 6173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27" name="Shape 25"/>
          <p:cNvSpPr/>
          <p:nvPr/>
        </p:nvSpPr>
        <p:spPr>
          <a:xfrm>
            <a:off x="3337560" y="3218688"/>
            <a:ext cx="457200" cy="457200"/>
          </a:xfrm>
          <a:prstGeom prst="ellipse">
            <a:avLst/>
          </a:prstGeom>
          <a:solidFill>
            <a:srgbClr val="0E9AA7">
              <a:alpha val="30000"/>
            </a:srgbClr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28" name="Text 26"/>
          <p:cNvSpPr/>
          <p:nvPr/>
        </p:nvSpPr>
        <p:spPr>
          <a:xfrm>
            <a:off x="3337560" y="3218688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dirty="0">
                <a:solidFill>
                  <a:srgbClr val="000000"/>
                </a:solidFill>
              </a:rPr>
              <a:t>💧</a:t>
            </a:r>
            <a:endParaRPr lang="en-US" sz="1400" dirty="0"/>
          </a:p>
        </p:txBody>
      </p:sp>
      <p:sp>
        <p:nvSpPr>
          <p:cNvPr id="29" name="Text 27"/>
          <p:cNvSpPr/>
          <p:nvPr/>
        </p:nvSpPr>
        <p:spPr>
          <a:xfrm>
            <a:off x="3886200" y="3273552"/>
            <a:ext cx="20116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Water Level Monitor</a:t>
            </a:r>
            <a:endParaRPr lang="en-US" sz="1300" dirty="0"/>
          </a:p>
        </p:txBody>
      </p:sp>
      <p:sp>
        <p:nvSpPr>
          <p:cNvPr id="30" name="Text 28"/>
          <p:cNvSpPr/>
          <p:nvPr/>
        </p:nvSpPr>
        <p:spPr>
          <a:xfrm>
            <a:off x="3337560" y="3730752"/>
            <a:ext cx="2560320" cy="7498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Ultrasonic sensor checks tank level before each session. Alerts user if water is insufficient.</a:t>
            </a:r>
            <a:endParaRPr lang="en-US" sz="950" dirty="0"/>
          </a:p>
        </p:txBody>
      </p:sp>
      <p:sp>
        <p:nvSpPr>
          <p:cNvPr id="31" name="Shape 29"/>
          <p:cNvSpPr/>
          <p:nvPr/>
        </p:nvSpPr>
        <p:spPr>
          <a:xfrm>
            <a:off x="6135624" y="3108960"/>
            <a:ext cx="2743200" cy="1481328"/>
          </a:xfrm>
          <a:prstGeom prst="roundRect">
            <a:avLst>
              <a:gd name="adj" fmla="val 6173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32" name="Shape 30"/>
          <p:cNvSpPr/>
          <p:nvPr/>
        </p:nvSpPr>
        <p:spPr>
          <a:xfrm>
            <a:off x="6245352" y="3218688"/>
            <a:ext cx="457200" cy="457200"/>
          </a:xfrm>
          <a:prstGeom prst="ellipse">
            <a:avLst/>
          </a:prstGeom>
          <a:solidFill>
            <a:srgbClr val="0E9AA7">
              <a:alpha val="30000"/>
            </a:srgbClr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33" name="Text 31"/>
          <p:cNvSpPr/>
          <p:nvPr/>
        </p:nvSpPr>
        <p:spPr>
          <a:xfrm>
            <a:off x="6245352" y="3218688"/>
            <a:ext cx="457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dirty="0">
                <a:solidFill>
                  <a:srgbClr val="000000"/>
                </a:solidFill>
              </a:rPr>
              <a:t>🔋</a:t>
            </a:r>
            <a:endParaRPr lang="en-US" sz="1400" dirty="0"/>
          </a:p>
        </p:txBody>
      </p:sp>
      <p:sp>
        <p:nvSpPr>
          <p:cNvPr id="34" name="Text 32"/>
          <p:cNvSpPr/>
          <p:nvPr/>
        </p:nvSpPr>
        <p:spPr>
          <a:xfrm>
            <a:off x="6793992" y="3273552"/>
            <a:ext cx="20116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EEPROM Save State</a:t>
            </a:r>
            <a:endParaRPr lang="en-US" sz="1300" dirty="0"/>
          </a:p>
        </p:txBody>
      </p:sp>
      <p:sp>
        <p:nvSpPr>
          <p:cNvPr id="35" name="Text 33"/>
          <p:cNvSpPr/>
          <p:nvPr/>
        </p:nvSpPr>
        <p:spPr>
          <a:xfrm>
            <a:off x="6245352" y="3730752"/>
            <a:ext cx="2560320" cy="7498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Operational state is saved to EEPROM. User can pause, resume and stop robot when they want and continue from where it stoped.</a:t>
            </a:r>
            <a:endParaRPr lang="en-US" sz="950" dirty="0"/>
          </a:p>
        </p:txBody>
      </p:sp>
      <p:sp>
        <p:nvSpPr>
          <p:cNvPr id="36" name="Text 34"/>
          <p:cNvSpPr/>
          <p:nvPr/>
        </p:nvSpPr>
        <p:spPr>
          <a:xfrm>
            <a:off x="8686800" y="4754880"/>
            <a:ext cx="365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</a:t>
            </a:r>
            <a:endParaRPr 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162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83DE9A-F62D-9B4D-AA10-C45A06DA0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34">
            <a:extLst>
              <a:ext uri="{FF2B5EF4-FFF2-40B4-BE49-F238E27FC236}">
                <a16:creationId xmlns:a16="http://schemas.microsoft.com/office/drawing/2014/main" id="{0CF02596-85DF-C794-8593-DCC1AB7AB097}"/>
              </a:ext>
            </a:extLst>
          </p:cNvPr>
          <p:cNvSpPr/>
          <p:nvPr/>
        </p:nvSpPr>
        <p:spPr>
          <a:xfrm>
            <a:off x="8686800" y="4754880"/>
            <a:ext cx="365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1000" dirty="0"/>
          </a:p>
        </p:txBody>
      </p:sp>
      <p:sp>
        <p:nvSpPr>
          <p:cNvPr id="37" name="Text 0">
            <a:extLst>
              <a:ext uri="{FF2B5EF4-FFF2-40B4-BE49-F238E27FC236}">
                <a16:creationId xmlns:a16="http://schemas.microsoft.com/office/drawing/2014/main" id="{A3317DC7-561D-1006-323B-54345B898AB3}"/>
              </a:ext>
            </a:extLst>
          </p:cNvPr>
          <p:cNvSpPr/>
          <p:nvPr/>
        </p:nvSpPr>
        <p:spPr>
          <a:xfrm>
            <a:off x="457200" y="164592"/>
            <a:ext cx="822960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3000" b="1" kern="0" spc="50" dirty="0">
                <a:solidFill>
                  <a:schemeClr val="bg1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Cleaning Algorithm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38" name="Text 1">
            <a:extLst>
              <a:ext uri="{FF2B5EF4-FFF2-40B4-BE49-F238E27FC236}">
                <a16:creationId xmlns:a16="http://schemas.microsoft.com/office/drawing/2014/main" id="{A014A341-C36E-0B64-7BAA-1BC462752DEA}"/>
              </a:ext>
            </a:extLst>
          </p:cNvPr>
          <p:cNvSpPr/>
          <p:nvPr/>
        </p:nvSpPr>
        <p:spPr>
          <a:xfrm>
            <a:off x="457200" y="713232"/>
            <a:ext cx="82296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300" dirty="0">
                <a:solidFill>
                  <a:srgbClr val="607D8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Row-by-row zigzag traversal with edge detection</a:t>
            </a:r>
            <a:endParaRPr lang="en-US" sz="1300" dirty="0"/>
          </a:p>
        </p:txBody>
      </p:sp>
      <p:sp>
        <p:nvSpPr>
          <p:cNvPr id="39" name="Shape 2">
            <a:extLst>
              <a:ext uri="{FF2B5EF4-FFF2-40B4-BE49-F238E27FC236}">
                <a16:creationId xmlns:a16="http://schemas.microsoft.com/office/drawing/2014/main" id="{80D7A116-5643-30FE-D0CB-1FFAA30CA722}"/>
              </a:ext>
            </a:extLst>
          </p:cNvPr>
          <p:cNvSpPr/>
          <p:nvPr/>
        </p:nvSpPr>
        <p:spPr>
          <a:xfrm>
            <a:off x="457200" y="987552"/>
            <a:ext cx="8229600" cy="27432"/>
          </a:xfrm>
          <a:prstGeom prst="rect">
            <a:avLst/>
          </a:prstGeom>
          <a:solidFill>
            <a:srgbClr val="E3EEFF"/>
          </a:solidFill>
          <a:ln w="12700">
            <a:solidFill>
              <a:srgbClr val="E3EEFF"/>
            </a:solidFill>
            <a:prstDash val="solid"/>
          </a:ln>
        </p:spPr>
      </p:sp>
      <p:sp>
        <p:nvSpPr>
          <p:cNvPr id="40" name="Shape 3">
            <a:extLst>
              <a:ext uri="{FF2B5EF4-FFF2-40B4-BE49-F238E27FC236}">
                <a16:creationId xmlns:a16="http://schemas.microsoft.com/office/drawing/2014/main" id="{CC24763A-4CED-45B4-36FE-C2725FC6FA5C}"/>
              </a:ext>
            </a:extLst>
          </p:cNvPr>
          <p:cNvSpPr/>
          <p:nvPr/>
        </p:nvSpPr>
        <p:spPr>
          <a:xfrm>
            <a:off x="1386722" y="1250442"/>
            <a:ext cx="644652" cy="1371600"/>
          </a:xfrm>
          <a:prstGeom prst="roundRect">
            <a:avLst>
              <a:gd name="adj" fmla="val 8333"/>
            </a:avLst>
          </a:prstGeom>
          <a:solidFill>
            <a:srgbClr val="2E7D32">
              <a:alpha val="88000"/>
            </a:srgbClr>
          </a:solidFill>
          <a:ln w="19050">
            <a:solidFill>
              <a:srgbClr val="2E7D32"/>
            </a:solidFill>
            <a:prstDash val="solid"/>
          </a:ln>
        </p:spPr>
      </p:sp>
      <p:sp>
        <p:nvSpPr>
          <p:cNvPr id="41" name="Shape 4">
            <a:extLst>
              <a:ext uri="{FF2B5EF4-FFF2-40B4-BE49-F238E27FC236}">
                <a16:creationId xmlns:a16="http://schemas.microsoft.com/office/drawing/2014/main" id="{964A500D-0CF2-4F4E-316A-37E6013D67ED}"/>
              </a:ext>
            </a:extLst>
          </p:cNvPr>
          <p:cNvSpPr/>
          <p:nvPr/>
        </p:nvSpPr>
        <p:spPr>
          <a:xfrm>
            <a:off x="1528454" y="1323594"/>
            <a:ext cx="365760" cy="365760"/>
          </a:xfrm>
          <a:prstGeom prst="ellipse">
            <a:avLst/>
          </a:prstGeom>
          <a:solidFill>
            <a:srgbClr val="2E7D32"/>
          </a:solidFill>
          <a:ln w="19050">
            <a:solidFill>
              <a:srgbClr val="FFFFFF"/>
            </a:solidFill>
            <a:prstDash val="solid"/>
          </a:ln>
        </p:spPr>
      </p:sp>
      <p:sp>
        <p:nvSpPr>
          <p:cNvPr id="42" name="Text 5">
            <a:extLst>
              <a:ext uri="{FF2B5EF4-FFF2-40B4-BE49-F238E27FC236}">
                <a16:creationId xmlns:a16="http://schemas.microsoft.com/office/drawing/2014/main" id="{1EE1ECD9-1059-0B2C-0393-3AC91446543B}"/>
              </a:ext>
            </a:extLst>
          </p:cNvPr>
          <p:cNvSpPr/>
          <p:nvPr/>
        </p:nvSpPr>
        <p:spPr>
          <a:xfrm>
            <a:off x="1528454" y="1323594"/>
            <a:ext cx="3657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</a:rPr>
              <a:t>1</a:t>
            </a:r>
            <a:endParaRPr lang="en-US" sz="1300" dirty="0"/>
          </a:p>
        </p:txBody>
      </p:sp>
      <p:sp>
        <p:nvSpPr>
          <p:cNvPr id="43" name="Text 6">
            <a:extLst>
              <a:ext uri="{FF2B5EF4-FFF2-40B4-BE49-F238E27FC236}">
                <a16:creationId xmlns:a16="http://schemas.microsoft.com/office/drawing/2014/main" id="{614E90FE-F16E-FC22-F0D3-0C27B3895126}"/>
              </a:ext>
            </a:extLst>
          </p:cNvPr>
          <p:cNvSpPr/>
          <p:nvPr/>
        </p:nvSpPr>
        <p:spPr>
          <a:xfrm>
            <a:off x="1187665" y="1783022"/>
            <a:ext cx="1005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0D2B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Start</a:t>
            </a:r>
            <a:endParaRPr lang="en-US" sz="1050" dirty="0"/>
          </a:p>
        </p:txBody>
      </p:sp>
      <p:sp>
        <p:nvSpPr>
          <p:cNvPr id="45" name="Shape 8">
            <a:extLst>
              <a:ext uri="{FF2B5EF4-FFF2-40B4-BE49-F238E27FC236}">
                <a16:creationId xmlns:a16="http://schemas.microsoft.com/office/drawing/2014/main" id="{C1C006CE-9BBC-F67A-425E-4F68E3C1A89C}"/>
              </a:ext>
            </a:extLst>
          </p:cNvPr>
          <p:cNvSpPr/>
          <p:nvPr/>
        </p:nvSpPr>
        <p:spPr>
          <a:xfrm>
            <a:off x="2131958" y="1943276"/>
            <a:ext cx="64008" cy="0"/>
          </a:xfrm>
          <a:prstGeom prst="line">
            <a:avLst/>
          </a:prstGeom>
          <a:noFill/>
          <a:ln w="19050">
            <a:solidFill>
              <a:srgbClr val="1E88E5"/>
            </a:solidFill>
            <a:prstDash val="solid"/>
          </a:ln>
        </p:spPr>
      </p:sp>
      <p:sp>
        <p:nvSpPr>
          <p:cNvPr id="46" name="Text 9">
            <a:extLst>
              <a:ext uri="{FF2B5EF4-FFF2-40B4-BE49-F238E27FC236}">
                <a16:creationId xmlns:a16="http://schemas.microsoft.com/office/drawing/2014/main" id="{4824B153-E07E-DA08-CF3B-09EF9FEEBF7C}"/>
              </a:ext>
            </a:extLst>
          </p:cNvPr>
          <p:cNvSpPr/>
          <p:nvPr/>
        </p:nvSpPr>
        <p:spPr>
          <a:xfrm>
            <a:off x="2031374" y="1778684"/>
            <a:ext cx="201168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1E88E5"/>
                </a:solidFill>
              </a:rPr>
              <a:t>▶</a:t>
            </a:r>
            <a:endParaRPr lang="en-US" sz="900" dirty="0"/>
          </a:p>
        </p:txBody>
      </p:sp>
      <p:sp>
        <p:nvSpPr>
          <p:cNvPr id="47" name="Shape 10">
            <a:extLst>
              <a:ext uri="{FF2B5EF4-FFF2-40B4-BE49-F238E27FC236}">
                <a16:creationId xmlns:a16="http://schemas.microsoft.com/office/drawing/2014/main" id="{9C9277DE-B60C-FEE2-A02D-69C1AA4D9980}"/>
              </a:ext>
            </a:extLst>
          </p:cNvPr>
          <p:cNvSpPr/>
          <p:nvPr/>
        </p:nvSpPr>
        <p:spPr>
          <a:xfrm>
            <a:off x="2209682" y="1234440"/>
            <a:ext cx="644652" cy="1371600"/>
          </a:xfrm>
          <a:prstGeom prst="roundRect">
            <a:avLst>
              <a:gd name="adj" fmla="val 8333"/>
            </a:avLst>
          </a:prstGeom>
          <a:solidFill>
            <a:srgbClr val="1E88E5">
              <a:alpha val="88000"/>
            </a:srgbClr>
          </a:solidFill>
          <a:ln w="19050">
            <a:solidFill>
              <a:srgbClr val="1E88E5"/>
            </a:solidFill>
            <a:prstDash val="solid"/>
          </a:ln>
        </p:spPr>
      </p:sp>
      <p:sp>
        <p:nvSpPr>
          <p:cNvPr id="48" name="Shape 11">
            <a:extLst>
              <a:ext uri="{FF2B5EF4-FFF2-40B4-BE49-F238E27FC236}">
                <a16:creationId xmlns:a16="http://schemas.microsoft.com/office/drawing/2014/main" id="{BA51B313-5479-0ABA-D75B-A7127D17CDD2}"/>
              </a:ext>
            </a:extLst>
          </p:cNvPr>
          <p:cNvSpPr/>
          <p:nvPr/>
        </p:nvSpPr>
        <p:spPr>
          <a:xfrm>
            <a:off x="2342270" y="1330628"/>
            <a:ext cx="365760" cy="365760"/>
          </a:xfrm>
          <a:prstGeom prst="ellipse">
            <a:avLst/>
          </a:prstGeom>
          <a:solidFill>
            <a:srgbClr val="1E88E5"/>
          </a:solidFill>
          <a:ln w="19050">
            <a:solidFill>
              <a:srgbClr val="FFFFFF"/>
            </a:solidFill>
            <a:prstDash val="solid"/>
          </a:ln>
        </p:spPr>
      </p:sp>
      <p:sp>
        <p:nvSpPr>
          <p:cNvPr id="49" name="Text 12">
            <a:extLst>
              <a:ext uri="{FF2B5EF4-FFF2-40B4-BE49-F238E27FC236}">
                <a16:creationId xmlns:a16="http://schemas.microsoft.com/office/drawing/2014/main" id="{57CF425B-EF7C-C7F2-028C-189C8B621B9B}"/>
              </a:ext>
            </a:extLst>
          </p:cNvPr>
          <p:cNvSpPr/>
          <p:nvPr/>
        </p:nvSpPr>
        <p:spPr>
          <a:xfrm>
            <a:off x="2342270" y="1330628"/>
            <a:ext cx="3657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</a:rPr>
              <a:t>2</a:t>
            </a:r>
            <a:endParaRPr lang="en-US" sz="1300" dirty="0"/>
          </a:p>
        </p:txBody>
      </p:sp>
      <p:sp>
        <p:nvSpPr>
          <p:cNvPr id="50" name="Text 13">
            <a:extLst>
              <a:ext uri="{FF2B5EF4-FFF2-40B4-BE49-F238E27FC236}">
                <a16:creationId xmlns:a16="http://schemas.microsoft.com/office/drawing/2014/main" id="{E32B2788-06EE-7341-D433-D3D0ACB66E34}"/>
              </a:ext>
            </a:extLst>
          </p:cNvPr>
          <p:cNvSpPr/>
          <p:nvPr/>
        </p:nvSpPr>
        <p:spPr>
          <a:xfrm>
            <a:off x="2022230" y="1760396"/>
            <a:ext cx="1005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0D2B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Move Forward</a:t>
            </a:r>
            <a:endParaRPr lang="en-US" sz="1050" dirty="0"/>
          </a:p>
        </p:txBody>
      </p:sp>
      <p:sp>
        <p:nvSpPr>
          <p:cNvPr id="52" name="Shape 15">
            <a:extLst>
              <a:ext uri="{FF2B5EF4-FFF2-40B4-BE49-F238E27FC236}">
                <a16:creationId xmlns:a16="http://schemas.microsoft.com/office/drawing/2014/main" id="{30F6276F-EFE8-9BB4-735F-13E5B927B1CF}"/>
              </a:ext>
            </a:extLst>
          </p:cNvPr>
          <p:cNvSpPr/>
          <p:nvPr/>
        </p:nvSpPr>
        <p:spPr>
          <a:xfrm>
            <a:off x="2954918" y="1943276"/>
            <a:ext cx="64008" cy="0"/>
          </a:xfrm>
          <a:prstGeom prst="line">
            <a:avLst/>
          </a:prstGeom>
          <a:noFill/>
          <a:ln w="19050">
            <a:solidFill>
              <a:srgbClr val="1E88E5"/>
            </a:solidFill>
            <a:prstDash val="solid"/>
          </a:ln>
        </p:spPr>
      </p:sp>
      <p:sp>
        <p:nvSpPr>
          <p:cNvPr id="53" name="Text 16">
            <a:extLst>
              <a:ext uri="{FF2B5EF4-FFF2-40B4-BE49-F238E27FC236}">
                <a16:creationId xmlns:a16="http://schemas.microsoft.com/office/drawing/2014/main" id="{DC742953-CA54-C02C-710D-950042EC8B0A}"/>
              </a:ext>
            </a:extLst>
          </p:cNvPr>
          <p:cNvSpPr/>
          <p:nvPr/>
        </p:nvSpPr>
        <p:spPr>
          <a:xfrm>
            <a:off x="2854334" y="1778684"/>
            <a:ext cx="201168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1E88E5"/>
                </a:solidFill>
              </a:rPr>
              <a:t>▶</a:t>
            </a:r>
            <a:endParaRPr lang="en-US" sz="900" dirty="0"/>
          </a:p>
        </p:txBody>
      </p:sp>
      <p:sp>
        <p:nvSpPr>
          <p:cNvPr id="54" name="Shape 17">
            <a:extLst>
              <a:ext uri="{FF2B5EF4-FFF2-40B4-BE49-F238E27FC236}">
                <a16:creationId xmlns:a16="http://schemas.microsoft.com/office/drawing/2014/main" id="{1BB232F2-8385-CF38-50AE-3EC4F347B141}"/>
              </a:ext>
            </a:extLst>
          </p:cNvPr>
          <p:cNvSpPr/>
          <p:nvPr/>
        </p:nvSpPr>
        <p:spPr>
          <a:xfrm>
            <a:off x="3037214" y="1234440"/>
            <a:ext cx="640080" cy="1371600"/>
          </a:xfrm>
          <a:prstGeom prst="roundRect">
            <a:avLst>
              <a:gd name="adj" fmla="val 8333"/>
            </a:avLst>
          </a:prstGeom>
          <a:solidFill>
            <a:srgbClr val="F57C00">
              <a:alpha val="88000"/>
            </a:srgbClr>
          </a:solidFill>
          <a:ln w="19050">
            <a:solidFill>
              <a:srgbClr val="F57C00"/>
            </a:solidFill>
            <a:prstDash val="solid"/>
          </a:ln>
        </p:spPr>
      </p:sp>
      <p:sp>
        <p:nvSpPr>
          <p:cNvPr id="55" name="Shape 18">
            <a:extLst>
              <a:ext uri="{FF2B5EF4-FFF2-40B4-BE49-F238E27FC236}">
                <a16:creationId xmlns:a16="http://schemas.microsoft.com/office/drawing/2014/main" id="{6571D69D-F926-D1E9-3775-B3F2BF4AD54D}"/>
              </a:ext>
            </a:extLst>
          </p:cNvPr>
          <p:cNvSpPr/>
          <p:nvPr/>
        </p:nvSpPr>
        <p:spPr>
          <a:xfrm>
            <a:off x="3183518" y="1355246"/>
            <a:ext cx="365760" cy="365760"/>
          </a:xfrm>
          <a:prstGeom prst="ellipse">
            <a:avLst/>
          </a:prstGeom>
          <a:solidFill>
            <a:srgbClr val="F57C00"/>
          </a:solidFill>
          <a:ln w="19050">
            <a:solidFill>
              <a:srgbClr val="FFFFFF"/>
            </a:solidFill>
            <a:prstDash val="solid"/>
          </a:ln>
        </p:spPr>
      </p:sp>
      <p:sp>
        <p:nvSpPr>
          <p:cNvPr id="56" name="Text 19">
            <a:extLst>
              <a:ext uri="{FF2B5EF4-FFF2-40B4-BE49-F238E27FC236}">
                <a16:creationId xmlns:a16="http://schemas.microsoft.com/office/drawing/2014/main" id="{79A317C7-E5BC-872F-7A29-D00D059F36C4}"/>
              </a:ext>
            </a:extLst>
          </p:cNvPr>
          <p:cNvSpPr/>
          <p:nvPr/>
        </p:nvSpPr>
        <p:spPr>
          <a:xfrm>
            <a:off x="3183518" y="1355246"/>
            <a:ext cx="3657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</a:rPr>
              <a:t>3</a:t>
            </a:r>
            <a:endParaRPr lang="en-US" sz="1300" dirty="0"/>
          </a:p>
        </p:txBody>
      </p:sp>
      <p:sp>
        <p:nvSpPr>
          <p:cNvPr id="57" name="Text 20">
            <a:extLst>
              <a:ext uri="{FF2B5EF4-FFF2-40B4-BE49-F238E27FC236}">
                <a16:creationId xmlns:a16="http://schemas.microsoft.com/office/drawing/2014/main" id="{B0B1DDD8-A8AF-B934-6607-EA903DF67958}"/>
              </a:ext>
            </a:extLst>
          </p:cNvPr>
          <p:cNvSpPr/>
          <p:nvPr/>
        </p:nvSpPr>
        <p:spPr>
          <a:xfrm>
            <a:off x="2863478" y="1785014"/>
            <a:ext cx="1005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0D2B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Detect </a:t>
            </a:r>
          </a:p>
          <a:p>
            <a:pPr marL="0" indent="0" algn="ctr">
              <a:buNone/>
            </a:pPr>
            <a:r>
              <a:rPr lang="en-US" sz="1050" b="1" dirty="0">
                <a:solidFill>
                  <a:srgbClr val="0D2B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Edge</a:t>
            </a:r>
            <a:endParaRPr lang="en-US" sz="1050" dirty="0"/>
          </a:p>
        </p:txBody>
      </p:sp>
      <p:sp>
        <p:nvSpPr>
          <p:cNvPr id="59" name="Shape 22">
            <a:extLst>
              <a:ext uri="{FF2B5EF4-FFF2-40B4-BE49-F238E27FC236}">
                <a16:creationId xmlns:a16="http://schemas.microsoft.com/office/drawing/2014/main" id="{1D453E58-001D-8C87-010B-342842A4A81E}"/>
              </a:ext>
            </a:extLst>
          </p:cNvPr>
          <p:cNvSpPr/>
          <p:nvPr/>
        </p:nvSpPr>
        <p:spPr>
          <a:xfrm>
            <a:off x="3768734" y="1943276"/>
            <a:ext cx="64008" cy="0"/>
          </a:xfrm>
          <a:prstGeom prst="line">
            <a:avLst/>
          </a:prstGeom>
          <a:noFill/>
          <a:ln w="19050">
            <a:solidFill>
              <a:srgbClr val="1E88E5"/>
            </a:solidFill>
            <a:prstDash val="solid"/>
          </a:ln>
        </p:spPr>
      </p:sp>
      <p:sp>
        <p:nvSpPr>
          <p:cNvPr id="60" name="Text 23">
            <a:extLst>
              <a:ext uri="{FF2B5EF4-FFF2-40B4-BE49-F238E27FC236}">
                <a16:creationId xmlns:a16="http://schemas.microsoft.com/office/drawing/2014/main" id="{EC7C4170-2667-BCB4-FACE-5920727F6621}"/>
              </a:ext>
            </a:extLst>
          </p:cNvPr>
          <p:cNvSpPr/>
          <p:nvPr/>
        </p:nvSpPr>
        <p:spPr>
          <a:xfrm>
            <a:off x="3668150" y="1778684"/>
            <a:ext cx="201168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1E88E5"/>
                </a:solidFill>
              </a:rPr>
              <a:t>▶</a:t>
            </a:r>
            <a:endParaRPr lang="en-US" sz="900" dirty="0"/>
          </a:p>
        </p:txBody>
      </p:sp>
      <p:sp>
        <p:nvSpPr>
          <p:cNvPr id="61" name="Shape 24">
            <a:extLst>
              <a:ext uri="{FF2B5EF4-FFF2-40B4-BE49-F238E27FC236}">
                <a16:creationId xmlns:a16="http://schemas.microsoft.com/office/drawing/2014/main" id="{42CF17EE-D34A-AEC0-7793-ED88FC89F804}"/>
              </a:ext>
            </a:extLst>
          </p:cNvPr>
          <p:cNvSpPr/>
          <p:nvPr/>
        </p:nvSpPr>
        <p:spPr>
          <a:xfrm>
            <a:off x="5495543" y="1250618"/>
            <a:ext cx="640080" cy="1385316"/>
          </a:xfrm>
          <a:prstGeom prst="roundRect">
            <a:avLst>
              <a:gd name="adj" fmla="val 8333"/>
            </a:avLst>
          </a:prstGeom>
          <a:solidFill>
            <a:srgbClr val="7B1FA2">
              <a:alpha val="88000"/>
            </a:srgbClr>
          </a:solidFill>
          <a:ln w="19050">
            <a:solidFill>
              <a:srgbClr val="7B1FA2"/>
            </a:solidFill>
            <a:prstDash val="solid"/>
          </a:ln>
        </p:spPr>
      </p:sp>
      <p:sp>
        <p:nvSpPr>
          <p:cNvPr id="66" name="Shape 29">
            <a:extLst>
              <a:ext uri="{FF2B5EF4-FFF2-40B4-BE49-F238E27FC236}">
                <a16:creationId xmlns:a16="http://schemas.microsoft.com/office/drawing/2014/main" id="{D41D367F-F84D-7F80-F6D2-AA17674E2467}"/>
              </a:ext>
            </a:extLst>
          </p:cNvPr>
          <p:cNvSpPr/>
          <p:nvPr/>
        </p:nvSpPr>
        <p:spPr>
          <a:xfrm>
            <a:off x="4590287" y="1950134"/>
            <a:ext cx="64008" cy="0"/>
          </a:xfrm>
          <a:prstGeom prst="line">
            <a:avLst/>
          </a:prstGeom>
          <a:noFill/>
          <a:ln w="19050">
            <a:solidFill>
              <a:srgbClr val="1E88E5"/>
            </a:solidFill>
            <a:prstDash val="solid"/>
          </a:ln>
        </p:spPr>
      </p:sp>
      <p:sp>
        <p:nvSpPr>
          <p:cNvPr id="67" name="Text 30">
            <a:extLst>
              <a:ext uri="{FF2B5EF4-FFF2-40B4-BE49-F238E27FC236}">
                <a16:creationId xmlns:a16="http://schemas.microsoft.com/office/drawing/2014/main" id="{28A2CD2E-D276-1CC6-F15F-BB9A93542F51}"/>
              </a:ext>
            </a:extLst>
          </p:cNvPr>
          <p:cNvSpPr/>
          <p:nvPr/>
        </p:nvSpPr>
        <p:spPr>
          <a:xfrm>
            <a:off x="4489703" y="1785542"/>
            <a:ext cx="201168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1E88E5"/>
                </a:solidFill>
              </a:rPr>
              <a:t>▶</a:t>
            </a:r>
            <a:endParaRPr lang="en-US" sz="900" dirty="0"/>
          </a:p>
        </p:txBody>
      </p:sp>
      <p:sp>
        <p:nvSpPr>
          <p:cNvPr id="68" name="Shape 31">
            <a:extLst>
              <a:ext uri="{FF2B5EF4-FFF2-40B4-BE49-F238E27FC236}">
                <a16:creationId xmlns:a16="http://schemas.microsoft.com/office/drawing/2014/main" id="{F1DD1A92-EEC3-AC41-2F20-EE099263A110}"/>
              </a:ext>
            </a:extLst>
          </p:cNvPr>
          <p:cNvSpPr/>
          <p:nvPr/>
        </p:nvSpPr>
        <p:spPr>
          <a:xfrm>
            <a:off x="4658516" y="1234440"/>
            <a:ext cx="638673" cy="1399031"/>
          </a:xfrm>
          <a:prstGeom prst="roundRect">
            <a:avLst>
              <a:gd name="adj" fmla="val 8333"/>
            </a:avLst>
          </a:prstGeom>
          <a:solidFill>
            <a:srgbClr val="F57C00">
              <a:alpha val="88000"/>
            </a:srgbClr>
          </a:solidFill>
          <a:ln w="19050">
            <a:solidFill>
              <a:srgbClr val="F57C00"/>
            </a:solidFill>
            <a:prstDash val="solid"/>
          </a:ln>
        </p:spPr>
        <p:txBody>
          <a:bodyPr/>
          <a:lstStyle/>
          <a:p>
            <a:endParaRPr lang="ar-SA" dirty="0"/>
          </a:p>
        </p:txBody>
      </p:sp>
      <p:sp>
        <p:nvSpPr>
          <p:cNvPr id="73" name="Shape 36">
            <a:extLst>
              <a:ext uri="{FF2B5EF4-FFF2-40B4-BE49-F238E27FC236}">
                <a16:creationId xmlns:a16="http://schemas.microsoft.com/office/drawing/2014/main" id="{469679FB-42BC-BBED-ED3D-2A1128C69D17}"/>
              </a:ext>
            </a:extLst>
          </p:cNvPr>
          <p:cNvSpPr/>
          <p:nvPr/>
        </p:nvSpPr>
        <p:spPr>
          <a:xfrm>
            <a:off x="5401994" y="1965081"/>
            <a:ext cx="64008" cy="0"/>
          </a:xfrm>
          <a:prstGeom prst="line">
            <a:avLst/>
          </a:prstGeom>
          <a:noFill/>
          <a:ln w="19050">
            <a:solidFill>
              <a:srgbClr val="1E88E5"/>
            </a:solidFill>
            <a:prstDash val="solid"/>
          </a:ln>
        </p:spPr>
      </p:sp>
      <p:sp>
        <p:nvSpPr>
          <p:cNvPr id="74" name="Text 37">
            <a:extLst>
              <a:ext uri="{FF2B5EF4-FFF2-40B4-BE49-F238E27FC236}">
                <a16:creationId xmlns:a16="http://schemas.microsoft.com/office/drawing/2014/main" id="{1F984712-EF14-D6B3-C186-FB828CD71AAD}"/>
              </a:ext>
            </a:extLst>
          </p:cNvPr>
          <p:cNvSpPr/>
          <p:nvPr/>
        </p:nvSpPr>
        <p:spPr>
          <a:xfrm>
            <a:off x="5301410" y="1800489"/>
            <a:ext cx="201168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1E88E5"/>
                </a:solidFill>
              </a:rPr>
              <a:t>▶</a:t>
            </a:r>
            <a:endParaRPr lang="en-US" sz="900" dirty="0"/>
          </a:p>
        </p:txBody>
      </p:sp>
      <p:sp>
        <p:nvSpPr>
          <p:cNvPr id="75" name="Shape 38">
            <a:extLst>
              <a:ext uri="{FF2B5EF4-FFF2-40B4-BE49-F238E27FC236}">
                <a16:creationId xmlns:a16="http://schemas.microsoft.com/office/drawing/2014/main" id="{AE5517A2-4370-9E7B-DF86-7ADDB80DCC09}"/>
              </a:ext>
            </a:extLst>
          </p:cNvPr>
          <p:cNvSpPr/>
          <p:nvPr/>
        </p:nvSpPr>
        <p:spPr>
          <a:xfrm>
            <a:off x="6298808" y="1249075"/>
            <a:ext cx="640080" cy="1414115"/>
          </a:xfrm>
          <a:prstGeom prst="roundRect">
            <a:avLst>
              <a:gd name="adj" fmla="val 8333"/>
            </a:avLst>
          </a:prstGeom>
          <a:solidFill>
            <a:srgbClr val="1E88E5">
              <a:alpha val="88000"/>
            </a:srgbClr>
          </a:solidFill>
          <a:ln w="19050">
            <a:solidFill>
              <a:srgbClr val="1E88E5"/>
            </a:solidFill>
            <a:prstDash val="solid"/>
          </a:ln>
        </p:spPr>
      </p:sp>
      <p:sp>
        <p:nvSpPr>
          <p:cNvPr id="80" name="Shape 43">
            <a:extLst>
              <a:ext uri="{FF2B5EF4-FFF2-40B4-BE49-F238E27FC236}">
                <a16:creationId xmlns:a16="http://schemas.microsoft.com/office/drawing/2014/main" id="{1A0E578D-3F09-FAF0-2F80-7B8188DE7025}"/>
              </a:ext>
            </a:extLst>
          </p:cNvPr>
          <p:cNvSpPr/>
          <p:nvPr/>
        </p:nvSpPr>
        <p:spPr>
          <a:xfrm>
            <a:off x="6236207" y="1965081"/>
            <a:ext cx="64008" cy="0"/>
          </a:xfrm>
          <a:prstGeom prst="line">
            <a:avLst/>
          </a:prstGeom>
          <a:noFill/>
          <a:ln w="19050">
            <a:solidFill>
              <a:srgbClr val="1E88E5"/>
            </a:solidFill>
            <a:prstDash val="solid"/>
          </a:ln>
        </p:spPr>
      </p:sp>
      <p:sp>
        <p:nvSpPr>
          <p:cNvPr id="81" name="Text 44">
            <a:extLst>
              <a:ext uri="{FF2B5EF4-FFF2-40B4-BE49-F238E27FC236}">
                <a16:creationId xmlns:a16="http://schemas.microsoft.com/office/drawing/2014/main" id="{B51C5873-B7C8-6D5C-14DF-CDE7405F61FF}"/>
              </a:ext>
            </a:extLst>
          </p:cNvPr>
          <p:cNvSpPr/>
          <p:nvPr/>
        </p:nvSpPr>
        <p:spPr>
          <a:xfrm>
            <a:off x="6135623" y="1800489"/>
            <a:ext cx="201168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1E88E5"/>
                </a:solidFill>
              </a:rPr>
              <a:t>▶</a:t>
            </a:r>
            <a:endParaRPr lang="en-US" sz="900" dirty="0"/>
          </a:p>
        </p:txBody>
      </p:sp>
      <p:sp>
        <p:nvSpPr>
          <p:cNvPr id="84" name="Text 51">
            <a:extLst>
              <a:ext uri="{FF2B5EF4-FFF2-40B4-BE49-F238E27FC236}">
                <a16:creationId xmlns:a16="http://schemas.microsoft.com/office/drawing/2014/main" id="{AB1D3797-B9CE-9097-83F1-7E136579D674}"/>
              </a:ext>
            </a:extLst>
          </p:cNvPr>
          <p:cNvSpPr/>
          <p:nvPr/>
        </p:nvSpPr>
        <p:spPr>
          <a:xfrm>
            <a:off x="548640" y="2852928"/>
            <a:ext cx="804672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chemeClr val="bg1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Navigation Pattern — Zigzag Row-by-Row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5" name="Text 52">
            <a:extLst>
              <a:ext uri="{FF2B5EF4-FFF2-40B4-BE49-F238E27FC236}">
                <a16:creationId xmlns:a16="http://schemas.microsoft.com/office/drawing/2014/main" id="{862F23E7-42D8-A05D-E6A4-FFD0F8F46D01}"/>
              </a:ext>
            </a:extLst>
          </p:cNvPr>
          <p:cNvSpPr/>
          <p:nvPr/>
        </p:nvSpPr>
        <p:spPr>
          <a:xfrm>
            <a:off x="548640" y="3246120"/>
            <a:ext cx="4572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607D8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Row 1</a:t>
            </a:r>
            <a:endParaRPr lang="en-US" sz="900" dirty="0"/>
          </a:p>
        </p:txBody>
      </p:sp>
      <p:sp>
        <p:nvSpPr>
          <p:cNvPr id="86" name="Shape 53">
            <a:extLst>
              <a:ext uri="{FF2B5EF4-FFF2-40B4-BE49-F238E27FC236}">
                <a16:creationId xmlns:a16="http://schemas.microsoft.com/office/drawing/2014/main" id="{AD0AF9C0-4F31-6633-670C-67A5169BD5FB}"/>
              </a:ext>
            </a:extLst>
          </p:cNvPr>
          <p:cNvSpPr/>
          <p:nvPr/>
        </p:nvSpPr>
        <p:spPr>
          <a:xfrm>
            <a:off x="1051560" y="3424428"/>
            <a:ext cx="7498080" cy="54864"/>
          </a:xfrm>
          <a:prstGeom prst="rect">
            <a:avLst/>
          </a:prstGeom>
          <a:solidFill>
            <a:srgbClr val="1E88E5"/>
          </a:solidFill>
          <a:ln w="12700">
            <a:solidFill>
              <a:srgbClr val="000000"/>
            </a:solidFill>
            <a:prstDash val="solid"/>
          </a:ln>
        </p:spPr>
      </p:sp>
      <p:sp>
        <p:nvSpPr>
          <p:cNvPr id="87" name="Shape 55">
            <a:extLst>
              <a:ext uri="{FF2B5EF4-FFF2-40B4-BE49-F238E27FC236}">
                <a16:creationId xmlns:a16="http://schemas.microsoft.com/office/drawing/2014/main" id="{6E169E89-112F-24A8-EC6C-9B0059D21026}"/>
              </a:ext>
            </a:extLst>
          </p:cNvPr>
          <p:cNvSpPr/>
          <p:nvPr/>
        </p:nvSpPr>
        <p:spPr>
          <a:xfrm>
            <a:off x="1074500" y="3465576"/>
            <a:ext cx="0" cy="411480"/>
          </a:xfrm>
          <a:prstGeom prst="line">
            <a:avLst/>
          </a:prstGeom>
          <a:noFill/>
          <a:ln w="25400">
            <a:solidFill>
              <a:srgbClr val="2E7D32"/>
            </a:solidFill>
            <a:prstDash val="dash"/>
          </a:ln>
        </p:spPr>
      </p:sp>
      <p:sp>
        <p:nvSpPr>
          <p:cNvPr id="88" name="Text 56">
            <a:extLst>
              <a:ext uri="{FF2B5EF4-FFF2-40B4-BE49-F238E27FC236}">
                <a16:creationId xmlns:a16="http://schemas.microsoft.com/office/drawing/2014/main" id="{B89FB7B1-A650-7ADE-A008-2A5B9260E808}"/>
              </a:ext>
            </a:extLst>
          </p:cNvPr>
          <p:cNvSpPr/>
          <p:nvPr/>
        </p:nvSpPr>
        <p:spPr>
          <a:xfrm>
            <a:off x="548640" y="3657600"/>
            <a:ext cx="4572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607D8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Row 2</a:t>
            </a:r>
            <a:endParaRPr lang="en-US" sz="900" dirty="0"/>
          </a:p>
        </p:txBody>
      </p:sp>
      <p:sp>
        <p:nvSpPr>
          <p:cNvPr id="89" name="Shape 57">
            <a:extLst>
              <a:ext uri="{FF2B5EF4-FFF2-40B4-BE49-F238E27FC236}">
                <a16:creationId xmlns:a16="http://schemas.microsoft.com/office/drawing/2014/main" id="{F0CC0F30-AD05-A3C2-3586-9D76FF4EC7FC}"/>
              </a:ext>
            </a:extLst>
          </p:cNvPr>
          <p:cNvSpPr/>
          <p:nvPr/>
        </p:nvSpPr>
        <p:spPr>
          <a:xfrm>
            <a:off x="1051560" y="3835908"/>
            <a:ext cx="7498080" cy="54864"/>
          </a:xfrm>
          <a:prstGeom prst="rect">
            <a:avLst/>
          </a:prstGeom>
          <a:solidFill>
            <a:srgbClr val="F57C00"/>
          </a:solidFill>
          <a:ln w="12700">
            <a:solidFill>
              <a:srgbClr val="000000"/>
            </a:solidFill>
            <a:prstDash val="solid"/>
          </a:ln>
        </p:spPr>
      </p:sp>
      <p:sp>
        <p:nvSpPr>
          <p:cNvPr id="92" name="Text 60">
            <a:extLst>
              <a:ext uri="{FF2B5EF4-FFF2-40B4-BE49-F238E27FC236}">
                <a16:creationId xmlns:a16="http://schemas.microsoft.com/office/drawing/2014/main" id="{8E34CE31-86CB-D036-8354-7D39816FB7BC}"/>
              </a:ext>
            </a:extLst>
          </p:cNvPr>
          <p:cNvSpPr/>
          <p:nvPr/>
        </p:nvSpPr>
        <p:spPr>
          <a:xfrm>
            <a:off x="548640" y="4069080"/>
            <a:ext cx="4572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607D8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Row 3</a:t>
            </a:r>
            <a:endParaRPr lang="en-US" sz="900" dirty="0"/>
          </a:p>
        </p:txBody>
      </p:sp>
      <p:sp>
        <p:nvSpPr>
          <p:cNvPr id="93" name="Shape 61">
            <a:extLst>
              <a:ext uri="{FF2B5EF4-FFF2-40B4-BE49-F238E27FC236}">
                <a16:creationId xmlns:a16="http://schemas.microsoft.com/office/drawing/2014/main" id="{0D73E0F4-2BED-F025-2981-BAC8EDCCBA72}"/>
              </a:ext>
            </a:extLst>
          </p:cNvPr>
          <p:cNvSpPr/>
          <p:nvPr/>
        </p:nvSpPr>
        <p:spPr>
          <a:xfrm>
            <a:off x="1051560" y="4247388"/>
            <a:ext cx="7498080" cy="54864"/>
          </a:xfrm>
          <a:prstGeom prst="rect">
            <a:avLst/>
          </a:prstGeom>
          <a:solidFill>
            <a:srgbClr val="1E88E5"/>
          </a:solidFill>
          <a:ln w="12700">
            <a:solidFill>
              <a:srgbClr val="000000"/>
            </a:solidFill>
            <a:prstDash val="solid"/>
          </a:ln>
        </p:spPr>
      </p:sp>
      <p:sp>
        <p:nvSpPr>
          <p:cNvPr id="94" name="Shape 63">
            <a:extLst>
              <a:ext uri="{FF2B5EF4-FFF2-40B4-BE49-F238E27FC236}">
                <a16:creationId xmlns:a16="http://schemas.microsoft.com/office/drawing/2014/main" id="{539ACA23-28F4-8FAA-B5D6-4B8D9C56AFE2}"/>
              </a:ext>
            </a:extLst>
          </p:cNvPr>
          <p:cNvSpPr/>
          <p:nvPr/>
        </p:nvSpPr>
        <p:spPr>
          <a:xfrm>
            <a:off x="8252460" y="3169059"/>
            <a:ext cx="228600" cy="228600"/>
          </a:xfrm>
          <a:prstGeom prst="ellipse">
            <a:avLst/>
          </a:prstGeom>
          <a:solidFill>
            <a:srgbClr val="0D2B5E"/>
          </a:solidFill>
          <a:ln w="19050">
            <a:solidFill>
              <a:srgbClr val="FFA000"/>
            </a:solidFill>
            <a:prstDash val="solid"/>
          </a:ln>
        </p:spPr>
      </p:sp>
      <p:sp>
        <p:nvSpPr>
          <p:cNvPr id="95" name="Text 64">
            <a:extLst>
              <a:ext uri="{FF2B5EF4-FFF2-40B4-BE49-F238E27FC236}">
                <a16:creationId xmlns:a16="http://schemas.microsoft.com/office/drawing/2014/main" id="{DA492C0A-E062-2353-01D7-50F24B67B5E5}"/>
              </a:ext>
            </a:extLst>
          </p:cNvPr>
          <p:cNvSpPr/>
          <p:nvPr/>
        </p:nvSpPr>
        <p:spPr>
          <a:xfrm>
            <a:off x="8161020" y="3413917"/>
            <a:ext cx="64008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chemeClr val="bg1"/>
                </a:solidFill>
              </a:rPr>
              <a:t>Robot</a:t>
            </a:r>
          </a:p>
        </p:txBody>
      </p:sp>
      <p:sp>
        <p:nvSpPr>
          <p:cNvPr id="155" name="Text 54">
            <a:extLst>
              <a:ext uri="{FF2B5EF4-FFF2-40B4-BE49-F238E27FC236}">
                <a16:creationId xmlns:a16="http://schemas.microsoft.com/office/drawing/2014/main" id="{12FB68C3-E98E-49C0-4EE3-CD6CB8BDFFFD}"/>
              </a:ext>
            </a:extLst>
          </p:cNvPr>
          <p:cNvSpPr/>
          <p:nvPr/>
        </p:nvSpPr>
        <p:spPr>
          <a:xfrm rot="10800000">
            <a:off x="8001000" y="4041213"/>
            <a:ext cx="2743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dirty="0">
                <a:solidFill>
                  <a:srgbClr val="1E88E5"/>
                </a:solidFill>
              </a:rPr>
              <a:t>→</a:t>
            </a:r>
            <a:endParaRPr lang="en-US" sz="1300" dirty="0"/>
          </a:p>
        </p:txBody>
      </p:sp>
      <p:sp>
        <p:nvSpPr>
          <p:cNvPr id="156" name="Text 54">
            <a:extLst>
              <a:ext uri="{FF2B5EF4-FFF2-40B4-BE49-F238E27FC236}">
                <a16:creationId xmlns:a16="http://schemas.microsoft.com/office/drawing/2014/main" id="{F28A897C-A10C-2EE6-35CC-8279115DB3C2}"/>
              </a:ext>
            </a:extLst>
          </p:cNvPr>
          <p:cNvSpPr/>
          <p:nvPr/>
        </p:nvSpPr>
        <p:spPr>
          <a:xfrm rot="5400000">
            <a:off x="1028780" y="3520440"/>
            <a:ext cx="2743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dirty="0">
                <a:solidFill>
                  <a:srgbClr val="1E88E5"/>
                </a:solidFill>
              </a:rPr>
              <a:t>→</a:t>
            </a:r>
            <a:endParaRPr lang="en-US" sz="1300" dirty="0"/>
          </a:p>
        </p:txBody>
      </p:sp>
      <p:sp>
        <p:nvSpPr>
          <p:cNvPr id="157" name="Text 58">
            <a:extLst>
              <a:ext uri="{FF2B5EF4-FFF2-40B4-BE49-F238E27FC236}">
                <a16:creationId xmlns:a16="http://schemas.microsoft.com/office/drawing/2014/main" id="{9E049453-4A51-321F-A12F-69CE04966B77}"/>
              </a:ext>
            </a:extLst>
          </p:cNvPr>
          <p:cNvSpPr/>
          <p:nvPr/>
        </p:nvSpPr>
        <p:spPr>
          <a:xfrm rot="10800000">
            <a:off x="777240" y="3634740"/>
            <a:ext cx="1008654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dirty="0">
                <a:solidFill>
                  <a:srgbClr val="F57C00"/>
                </a:solidFill>
              </a:rPr>
              <a:t>←</a:t>
            </a:r>
            <a:endParaRPr lang="en-US" sz="1300" dirty="0"/>
          </a:p>
        </p:txBody>
      </p:sp>
      <p:sp>
        <p:nvSpPr>
          <p:cNvPr id="158" name="Text 54">
            <a:extLst>
              <a:ext uri="{FF2B5EF4-FFF2-40B4-BE49-F238E27FC236}">
                <a16:creationId xmlns:a16="http://schemas.microsoft.com/office/drawing/2014/main" id="{98559B1D-5433-0580-DBE4-CBF64233695A}"/>
              </a:ext>
            </a:extLst>
          </p:cNvPr>
          <p:cNvSpPr/>
          <p:nvPr/>
        </p:nvSpPr>
        <p:spPr>
          <a:xfrm rot="10800000">
            <a:off x="7794827" y="3229199"/>
            <a:ext cx="2743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dirty="0">
                <a:solidFill>
                  <a:srgbClr val="1E88E5"/>
                </a:solidFill>
              </a:rPr>
              <a:t>→</a:t>
            </a:r>
            <a:endParaRPr lang="en-US" sz="1300" dirty="0"/>
          </a:p>
        </p:txBody>
      </p:sp>
      <p:sp>
        <p:nvSpPr>
          <p:cNvPr id="159" name="Shape 45">
            <a:extLst>
              <a:ext uri="{FF2B5EF4-FFF2-40B4-BE49-F238E27FC236}">
                <a16:creationId xmlns:a16="http://schemas.microsoft.com/office/drawing/2014/main" id="{2A5731AB-1CB7-C00D-EEFC-ACE490D90308}"/>
              </a:ext>
            </a:extLst>
          </p:cNvPr>
          <p:cNvSpPr/>
          <p:nvPr/>
        </p:nvSpPr>
        <p:spPr>
          <a:xfrm>
            <a:off x="7128803" y="1249563"/>
            <a:ext cx="641488" cy="1431036"/>
          </a:xfrm>
          <a:prstGeom prst="roundRect">
            <a:avLst>
              <a:gd name="adj" fmla="val 8333"/>
            </a:avLst>
          </a:prstGeom>
          <a:solidFill>
            <a:srgbClr val="2E7D32">
              <a:alpha val="88000"/>
            </a:srgbClr>
          </a:solidFill>
          <a:ln w="19050">
            <a:solidFill>
              <a:srgbClr val="2E7D32"/>
            </a:solidFill>
            <a:prstDash val="solid"/>
          </a:ln>
        </p:spPr>
      </p:sp>
      <p:sp>
        <p:nvSpPr>
          <p:cNvPr id="164" name="Text 58">
            <a:extLst>
              <a:ext uri="{FF2B5EF4-FFF2-40B4-BE49-F238E27FC236}">
                <a16:creationId xmlns:a16="http://schemas.microsoft.com/office/drawing/2014/main" id="{D7D60C97-09A9-2575-246A-D2669523A9BE}"/>
              </a:ext>
            </a:extLst>
          </p:cNvPr>
          <p:cNvSpPr/>
          <p:nvPr/>
        </p:nvSpPr>
        <p:spPr>
          <a:xfrm rot="16200000">
            <a:off x="8298260" y="3843685"/>
            <a:ext cx="2743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dirty="0">
                <a:solidFill>
                  <a:srgbClr val="F57C00"/>
                </a:solidFill>
              </a:rPr>
              <a:t>←</a:t>
            </a:r>
            <a:endParaRPr lang="en-US" sz="1300" dirty="0"/>
          </a:p>
        </p:txBody>
      </p:sp>
      <p:sp>
        <p:nvSpPr>
          <p:cNvPr id="165" name="Shape 59">
            <a:extLst>
              <a:ext uri="{FF2B5EF4-FFF2-40B4-BE49-F238E27FC236}">
                <a16:creationId xmlns:a16="http://schemas.microsoft.com/office/drawing/2014/main" id="{E6E63DF7-7EF6-6D2A-6EBC-E963A82096E2}"/>
              </a:ext>
            </a:extLst>
          </p:cNvPr>
          <p:cNvSpPr/>
          <p:nvPr/>
        </p:nvSpPr>
        <p:spPr>
          <a:xfrm>
            <a:off x="8526861" y="3863340"/>
            <a:ext cx="0" cy="411480"/>
          </a:xfrm>
          <a:prstGeom prst="line">
            <a:avLst/>
          </a:prstGeom>
          <a:noFill/>
          <a:ln w="25400">
            <a:solidFill>
              <a:srgbClr val="2E7D32"/>
            </a:solidFill>
            <a:prstDash val="dash"/>
          </a:ln>
        </p:spPr>
      </p:sp>
      <p:sp>
        <p:nvSpPr>
          <p:cNvPr id="166" name="Shape 25">
            <a:extLst>
              <a:ext uri="{FF2B5EF4-FFF2-40B4-BE49-F238E27FC236}">
                <a16:creationId xmlns:a16="http://schemas.microsoft.com/office/drawing/2014/main" id="{2119CBAA-E618-3C15-89F3-5E2BAC56F243}"/>
              </a:ext>
            </a:extLst>
          </p:cNvPr>
          <p:cNvSpPr/>
          <p:nvPr/>
        </p:nvSpPr>
        <p:spPr>
          <a:xfrm>
            <a:off x="5652398" y="1375469"/>
            <a:ext cx="365760" cy="365760"/>
          </a:xfrm>
          <a:prstGeom prst="ellipse">
            <a:avLst/>
          </a:prstGeom>
          <a:solidFill>
            <a:srgbClr val="7B1FA2"/>
          </a:solidFill>
          <a:ln w="1905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ar-SA" dirty="0"/>
          </a:p>
        </p:txBody>
      </p:sp>
      <p:sp>
        <p:nvSpPr>
          <p:cNvPr id="167" name="Text 26">
            <a:extLst>
              <a:ext uri="{FF2B5EF4-FFF2-40B4-BE49-F238E27FC236}">
                <a16:creationId xmlns:a16="http://schemas.microsoft.com/office/drawing/2014/main" id="{370060E2-1CEB-019D-B2AB-31588FE2C2ED}"/>
              </a:ext>
            </a:extLst>
          </p:cNvPr>
          <p:cNvSpPr/>
          <p:nvPr/>
        </p:nvSpPr>
        <p:spPr>
          <a:xfrm>
            <a:off x="5652398" y="1375469"/>
            <a:ext cx="3657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</a:rPr>
              <a:t>6</a:t>
            </a:r>
            <a:endParaRPr lang="en-US" sz="1300" dirty="0"/>
          </a:p>
        </p:txBody>
      </p:sp>
      <p:sp>
        <p:nvSpPr>
          <p:cNvPr id="168" name="Text 27">
            <a:extLst>
              <a:ext uri="{FF2B5EF4-FFF2-40B4-BE49-F238E27FC236}">
                <a16:creationId xmlns:a16="http://schemas.microsoft.com/office/drawing/2014/main" id="{CBEC9805-DAAD-8790-0538-335D32265604}"/>
              </a:ext>
            </a:extLst>
          </p:cNvPr>
          <p:cNvSpPr/>
          <p:nvPr/>
        </p:nvSpPr>
        <p:spPr>
          <a:xfrm>
            <a:off x="5332358" y="1805237"/>
            <a:ext cx="1005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0D2B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Turn 90°</a:t>
            </a:r>
            <a:endParaRPr lang="en-US" sz="1050" dirty="0"/>
          </a:p>
        </p:txBody>
      </p:sp>
      <p:sp>
        <p:nvSpPr>
          <p:cNvPr id="169" name="Shape 32">
            <a:extLst>
              <a:ext uri="{FF2B5EF4-FFF2-40B4-BE49-F238E27FC236}">
                <a16:creationId xmlns:a16="http://schemas.microsoft.com/office/drawing/2014/main" id="{2695E293-236E-517B-D750-5036CCD5C5B6}"/>
              </a:ext>
            </a:extLst>
          </p:cNvPr>
          <p:cNvSpPr/>
          <p:nvPr/>
        </p:nvSpPr>
        <p:spPr>
          <a:xfrm>
            <a:off x="4793566" y="1343113"/>
            <a:ext cx="365760" cy="365760"/>
          </a:xfrm>
          <a:prstGeom prst="ellipse">
            <a:avLst/>
          </a:prstGeom>
          <a:solidFill>
            <a:srgbClr val="F57C00"/>
          </a:solidFill>
          <a:ln w="19050">
            <a:solidFill>
              <a:srgbClr val="FFFFFF"/>
            </a:solidFill>
            <a:prstDash val="solid"/>
          </a:ln>
        </p:spPr>
      </p:sp>
      <p:sp>
        <p:nvSpPr>
          <p:cNvPr id="170" name="Text 33">
            <a:extLst>
              <a:ext uri="{FF2B5EF4-FFF2-40B4-BE49-F238E27FC236}">
                <a16:creationId xmlns:a16="http://schemas.microsoft.com/office/drawing/2014/main" id="{57BE12DA-6CAD-8526-F85A-A09FCB956551}"/>
              </a:ext>
            </a:extLst>
          </p:cNvPr>
          <p:cNvSpPr/>
          <p:nvPr/>
        </p:nvSpPr>
        <p:spPr>
          <a:xfrm>
            <a:off x="4793566" y="1343113"/>
            <a:ext cx="3657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</a:rPr>
              <a:t>5</a:t>
            </a:r>
            <a:endParaRPr lang="en-US" sz="1300" dirty="0"/>
          </a:p>
        </p:txBody>
      </p:sp>
      <p:sp>
        <p:nvSpPr>
          <p:cNvPr id="171" name="Text 34">
            <a:extLst>
              <a:ext uri="{FF2B5EF4-FFF2-40B4-BE49-F238E27FC236}">
                <a16:creationId xmlns:a16="http://schemas.microsoft.com/office/drawing/2014/main" id="{0052E37D-18C0-E5B1-EE56-C4F2092275ED}"/>
              </a:ext>
            </a:extLst>
          </p:cNvPr>
          <p:cNvSpPr/>
          <p:nvPr/>
        </p:nvSpPr>
        <p:spPr>
          <a:xfrm>
            <a:off x="4473526" y="1772881"/>
            <a:ext cx="1005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0D2B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Shift Row</a:t>
            </a:r>
            <a:endParaRPr lang="en-US" sz="1050" dirty="0"/>
          </a:p>
        </p:txBody>
      </p:sp>
      <p:sp>
        <p:nvSpPr>
          <p:cNvPr id="172" name="Shape 24">
            <a:extLst>
              <a:ext uri="{FF2B5EF4-FFF2-40B4-BE49-F238E27FC236}">
                <a16:creationId xmlns:a16="http://schemas.microsoft.com/office/drawing/2014/main" id="{DD33C63D-F469-AFCD-C688-B0702FD96C05}"/>
              </a:ext>
            </a:extLst>
          </p:cNvPr>
          <p:cNvSpPr/>
          <p:nvPr/>
        </p:nvSpPr>
        <p:spPr>
          <a:xfrm>
            <a:off x="3840244" y="1234206"/>
            <a:ext cx="640080" cy="1385316"/>
          </a:xfrm>
          <a:prstGeom prst="roundRect">
            <a:avLst>
              <a:gd name="adj" fmla="val 8333"/>
            </a:avLst>
          </a:prstGeom>
          <a:solidFill>
            <a:srgbClr val="7B1FA2">
              <a:alpha val="88000"/>
            </a:srgbClr>
          </a:solidFill>
          <a:ln w="19050">
            <a:solidFill>
              <a:srgbClr val="7B1FA2"/>
            </a:solidFill>
            <a:prstDash val="solid"/>
          </a:ln>
        </p:spPr>
      </p:sp>
      <p:sp>
        <p:nvSpPr>
          <p:cNvPr id="173" name="Shape 25">
            <a:extLst>
              <a:ext uri="{FF2B5EF4-FFF2-40B4-BE49-F238E27FC236}">
                <a16:creationId xmlns:a16="http://schemas.microsoft.com/office/drawing/2014/main" id="{B882C146-9117-FCFD-FB12-3225B0CFE3A7}"/>
              </a:ext>
            </a:extLst>
          </p:cNvPr>
          <p:cNvSpPr/>
          <p:nvPr/>
        </p:nvSpPr>
        <p:spPr>
          <a:xfrm>
            <a:off x="3997099" y="1359057"/>
            <a:ext cx="365760" cy="365760"/>
          </a:xfrm>
          <a:prstGeom prst="ellipse">
            <a:avLst/>
          </a:prstGeom>
          <a:solidFill>
            <a:srgbClr val="7B1FA2"/>
          </a:solidFill>
          <a:ln w="19050">
            <a:solidFill>
              <a:srgbClr val="FFFFFF"/>
            </a:solidFill>
            <a:prstDash val="solid"/>
          </a:ln>
        </p:spPr>
      </p:sp>
      <p:sp>
        <p:nvSpPr>
          <p:cNvPr id="174" name="Text 26">
            <a:extLst>
              <a:ext uri="{FF2B5EF4-FFF2-40B4-BE49-F238E27FC236}">
                <a16:creationId xmlns:a16="http://schemas.microsoft.com/office/drawing/2014/main" id="{BB81DC62-1432-8F9C-D61A-AD236A6D9B23}"/>
              </a:ext>
            </a:extLst>
          </p:cNvPr>
          <p:cNvSpPr/>
          <p:nvPr/>
        </p:nvSpPr>
        <p:spPr>
          <a:xfrm>
            <a:off x="3997099" y="1359057"/>
            <a:ext cx="3657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</a:rPr>
              <a:t>4</a:t>
            </a:r>
            <a:endParaRPr lang="en-US" sz="1300" dirty="0"/>
          </a:p>
        </p:txBody>
      </p:sp>
      <p:sp>
        <p:nvSpPr>
          <p:cNvPr id="175" name="Text 27">
            <a:extLst>
              <a:ext uri="{FF2B5EF4-FFF2-40B4-BE49-F238E27FC236}">
                <a16:creationId xmlns:a16="http://schemas.microsoft.com/office/drawing/2014/main" id="{0C4F8729-9936-1248-550D-29217D6B2150}"/>
              </a:ext>
            </a:extLst>
          </p:cNvPr>
          <p:cNvSpPr/>
          <p:nvPr/>
        </p:nvSpPr>
        <p:spPr>
          <a:xfrm>
            <a:off x="3677059" y="1788825"/>
            <a:ext cx="1005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0D2B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Turn 90°</a:t>
            </a:r>
            <a:endParaRPr lang="en-US" sz="1050" dirty="0"/>
          </a:p>
        </p:txBody>
      </p:sp>
      <p:sp>
        <p:nvSpPr>
          <p:cNvPr id="178" name="Shape 39">
            <a:extLst>
              <a:ext uri="{FF2B5EF4-FFF2-40B4-BE49-F238E27FC236}">
                <a16:creationId xmlns:a16="http://schemas.microsoft.com/office/drawing/2014/main" id="{D84F798E-A3D2-5053-7A45-100F8895C83D}"/>
              </a:ext>
            </a:extLst>
          </p:cNvPr>
          <p:cNvSpPr/>
          <p:nvPr/>
        </p:nvSpPr>
        <p:spPr>
          <a:xfrm>
            <a:off x="6443003" y="1373447"/>
            <a:ext cx="365760" cy="365760"/>
          </a:xfrm>
          <a:prstGeom prst="ellipse">
            <a:avLst/>
          </a:prstGeom>
          <a:solidFill>
            <a:srgbClr val="1E88E5"/>
          </a:solidFill>
          <a:ln w="19050">
            <a:solidFill>
              <a:srgbClr val="FFFFFF"/>
            </a:solidFill>
            <a:prstDash val="solid"/>
          </a:ln>
        </p:spPr>
      </p:sp>
      <p:sp>
        <p:nvSpPr>
          <p:cNvPr id="179" name="Text 40">
            <a:extLst>
              <a:ext uri="{FF2B5EF4-FFF2-40B4-BE49-F238E27FC236}">
                <a16:creationId xmlns:a16="http://schemas.microsoft.com/office/drawing/2014/main" id="{D4B8DEA9-F3CE-69CD-693B-9C5A353EEFF7}"/>
              </a:ext>
            </a:extLst>
          </p:cNvPr>
          <p:cNvSpPr/>
          <p:nvPr/>
        </p:nvSpPr>
        <p:spPr>
          <a:xfrm>
            <a:off x="6443003" y="1373447"/>
            <a:ext cx="3657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</a:rPr>
              <a:t>7</a:t>
            </a:r>
            <a:endParaRPr lang="en-US" sz="1300" dirty="0"/>
          </a:p>
        </p:txBody>
      </p:sp>
      <p:sp>
        <p:nvSpPr>
          <p:cNvPr id="180" name="Text 41">
            <a:extLst>
              <a:ext uri="{FF2B5EF4-FFF2-40B4-BE49-F238E27FC236}">
                <a16:creationId xmlns:a16="http://schemas.microsoft.com/office/drawing/2014/main" id="{37D8A705-FFE9-3BB5-A898-EA1C29B96F3F}"/>
              </a:ext>
            </a:extLst>
          </p:cNvPr>
          <p:cNvSpPr/>
          <p:nvPr/>
        </p:nvSpPr>
        <p:spPr>
          <a:xfrm>
            <a:off x="6122963" y="1803215"/>
            <a:ext cx="1005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0D2B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Continue</a:t>
            </a:r>
            <a:endParaRPr lang="en-US" sz="1050" dirty="0"/>
          </a:p>
        </p:txBody>
      </p:sp>
      <p:sp>
        <p:nvSpPr>
          <p:cNvPr id="183" name="Shape 43">
            <a:extLst>
              <a:ext uri="{FF2B5EF4-FFF2-40B4-BE49-F238E27FC236}">
                <a16:creationId xmlns:a16="http://schemas.microsoft.com/office/drawing/2014/main" id="{71483C0F-BC24-26B0-B110-0DC3ACD04A84}"/>
              </a:ext>
            </a:extLst>
          </p:cNvPr>
          <p:cNvSpPr/>
          <p:nvPr/>
        </p:nvSpPr>
        <p:spPr>
          <a:xfrm>
            <a:off x="7036660" y="1956230"/>
            <a:ext cx="64008" cy="0"/>
          </a:xfrm>
          <a:prstGeom prst="line">
            <a:avLst/>
          </a:prstGeom>
          <a:noFill/>
          <a:ln w="19050">
            <a:solidFill>
              <a:srgbClr val="1E88E5"/>
            </a:solidFill>
            <a:prstDash val="solid"/>
          </a:ln>
        </p:spPr>
      </p:sp>
      <p:sp>
        <p:nvSpPr>
          <p:cNvPr id="184" name="Text 44">
            <a:extLst>
              <a:ext uri="{FF2B5EF4-FFF2-40B4-BE49-F238E27FC236}">
                <a16:creationId xmlns:a16="http://schemas.microsoft.com/office/drawing/2014/main" id="{96A470DF-82CA-B73D-AD82-2019E288A0CC}"/>
              </a:ext>
            </a:extLst>
          </p:cNvPr>
          <p:cNvSpPr/>
          <p:nvPr/>
        </p:nvSpPr>
        <p:spPr>
          <a:xfrm>
            <a:off x="6936076" y="1791638"/>
            <a:ext cx="201168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1E88E5"/>
                </a:solidFill>
              </a:rPr>
              <a:t>▶</a:t>
            </a:r>
            <a:endParaRPr lang="en-US" sz="900" dirty="0"/>
          </a:p>
        </p:txBody>
      </p:sp>
      <p:sp>
        <p:nvSpPr>
          <p:cNvPr id="185" name="Shape 46">
            <a:extLst>
              <a:ext uri="{FF2B5EF4-FFF2-40B4-BE49-F238E27FC236}">
                <a16:creationId xmlns:a16="http://schemas.microsoft.com/office/drawing/2014/main" id="{920B9A91-E779-87F2-4CB4-7F6ED944CE64}"/>
              </a:ext>
            </a:extLst>
          </p:cNvPr>
          <p:cNvSpPr/>
          <p:nvPr/>
        </p:nvSpPr>
        <p:spPr>
          <a:xfrm>
            <a:off x="7256113" y="1380520"/>
            <a:ext cx="365760" cy="365760"/>
          </a:xfrm>
          <a:prstGeom prst="ellipse">
            <a:avLst/>
          </a:prstGeom>
          <a:solidFill>
            <a:srgbClr val="2E7D32"/>
          </a:solidFill>
          <a:ln w="19050">
            <a:solidFill>
              <a:srgbClr val="FFFFFF"/>
            </a:solidFill>
            <a:prstDash val="solid"/>
          </a:ln>
        </p:spPr>
      </p:sp>
      <p:sp>
        <p:nvSpPr>
          <p:cNvPr id="186" name="Text 47">
            <a:extLst>
              <a:ext uri="{FF2B5EF4-FFF2-40B4-BE49-F238E27FC236}">
                <a16:creationId xmlns:a16="http://schemas.microsoft.com/office/drawing/2014/main" id="{B0D6F695-50CA-E3C0-BC1A-B92FB90A12EE}"/>
              </a:ext>
            </a:extLst>
          </p:cNvPr>
          <p:cNvSpPr/>
          <p:nvPr/>
        </p:nvSpPr>
        <p:spPr>
          <a:xfrm>
            <a:off x="7256113" y="1380520"/>
            <a:ext cx="3657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</a:rPr>
              <a:t>8</a:t>
            </a:r>
            <a:endParaRPr lang="en-US" sz="1300" dirty="0"/>
          </a:p>
        </p:txBody>
      </p:sp>
      <p:sp>
        <p:nvSpPr>
          <p:cNvPr id="187" name="Text 48">
            <a:extLst>
              <a:ext uri="{FF2B5EF4-FFF2-40B4-BE49-F238E27FC236}">
                <a16:creationId xmlns:a16="http://schemas.microsoft.com/office/drawing/2014/main" id="{68225C2D-5A23-C3AE-3855-83BBCDE2F4A2}"/>
              </a:ext>
            </a:extLst>
          </p:cNvPr>
          <p:cNvSpPr/>
          <p:nvPr/>
        </p:nvSpPr>
        <p:spPr>
          <a:xfrm>
            <a:off x="6961397" y="1803215"/>
            <a:ext cx="1005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0D2B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Finish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700651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0A1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20040" y="256032"/>
            <a:ext cx="5486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03</a:t>
            </a:r>
            <a:endParaRPr lang="en-US" sz="1100" dirty="0"/>
          </a:p>
        </p:txBody>
      </p:sp>
      <p:sp>
        <p:nvSpPr>
          <p:cNvPr id="3" name="Text 1"/>
          <p:cNvSpPr/>
          <p:nvPr/>
        </p:nvSpPr>
        <p:spPr>
          <a:xfrm>
            <a:off x="868680" y="256032"/>
            <a:ext cx="32004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kern="0" spc="3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MOBILE APPLICATION</a:t>
            </a:r>
            <a:endParaRPr lang="en-US" sz="1100" dirty="0"/>
          </a:p>
        </p:txBody>
      </p:sp>
      <p:sp>
        <p:nvSpPr>
          <p:cNvPr id="4" name="Shape 2"/>
          <p:cNvSpPr/>
          <p:nvPr/>
        </p:nvSpPr>
        <p:spPr>
          <a:xfrm>
            <a:off x="320040" y="640080"/>
            <a:ext cx="8503920" cy="0"/>
          </a:xfrm>
          <a:prstGeom prst="line">
            <a:avLst/>
          </a:prstGeom>
          <a:noFill/>
          <a:ln w="6350">
            <a:solidFill>
              <a:srgbClr val="0E9AA7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320040" y="749808"/>
            <a:ext cx="50292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Flutter Mobile App</a:t>
            </a:r>
            <a:endParaRPr lang="en-US" sz="2800" dirty="0"/>
          </a:p>
        </p:txBody>
      </p:sp>
      <p:sp>
        <p:nvSpPr>
          <p:cNvPr id="6" name="Text 4"/>
          <p:cNvSpPr/>
          <p:nvPr/>
        </p:nvSpPr>
        <p:spPr>
          <a:xfrm>
            <a:off x="320040" y="1353312"/>
            <a:ext cx="850392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i="1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Built with Flutter · Communicates via Bluetooth Low Energy (BLE) · Controls &amp; Monitors robot remotely</a:t>
            </a:r>
            <a:endParaRPr lang="en-US" sz="1100" dirty="0"/>
          </a:p>
        </p:txBody>
      </p:sp>
      <p:sp>
        <p:nvSpPr>
          <p:cNvPr id="7" name="Shape 5"/>
          <p:cNvSpPr/>
          <p:nvPr/>
        </p:nvSpPr>
        <p:spPr>
          <a:xfrm>
            <a:off x="44315" y="1852009"/>
            <a:ext cx="1510166" cy="3017522"/>
          </a:xfrm>
          <a:prstGeom prst="roundRect">
            <a:avLst>
              <a:gd name="adj" fmla="val 6818"/>
            </a:avLst>
          </a:prstGeom>
          <a:solidFill>
            <a:srgbClr val="0D1E35"/>
          </a:solidFill>
          <a:ln w="1270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9" name="Shape 6"/>
          <p:cNvSpPr/>
          <p:nvPr/>
        </p:nvSpPr>
        <p:spPr>
          <a:xfrm>
            <a:off x="1612862" y="1828798"/>
            <a:ext cx="1510166" cy="3017522"/>
          </a:xfrm>
          <a:prstGeom prst="roundRect">
            <a:avLst>
              <a:gd name="adj" fmla="val 6818"/>
            </a:avLst>
          </a:prstGeom>
          <a:solidFill>
            <a:srgbClr val="0D1E35"/>
          </a:solidFill>
          <a:ln w="12700">
            <a:solidFill>
              <a:srgbClr val="F6C90E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1" name="Shape 7"/>
          <p:cNvSpPr/>
          <p:nvPr/>
        </p:nvSpPr>
        <p:spPr>
          <a:xfrm>
            <a:off x="4839286" y="2359151"/>
            <a:ext cx="3977640" cy="694944"/>
          </a:xfrm>
          <a:prstGeom prst="roundRect">
            <a:avLst>
              <a:gd name="adj" fmla="val 10526"/>
            </a:avLst>
          </a:prstGeom>
          <a:solidFill>
            <a:srgbClr val="132136"/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12" name="Text 8"/>
          <p:cNvSpPr/>
          <p:nvPr/>
        </p:nvSpPr>
        <p:spPr>
          <a:xfrm>
            <a:off x="4949014" y="2414015"/>
            <a:ext cx="37490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Manual Control</a:t>
            </a:r>
            <a:endParaRPr lang="en-US" sz="1100" dirty="0"/>
          </a:p>
        </p:txBody>
      </p:sp>
      <p:sp>
        <p:nvSpPr>
          <p:cNvPr id="13" name="Text 9"/>
          <p:cNvSpPr/>
          <p:nvPr/>
        </p:nvSpPr>
        <p:spPr>
          <a:xfrm>
            <a:off x="4949014" y="2688335"/>
            <a:ext cx="3749040" cy="3108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Directional buttons (F/B/L/R/Stop) send commands directly to the robot in real time.</a:t>
            </a:r>
            <a:endParaRPr lang="en-US" sz="950" dirty="0"/>
          </a:p>
        </p:txBody>
      </p:sp>
      <p:sp>
        <p:nvSpPr>
          <p:cNvPr id="14" name="Shape 10"/>
          <p:cNvSpPr/>
          <p:nvPr/>
        </p:nvSpPr>
        <p:spPr>
          <a:xfrm>
            <a:off x="4839286" y="3154679"/>
            <a:ext cx="3977640" cy="694944"/>
          </a:xfrm>
          <a:prstGeom prst="roundRect">
            <a:avLst>
              <a:gd name="adj" fmla="val 10526"/>
            </a:avLst>
          </a:prstGeom>
          <a:solidFill>
            <a:srgbClr val="132136"/>
          </a:solidFill>
          <a:ln w="6350">
            <a:solidFill>
              <a:srgbClr val="F6C90E"/>
            </a:solidFill>
            <a:prstDash val="solid"/>
          </a:ln>
        </p:spPr>
      </p:sp>
      <p:sp>
        <p:nvSpPr>
          <p:cNvPr id="15" name="Text 11"/>
          <p:cNvSpPr/>
          <p:nvPr/>
        </p:nvSpPr>
        <p:spPr>
          <a:xfrm>
            <a:off x="4949014" y="3209543"/>
            <a:ext cx="37490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Auto Mode</a:t>
            </a:r>
            <a:endParaRPr lang="en-US" sz="1100" dirty="0"/>
          </a:p>
        </p:txBody>
      </p:sp>
      <p:sp>
        <p:nvSpPr>
          <p:cNvPr id="16" name="Text 12"/>
          <p:cNvSpPr/>
          <p:nvPr/>
        </p:nvSpPr>
        <p:spPr>
          <a:xfrm>
            <a:off x="4949014" y="3483863"/>
            <a:ext cx="3749040" cy="3108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User inputs panel dimensions and count. App displays live position map and cleaning progress.</a:t>
            </a:r>
            <a:endParaRPr lang="en-US" sz="950" dirty="0"/>
          </a:p>
        </p:txBody>
      </p:sp>
      <p:sp>
        <p:nvSpPr>
          <p:cNvPr id="23" name="Text 19"/>
          <p:cNvSpPr/>
          <p:nvPr/>
        </p:nvSpPr>
        <p:spPr>
          <a:xfrm>
            <a:off x="8686800" y="4754880"/>
            <a:ext cx="365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6</a:t>
            </a:r>
            <a:endParaRPr lang="en-US" sz="10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23BF878-55CE-5E89-735B-F0C75F641E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96" y="1921236"/>
            <a:ext cx="1393404" cy="287906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8B7B553-31B1-1DAD-9F9F-E341FB3D6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2298" y="1900399"/>
            <a:ext cx="1391294" cy="2874320"/>
          </a:xfrm>
          <a:prstGeom prst="rect">
            <a:avLst/>
          </a:prstGeom>
        </p:spPr>
      </p:pic>
      <p:sp>
        <p:nvSpPr>
          <p:cNvPr id="8" name="Shape 5">
            <a:extLst>
              <a:ext uri="{FF2B5EF4-FFF2-40B4-BE49-F238E27FC236}">
                <a16:creationId xmlns:a16="http://schemas.microsoft.com/office/drawing/2014/main" id="{3A7B9FBD-8F10-0A3E-AE80-3A739C149DBF}"/>
              </a:ext>
            </a:extLst>
          </p:cNvPr>
          <p:cNvSpPr/>
          <p:nvPr/>
        </p:nvSpPr>
        <p:spPr>
          <a:xfrm>
            <a:off x="3210248" y="1828798"/>
            <a:ext cx="1510166" cy="3017522"/>
          </a:xfrm>
          <a:prstGeom prst="roundRect">
            <a:avLst>
              <a:gd name="adj" fmla="val 6818"/>
            </a:avLst>
          </a:prstGeom>
          <a:solidFill>
            <a:srgbClr val="0D1E35"/>
          </a:solidFill>
          <a:ln w="1270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47E7E75-89CD-F08B-589F-E1320C527D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9684" y="1900399"/>
            <a:ext cx="1391294" cy="28743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0A1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20040" y="256032"/>
            <a:ext cx="5486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03</a:t>
            </a:r>
            <a:endParaRPr lang="en-US" sz="1100" dirty="0"/>
          </a:p>
        </p:txBody>
      </p:sp>
      <p:sp>
        <p:nvSpPr>
          <p:cNvPr id="3" name="Text 1"/>
          <p:cNvSpPr/>
          <p:nvPr/>
        </p:nvSpPr>
        <p:spPr>
          <a:xfrm>
            <a:off x="868680" y="256032"/>
            <a:ext cx="32004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kern="0" spc="3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MOBILE APPLICATION</a:t>
            </a:r>
            <a:endParaRPr lang="en-US" sz="1100" dirty="0"/>
          </a:p>
        </p:txBody>
      </p:sp>
      <p:sp>
        <p:nvSpPr>
          <p:cNvPr id="4" name="Shape 2"/>
          <p:cNvSpPr/>
          <p:nvPr/>
        </p:nvSpPr>
        <p:spPr>
          <a:xfrm>
            <a:off x="320040" y="640080"/>
            <a:ext cx="8503920" cy="0"/>
          </a:xfrm>
          <a:prstGeom prst="line">
            <a:avLst/>
          </a:prstGeom>
          <a:noFill/>
          <a:ln w="6350">
            <a:solidFill>
              <a:srgbClr val="0E9AA7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320040" y="749808"/>
            <a:ext cx="64008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Scheduling &amp; Features Control</a:t>
            </a:r>
            <a:endParaRPr lang="en-US" sz="2800" dirty="0"/>
          </a:p>
        </p:txBody>
      </p:sp>
      <p:sp>
        <p:nvSpPr>
          <p:cNvPr id="12" name="Text 8"/>
          <p:cNvSpPr/>
          <p:nvPr/>
        </p:nvSpPr>
        <p:spPr>
          <a:xfrm>
            <a:off x="8686800" y="4754880"/>
            <a:ext cx="365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7</a:t>
            </a:r>
            <a:endParaRPr lang="en-US" sz="1000" dirty="0"/>
          </a:p>
        </p:txBody>
      </p:sp>
      <p:sp>
        <p:nvSpPr>
          <p:cNvPr id="13" name="Shape 5">
            <a:extLst>
              <a:ext uri="{FF2B5EF4-FFF2-40B4-BE49-F238E27FC236}">
                <a16:creationId xmlns:a16="http://schemas.microsoft.com/office/drawing/2014/main" id="{546E102C-B3F4-A738-81B7-4F5D4F339682}"/>
              </a:ext>
            </a:extLst>
          </p:cNvPr>
          <p:cNvSpPr/>
          <p:nvPr/>
        </p:nvSpPr>
        <p:spPr>
          <a:xfrm>
            <a:off x="356616" y="1501902"/>
            <a:ext cx="2011680" cy="3108960"/>
          </a:xfrm>
          <a:prstGeom prst="roundRect">
            <a:avLst>
              <a:gd name="adj" fmla="val 6818"/>
            </a:avLst>
          </a:prstGeom>
          <a:solidFill>
            <a:srgbClr val="0D1E35"/>
          </a:solidFill>
          <a:ln w="12700">
            <a:solidFill>
              <a:srgbClr val="0E9AA7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  <p:txBody>
          <a:bodyPr/>
          <a:lstStyle/>
          <a:p>
            <a:endParaRPr lang="ar-SA"/>
          </a:p>
        </p:txBody>
      </p:sp>
      <p:sp>
        <p:nvSpPr>
          <p:cNvPr id="15" name="Shape 6">
            <a:extLst>
              <a:ext uri="{FF2B5EF4-FFF2-40B4-BE49-F238E27FC236}">
                <a16:creationId xmlns:a16="http://schemas.microsoft.com/office/drawing/2014/main" id="{101B9A33-40F9-5E87-84D2-612C473E7650}"/>
              </a:ext>
            </a:extLst>
          </p:cNvPr>
          <p:cNvSpPr/>
          <p:nvPr/>
        </p:nvSpPr>
        <p:spPr>
          <a:xfrm>
            <a:off x="2487168" y="1501902"/>
            <a:ext cx="2011680" cy="3108960"/>
          </a:xfrm>
          <a:prstGeom prst="roundRect">
            <a:avLst>
              <a:gd name="adj" fmla="val 6818"/>
            </a:avLst>
          </a:prstGeom>
          <a:solidFill>
            <a:srgbClr val="0D1E35"/>
          </a:solidFill>
          <a:ln w="12700">
            <a:solidFill>
              <a:srgbClr val="F6C90E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  <p:txBody>
          <a:bodyPr/>
          <a:lstStyle/>
          <a:p>
            <a:endParaRPr lang="ar-SA"/>
          </a:p>
        </p:txBody>
      </p:sp>
      <p:sp>
        <p:nvSpPr>
          <p:cNvPr id="23" name="Shape 13">
            <a:extLst>
              <a:ext uri="{FF2B5EF4-FFF2-40B4-BE49-F238E27FC236}">
                <a16:creationId xmlns:a16="http://schemas.microsoft.com/office/drawing/2014/main" id="{190563CB-75C7-78DF-BAFB-D945B1E21FF3}"/>
              </a:ext>
            </a:extLst>
          </p:cNvPr>
          <p:cNvSpPr/>
          <p:nvPr/>
        </p:nvSpPr>
        <p:spPr>
          <a:xfrm>
            <a:off x="4902591" y="2221640"/>
            <a:ext cx="3977640" cy="694944"/>
          </a:xfrm>
          <a:prstGeom prst="roundRect">
            <a:avLst>
              <a:gd name="adj" fmla="val 10526"/>
            </a:avLst>
          </a:prstGeom>
          <a:solidFill>
            <a:srgbClr val="132136"/>
          </a:solidFill>
          <a:ln w="6350">
            <a:solidFill>
              <a:srgbClr val="2ECC71"/>
            </a:solidFill>
            <a:prstDash val="solid"/>
          </a:ln>
        </p:spPr>
        <p:txBody>
          <a:bodyPr/>
          <a:lstStyle/>
          <a:p>
            <a:endParaRPr lang="ar-SA"/>
          </a:p>
        </p:txBody>
      </p:sp>
      <p:sp>
        <p:nvSpPr>
          <p:cNvPr id="24" name="Text 14">
            <a:extLst>
              <a:ext uri="{FF2B5EF4-FFF2-40B4-BE49-F238E27FC236}">
                <a16:creationId xmlns:a16="http://schemas.microsoft.com/office/drawing/2014/main" id="{DA63AAD4-97BC-B86E-D4EF-706590C8FE50}"/>
              </a:ext>
            </a:extLst>
          </p:cNvPr>
          <p:cNvSpPr/>
          <p:nvPr/>
        </p:nvSpPr>
        <p:spPr>
          <a:xfrm>
            <a:off x="5012319" y="2276504"/>
            <a:ext cx="37490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dirty="0">
                <a:solidFill>
                  <a:srgbClr val="2ECC7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Scheduled Mode</a:t>
            </a:r>
            <a:endParaRPr lang="en-US" sz="1100" dirty="0"/>
          </a:p>
        </p:txBody>
      </p:sp>
      <p:sp>
        <p:nvSpPr>
          <p:cNvPr id="25" name="Text 15">
            <a:extLst>
              <a:ext uri="{FF2B5EF4-FFF2-40B4-BE49-F238E27FC236}">
                <a16:creationId xmlns:a16="http://schemas.microsoft.com/office/drawing/2014/main" id="{45396497-0FCC-EA53-3676-0A994A1ECE9A}"/>
              </a:ext>
            </a:extLst>
          </p:cNvPr>
          <p:cNvSpPr/>
          <p:nvPr/>
        </p:nvSpPr>
        <p:spPr>
          <a:xfrm>
            <a:off x="5012319" y="2550824"/>
            <a:ext cx="3749040" cy="3108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Syncs phone time with DS3231 RTC. User sets a time and the robot auto-starts cleaning.</a:t>
            </a:r>
            <a:endParaRPr lang="en-US" sz="950" dirty="0"/>
          </a:p>
        </p:txBody>
      </p:sp>
      <p:sp>
        <p:nvSpPr>
          <p:cNvPr id="26" name="Shape 16">
            <a:extLst>
              <a:ext uri="{FF2B5EF4-FFF2-40B4-BE49-F238E27FC236}">
                <a16:creationId xmlns:a16="http://schemas.microsoft.com/office/drawing/2014/main" id="{27BF0000-6BE6-8A8C-0AD0-A6C237D22690}"/>
              </a:ext>
            </a:extLst>
          </p:cNvPr>
          <p:cNvSpPr/>
          <p:nvPr/>
        </p:nvSpPr>
        <p:spPr>
          <a:xfrm>
            <a:off x="4902591" y="3017168"/>
            <a:ext cx="3977640" cy="694944"/>
          </a:xfrm>
          <a:prstGeom prst="roundRect">
            <a:avLst>
              <a:gd name="adj" fmla="val 10526"/>
            </a:avLst>
          </a:prstGeom>
          <a:solidFill>
            <a:srgbClr val="132136"/>
          </a:solidFill>
          <a:ln w="6350">
            <a:solidFill>
              <a:srgbClr val="F39C12"/>
            </a:solidFill>
            <a:prstDash val="solid"/>
          </a:ln>
        </p:spPr>
        <p:txBody>
          <a:bodyPr/>
          <a:lstStyle/>
          <a:p>
            <a:endParaRPr lang="ar-SA"/>
          </a:p>
        </p:txBody>
      </p:sp>
      <p:sp>
        <p:nvSpPr>
          <p:cNvPr id="27" name="Text 17">
            <a:extLst>
              <a:ext uri="{FF2B5EF4-FFF2-40B4-BE49-F238E27FC236}">
                <a16:creationId xmlns:a16="http://schemas.microsoft.com/office/drawing/2014/main" id="{E3AF0D6E-CD6B-BFFC-FA85-C48FD0A9D430}"/>
              </a:ext>
            </a:extLst>
          </p:cNvPr>
          <p:cNvSpPr/>
          <p:nvPr/>
        </p:nvSpPr>
        <p:spPr>
          <a:xfrm>
            <a:off x="5012319" y="3072032"/>
            <a:ext cx="37490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dirty="0">
                <a:solidFill>
                  <a:srgbClr val="F39C1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Features Page</a:t>
            </a:r>
            <a:endParaRPr lang="en-US" sz="1100" dirty="0"/>
          </a:p>
        </p:txBody>
      </p:sp>
      <p:sp>
        <p:nvSpPr>
          <p:cNvPr id="28" name="Text 18">
            <a:extLst>
              <a:ext uri="{FF2B5EF4-FFF2-40B4-BE49-F238E27FC236}">
                <a16:creationId xmlns:a16="http://schemas.microsoft.com/office/drawing/2014/main" id="{491F9026-70F2-960E-BD17-2A8173D0F718}"/>
              </a:ext>
            </a:extLst>
          </p:cNvPr>
          <p:cNvSpPr/>
          <p:nvPr/>
        </p:nvSpPr>
        <p:spPr>
          <a:xfrm>
            <a:off x="5012319" y="3346352"/>
            <a:ext cx="3749040" cy="3108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5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Toggle water pump, brush motor, and brush position individually. Displays water tank level.</a:t>
            </a:r>
            <a:endParaRPr lang="en-US" sz="95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BA32B35-A376-8C15-73AE-D7DF80CD5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862" y="1547621"/>
            <a:ext cx="1640292" cy="30175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9B0DDB-6EDD-C7AC-A4D1-8CEF61866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310" y="1568228"/>
            <a:ext cx="1640292" cy="300760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0A16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20040" y="256032"/>
            <a:ext cx="54864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6C90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04</a:t>
            </a:r>
            <a:endParaRPr lang="en-US" sz="1100" dirty="0"/>
          </a:p>
        </p:txBody>
      </p:sp>
      <p:sp>
        <p:nvSpPr>
          <p:cNvPr id="3" name="Text 1"/>
          <p:cNvSpPr/>
          <p:nvPr/>
        </p:nvSpPr>
        <p:spPr>
          <a:xfrm>
            <a:off x="868680" y="256032"/>
            <a:ext cx="22860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kern="0" spc="3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CONSTRAINTS</a:t>
            </a:r>
            <a:endParaRPr lang="en-US" sz="1100" dirty="0"/>
          </a:p>
        </p:txBody>
      </p:sp>
      <p:sp>
        <p:nvSpPr>
          <p:cNvPr id="4" name="Shape 2"/>
          <p:cNvSpPr/>
          <p:nvPr/>
        </p:nvSpPr>
        <p:spPr>
          <a:xfrm>
            <a:off x="320040" y="640080"/>
            <a:ext cx="8503920" cy="0"/>
          </a:xfrm>
          <a:prstGeom prst="line">
            <a:avLst/>
          </a:prstGeom>
          <a:noFill/>
          <a:ln w="6350">
            <a:solidFill>
              <a:srgbClr val="0E9AA7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320040" y="749808"/>
            <a:ext cx="64008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Challenges &amp; Limitations</a:t>
            </a:r>
            <a:endParaRPr lang="en-US" sz="2800" dirty="0"/>
          </a:p>
        </p:txBody>
      </p:sp>
      <p:sp>
        <p:nvSpPr>
          <p:cNvPr id="6" name="Shape 4"/>
          <p:cNvSpPr/>
          <p:nvPr/>
        </p:nvSpPr>
        <p:spPr>
          <a:xfrm>
            <a:off x="320040" y="1508760"/>
            <a:ext cx="4160520" cy="1508760"/>
          </a:xfrm>
          <a:prstGeom prst="roundRect">
            <a:avLst>
              <a:gd name="adj" fmla="val 6061"/>
            </a:avLst>
          </a:prstGeom>
          <a:solidFill>
            <a:srgbClr val="132136"/>
          </a:solidFill>
          <a:ln w="6350">
            <a:solidFill>
              <a:srgbClr val="F39C12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7" name="Shape 5"/>
          <p:cNvSpPr/>
          <p:nvPr/>
        </p:nvSpPr>
        <p:spPr>
          <a:xfrm>
            <a:off x="457200" y="1673352"/>
            <a:ext cx="411480" cy="347472"/>
          </a:xfrm>
          <a:prstGeom prst="roundRect">
            <a:avLst>
              <a:gd name="adj" fmla="val 15789"/>
            </a:avLst>
          </a:prstGeom>
          <a:solidFill>
            <a:srgbClr val="F39C12"/>
          </a:solidFill>
          <a:ln w="12700">
            <a:solidFill>
              <a:srgbClr val="F39C12"/>
            </a:solidFill>
            <a:prstDash val="solid"/>
          </a:ln>
        </p:spPr>
      </p:sp>
      <p:sp>
        <p:nvSpPr>
          <p:cNvPr id="8" name="Text 6"/>
          <p:cNvSpPr/>
          <p:nvPr/>
        </p:nvSpPr>
        <p:spPr>
          <a:xfrm>
            <a:off x="457200" y="1673352"/>
            <a:ext cx="4114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01</a:t>
            </a:r>
            <a:endParaRPr lang="en-US" sz="1100" dirty="0"/>
          </a:p>
        </p:txBody>
      </p:sp>
      <p:sp>
        <p:nvSpPr>
          <p:cNvPr id="9" name="Text 7"/>
          <p:cNvSpPr/>
          <p:nvPr/>
        </p:nvSpPr>
        <p:spPr>
          <a:xfrm>
            <a:off x="978408" y="1655064"/>
            <a:ext cx="3401568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IR Sensor Sensitivity to Sunlight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484632" y="2075688"/>
            <a:ext cx="384048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Operating outdoors means sunlight intensity changes interfere with IR sensor readings. Multiple calibration rounds were required to achieve stable edge detection performance.</a:t>
            </a:r>
            <a:endParaRPr lang="en-US" sz="1000" dirty="0"/>
          </a:p>
        </p:txBody>
      </p:sp>
      <p:sp>
        <p:nvSpPr>
          <p:cNvPr id="11" name="Shape 9"/>
          <p:cNvSpPr/>
          <p:nvPr/>
        </p:nvSpPr>
        <p:spPr>
          <a:xfrm>
            <a:off x="320040" y="3154680"/>
            <a:ext cx="4160520" cy="1508760"/>
          </a:xfrm>
          <a:prstGeom prst="roundRect">
            <a:avLst>
              <a:gd name="adj" fmla="val 6061"/>
            </a:avLst>
          </a:prstGeom>
          <a:solidFill>
            <a:srgbClr val="132136"/>
          </a:solidFill>
          <a:ln w="6350">
            <a:solidFill>
              <a:srgbClr val="F39C12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2" name="Shape 10"/>
          <p:cNvSpPr/>
          <p:nvPr/>
        </p:nvSpPr>
        <p:spPr>
          <a:xfrm>
            <a:off x="457200" y="3319272"/>
            <a:ext cx="411480" cy="347472"/>
          </a:xfrm>
          <a:prstGeom prst="roundRect">
            <a:avLst>
              <a:gd name="adj" fmla="val 15789"/>
            </a:avLst>
          </a:prstGeom>
          <a:solidFill>
            <a:srgbClr val="F39C12"/>
          </a:solidFill>
          <a:ln w="12700">
            <a:solidFill>
              <a:srgbClr val="F39C12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457200" y="3319272"/>
            <a:ext cx="4114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02</a:t>
            </a:r>
            <a:endParaRPr lang="en-US" sz="1100" dirty="0"/>
          </a:p>
        </p:txBody>
      </p:sp>
      <p:sp>
        <p:nvSpPr>
          <p:cNvPr id="14" name="Text 12"/>
          <p:cNvSpPr/>
          <p:nvPr/>
        </p:nvSpPr>
        <p:spPr>
          <a:xfrm>
            <a:off x="978408" y="3300984"/>
            <a:ext cx="3401568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MPU6050 Hardware Issues</a:t>
            </a:r>
            <a:endParaRPr lang="en-US" sz="1200" dirty="0"/>
          </a:p>
        </p:txBody>
      </p:sp>
      <p:sp>
        <p:nvSpPr>
          <p:cNvPr id="15" name="Text 13"/>
          <p:cNvSpPr/>
          <p:nvPr/>
        </p:nvSpPr>
        <p:spPr>
          <a:xfrm>
            <a:off x="484632" y="3721608"/>
            <a:ext cx="384048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Several MPU6050 sensor modules were damaged during testing and development. Replacing and re-integrating these sensors significantly increased debugging time.</a:t>
            </a:r>
            <a:endParaRPr lang="en-US" sz="1000" dirty="0"/>
          </a:p>
        </p:txBody>
      </p:sp>
      <p:sp>
        <p:nvSpPr>
          <p:cNvPr id="16" name="Shape 14"/>
          <p:cNvSpPr/>
          <p:nvPr/>
        </p:nvSpPr>
        <p:spPr>
          <a:xfrm>
            <a:off x="4663440" y="1508760"/>
            <a:ext cx="4160520" cy="1508760"/>
          </a:xfrm>
          <a:prstGeom prst="roundRect">
            <a:avLst>
              <a:gd name="adj" fmla="val 6061"/>
            </a:avLst>
          </a:prstGeom>
          <a:solidFill>
            <a:srgbClr val="132136"/>
          </a:solidFill>
          <a:ln w="6350">
            <a:solidFill>
              <a:srgbClr val="F39C12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17" name="Shape 15"/>
          <p:cNvSpPr/>
          <p:nvPr/>
        </p:nvSpPr>
        <p:spPr>
          <a:xfrm>
            <a:off x="4800600" y="1673352"/>
            <a:ext cx="411480" cy="347472"/>
          </a:xfrm>
          <a:prstGeom prst="roundRect">
            <a:avLst>
              <a:gd name="adj" fmla="val 15789"/>
            </a:avLst>
          </a:prstGeom>
          <a:solidFill>
            <a:srgbClr val="F39C12"/>
          </a:solidFill>
          <a:ln w="12700">
            <a:solidFill>
              <a:srgbClr val="F39C12"/>
            </a:solidFill>
            <a:prstDash val="solid"/>
          </a:ln>
        </p:spPr>
      </p:sp>
      <p:sp>
        <p:nvSpPr>
          <p:cNvPr id="18" name="Text 16"/>
          <p:cNvSpPr/>
          <p:nvPr/>
        </p:nvSpPr>
        <p:spPr>
          <a:xfrm>
            <a:off x="4800600" y="1673352"/>
            <a:ext cx="4114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03</a:t>
            </a:r>
            <a:endParaRPr lang="en-US" sz="1100" dirty="0"/>
          </a:p>
        </p:txBody>
      </p:sp>
      <p:sp>
        <p:nvSpPr>
          <p:cNvPr id="19" name="Text 17"/>
          <p:cNvSpPr/>
          <p:nvPr/>
        </p:nvSpPr>
        <p:spPr>
          <a:xfrm>
            <a:off x="5321808" y="1655064"/>
            <a:ext cx="3401568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Limited Budget</a:t>
            </a:r>
            <a:endParaRPr lang="en-US" sz="1200" dirty="0"/>
          </a:p>
        </p:txBody>
      </p:sp>
      <p:sp>
        <p:nvSpPr>
          <p:cNvPr id="20" name="Text 18"/>
          <p:cNvSpPr/>
          <p:nvPr/>
        </p:nvSpPr>
        <p:spPr>
          <a:xfrm>
            <a:off x="4828032" y="2075688"/>
            <a:ext cx="384048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project was developed with a constrained budget, requiring the use of locally-available, affordable components — which sometimes limited available options.</a:t>
            </a:r>
            <a:endParaRPr lang="en-US" sz="1000" dirty="0"/>
          </a:p>
        </p:txBody>
      </p:sp>
      <p:sp>
        <p:nvSpPr>
          <p:cNvPr id="21" name="Shape 19"/>
          <p:cNvSpPr/>
          <p:nvPr/>
        </p:nvSpPr>
        <p:spPr>
          <a:xfrm>
            <a:off x="4663440" y="3154680"/>
            <a:ext cx="4160520" cy="1508760"/>
          </a:xfrm>
          <a:prstGeom prst="roundRect">
            <a:avLst>
              <a:gd name="adj" fmla="val 6061"/>
            </a:avLst>
          </a:prstGeom>
          <a:solidFill>
            <a:srgbClr val="132136"/>
          </a:solidFill>
          <a:ln w="6350">
            <a:solidFill>
              <a:srgbClr val="F39C12"/>
            </a:solidFill>
            <a:prstDash val="solid"/>
          </a:ln>
          <a:effectLst>
            <a:outerShdw blurRad="101600" dist="38100" dir="2700000" algn="bl" rotWithShape="0">
              <a:srgbClr val="000000">
                <a:alpha val="25000"/>
              </a:srgbClr>
            </a:outerShdw>
          </a:effectLst>
        </p:spPr>
      </p:sp>
      <p:sp>
        <p:nvSpPr>
          <p:cNvPr id="22" name="Shape 20"/>
          <p:cNvSpPr/>
          <p:nvPr/>
        </p:nvSpPr>
        <p:spPr>
          <a:xfrm>
            <a:off x="4800600" y="3319272"/>
            <a:ext cx="411480" cy="347472"/>
          </a:xfrm>
          <a:prstGeom prst="roundRect">
            <a:avLst>
              <a:gd name="adj" fmla="val 15789"/>
            </a:avLst>
          </a:prstGeom>
          <a:solidFill>
            <a:srgbClr val="F39C12"/>
          </a:solidFill>
          <a:ln w="12700">
            <a:solidFill>
              <a:srgbClr val="F39C12"/>
            </a:solidFill>
            <a:prstDash val="solid"/>
          </a:ln>
        </p:spPr>
      </p:sp>
      <p:sp>
        <p:nvSpPr>
          <p:cNvPr id="23" name="Text 21"/>
          <p:cNvSpPr/>
          <p:nvPr/>
        </p:nvSpPr>
        <p:spPr>
          <a:xfrm>
            <a:off x="4800600" y="3319272"/>
            <a:ext cx="4114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04</a:t>
            </a:r>
            <a:endParaRPr lang="en-US" sz="1100" dirty="0"/>
          </a:p>
        </p:txBody>
      </p:sp>
      <p:sp>
        <p:nvSpPr>
          <p:cNvPr id="24" name="Text 22"/>
          <p:cNvSpPr/>
          <p:nvPr/>
        </p:nvSpPr>
        <p:spPr>
          <a:xfrm>
            <a:off x="5321808" y="3300984"/>
            <a:ext cx="3401568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Weight Balance Challenge</a:t>
            </a:r>
            <a:endParaRPr lang="en-US" sz="1200" dirty="0"/>
          </a:p>
        </p:txBody>
      </p:sp>
      <p:sp>
        <p:nvSpPr>
          <p:cNvPr id="25" name="Text 23"/>
          <p:cNvSpPr/>
          <p:nvPr/>
        </p:nvSpPr>
        <p:spPr>
          <a:xfrm>
            <a:off x="4828032" y="3721608"/>
            <a:ext cx="384048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F0F4F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brushes increased front-side weight, causing imbalance. Two Metal Ball Caster Wheels were added to improve stability and maintain a fixed height.</a:t>
            </a:r>
            <a:endParaRPr lang="en-US" sz="1000" dirty="0"/>
          </a:p>
        </p:txBody>
      </p:sp>
      <p:sp>
        <p:nvSpPr>
          <p:cNvPr id="26" name="Shape 24"/>
          <p:cNvSpPr/>
          <p:nvPr/>
        </p:nvSpPr>
        <p:spPr>
          <a:xfrm>
            <a:off x="320040" y="4709160"/>
            <a:ext cx="8503920" cy="292608"/>
          </a:xfrm>
          <a:prstGeom prst="roundRect">
            <a:avLst>
              <a:gd name="adj" fmla="val 18750"/>
            </a:avLst>
          </a:prstGeom>
          <a:solidFill>
            <a:srgbClr val="0E9AA7">
              <a:alpha val="15000"/>
            </a:srgbClr>
          </a:solidFill>
          <a:ln w="6350">
            <a:solidFill>
              <a:srgbClr val="0E9AA7"/>
            </a:solidFill>
            <a:prstDash val="solid"/>
          </a:ln>
        </p:spPr>
      </p:sp>
      <p:sp>
        <p:nvSpPr>
          <p:cNvPr id="27" name="Text 25"/>
          <p:cNvSpPr/>
          <p:nvPr/>
        </p:nvSpPr>
        <p:spPr>
          <a:xfrm>
            <a:off x="457200" y="4736592"/>
            <a:ext cx="822960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dirty="0">
                <a:solidFill>
                  <a:srgbClr val="0E9AA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✓  Despite these challenges, the final system was successfully implemented and demonstrated satisfactory performance during testing.</a:t>
            </a:r>
            <a:endParaRPr lang="en-US" sz="950" dirty="0"/>
          </a:p>
        </p:txBody>
      </p:sp>
      <p:sp>
        <p:nvSpPr>
          <p:cNvPr id="28" name="Text 26"/>
          <p:cNvSpPr/>
          <p:nvPr/>
        </p:nvSpPr>
        <p:spPr>
          <a:xfrm>
            <a:off x="8686800" y="5029200"/>
            <a:ext cx="365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8899A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8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994</Words>
  <Application>Microsoft Office PowerPoint</Application>
  <PresentationFormat>On-screen Show (16:9)</PresentationFormat>
  <Paragraphs>206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Cambria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SolarX Robot</dc:title>
  <dc:subject>PptxGenJS Presentation</dc:subject>
  <dc:creator>PptxGenJS</dc:creator>
  <cp:lastModifiedBy>wafa namroti</cp:lastModifiedBy>
  <cp:revision>15</cp:revision>
  <dcterms:created xsi:type="dcterms:W3CDTF">2026-06-11T11:55:06Z</dcterms:created>
  <dcterms:modified xsi:type="dcterms:W3CDTF">2026-06-13T07:10:52Z</dcterms:modified>
</cp:coreProperties>
</file>