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64" r:id="rId30"/>
    <p:sldId id="265" r:id="rId31"/>
    <p:sldId id="266" r:id="rId32"/>
    <p:sldId id="267" r:id="rId33"/>
  </p:sldIdLst>
  <p:sldSz cx="18288000" cy="10287000"/>
  <p:notesSz cx="6858000" cy="9144000"/>
  <p:embeddedFontLst>
    <p:embeddedFont>
      <p:font typeface="Montserrat Classic" charset="1" panose="00000500000000000000"/>
      <p:regular r:id="rId6"/>
    </p:embeddedFont>
    <p:embeddedFont>
      <p:font typeface="Montserrat Classic Bold" charset="1" panose="00000800000000000000"/>
      <p:regular r:id="rId7"/>
    </p:embeddedFont>
    <p:embeddedFont>
      <p:font typeface="Nunito" charset="1" panose="00000500000000000000"/>
      <p:regular r:id="rId8"/>
    </p:embeddedFont>
    <p:embeddedFont>
      <p:font typeface="Nunito Bold" charset="1" panose="00000800000000000000"/>
      <p:regular r:id="rId9"/>
    </p:embeddedFont>
    <p:embeddedFont>
      <p:font typeface="Arimo" charset="1" panose="020B0604020202020204"/>
      <p:regular r:id="rId10"/>
    </p:embeddedFont>
    <p:embeddedFont>
      <p:font typeface="Arimo Bold" charset="1" panose="020B0704020202020204"/>
      <p:regular r:id="rId11"/>
    </p:embeddedFont>
    <p:embeddedFont>
      <p:font typeface="Arimo Italics" charset="1" panose="020B0604020202090204"/>
      <p:regular r:id="rId12"/>
    </p:embeddedFont>
    <p:embeddedFont>
      <p:font typeface="Arimo Bold Italics" charset="1" panose="020B0704020202090204"/>
      <p:regular r:id="rId13"/>
    </p:embeddedFont>
    <p:embeddedFont>
      <p:font typeface="Open Sans" charset="1" panose="020B0606030504020204"/>
      <p:regular r:id="rId14"/>
    </p:embeddedFont>
    <p:embeddedFont>
      <p:font typeface="Open Sans Bold" charset="1" panose="020B0806030504020204"/>
      <p:regular r:id="rId15"/>
    </p:embeddedFont>
    <p:embeddedFont>
      <p:font typeface="Open Sans Italics" charset="1" panose="020B0606030504020204"/>
      <p:regular r:id="rId16"/>
    </p:embeddedFont>
    <p:embeddedFont>
      <p:font typeface="Open Sans Bold Italics" charset="1" panose="020B0806030504020204"/>
      <p:regular r:id="rId17"/>
    </p:embeddedFont>
    <p:embeddedFont>
      <p:font typeface="Nunito Sans Bold" charset="1" panose="00000800000000000000"/>
      <p:regular r:id="rId18"/>
    </p:embeddedFont>
    <p:embeddedFont>
      <p:font typeface="Nunito Sans Bold Bold" charset="1" panose="00000900000000000000"/>
      <p:regular r:id="rId19"/>
    </p:embeddedFont>
    <p:embeddedFont>
      <p:font typeface="Nunito Sans Bold Italics" charset="1" panose="00000800000000000000"/>
      <p:regular r:id="rId20"/>
    </p:embeddedFont>
    <p:embeddedFont>
      <p:font typeface="Nunito Sans Bold Bold Italics" charset="1" panose="0000090000000000000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slides/slide1.xml" Type="http://schemas.openxmlformats.org/officeDocument/2006/relationships/slide"/><Relationship Id="rId23" Target="slides/slide2.xml" Type="http://schemas.openxmlformats.org/officeDocument/2006/relationships/slide"/><Relationship Id="rId24" Target="slides/slide3.xml" Type="http://schemas.openxmlformats.org/officeDocument/2006/relationships/slide"/><Relationship Id="rId25" Target="slides/slide4.xml" Type="http://schemas.openxmlformats.org/officeDocument/2006/relationships/slide"/><Relationship Id="rId26" Target="slides/slide5.xml" Type="http://schemas.openxmlformats.org/officeDocument/2006/relationships/slide"/><Relationship Id="rId27" Target="slides/slide6.xml" Type="http://schemas.openxmlformats.org/officeDocument/2006/relationships/slide"/><Relationship Id="rId28" Target="slides/slide7.xml" Type="http://schemas.openxmlformats.org/officeDocument/2006/relationships/slide"/><Relationship Id="rId29" Target="slides/slide8.xml" Type="http://schemas.openxmlformats.org/officeDocument/2006/relationships/slide"/><Relationship Id="rId3" Target="viewProps.xml" Type="http://schemas.openxmlformats.org/officeDocument/2006/relationships/viewProps"/><Relationship Id="rId30" Target="slides/slide9.xml" Type="http://schemas.openxmlformats.org/officeDocument/2006/relationships/slide"/><Relationship Id="rId31" Target="slides/slide10.xml" Type="http://schemas.openxmlformats.org/officeDocument/2006/relationships/slide"/><Relationship Id="rId32" Target="slides/slide11.xml" Type="http://schemas.openxmlformats.org/officeDocument/2006/relationships/slide"/><Relationship Id="rId33" Target="slides/slide12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Relationship Id="rId3" Target="../media/image21.sv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1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png" Type="http://schemas.openxmlformats.org/officeDocument/2006/relationships/image"/><Relationship Id="rId4" Target="../media/image11.png" Type="http://schemas.openxmlformats.org/officeDocument/2006/relationships/image"/><Relationship Id="rId5" Target="../media/image12.png" Type="http://schemas.openxmlformats.org/officeDocument/2006/relationships/image"/><Relationship Id="rId6" Target="../media/image13.png" Type="http://schemas.openxmlformats.org/officeDocument/2006/relationships/image"/><Relationship Id="rId7" Target="../media/image14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Relationship Id="rId3" Target="../media/image16.jpeg" Type="http://schemas.openxmlformats.org/officeDocument/2006/relationships/image"/><Relationship Id="rId4" Target="../media/image17.jpeg" Type="http://schemas.openxmlformats.org/officeDocument/2006/relationships/image"/><Relationship Id="rId5" Target="../media/image18.png" Type="http://schemas.openxmlformats.org/officeDocument/2006/relationships/image"/><Relationship Id="rId6" Target="../media/image19.jpe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9669915" y="9248775"/>
            <a:ext cx="7589385" cy="0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1656128" y="5497549"/>
            <a:ext cx="3616958" cy="3219802"/>
          </a:xfrm>
          <a:custGeom>
            <a:avLst/>
            <a:gdLst/>
            <a:ahLst/>
            <a:cxnLst/>
            <a:rect r="r" b="b" t="t" l="l"/>
            <a:pathLst>
              <a:path h="3219802" w="3616958">
                <a:moveTo>
                  <a:pt x="0" y="0"/>
                </a:moveTo>
                <a:lnTo>
                  <a:pt x="3616959" y="0"/>
                </a:lnTo>
                <a:lnTo>
                  <a:pt x="3616959" y="3219803"/>
                </a:lnTo>
                <a:lnTo>
                  <a:pt x="0" y="32198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656499" y="1502669"/>
            <a:ext cx="12011948" cy="5604782"/>
            <a:chOff x="0" y="0"/>
            <a:chExt cx="16015930" cy="7473042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85725"/>
              <a:ext cx="16015930" cy="179897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0231"/>
                </a:lnSpc>
              </a:pPr>
              <a:r>
                <a:rPr lang="en-US" sz="9301" spc="-93">
                  <a:solidFill>
                    <a:srgbClr val="299BFF"/>
                  </a:solidFill>
                  <a:latin typeface="Nunito Bold"/>
                </a:rPr>
                <a:t>PharmaStore 24/7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2269216"/>
              <a:ext cx="16015930" cy="520382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6299"/>
                </a:lnSpc>
              </a:pPr>
              <a:r>
                <a:rPr lang="en-US" sz="4499">
                  <a:solidFill>
                    <a:srgbClr val="243762"/>
                  </a:solidFill>
                  <a:latin typeface="Nunito"/>
                </a:rPr>
                <a:t>A pharmacy vending machine aimed at providing accessible and round-the-</a:t>
              </a:r>
              <a:r>
                <a:rPr lang="en-US" sz="4499">
                  <a:solidFill>
                    <a:srgbClr val="243762"/>
                  </a:solidFill>
                  <a:latin typeface="Nunito"/>
                </a:rPr>
                <a:t>clock access to urgent pharmaceutical items.</a:t>
              </a:r>
            </a:p>
            <a:p>
              <a:pPr>
                <a:lnSpc>
                  <a:spcPts val="6299"/>
                </a:lnSpc>
              </a:pPr>
            </a:p>
            <a:p>
              <a:pPr>
                <a:lnSpc>
                  <a:spcPts val="629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-1143112" y="8743950"/>
            <a:ext cx="3086100" cy="308610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1656499" y="5904892"/>
            <a:ext cx="6490555" cy="497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</a:pPr>
            <a:r>
              <a:rPr lang="en-US" sz="2900">
                <a:solidFill>
                  <a:srgbClr val="000000"/>
                </a:solidFill>
                <a:latin typeface="Open Sans Bold"/>
              </a:rPr>
              <a:t>Supervised by: Dr. Manar Qamhieh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378454"/>
            <a:ext cx="7419198" cy="12042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349"/>
              </a:lnSpc>
            </a:pPr>
            <a:r>
              <a:rPr lang="en-US" sz="8499" spc="-84">
                <a:solidFill>
                  <a:srgbClr val="3884FD"/>
                </a:solidFill>
                <a:latin typeface="Nunito Bold"/>
              </a:rPr>
              <a:t>Future work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8887568" y="1510682"/>
            <a:ext cx="7987039" cy="1288330"/>
            <a:chOff x="0" y="0"/>
            <a:chExt cx="10649385" cy="1717773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1172993"/>
              <a:ext cx="10649385" cy="54478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3600"/>
                </a:lnSpc>
              </a:pPr>
              <a:r>
                <a:rPr lang="en-US" sz="2400">
                  <a:solidFill>
                    <a:srgbClr val="243762"/>
                  </a:solidFill>
                  <a:latin typeface="Nunito"/>
                </a:rPr>
                <a:t>Including baby needs and first aid kits.., 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0"/>
              <a:ext cx="10649385" cy="6477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840"/>
                </a:lnSpc>
              </a:pPr>
              <a:r>
                <a:rPr lang="en-US" sz="3200">
                  <a:solidFill>
                    <a:srgbClr val="F6B001"/>
                  </a:solidFill>
                  <a:latin typeface="Nunito Sans Bold"/>
                </a:rPr>
                <a:t>Expand the provided items.</a:t>
              </a: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8887568" y="4358697"/>
            <a:ext cx="7987039" cy="1569605"/>
            <a:chOff x="0" y="0"/>
            <a:chExt cx="10649385" cy="2092807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948003"/>
              <a:ext cx="10649385" cy="114480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3600"/>
                </a:lnSpc>
              </a:pPr>
              <a:r>
                <a:rPr lang="en-US" sz="2400">
                  <a:solidFill>
                    <a:srgbClr val="243762"/>
                  </a:solidFill>
                  <a:latin typeface="Nunito"/>
                </a:rPr>
                <a:t>detect if any mistakes occurs, doors not opening, closing, retrieval of wrong medicines etc.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0"/>
              <a:ext cx="10649385" cy="6477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840"/>
                </a:lnSpc>
              </a:pPr>
              <a:r>
                <a:rPr lang="en-US" sz="3200">
                  <a:solidFill>
                    <a:srgbClr val="F6B001"/>
                  </a:solidFill>
                  <a:latin typeface="Nunito Sans Bold"/>
                </a:rPr>
                <a:t>High level error detection system 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8887568" y="6892366"/>
            <a:ext cx="7987039" cy="1612987"/>
            <a:chOff x="0" y="0"/>
            <a:chExt cx="10649385" cy="2150649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1605870"/>
              <a:ext cx="10649385" cy="54478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3600"/>
                </a:lnSpc>
              </a:pP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0"/>
              <a:ext cx="10649385" cy="12954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840"/>
                </a:lnSpc>
              </a:pPr>
              <a:r>
                <a:rPr lang="en-US" sz="3200">
                  <a:solidFill>
                    <a:srgbClr val="F6B001"/>
                  </a:solidFill>
                  <a:latin typeface="Nunito Sans Bold"/>
                </a:rPr>
                <a:t>Enhancement of the design and the mechanisms</a:t>
              </a:r>
            </a:p>
          </p:txBody>
        </p:sp>
      </p:grpSp>
      <p:sp>
        <p:nvSpPr>
          <p:cNvPr name="AutoShape 12" id="12"/>
          <p:cNvSpPr/>
          <p:nvPr/>
        </p:nvSpPr>
        <p:spPr>
          <a:xfrm rot="0">
            <a:off x="1028700" y="9234488"/>
            <a:ext cx="5950690" cy="0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3" id="13"/>
          <p:cNvSpPr/>
          <p:nvPr/>
        </p:nvSpPr>
        <p:spPr>
          <a:xfrm flipH="false" flipV="false" rot="0">
            <a:off x="1523872" y="2959758"/>
            <a:ext cx="5774409" cy="6084147"/>
          </a:xfrm>
          <a:custGeom>
            <a:avLst/>
            <a:gdLst/>
            <a:ahLst/>
            <a:cxnLst/>
            <a:rect r="r" b="b" t="t" l="l"/>
            <a:pathLst>
              <a:path h="6084147" w="5774409">
                <a:moveTo>
                  <a:pt x="0" y="0"/>
                </a:moveTo>
                <a:lnTo>
                  <a:pt x="5774409" y="0"/>
                </a:lnTo>
                <a:lnTo>
                  <a:pt x="5774409" y="6084148"/>
                </a:lnTo>
                <a:lnTo>
                  <a:pt x="0" y="608414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-990712" y="8896350"/>
            <a:ext cx="3086100" cy="3086100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8887568" y="8438678"/>
            <a:ext cx="7987039" cy="889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0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Nunito"/>
              </a:rPr>
              <a:t>Include more mechanisms and enhance the design for more accuracy when feeding the system.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3884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956475" y="4433597"/>
            <a:ext cx="4375051" cy="15245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1771"/>
              </a:lnSpc>
            </a:pPr>
            <a:r>
              <a:rPr lang="en-US" sz="10701" spc="-107">
                <a:solidFill>
                  <a:srgbClr val="FFFFFF"/>
                </a:solidFill>
                <a:latin typeface="Nunito Bold"/>
              </a:rPr>
              <a:t>Demo</a:t>
            </a:r>
          </a:p>
        </p:txBody>
      </p:sp>
      <p:sp>
        <p:nvSpPr>
          <p:cNvPr name="AutoShape 3" id="3"/>
          <p:cNvSpPr/>
          <p:nvPr/>
        </p:nvSpPr>
        <p:spPr>
          <a:xfrm>
            <a:off x="1028700" y="7968477"/>
            <a:ext cx="16230600" cy="0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665000" y="704935"/>
            <a:ext cx="727401" cy="647529"/>
          </a:xfrm>
          <a:custGeom>
            <a:avLst/>
            <a:gdLst/>
            <a:ahLst/>
            <a:cxnLst/>
            <a:rect r="r" b="b" t="t" l="l"/>
            <a:pathLst>
              <a:path h="647529" w="727401">
                <a:moveTo>
                  <a:pt x="0" y="0"/>
                </a:moveTo>
                <a:lnTo>
                  <a:pt x="727400" y="0"/>
                </a:lnTo>
                <a:lnTo>
                  <a:pt x="727400" y="647530"/>
                </a:lnTo>
                <a:lnTo>
                  <a:pt x="0" y="6475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990712" y="8896350"/>
            <a:ext cx="3086100" cy="308610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291458">
            <a:off x="14365512" y="-7394931"/>
            <a:ext cx="15191719" cy="15191719"/>
          </a:xfrm>
          <a:custGeom>
            <a:avLst/>
            <a:gdLst/>
            <a:ahLst/>
            <a:cxnLst/>
            <a:rect r="r" b="b" t="t" l="l"/>
            <a:pathLst>
              <a:path h="15191719" w="15191719">
                <a:moveTo>
                  <a:pt x="0" y="0"/>
                </a:moveTo>
                <a:lnTo>
                  <a:pt x="15191719" y="0"/>
                </a:lnTo>
                <a:lnTo>
                  <a:pt x="15191719" y="15191719"/>
                </a:lnTo>
                <a:lnTo>
                  <a:pt x="0" y="151917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098001" y="3218463"/>
            <a:ext cx="12091998" cy="19250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695"/>
              </a:lnSpc>
              <a:spcBef>
                <a:spcPct val="0"/>
              </a:spcBef>
            </a:pPr>
            <a:r>
              <a:rPr lang="en-US" sz="11211">
                <a:solidFill>
                  <a:srgbClr val="000000"/>
                </a:solidFill>
                <a:latin typeface="Montserrat Classic"/>
              </a:rPr>
              <a:t>THANK YOU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4158489" y="5381547"/>
            <a:ext cx="9971022" cy="969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80"/>
              </a:lnSpc>
              <a:spcBef>
                <a:spcPct val="0"/>
              </a:spcBef>
            </a:pPr>
            <a:r>
              <a:rPr lang="en-US" sz="5700">
                <a:solidFill>
                  <a:srgbClr val="299BFF"/>
                </a:solidFill>
                <a:latin typeface="Montserrat Classic"/>
              </a:rPr>
              <a:t>ANY QUESTIONS?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-1802854" y="8463208"/>
            <a:ext cx="3086100" cy="308610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644295" y="5686254"/>
            <a:ext cx="15247491" cy="9525"/>
          </a:xfrm>
          <a:prstGeom prst="line">
            <a:avLst/>
          </a:prstGeom>
          <a:ln cap="flat" w="19050">
            <a:solidFill>
              <a:srgbClr val="2437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2194808" y="3808995"/>
            <a:ext cx="1910789" cy="483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40"/>
              </a:lnSpc>
            </a:pPr>
            <a:r>
              <a:rPr lang="en-US" sz="3200">
                <a:solidFill>
                  <a:srgbClr val="243762"/>
                </a:solidFill>
                <a:latin typeface="Nunito Sans Bold"/>
              </a:rPr>
              <a:t>Problems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7252953" y="651068"/>
            <a:ext cx="4030176" cy="1208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349"/>
              </a:lnSpc>
            </a:pPr>
            <a:r>
              <a:rPr lang="en-US" sz="8499" spc="-84">
                <a:solidFill>
                  <a:srgbClr val="3884FD"/>
                </a:solidFill>
                <a:latin typeface="Nunito Bold"/>
              </a:rPr>
              <a:t>Outline</a:t>
            </a:r>
          </a:p>
        </p:txBody>
      </p:sp>
      <p:sp>
        <p:nvSpPr>
          <p:cNvPr name="AutoShape 5" id="5"/>
          <p:cNvSpPr/>
          <p:nvPr/>
        </p:nvSpPr>
        <p:spPr>
          <a:xfrm>
            <a:off x="4862222" y="6027263"/>
            <a:ext cx="0" cy="493897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AutoShape 6" id="6"/>
          <p:cNvSpPr/>
          <p:nvPr/>
        </p:nvSpPr>
        <p:spPr>
          <a:xfrm flipV="true">
            <a:off x="7262478" y="4649603"/>
            <a:ext cx="0" cy="493897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AutoShape 7" id="7"/>
          <p:cNvSpPr/>
          <p:nvPr/>
        </p:nvSpPr>
        <p:spPr>
          <a:xfrm flipV="true">
            <a:off x="11623177" y="4649603"/>
            <a:ext cx="0" cy="493897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AutoShape 8" id="8"/>
          <p:cNvSpPr/>
          <p:nvPr/>
        </p:nvSpPr>
        <p:spPr>
          <a:xfrm flipV="true">
            <a:off x="3039839" y="4649603"/>
            <a:ext cx="0" cy="493897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AutoShape 9" id="9"/>
          <p:cNvSpPr/>
          <p:nvPr/>
        </p:nvSpPr>
        <p:spPr>
          <a:xfrm>
            <a:off x="13802142" y="6274211"/>
            <a:ext cx="0" cy="493897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AutoShape 10" id="10"/>
          <p:cNvSpPr/>
          <p:nvPr/>
        </p:nvSpPr>
        <p:spPr>
          <a:xfrm>
            <a:off x="9277565" y="6379688"/>
            <a:ext cx="0" cy="493897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TextBox 11" id="11"/>
          <p:cNvSpPr txBox="true"/>
          <p:nvPr/>
        </p:nvSpPr>
        <p:spPr>
          <a:xfrm rot="0">
            <a:off x="4105596" y="7161050"/>
            <a:ext cx="2320040" cy="483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40"/>
              </a:lnSpc>
            </a:pPr>
            <a:r>
              <a:rPr lang="en-US" sz="3200">
                <a:solidFill>
                  <a:srgbClr val="243762"/>
                </a:solidFill>
                <a:latin typeface="Nunito Sans Bold"/>
              </a:rPr>
              <a:t>Solution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331684" y="3811208"/>
            <a:ext cx="1928341" cy="483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40"/>
              </a:lnSpc>
            </a:pPr>
            <a:r>
              <a:rPr lang="en-US" sz="3200">
                <a:solidFill>
                  <a:srgbClr val="243762"/>
                </a:solidFill>
                <a:latin typeface="Nunito Sans Bold"/>
              </a:rPr>
              <a:t>Features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8010012" y="7261224"/>
            <a:ext cx="2639470" cy="483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40"/>
              </a:lnSpc>
            </a:pPr>
            <a:r>
              <a:rPr lang="en-US" sz="3200">
                <a:solidFill>
                  <a:srgbClr val="243762"/>
                </a:solidFill>
                <a:latin typeface="Nunito Sans Bold"/>
              </a:rPr>
              <a:t>Components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358908" y="3811208"/>
            <a:ext cx="2509489" cy="483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40"/>
              </a:lnSpc>
            </a:pPr>
            <a:r>
              <a:rPr lang="en-US" sz="3200">
                <a:solidFill>
                  <a:srgbClr val="243762"/>
                </a:solidFill>
                <a:latin typeface="Nunito Sans Bold"/>
              </a:rPr>
              <a:t>Constraints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2662855" y="7339609"/>
            <a:ext cx="2297624" cy="483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40"/>
              </a:lnSpc>
            </a:pPr>
            <a:r>
              <a:rPr lang="en-US" sz="3200">
                <a:solidFill>
                  <a:srgbClr val="243762"/>
                </a:solidFill>
                <a:latin typeface="Nunito Sans Bold"/>
              </a:rPr>
              <a:t>Future work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2696263" y="2745944"/>
            <a:ext cx="706201" cy="706201"/>
            <a:chOff x="0" y="0"/>
            <a:chExt cx="941602" cy="941602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0" y="0"/>
              <a:ext cx="941602" cy="941602"/>
              <a:chOff x="0" y="0"/>
              <a:chExt cx="6350000" cy="635000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6B001"/>
              </a:solidFill>
            </p:spPr>
          </p:sp>
        </p:grpSp>
        <p:sp>
          <p:nvSpPr>
            <p:cNvPr name="TextBox 19" id="19"/>
            <p:cNvSpPr txBox="true"/>
            <p:nvPr/>
          </p:nvSpPr>
          <p:spPr>
            <a:xfrm rot="0">
              <a:off x="107758" y="197557"/>
              <a:ext cx="726086" cy="5083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40"/>
                </a:lnSpc>
                <a:spcBef>
                  <a:spcPct val="0"/>
                </a:spcBef>
              </a:pPr>
              <a:r>
                <a:rPr lang="en-US" sz="2314">
                  <a:solidFill>
                    <a:srgbClr val="FFFFFF"/>
                  </a:solidFill>
                  <a:latin typeface="Nunito Bold"/>
                </a:rPr>
                <a:t>1</a:t>
              </a: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4559415" y="8132621"/>
            <a:ext cx="706201" cy="706201"/>
            <a:chOff x="0" y="0"/>
            <a:chExt cx="941602" cy="941602"/>
          </a:xfrm>
        </p:grpSpPr>
        <p:grpSp>
          <p:nvGrpSpPr>
            <p:cNvPr name="Group 21" id="21"/>
            <p:cNvGrpSpPr/>
            <p:nvPr/>
          </p:nvGrpSpPr>
          <p:grpSpPr>
            <a:xfrm rot="0">
              <a:off x="0" y="0"/>
              <a:ext cx="941602" cy="941602"/>
              <a:chOff x="0" y="0"/>
              <a:chExt cx="6350000" cy="6350000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6B001"/>
              </a:solidFill>
            </p:spPr>
          </p:sp>
        </p:grpSp>
        <p:sp>
          <p:nvSpPr>
            <p:cNvPr name="TextBox 23" id="23"/>
            <p:cNvSpPr txBox="true"/>
            <p:nvPr/>
          </p:nvSpPr>
          <p:spPr>
            <a:xfrm rot="0">
              <a:off x="107758" y="197557"/>
              <a:ext cx="726086" cy="5083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40"/>
                </a:lnSpc>
                <a:spcBef>
                  <a:spcPct val="0"/>
                </a:spcBef>
              </a:pPr>
              <a:r>
                <a:rPr lang="en-US" sz="2314">
                  <a:solidFill>
                    <a:srgbClr val="FFFFFF"/>
                  </a:solidFill>
                  <a:latin typeface="Nunito Bold"/>
                </a:rPr>
                <a:t>2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3458566" y="8132621"/>
            <a:ext cx="706201" cy="706201"/>
            <a:chOff x="0" y="0"/>
            <a:chExt cx="941602" cy="941602"/>
          </a:xfrm>
        </p:grpSpPr>
        <p:grpSp>
          <p:nvGrpSpPr>
            <p:cNvPr name="Group 25" id="25"/>
            <p:cNvGrpSpPr/>
            <p:nvPr/>
          </p:nvGrpSpPr>
          <p:grpSpPr>
            <a:xfrm rot="0">
              <a:off x="0" y="0"/>
              <a:ext cx="941602" cy="941602"/>
              <a:chOff x="0" y="0"/>
              <a:chExt cx="6350000" cy="6350000"/>
            </a:xfrm>
          </p:grpSpPr>
          <p:sp>
            <p:nvSpPr>
              <p:cNvPr name="Freeform 26" id="26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6B001"/>
              </a:solidFill>
            </p:spPr>
          </p:sp>
        </p:grpSp>
        <p:sp>
          <p:nvSpPr>
            <p:cNvPr name="TextBox 27" id="27"/>
            <p:cNvSpPr txBox="true"/>
            <p:nvPr/>
          </p:nvSpPr>
          <p:spPr>
            <a:xfrm rot="0">
              <a:off x="107758" y="197557"/>
              <a:ext cx="726086" cy="5083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40"/>
                </a:lnSpc>
                <a:spcBef>
                  <a:spcPct val="0"/>
                </a:spcBef>
              </a:pPr>
              <a:r>
                <a:rPr lang="en-US" sz="2314">
                  <a:solidFill>
                    <a:srgbClr val="FFFFFF"/>
                  </a:solidFill>
                  <a:latin typeface="Nunito Bold"/>
                </a:rPr>
                <a:t>6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1260551" y="2745944"/>
            <a:ext cx="706201" cy="706201"/>
            <a:chOff x="0" y="0"/>
            <a:chExt cx="941602" cy="941602"/>
          </a:xfrm>
        </p:grpSpPr>
        <p:grpSp>
          <p:nvGrpSpPr>
            <p:cNvPr name="Group 29" id="29"/>
            <p:cNvGrpSpPr/>
            <p:nvPr/>
          </p:nvGrpSpPr>
          <p:grpSpPr>
            <a:xfrm rot="0">
              <a:off x="0" y="0"/>
              <a:ext cx="941602" cy="941602"/>
              <a:chOff x="0" y="0"/>
              <a:chExt cx="6350000" cy="6350000"/>
            </a:xfrm>
          </p:grpSpPr>
          <p:sp>
            <p:nvSpPr>
              <p:cNvPr name="Freeform 30" id="30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6B001"/>
              </a:solidFill>
            </p:spPr>
          </p:sp>
        </p:grpSp>
        <p:sp>
          <p:nvSpPr>
            <p:cNvPr name="TextBox 31" id="31"/>
            <p:cNvSpPr txBox="true"/>
            <p:nvPr/>
          </p:nvSpPr>
          <p:spPr>
            <a:xfrm rot="0">
              <a:off x="107758" y="197557"/>
              <a:ext cx="726086" cy="5083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40"/>
                </a:lnSpc>
                <a:spcBef>
                  <a:spcPct val="0"/>
                </a:spcBef>
              </a:pPr>
              <a:r>
                <a:rPr lang="en-US" sz="2314">
                  <a:solidFill>
                    <a:srgbClr val="FFFFFF"/>
                  </a:solidFill>
                  <a:latin typeface="Nunito Bold"/>
                </a:rPr>
                <a:t>5</a:t>
              </a: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8976646" y="8135507"/>
            <a:ext cx="706201" cy="706201"/>
            <a:chOff x="0" y="0"/>
            <a:chExt cx="941602" cy="941602"/>
          </a:xfrm>
        </p:grpSpPr>
        <p:grpSp>
          <p:nvGrpSpPr>
            <p:cNvPr name="Group 33" id="33"/>
            <p:cNvGrpSpPr/>
            <p:nvPr/>
          </p:nvGrpSpPr>
          <p:grpSpPr>
            <a:xfrm rot="0">
              <a:off x="0" y="0"/>
              <a:ext cx="941602" cy="941602"/>
              <a:chOff x="0" y="0"/>
              <a:chExt cx="6350000" cy="6350000"/>
            </a:xfrm>
          </p:grpSpPr>
          <p:sp>
            <p:nvSpPr>
              <p:cNvPr name="Freeform 34" id="34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6B001"/>
              </a:solidFill>
            </p:spPr>
          </p:sp>
        </p:grpSp>
        <p:sp>
          <p:nvSpPr>
            <p:cNvPr name="TextBox 35" id="35"/>
            <p:cNvSpPr txBox="true"/>
            <p:nvPr/>
          </p:nvSpPr>
          <p:spPr>
            <a:xfrm rot="0">
              <a:off x="107758" y="197557"/>
              <a:ext cx="726086" cy="5083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40"/>
                </a:lnSpc>
                <a:spcBef>
                  <a:spcPct val="0"/>
                </a:spcBef>
              </a:pPr>
              <a:r>
                <a:rPr lang="en-US" sz="2314">
                  <a:solidFill>
                    <a:srgbClr val="FFFFFF"/>
                  </a:solidFill>
                  <a:latin typeface="Nunito Bold"/>
                </a:rPr>
                <a:t>4</a:t>
              </a: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6899852" y="2745944"/>
            <a:ext cx="706201" cy="706201"/>
            <a:chOff x="0" y="0"/>
            <a:chExt cx="941602" cy="941602"/>
          </a:xfrm>
        </p:grpSpPr>
        <p:grpSp>
          <p:nvGrpSpPr>
            <p:cNvPr name="Group 37" id="37"/>
            <p:cNvGrpSpPr/>
            <p:nvPr/>
          </p:nvGrpSpPr>
          <p:grpSpPr>
            <a:xfrm rot="0">
              <a:off x="0" y="0"/>
              <a:ext cx="941602" cy="941602"/>
              <a:chOff x="0" y="0"/>
              <a:chExt cx="6350000" cy="6350000"/>
            </a:xfrm>
          </p:grpSpPr>
          <p:sp>
            <p:nvSpPr>
              <p:cNvPr name="Freeform 38" id="38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6B001"/>
              </a:solidFill>
            </p:spPr>
          </p:sp>
        </p:grpSp>
        <p:sp>
          <p:nvSpPr>
            <p:cNvPr name="TextBox 39" id="39"/>
            <p:cNvSpPr txBox="true"/>
            <p:nvPr/>
          </p:nvSpPr>
          <p:spPr>
            <a:xfrm rot="0">
              <a:off x="107758" y="197557"/>
              <a:ext cx="726086" cy="5083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40"/>
                </a:lnSpc>
                <a:spcBef>
                  <a:spcPct val="0"/>
                </a:spcBef>
              </a:pPr>
              <a:r>
                <a:rPr lang="en-US" sz="2314">
                  <a:solidFill>
                    <a:srgbClr val="FFFFFF"/>
                  </a:solidFill>
                  <a:latin typeface="Nunito Bold"/>
                </a:rPr>
                <a:t>3</a:t>
              </a:r>
            </a:p>
          </p:txBody>
        </p:sp>
      </p:grpSp>
      <p:sp>
        <p:nvSpPr>
          <p:cNvPr name="Freeform 40" id="40"/>
          <p:cNvSpPr/>
          <p:nvPr/>
        </p:nvSpPr>
        <p:spPr>
          <a:xfrm flipH="false" flipV="false" rot="-5291458">
            <a:off x="-11744688" y="4870509"/>
            <a:ext cx="14220045" cy="14220045"/>
          </a:xfrm>
          <a:custGeom>
            <a:avLst/>
            <a:gdLst/>
            <a:ahLst/>
            <a:cxnLst/>
            <a:rect r="r" b="b" t="t" l="l"/>
            <a:pathLst>
              <a:path h="14220045" w="14220045">
                <a:moveTo>
                  <a:pt x="0" y="0"/>
                </a:moveTo>
                <a:lnTo>
                  <a:pt x="14220045" y="0"/>
                </a:lnTo>
                <a:lnTo>
                  <a:pt x="14220045" y="14220045"/>
                </a:lnTo>
                <a:lnTo>
                  <a:pt x="0" y="1422004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1" id="41"/>
          <p:cNvSpPr/>
          <p:nvPr/>
        </p:nvSpPr>
        <p:spPr>
          <a:xfrm flipV="true">
            <a:off x="15696964" y="4649603"/>
            <a:ext cx="0" cy="493897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oval" len="lg" w="lg"/>
          </a:ln>
        </p:spPr>
      </p:sp>
      <p:sp>
        <p:nvSpPr>
          <p:cNvPr name="TextBox 42" id="42"/>
          <p:cNvSpPr txBox="true"/>
          <p:nvPr/>
        </p:nvSpPr>
        <p:spPr>
          <a:xfrm rot="0">
            <a:off x="14963896" y="3846340"/>
            <a:ext cx="2509489" cy="4837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40"/>
              </a:lnSpc>
            </a:pPr>
            <a:r>
              <a:rPr lang="en-US" sz="3200">
                <a:solidFill>
                  <a:srgbClr val="243762"/>
                </a:solidFill>
                <a:latin typeface="Nunito Sans Bold"/>
              </a:rPr>
              <a:t>Demo</a:t>
            </a:r>
          </a:p>
        </p:txBody>
      </p:sp>
      <p:grpSp>
        <p:nvGrpSpPr>
          <p:cNvPr name="Group 43" id="43"/>
          <p:cNvGrpSpPr/>
          <p:nvPr/>
        </p:nvGrpSpPr>
        <p:grpSpPr>
          <a:xfrm rot="0">
            <a:off x="15334338" y="2816289"/>
            <a:ext cx="706201" cy="706201"/>
            <a:chOff x="0" y="0"/>
            <a:chExt cx="941602" cy="941602"/>
          </a:xfrm>
        </p:grpSpPr>
        <p:grpSp>
          <p:nvGrpSpPr>
            <p:cNvPr name="Group 44" id="44"/>
            <p:cNvGrpSpPr/>
            <p:nvPr/>
          </p:nvGrpSpPr>
          <p:grpSpPr>
            <a:xfrm rot="0">
              <a:off x="0" y="0"/>
              <a:ext cx="941602" cy="941602"/>
              <a:chOff x="0" y="0"/>
              <a:chExt cx="6350000" cy="6350000"/>
            </a:xfrm>
          </p:grpSpPr>
          <p:sp>
            <p:nvSpPr>
              <p:cNvPr name="Freeform 45" id="45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6B001"/>
              </a:solidFill>
            </p:spPr>
          </p:sp>
        </p:grpSp>
        <p:sp>
          <p:nvSpPr>
            <p:cNvPr name="TextBox 46" id="46"/>
            <p:cNvSpPr txBox="true"/>
            <p:nvPr/>
          </p:nvSpPr>
          <p:spPr>
            <a:xfrm rot="0">
              <a:off x="107758" y="197557"/>
              <a:ext cx="726086" cy="5083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40"/>
                </a:lnSpc>
                <a:spcBef>
                  <a:spcPct val="0"/>
                </a:spcBef>
              </a:pPr>
              <a:r>
                <a:rPr lang="en-US" sz="2314">
                  <a:solidFill>
                    <a:srgbClr val="FFFFFF"/>
                  </a:solidFill>
                  <a:latin typeface="Nunito Bold"/>
                </a:rPr>
                <a:t>7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Table 2" id="2"/>
          <p:cNvGraphicFramePr>
            <a:graphicFrameLocks noGrp="true"/>
          </p:cNvGraphicFramePr>
          <p:nvPr/>
        </p:nvGraphicFramePr>
        <p:xfrm>
          <a:off x="11091429" y="1352465"/>
          <a:ext cx="5751412" cy="8923809"/>
        </p:xfrm>
        <a:graphic>
          <a:graphicData uri="http://schemas.openxmlformats.org/drawingml/2006/table">
            <a:tbl>
              <a:tblPr/>
              <a:tblGrid>
                <a:gridCol w="4515482"/>
              </a:tblGrid>
              <a:tr h="1421595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839"/>
                        </a:lnSpc>
                        <a:defRPr/>
                      </a:pPr>
                      <a:r>
                        <a:rPr lang="en-US" sz="3199">
                          <a:solidFill>
                            <a:srgbClr val="243762"/>
                          </a:solidFill>
                          <a:latin typeface="Nunito Sans Bold"/>
                        </a:rPr>
                        <a:t>Unable to obtain essential items at night.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8022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599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359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0700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4479"/>
                        </a:lnSpc>
                        <a:defRPr/>
                      </a:pPr>
                      <a:r>
                        <a:rPr lang="en-US" sz="3199">
                          <a:solidFill>
                            <a:srgbClr val="243762"/>
                          </a:solidFill>
                          <a:latin typeface="Nunito Sans Bold"/>
                        </a:rPr>
                        <a:t>Unable to access urgent items when pharmacies are far away.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592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599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359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603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4479"/>
                        </a:lnSpc>
                        <a:defRPr/>
                      </a:pPr>
                      <a:r>
                        <a:rPr lang="en-US" sz="3199">
                          <a:solidFill>
                            <a:srgbClr val="243762"/>
                          </a:solidFill>
                          <a:latin typeface="Nunito Sans Bold"/>
                        </a:rPr>
                        <a:t>No feeding system for the machine.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697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599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name="Group 3" id="3"/>
          <p:cNvGrpSpPr/>
          <p:nvPr/>
        </p:nvGrpSpPr>
        <p:grpSpPr>
          <a:xfrm rot="0">
            <a:off x="2073009" y="3857556"/>
            <a:ext cx="7794324" cy="2309051"/>
            <a:chOff x="0" y="0"/>
            <a:chExt cx="10392432" cy="3078734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95250"/>
              <a:ext cx="10392432" cy="187323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0724"/>
                </a:lnSpc>
              </a:pPr>
              <a:r>
                <a:rPr lang="en-US" sz="9749" spc="-97">
                  <a:solidFill>
                    <a:srgbClr val="3884FD"/>
                  </a:solidFill>
                  <a:latin typeface="Nunito Bold"/>
                </a:rPr>
                <a:t>Problems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2276943"/>
              <a:ext cx="9343636" cy="80179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5138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665000" y="704935"/>
            <a:ext cx="727401" cy="647529"/>
          </a:xfrm>
          <a:custGeom>
            <a:avLst/>
            <a:gdLst/>
            <a:ahLst/>
            <a:cxnLst/>
            <a:rect r="r" b="b" t="t" l="l"/>
            <a:pathLst>
              <a:path h="647529" w="727401">
                <a:moveTo>
                  <a:pt x="0" y="0"/>
                </a:moveTo>
                <a:lnTo>
                  <a:pt x="727400" y="0"/>
                </a:lnTo>
                <a:lnTo>
                  <a:pt x="727400" y="647530"/>
                </a:lnTo>
                <a:lnTo>
                  <a:pt x="0" y="6475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1143112" y="8743950"/>
            <a:ext cx="3086100" cy="308610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-990712" y="8896350"/>
            <a:ext cx="3086100" cy="3086100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9881487" y="1687437"/>
            <a:ext cx="538296" cy="548264"/>
          </a:xfrm>
          <a:custGeom>
            <a:avLst/>
            <a:gdLst/>
            <a:ahLst/>
            <a:cxnLst/>
            <a:rect r="r" b="b" t="t" l="l"/>
            <a:pathLst>
              <a:path h="548264" w="538296">
                <a:moveTo>
                  <a:pt x="0" y="0"/>
                </a:moveTo>
                <a:lnTo>
                  <a:pt x="538296" y="0"/>
                </a:lnTo>
                <a:lnTo>
                  <a:pt x="538296" y="548265"/>
                </a:lnTo>
                <a:lnTo>
                  <a:pt x="0" y="5482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9881487" y="4463817"/>
            <a:ext cx="538296" cy="548264"/>
          </a:xfrm>
          <a:custGeom>
            <a:avLst/>
            <a:gdLst/>
            <a:ahLst/>
            <a:cxnLst/>
            <a:rect r="r" b="b" t="t" l="l"/>
            <a:pathLst>
              <a:path h="548264" w="538296">
                <a:moveTo>
                  <a:pt x="0" y="0"/>
                </a:moveTo>
                <a:lnTo>
                  <a:pt x="538296" y="0"/>
                </a:lnTo>
                <a:lnTo>
                  <a:pt x="538296" y="548264"/>
                </a:lnTo>
                <a:lnTo>
                  <a:pt x="0" y="5482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9881487" y="7582637"/>
            <a:ext cx="538296" cy="548264"/>
          </a:xfrm>
          <a:custGeom>
            <a:avLst/>
            <a:gdLst/>
            <a:ahLst/>
            <a:cxnLst/>
            <a:rect r="r" b="b" t="t" l="l"/>
            <a:pathLst>
              <a:path h="548264" w="538296">
                <a:moveTo>
                  <a:pt x="0" y="0"/>
                </a:moveTo>
                <a:lnTo>
                  <a:pt x="538296" y="0"/>
                </a:lnTo>
                <a:lnTo>
                  <a:pt x="538296" y="548264"/>
                </a:lnTo>
                <a:lnTo>
                  <a:pt x="0" y="5482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8975889" y="7683722"/>
            <a:ext cx="7589385" cy="0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9740821" y="2053618"/>
            <a:ext cx="5778062" cy="5778062"/>
          </a:xfrm>
          <a:custGeom>
            <a:avLst/>
            <a:gdLst/>
            <a:ahLst/>
            <a:cxnLst/>
            <a:rect r="r" b="b" t="t" l="l"/>
            <a:pathLst>
              <a:path h="5778062" w="5778062">
                <a:moveTo>
                  <a:pt x="0" y="0"/>
                </a:moveTo>
                <a:lnTo>
                  <a:pt x="5778062" y="0"/>
                </a:lnTo>
                <a:lnTo>
                  <a:pt x="5778062" y="5778062"/>
                </a:lnTo>
                <a:lnTo>
                  <a:pt x="0" y="57780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392400" y="2731607"/>
            <a:ext cx="8115300" cy="4356352"/>
            <a:chOff x="0" y="0"/>
            <a:chExt cx="10820400" cy="5808469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85725"/>
              <a:ext cx="10820400" cy="163974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349"/>
                </a:lnSpc>
              </a:pPr>
              <a:r>
                <a:rPr lang="en-US" sz="8499" spc="-84">
                  <a:solidFill>
                    <a:srgbClr val="299BFF"/>
                  </a:solidFill>
                  <a:latin typeface="Nunito Bold"/>
                </a:rPr>
                <a:t>Solution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2460432"/>
              <a:ext cx="9580319" cy="334803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5039"/>
                </a:lnSpc>
                <a:spcBef>
                  <a:spcPct val="0"/>
                </a:spcBef>
              </a:pPr>
              <a:r>
                <a:rPr lang="en-US" sz="3599">
                  <a:solidFill>
                    <a:srgbClr val="243762"/>
                  </a:solidFill>
                  <a:latin typeface="Nunito"/>
                </a:rPr>
                <a:t>A pharmacy vending machine with feeding system to access urgent items using a touchscreen or a barcode of a prescription.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665000" y="704935"/>
            <a:ext cx="727401" cy="647529"/>
          </a:xfrm>
          <a:custGeom>
            <a:avLst/>
            <a:gdLst/>
            <a:ahLst/>
            <a:cxnLst/>
            <a:rect r="r" b="b" t="t" l="l"/>
            <a:pathLst>
              <a:path h="647529" w="727401">
                <a:moveTo>
                  <a:pt x="0" y="0"/>
                </a:moveTo>
                <a:lnTo>
                  <a:pt x="727400" y="0"/>
                </a:lnTo>
                <a:lnTo>
                  <a:pt x="727400" y="647530"/>
                </a:lnTo>
                <a:lnTo>
                  <a:pt x="0" y="6475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-990712" y="8896350"/>
            <a:ext cx="3086100" cy="3086100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Table 2" id="2"/>
          <p:cNvGraphicFramePr>
            <a:graphicFrameLocks noGrp="true"/>
          </p:cNvGraphicFramePr>
          <p:nvPr/>
        </p:nvGraphicFramePr>
        <p:xfrm>
          <a:off x="0" y="0"/>
          <a:ext cx="18288000" cy="10287000"/>
        </p:xfrm>
        <a:graphic>
          <a:graphicData uri="http://schemas.openxmlformats.org/drawingml/2006/table">
            <a:tbl>
              <a:tblPr/>
              <a:tblGrid>
                <a:gridCol w="1282101"/>
                <a:gridCol w="7861899"/>
                <a:gridCol w="1336295"/>
                <a:gridCol w="7807705"/>
              </a:tblGrid>
              <a:tr h="286666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4480"/>
                        </a:lnSpc>
                        <a:defRPr/>
                      </a:pPr>
                      <a:r>
                        <a:rPr lang="en-US" sz="3200">
                          <a:solidFill>
                            <a:srgbClr val="3884FD"/>
                          </a:solidFill>
                          <a:latin typeface="Nunito Sans Bold"/>
                        </a:rPr>
                        <a:t>Storage system</a:t>
                      </a:r>
                      <a:endParaRPr lang="en-US" sz="1100"/>
                    </a:p>
                  </a:txBody>
                  <a:tcPr marL="47625" marR="47625" marT="47625" marB="47625" anchor="b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4480"/>
                        </a:lnSpc>
                        <a:defRPr/>
                      </a:pPr>
                      <a:r>
                        <a:rPr lang="en-US" sz="3200">
                          <a:solidFill>
                            <a:srgbClr val="3884FD"/>
                          </a:solidFill>
                          <a:latin typeface="Nunito Sans Bold"/>
                        </a:rPr>
                        <a:t>Retrieval system</a:t>
                      </a:r>
                      <a:endParaRPr lang="en-US" sz="1100"/>
                    </a:p>
                  </a:txBody>
                  <a:tcPr marL="47625" marR="47625" marT="47625" marB="47625" anchor="b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839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359"/>
                        </a:lnSpc>
                        <a:defRPr/>
                      </a:pPr>
                      <a:r>
                        <a:rPr lang="en-US" sz="2399">
                          <a:solidFill>
                            <a:srgbClr val="243762"/>
                          </a:solidFill>
                          <a:latin typeface="Nunito"/>
                        </a:rPr>
                        <a:t>This pharmacy vending machine has a storage system that also detect if any medicine box is empty and sends notification to the admin. </a:t>
                      </a:r>
                      <a:endParaRPr lang="en-US" sz="1100"/>
                    </a:p>
                  </a:txBody>
                  <a:tcPr marL="47625" marR="47625" marT="47625" marB="47625" anchor="t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359"/>
                        </a:lnSpc>
                        <a:defRPr/>
                      </a:pPr>
                      <a:r>
                        <a:rPr lang="en-US" sz="2399">
                          <a:solidFill>
                            <a:srgbClr val="243762"/>
                          </a:solidFill>
                          <a:latin typeface="Nunito"/>
                        </a:rPr>
                        <a:t>There are two modes of retrieving the medicine, using a barcode prescription or using the touchscreen.</a:t>
                      </a:r>
                      <a:endParaRPr lang="en-US" sz="1100"/>
                    </a:p>
                  </a:txBody>
                  <a:tcPr marL="47625" marR="47625" marT="47625" marB="47625" anchor="t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9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4480"/>
                        </a:lnSpc>
                        <a:defRPr/>
                      </a:pPr>
                      <a:r>
                        <a:rPr lang="en-US" sz="3200">
                          <a:solidFill>
                            <a:srgbClr val="3884FD"/>
                          </a:solidFill>
                          <a:latin typeface="Nunito Sans Bold"/>
                        </a:rPr>
                        <a:t>Feeding system</a:t>
                      </a:r>
                      <a:endParaRPr lang="en-US" sz="1100"/>
                    </a:p>
                  </a:txBody>
                  <a:tcPr marL="47625" marR="47625" marT="47625" marB="47625" anchor="b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448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b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4480"/>
                        </a:lnSpc>
                        <a:defRPr/>
                      </a:pPr>
                      <a:r>
                        <a:rPr lang="en-US" sz="3200">
                          <a:solidFill>
                            <a:srgbClr val="3884FD"/>
                          </a:solidFill>
                          <a:latin typeface="Nunito Sans Bold"/>
                        </a:rPr>
                        <a:t>Mobile app</a:t>
                      </a:r>
                      <a:endParaRPr lang="en-US" sz="1100"/>
                    </a:p>
                  </a:txBody>
                  <a:tcPr marL="47625" marR="47625" marT="47625" marB="47625" anchor="b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509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359"/>
                        </a:lnSpc>
                        <a:defRPr/>
                      </a:pPr>
                      <a:r>
                        <a:rPr lang="en-US" sz="2400">
                          <a:solidFill>
                            <a:srgbClr val="243762"/>
                          </a:solidFill>
                          <a:latin typeface="Nunito"/>
                        </a:rPr>
                        <a:t>The storage system will feed the medicine box which is under a certain limit and will not feed it if another box door is open to avoid any mistake.</a:t>
                      </a:r>
                      <a:endParaRPr lang="en-US" sz="1100"/>
                    </a:p>
                  </a:txBody>
                  <a:tcPr marL="47625" marR="47625" marT="47625" marB="47625" anchor="t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359"/>
                        </a:lnSpc>
                        <a:defRPr/>
                      </a:pPr>
                      <a:endParaRPr lang="en-US" sz="1100"/>
                    </a:p>
                  </a:txBody>
                  <a:tcPr marL="47625" marR="47625" marT="47625" marB="47625" anchor="t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359"/>
                        </a:lnSpc>
                        <a:defRPr/>
                      </a:pPr>
                      <a:r>
                        <a:rPr lang="en-US" sz="2400">
                          <a:solidFill>
                            <a:srgbClr val="243762"/>
                          </a:solidFill>
                          <a:latin typeface="Nunito"/>
                        </a:rPr>
                        <a:t>The admin has a mobile application that can turn the machine on or off and get notifications if any mistakes occurs.</a:t>
                      </a:r>
                      <a:endParaRPr lang="en-US" sz="1100"/>
                    </a:p>
                  </a:txBody>
                  <a:tcPr marL="47625" marR="47625" marT="47625" marB="47625" anchor="t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name="Group 3" id="3"/>
          <p:cNvGrpSpPr/>
          <p:nvPr/>
        </p:nvGrpSpPr>
        <p:grpSpPr>
          <a:xfrm rot="0">
            <a:off x="1282101" y="925317"/>
            <a:ext cx="915398" cy="915398"/>
            <a:chOff x="0" y="0"/>
            <a:chExt cx="1220531" cy="1220531"/>
          </a:xfrm>
        </p:grpSpPr>
        <p:grpSp>
          <p:nvGrpSpPr>
            <p:cNvPr name="Group 4" id="4"/>
            <p:cNvGrpSpPr/>
            <p:nvPr/>
          </p:nvGrpSpPr>
          <p:grpSpPr>
            <a:xfrm rot="0">
              <a:off x="0" y="0"/>
              <a:ext cx="1220531" cy="1220531"/>
              <a:chOff x="0" y="0"/>
              <a:chExt cx="6350000" cy="635000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6B001"/>
              </a:solidFill>
            </p:spPr>
          </p:sp>
        </p:grpSp>
        <p:sp>
          <p:nvSpPr>
            <p:cNvPr name="TextBox 6" id="6"/>
            <p:cNvSpPr txBox="true"/>
            <p:nvPr/>
          </p:nvSpPr>
          <p:spPr>
            <a:xfrm rot="0">
              <a:off x="139679" y="248316"/>
              <a:ext cx="941174" cy="66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FFFFFF"/>
                  </a:solidFill>
                  <a:latin typeface="Nunito Bold"/>
                </a:rPr>
                <a:t>01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0480295" y="925317"/>
            <a:ext cx="915398" cy="915398"/>
            <a:chOff x="0" y="0"/>
            <a:chExt cx="1220531" cy="1220531"/>
          </a:xfrm>
        </p:grpSpPr>
        <p:grpSp>
          <p:nvGrpSpPr>
            <p:cNvPr name="Group 8" id="8"/>
            <p:cNvGrpSpPr/>
            <p:nvPr/>
          </p:nvGrpSpPr>
          <p:grpSpPr>
            <a:xfrm rot="0">
              <a:off x="0" y="0"/>
              <a:ext cx="1220531" cy="1220531"/>
              <a:chOff x="0" y="0"/>
              <a:chExt cx="6350000" cy="63500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6B001"/>
              </a:solidFill>
            </p:spPr>
          </p:sp>
        </p:grpSp>
        <p:sp>
          <p:nvSpPr>
            <p:cNvPr name="TextBox 10" id="10"/>
            <p:cNvSpPr txBox="true"/>
            <p:nvPr/>
          </p:nvSpPr>
          <p:spPr>
            <a:xfrm rot="0">
              <a:off x="139679" y="248316"/>
              <a:ext cx="941174" cy="66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FFFFFF"/>
                  </a:solidFill>
                  <a:latin typeface="Nunito Bold"/>
                </a:rPr>
                <a:t>02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409700" y="6050736"/>
            <a:ext cx="915398" cy="915398"/>
            <a:chOff x="0" y="0"/>
            <a:chExt cx="1220531" cy="1220531"/>
          </a:xfrm>
        </p:grpSpPr>
        <p:grpSp>
          <p:nvGrpSpPr>
            <p:cNvPr name="Group 12" id="12"/>
            <p:cNvGrpSpPr/>
            <p:nvPr/>
          </p:nvGrpSpPr>
          <p:grpSpPr>
            <a:xfrm rot="0">
              <a:off x="0" y="0"/>
              <a:ext cx="1220531" cy="1220531"/>
              <a:chOff x="0" y="0"/>
              <a:chExt cx="6350000" cy="6350000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6B001"/>
              </a:solidFill>
            </p:spPr>
          </p:sp>
        </p:grpSp>
        <p:sp>
          <p:nvSpPr>
            <p:cNvPr name="TextBox 14" id="14"/>
            <p:cNvSpPr txBox="true"/>
            <p:nvPr/>
          </p:nvSpPr>
          <p:spPr>
            <a:xfrm rot="0">
              <a:off x="139679" y="248316"/>
              <a:ext cx="941174" cy="66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FFFFFF"/>
                  </a:solidFill>
                  <a:latin typeface="Nunito Bold"/>
                </a:rPr>
                <a:t>03</a:t>
              </a: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0485058" y="6050736"/>
            <a:ext cx="915398" cy="915398"/>
            <a:chOff x="0" y="0"/>
            <a:chExt cx="1220531" cy="1220531"/>
          </a:xfrm>
        </p:grpSpPr>
        <p:grpSp>
          <p:nvGrpSpPr>
            <p:cNvPr name="Group 16" id="16"/>
            <p:cNvGrpSpPr/>
            <p:nvPr/>
          </p:nvGrpSpPr>
          <p:grpSpPr>
            <a:xfrm rot="0">
              <a:off x="0" y="0"/>
              <a:ext cx="1220531" cy="1220531"/>
              <a:chOff x="0" y="0"/>
              <a:chExt cx="6350000" cy="6350000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6B001"/>
              </a:solidFill>
            </p:spPr>
          </p:sp>
        </p:grpSp>
        <p:sp>
          <p:nvSpPr>
            <p:cNvPr name="TextBox 18" id="18"/>
            <p:cNvSpPr txBox="true"/>
            <p:nvPr/>
          </p:nvSpPr>
          <p:spPr>
            <a:xfrm rot="0">
              <a:off x="139679" y="248316"/>
              <a:ext cx="941174" cy="66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200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FFFFFF"/>
                  </a:solidFill>
                  <a:latin typeface="Nunito Bold"/>
                </a:rPr>
                <a:t>04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-1543050" y="8928733"/>
            <a:ext cx="3086100" cy="3086100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3884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4406852" y="8432137"/>
            <a:ext cx="9474296" cy="0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-1143112" y="8743950"/>
            <a:ext cx="3086100" cy="3086100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9805467" y="2230463"/>
            <a:ext cx="6681602" cy="6681602"/>
          </a:xfrm>
          <a:custGeom>
            <a:avLst/>
            <a:gdLst/>
            <a:ahLst/>
            <a:cxnLst/>
            <a:rect r="r" b="b" t="t" l="l"/>
            <a:pathLst>
              <a:path h="6681602" w="6681602">
                <a:moveTo>
                  <a:pt x="0" y="0"/>
                </a:moveTo>
                <a:lnTo>
                  <a:pt x="6681603" y="0"/>
                </a:lnTo>
                <a:lnTo>
                  <a:pt x="6681603" y="6681602"/>
                </a:lnTo>
                <a:lnTo>
                  <a:pt x="0" y="66816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335754" y="2751782"/>
            <a:ext cx="6196162" cy="4783437"/>
          </a:xfrm>
          <a:custGeom>
            <a:avLst/>
            <a:gdLst/>
            <a:ahLst/>
            <a:cxnLst/>
            <a:rect r="r" b="b" t="t" l="l"/>
            <a:pathLst>
              <a:path h="4783437" w="6196162">
                <a:moveTo>
                  <a:pt x="0" y="0"/>
                </a:moveTo>
                <a:lnTo>
                  <a:pt x="6196162" y="0"/>
                </a:lnTo>
                <a:lnTo>
                  <a:pt x="6196162" y="4783436"/>
                </a:lnTo>
                <a:lnTo>
                  <a:pt x="0" y="47834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872839" y="1191734"/>
            <a:ext cx="9865257" cy="1203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349"/>
              </a:lnSpc>
            </a:pPr>
            <a:r>
              <a:rPr lang="en-US" sz="8499" spc="-84">
                <a:solidFill>
                  <a:srgbClr val="FFFFFF"/>
                </a:solidFill>
                <a:latin typeface="Nunito Bold"/>
              </a:rPr>
              <a:t>Microcontrollers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3884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2720306" y="9248775"/>
            <a:ext cx="12847388" cy="0"/>
          </a:xfrm>
          <a:prstGeom prst="line">
            <a:avLst/>
          </a:prstGeom>
          <a:ln cap="rnd" w="19050">
            <a:solidFill>
              <a:srgbClr val="243762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-1143112" y="8743950"/>
            <a:ext cx="3086100" cy="3086100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942988" y="2786901"/>
            <a:ext cx="4189561" cy="2356599"/>
            <a:chOff x="0" y="0"/>
            <a:chExt cx="11289030" cy="6350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287761" cy="6350000"/>
            </a:xfrm>
            <a:custGeom>
              <a:avLst/>
              <a:gdLst/>
              <a:ahLst/>
              <a:cxnLst/>
              <a:rect r="r" b="b" t="t" l="l"/>
              <a:pathLst>
                <a:path h="6350000" w="11287761">
                  <a:moveTo>
                    <a:pt x="0" y="5824220"/>
                  </a:moveTo>
                  <a:lnTo>
                    <a:pt x="0" y="525780"/>
                  </a:lnTo>
                  <a:cubicBezTo>
                    <a:pt x="0" y="234950"/>
                    <a:pt x="234950" y="0"/>
                    <a:pt x="525780" y="0"/>
                  </a:cubicBezTo>
                  <a:lnTo>
                    <a:pt x="10761980" y="0"/>
                  </a:lnTo>
                  <a:cubicBezTo>
                    <a:pt x="11052811" y="0"/>
                    <a:pt x="11287761" y="234950"/>
                    <a:pt x="11287761" y="525780"/>
                  </a:cubicBezTo>
                  <a:lnTo>
                    <a:pt x="11287761" y="5822950"/>
                  </a:lnTo>
                  <a:cubicBezTo>
                    <a:pt x="11287761" y="6113780"/>
                    <a:pt x="11052811" y="6348730"/>
                    <a:pt x="10761980" y="6348730"/>
                  </a:cubicBezTo>
                  <a:lnTo>
                    <a:pt x="525780" y="6348730"/>
                  </a:lnTo>
                  <a:cubicBezTo>
                    <a:pt x="236220" y="6350000"/>
                    <a:pt x="0" y="6115050"/>
                    <a:pt x="0" y="5824220"/>
                  </a:cubicBezTo>
                  <a:cubicBezTo>
                    <a:pt x="0" y="5824220"/>
                    <a:pt x="0" y="5824220"/>
                    <a:pt x="0" y="5824220"/>
                  </a:cubicBezTo>
                  <a:close/>
                </a:path>
              </a:pathLst>
            </a:custGeom>
            <a:blipFill>
              <a:blip r:embed="rId2"/>
              <a:stretch>
                <a:fillRect l="-2226" t="0" r="-2226" b="0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6842949" y="2728627"/>
            <a:ext cx="4189561" cy="2356599"/>
            <a:chOff x="0" y="0"/>
            <a:chExt cx="11289030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287761" cy="6350000"/>
            </a:xfrm>
            <a:custGeom>
              <a:avLst/>
              <a:gdLst/>
              <a:ahLst/>
              <a:cxnLst/>
              <a:rect r="r" b="b" t="t" l="l"/>
              <a:pathLst>
                <a:path h="6350000" w="11287761">
                  <a:moveTo>
                    <a:pt x="0" y="5824220"/>
                  </a:moveTo>
                  <a:lnTo>
                    <a:pt x="0" y="525780"/>
                  </a:lnTo>
                  <a:cubicBezTo>
                    <a:pt x="0" y="234950"/>
                    <a:pt x="234950" y="0"/>
                    <a:pt x="525780" y="0"/>
                  </a:cubicBezTo>
                  <a:lnTo>
                    <a:pt x="10761980" y="0"/>
                  </a:lnTo>
                  <a:cubicBezTo>
                    <a:pt x="11052811" y="0"/>
                    <a:pt x="11287761" y="234950"/>
                    <a:pt x="11287761" y="525780"/>
                  </a:cubicBezTo>
                  <a:lnTo>
                    <a:pt x="11287761" y="5822950"/>
                  </a:lnTo>
                  <a:cubicBezTo>
                    <a:pt x="11287761" y="6113780"/>
                    <a:pt x="11052811" y="6348730"/>
                    <a:pt x="10761980" y="6348730"/>
                  </a:cubicBezTo>
                  <a:lnTo>
                    <a:pt x="525780" y="6348730"/>
                  </a:lnTo>
                  <a:cubicBezTo>
                    <a:pt x="236220" y="6350000"/>
                    <a:pt x="0" y="6115050"/>
                    <a:pt x="0" y="5824220"/>
                  </a:cubicBezTo>
                  <a:cubicBezTo>
                    <a:pt x="0" y="5824220"/>
                    <a:pt x="0" y="5824220"/>
                    <a:pt x="0" y="5824220"/>
                  </a:cubicBezTo>
                  <a:close/>
                </a:path>
              </a:pathLst>
            </a:custGeom>
            <a:blipFill>
              <a:blip r:embed="rId3"/>
              <a:stretch>
                <a:fillRect l="0" t="-14599" r="0" b="-14599"/>
              </a:stretch>
            </a:blipFill>
          </p:spPr>
        </p:sp>
      </p:grpSp>
      <p:grpSp>
        <p:nvGrpSpPr>
          <p:cNvPr name="Group 10" id="10"/>
          <p:cNvGrpSpPr>
            <a:grpSpLocks noChangeAspect="true"/>
          </p:cNvGrpSpPr>
          <p:nvPr/>
        </p:nvGrpSpPr>
        <p:grpSpPr>
          <a:xfrm rot="0">
            <a:off x="11746885" y="2786901"/>
            <a:ext cx="4189561" cy="2356599"/>
            <a:chOff x="0" y="0"/>
            <a:chExt cx="11289030" cy="63500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1287761" cy="6350000"/>
            </a:xfrm>
            <a:custGeom>
              <a:avLst/>
              <a:gdLst/>
              <a:ahLst/>
              <a:cxnLst/>
              <a:rect r="r" b="b" t="t" l="l"/>
              <a:pathLst>
                <a:path h="6350000" w="11287761">
                  <a:moveTo>
                    <a:pt x="0" y="5824220"/>
                  </a:moveTo>
                  <a:lnTo>
                    <a:pt x="0" y="525780"/>
                  </a:lnTo>
                  <a:cubicBezTo>
                    <a:pt x="0" y="234950"/>
                    <a:pt x="234950" y="0"/>
                    <a:pt x="525780" y="0"/>
                  </a:cubicBezTo>
                  <a:lnTo>
                    <a:pt x="10761980" y="0"/>
                  </a:lnTo>
                  <a:cubicBezTo>
                    <a:pt x="11052811" y="0"/>
                    <a:pt x="11287761" y="234950"/>
                    <a:pt x="11287761" y="525780"/>
                  </a:cubicBezTo>
                  <a:lnTo>
                    <a:pt x="11287761" y="5822950"/>
                  </a:lnTo>
                  <a:cubicBezTo>
                    <a:pt x="11287761" y="6113780"/>
                    <a:pt x="11052811" y="6348730"/>
                    <a:pt x="10761980" y="6348730"/>
                  </a:cubicBezTo>
                  <a:lnTo>
                    <a:pt x="525780" y="6348730"/>
                  </a:lnTo>
                  <a:cubicBezTo>
                    <a:pt x="236220" y="6350000"/>
                    <a:pt x="0" y="6115050"/>
                    <a:pt x="0" y="5824220"/>
                  </a:cubicBezTo>
                  <a:cubicBezTo>
                    <a:pt x="0" y="5824220"/>
                    <a:pt x="0" y="5824220"/>
                    <a:pt x="0" y="5824220"/>
                  </a:cubicBezTo>
                  <a:close/>
                </a:path>
              </a:pathLst>
            </a:custGeom>
            <a:blipFill>
              <a:blip r:embed="rId4"/>
              <a:stretch>
                <a:fillRect l="0" t="-38897" r="0" b="-38897"/>
              </a:stretch>
            </a:blip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2416216" y="5569830"/>
            <a:ext cx="3243104" cy="3243091"/>
            <a:chOff x="0" y="0"/>
            <a:chExt cx="6350000" cy="634997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l="-1410" t="0" r="-1410" b="0"/>
              </a:stretch>
            </a:blip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3400881" y="689213"/>
            <a:ext cx="12877588" cy="1233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460"/>
              </a:lnSpc>
            </a:pPr>
            <a:r>
              <a:rPr lang="en-US" sz="8600" spc="-85">
                <a:solidFill>
                  <a:srgbClr val="FFFFFF"/>
                </a:solidFill>
                <a:latin typeface="Nunito Bold"/>
              </a:rPr>
              <a:t>Sensors &amp; components</a:t>
            </a:r>
          </a:p>
        </p:txBody>
      </p: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7522448" y="5500859"/>
            <a:ext cx="3243104" cy="3243091"/>
            <a:chOff x="0" y="0"/>
            <a:chExt cx="6350000" cy="634997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17" id="17"/>
          <p:cNvGrpSpPr>
            <a:grpSpLocks noChangeAspect="true"/>
          </p:cNvGrpSpPr>
          <p:nvPr/>
        </p:nvGrpSpPr>
        <p:grpSpPr>
          <a:xfrm rot="0">
            <a:off x="12632452" y="5500859"/>
            <a:ext cx="3243104" cy="3243091"/>
            <a:chOff x="0" y="0"/>
            <a:chExt cx="6350000" cy="6349975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143112" y="8743950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13404006" y="6200888"/>
            <a:ext cx="3243104" cy="3243091"/>
            <a:chOff x="0" y="0"/>
            <a:chExt cx="6350000" cy="634997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9748062" y="6200888"/>
            <a:ext cx="3243104" cy="3243091"/>
            <a:chOff x="0" y="0"/>
            <a:chExt cx="6350000" cy="634997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8548409" y="2762820"/>
            <a:ext cx="3243104" cy="3243091"/>
            <a:chOff x="0" y="0"/>
            <a:chExt cx="6350000" cy="634997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1" id="11"/>
          <p:cNvGrpSpPr>
            <a:grpSpLocks noChangeAspect="true"/>
          </p:cNvGrpSpPr>
          <p:nvPr/>
        </p:nvGrpSpPr>
        <p:grpSpPr>
          <a:xfrm rot="0">
            <a:off x="1559164" y="1962622"/>
            <a:ext cx="6361782" cy="6361757"/>
            <a:chOff x="0" y="0"/>
            <a:chExt cx="6350000" cy="634997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13" id="13"/>
          <p:cNvGrpSpPr>
            <a:grpSpLocks noChangeAspect="true"/>
          </p:cNvGrpSpPr>
          <p:nvPr/>
        </p:nvGrpSpPr>
        <p:grpSpPr>
          <a:xfrm rot="0">
            <a:off x="12991166" y="2368904"/>
            <a:ext cx="4068783" cy="4068767"/>
            <a:chOff x="0" y="0"/>
            <a:chExt cx="6350000" cy="6349975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4601675" y="729452"/>
            <a:ext cx="9601948" cy="1233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460"/>
              </a:lnSpc>
            </a:pPr>
            <a:r>
              <a:rPr lang="en-US" sz="8600" spc="-85">
                <a:solidFill>
                  <a:srgbClr val="3884FD"/>
                </a:solidFill>
                <a:latin typeface="Nunito Bold"/>
              </a:rPr>
              <a:t>Other components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Table 2" id="2"/>
          <p:cNvGraphicFramePr>
            <a:graphicFrameLocks noGrp="true"/>
          </p:cNvGraphicFramePr>
          <p:nvPr/>
        </p:nvGraphicFramePr>
        <p:xfrm>
          <a:off x="1942988" y="6439305"/>
          <a:ext cx="14840799" cy="2818995"/>
        </p:xfrm>
        <a:graphic>
          <a:graphicData uri="http://schemas.openxmlformats.org/drawingml/2006/table">
            <a:tbl>
              <a:tblPr/>
              <a:tblGrid>
                <a:gridCol w="4727526"/>
                <a:gridCol w="808095"/>
                <a:gridCol w="4185442"/>
                <a:gridCol w="114300"/>
                <a:gridCol w="5005437"/>
              </a:tblGrid>
              <a:tr h="1298553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5040"/>
                        </a:lnSpc>
                        <a:defRPr/>
                      </a:pPr>
                      <a:r>
                        <a:rPr lang="en-US" sz="3600">
                          <a:solidFill>
                            <a:srgbClr val="243762"/>
                          </a:solidFill>
                          <a:latin typeface="Nunito Sans Bold"/>
                        </a:rPr>
                        <a:t>Power distribution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588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243762"/>
                          </a:solidFill>
                          <a:latin typeface="Nunito Sans Bold"/>
                        </a:rPr>
                        <a:t>Size and weight     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588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4900"/>
                        </a:lnSpc>
                        <a:defRPr/>
                      </a:pPr>
                      <a:r>
                        <a:rPr lang="en-US" sz="3500">
                          <a:solidFill>
                            <a:srgbClr val="243762"/>
                          </a:solidFill>
                          <a:latin typeface="Nunito Sans Bold"/>
                        </a:rPr>
                        <a:t>Precision and accuracy</a:t>
                      </a:r>
                      <a:endParaRPr lang="en-US" sz="1100"/>
                    </a:p>
                  </a:txBody>
                  <a:tcPr marL="0" marR="0" marT="0" marB="0" anchor="ctr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0442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6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t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6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t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6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t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6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t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3600"/>
                        </a:lnSpc>
                        <a:defRPr/>
                      </a:pPr>
                      <a:endParaRPr lang="en-US" sz="1100"/>
                    </a:p>
                  </a:txBody>
                  <a:tcPr marL="0" marR="0" marT="0" marB="0" anchor="t">
                    <a:lnL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name="Group 3" id="3"/>
          <p:cNvGrpSpPr/>
          <p:nvPr/>
        </p:nvGrpSpPr>
        <p:grpSpPr>
          <a:xfrm rot="0">
            <a:off x="1771400" y="1514893"/>
            <a:ext cx="11425723" cy="2013927"/>
            <a:chOff x="0" y="0"/>
            <a:chExt cx="15234297" cy="2685237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85725"/>
              <a:ext cx="15234297" cy="163423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9350"/>
                </a:lnSpc>
              </a:pPr>
              <a:r>
                <a:rPr lang="en-US" sz="8500" spc="-85">
                  <a:solidFill>
                    <a:srgbClr val="3884FD"/>
                  </a:solidFill>
                  <a:latin typeface="Nunito Bold"/>
                </a:rPr>
                <a:t>Constraints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1987160"/>
              <a:ext cx="13872655" cy="6980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243762"/>
                  </a:solidFill>
                  <a:latin typeface="Nunito"/>
                </a:rPr>
                <a:t>These are some examples of the contraints we faced</a:t>
              </a: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665000" y="704935"/>
            <a:ext cx="727401" cy="647529"/>
          </a:xfrm>
          <a:custGeom>
            <a:avLst/>
            <a:gdLst/>
            <a:ahLst/>
            <a:cxnLst/>
            <a:rect r="r" b="b" t="t" l="l"/>
            <a:pathLst>
              <a:path h="647529" w="727401">
                <a:moveTo>
                  <a:pt x="0" y="0"/>
                </a:moveTo>
                <a:lnTo>
                  <a:pt x="727400" y="0"/>
                </a:lnTo>
                <a:lnTo>
                  <a:pt x="727400" y="647530"/>
                </a:lnTo>
                <a:lnTo>
                  <a:pt x="0" y="6475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1143112" y="8743950"/>
            <a:ext cx="3086100" cy="308610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CB64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3724977" y="5534615"/>
            <a:ext cx="706201" cy="706201"/>
            <a:chOff x="0" y="0"/>
            <a:chExt cx="941602" cy="941602"/>
          </a:xfrm>
        </p:grpSpPr>
        <p:grpSp>
          <p:nvGrpSpPr>
            <p:cNvPr name="Group 11" id="11"/>
            <p:cNvGrpSpPr/>
            <p:nvPr/>
          </p:nvGrpSpPr>
          <p:grpSpPr>
            <a:xfrm rot="0">
              <a:off x="0" y="0"/>
              <a:ext cx="941602" cy="941602"/>
              <a:chOff x="0" y="0"/>
              <a:chExt cx="6350000" cy="63500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3884FD"/>
              </a:solidFill>
            </p:spPr>
          </p:sp>
        </p:grpSp>
        <p:sp>
          <p:nvSpPr>
            <p:cNvPr name="TextBox 13" id="13"/>
            <p:cNvSpPr txBox="true"/>
            <p:nvPr/>
          </p:nvSpPr>
          <p:spPr>
            <a:xfrm rot="0">
              <a:off x="107758" y="197557"/>
              <a:ext cx="726086" cy="5083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40"/>
                </a:lnSpc>
                <a:spcBef>
                  <a:spcPct val="0"/>
                </a:spcBef>
              </a:pPr>
              <a:r>
                <a:rPr lang="en-US" sz="2314">
                  <a:solidFill>
                    <a:srgbClr val="FFFFFF"/>
                  </a:solidFill>
                  <a:latin typeface="Nunito Bold"/>
                </a:rPr>
                <a:t>1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3379438" y="5534615"/>
            <a:ext cx="706201" cy="706201"/>
            <a:chOff x="0" y="0"/>
            <a:chExt cx="941602" cy="941602"/>
          </a:xfrm>
        </p:grpSpPr>
        <p:grpSp>
          <p:nvGrpSpPr>
            <p:cNvPr name="Group 15" id="15"/>
            <p:cNvGrpSpPr/>
            <p:nvPr/>
          </p:nvGrpSpPr>
          <p:grpSpPr>
            <a:xfrm rot="0">
              <a:off x="0" y="0"/>
              <a:ext cx="941602" cy="941602"/>
              <a:chOff x="0" y="0"/>
              <a:chExt cx="6350000" cy="6350000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3884FD"/>
              </a:solidFill>
            </p:spPr>
          </p:sp>
        </p:grpSp>
        <p:sp>
          <p:nvSpPr>
            <p:cNvPr name="TextBox 17" id="17"/>
            <p:cNvSpPr txBox="true"/>
            <p:nvPr/>
          </p:nvSpPr>
          <p:spPr>
            <a:xfrm rot="0">
              <a:off x="107758" y="197557"/>
              <a:ext cx="726086" cy="5083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40"/>
                </a:lnSpc>
                <a:spcBef>
                  <a:spcPct val="0"/>
                </a:spcBef>
              </a:pPr>
              <a:r>
                <a:rPr lang="en-US" sz="2314">
                  <a:solidFill>
                    <a:srgbClr val="FFFFFF"/>
                  </a:solidFill>
                  <a:latin typeface="Nunito Bold"/>
                </a:rPr>
                <a:t>3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8790899" y="5534615"/>
            <a:ext cx="706201" cy="706201"/>
            <a:chOff x="0" y="0"/>
            <a:chExt cx="941602" cy="941602"/>
          </a:xfrm>
        </p:grpSpPr>
        <p:grpSp>
          <p:nvGrpSpPr>
            <p:cNvPr name="Group 19" id="19"/>
            <p:cNvGrpSpPr/>
            <p:nvPr/>
          </p:nvGrpSpPr>
          <p:grpSpPr>
            <a:xfrm rot="0">
              <a:off x="0" y="0"/>
              <a:ext cx="941602" cy="941602"/>
              <a:chOff x="0" y="0"/>
              <a:chExt cx="6350000" cy="63500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6350000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3884FD"/>
              </a:solidFill>
            </p:spPr>
          </p:sp>
        </p:grpSp>
        <p:sp>
          <p:nvSpPr>
            <p:cNvPr name="TextBox 21" id="21"/>
            <p:cNvSpPr txBox="true"/>
            <p:nvPr/>
          </p:nvSpPr>
          <p:spPr>
            <a:xfrm rot="0">
              <a:off x="107758" y="197557"/>
              <a:ext cx="726086" cy="50838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40"/>
                </a:lnSpc>
                <a:spcBef>
                  <a:spcPct val="0"/>
                </a:spcBef>
              </a:pPr>
              <a:r>
                <a:rPr lang="en-US" sz="2314">
                  <a:solidFill>
                    <a:srgbClr val="FFFFFF"/>
                  </a:solidFill>
                  <a:latin typeface="Nunito Bold"/>
                </a:rPr>
                <a:t>2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DAFkgXtFs5c</dc:identifier>
  <dcterms:modified xsi:type="dcterms:W3CDTF">2011-08-01T06:04:30Z</dcterms:modified>
  <cp:revision>1</cp:revision>
  <dc:title>GP2_DinaMashayekh_KenanaTurabi</dc:title>
</cp:coreProperties>
</file>