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2"/>
  </p:notesMasterIdLst>
  <p:sldIdLst>
    <p:sldId id="256" r:id="rId2"/>
    <p:sldId id="261" r:id="rId3"/>
    <p:sldId id="257" r:id="rId4"/>
    <p:sldId id="262" r:id="rId5"/>
    <p:sldId id="263" r:id="rId6"/>
    <p:sldId id="264" r:id="rId7"/>
    <p:sldId id="267" r:id="rId8"/>
    <p:sldId id="268" r:id="rId9"/>
    <p:sldId id="259" r:id="rId10"/>
    <p:sldId id="266" r:id="rId1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AD6FB"/>
    <a:srgbClr val="F09AD1"/>
    <a:srgbClr val="EB7DC4"/>
    <a:srgbClr val="F9D7ED"/>
    <a:srgbClr val="FF66CC"/>
    <a:srgbClr val="FF9900"/>
    <a:srgbClr val="FF67AC"/>
    <a:srgbClr val="CC0099"/>
    <a:srgbClr val="FFDC47"/>
    <a:srgbClr val="5EEC3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5405" autoAdjust="0"/>
  </p:normalViewPr>
  <p:slideViewPr>
    <p:cSldViewPr>
      <p:cViewPr varScale="1">
        <p:scale>
          <a:sx n="113" d="100"/>
          <a:sy n="113" d="100"/>
        </p:scale>
        <p:origin x="-485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59B058-70BF-4C79-80D8-ED8C5C2E807A}" type="datetimeFigureOut">
              <a:rPr lang="en-US" smtClean="0"/>
              <a:pPr/>
              <a:t>6/3/2023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5C2AFF-F4AC-40BA-A210-A5386E09C6F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9822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/>
              <a:t>A study conducted in 2020 states that (61.9 - 68.2%) of the errors associated with laboratory tests occur within the pre-analytical phase of the test.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5C2AFF-F4AC-40BA-A210-A5386E09C6F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1670" y="2571750"/>
            <a:ext cx="6121436" cy="1374345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rgbClr val="FF66CC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1040" y="1350110"/>
            <a:ext cx="6108829" cy="1068935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</a:t>
            </a:r>
          </a:p>
          <a:p>
            <a:r>
              <a:rPr lang="en-US" dirty="0"/>
              <a:t>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433880"/>
            <a:ext cx="8246070" cy="610820"/>
          </a:xfrm>
        </p:spPr>
        <p:txBody>
          <a:bodyPr>
            <a:normAutofit/>
          </a:bodyPr>
          <a:lstStyle>
            <a:lvl1pPr algn="l">
              <a:defRPr sz="3600" baseline="0">
                <a:solidFill>
                  <a:srgbClr val="FF66CC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6" y="1502815"/>
            <a:ext cx="8246070" cy="3206800"/>
          </a:xfrm>
        </p:spPr>
        <p:txBody>
          <a:bodyPr/>
          <a:lstStyle>
            <a:lvl1pPr algn="l">
              <a:defRPr sz="2800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tx1"/>
                </a:solidFill>
              </a:defRPr>
            </a:lvl2pPr>
            <a:lvl3pPr algn="l">
              <a:defRPr>
                <a:solidFill>
                  <a:schemeClr val="tx1"/>
                </a:solidFill>
              </a:defRPr>
            </a:lvl3pPr>
            <a:lvl4pPr algn="l">
              <a:defRPr>
                <a:solidFill>
                  <a:schemeClr val="tx1"/>
                </a:solidFill>
              </a:defRPr>
            </a:lvl4pPr>
            <a:lvl5pPr algn="l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433880"/>
            <a:ext cx="6108200" cy="572644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FF66CC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198559"/>
            <a:ext cx="6108200" cy="3511061"/>
          </a:xfrm>
        </p:spPr>
        <p:txBody>
          <a:bodyPr/>
          <a:lstStyle>
            <a:lvl1pPr>
              <a:defRPr sz="28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4" y="433880"/>
            <a:ext cx="8246071" cy="610820"/>
          </a:xfrm>
        </p:spPr>
        <p:txBody>
          <a:bodyPr>
            <a:normAutofit/>
          </a:bodyPr>
          <a:lstStyle>
            <a:lvl1pPr algn="l">
              <a:defRPr sz="3600" baseline="0">
                <a:solidFill>
                  <a:srgbClr val="FF66CC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879" y="1655520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879" y="2087040"/>
            <a:ext cx="4040188" cy="2137871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655520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2087040"/>
            <a:ext cx="4041775" cy="2137871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6/3/2023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xmlns="" id="{E11748E8-0D2F-490E-B4FB-7C641BF0455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918306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6/3/2023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56B88B1-84D0-4669-AE30-D126DEDA2D5E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xmlns="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590550"/>
            <a:ext cx="3810000" cy="914400"/>
          </a:xfrm>
        </p:spPr>
        <p:txBody>
          <a:bodyPr anchor="b">
            <a:normAutofit lnSpcReduction="10000"/>
          </a:bodyPr>
          <a:lstStyle/>
          <a:p>
            <a:pPr algn="ctr"/>
            <a:r>
              <a:rPr lang="en-US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Automated Sample </a:t>
            </a:r>
            <a:r>
              <a:rPr lang="en-US" b="1">
                <a:solidFill>
                  <a:schemeClr val="accent5">
                    <a:lumMod val="20000"/>
                    <a:lumOff val="80000"/>
                  </a:schemeClr>
                </a:solidFill>
              </a:rPr>
              <a:t>Preparation </a:t>
            </a:r>
            <a:r>
              <a:rPr lang="en-US" b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System</a:t>
            </a:r>
            <a:endParaRPr lang="en-US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990600" y="1733550"/>
            <a:ext cx="27432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Supervisor:</a:t>
            </a:r>
          </a:p>
          <a:p>
            <a:pPr lvl="0" algn="ctr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Dr. Aladdin </a:t>
            </a:r>
            <a:r>
              <a:rPr lang="en-US" sz="28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Masri</a:t>
            </a:r>
            <a:endParaRPr lang="en-US" sz="28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762000" y="2647950"/>
            <a:ext cx="3200400" cy="1828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 algn="ctr">
              <a:spcBef>
                <a:spcPct val="20000"/>
              </a:spcBef>
            </a:pPr>
            <a:r>
              <a:rPr lang="en-US" sz="2800" dirty="0">
                <a:solidFill>
                  <a:srgbClr val="FAD6FB"/>
                </a:solidFill>
              </a:rPr>
              <a:t>Students:</a:t>
            </a:r>
          </a:p>
          <a:p>
            <a:pPr lvl="0" algn="ctr">
              <a:spcBef>
                <a:spcPct val="20000"/>
              </a:spcBef>
            </a:pPr>
            <a:r>
              <a:rPr lang="en-US" sz="500" dirty="0">
                <a:solidFill>
                  <a:srgbClr val="FAD6FB"/>
                </a:solidFill>
              </a:rPr>
              <a:t/>
            </a:r>
            <a:br>
              <a:rPr lang="en-US" sz="500" dirty="0">
                <a:solidFill>
                  <a:srgbClr val="FAD6FB"/>
                </a:solidFill>
              </a:rPr>
            </a:br>
            <a:r>
              <a:rPr lang="en-US" sz="2800" dirty="0">
                <a:solidFill>
                  <a:srgbClr val="FAD6FB"/>
                </a:solidFill>
              </a:rPr>
              <a:t>Yaqout </a:t>
            </a:r>
            <a:r>
              <a:rPr lang="en-US" sz="2800" dirty="0" err="1">
                <a:solidFill>
                  <a:srgbClr val="FAD6FB"/>
                </a:solidFill>
              </a:rPr>
              <a:t>Salameh</a:t>
            </a:r>
            <a:r>
              <a:rPr lang="en-US" sz="2800" dirty="0">
                <a:solidFill>
                  <a:srgbClr val="FAD6FB"/>
                </a:solidFill>
              </a:rPr>
              <a:t/>
            </a:r>
            <a:br>
              <a:rPr lang="en-US" sz="2800" dirty="0">
                <a:solidFill>
                  <a:srgbClr val="FAD6FB"/>
                </a:solidFill>
              </a:rPr>
            </a:br>
            <a:r>
              <a:rPr lang="en-US" sz="2800" dirty="0" err="1">
                <a:solidFill>
                  <a:srgbClr val="FAD6FB"/>
                </a:solidFill>
              </a:rPr>
              <a:t>Jenan</a:t>
            </a:r>
            <a:r>
              <a:rPr lang="en-US" sz="2800" dirty="0">
                <a:solidFill>
                  <a:srgbClr val="FAD6FB"/>
                </a:solidFill>
              </a:rPr>
              <a:t> </a:t>
            </a:r>
            <a:r>
              <a:rPr lang="en-US" sz="2800" dirty="0" err="1">
                <a:solidFill>
                  <a:srgbClr val="FAD6FB"/>
                </a:solidFill>
              </a:rPr>
              <a:t>Abualrub</a:t>
            </a:r>
            <a:endParaRPr lang="en-US" sz="2800" dirty="0">
              <a:solidFill>
                <a:srgbClr val="FAD6F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210965" y="433880"/>
            <a:ext cx="3208635" cy="61082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AD6FB"/>
                </a:solidFill>
              </a:rPr>
              <a:t>Outlines</a:t>
            </a:r>
            <a:endParaRPr lang="ar-SA" dirty="0">
              <a:solidFill>
                <a:srgbClr val="FAD6FB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10966" y="1502815"/>
            <a:ext cx="5266034" cy="3206800"/>
          </a:xfrm>
        </p:spPr>
        <p:txBody>
          <a:bodyPr/>
          <a:lstStyle/>
          <a:p>
            <a:r>
              <a:rPr lang="en-US" dirty="0"/>
              <a:t>Introduction</a:t>
            </a:r>
          </a:p>
          <a:p>
            <a:r>
              <a:rPr lang="en-US" dirty="0"/>
              <a:t>Building process</a:t>
            </a:r>
          </a:p>
          <a:p>
            <a:r>
              <a:rPr lang="en-US" dirty="0"/>
              <a:t>Mechanism of work</a:t>
            </a:r>
          </a:p>
          <a:p>
            <a:r>
              <a:rPr lang="en-US" dirty="0"/>
              <a:t>Problems and constraints</a:t>
            </a:r>
          </a:p>
          <a:p>
            <a:r>
              <a:rPr lang="en-US" dirty="0"/>
              <a:t>Live demo</a:t>
            </a:r>
          </a:p>
          <a:p>
            <a:r>
              <a:rPr lang="en-US" dirty="0"/>
              <a:t>Notes &amp; questions</a:t>
            </a:r>
            <a:endParaRPr lang="ar-S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AD6FB"/>
                </a:solidFill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6" y="1502814"/>
            <a:ext cx="8246070" cy="3583535"/>
          </a:xfrm>
        </p:spPr>
        <p:txBody>
          <a:bodyPr>
            <a:normAutofit/>
          </a:bodyPr>
          <a:lstStyle/>
          <a:p>
            <a:r>
              <a:rPr lang="en-US" sz="2400" dirty="0"/>
              <a:t>What does the study conducted in 2020 state?</a:t>
            </a:r>
          </a:p>
          <a:p>
            <a:pPr>
              <a:buNone/>
            </a:pPr>
            <a:endParaRPr lang="en-US" sz="1600" dirty="0"/>
          </a:p>
          <a:p>
            <a:r>
              <a:rPr lang="en-US" sz="2400" dirty="0"/>
              <a:t>Automated Sample Preparation System (ASPS) will solve those problems!</a:t>
            </a:r>
          </a:p>
          <a:p>
            <a:endParaRPr lang="en-US" sz="1600" dirty="0"/>
          </a:p>
          <a:p>
            <a:r>
              <a:rPr lang="en-US" sz="2400" dirty="0"/>
              <a:t>Improving reliability, safety, performance, and accuracy.</a:t>
            </a:r>
          </a:p>
          <a:p>
            <a:endParaRPr lang="en-US" sz="1600" dirty="0"/>
          </a:p>
          <a:p>
            <a:r>
              <a:rPr lang="en-US" sz="2400" dirty="0"/>
              <a:t>Facilitating the process through a mobile application.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3309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134765" y="433880"/>
            <a:ext cx="3132435" cy="61082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AD6FB"/>
                </a:solidFill>
              </a:rPr>
              <a:t>Building process</a:t>
            </a:r>
            <a:endParaRPr lang="ar-SA" dirty="0">
              <a:solidFill>
                <a:srgbClr val="FAD6FB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134766" y="1502815"/>
            <a:ext cx="5951834" cy="3206800"/>
          </a:xfrm>
        </p:spPr>
        <p:txBody>
          <a:bodyPr>
            <a:normAutofit/>
          </a:bodyPr>
          <a:lstStyle/>
          <a:p>
            <a:r>
              <a:rPr lang="en-US" dirty="0"/>
              <a:t>Components &amp; hardware structure.</a:t>
            </a:r>
          </a:p>
          <a:p>
            <a:endParaRPr lang="en-US" sz="800" dirty="0"/>
          </a:p>
          <a:p>
            <a:r>
              <a:rPr lang="en-US" dirty="0"/>
              <a:t>Needle &amp; syringe movement.</a:t>
            </a:r>
          </a:p>
          <a:p>
            <a:endParaRPr lang="en-US" sz="800" dirty="0"/>
          </a:p>
          <a:p>
            <a:r>
              <a:rPr lang="en-US" dirty="0"/>
              <a:t>Mobile application.</a:t>
            </a:r>
          </a:p>
          <a:p>
            <a:endParaRPr lang="en-US" sz="800" dirty="0"/>
          </a:p>
          <a:p>
            <a:r>
              <a:rPr lang="en-US" dirty="0"/>
              <a:t>MQTT protocol.</a:t>
            </a:r>
          </a:p>
          <a:p>
            <a:endParaRPr lang="en-US" sz="900" dirty="0"/>
          </a:p>
          <a:p>
            <a:r>
              <a:rPr lang="en-US" dirty="0"/>
              <a:t>Sensing circuit.</a:t>
            </a:r>
          </a:p>
          <a:p>
            <a:pPr>
              <a:buNone/>
            </a:pPr>
            <a:endParaRPr lang="ar-S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77565" y="433880"/>
            <a:ext cx="3513435" cy="61082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AD6FB"/>
                </a:solidFill>
              </a:rPr>
              <a:t>Sensing circuit</a:t>
            </a:r>
            <a:endParaRPr lang="ar-SA" dirty="0">
              <a:solidFill>
                <a:srgbClr val="FAD6FB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77566" y="1502815"/>
            <a:ext cx="2446634" cy="535535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dirty="0"/>
              <a:t>Circuit diagram: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949239"/>
            <a:ext cx="6948488" cy="2756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210965" y="433880"/>
            <a:ext cx="3970635" cy="61082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AD6FB"/>
                </a:solidFill>
              </a:rPr>
              <a:t>Mechanism of work</a:t>
            </a:r>
            <a:endParaRPr lang="ar-SA" dirty="0">
              <a:solidFill>
                <a:srgbClr val="FAD6FB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87166" y="1502815"/>
            <a:ext cx="5799434" cy="3206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System states:</a:t>
            </a:r>
          </a:p>
          <a:p>
            <a:pPr>
              <a:buNone/>
            </a:pPr>
            <a:endParaRPr lang="en-US" sz="1800" dirty="0"/>
          </a:p>
          <a:p>
            <a:r>
              <a:rPr lang="en-US" dirty="0"/>
              <a:t>Initialization</a:t>
            </a:r>
          </a:p>
          <a:p>
            <a:pPr>
              <a:buNone/>
            </a:pPr>
            <a:endParaRPr lang="en-US" sz="2000" dirty="0"/>
          </a:p>
          <a:p>
            <a:r>
              <a:rPr lang="en-US" dirty="0"/>
              <a:t>Cleaning</a:t>
            </a:r>
          </a:p>
          <a:p>
            <a:endParaRPr lang="en-US" sz="2000" dirty="0"/>
          </a:p>
          <a:p>
            <a:r>
              <a:rPr lang="en-US" dirty="0"/>
              <a:t>Substance selection</a:t>
            </a:r>
            <a:endParaRPr lang="ar-SA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AD6FB"/>
                </a:solidFill>
              </a:rPr>
              <a:t>Problems and constraints</a:t>
            </a:r>
            <a:endParaRPr lang="ar-SA" dirty="0">
              <a:solidFill>
                <a:srgbClr val="FAD6FB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48966" y="1733550"/>
            <a:ext cx="8246070" cy="2971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High frequencies in the sensing part and using a frequency divider circuit.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Building the wooden parts and designing them.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Special care is needed for the reagents.</a:t>
            </a:r>
            <a:endParaRPr lang="ar-S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143000" y="2343150"/>
            <a:ext cx="5029200" cy="1295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7200" dirty="0">
                <a:solidFill>
                  <a:srgbClr val="FAD6FB"/>
                </a:solidFill>
              </a:rPr>
              <a:t>Live demo ...</a:t>
            </a:r>
            <a:endParaRPr lang="ar-SA" sz="7200" dirty="0">
              <a:solidFill>
                <a:srgbClr val="FAD6FB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>
          <a:xfrm>
            <a:off x="1295400" y="2343150"/>
            <a:ext cx="4572000" cy="1295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sz="7200" dirty="0">
                <a:solidFill>
                  <a:srgbClr val="FAD6FB"/>
                </a:solidFill>
              </a:rPr>
              <a:t>Discussion</a:t>
            </a:r>
            <a:endParaRPr lang="ar-SA" sz="7200" dirty="0">
              <a:solidFill>
                <a:srgbClr val="FAD6F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1633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95400" y="2343150"/>
            <a:ext cx="4572000" cy="1295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7200" dirty="0">
                <a:solidFill>
                  <a:srgbClr val="FAD6FB"/>
                </a:solidFill>
              </a:rPr>
              <a:t>Thank you!</a:t>
            </a:r>
            <a:endParaRPr lang="ar-SA" sz="7200" dirty="0">
              <a:solidFill>
                <a:srgbClr val="FAD6FB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171</Words>
  <Application>Microsoft Office PowerPoint</Application>
  <PresentationFormat>عرض على الشاشة (9:16)‏</PresentationFormat>
  <Paragraphs>53</Paragraphs>
  <Slides>10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Office Theme</vt:lpstr>
      <vt:lpstr>الشريحة 1</vt:lpstr>
      <vt:lpstr>Outlines</vt:lpstr>
      <vt:lpstr>Introduction</vt:lpstr>
      <vt:lpstr>Building process</vt:lpstr>
      <vt:lpstr>Sensing circuit</vt:lpstr>
      <vt:lpstr>Mechanism of work</vt:lpstr>
      <vt:lpstr>Problems and constraints</vt:lpstr>
      <vt:lpstr>الشريحة 8</vt:lpstr>
      <vt:lpstr>الشريحة 9</vt:lpstr>
      <vt:lpstr>الشريحة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2017-08-30T02:18:03Z</dcterms:created>
  <dcterms:modified xsi:type="dcterms:W3CDTF">2023-06-03T13:34:55Z</dcterms:modified>
</cp:coreProperties>
</file>