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718"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Y"/>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9CB5CAB-BCF6-4403-8E77-4A1747CBB8E9}" type="datetimeFigureOut">
              <a:rPr lang="ar-SY" smtClean="0"/>
              <a:pPr/>
              <a:t>08/06/1431</a:t>
            </a:fld>
            <a:endParaRPr lang="ar-S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Y"/>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183012C-D63D-47AD-9C3C-949B6EA8E083}" type="slidenum">
              <a:rPr lang="ar-SY" smtClean="0"/>
              <a:pPr/>
              <a:t>‹#›</a:t>
            </a:fld>
            <a:endParaRPr lang="ar-SY"/>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dirty="0"/>
          </a:p>
        </p:txBody>
      </p:sp>
      <p:sp>
        <p:nvSpPr>
          <p:cNvPr id="4" name="Slide Number Placeholder 3"/>
          <p:cNvSpPr>
            <a:spLocks noGrp="1"/>
          </p:cNvSpPr>
          <p:nvPr>
            <p:ph type="sldNum" sz="quarter" idx="10"/>
          </p:nvPr>
        </p:nvSpPr>
        <p:spPr/>
        <p:txBody>
          <a:bodyPr/>
          <a:lstStyle/>
          <a:p>
            <a:fld id="{1183012C-D63D-47AD-9C3C-949B6EA8E083}" type="slidenum">
              <a:rPr lang="ar-SY" smtClean="0"/>
              <a:pPr/>
              <a:t>9</a:t>
            </a:fld>
            <a:endParaRPr lang="ar-SY"/>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19" name="Footer Placeholder 18"/>
          <p:cNvSpPr>
            <a:spLocks noGrp="1"/>
          </p:cNvSpPr>
          <p:nvPr>
            <p:ph type="ftr" sz="quarter" idx="11"/>
          </p:nvPr>
        </p:nvSpPr>
        <p:spPr/>
        <p:txBody>
          <a:bodyPr/>
          <a:lstStyle/>
          <a:p>
            <a:endParaRPr lang="ar-SY"/>
          </a:p>
        </p:txBody>
      </p:sp>
      <p:sp>
        <p:nvSpPr>
          <p:cNvPr id="27" name="Slide Number Placeholder 26"/>
          <p:cNvSpPr>
            <a:spLocks noGrp="1"/>
          </p:cNvSpPr>
          <p:nvPr>
            <p:ph type="sldNum" sz="quarter" idx="12"/>
          </p:nvPr>
        </p:nvSpPr>
        <p:spPr/>
        <p:txBody>
          <a:bodyPr/>
          <a:lstStyle/>
          <a:p>
            <a:fld id="{6956419C-C445-4159-8A4C-35F25B65EA55}" type="slidenum">
              <a:rPr lang="ar-SY" smtClean="0"/>
              <a:pPr/>
              <a:t>‹#›</a:t>
            </a:fld>
            <a:endParaRPr lang="ar-SY"/>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6956419C-C445-4159-8A4C-35F25B65EA55}" type="slidenum">
              <a:rPr lang="ar-SY" smtClean="0"/>
              <a:pPr/>
              <a:t>‹#›</a:t>
            </a:fld>
            <a:endParaRPr lang="ar-SY"/>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6956419C-C445-4159-8A4C-35F25B65EA55}"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BFDCBDD-4987-4B70-8043-5B98F88D23E9}" type="datetimeFigureOut">
              <a:rPr lang="ar-SY" smtClean="0"/>
              <a:pPr/>
              <a:t>08/06/1431</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a:xfrm>
            <a:off x="8077200" y="6356350"/>
            <a:ext cx="609600" cy="365125"/>
          </a:xfrm>
        </p:spPr>
        <p:txBody>
          <a:bodyPr/>
          <a:lstStyle/>
          <a:p>
            <a:fld id="{6956419C-C445-4159-8A4C-35F25B65EA55}" type="slidenum">
              <a:rPr lang="ar-SY" smtClean="0"/>
              <a:pPr/>
              <a:t>‹#›</a:t>
            </a:fld>
            <a:endParaRPr lang="ar-SY"/>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4">
                <a:alpha val="50000"/>
              </a:schemeClr>
            </a:gs>
            <a:gs pos="25000">
              <a:schemeClr val="bg2">
                <a:tint val="83000"/>
                <a:satMod val="320000"/>
              </a:schemeClr>
            </a:gs>
            <a:gs pos="100000">
              <a:schemeClr val="bg2">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BFDCBDD-4987-4B70-8043-5B98F88D23E9}" type="datetimeFigureOut">
              <a:rPr lang="ar-SY" smtClean="0"/>
              <a:pPr/>
              <a:t>08/06/1431</a:t>
            </a:fld>
            <a:endParaRPr lang="ar-SY"/>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Y"/>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956419C-C445-4159-8A4C-35F25B65EA55}" type="slidenum">
              <a:rPr lang="ar-SY" smtClean="0"/>
              <a:pPr/>
              <a:t>‹#›</a:t>
            </a:fld>
            <a:endParaRPr lang="ar-SY"/>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hyperlink" Target="http://simple.wikipedia.org/wiki/File:Braille_Comma.svg"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imple.wikipedia.org/wiki/File:Braille_Period.svg" TargetMode="External"/><Relationship Id="rId4" Type="http://schemas.openxmlformats.org/officeDocument/2006/relationships/image" Target="../media/image9.gif"/><Relationship Id="rId9"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http://by134w.bay134.mail.live.com/att/GetAttachment.aspx?tnail=0&amp;messageId=8d316e63-d7cf-11de-ba75-00215ad6ebc0&amp;Aux=44|0|8CC39F372B814A0||"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3/3b/Braille_cell.sv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2910" y="1571612"/>
            <a:ext cx="7858180" cy="3785652"/>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THE NEW BRAILLE READING -WRITING MACHINE</a:t>
            </a:r>
          </a:p>
          <a:p>
            <a:pPr algn="ctr"/>
            <a:endParaRPr lang="ar-SY"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descr="image010[1]"/>
          <p:cNvPicPr>
            <a:picLocks noChangeAspect="1" noChangeArrowheads="1"/>
          </p:cNvPicPr>
          <p:nvPr/>
        </p:nvPicPr>
        <p:blipFill>
          <a:blip r:embed="rId2" cstate="print"/>
          <a:srcRect/>
          <a:stretch>
            <a:fillRect/>
          </a:stretch>
        </p:blipFill>
        <p:spPr bwMode="auto">
          <a:xfrm>
            <a:off x="3428992" y="428604"/>
            <a:ext cx="2000264" cy="1987684"/>
          </a:xfrm>
          <a:prstGeom prst="ellipse">
            <a:avLst/>
          </a:prstGeom>
          <a:ln>
            <a:noFill/>
          </a:ln>
          <a:effectLst>
            <a:softEdge rad="112500"/>
          </a:effectLst>
        </p:spPr>
      </p:pic>
      <p:sp>
        <p:nvSpPr>
          <p:cNvPr id="1027" name="Rectangle 3"/>
          <p:cNvSpPr>
            <a:spLocks noChangeArrowheads="1"/>
          </p:cNvSpPr>
          <p:nvPr/>
        </p:nvSpPr>
        <p:spPr bwMode="auto">
          <a:xfrm>
            <a:off x="0" y="5715016"/>
            <a:ext cx="91440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200" b="1"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ea typeface="Calibri" pitchFamily="34" charset="0"/>
                <a:cs typeface="Times New Roman" pitchFamily="18" charset="0"/>
              </a:rPr>
              <a:t>THE PIONEER MACHINE FOR READING AND WRITING USING BRAILLE SYSTEM</a:t>
            </a:r>
            <a:endParaRPr kumimoji="0" lang="en-US" sz="1800" b="1"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descr="C:\Users\Amr Khayyat\Pictures\braille_alphabet1.jpg"/>
          <p:cNvPicPr>
            <a:picLocks noChangeAspect="1" noChangeArrowheads="1"/>
          </p:cNvPicPr>
          <p:nvPr/>
        </p:nvPicPr>
        <p:blipFill>
          <a:blip r:embed="rId2" cstate="print"/>
          <a:srcRect/>
          <a:stretch>
            <a:fillRect/>
          </a:stretch>
        </p:blipFill>
        <p:spPr bwMode="auto">
          <a:xfrm>
            <a:off x="571472" y="1785926"/>
            <a:ext cx="1214446" cy="2160000"/>
          </a:xfrm>
          <a:prstGeom prst="rect">
            <a:avLst/>
          </a:prstGeom>
          <a:noFill/>
        </p:spPr>
      </p:pic>
      <p:pic>
        <p:nvPicPr>
          <p:cNvPr id="22534" name="Picture 6" descr="C:\Users\Amr Khayyat\Pictures\z.jpg"/>
          <p:cNvPicPr>
            <a:picLocks noChangeAspect="1" noChangeArrowheads="1"/>
          </p:cNvPicPr>
          <p:nvPr/>
        </p:nvPicPr>
        <p:blipFill>
          <a:blip r:embed="rId3" cstate="print"/>
          <a:srcRect/>
          <a:stretch>
            <a:fillRect/>
          </a:stretch>
        </p:blipFill>
        <p:spPr bwMode="auto">
          <a:xfrm>
            <a:off x="2571736" y="1785926"/>
            <a:ext cx="1285884" cy="2160000"/>
          </a:xfrm>
          <a:prstGeom prst="rect">
            <a:avLst/>
          </a:prstGeom>
          <a:noFill/>
        </p:spPr>
      </p:pic>
      <p:pic>
        <p:nvPicPr>
          <p:cNvPr id="22536" name="Picture 8" descr="http://www.mathsisfun.com/images/braille-numbers.gif"/>
          <p:cNvPicPr>
            <a:picLocks noChangeAspect="1" noChangeArrowheads="1"/>
          </p:cNvPicPr>
          <p:nvPr/>
        </p:nvPicPr>
        <p:blipFill>
          <a:blip r:embed="rId4" cstate="print"/>
          <a:srcRect/>
          <a:stretch>
            <a:fillRect/>
          </a:stretch>
        </p:blipFill>
        <p:spPr bwMode="auto">
          <a:xfrm>
            <a:off x="4357686" y="1785926"/>
            <a:ext cx="4500594" cy="1764449"/>
          </a:xfrm>
          <a:prstGeom prst="rect">
            <a:avLst/>
          </a:prstGeom>
          <a:noFill/>
        </p:spPr>
      </p:pic>
      <p:pic>
        <p:nvPicPr>
          <p:cNvPr id="13" name="Picture 12" descr="http://upload.wikimedia.org/wikipedia/commons/thumb/e/e6/Braille_Period.svg/86px-Braille_Period.svg.png">
            <a:hlinkClick r:id="rId5"/>
          </p:cNvPr>
          <p:cNvPicPr/>
          <p:nvPr/>
        </p:nvPicPr>
        <p:blipFill>
          <a:blip r:embed="rId6" cstate="print"/>
          <a:srcRect/>
          <a:stretch>
            <a:fillRect/>
          </a:stretch>
        </p:blipFill>
        <p:spPr bwMode="auto">
          <a:xfrm>
            <a:off x="571472" y="4143380"/>
            <a:ext cx="1214446" cy="2160000"/>
          </a:xfrm>
          <a:prstGeom prst="rect">
            <a:avLst/>
          </a:prstGeom>
          <a:noFill/>
          <a:ln w="9525">
            <a:noFill/>
            <a:miter lim="800000"/>
            <a:headEnd/>
            <a:tailEnd/>
          </a:ln>
        </p:spPr>
      </p:pic>
      <p:pic>
        <p:nvPicPr>
          <p:cNvPr id="14" name="Picture 13" descr="http://upload.wikimedia.org/wikipedia/commons/thumb/e/e8/Braille_Comma.svg/86px-Braille_Comma.svg.png">
            <a:hlinkClick r:id="rId7"/>
          </p:cNvPr>
          <p:cNvPicPr/>
          <p:nvPr/>
        </p:nvPicPr>
        <p:blipFill>
          <a:blip r:embed="rId8" cstate="print"/>
          <a:srcRect/>
          <a:stretch>
            <a:fillRect/>
          </a:stretch>
        </p:blipFill>
        <p:spPr bwMode="auto">
          <a:xfrm>
            <a:off x="2571736" y="4143380"/>
            <a:ext cx="1285884" cy="2160000"/>
          </a:xfrm>
          <a:prstGeom prst="rect">
            <a:avLst/>
          </a:prstGeom>
          <a:noFill/>
          <a:ln w="9525">
            <a:noFill/>
            <a:miter lim="800000"/>
            <a:headEnd/>
            <a:tailEnd/>
          </a:ln>
        </p:spPr>
      </p:pic>
      <p:sp>
        <p:nvSpPr>
          <p:cNvPr id="15" name="TextBox 14"/>
          <p:cNvSpPr txBox="1"/>
          <p:nvPr/>
        </p:nvSpPr>
        <p:spPr>
          <a:xfrm>
            <a:off x="571472" y="6286520"/>
            <a:ext cx="1214446" cy="369332"/>
          </a:xfrm>
          <a:prstGeom prst="rect">
            <a:avLst/>
          </a:prstGeom>
          <a:noFill/>
        </p:spPr>
        <p:txBody>
          <a:bodyPr wrap="square" rtlCol="1">
            <a:spAutoFit/>
          </a:bodyPr>
          <a:lstStyle/>
          <a:p>
            <a:pPr algn="ctr"/>
            <a:r>
              <a:rPr lang="en-US" b="1" dirty="0" smtClean="0">
                <a:latin typeface="Times New Roman" pitchFamily="18" charset="0"/>
                <a:cs typeface="Times New Roman" pitchFamily="18" charset="0"/>
              </a:rPr>
              <a:t>Full stop </a:t>
            </a:r>
            <a:endParaRPr lang="ar-SY" b="1" dirty="0">
              <a:latin typeface="Times New Roman" pitchFamily="18" charset="0"/>
              <a:cs typeface="Times New Roman" pitchFamily="18" charset="0"/>
            </a:endParaRPr>
          </a:p>
        </p:txBody>
      </p:sp>
      <p:sp>
        <p:nvSpPr>
          <p:cNvPr id="16" name="TextBox 15"/>
          <p:cNvSpPr txBox="1"/>
          <p:nvPr/>
        </p:nvSpPr>
        <p:spPr>
          <a:xfrm>
            <a:off x="2714612" y="6286520"/>
            <a:ext cx="1000132" cy="369332"/>
          </a:xfrm>
          <a:prstGeom prst="rect">
            <a:avLst/>
          </a:prstGeom>
          <a:noFill/>
        </p:spPr>
        <p:txBody>
          <a:bodyPr wrap="square" rtlCol="1">
            <a:spAutoFit/>
          </a:bodyPr>
          <a:lstStyle/>
          <a:p>
            <a:r>
              <a:rPr lang="en-US" b="1" dirty="0" smtClean="0">
                <a:latin typeface="Times New Roman" pitchFamily="18" charset="0"/>
                <a:cs typeface="Times New Roman" pitchFamily="18" charset="0"/>
              </a:rPr>
              <a:t>Comma </a:t>
            </a:r>
            <a:endParaRPr lang="ar-SY" b="1" dirty="0">
              <a:latin typeface="Times New Roman" pitchFamily="18" charset="0"/>
              <a:cs typeface="Times New Roman" pitchFamily="18" charset="0"/>
            </a:endParaRPr>
          </a:p>
        </p:txBody>
      </p:sp>
      <p:pic>
        <p:nvPicPr>
          <p:cNvPr id="22538" name="Picture 10" descr="C:\Users\Amr Khayyat\Pictures\623434588.jpg"/>
          <p:cNvPicPr>
            <a:picLocks noChangeAspect="1" noChangeArrowheads="1"/>
          </p:cNvPicPr>
          <p:nvPr/>
        </p:nvPicPr>
        <p:blipFill>
          <a:blip r:embed="rId9" cstate="print"/>
          <a:srcRect/>
          <a:stretch>
            <a:fillRect/>
          </a:stretch>
        </p:blipFill>
        <p:spPr bwMode="auto">
          <a:xfrm>
            <a:off x="5143504" y="4071942"/>
            <a:ext cx="2643206" cy="2209800"/>
          </a:xfrm>
          <a:prstGeom prst="rect">
            <a:avLst/>
          </a:prstGeom>
          <a:noFill/>
        </p:spPr>
      </p:pic>
      <p:sp>
        <p:nvSpPr>
          <p:cNvPr id="20" name="TextBox 19"/>
          <p:cNvSpPr txBox="1"/>
          <p:nvPr/>
        </p:nvSpPr>
        <p:spPr>
          <a:xfrm>
            <a:off x="0" y="1000108"/>
            <a:ext cx="4214842" cy="584775"/>
          </a:xfrm>
          <a:prstGeom prst="rect">
            <a:avLst/>
          </a:prstGeom>
          <a:noFill/>
        </p:spPr>
        <p:txBody>
          <a:bodyPr wrap="square" rtlCol="1">
            <a:spAutoFit/>
          </a:bodyPr>
          <a:lstStyle/>
          <a:p>
            <a:pPr algn="l"/>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Tutorial Examples</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071546"/>
            <a:ext cx="9144000" cy="707886"/>
          </a:xfrm>
          <a:prstGeom prst="rect">
            <a:avLst/>
          </a:prstGeom>
          <a:noFill/>
        </p:spPr>
        <p:txBody>
          <a:bodyPr wrap="square" rtlCol="1">
            <a:spAutoFit/>
          </a:bodyPr>
          <a:lstStyle/>
          <a:p>
            <a:pPr algn="l" rtl="0"/>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The Idea Behind The machine</a:t>
            </a:r>
            <a:endParaRPr lang="ar-SY"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3" name="TextBox 2"/>
          <p:cNvSpPr txBox="1"/>
          <p:nvPr/>
        </p:nvSpPr>
        <p:spPr>
          <a:xfrm>
            <a:off x="0" y="1928802"/>
            <a:ext cx="9144000" cy="1107996"/>
          </a:xfrm>
          <a:prstGeom prst="rect">
            <a:avLst/>
          </a:prstGeom>
          <a:noFill/>
        </p:spPr>
        <p:txBody>
          <a:bodyPr wrap="square" rtlCol="1">
            <a:spAutoFit/>
          </a:bodyPr>
          <a:lstStyle/>
          <a:p>
            <a:pPr algn="just" rtl="0"/>
            <a:r>
              <a:rPr lang="en-US" sz="2200" dirty="0" smtClean="0">
                <a:latin typeface="Times New Roman" pitchFamily="18" charset="0"/>
                <a:cs typeface="Times New Roman" pitchFamily="18" charset="0"/>
              </a:rPr>
              <a:t>The main  benefits of our machine will go to blind people who had a problems in their eyes in advance </a:t>
            </a:r>
            <a:r>
              <a:rPr lang="en-US" sz="2200" dirty="0" smtClean="0">
                <a:latin typeface="Times New Roman" pitchFamily="18" charset="0"/>
                <a:cs typeface="Times New Roman" pitchFamily="18" charset="0"/>
              </a:rPr>
              <a:t>level </a:t>
            </a:r>
            <a:r>
              <a:rPr lang="en-US" sz="2200" dirty="0" smtClean="0">
                <a:latin typeface="Times New Roman" pitchFamily="18" charset="0"/>
                <a:cs typeface="Times New Roman" pitchFamily="18" charset="0"/>
              </a:rPr>
              <a:t>of their life, </a:t>
            </a:r>
            <a:r>
              <a:rPr lang="en-US" sz="2200" dirty="0" smtClean="0">
                <a:latin typeface="Times New Roman" pitchFamily="18" charset="0"/>
                <a:cs typeface="Times New Roman" pitchFamily="18" charset="0"/>
              </a:rPr>
              <a:t>that mean after </a:t>
            </a:r>
            <a:r>
              <a:rPr lang="en-US" sz="2200" dirty="0" smtClean="0">
                <a:latin typeface="Times New Roman" pitchFamily="18" charset="0"/>
                <a:cs typeface="Times New Roman" pitchFamily="18" charset="0"/>
              </a:rPr>
              <a:t>they </a:t>
            </a:r>
            <a:r>
              <a:rPr lang="en-US" sz="2200" dirty="0" smtClean="0">
                <a:latin typeface="Times New Roman" pitchFamily="18" charset="0"/>
                <a:cs typeface="Times New Roman" pitchFamily="18" charset="0"/>
              </a:rPr>
              <a:t>was read and </a:t>
            </a:r>
            <a:r>
              <a:rPr lang="en-US" sz="2200" dirty="0" smtClean="0">
                <a:latin typeface="Times New Roman" pitchFamily="18" charset="0"/>
                <a:cs typeface="Times New Roman" pitchFamily="18" charset="0"/>
              </a:rPr>
              <a:t>write normally.</a:t>
            </a:r>
            <a:endParaRPr lang="ar-SY" sz="2200" dirty="0">
              <a:latin typeface="Times New Roman" pitchFamily="18" charset="0"/>
              <a:cs typeface="Times New Roman" pitchFamily="18" charset="0"/>
            </a:endParaRPr>
          </a:p>
        </p:txBody>
      </p:sp>
      <p:sp>
        <p:nvSpPr>
          <p:cNvPr id="7" name="TextBox 6"/>
          <p:cNvSpPr txBox="1"/>
          <p:nvPr/>
        </p:nvSpPr>
        <p:spPr>
          <a:xfrm>
            <a:off x="0" y="3643314"/>
            <a:ext cx="9144000" cy="2462213"/>
          </a:xfrm>
          <a:prstGeom prst="rect">
            <a:avLst/>
          </a:prstGeom>
          <a:noFill/>
        </p:spPr>
        <p:txBody>
          <a:bodyPr wrap="square" rtlCol="1">
            <a:spAutoFit/>
          </a:bodyPr>
          <a:lstStyle/>
          <a:p>
            <a:pPr algn="just" rtl="0"/>
            <a:r>
              <a:rPr lang="en-US" sz="2200" dirty="0" smtClean="0">
                <a:latin typeface="Times New Roman" pitchFamily="18" charset="0"/>
                <a:cs typeface="Times New Roman" pitchFamily="18" charset="0"/>
              </a:rPr>
              <a:t>Mr. </a:t>
            </a:r>
            <a:r>
              <a:rPr lang="en-US" sz="2200" dirty="0" err="1" smtClean="0">
                <a:latin typeface="Times New Roman" pitchFamily="18" charset="0"/>
                <a:cs typeface="Times New Roman" pitchFamily="18" charset="0"/>
              </a:rPr>
              <a:t>Samir</a:t>
            </a:r>
            <a:r>
              <a:rPr lang="en-US" sz="2200" dirty="0" smtClean="0">
                <a:latin typeface="Times New Roman" pitchFamily="18" charset="0"/>
                <a:cs typeface="Times New Roman" pitchFamily="18" charset="0"/>
              </a:rPr>
              <a:t> Abu Al-Rub who is the owner of the idea, he became blind after 38 years old because of diabetes.</a:t>
            </a:r>
          </a:p>
          <a:p>
            <a:pPr algn="just" rtl="0"/>
            <a:r>
              <a:rPr lang="en-US" sz="2200" dirty="0" smtClean="0">
                <a:latin typeface="Times New Roman" pitchFamily="18" charset="0"/>
                <a:cs typeface="Times New Roman" pitchFamily="18" charset="0"/>
              </a:rPr>
              <a:t>He told us while we visit Al-</a:t>
            </a:r>
            <a:r>
              <a:rPr lang="en-US" sz="2200" dirty="0" err="1" smtClean="0">
                <a:latin typeface="Times New Roman" pitchFamily="18" charset="0"/>
                <a:cs typeface="Times New Roman" pitchFamily="18" charset="0"/>
              </a:rPr>
              <a:t>Noor</a:t>
            </a:r>
            <a:r>
              <a:rPr lang="en-US" sz="2200" dirty="0" smtClean="0">
                <a:latin typeface="Times New Roman" pitchFamily="18" charset="0"/>
                <a:cs typeface="Times New Roman" pitchFamily="18" charset="0"/>
              </a:rPr>
              <a:t> School which he teach in, about </a:t>
            </a:r>
            <a:r>
              <a:rPr lang="en-US" sz="2200" dirty="0" smtClean="0">
                <a:latin typeface="Times New Roman" pitchFamily="18" charset="0"/>
                <a:cs typeface="Times New Roman" pitchFamily="18" charset="0"/>
              </a:rPr>
              <a:t>many problems that he was faced in learning Braille language, the difficulty in touching, because the touch sense it is not sensitive to a small height in a paper, and there are  many other difficulties.</a:t>
            </a:r>
          </a:p>
          <a:p>
            <a:pPr algn="just" rtl="0"/>
            <a:endParaRPr lang="ar-SY"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857232"/>
            <a:ext cx="914400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Once upon the time, a blind student came to the school, his name is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Sanad</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Nassar</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he have a low vision in his eyes and the teacher was faced a lot of difficulties when he was teaching him. The same reason of the problem that we have mentioned and the difficulty to learn writing.</a:t>
            </a:r>
          </a:p>
          <a:p>
            <a:pPr marL="0" marR="0" lvl="0" indent="0" algn="just" defTabSz="914400" rtl="0" eaLnBrk="1" fontAlgn="base" latinLnBrk="0" hangingPunct="1">
              <a:lnSpc>
                <a:spcPct val="100000"/>
              </a:lnSpc>
              <a:spcBef>
                <a:spcPct val="0"/>
              </a:spcBef>
              <a:spcAft>
                <a:spcPct val="0"/>
              </a:spcAft>
              <a:buClrTx/>
              <a:buSzTx/>
              <a:buFontTx/>
              <a:buNone/>
              <a:tabLst/>
            </a:pPr>
            <a:r>
              <a:rPr lang="en-US" sz="2000" dirty="0" smtClean="0">
                <a:latin typeface="Times New Roman" pitchFamily="18" charset="0"/>
                <a:cs typeface="Times New Roman" pitchFamily="18" charset="0"/>
              </a:rPr>
              <a:t>This student was encouraged, this student inspire Mr. Abu Al-Rub to think about a method to enlarge the Braille dots and to light them so the blind students and students with low-vision will be able to read and write through them, then he reached to create a wooden board containing holes with screws describing the raised dots as in Braille language</a:t>
            </a:r>
            <a:r>
              <a:rPr lang="en-US" sz="2200" dirty="0" smtClean="0">
                <a:latin typeface="Times New Roman" pitchFamily="18" charset="0"/>
                <a:cs typeface="Times New Roman" pitchFamily="18" charset="0"/>
              </a:rPr>
              <a:t>.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descr="DSCN0250"/>
          <p:cNvPicPr/>
          <p:nvPr/>
        </p:nvPicPr>
        <p:blipFill>
          <a:blip r:embed="rId2" cstate="print"/>
          <a:srcRect/>
          <a:stretch>
            <a:fillRect/>
          </a:stretch>
        </p:blipFill>
        <p:spPr bwMode="auto">
          <a:xfrm>
            <a:off x="2928926" y="3714752"/>
            <a:ext cx="3606800" cy="2705100"/>
          </a:xfrm>
          <a:prstGeom prst="rect">
            <a:avLst/>
          </a:prstGeom>
          <a:noFill/>
          <a:ln w="9525">
            <a:noFill/>
            <a:miter lim="800000"/>
            <a:headEnd/>
            <a:tailEnd/>
          </a:ln>
        </p:spPr>
      </p:pic>
      <p:sp>
        <p:nvSpPr>
          <p:cNvPr id="8" name="TextBox 7"/>
          <p:cNvSpPr txBox="1"/>
          <p:nvPr/>
        </p:nvSpPr>
        <p:spPr>
          <a:xfrm>
            <a:off x="3571868" y="6488668"/>
            <a:ext cx="2571768" cy="369332"/>
          </a:xfrm>
          <a:prstGeom prst="rect">
            <a:avLst/>
          </a:prstGeom>
          <a:noFill/>
        </p:spPr>
        <p:txBody>
          <a:bodyPr wrap="square" rtlCol="1">
            <a:spAutoFit/>
          </a:bodyPr>
          <a:lstStyle/>
          <a:p>
            <a:pPr algn="ctr"/>
            <a:r>
              <a:rPr lang="en-US" b="1" dirty="0" smtClean="0">
                <a:latin typeface="Times New Roman" pitchFamily="18" charset="0"/>
                <a:cs typeface="Times New Roman" pitchFamily="18" charset="0"/>
              </a:rPr>
              <a:t>Mr. </a:t>
            </a:r>
            <a:r>
              <a:rPr lang="en-US" b="1" dirty="0" err="1" smtClean="0">
                <a:latin typeface="Times New Roman" pitchFamily="18" charset="0"/>
                <a:cs typeface="Times New Roman" pitchFamily="18" charset="0"/>
              </a:rPr>
              <a:t>Samir</a:t>
            </a:r>
            <a:r>
              <a:rPr lang="en-US" b="1" dirty="0" smtClean="0">
                <a:latin typeface="Times New Roman" pitchFamily="18" charset="0"/>
                <a:cs typeface="Times New Roman" pitchFamily="18" charset="0"/>
              </a:rPr>
              <a:t> Abu Al-Rub </a:t>
            </a:r>
            <a:endParaRPr lang="ar-SY"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1285860"/>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Mr. Abu</a:t>
            </a:r>
            <a:r>
              <a:rPr kumimoji="0" lang="en-US" sz="2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Al-Rub did not hesitate to participate in the contest "important of Palestine." and</a:t>
            </a:r>
            <a:r>
              <a:rPr kumimoji="0" lang="en-US" sz="2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he won the prize without any thinking because of it’s importance.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0" y="2571744"/>
            <a:ext cx="9144000" cy="3693319"/>
          </a:xfrm>
          <a:prstGeom prst="rect">
            <a:avLst/>
          </a:prstGeom>
          <a:noFill/>
        </p:spPr>
        <p:txBody>
          <a:bodyPr wrap="square" rtlCol="1">
            <a:spAutoFit/>
          </a:bodyPr>
          <a:lstStyle/>
          <a:p>
            <a:pPr algn="l"/>
            <a:r>
              <a:rPr lang="en-US" sz="2200" dirty="0" smtClean="0">
                <a:latin typeface="Times New Roman" pitchFamily="18" charset="0"/>
                <a:cs typeface="Times New Roman" pitchFamily="18" charset="0"/>
              </a:rPr>
              <a:t>Because of the huge humanity that this idea involved, it must be developed to </a:t>
            </a:r>
            <a:endParaRPr lang="ar-JO" sz="2200" dirty="0" smtClean="0">
              <a:latin typeface="Times New Roman" pitchFamily="18" charset="0"/>
              <a:cs typeface="Times New Roman" pitchFamily="18" charset="0"/>
            </a:endParaRPr>
          </a:p>
          <a:p>
            <a:pPr algn="l"/>
            <a:r>
              <a:rPr lang="en-US" sz="2200" dirty="0" smtClean="0">
                <a:latin typeface="Times New Roman" pitchFamily="18" charset="0"/>
                <a:cs typeface="Times New Roman" pitchFamily="18" charset="0"/>
              </a:rPr>
              <a:t>reach all the blind around the world.</a:t>
            </a:r>
          </a:p>
          <a:p>
            <a:pPr algn="l"/>
            <a:endParaRPr lang="en-US" sz="2200" dirty="0" smtClean="0">
              <a:latin typeface="Times New Roman" pitchFamily="18" charset="0"/>
              <a:cs typeface="Times New Roman" pitchFamily="18" charset="0"/>
            </a:endParaRPr>
          </a:p>
          <a:p>
            <a:pPr algn="l"/>
            <a:r>
              <a:rPr lang="en-US" sz="2200" dirty="0" smtClean="0">
                <a:latin typeface="Times New Roman" pitchFamily="18" charset="0"/>
                <a:cs typeface="Times New Roman" pitchFamily="18" charset="0"/>
              </a:rPr>
              <a:t>Mr. Abu Al-Rub began a development campaign to find a society, charity to incubate his idea, and no one give him the opportunity.</a:t>
            </a:r>
          </a:p>
          <a:p>
            <a:pPr algn="l"/>
            <a:r>
              <a:rPr lang="en-US" sz="2200" dirty="0" smtClean="0">
                <a:latin typeface="Times New Roman" pitchFamily="18" charset="0"/>
                <a:cs typeface="Times New Roman" pitchFamily="18" charset="0"/>
              </a:rPr>
              <a:t>The search going on until </a:t>
            </a:r>
            <a:r>
              <a:rPr lang="en-US" sz="2200" dirty="0" smtClean="0">
                <a:latin typeface="Times New Roman" pitchFamily="18" charset="0"/>
                <a:cs typeface="Times New Roman" pitchFamily="18" charset="0"/>
              </a:rPr>
              <a:t>he went </a:t>
            </a:r>
            <a:r>
              <a:rPr lang="en-US" sz="2200" dirty="0" smtClean="0">
                <a:latin typeface="Times New Roman" pitchFamily="18" charset="0"/>
                <a:cs typeface="Times New Roman" pitchFamily="18" charset="0"/>
              </a:rPr>
              <a:t>to the mechanical engineering department in An-</a:t>
            </a:r>
            <a:r>
              <a:rPr lang="en-US" sz="2200" dirty="0" err="1" smtClean="0">
                <a:latin typeface="Times New Roman" pitchFamily="18" charset="0"/>
                <a:cs typeface="Times New Roman" pitchFamily="18" charset="0"/>
              </a:rPr>
              <a:t>Najah</a:t>
            </a:r>
            <a:r>
              <a:rPr lang="en-US" sz="2200" dirty="0" smtClean="0">
                <a:latin typeface="Times New Roman" pitchFamily="18" charset="0"/>
                <a:cs typeface="Times New Roman" pitchFamily="18" charset="0"/>
              </a:rPr>
              <a:t> National University and met our respected Professor </a:t>
            </a:r>
            <a:r>
              <a:rPr lang="en-US" sz="2200" b="1" dirty="0" smtClean="0">
                <a:latin typeface="Times New Roman" pitchFamily="18" charset="0"/>
                <a:cs typeface="Times New Roman" pitchFamily="18" charset="0"/>
              </a:rPr>
              <a:t>Dr. </a:t>
            </a:r>
            <a:r>
              <a:rPr lang="en-US" sz="2200" b="1" dirty="0" err="1" smtClean="0">
                <a:latin typeface="Times New Roman" pitchFamily="18" charset="0"/>
                <a:cs typeface="Times New Roman" pitchFamily="18" charset="0"/>
              </a:rPr>
              <a:t>Bashir</a:t>
            </a:r>
            <a:r>
              <a:rPr lang="en-US" sz="2200" b="1" dirty="0" smtClean="0">
                <a:latin typeface="Times New Roman" pitchFamily="18" charset="0"/>
                <a:cs typeface="Times New Roman" pitchFamily="18" charset="0"/>
              </a:rPr>
              <a:t> </a:t>
            </a:r>
            <a:r>
              <a:rPr lang="en-US" sz="2200" b="1" dirty="0" err="1" smtClean="0">
                <a:latin typeface="Times New Roman" pitchFamily="18" charset="0"/>
                <a:cs typeface="Times New Roman" pitchFamily="18" charset="0"/>
              </a:rPr>
              <a:t>Nouri</a:t>
            </a:r>
            <a:r>
              <a:rPr lang="en-US" sz="2200" dirty="0" smtClean="0">
                <a:latin typeface="Times New Roman" pitchFamily="18" charset="0"/>
                <a:cs typeface="Times New Roman" pitchFamily="18" charset="0"/>
              </a:rPr>
              <a:t> who was very interested in the idea and give that opportunity to us to build this machine for help all blind people around the world. </a:t>
            </a:r>
          </a:p>
          <a:p>
            <a:pPr algn="l"/>
            <a:endParaRPr lang="en-US" dirty="0" smtClean="0"/>
          </a:p>
          <a:p>
            <a:pPr algn="l"/>
            <a:r>
              <a:rPr lang="en-US" dirty="0" smtClean="0"/>
              <a:t> </a:t>
            </a:r>
            <a:endParaRPr lang="ar-SY"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42984"/>
            <a:ext cx="6357982" cy="707886"/>
          </a:xfrm>
          <a:prstGeom prst="rect">
            <a:avLst/>
          </a:prstGeom>
          <a:noFill/>
        </p:spPr>
        <p:txBody>
          <a:bodyPr wrap="square" rtlCol="1">
            <a:spAutoFit/>
          </a:bodyPr>
          <a:lstStyle/>
          <a:p>
            <a:pPr algn="l" rtl="0"/>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Design Strategy </a:t>
            </a:r>
            <a:endParaRPr lang="ar-SY"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5" name="Rectangle 4"/>
          <p:cNvSpPr/>
          <p:nvPr/>
        </p:nvSpPr>
        <p:spPr>
          <a:xfrm>
            <a:off x="0" y="1928802"/>
            <a:ext cx="3844321" cy="584775"/>
          </a:xfrm>
          <a:prstGeom prst="rect">
            <a:avLst/>
          </a:prstGeom>
        </p:spPr>
        <p:txBody>
          <a:bodyPr wrap="none">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The Unit Cell Design</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 name="Picture 5" descr="scan0002"/>
          <p:cNvPicPr/>
          <p:nvPr/>
        </p:nvPicPr>
        <p:blipFill>
          <a:blip r:embed="rId2" cstate="print"/>
          <a:srcRect l="28664" t="19672" r="34292" b="12546"/>
          <a:stretch>
            <a:fillRect/>
          </a:stretch>
        </p:blipFill>
        <p:spPr bwMode="auto">
          <a:xfrm>
            <a:off x="1000100" y="4071942"/>
            <a:ext cx="1685925" cy="2362984"/>
          </a:xfrm>
          <a:prstGeom prst="rect">
            <a:avLst/>
          </a:prstGeom>
          <a:noFill/>
          <a:ln w="9525">
            <a:noFill/>
            <a:miter lim="800000"/>
            <a:headEnd/>
            <a:tailEnd/>
          </a:ln>
        </p:spPr>
      </p:pic>
      <p:cxnSp>
        <p:nvCxnSpPr>
          <p:cNvPr id="28674" name="AutoShape 2"/>
          <p:cNvCxnSpPr>
            <a:cxnSpLocks noChangeShapeType="1"/>
          </p:cNvCxnSpPr>
          <p:nvPr/>
        </p:nvCxnSpPr>
        <p:spPr bwMode="auto">
          <a:xfrm>
            <a:off x="1071538" y="4071942"/>
            <a:ext cx="1524000" cy="0"/>
          </a:xfrm>
          <a:prstGeom prst="straightConnector1">
            <a:avLst/>
          </a:prstGeom>
          <a:noFill/>
          <a:ln w="12700">
            <a:solidFill>
              <a:srgbClr val="000000"/>
            </a:solidFill>
            <a:round/>
            <a:headEnd type="triangle" w="med" len="med"/>
            <a:tailEnd type="triangle" w="med" len="med"/>
          </a:ln>
        </p:spPr>
      </p:cxnSp>
      <p:sp>
        <p:nvSpPr>
          <p:cNvPr id="9" name="TextBox 8"/>
          <p:cNvSpPr txBox="1"/>
          <p:nvPr/>
        </p:nvSpPr>
        <p:spPr>
          <a:xfrm>
            <a:off x="1500166" y="3714752"/>
            <a:ext cx="714380" cy="369332"/>
          </a:xfrm>
          <a:prstGeom prst="rect">
            <a:avLst/>
          </a:prstGeom>
          <a:noFill/>
        </p:spPr>
        <p:txBody>
          <a:bodyPr wrap="square" rtlCol="1">
            <a:spAutoFit/>
          </a:bodyPr>
          <a:lstStyle/>
          <a:p>
            <a:r>
              <a:rPr lang="en-US" dirty="0" smtClean="0">
                <a:latin typeface="Times New Roman" pitchFamily="18" charset="0"/>
                <a:cs typeface="Times New Roman" pitchFamily="18" charset="0"/>
              </a:rPr>
              <a:t>5 cm</a:t>
            </a:r>
            <a:endParaRPr lang="ar-SY" dirty="0">
              <a:latin typeface="Times New Roman" pitchFamily="18" charset="0"/>
              <a:cs typeface="Times New Roman" pitchFamily="18" charset="0"/>
            </a:endParaRPr>
          </a:p>
        </p:txBody>
      </p:sp>
      <p:cxnSp>
        <p:nvCxnSpPr>
          <p:cNvPr id="28676" name="AutoShape 4"/>
          <p:cNvCxnSpPr>
            <a:cxnSpLocks noChangeShapeType="1"/>
          </p:cNvCxnSpPr>
          <p:nvPr/>
        </p:nvCxnSpPr>
        <p:spPr bwMode="auto">
          <a:xfrm>
            <a:off x="928662" y="4143380"/>
            <a:ext cx="0" cy="2200275"/>
          </a:xfrm>
          <a:prstGeom prst="straightConnector1">
            <a:avLst/>
          </a:prstGeom>
          <a:noFill/>
          <a:ln w="12700">
            <a:solidFill>
              <a:srgbClr val="000000"/>
            </a:solidFill>
            <a:round/>
            <a:headEnd type="triangle" w="med" len="med"/>
            <a:tailEnd type="triangle" w="med" len="med"/>
          </a:ln>
        </p:spPr>
      </p:cxnSp>
      <p:sp>
        <p:nvSpPr>
          <p:cNvPr id="11" name="TextBox 10"/>
          <p:cNvSpPr txBox="1"/>
          <p:nvPr/>
        </p:nvSpPr>
        <p:spPr>
          <a:xfrm>
            <a:off x="357158" y="4643446"/>
            <a:ext cx="500066" cy="646331"/>
          </a:xfrm>
          <a:prstGeom prst="rect">
            <a:avLst/>
          </a:prstGeom>
          <a:noFill/>
        </p:spPr>
        <p:txBody>
          <a:bodyPr wrap="square" rtlCol="1">
            <a:spAutoFit/>
          </a:bodyPr>
          <a:lstStyle/>
          <a:p>
            <a:pPr algn="ctr"/>
            <a:r>
              <a:rPr lang="en-US" dirty="0" smtClean="0">
                <a:latin typeface="Times New Roman" pitchFamily="18" charset="0"/>
                <a:cs typeface="Times New Roman" pitchFamily="18" charset="0"/>
              </a:rPr>
              <a:t>7</a:t>
            </a:r>
          </a:p>
          <a:p>
            <a:pPr algn="ctr"/>
            <a:r>
              <a:rPr lang="en-US" dirty="0" smtClean="0">
                <a:latin typeface="Times New Roman" pitchFamily="18" charset="0"/>
                <a:cs typeface="Times New Roman" pitchFamily="18" charset="0"/>
              </a:rPr>
              <a:t>cm</a:t>
            </a:r>
            <a:endParaRPr lang="ar-SY" dirty="0">
              <a:latin typeface="Times New Roman" pitchFamily="18" charset="0"/>
              <a:cs typeface="Times New Roman" pitchFamily="18" charset="0"/>
            </a:endParaRPr>
          </a:p>
        </p:txBody>
      </p:sp>
      <p:pic>
        <p:nvPicPr>
          <p:cNvPr id="12" name="Picture 11" descr="http://by134w.bay134.mail.live.com/att/GetAttachment.aspx?tnail=0&amp;messageId=8d316e63-d7cf-11de-ba75-00215ad6ebc0&amp;Aux=44|0|8CC39F372B814A0||"/>
          <p:cNvPicPr/>
          <p:nvPr/>
        </p:nvPicPr>
        <p:blipFill>
          <a:blip r:embed="rId3" r:link="rId4" cstate="print"/>
          <a:srcRect/>
          <a:stretch>
            <a:fillRect/>
          </a:stretch>
        </p:blipFill>
        <p:spPr bwMode="auto">
          <a:xfrm flipH="1">
            <a:off x="4214810" y="4071942"/>
            <a:ext cx="3786216" cy="2428893"/>
          </a:xfrm>
          <a:prstGeom prst="rect">
            <a:avLst/>
          </a:prstGeom>
          <a:noFill/>
          <a:ln w="9525">
            <a:noFill/>
            <a:miter lim="800000"/>
            <a:headEnd/>
            <a:tailEnd/>
          </a:ln>
        </p:spPr>
      </p:pic>
      <p:sp>
        <p:nvSpPr>
          <p:cNvPr id="13" name="Rectangle 12"/>
          <p:cNvSpPr/>
          <p:nvPr/>
        </p:nvSpPr>
        <p:spPr>
          <a:xfrm>
            <a:off x="0" y="2500306"/>
            <a:ext cx="9144000" cy="1107996"/>
          </a:xfrm>
          <a:prstGeom prst="rect">
            <a:avLst/>
          </a:prstGeom>
        </p:spPr>
        <p:txBody>
          <a:bodyPr wrap="square">
            <a:spAutoFit/>
          </a:bodyPr>
          <a:lstStyle/>
          <a:p>
            <a:pPr algn="just" rtl="0"/>
            <a:r>
              <a:rPr lang="en-US" sz="2200" dirty="0" smtClean="0">
                <a:latin typeface="Times New Roman" pitchFamily="18" charset="0"/>
                <a:cs typeface="Times New Roman" pitchFamily="18" charset="0"/>
              </a:rPr>
              <a:t>The Braille alphabets have a standard shape, as we know each alphabet describing by a six perforation dots lined up alongside each other to represent the Braille alphabet</a:t>
            </a:r>
            <a:endParaRPr lang="ar-SY"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42984"/>
            <a:ext cx="2852063" cy="584775"/>
          </a:xfrm>
          <a:prstGeom prst="rect">
            <a:avLst/>
          </a:prstGeom>
        </p:spPr>
        <p:txBody>
          <a:bodyPr wrap="none">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The Pin Design</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5" name="Picture 4" descr="C:\Users\Amr Khayyat\Downloads\amr\jjj.jpg"/>
          <p:cNvPicPr/>
          <p:nvPr/>
        </p:nvPicPr>
        <p:blipFill>
          <a:blip r:embed="rId2" cstate="print"/>
          <a:srcRect/>
          <a:stretch>
            <a:fillRect/>
          </a:stretch>
        </p:blipFill>
        <p:spPr bwMode="auto">
          <a:xfrm>
            <a:off x="4572000" y="1928802"/>
            <a:ext cx="4214810" cy="2813785"/>
          </a:xfrm>
          <a:prstGeom prst="rect">
            <a:avLst/>
          </a:prstGeom>
          <a:noFill/>
          <a:ln w="9525">
            <a:noFill/>
            <a:miter lim="800000"/>
            <a:headEnd/>
            <a:tailEnd/>
          </a:ln>
        </p:spPr>
      </p:pic>
      <p:sp>
        <p:nvSpPr>
          <p:cNvPr id="29697" name="Rectangle 1"/>
          <p:cNvSpPr>
            <a:spLocks noChangeArrowheads="1"/>
          </p:cNvSpPr>
          <p:nvPr/>
        </p:nvSpPr>
        <p:spPr bwMode="auto">
          <a:xfrm>
            <a:off x="0" y="1785926"/>
            <a:ext cx="4357686"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Regarding to the pin which represent the key of this project, we have designed all the pins to give the best shape and movement without any difficulties when the blind people use this machine.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0" y="4000504"/>
            <a:ext cx="4572000" cy="1446550"/>
          </a:xfrm>
          <a:prstGeom prst="rect">
            <a:avLst/>
          </a:prstGeom>
        </p:spPr>
        <p:txBody>
          <a:bodyPr>
            <a:spAutoFit/>
          </a:bodyPr>
          <a:lstStyle/>
          <a:p>
            <a:pPr algn="l" rtl="0"/>
            <a:r>
              <a:rPr lang="en-US" sz="2200" dirty="0" smtClean="0">
                <a:latin typeface="Times New Roman" pitchFamily="18" charset="0"/>
                <a:cs typeface="Times New Roman" pitchFamily="18" charset="0"/>
              </a:rPr>
              <a:t>The pin was designed in the form of (T) shape, to prevent it from exit completely from the plate when the key </a:t>
            </a:r>
            <a:r>
              <a:rPr lang="en-US" sz="2200" dirty="0" smtClean="0">
                <a:latin typeface="Times New Roman" pitchFamily="18" charset="0"/>
                <a:cs typeface="Times New Roman" pitchFamily="18" charset="0"/>
              </a:rPr>
              <a:t>pressed, and it has two grooves in</a:t>
            </a:r>
            <a:endParaRPr lang="ar-SY" sz="2200" dirty="0">
              <a:latin typeface="Times New Roman" pitchFamily="18" charset="0"/>
              <a:cs typeface="Times New Roman" pitchFamily="18" charset="0"/>
            </a:endParaRPr>
          </a:p>
        </p:txBody>
      </p:sp>
      <p:sp>
        <p:nvSpPr>
          <p:cNvPr id="8" name="TextBox 7"/>
          <p:cNvSpPr txBox="1"/>
          <p:nvPr/>
        </p:nvSpPr>
        <p:spPr>
          <a:xfrm>
            <a:off x="4214810" y="5000636"/>
            <a:ext cx="4929190" cy="430887"/>
          </a:xfrm>
          <a:prstGeom prst="rect">
            <a:avLst/>
          </a:prstGeom>
          <a:noFill/>
        </p:spPr>
        <p:txBody>
          <a:bodyPr wrap="square" rtlCol="1">
            <a:spAutoFit/>
          </a:bodyPr>
          <a:lstStyle/>
          <a:p>
            <a:pPr algn="l"/>
            <a:r>
              <a:rPr lang="ar-JO"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order to stop the pin while move </a:t>
            </a:r>
            <a:r>
              <a:rPr lang="en-US" sz="2000" dirty="0" smtClean="0">
                <a:latin typeface="Times New Roman" pitchFamily="18" charset="0"/>
                <a:cs typeface="Times New Roman" pitchFamily="18" charset="0"/>
              </a:rPr>
              <a:t>vertically</a:t>
            </a:r>
            <a:endParaRPr lang="ar-SY" sz="2200" dirty="0">
              <a:latin typeface="Times New Roman" pitchFamily="18" charset="0"/>
              <a:cs typeface="Times New Roman" pitchFamily="18" charset="0"/>
            </a:endParaRPr>
          </a:p>
        </p:txBody>
      </p:sp>
      <p:sp>
        <p:nvSpPr>
          <p:cNvPr id="9" name="TextBox 8"/>
          <p:cNvSpPr txBox="1"/>
          <p:nvPr/>
        </p:nvSpPr>
        <p:spPr>
          <a:xfrm>
            <a:off x="0" y="5357826"/>
            <a:ext cx="5214942" cy="430887"/>
          </a:xfrm>
          <a:prstGeom prst="rect">
            <a:avLst/>
          </a:prstGeom>
          <a:noFill/>
        </p:spPr>
        <p:txBody>
          <a:bodyPr wrap="square" rtlCol="1">
            <a:spAutoFit/>
          </a:bodyPr>
          <a:lstStyle/>
          <a:p>
            <a:pPr algn="l"/>
            <a:r>
              <a:rPr lang="en-US" sz="2200" dirty="0" smtClean="0">
                <a:latin typeface="Times New Roman" pitchFamily="18" charset="0"/>
                <a:cs typeface="Times New Roman" pitchFamily="18" charset="0"/>
              </a:rPr>
              <a:t>up and down through the unit cell.</a:t>
            </a:r>
            <a:endParaRPr lang="ar-SY"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857364"/>
            <a:ext cx="8643998" cy="1107996"/>
          </a:xfrm>
          <a:prstGeom prst="rect">
            <a:avLst/>
          </a:prstGeom>
        </p:spPr>
        <p:txBody>
          <a:bodyPr wrap="square">
            <a:spAutoFit/>
          </a:bodyPr>
          <a:lstStyle/>
          <a:p>
            <a:pPr algn="l" rtl="0"/>
            <a:r>
              <a:rPr lang="en-GB" sz="2200" dirty="0" smtClean="0">
                <a:latin typeface="Times New Roman" pitchFamily="18" charset="0"/>
                <a:cs typeface="Times New Roman" pitchFamily="18" charset="0"/>
              </a:rPr>
              <a:t>It is express the object which will transfer the force from the keys to the alphabet pins, it's consist of several rods with different diameters and dimensions based on the analytical design we </a:t>
            </a:r>
            <a:r>
              <a:rPr lang="en-GB" sz="2200" dirty="0" smtClean="0">
                <a:latin typeface="Times New Roman" pitchFamily="18" charset="0"/>
                <a:cs typeface="Times New Roman" pitchFamily="18" charset="0"/>
              </a:rPr>
              <a:t>made. </a:t>
            </a:r>
            <a:endParaRPr lang="ar-SY" sz="2200" dirty="0">
              <a:latin typeface="Times New Roman" pitchFamily="18" charset="0"/>
              <a:cs typeface="Times New Roman" pitchFamily="18" charset="0"/>
            </a:endParaRPr>
          </a:p>
        </p:txBody>
      </p:sp>
      <p:sp>
        <p:nvSpPr>
          <p:cNvPr id="5" name="Rectangle 4"/>
          <p:cNvSpPr/>
          <p:nvPr/>
        </p:nvSpPr>
        <p:spPr>
          <a:xfrm>
            <a:off x="0" y="1214422"/>
            <a:ext cx="5471946" cy="584775"/>
          </a:xfrm>
          <a:prstGeom prst="rect">
            <a:avLst/>
          </a:prstGeom>
        </p:spPr>
        <p:txBody>
          <a:bodyPr wrap="none">
            <a:spAutoFit/>
          </a:bodyPr>
          <a:lstStyle/>
          <a:p>
            <a:r>
              <a:rPr lang="en-GB"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The Transmission Unit Design</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 name="Picture 5" descr="C:\Users\Amr Khayyat\Downloads\amr\ccc.jpg"/>
          <p:cNvPicPr/>
          <p:nvPr/>
        </p:nvPicPr>
        <p:blipFill>
          <a:blip r:embed="rId2" cstate="print"/>
          <a:srcRect/>
          <a:stretch>
            <a:fillRect/>
          </a:stretch>
        </p:blipFill>
        <p:spPr bwMode="auto">
          <a:xfrm>
            <a:off x="2714612" y="3000372"/>
            <a:ext cx="3786215" cy="2571768"/>
          </a:xfrm>
          <a:prstGeom prst="rect">
            <a:avLst/>
          </a:prstGeom>
          <a:noFill/>
          <a:ln w="9525">
            <a:noFill/>
            <a:miter lim="800000"/>
            <a:headEnd/>
            <a:tailEnd/>
          </a:ln>
        </p:spPr>
      </p:pic>
      <p:sp>
        <p:nvSpPr>
          <p:cNvPr id="8" name="TextBox 7"/>
          <p:cNvSpPr txBox="1"/>
          <p:nvPr/>
        </p:nvSpPr>
        <p:spPr>
          <a:xfrm>
            <a:off x="0" y="5786454"/>
            <a:ext cx="9144000" cy="769441"/>
          </a:xfrm>
          <a:prstGeom prst="rect">
            <a:avLst/>
          </a:prstGeom>
          <a:noFill/>
        </p:spPr>
        <p:txBody>
          <a:bodyPr wrap="square" rtlCol="1">
            <a:spAutoFit/>
          </a:bodyPr>
          <a:lstStyle/>
          <a:p>
            <a:pPr lvl="0" algn="justLow" rtl="0" fontAlgn="base">
              <a:spcBef>
                <a:spcPct val="0"/>
              </a:spcBef>
              <a:spcAft>
                <a:spcPct val="0"/>
              </a:spcAft>
            </a:pPr>
            <a:r>
              <a:rPr lang="en-GB" sz="2200" spc="-150" dirty="0" smtClean="0">
                <a:latin typeface="Times New Roman" pitchFamily="18" charset="0"/>
                <a:ea typeface="Calibri" pitchFamily="34" charset="0"/>
                <a:cs typeface="Times New Roman" pitchFamily="18" charset="0"/>
              </a:rPr>
              <a:t>It will transfer the force vertically from the links of the keys to the desired pin which will reveals the pin above the surface of the unit.</a:t>
            </a:r>
            <a:endParaRPr lang="en-GB" sz="2200" spc="-15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14488"/>
            <a:ext cx="9144000" cy="1107996"/>
          </a:xfrm>
          <a:prstGeom prst="rect">
            <a:avLst/>
          </a:prstGeom>
        </p:spPr>
        <p:txBody>
          <a:bodyPr wrap="square">
            <a:spAutoFit/>
          </a:bodyPr>
          <a:lstStyle/>
          <a:p>
            <a:pPr algn="l" rtl="0"/>
            <a:r>
              <a:rPr lang="en-GB" sz="2200" dirty="0" smtClean="0">
                <a:latin typeface="Times New Roman" pitchFamily="18" charset="0"/>
                <a:cs typeface="Times New Roman" pitchFamily="18" charset="0"/>
              </a:rPr>
              <a:t>Many designs was tried to reach to the right design for the links which expressing the supporters for the transmission units and to transfer the motion between the keys and the transmission </a:t>
            </a:r>
            <a:r>
              <a:rPr lang="en-GB" sz="2200" dirty="0" smtClean="0">
                <a:latin typeface="Times New Roman" pitchFamily="18" charset="0"/>
                <a:cs typeface="Times New Roman" pitchFamily="18" charset="0"/>
              </a:rPr>
              <a:t>unit.</a:t>
            </a:r>
            <a:endParaRPr lang="ar-SY" sz="2200" dirty="0">
              <a:latin typeface="Times New Roman" pitchFamily="18" charset="0"/>
              <a:cs typeface="Times New Roman" pitchFamily="18" charset="0"/>
            </a:endParaRPr>
          </a:p>
        </p:txBody>
      </p:sp>
      <p:sp>
        <p:nvSpPr>
          <p:cNvPr id="5" name="Rectangle 4"/>
          <p:cNvSpPr/>
          <p:nvPr/>
        </p:nvSpPr>
        <p:spPr>
          <a:xfrm>
            <a:off x="0" y="1071547"/>
            <a:ext cx="3643306" cy="584775"/>
          </a:xfrm>
          <a:prstGeom prst="rect">
            <a:avLst/>
          </a:prstGeom>
        </p:spPr>
        <p:txBody>
          <a:bodyPr wrap="square">
            <a:spAutoFit/>
          </a:bodyPr>
          <a:lstStyle/>
          <a:p>
            <a:r>
              <a:rPr lang="en-GB"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Key’s </a:t>
            </a:r>
            <a:r>
              <a:rPr lang="en-GB"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Links Design</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 name="Picture 5" descr="C:\Users\Amr Khayyat\Pictures\Untitlased.jpg"/>
          <p:cNvPicPr/>
          <p:nvPr/>
        </p:nvPicPr>
        <p:blipFill>
          <a:blip r:embed="rId2" cstate="print"/>
          <a:srcRect/>
          <a:stretch>
            <a:fillRect/>
          </a:stretch>
        </p:blipFill>
        <p:spPr bwMode="auto">
          <a:xfrm>
            <a:off x="2143108" y="2786058"/>
            <a:ext cx="5286412" cy="3429024"/>
          </a:xfrm>
          <a:prstGeom prst="rect">
            <a:avLst/>
          </a:prstGeom>
          <a:noFill/>
          <a:ln w="9525">
            <a:noFill/>
            <a:miter lim="800000"/>
            <a:headEnd/>
            <a:tailEnd/>
          </a:ln>
        </p:spPr>
      </p:pic>
      <p:sp>
        <p:nvSpPr>
          <p:cNvPr id="7" name="TextBox 6"/>
          <p:cNvSpPr txBox="1"/>
          <p:nvPr/>
        </p:nvSpPr>
        <p:spPr>
          <a:xfrm>
            <a:off x="3857620" y="6286520"/>
            <a:ext cx="1928826" cy="369332"/>
          </a:xfrm>
          <a:prstGeom prst="rect">
            <a:avLst/>
          </a:prstGeom>
          <a:noFill/>
        </p:spPr>
        <p:txBody>
          <a:bodyPr wrap="square" rtlCol="1">
            <a:spAutoFit/>
          </a:bodyPr>
          <a:lstStyle/>
          <a:p>
            <a:r>
              <a:rPr lang="en-US" b="1" dirty="0" smtClean="0">
                <a:latin typeface="Times New Roman" pitchFamily="18" charset="0"/>
                <a:cs typeface="Times New Roman" pitchFamily="18" charset="0"/>
              </a:rPr>
              <a:t>Link’s Side View</a:t>
            </a:r>
            <a:endParaRPr lang="ar-SY"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42984"/>
            <a:ext cx="4000528" cy="584775"/>
          </a:xfrm>
          <a:prstGeom prst="rect">
            <a:avLst/>
          </a:prstGeom>
          <a:noFill/>
        </p:spPr>
        <p:txBody>
          <a:bodyPr wrap="square" rtlCol="1">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Unit Cell’s Assembly</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5" name="Rectangle 4"/>
          <p:cNvSpPr/>
          <p:nvPr/>
        </p:nvSpPr>
        <p:spPr>
          <a:xfrm>
            <a:off x="0" y="1857364"/>
            <a:ext cx="9144000" cy="1446550"/>
          </a:xfrm>
          <a:prstGeom prst="rect">
            <a:avLst/>
          </a:prstGeom>
        </p:spPr>
        <p:txBody>
          <a:bodyPr wrap="square">
            <a:spAutoFit/>
          </a:bodyPr>
          <a:lstStyle/>
          <a:p>
            <a:pPr algn="just" rtl="0"/>
            <a:r>
              <a:rPr lang="en-US" sz="2200" dirty="0" smtClean="0">
                <a:latin typeface="Times New Roman" pitchFamily="18" charset="0"/>
                <a:cs typeface="Times New Roman" pitchFamily="18" charset="0"/>
              </a:rPr>
              <a:t>After finishing all the components manufacturing, the final stage will be assemble them in the right arrangement as we mentioned before, the main assembly part was the assemble of the unit components such as, metal </a:t>
            </a:r>
            <a:r>
              <a:rPr lang="en-US" sz="2200" dirty="0" smtClean="0">
                <a:latin typeface="Times New Roman" pitchFamily="18" charset="0"/>
                <a:cs typeface="Times New Roman" pitchFamily="18" charset="0"/>
              </a:rPr>
              <a:t>balls, springs </a:t>
            </a:r>
            <a:r>
              <a:rPr lang="en-US" sz="2200" dirty="0" smtClean="0">
                <a:latin typeface="Times New Roman" pitchFamily="18" charset="0"/>
                <a:cs typeface="Times New Roman" pitchFamily="18" charset="0"/>
              </a:rPr>
              <a:t>and </a:t>
            </a:r>
            <a:r>
              <a:rPr lang="en-US" sz="2200" dirty="0" smtClean="0">
                <a:latin typeface="Times New Roman" pitchFamily="18" charset="0"/>
                <a:cs typeface="Times New Roman" pitchFamily="18" charset="0"/>
              </a:rPr>
              <a:t>screws. </a:t>
            </a:r>
            <a:endParaRPr lang="ar-SY" sz="2200" dirty="0">
              <a:latin typeface="Times New Roman" pitchFamily="18" charset="0"/>
              <a:cs typeface="Times New Roman" pitchFamily="18" charset="0"/>
            </a:endParaRPr>
          </a:p>
        </p:txBody>
      </p:sp>
      <p:pic>
        <p:nvPicPr>
          <p:cNvPr id="6" name="Picture 5" descr="C:\Users\Amr Khayyat\Pictures\final1.jpg"/>
          <p:cNvPicPr/>
          <p:nvPr/>
        </p:nvPicPr>
        <p:blipFill>
          <a:blip r:embed="rId2" cstate="print"/>
          <a:srcRect/>
          <a:stretch>
            <a:fillRect/>
          </a:stretch>
        </p:blipFill>
        <p:spPr bwMode="auto">
          <a:xfrm>
            <a:off x="3357554" y="3000372"/>
            <a:ext cx="242889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1071546"/>
            <a:ext cx="4786346" cy="2554545"/>
          </a:xfrm>
          <a:prstGeom prst="rect">
            <a:avLst/>
          </a:prstGeom>
        </p:spPr>
        <p:txBody>
          <a:bodyPr wrap="square">
            <a:spAutoFit/>
          </a:bodyPr>
          <a:lstStyle/>
          <a:p>
            <a:pPr algn="l"/>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Project  Team</a:t>
            </a:r>
          </a:p>
          <a:p>
            <a:pPr algn="l"/>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Amr</a:t>
            </a:r>
            <a:r>
              <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S.Khayyat</a:t>
            </a:r>
            <a:endPar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Isam</a:t>
            </a:r>
            <a:r>
              <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Zareefa</a:t>
            </a:r>
            <a:endPar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Fathi</a:t>
            </a:r>
            <a:r>
              <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rPr>
              <a:t> Abu </a:t>
            </a:r>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Saleh</a:t>
            </a:r>
            <a:endPar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Mahdi</a:t>
            </a:r>
            <a:r>
              <a:rPr lang="en-US" sz="3200" spc="-15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200" spc="-150" dirty="0" err="1" smtClean="0">
                <a:effectLst>
                  <a:outerShdw blurRad="38100" dist="38100" dir="2700000" algn="tl">
                    <a:srgbClr val="000000">
                      <a:alpha val="43137"/>
                    </a:srgbClr>
                  </a:outerShdw>
                </a:effectLst>
                <a:latin typeface="Times New Roman" pitchFamily="18" charset="0"/>
                <a:cs typeface="Times New Roman" pitchFamily="18" charset="0"/>
              </a:rPr>
              <a:t>Eshtayya</a:t>
            </a:r>
            <a:endParaRPr lang="ar-SY" sz="2000" spc="-15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428596" y="4000504"/>
            <a:ext cx="8143932" cy="2062103"/>
          </a:xfrm>
          <a:prstGeom prst="rect">
            <a:avLst/>
          </a:prstGeom>
          <a:noFill/>
        </p:spPr>
        <p:txBody>
          <a:bodyPr wrap="square" rtlCol="1">
            <a:spAutoFit/>
          </a:bodyPr>
          <a:lstStyle/>
          <a:p>
            <a:pPr algn="l"/>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Supervisor</a:t>
            </a:r>
          </a:p>
          <a:p>
            <a:pPr algn="l"/>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Dr. </a:t>
            </a:r>
            <a:r>
              <a:rPr lang="en-US" sz="3200" dirty="0" err="1" smtClean="0">
                <a:effectLst>
                  <a:outerShdw blurRad="38100" dist="38100" dir="2700000" algn="tl">
                    <a:srgbClr val="000000">
                      <a:alpha val="43137"/>
                    </a:srgbClr>
                  </a:outerShdw>
                </a:effectLst>
                <a:latin typeface="Times New Roman" pitchFamily="18" charset="0"/>
                <a:cs typeface="Times New Roman" pitchFamily="18" charset="0"/>
              </a:rPr>
              <a:t>Bashir</a:t>
            </a:r>
            <a:r>
              <a:rPr lang="en-US" sz="3200" dirty="0" smtClean="0">
                <a:effectLst>
                  <a:outerShdw blurRad="38100" dist="38100" dir="2700000" algn="tl">
                    <a:srgbClr val="000000">
                      <a:alpha val="43137"/>
                    </a:srgbClr>
                  </a:outerShdw>
                </a:effectLst>
                <a:latin typeface="Times New Roman" pitchFamily="18" charset="0"/>
                <a:cs typeface="Times New Roman" pitchFamily="18" charset="0"/>
              </a:rPr>
              <a:t> M. Y. </a:t>
            </a:r>
            <a:r>
              <a:rPr lang="en-US" sz="3200" dirty="0" err="1" smtClean="0">
                <a:effectLst>
                  <a:outerShdw blurRad="38100" dist="38100" dir="2700000" algn="tl">
                    <a:srgbClr val="000000">
                      <a:alpha val="43137"/>
                    </a:srgbClr>
                  </a:outerShdw>
                </a:effectLst>
                <a:latin typeface="Times New Roman" pitchFamily="18" charset="0"/>
                <a:cs typeface="Times New Roman" pitchFamily="18" charset="0"/>
              </a:rPr>
              <a:t>NOURi</a:t>
            </a:r>
            <a:endParaRPr lang="en-US" sz="32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3200" dirty="0" smtClean="0">
                <a:latin typeface="Times New Roman" pitchFamily="18" charset="0"/>
                <a:cs typeface="Times New Roman" pitchFamily="18" charset="0"/>
              </a:rPr>
              <a:t>Chief Of Mechanical Engineering Department</a:t>
            </a:r>
          </a:p>
          <a:p>
            <a:pPr algn="l"/>
            <a:r>
              <a:rPr lang="en-US" sz="3200" dirty="0" smtClean="0">
                <a:latin typeface="Times New Roman" pitchFamily="18" charset="0"/>
                <a:cs typeface="Times New Roman" pitchFamily="18" charset="0"/>
              </a:rPr>
              <a:t>An-</a:t>
            </a:r>
            <a:r>
              <a:rPr lang="en-US" sz="3200" dirty="0" err="1" smtClean="0">
                <a:latin typeface="Times New Roman" pitchFamily="18" charset="0"/>
                <a:cs typeface="Times New Roman" pitchFamily="18" charset="0"/>
              </a:rPr>
              <a:t>Najah</a:t>
            </a:r>
            <a:r>
              <a:rPr lang="en-US" sz="3200" dirty="0" smtClean="0">
                <a:latin typeface="Times New Roman" pitchFamily="18" charset="0"/>
                <a:cs typeface="Times New Roman" pitchFamily="18" charset="0"/>
              </a:rPr>
              <a:t> National University</a:t>
            </a:r>
            <a:endParaRPr lang="ar-SY"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85860"/>
            <a:ext cx="9144000" cy="3847207"/>
          </a:xfrm>
          <a:prstGeom prst="rect">
            <a:avLst/>
          </a:prstGeom>
          <a:noFill/>
        </p:spPr>
        <p:txBody>
          <a:bodyPr wrap="square" rtlCol="1">
            <a:spAutoFit/>
          </a:bodyPr>
          <a:lstStyle/>
          <a:p>
            <a:pPr algn="l"/>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Presentation’s Outline</a:t>
            </a:r>
          </a:p>
          <a:p>
            <a:pPr algn="l"/>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Blindness</a:t>
            </a:r>
          </a:p>
          <a:p>
            <a:pPr algn="l"/>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Braille Language</a:t>
            </a:r>
          </a:p>
          <a:p>
            <a:pPr algn="l"/>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The Idea Behind The Machine</a:t>
            </a:r>
          </a:p>
          <a:p>
            <a:pPr algn="l"/>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Design Strategy </a:t>
            </a:r>
          </a:p>
          <a:p>
            <a:pPr algn="l"/>
            <a:endParaRPr lang="en-US" dirty="0" smtClean="0"/>
          </a:p>
          <a:p>
            <a:pPr algn="l"/>
            <a:endParaRPr lang="ar-SY"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14422"/>
            <a:ext cx="5786478" cy="707886"/>
          </a:xfrm>
          <a:prstGeom prst="rect">
            <a:avLst/>
          </a:prstGeom>
          <a:noFill/>
        </p:spPr>
        <p:txBody>
          <a:bodyPr wrap="square" rtlCol="1">
            <a:spAutoFit/>
          </a:bodyPr>
          <a:lstStyle/>
          <a:p>
            <a:pPr algn="l"/>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Blindness</a:t>
            </a:r>
            <a:endParaRPr lang="ar-SY"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pic>
        <p:nvPicPr>
          <p:cNvPr id="1026" name="Picture 2" descr="http://eyeinfo.files.wordpress.com/2010/01/blind1.jpg"/>
          <p:cNvPicPr>
            <a:picLocks noChangeAspect="1" noChangeArrowheads="1"/>
          </p:cNvPicPr>
          <p:nvPr/>
        </p:nvPicPr>
        <p:blipFill>
          <a:blip r:embed="rId2" cstate="print"/>
          <a:srcRect/>
          <a:stretch>
            <a:fillRect/>
          </a:stretch>
        </p:blipFill>
        <p:spPr bwMode="auto">
          <a:xfrm>
            <a:off x="5786446" y="2786058"/>
            <a:ext cx="3048001" cy="3048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027" name="Rectangle 3"/>
          <p:cNvSpPr>
            <a:spLocks noChangeArrowheads="1"/>
          </p:cNvSpPr>
          <p:nvPr/>
        </p:nvSpPr>
        <p:spPr bwMode="auto">
          <a:xfrm>
            <a:off x="0" y="1928802"/>
            <a:ext cx="95726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kumimoji="0" lang="en-US" sz="2400" i="0" strike="noStrike" cap="none" normalizeH="0" baseline="0" dirty="0" smtClean="0">
                <a:ln>
                  <a:noFill/>
                </a:ln>
                <a:effectLst/>
                <a:latin typeface="Times New Roman" pitchFamily="18" charset="0"/>
                <a:ea typeface="Calibri" pitchFamily="34" charset="0"/>
                <a:cs typeface="Times New Roman" pitchFamily="18" charset="0"/>
              </a:rPr>
              <a:t>Blindness is the </a:t>
            </a:r>
            <a:r>
              <a:rPr kumimoji="0" lang="en-US" sz="2400" i="0" strike="noStrike" cap="none" spc="-150" normalizeH="0" baseline="0" dirty="0" smtClean="0">
                <a:ln>
                  <a:noFill/>
                </a:ln>
                <a:effectLst/>
                <a:latin typeface="Times New Roman" pitchFamily="18" charset="0"/>
                <a:ea typeface="Calibri" pitchFamily="34" charset="0"/>
                <a:cs typeface="Times New Roman" pitchFamily="18" charset="0"/>
              </a:rPr>
              <a:t>condition</a:t>
            </a:r>
            <a:r>
              <a:rPr kumimoji="0" lang="en-US" sz="2400" i="0" strike="noStrike" cap="none" normalizeH="0" baseline="0" dirty="0" smtClean="0">
                <a:ln>
                  <a:noFill/>
                </a:ln>
                <a:effectLst/>
                <a:latin typeface="Times New Roman" pitchFamily="18" charset="0"/>
                <a:ea typeface="Calibri" pitchFamily="34" charset="0"/>
                <a:cs typeface="Times New Roman" pitchFamily="18" charset="0"/>
              </a:rPr>
              <a:t> of lacking due to </a:t>
            </a:r>
            <a:r>
              <a:rPr lang="en-US" sz="2400" dirty="0" smtClean="0">
                <a:latin typeface="Times New Roman" pitchFamily="18" charset="0"/>
                <a:ea typeface="Calibri" pitchFamily="34" charset="0"/>
                <a:cs typeface="Times New Roman" pitchFamily="18" charset="0"/>
              </a:rPr>
              <a:t>visual </a:t>
            </a:r>
            <a:r>
              <a:rPr lang="en-US" sz="2400" dirty="0" smtClean="0">
                <a:latin typeface="Times New Roman" pitchFamily="18" charset="0"/>
                <a:ea typeface="Calibri" pitchFamily="34" charset="0"/>
                <a:cs typeface="Times New Roman" pitchFamily="18" charset="0"/>
              </a:rPr>
              <a:t>perception, </a:t>
            </a:r>
            <a:r>
              <a:rPr kumimoji="0" lang="en-US" sz="2200" i="0" strike="noStrike" cap="none" normalizeH="0" baseline="0" dirty="0" smtClean="0">
                <a:ln>
                  <a:noFill/>
                </a:ln>
                <a:effectLst/>
                <a:latin typeface="Times New Roman" pitchFamily="18" charset="0"/>
                <a:ea typeface="Calibri" pitchFamily="34" charset="0"/>
                <a:cs typeface="Times New Roman" pitchFamily="18" charset="0"/>
              </a:rPr>
              <a:t>physiological</a:t>
            </a:r>
            <a:r>
              <a:rPr kumimoji="0" lang="en-US" sz="2400" i="0" strike="noStrike" cap="none" normalizeH="0" baseline="0" dirty="0" smtClean="0">
                <a:ln>
                  <a:noFill/>
                </a:ln>
                <a:effectLst/>
                <a:latin typeface="Times New Roman" pitchFamily="18" charset="0"/>
                <a:ea typeface="Calibri" pitchFamily="34" charset="0"/>
                <a:cs typeface="Times New Roman" pitchFamily="18" charset="0"/>
              </a:rPr>
              <a:t> </a:t>
            </a:r>
          </a:p>
          <a:p>
            <a:pPr lvl="0" algn="l" fontAlgn="base">
              <a:spcBef>
                <a:spcPct val="0"/>
              </a:spcBef>
              <a:spcAft>
                <a:spcPct val="0"/>
              </a:spcAft>
            </a:pPr>
            <a:r>
              <a:rPr kumimoji="0" lang="en-US" sz="2400" i="0" strike="noStrike" cap="none" normalizeH="0" baseline="0" dirty="0" smtClean="0">
                <a:ln>
                  <a:noFill/>
                </a:ln>
                <a:effectLst/>
                <a:latin typeface="Times New Roman" pitchFamily="18" charset="0"/>
                <a:ea typeface="Calibri" pitchFamily="34" charset="0"/>
                <a:cs typeface="Times New Roman" pitchFamily="18" charset="0"/>
              </a:rPr>
              <a:t>or </a:t>
            </a:r>
            <a:r>
              <a:rPr kumimoji="0" lang="en-US" sz="2400" i="0" strike="noStrike" cap="none" normalizeH="0" baseline="0" dirty="0" smtClean="0">
                <a:ln>
                  <a:noFill/>
                </a:ln>
                <a:effectLst/>
                <a:latin typeface="Times New Roman" pitchFamily="18" charset="0"/>
                <a:ea typeface="Calibri" pitchFamily="34" charset="0"/>
                <a:cs typeface="Times New Roman" pitchFamily="18" charset="0"/>
              </a:rPr>
              <a:t>neurological factors</a:t>
            </a:r>
            <a:r>
              <a:rPr kumimoji="0" lang="en-US" sz="1200" b="0" i="0" u="none" strike="noStrike" cap="none" normalizeH="0" baseline="0" dirty="0" smtClean="0">
                <a:ln>
                  <a:noFill/>
                </a:ln>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effectLst/>
              <a:latin typeface="Times New Roman" pitchFamily="18" charset="0"/>
              <a:cs typeface="Times New Roman" pitchFamily="18" charset="0"/>
            </a:endParaRPr>
          </a:p>
        </p:txBody>
      </p:sp>
      <p:sp>
        <p:nvSpPr>
          <p:cNvPr id="7" name="Rectangle 6"/>
          <p:cNvSpPr/>
          <p:nvPr/>
        </p:nvSpPr>
        <p:spPr>
          <a:xfrm>
            <a:off x="0" y="2928934"/>
            <a:ext cx="5500694" cy="2677656"/>
          </a:xfrm>
          <a:prstGeom prst="rect">
            <a:avLst/>
          </a:prstGeom>
        </p:spPr>
        <p:txBody>
          <a:bodyPr wrap="square">
            <a:spAutoFit/>
          </a:bodyPr>
          <a:lstStyle/>
          <a:p>
            <a:pPr algn="just" rtl="0"/>
            <a:r>
              <a:rPr lang="en-US" sz="2400" dirty="0" smtClean="0">
                <a:latin typeface="Times New Roman" pitchFamily="18" charset="0"/>
                <a:cs typeface="Times New Roman" pitchFamily="18" charset="0"/>
              </a:rPr>
              <a:t>In the world, every five seconds a person becomes blind, every 5 minutes a child becomes blind. This ended up in a total of 45 millions blind people around the world. Sadly, this number is estimated to reach 75 million in 2020. In addition, there are 135 million people nowadays with low vision. </a:t>
            </a:r>
            <a:endParaRPr lang="ar-SY"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71546"/>
            <a:ext cx="6063070" cy="707886"/>
          </a:xfrm>
          <a:prstGeom prst="rect">
            <a:avLst/>
          </a:prstGeom>
        </p:spPr>
        <p:txBody>
          <a:bodyPr wrap="none">
            <a:spAutoFit/>
          </a:bodyPr>
          <a:lstStyle/>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Causes of Blindness</a:t>
            </a:r>
            <a:endParaRPr lang="ar-SY"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5" name="Rectangle 4"/>
          <p:cNvSpPr/>
          <p:nvPr/>
        </p:nvSpPr>
        <p:spPr>
          <a:xfrm>
            <a:off x="0" y="1857364"/>
            <a:ext cx="1646605" cy="1077218"/>
          </a:xfrm>
          <a:prstGeom prst="rect">
            <a:avLst/>
          </a:prstGeom>
        </p:spPr>
        <p:txBody>
          <a:bodyPr wrap="none">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Diseases</a:t>
            </a:r>
          </a:p>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17409" name="Rectangle 1"/>
          <p:cNvSpPr>
            <a:spLocks noChangeArrowheads="1"/>
          </p:cNvSpPr>
          <p:nvPr/>
        </p:nvSpPr>
        <p:spPr bwMode="auto">
          <a:xfrm>
            <a:off x="0" y="3398222"/>
            <a:ext cx="9144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Cataracts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cataract is a clouding that develops in the crystalline lens of the eye or in its envelope, varying in degree from slight to complete opacity and obstructing the passage of light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p:cNvPicPr/>
          <p:nvPr/>
        </p:nvPicPr>
        <p:blipFill>
          <a:blip r:embed="rId2" cstate="print"/>
          <a:srcRect/>
          <a:stretch>
            <a:fillRect/>
          </a:stretch>
        </p:blipFill>
        <p:spPr bwMode="auto">
          <a:xfrm>
            <a:off x="3214678" y="4857760"/>
            <a:ext cx="2571768" cy="1643074"/>
          </a:xfrm>
          <a:prstGeom prst="rect">
            <a:avLst/>
          </a:prstGeom>
          <a:noFill/>
          <a:ln w="9525">
            <a:noFill/>
            <a:miter lim="800000"/>
            <a:headEnd/>
            <a:tailEnd/>
          </a:ln>
        </p:spPr>
      </p:pic>
      <p:sp>
        <p:nvSpPr>
          <p:cNvPr id="17410" name="Rectangle 2"/>
          <p:cNvSpPr>
            <a:spLocks noChangeArrowheads="1"/>
          </p:cNvSpPr>
          <p:nvPr/>
        </p:nvSpPr>
        <p:spPr bwMode="auto">
          <a:xfrm>
            <a:off x="0" y="2285992"/>
            <a:ext cx="8643966"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Most visual impairment is caused by disease and malnutrition. According to an estimation in 2002, the most common causes of blindness around the world are: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3504542" y="6488668"/>
            <a:ext cx="2127505" cy="400110"/>
          </a:xfrm>
          <a:prstGeom prst="rect">
            <a:avLst/>
          </a:prstGeom>
        </p:spPr>
        <p:txBody>
          <a:bodyPr wrap="none">
            <a:spAutoFit/>
          </a:bodyPr>
          <a:lstStyle/>
          <a:p>
            <a:pPr algn="ctr"/>
            <a:r>
              <a:rPr lang="en-US" sz="2000" b="1" dirty="0" smtClean="0">
                <a:latin typeface="Times New Roman" pitchFamily="18" charset="0"/>
                <a:cs typeface="Times New Roman" pitchFamily="18" charset="0"/>
              </a:rPr>
              <a:t>Cataracts Disease</a:t>
            </a:r>
            <a:endParaRPr lang="ar-SY"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836338"/>
            <a:ext cx="9144000"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Glaucoma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Glaucoma refers to a group of diseases that affect the optic nerve and involves a loss of retinal ganglion cells in a characteristic pattern.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5" name="Rectangle 3"/>
          <p:cNvSpPr>
            <a:spLocks noChangeArrowheads="1"/>
          </p:cNvSpPr>
          <p:nvPr/>
        </p:nvSpPr>
        <p:spPr bwMode="auto">
          <a:xfrm>
            <a:off x="0" y="1979346"/>
            <a:ext cx="9144000"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Diabetic Retinopathy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Diabetic retinopathy is </a:t>
            </a:r>
            <a:r>
              <a:rPr kumimoji="0" lang="en-US" sz="22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retinopathy</a:t>
            </a: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(damage to the retina) caused by complications of diabetes mellitus, which can eventually lead to blindness.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6" name="Rectangle 4"/>
          <p:cNvSpPr>
            <a:spLocks noChangeArrowheads="1"/>
          </p:cNvSpPr>
          <p:nvPr/>
        </p:nvSpPr>
        <p:spPr bwMode="auto">
          <a:xfrm>
            <a:off x="0" y="3286124"/>
            <a:ext cx="9144000"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40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Calibri" pitchFamily="34" charset="0"/>
                <a:cs typeface="Times New Roman" pitchFamily="18" charset="0"/>
              </a:rPr>
              <a:t>Treatment</a:t>
            </a:r>
            <a:endParaRPr kumimoji="0" lang="en-US" sz="32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Treatments and procedures that are commonly used to treat Blindness &amp; Visual Impairment are listed as follows.</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Cataract Surgery </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Laser Surgery </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Psychotherapy </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Surgery </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ea typeface="Calibri" pitchFamily="34" charset="0"/>
                <a:cs typeface="Times New Roman" pitchFamily="18" charset="0"/>
              </a:rPr>
              <a:t>New Drugs</a:t>
            </a:r>
            <a:endParaRPr kumimoji="0" lang="en-US" sz="24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42984"/>
            <a:ext cx="7286676" cy="707886"/>
          </a:xfrm>
          <a:prstGeom prst="rect">
            <a:avLst/>
          </a:prstGeom>
          <a:noFill/>
        </p:spPr>
        <p:txBody>
          <a:bodyPr wrap="square" rtlCol="1">
            <a:spAutoFit/>
          </a:bodyPr>
          <a:lstStyle/>
          <a:p>
            <a:pPr algn="l" rtl="0"/>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Braille Language</a:t>
            </a:r>
            <a:endParaRPr lang="ar-SY"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sp>
        <p:nvSpPr>
          <p:cNvPr id="19457" name="Rectangle 1"/>
          <p:cNvSpPr>
            <a:spLocks noChangeArrowheads="1"/>
          </p:cNvSpPr>
          <p:nvPr/>
        </p:nvSpPr>
        <p:spPr bwMode="auto">
          <a:xfrm>
            <a:off x="0" y="3929066"/>
            <a:ext cx="914400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ct val="0"/>
              </a:spcAft>
              <a:buClrTx/>
              <a:buSzTx/>
              <a:buFontTx/>
              <a:buNone/>
              <a:tabLst>
                <a:tab pos="57150" algn="l"/>
              </a:tabLst>
            </a:pPr>
            <a:r>
              <a:rPr kumimoji="0" lang="en-US" sz="2200" b="0" i="0" u="none" strike="noStrike" cap="none" normalizeH="0" baseline="0" dirty="0" smtClean="0">
                <a:ln>
                  <a:noFill/>
                </a:ln>
                <a:solidFill>
                  <a:srgbClr val="333333"/>
                </a:solidFill>
                <a:effectLst/>
                <a:latin typeface="Times New Roman" pitchFamily="18" charset="0"/>
                <a:ea typeface="Calibri" pitchFamily="34" charset="0"/>
                <a:cs typeface="Times New Roman" pitchFamily="18" charset="0"/>
              </a:rPr>
              <a:t>Braille is used by people who are blind or visually impaired to write and read words. It is a code of raised dots formed by "cells" of up to six raised dots arranged in two parallel rows of three.</a:t>
            </a:r>
          </a:p>
          <a:p>
            <a:pPr marL="0" marR="0" lvl="0" indent="0" algn="just" defTabSz="914400" rtl="0" eaLnBrk="1" fontAlgn="base" latinLnBrk="0" hangingPunct="1">
              <a:spcBef>
                <a:spcPct val="0"/>
              </a:spcBef>
              <a:spcAft>
                <a:spcPct val="0"/>
              </a:spcAft>
              <a:buClrTx/>
              <a:buSzTx/>
              <a:buFontTx/>
              <a:buNone/>
              <a:tabLst>
                <a:tab pos="57150" algn="l"/>
              </a:tabLst>
            </a:pPr>
            <a:r>
              <a:rPr kumimoji="0" lang="en-US" sz="2200" b="0" i="0" u="none" strike="noStrike" cap="none" normalizeH="0" baseline="0" dirty="0" smtClean="0">
                <a:ln>
                  <a:noFill/>
                </a:ln>
                <a:solidFill>
                  <a:srgbClr val="333333"/>
                </a:solidFill>
                <a:effectLst/>
                <a:latin typeface="Times New Roman" pitchFamily="18" charset="0"/>
                <a:ea typeface="Calibri" pitchFamily="34" charset="0"/>
                <a:cs typeface="Times New Roman" pitchFamily="18" charset="0"/>
              </a:rPr>
              <a:t>A cell can represent a letter of the alphabet, number, punctuation mark or entire word, and a blind person reads these raised dots by running her fingertips over them.</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0" y="1857364"/>
            <a:ext cx="9144000" cy="1785104"/>
          </a:xfrm>
          <a:prstGeom prst="rect">
            <a:avLst/>
          </a:prstGeom>
        </p:spPr>
        <p:txBody>
          <a:bodyPr wrap="square">
            <a:spAutoFit/>
          </a:bodyPr>
          <a:lstStyle/>
          <a:p>
            <a:pPr algn="just" rtl="0"/>
            <a:r>
              <a:rPr lang="en-US" sz="2200" dirty="0" smtClean="0">
                <a:latin typeface="Times New Roman" pitchFamily="18" charset="0"/>
                <a:cs typeface="Times New Roman" pitchFamily="18" charset="0"/>
              </a:rPr>
              <a:t>The improbable chain of circumstance that would give birth to Braille began after King Louis the Ninth of France suffered a crushing defeat in the Sixth Crusade. Already a religious man, Louis returned to Paris certain that God was making him suffer to teach him humility, which intensified his interest in charity. </a:t>
            </a:r>
            <a:endParaRPr lang="ar-SY"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71546"/>
            <a:ext cx="2180404" cy="584775"/>
          </a:xfrm>
          <a:prstGeom prst="rect">
            <a:avLst/>
          </a:prstGeom>
        </p:spPr>
        <p:txBody>
          <a:bodyPr wrap="none">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Braille Cell</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5" name="Rectangle 4"/>
          <p:cNvSpPr/>
          <p:nvPr/>
        </p:nvSpPr>
        <p:spPr>
          <a:xfrm>
            <a:off x="0" y="1785926"/>
            <a:ext cx="9144000" cy="1446550"/>
          </a:xfrm>
          <a:prstGeom prst="rect">
            <a:avLst/>
          </a:prstGeom>
        </p:spPr>
        <p:txBody>
          <a:bodyPr wrap="square">
            <a:spAutoFit/>
          </a:bodyPr>
          <a:lstStyle/>
          <a:p>
            <a:pPr algn="just" rtl="0"/>
            <a:r>
              <a:rPr lang="en-US" sz="2200" dirty="0" smtClean="0">
                <a:latin typeface="Times New Roman" pitchFamily="18" charset="0"/>
                <a:cs typeface="Times New Roman" pitchFamily="18" charset="0"/>
              </a:rPr>
              <a:t>Braille generally consists of cells of six raised dots arranged in a grid of two dots horizontally by three dots vertically. The dots are conventionally numbered 1, 2, and 3 from the top of the left column and 4, 5, and 6 from the top of the right column </a:t>
            </a:r>
            <a:endParaRPr lang="ar-SY" sz="2200" dirty="0">
              <a:latin typeface="Times New Roman" pitchFamily="18" charset="0"/>
              <a:cs typeface="Times New Roman" pitchFamily="18" charset="0"/>
            </a:endParaRPr>
          </a:p>
        </p:txBody>
      </p:sp>
      <p:pic>
        <p:nvPicPr>
          <p:cNvPr id="6" name="Picture 5" descr="File:Braille cell.svg">
            <a:hlinkClick r:id="rId2"/>
          </p:cNvPr>
          <p:cNvPicPr/>
          <p:nvPr/>
        </p:nvPicPr>
        <p:blipFill>
          <a:blip r:embed="rId3" cstate="print"/>
          <a:srcRect/>
          <a:stretch>
            <a:fillRect/>
          </a:stretch>
        </p:blipFill>
        <p:spPr bwMode="auto">
          <a:xfrm>
            <a:off x="3428992" y="3214686"/>
            <a:ext cx="2357454" cy="3071834"/>
          </a:xfrm>
          <a:prstGeom prst="rect">
            <a:avLst/>
          </a:prstGeom>
          <a:noFill/>
          <a:ln w="9525">
            <a:noFill/>
            <a:miter lim="800000"/>
            <a:headEnd/>
            <a:tailEnd/>
          </a:ln>
        </p:spPr>
      </p:pic>
      <p:sp>
        <p:nvSpPr>
          <p:cNvPr id="7" name="Rectangle 6"/>
          <p:cNvSpPr/>
          <p:nvPr/>
        </p:nvSpPr>
        <p:spPr>
          <a:xfrm>
            <a:off x="3825560" y="6286520"/>
            <a:ext cx="1492716" cy="400110"/>
          </a:xfrm>
          <a:prstGeom prst="rect">
            <a:avLst/>
          </a:prstGeom>
        </p:spPr>
        <p:txBody>
          <a:bodyPr wrap="none">
            <a:spAutoFit/>
          </a:bodyPr>
          <a:lstStyle/>
          <a:p>
            <a:r>
              <a:rPr lang="en-US" b="1" dirty="0" smtClean="0"/>
              <a:t> </a:t>
            </a:r>
            <a:r>
              <a:rPr lang="en-US" sz="2000" b="1" dirty="0" smtClean="0">
                <a:latin typeface="Times New Roman" pitchFamily="18" charset="0"/>
                <a:cs typeface="Times New Roman" pitchFamily="18" charset="0"/>
              </a:rPr>
              <a:t>Braille Cell</a:t>
            </a:r>
            <a:endParaRPr lang="ar-SY"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71546"/>
            <a:ext cx="4312399" cy="584775"/>
          </a:xfrm>
          <a:prstGeom prst="rect">
            <a:avLst/>
          </a:prstGeom>
        </p:spPr>
        <p:txBody>
          <a:bodyPr wrap="none">
            <a:spAutoFit/>
          </a:bodyPr>
          <a:lstStyle/>
          <a:p>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Braille Cell Dimensions</a:t>
            </a:r>
            <a:endParaRPr lang="ar-SY"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 name="Picture 5" descr="Diagram showing areas of measure for cell dimensions"/>
          <p:cNvPicPr/>
          <p:nvPr/>
        </p:nvPicPr>
        <p:blipFill>
          <a:blip r:embed="rId3" cstate="print">
            <a:duotone>
              <a:prstClr val="black"/>
              <a:schemeClr val="accent1">
                <a:tint val="45000"/>
                <a:satMod val="400000"/>
              </a:schemeClr>
            </a:duotone>
          </a:blip>
          <a:srcRect/>
          <a:stretch>
            <a:fillRect/>
          </a:stretch>
        </p:blipFill>
        <p:spPr bwMode="auto">
          <a:xfrm>
            <a:off x="2064570" y="1771650"/>
            <a:ext cx="5150636" cy="2657482"/>
          </a:xfrm>
          <a:prstGeom prst="rect">
            <a:avLst/>
          </a:prstGeom>
          <a:noFill/>
          <a:ln w="9525">
            <a:noFill/>
            <a:miter lim="800000"/>
            <a:headEnd/>
            <a:tailEnd/>
          </a:ln>
        </p:spPr>
      </p:pic>
      <p:graphicFrame>
        <p:nvGraphicFramePr>
          <p:cNvPr id="7" name="Table 6"/>
          <p:cNvGraphicFramePr>
            <a:graphicFrameLocks noGrp="1"/>
          </p:cNvGraphicFramePr>
          <p:nvPr/>
        </p:nvGraphicFramePr>
        <p:xfrm>
          <a:off x="2143108" y="4857760"/>
          <a:ext cx="5027923" cy="1463040"/>
        </p:xfrm>
        <a:graphic>
          <a:graphicData uri="http://schemas.openxmlformats.org/drawingml/2006/table">
            <a:tbl>
              <a:tblPr>
                <a:tableStyleId>{E929F9F4-4A8F-4326-A1B4-22849713DDAB}</a:tableStyleId>
              </a:tblPr>
              <a:tblGrid>
                <a:gridCol w="1701845"/>
                <a:gridCol w="657245"/>
                <a:gridCol w="825751"/>
                <a:gridCol w="561455"/>
                <a:gridCol w="668432"/>
                <a:gridCol w="613195"/>
              </a:tblGrid>
              <a:tr h="714380">
                <a:tc>
                  <a:txBody>
                    <a:bodyPr/>
                    <a:lstStyle/>
                    <a:p>
                      <a:pPr algn="ctr" rtl="1">
                        <a:lnSpc>
                          <a:spcPct val="150000"/>
                        </a:lnSpc>
                        <a:spcAft>
                          <a:spcPts val="0"/>
                        </a:spcAft>
                        <a:tabLst>
                          <a:tab pos="57150" algn="l"/>
                        </a:tabLst>
                      </a:pPr>
                      <a:r>
                        <a:rPr lang="en-US" sz="1600" b="1" dirty="0">
                          <a:latin typeface="Times New Roman" pitchFamily="18" charset="0"/>
                          <a:cs typeface="Times New Roman" pitchFamily="18" charset="0"/>
                        </a:rPr>
                        <a:t>  </a:t>
                      </a:r>
                      <a:r>
                        <a:rPr lang="en-US" sz="1600" b="1" dirty="0" smtClean="0">
                          <a:latin typeface="Times New Roman" pitchFamily="18" charset="0"/>
                          <a:cs typeface="Times New Roman" pitchFamily="18" charset="0"/>
                        </a:rPr>
                        <a:t>Dimensions</a:t>
                      </a:r>
                      <a:r>
                        <a:rPr lang="en-US" sz="1600" b="1" baseline="0" dirty="0" smtClean="0">
                          <a:latin typeface="Times New Roman" pitchFamily="18" charset="0"/>
                          <a:cs typeface="Times New Roman" pitchFamily="18" charset="0"/>
                        </a:rPr>
                        <a:t> Symbols</a:t>
                      </a:r>
                      <a:endParaRPr lang="en-US" sz="1400" b="1" dirty="0">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800" b="1">
                          <a:latin typeface="Times New Roman" pitchFamily="18" charset="0"/>
                          <a:cs typeface="Times New Roman" pitchFamily="18" charset="0"/>
                        </a:rPr>
                        <a:t>a</a:t>
                      </a:r>
                      <a:endParaRPr lang="en-US" sz="1400" b="1">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800" b="1">
                          <a:latin typeface="Times New Roman" pitchFamily="18" charset="0"/>
                          <a:cs typeface="Times New Roman" pitchFamily="18" charset="0"/>
                        </a:rPr>
                        <a:t>b</a:t>
                      </a:r>
                      <a:endParaRPr lang="en-US" sz="1400" b="1">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800" b="1">
                          <a:latin typeface="Times New Roman" pitchFamily="18" charset="0"/>
                          <a:cs typeface="Times New Roman" pitchFamily="18" charset="0"/>
                        </a:rPr>
                        <a:t>c</a:t>
                      </a:r>
                      <a:endParaRPr lang="en-US" sz="1400" b="1">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800" b="1" dirty="0">
                          <a:latin typeface="Times New Roman" pitchFamily="18" charset="0"/>
                          <a:cs typeface="Times New Roman" pitchFamily="18" charset="0"/>
                        </a:rPr>
                        <a:t>d</a:t>
                      </a:r>
                      <a:endParaRPr lang="en-US" sz="1400" b="1" dirty="0">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800" b="1">
                          <a:latin typeface="Times New Roman" pitchFamily="18" charset="0"/>
                          <a:cs typeface="Times New Roman" pitchFamily="18" charset="0"/>
                        </a:rPr>
                        <a:t>e</a:t>
                      </a:r>
                      <a:endParaRPr lang="en-US" sz="1400" b="1">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930">
                <a:tc>
                  <a:txBody>
                    <a:bodyPr/>
                    <a:lstStyle/>
                    <a:p>
                      <a:pPr algn="ctr" rtl="0">
                        <a:lnSpc>
                          <a:spcPct val="150000"/>
                        </a:lnSpc>
                        <a:spcAft>
                          <a:spcPts val="0"/>
                        </a:spcAft>
                        <a:tabLst>
                          <a:tab pos="57150" algn="l"/>
                        </a:tabLst>
                      </a:pPr>
                      <a:r>
                        <a:rPr lang="en-US" sz="1600" b="1" dirty="0">
                          <a:latin typeface="Times New Roman" pitchFamily="18" charset="0"/>
                          <a:cs typeface="Times New Roman" pitchFamily="18" charset="0"/>
                        </a:rPr>
                        <a:t>American </a:t>
                      </a:r>
                      <a:r>
                        <a:rPr lang="en-US" sz="1600" b="1" dirty="0" smtClean="0">
                          <a:latin typeface="Times New Roman" pitchFamily="18" charset="0"/>
                          <a:cs typeface="Times New Roman" pitchFamily="18" charset="0"/>
                        </a:rPr>
                        <a:t>Standards(mm)</a:t>
                      </a:r>
                      <a:endParaRPr lang="en-US" sz="1400" b="1" dirty="0">
                        <a:solidFill>
                          <a:srgbClr val="000000"/>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600" b="1" dirty="0">
                          <a:latin typeface="Times New Roman" pitchFamily="18" charset="0"/>
                          <a:cs typeface="Times New Roman" pitchFamily="18" charset="0"/>
                        </a:rPr>
                        <a:t>2.5</a:t>
                      </a:r>
                      <a:endParaRPr lang="en-US" sz="1400" b="1" dirty="0">
                        <a:solidFill>
                          <a:srgbClr val="000000"/>
                        </a:solidFill>
                        <a:latin typeface="Times New Roman" pitchFamily="18" charset="0"/>
                        <a:ea typeface="Calibri"/>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600" b="1" dirty="0">
                          <a:latin typeface="Times New Roman" pitchFamily="18" charset="0"/>
                          <a:cs typeface="Times New Roman" pitchFamily="18" charset="0"/>
                        </a:rPr>
                        <a:t>2.5</a:t>
                      </a:r>
                      <a:endParaRPr lang="en-US" sz="1400" b="1" dirty="0">
                        <a:solidFill>
                          <a:srgbClr val="000000"/>
                        </a:solidFill>
                        <a:latin typeface="Times New Roman" pitchFamily="18" charset="0"/>
                        <a:ea typeface="Calibri"/>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600" b="1" dirty="0">
                          <a:latin typeface="Times New Roman" pitchFamily="18" charset="0"/>
                          <a:cs typeface="Times New Roman" pitchFamily="18" charset="0"/>
                        </a:rPr>
                        <a:t>6.25</a:t>
                      </a:r>
                      <a:endParaRPr lang="en-US" sz="1400" b="1" dirty="0">
                        <a:solidFill>
                          <a:srgbClr val="000000"/>
                        </a:solidFill>
                        <a:latin typeface="Times New Roman" pitchFamily="18" charset="0"/>
                        <a:ea typeface="Calibri"/>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50000"/>
                        </a:lnSpc>
                        <a:spcAft>
                          <a:spcPts val="0"/>
                        </a:spcAft>
                        <a:tabLst>
                          <a:tab pos="57150" algn="l"/>
                        </a:tabLst>
                      </a:pPr>
                      <a:r>
                        <a:rPr lang="en-US" sz="1600" b="1" dirty="0">
                          <a:latin typeface="Times New Roman" pitchFamily="18" charset="0"/>
                          <a:cs typeface="Times New Roman" pitchFamily="18" charset="0"/>
                        </a:rPr>
                        <a:t>10.0</a:t>
                      </a:r>
                      <a:endParaRPr lang="en-US" sz="1400" b="1" dirty="0">
                        <a:solidFill>
                          <a:srgbClr val="000000"/>
                        </a:solidFill>
                        <a:latin typeface="Times New Roman" pitchFamily="18" charset="0"/>
                        <a:ea typeface="Calibri"/>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1400" b="1" dirty="0" smtClean="0">
                        <a:latin typeface="Times New Roman" pitchFamily="18" charset="0"/>
                        <a:cs typeface="Times New Roman" pitchFamily="18" charset="0"/>
                      </a:endParaRPr>
                    </a:p>
                    <a:p>
                      <a:pPr algn="ctr"/>
                      <a:r>
                        <a:rPr lang="ar-JO" sz="1600" b="1" dirty="0" smtClean="0">
                          <a:solidFill>
                            <a:schemeClr val="bg2"/>
                          </a:solidFill>
                          <a:latin typeface="Times New Roman" pitchFamily="18" charset="0"/>
                          <a:cs typeface="Times New Roman" pitchFamily="18" charset="0"/>
                        </a:rPr>
                        <a:t>0.5</a:t>
                      </a:r>
                      <a:endParaRPr lang="en-US" sz="1400" b="1" dirty="0" smtClean="0">
                        <a:solidFill>
                          <a:schemeClr val="bg2"/>
                        </a:solidFill>
                        <a:latin typeface="Times New Roman" pitchFamily="18" charset="0"/>
                        <a:cs typeface="Times New Roman" pitchFamily="18" charset="0"/>
                      </a:endParaRPr>
                    </a:p>
                    <a:p>
                      <a:pPr algn="ctr"/>
                      <a:endParaRPr lang="en-US" sz="1400" b="1" dirty="0">
                        <a:solidFill>
                          <a:srgbClr val="000000"/>
                        </a:solidFill>
                        <a:latin typeface="Times New Roman" pitchFamily="18" charset="0"/>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0</TotalTime>
  <Words>1145</Words>
  <Application>Microsoft Office PowerPoint</Application>
  <PresentationFormat>On-screen Show (4:3)</PresentationFormat>
  <Paragraphs>98</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Amr Khayyat</dc:creator>
  <cp:lastModifiedBy>Amr Khayyat</cp:lastModifiedBy>
  <cp:revision>56</cp:revision>
  <dcterms:created xsi:type="dcterms:W3CDTF">2010-05-20T11:39:40Z</dcterms:created>
  <dcterms:modified xsi:type="dcterms:W3CDTF">2010-05-21T17:11:57Z</dcterms:modified>
</cp:coreProperties>
</file>