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15"/>
    <p:sldId id="257" r:id="rId16"/>
    <p:sldId id="258" r:id="rId17"/>
    <p:sldId id="259" r:id="rId18"/>
    <p:sldId id="260" r:id="rId19"/>
    <p:sldId id="261" r:id="rId20"/>
    <p:sldId id="262" r:id="rId21"/>
    <p:sldId id="263" r:id="rId22"/>
    <p:sldId id="264" r:id="rId23"/>
    <p:sldId id="265" r:id="rId24"/>
    <p:sldId id="266" r:id="rId25"/>
    <p:sldId id="267" r:id="rId26"/>
    <p:sldId id="268" r:id="rId27"/>
    <p:sldId id="269" r:id="rId28"/>
    <p:sldId id="270" r:id="rId29"/>
    <p:sldId id="271" r:id="rId30"/>
    <p:sldId id="272" r:id="rId31"/>
  </p:sldIdLst>
  <p:sldSz cx="18288000" cy="10287000"/>
  <p:notesSz cx="6858000" cy="9144000"/>
  <p:embeddedFontLst>
    <p:embeddedFont>
      <p:font typeface="Arimo" charset="1" panose="020B0604020202020204"/>
      <p:regular r:id="rId6"/>
    </p:embeddedFont>
    <p:embeddedFont>
      <p:font typeface="Arimo Bold" charset="1" panose="020B0704020202020204"/>
      <p:regular r:id="rId7"/>
    </p:embeddedFont>
    <p:embeddedFont>
      <p:font typeface="Arimo Italics" charset="1" panose="020B0604020202090204"/>
      <p:regular r:id="rId8"/>
    </p:embeddedFont>
    <p:embeddedFont>
      <p:font typeface="Arimo Bold Italics" charset="1" panose="020B0704020202090204"/>
      <p:regular r:id="rId9"/>
    </p:embeddedFont>
    <p:embeddedFont>
      <p:font typeface="Bukhari Script" charset="1" panose="00000500000000000000"/>
      <p:regular r:id="rId10"/>
    </p:embeddedFont>
    <p:embeddedFont>
      <p:font typeface="Canva Sans" charset="1" panose="020B0503030501040103"/>
      <p:regular r:id="rId11"/>
    </p:embeddedFont>
    <p:embeddedFont>
      <p:font typeface="Canva Sans Bold" charset="1" panose="020B0803030501040103"/>
      <p:regular r:id="rId12"/>
    </p:embeddedFont>
    <p:embeddedFont>
      <p:font typeface="Canva Sans Italics" charset="1" panose="020B0503030501040103"/>
      <p:regular r:id="rId13"/>
    </p:embeddedFont>
    <p:embeddedFont>
      <p:font typeface="Canva Sans Bold Italics" charset="1" panose="020B0803030501040103"/>
      <p:regular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slides/slide1.xml" Type="http://schemas.openxmlformats.org/officeDocument/2006/relationships/slide"/><Relationship Id="rId16" Target="slides/slide2.xml" Type="http://schemas.openxmlformats.org/officeDocument/2006/relationships/slide"/><Relationship Id="rId17" Target="slides/slide3.xml" Type="http://schemas.openxmlformats.org/officeDocument/2006/relationships/slide"/><Relationship Id="rId18" Target="slides/slide4.xml" Type="http://schemas.openxmlformats.org/officeDocument/2006/relationships/slide"/><Relationship Id="rId19" Target="slides/slide5.xml" Type="http://schemas.openxmlformats.org/officeDocument/2006/relationships/slide"/><Relationship Id="rId2" Target="presProps.xml" Type="http://schemas.openxmlformats.org/officeDocument/2006/relationships/presProps"/><Relationship Id="rId20" Target="slides/slide6.xml" Type="http://schemas.openxmlformats.org/officeDocument/2006/relationships/slide"/><Relationship Id="rId21" Target="slides/slide7.xml" Type="http://schemas.openxmlformats.org/officeDocument/2006/relationships/slide"/><Relationship Id="rId22" Target="slides/slide8.xml" Type="http://schemas.openxmlformats.org/officeDocument/2006/relationships/slide"/><Relationship Id="rId23" Target="slides/slide9.xml" Type="http://schemas.openxmlformats.org/officeDocument/2006/relationships/slide"/><Relationship Id="rId24" Target="slides/slide10.xml" Type="http://schemas.openxmlformats.org/officeDocument/2006/relationships/slide"/><Relationship Id="rId25" Target="slides/slide11.xml" Type="http://schemas.openxmlformats.org/officeDocument/2006/relationships/slide"/><Relationship Id="rId26" Target="slides/slide12.xml" Type="http://schemas.openxmlformats.org/officeDocument/2006/relationships/slide"/><Relationship Id="rId27" Target="slides/slide13.xml" Type="http://schemas.openxmlformats.org/officeDocument/2006/relationships/slide"/><Relationship Id="rId28" Target="slides/slide14.xml" Type="http://schemas.openxmlformats.org/officeDocument/2006/relationships/slide"/><Relationship Id="rId29" Target="slides/slide15.xml" Type="http://schemas.openxmlformats.org/officeDocument/2006/relationships/slide"/><Relationship Id="rId3" Target="viewProps.xml" Type="http://schemas.openxmlformats.org/officeDocument/2006/relationships/viewProps"/><Relationship Id="rId30" Target="slides/slide16.xml" Type="http://schemas.openxmlformats.org/officeDocument/2006/relationships/slide"/><Relationship Id="rId31" Target="slides/slide17.xml" Type="http://schemas.openxmlformats.org/officeDocument/2006/relationships/slide"/><Relationship Id="rId4" Target="theme/theme1.xml" Type="http://schemas.openxmlformats.org/officeDocument/2006/relationships/theme"/><Relationship Id="rId5" Target="tableStyles.xml" Type="http://schemas.openxmlformats.org/officeDocument/2006/relationships/tableStyles"/><Relationship Id="rId6" Target="fonts/font6.fntdata" Type="http://schemas.openxmlformats.org/officeDocument/2006/relationships/font"/><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9.png" Type="http://schemas.openxmlformats.org/officeDocument/2006/relationships/image"/><Relationship Id="rId11" Target="../media/image10.sv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7.png" Type="http://schemas.openxmlformats.org/officeDocument/2006/relationships/image"/><Relationship Id="rId9" Target="../media/image8.svg" Type="http://schemas.openxmlformats.org/officeDocument/2006/relationships/image"/></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36.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37.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38.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39.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40.jpeg" Type="http://schemas.openxmlformats.org/officeDocument/2006/relationships/image"/><Relationship Id="rId9" Target="../media/image41.pn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s>
</file>

<file path=ppt/slides/_rels/slide16.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s>
</file>

<file path=ppt/slides/_rels/slide1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9.png" Type="http://schemas.openxmlformats.org/officeDocument/2006/relationships/image"/><Relationship Id="rId5" Target="../media/image10.svg" Type="http://schemas.openxmlformats.org/officeDocument/2006/relationships/image"/><Relationship Id="rId6" Target="../media/image13.png" Type="http://schemas.openxmlformats.org/officeDocument/2006/relationships/image"/><Relationship Id="rId7" Target="../media/image14.sv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17.png" Type="http://schemas.openxmlformats.org/officeDocument/2006/relationships/image"/><Relationship Id="rId11" Target="../media/image18.svg" Type="http://schemas.openxmlformats.org/officeDocument/2006/relationships/image"/><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15.png" Type="http://schemas.openxmlformats.org/officeDocument/2006/relationships/image"/><Relationship Id="rId9" Target="../media/image16.sv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1.png" Type="http://schemas.openxmlformats.org/officeDocument/2006/relationships/image"/><Relationship Id="rId11" Target="../media/image22.svg" Type="http://schemas.openxmlformats.org/officeDocument/2006/relationships/image"/><Relationship Id="rId12" Target="../media/image23.png" Type="http://schemas.openxmlformats.org/officeDocument/2006/relationships/image"/><Relationship Id="rId13" Target="../media/image24.svg" Type="http://schemas.openxmlformats.org/officeDocument/2006/relationships/image"/><Relationship Id="rId14" Target="../media/image25.png" Type="http://schemas.openxmlformats.org/officeDocument/2006/relationships/image"/><Relationship Id="rId15" Target="../media/image26.svg" Type="http://schemas.openxmlformats.org/officeDocument/2006/relationships/image"/><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19.png" Type="http://schemas.openxmlformats.org/officeDocument/2006/relationships/image"/><Relationship Id="rId9" Target="../media/image20.sv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29.png" Type="http://schemas.openxmlformats.org/officeDocument/2006/relationships/image"/><Relationship Id="rId11" Target="../media/image30.svg" Type="http://schemas.openxmlformats.org/officeDocument/2006/relationships/image"/><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27.png" Type="http://schemas.openxmlformats.org/officeDocument/2006/relationships/image"/><Relationship Id="rId9" Target="../media/image28.sv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7.xml" Type="http://schemas.openxmlformats.org/officeDocument/2006/relationships/slideLayout"/><Relationship Id="rId10" Target="../media/image33.png" Type="http://schemas.openxmlformats.org/officeDocument/2006/relationships/image"/><Relationship Id="rId11" Target="../media/image34.svg" Type="http://schemas.openxmlformats.org/officeDocument/2006/relationships/image"/><Relationship Id="rId12" Target="../media/image35.png" Type="http://schemas.openxmlformats.org/officeDocument/2006/relationships/image"/><Relationship Id="rId2" Target="../media/image11.png" Type="http://schemas.openxmlformats.org/officeDocument/2006/relationships/image"/><Relationship Id="rId3" Target="../media/image12.svg" Type="http://schemas.openxmlformats.org/officeDocument/2006/relationships/image"/><Relationship Id="rId4" Target="../media/image13.png" Type="http://schemas.openxmlformats.org/officeDocument/2006/relationships/image"/><Relationship Id="rId5" Target="../media/image14.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31.png" Type="http://schemas.openxmlformats.org/officeDocument/2006/relationships/image"/><Relationship Id="rId9" Target="../media/image32.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824240" y="5627175"/>
            <a:ext cx="8870120" cy="5133582"/>
          </a:xfrm>
          <a:custGeom>
            <a:avLst/>
            <a:gdLst/>
            <a:ahLst/>
            <a:cxnLst/>
            <a:rect r="r" b="b" t="t" l="l"/>
            <a:pathLst>
              <a:path h="5133582" w="8870120">
                <a:moveTo>
                  <a:pt x="0" y="0"/>
                </a:moveTo>
                <a:lnTo>
                  <a:pt x="8870120" y="0"/>
                </a:lnTo>
                <a:lnTo>
                  <a:pt x="8870120" y="5133582"/>
                </a:lnTo>
                <a:lnTo>
                  <a:pt x="0" y="5133582"/>
                </a:lnTo>
                <a:lnTo>
                  <a:pt x="0" y="0"/>
                </a:lnTo>
                <a:close/>
              </a:path>
            </a:pathLst>
          </a:custGeom>
          <a:blipFill>
            <a:blip r:embed="rId4">
              <a:alphaModFix amt="72000"/>
              <a:extLst>
                <a:ext uri="{96DAC541-7B7A-43D3-8B79-37D633B846F1}">
                  <asvg:svgBlip xmlns:asvg="http://schemas.microsoft.com/office/drawing/2016/SVG/main" r:embed="rId5"/>
                </a:ext>
              </a:extLst>
            </a:blip>
            <a:stretch>
              <a:fillRect l="0" t="0" r="0" b="0"/>
            </a:stretch>
          </a:blipFill>
        </p:spPr>
      </p:sp>
      <p:sp>
        <p:nvSpPr>
          <p:cNvPr name="AutoShape 4" id="4"/>
          <p:cNvSpPr/>
          <p:nvPr/>
        </p:nvSpPr>
        <p:spPr>
          <a:xfrm flipH="true">
            <a:off x="-1260613" y="0"/>
            <a:ext cx="4196711" cy="6526827"/>
          </a:xfrm>
          <a:prstGeom prst="line">
            <a:avLst/>
          </a:prstGeom>
          <a:ln cap="rnd" w="95250">
            <a:solidFill>
              <a:srgbClr val="0D84B2"/>
            </a:solidFill>
            <a:prstDash val="lgDash"/>
            <a:headEnd type="none" len="sm" w="sm"/>
            <a:tailEnd type="none" len="sm" w="sm"/>
          </a:ln>
        </p:spPr>
      </p:sp>
      <p:sp>
        <p:nvSpPr>
          <p:cNvPr name="Freeform 5" id="5"/>
          <p:cNvSpPr/>
          <p:nvPr/>
        </p:nvSpPr>
        <p:spPr>
          <a:xfrm flipH="false" flipV="false" rot="0">
            <a:off x="-1637976" y="6208492"/>
            <a:ext cx="6579333" cy="5107208"/>
          </a:xfrm>
          <a:custGeom>
            <a:avLst/>
            <a:gdLst/>
            <a:ahLst/>
            <a:cxnLst/>
            <a:rect r="r" b="b" t="t" l="l"/>
            <a:pathLst>
              <a:path h="5107208" w="6579333">
                <a:moveTo>
                  <a:pt x="0" y="0"/>
                </a:moveTo>
                <a:lnTo>
                  <a:pt x="6579333" y="0"/>
                </a:lnTo>
                <a:lnTo>
                  <a:pt x="6579333" y="5107208"/>
                </a:lnTo>
                <a:lnTo>
                  <a:pt x="0" y="5107208"/>
                </a:lnTo>
                <a:lnTo>
                  <a:pt x="0" y="0"/>
                </a:lnTo>
                <a:close/>
              </a:path>
            </a:pathLst>
          </a:custGeom>
          <a:blipFill>
            <a:blip r:embed="rId6">
              <a:alphaModFix amt="68000"/>
              <a:extLst>
                <a:ext uri="{96DAC541-7B7A-43D3-8B79-37D633B846F1}">
                  <asvg:svgBlip xmlns:asvg="http://schemas.microsoft.com/office/drawing/2016/SVG/main" r:embed="rId7"/>
                </a:ext>
              </a:extLst>
            </a:blip>
            <a:stretch>
              <a:fillRect l="0" t="0" r="0" b="0"/>
            </a:stretch>
          </a:blipFill>
        </p:spPr>
      </p:sp>
      <p:sp>
        <p:nvSpPr>
          <p:cNvPr name="TextBox 6" id="6"/>
          <p:cNvSpPr txBox="true"/>
          <p:nvPr/>
        </p:nvSpPr>
        <p:spPr>
          <a:xfrm rot="0">
            <a:off x="5445369" y="2490635"/>
            <a:ext cx="7701322" cy="2296887"/>
          </a:xfrm>
          <a:prstGeom prst="rect">
            <a:avLst/>
          </a:prstGeom>
        </p:spPr>
        <p:txBody>
          <a:bodyPr anchor="t" rtlCol="false" tIns="0" lIns="0" bIns="0" rIns="0">
            <a:spAutoFit/>
          </a:bodyPr>
          <a:lstStyle/>
          <a:p>
            <a:pPr algn="ctr">
              <a:lnSpc>
                <a:spcPts val="18831"/>
              </a:lnSpc>
            </a:pPr>
            <a:r>
              <a:rPr lang="en-US" sz="13450">
                <a:solidFill>
                  <a:srgbClr val="FFFFFF"/>
                </a:solidFill>
                <a:latin typeface="Canva Sans Bold"/>
              </a:rPr>
              <a:t>Oxyilator</a:t>
            </a:r>
          </a:p>
        </p:txBody>
      </p:sp>
      <p:sp>
        <p:nvSpPr>
          <p:cNvPr name="Freeform 7" id="7"/>
          <p:cNvSpPr/>
          <p:nvPr/>
        </p:nvSpPr>
        <p:spPr>
          <a:xfrm flipH="false" flipV="false" rot="-210813">
            <a:off x="12910345" y="747874"/>
            <a:ext cx="2692734" cy="2892585"/>
          </a:xfrm>
          <a:custGeom>
            <a:avLst/>
            <a:gdLst/>
            <a:ahLst/>
            <a:cxnLst/>
            <a:rect r="r" b="b" t="t" l="l"/>
            <a:pathLst>
              <a:path h="2892585" w="2692734">
                <a:moveTo>
                  <a:pt x="0" y="0"/>
                </a:moveTo>
                <a:lnTo>
                  <a:pt x="2692733" y="0"/>
                </a:lnTo>
                <a:lnTo>
                  <a:pt x="2692733" y="2892585"/>
                </a:lnTo>
                <a:lnTo>
                  <a:pt x="0" y="2892585"/>
                </a:lnTo>
                <a:lnTo>
                  <a:pt x="0" y="0"/>
                </a:lnTo>
                <a:close/>
              </a:path>
            </a:pathLst>
          </a:custGeom>
          <a:blipFill>
            <a:blip r:embed="rId8">
              <a:alphaModFix amt="40000"/>
              <a:extLst>
                <a:ext uri="{96DAC541-7B7A-43D3-8B79-37D633B846F1}">
                  <asvg:svgBlip xmlns:asvg="http://schemas.microsoft.com/office/drawing/2016/SVG/main" r:embed="rId9"/>
                </a:ext>
              </a:extLst>
            </a:blip>
            <a:stretch>
              <a:fillRect l="0" t="0" r="0" b="0"/>
            </a:stretch>
          </a:blipFill>
        </p:spPr>
      </p:sp>
      <p:sp>
        <p:nvSpPr>
          <p:cNvPr name="TextBox 8" id="8"/>
          <p:cNvSpPr txBox="true"/>
          <p:nvPr/>
        </p:nvSpPr>
        <p:spPr>
          <a:xfrm rot="0">
            <a:off x="4353954" y="5139947"/>
            <a:ext cx="9580093" cy="913867"/>
          </a:xfrm>
          <a:prstGeom prst="rect">
            <a:avLst/>
          </a:prstGeom>
        </p:spPr>
        <p:txBody>
          <a:bodyPr anchor="t" rtlCol="false" tIns="0" lIns="0" bIns="0" rIns="0">
            <a:spAutoFit/>
          </a:bodyPr>
          <a:lstStyle/>
          <a:p>
            <a:pPr algn="ctr">
              <a:lnSpc>
                <a:spcPts val="7438"/>
              </a:lnSpc>
            </a:pPr>
            <a:r>
              <a:rPr lang="en-US" sz="5313">
                <a:solidFill>
                  <a:srgbClr val="FFFFFF"/>
                </a:solidFill>
                <a:latin typeface="Canva Sans Bold"/>
              </a:rPr>
              <a:t>Oxygen Ventilation System</a:t>
            </a:r>
          </a:p>
        </p:txBody>
      </p:sp>
      <p:sp>
        <p:nvSpPr>
          <p:cNvPr name="Freeform 9" id="9"/>
          <p:cNvSpPr/>
          <p:nvPr/>
        </p:nvSpPr>
        <p:spPr>
          <a:xfrm flipH="false" flipV="false" rot="-8009873">
            <a:off x="11402940" y="5202008"/>
            <a:ext cx="6896105" cy="9826056"/>
          </a:xfrm>
          <a:custGeom>
            <a:avLst/>
            <a:gdLst/>
            <a:ahLst/>
            <a:cxnLst/>
            <a:rect r="r" b="b" t="t" l="l"/>
            <a:pathLst>
              <a:path h="9826056" w="6896105">
                <a:moveTo>
                  <a:pt x="0" y="0"/>
                </a:moveTo>
                <a:lnTo>
                  <a:pt x="6896105" y="0"/>
                </a:lnTo>
                <a:lnTo>
                  <a:pt x="6896105" y="9826056"/>
                </a:lnTo>
                <a:lnTo>
                  <a:pt x="0" y="9826056"/>
                </a:lnTo>
                <a:lnTo>
                  <a:pt x="0" y="0"/>
                </a:lnTo>
                <a:close/>
              </a:path>
            </a:pathLst>
          </a:custGeom>
          <a:blipFill>
            <a:blip r:embed="rId10">
              <a:alphaModFix amt="43000"/>
              <a:extLst>
                <a:ext uri="{96DAC541-7B7A-43D3-8B79-37D633B846F1}">
                  <asvg:svgBlip xmlns:asvg="http://schemas.microsoft.com/office/drawing/2016/SVG/main" r:embed="rId11"/>
                </a:ext>
              </a:extLst>
            </a:blip>
            <a:stretch>
              <a:fillRect l="0" t="0" r="0" b="0"/>
            </a:stretch>
          </a:blipFill>
        </p:spPr>
      </p:sp>
      <p:sp>
        <p:nvSpPr>
          <p:cNvPr name="TextBox 10" id="10"/>
          <p:cNvSpPr txBox="true"/>
          <p:nvPr/>
        </p:nvSpPr>
        <p:spPr>
          <a:xfrm rot="0">
            <a:off x="5445369" y="6456142"/>
            <a:ext cx="7397262" cy="2100611"/>
          </a:xfrm>
          <a:prstGeom prst="rect">
            <a:avLst/>
          </a:prstGeom>
        </p:spPr>
        <p:txBody>
          <a:bodyPr anchor="t" rtlCol="false" tIns="0" lIns="0" bIns="0" rIns="0">
            <a:spAutoFit/>
          </a:bodyPr>
          <a:lstStyle/>
          <a:p>
            <a:pPr algn="ctr">
              <a:lnSpc>
                <a:spcPts val="4203"/>
              </a:lnSpc>
            </a:pPr>
            <a:r>
              <a:rPr lang="en-US" sz="3002">
                <a:solidFill>
                  <a:srgbClr val="FFFFFF"/>
                </a:solidFill>
                <a:latin typeface="Canva Sans"/>
              </a:rPr>
              <a:t>Yousef Hanbali</a:t>
            </a:r>
          </a:p>
          <a:p>
            <a:pPr algn="ctr">
              <a:lnSpc>
                <a:spcPts val="4203"/>
              </a:lnSpc>
            </a:pPr>
            <a:r>
              <a:rPr lang="en-US" sz="3002">
                <a:solidFill>
                  <a:srgbClr val="FFFFFF"/>
                </a:solidFill>
                <a:latin typeface="Canva Sans"/>
              </a:rPr>
              <a:t>Raoof Fares</a:t>
            </a:r>
          </a:p>
          <a:p>
            <a:pPr algn="ctr">
              <a:lnSpc>
                <a:spcPts val="4203"/>
              </a:lnSpc>
            </a:pPr>
            <a:r>
              <a:rPr lang="en-US" sz="3002">
                <a:solidFill>
                  <a:srgbClr val="FFFFFF"/>
                </a:solidFill>
                <a:latin typeface="Canva Sans"/>
              </a:rPr>
              <a:t>Supervised by:</a:t>
            </a:r>
          </a:p>
          <a:p>
            <a:pPr algn="ctr">
              <a:lnSpc>
                <a:spcPts val="4203"/>
              </a:lnSpc>
            </a:pPr>
            <a:r>
              <a:rPr lang="en-US" sz="3002">
                <a:solidFill>
                  <a:srgbClr val="FFFFFF"/>
                </a:solidFill>
                <a:latin typeface="Canva Sans"/>
              </a:rPr>
              <a:t>Dr.Raed Qadi</a:t>
            </a:r>
          </a:p>
        </p:txBody>
      </p:sp>
      <p:sp>
        <p:nvSpPr>
          <p:cNvPr name="Freeform 11" id="11"/>
          <p:cNvSpPr/>
          <p:nvPr/>
        </p:nvSpPr>
        <p:spPr>
          <a:xfrm flipH="false" flipV="false" rot="0">
            <a:off x="-1290689" y="3849068"/>
            <a:ext cx="6896105" cy="9826056"/>
          </a:xfrm>
          <a:custGeom>
            <a:avLst/>
            <a:gdLst/>
            <a:ahLst/>
            <a:cxnLst/>
            <a:rect r="r" b="b" t="t" l="l"/>
            <a:pathLst>
              <a:path h="9826056" w="6896105">
                <a:moveTo>
                  <a:pt x="0" y="0"/>
                </a:moveTo>
                <a:lnTo>
                  <a:pt x="6896105" y="0"/>
                </a:lnTo>
                <a:lnTo>
                  <a:pt x="6896105" y="9826056"/>
                </a:lnTo>
                <a:lnTo>
                  <a:pt x="0" y="9826056"/>
                </a:lnTo>
                <a:lnTo>
                  <a:pt x="0" y="0"/>
                </a:lnTo>
                <a:close/>
              </a:path>
            </a:pathLst>
          </a:custGeom>
          <a:blipFill>
            <a:blip r:embed="rId10">
              <a:alphaModFix amt="43000"/>
              <a:extLst>
                <a:ext uri="{96DAC541-7B7A-43D3-8B79-37D633B846F1}">
                  <asvg:svgBlip xmlns:asvg="http://schemas.microsoft.com/office/drawing/2016/SVG/main" r:embed="rId11"/>
                </a:ext>
              </a:extLst>
            </a:blip>
            <a:stretch>
              <a:fillRect l="0" t="0" r="0" b="0"/>
            </a:stretch>
          </a:blipFill>
        </p:spPr>
      </p:sp>
      <p:sp>
        <p:nvSpPr>
          <p:cNvPr name="Freeform 12" id="12"/>
          <p:cNvSpPr/>
          <p:nvPr/>
        </p:nvSpPr>
        <p:spPr>
          <a:xfrm flipH="false" flipV="false" rot="2498176">
            <a:off x="-3843894" y="-4938786"/>
            <a:ext cx="6896105" cy="9826056"/>
          </a:xfrm>
          <a:custGeom>
            <a:avLst/>
            <a:gdLst/>
            <a:ahLst/>
            <a:cxnLst/>
            <a:rect r="r" b="b" t="t" l="l"/>
            <a:pathLst>
              <a:path h="9826056" w="6896105">
                <a:moveTo>
                  <a:pt x="0" y="0"/>
                </a:moveTo>
                <a:lnTo>
                  <a:pt x="6896105" y="0"/>
                </a:lnTo>
                <a:lnTo>
                  <a:pt x="6896105" y="9826057"/>
                </a:lnTo>
                <a:lnTo>
                  <a:pt x="0" y="9826057"/>
                </a:lnTo>
                <a:lnTo>
                  <a:pt x="0" y="0"/>
                </a:lnTo>
                <a:close/>
              </a:path>
            </a:pathLst>
          </a:custGeom>
          <a:blipFill>
            <a:blip r:embed="rId10">
              <a:alphaModFix amt="4300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6662784" y="3798386"/>
            <a:ext cx="4962432" cy="5459914"/>
          </a:xfrm>
          <a:custGeom>
            <a:avLst/>
            <a:gdLst/>
            <a:ahLst/>
            <a:cxnLst/>
            <a:rect r="r" b="b" t="t" l="l"/>
            <a:pathLst>
              <a:path h="5459914" w="4962432">
                <a:moveTo>
                  <a:pt x="0" y="0"/>
                </a:moveTo>
                <a:lnTo>
                  <a:pt x="4962432" y="0"/>
                </a:lnTo>
                <a:lnTo>
                  <a:pt x="4962432" y="5459914"/>
                </a:lnTo>
                <a:lnTo>
                  <a:pt x="0" y="5459914"/>
                </a:lnTo>
                <a:lnTo>
                  <a:pt x="0" y="0"/>
                </a:lnTo>
                <a:close/>
              </a:path>
            </a:pathLst>
          </a:custGeom>
          <a:blipFill>
            <a:blip r:embed="rId8"/>
            <a:stretch>
              <a:fillRect l="0" t="-11717" r="0" b="0"/>
            </a:stretch>
          </a:blipFill>
        </p:spPr>
      </p:sp>
      <p:sp>
        <p:nvSpPr>
          <p:cNvPr name="TextBox 6" id="6"/>
          <p:cNvSpPr txBox="true"/>
          <p:nvPr/>
        </p:nvSpPr>
        <p:spPr>
          <a:xfrm rot="0">
            <a:off x="1028700" y="895350"/>
            <a:ext cx="13618991"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Oxyilator's bottom line</a:t>
            </a:r>
          </a:p>
        </p:txBody>
      </p:sp>
      <p:sp>
        <p:nvSpPr>
          <p:cNvPr name="TextBox 7" id="7"/>
          <p:cNvSpPr txBox="true"/>
          <p:nvPr/>
        </p:nvSpPr>
        <p:spPr>
          <a:xfrm rot="0">
            <a:off x="1644976" y="2271548"/>
            <a:ext cx="7628215" cy="887095"/>
          </a:xfrm>
          <a:prstGeom prst="rect">
            <a:avLst/>
          </a:prstGeom>
        </p:spPr>
        <p:txBody>
          <a:bodyPr anchor="t" rtlCol="false" tIns="0" lIns="0" bIns="0" rIns="0">
            <a:spAutoFit/>
          </a:bodyPr>
          <a:lstStyle/>
          <a:p>
            <a:pPr>
              <a:lnSpc>
                <a:spcPts val="7279"/>
              </a:lnSpc>
            </a:pPr>
            <a:r>
              <a:rPr lang="en-US" sz="5199">
                <a:solidFill>
                  <a:srgbClr val="FFFFFF"/>
                </a:solidFill>
                <a:latin typeface="Canva Sans"/>
              </a:rPr>
              <a:t>NEMA 17 Stepper motor</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366469" y="3673930"/>
            <a:ext cx="7555062" cy="5584370"/>
          </a:xfrm>
          <a:custGeom>
            <a:avLst/>
            <a:gdLst/>
            <a:ahLst/>
            <a:cxnLst/>
            <a:rect r="r" b="b" t="t" l="l"/>
            <a:pathLst>
              <a:path h="5584370" w="7555062">
                <a:moveTo>
                  <a:pt x="0" y="0"/>
                </a:moveTo>
                <a:lnTo>
                  <a:pt x="7555062" y="0"/>
                </a:lnTo>
                <a:lnTo>
                  <a:pt x="7555062" y="5584370"/>
                </a:lnTo>
                <a:lnTo>
                  <a:pt x="0" y="5584370"/>
                </a:lnTo>
                <a:lnTo>
                  <a:pt x="0" y="0"/>
                </a:lnTo>
                <a:close/>
              </a:path>
            </a:pathLst>
          </a:custGeom>
          <a:blipFill>
            <a:blip r:embed="rId8"/>
            <a:stretch>
              <a:fillRect l="0" t="0" r="-2278" b="0"/>
            </a:stretch>
          </a:blipFill>
        </p:spPr>
      </p:sp>
      <p:sp>
        <p:nvSpPr>
          <p:cNvPr name="TextBox 6" id="6"/>
          <p:cNvSpPr txBox="true"/>
          <p:nvPr/>
        </p:nvSpPr>
        <p:spPr>
          <a:xfrm rot="0">
            <a:off x="1028700" y="895350"/>
            <a:ext cx="13618991"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Oxyilator's bottom line</a:t>
            </a:r>
          </a:p>
        </p:txBody>
      </p:sp>
      <p:sp>
        <p:nvSpPr>
          <p:cNvPr name="TextBox 7" id="7"/>
          <p:cNvSpPr txBox="true"/>
          <p:nvPr/>
        </p:nvSpPr>
        <p:spPr>
          <a:xfrm rot="0">
            <a:off x="1644976" y="2271548"/>
            <a:ext cx="7868484" cy="887095"/>
          </a:xfrm>
          <a:prstGeom prst="rect">
            <a:avLst/>
          </a:prstGeom>
        </p:spPr>
        <p:txBody>
          <a:bodyPr anchor="t" rtlCol="false" tIns="0" lIns="0" bIns="0" rIns="0">
            <a:spAutoFit/>
          </a:bodyPr>
          <a:lstStyle/>
          <a:p>
            <a:pPr>
              <a:lnSpc>
                <a:spcPts val="7279"/>
              </a:lnSpc>
            </a:pPr>
            <a:r>
              <a:rPr lang="en-US" sz="5199">
                <a:solidFill>
                  <a:srgbClr val="FFFFFF"/>
                </a:solidFill>
                <a:latin typeface="Canva Sans"/>
              </a:rPr>
              <a:t>Nextion Resistive Screen</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5759856" y="3489356"/>
            <a:ext cx="6768288" cy="5768944"/>
          </a:xfrm>
          <a:custGeom>
            <a:avLst/>
            <a:gdLst/>
            <a:ahLst/>
            <a:cxnLst/>
            <a:rect r="r" b="b" t="t" l="l"/>
            <a:pathLst>
              <a:path h="5768944" w="6768288">
                <a:moveTo>
                  <a:pt x="0" y="0"/>
                </a:moveTo>
                <a:lnTo>
                  <a:pt x="6768288" y="0"/>
                </a:lnTo>
                <a:lnTo>
                  <a:pt x="6768288" y="5768944"/>
                </a:lnTo>
                <a:lnTo>
                  <a:pt x="0" y="5768944"/>
                </a:lnTo>
                <a:lnTo>
                  <a:pt x="0" y="0"/>
                </a:lnTo>
                <a:close/>
              </a:path>
            </a:pathLst>
          </a:custGeom>
          <a:blipFill>
            <a:blip r:embed="rId8"/>
            <a:stretch>
              <a:fillRect l="0" t="0" r="0" b="0"/>
            </a:stretch>
          </a:blipFill>
        </p:spPr>
      </p:sp>
      <p:sp>
        <p:nvSpPr>
          <p:cNvPr name="TextBox 6" id="6"/>
          <p:cNvSpPr txBox="true"/>
          <p:nvPr/>
        </p:nvSpPr>
        <p:spPr>
          <a:xfrm rot="0">
            <a:off x="1028700" y="895350"/>
            <a:ext cx="13618991"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Oxyilator's bottom line</a:t>
            </a:r>
          </a:p>
        </p:txBody>
      </p:sp>
      <p:sp>
        <p:nvSpPr>
          <p:cNvPr name="TextBox 7" id="7"/>
          <p:cNvSpPr txBox="true"/>
          <p:nvPr/>
        </p:nvSpPr>
        <p:spPr>
          <a:xfrm rot="0">
            <a:off x="1644976" y="2271548"/>
            <a:ext cx="6680954" cy="887095"/>
          </a:xfrm>
          <a:prstGeom prst="rect">
            <a:avLst/>
          </a:prstGeom>
        </p:spPr>
        <p:txBody>
          <a:bodyPr anchor="t" rtlCol="false" tIns="0" lIns="0" bIns="0" rIns="0">
            <a:spAutoFit/>
          </a:bodyPr>
          <a:lstStyle/>
          <a:p>
            <a:pPr>
              <a:lnSpc>
                <a:spcPts val="7279"/>
              </a:lnSpc>
            </a:pPr>
            <a:r>
              <a:rPr lang="en-US" sz="5199">
                <a:solidFill>
                  <a:srgbClr val="FFFFFF"/>
                </a:solidFill>
                <a:latin typeface="Canva Sans"/>
              </a:rPr>
              <a:t>MAX30100 Oximeter</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971811" y="2726442"/>
            <a:ext cx="14344377" cy="6531858"/>
          </a:xfrm>
          <a:custGeom>
            <a:avLst/>
            <a:gdLst/>
            <a:ahLst/>
            <a:cxnLst/>
            <a:rect r="r" b="b" t="t" l="l"/>
            <a:pathLst>
              <a:path h="6531858" w="14344377">
                <a:moveTo>
                  <a:pt x="0" y="0"/>
                </a:moveTo>
                <a:lnTo>
                  <a:pt x="14344378" y="0"/>
                </a:lnTo>
                <a:lnTo>
                  <a:pt x="14344378" y="6531858"/>
                </a:lnTo>
                <a:lnTo>
                  <a:pt x="0" y="6531858"/>
                </a:lnTo>
                <a:lnTo>
                  <a:pt x="0" y="0"/>
                </a:lnTo>
                <a:close/>
              </a:path>
            </a:pathLst>
          </a:custGeom>
          <a:blipFill>
            <a:blip r:embed="rId8"/>
            <a:stretch>
              <a:fillRect l="-14529" t="0" r="0" b="0"/>
            </a:stretch>
          </a:blipFill>
        </p:spPr>
      </p:sp>
      <p:sp>
        <p:nvSpPr>
          <p:cNvPr name="TextBox 6" id="6"/>
          <p:cNvSpPr txBox="true"/>
          <p:nvPr/>
        </p:nvSpPr>
        <p:spPr>
          <a:xfrm rot="0">
            <a:off x="1028700" y="895350"/>
            <a:ext cx="13618991"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How Oxyilator work!</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1957433" y="2430268"/>
            <a:ext cx="3523101" cy="7627178"/>
          </a:xfrm>
          <a:custGeom>
            <a:avLst/>
            <a:gdLst/>
            <a:ahLst/>
            <a:cxnLst/>
            <a:rect r="r" b="b" t="t" l="l"/>
            <a:pathLst>
              <a:path h="7627178" w="3523101">
                <a:moveTo>
                  <a:pt x="0" y="0"/>
                </a:moveTo>
                <a:lnTo>
                  <a:pt x="3523101" y="0"/>
                </a:lnTo>
                <a:lnTo>
                  <a:pt x="3523101" y="7627178"/>
                </a:lnTo>
                <a:lnTo>
                  <a:pt x="0" y="7627178"/>
                </a:lnTo>
                <a:lnTo>
                  <a:pt x="0" y="0"/>
                </a:lnTo>
                <a:close/>
              </a:path>
            </a:pathLst>
          </a:custGeom>
          <a:blipFill>
            <a:blip r:embed="rId8"/>
            <a:stretch>
              <a:fillRect l="0" t="0" r="0" b="0"/>
            </a:stretch>
          </a:blipFill>
        </p:spPr>
      </p:sp>
      <p:sp>
        <p:nvSpPr>
          <p:cNvPr name="Freeform 6" id="6"/>
          <p:cNvSpPr/>
          <p:nvPr/>
        </p:nvSpPr>
        <p:spPr>
          <a:xfrm flipH="false" flipV="false" rot="0">
            <a:off x="10129328" y="4033957"/>
            <a:ext cx="6739771" cy="4419800"/>
          </a:xfrm>
          <a:custGeom>
            <a:avLst/>
            <a:gdLst/>
            <a:ahLst/>
            <a:cxnLst/>
            <a:rect r="r" b="b" t="t" l="l"/>
            <a:pathLst>
              <a:path h="4419800" w="6739771">
                <a:moveTo>
                  <a:pt x="0" y="0"/>
                </a:moveTo>
                <a:lnTo>
                  <a:pt x="6739771" y="0"/>
                </a:lnTo>
                <a:lnTo>
                  <a:pt x="6739771" y="4419800"/>
                </a:lnTo>
                <a:lnTo>
                  <a:pt x="0" y="4419800"/>
                </a:lnTo>
                <a:lnTo>
                  <a:pt x="0" y="0"/>
                </a:lnTo>
                <a:close/>
              </a:path>
            </a:pathLst>
          </a:custGeom>
          <a:blipFill>
            <a:blip r:embed="rId9"/>
            <a:stretch>
              <a:fillRect l="0" t="0" r="0" b="0"/>
            </a:stretch>
          </a:blipFill>
        </p:spPr>
      </p:sp>
      <p:sp>
        <p:nvSpPr>
          <p:cNvPr name="TextBox 7" id="7"/>
          <p:cNvSpPr txBox="true"/>
          <p:nvPr/>
        </p:nvSpPr>
        <p:spPr>
          <a:xfrm rot="0">
            <a:off x="1028700" y="895350"/>
            <a:ext cx="13618991"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How Oxyilator work!</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1028700" y="895350"/>
            <a:ext cx="13618991"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Oxyilator from the future</a:t>
            </a:r>
          </a:p>
        </p:txBody>
      </p:sp>
      <p:sp>
        <p:nvSpPr>
          <p:cNvPr name="TextBox 6" id="6"/>
          <p:cNvSpPr txBox="true"/>
          <p:nvPr/>
        </p:nvSpPr>
        <p:spPr>
          <a:xfrm rot="0">
            <a:off x="1801682" y="2921313"/>
            <a:ext cx="8033742" cy="580390"/>
          </a:xfrm>
          <a:prstGeom prst="rect">
            <a:avLst/>
          </a:prstGeom>
        </p:spPr>
        <p:txBody>
          <a:bodyPr anchor="t" rtlCol="false" tIns="0" lIns="0" bIns="0" rIns="0">
            <a:spAutoFit/>
          </a:bodyPr>
          <a:lstStyle/>
          <a:p>
            <a:pPr marL="734059" indent="-367030" lvl="1">
              <a:lnSpc>
                <a:spcPts val="4759"/>
              </a:lnSpc>
              <a:buFont typeface="Arial"/>
              <a:buChar char="•"/>
            </a:pPr>
            <a:r>
              <a:rPr lang="en-US" sz="3399">
                <a:solidFill>
                  <a:srgbClr val="FFFFFF"/>
                </a:solidFill>
                <a:latin typeface="Canva Sans"/>
              </a:rPr>
              <a:t>Air Filteration &amp; Moistening System</a:t>
            </a:r>
          </a:p>
        </p:txBody>
      </p:sp>
      <p:sp>
        <p:nvSpPr>
          <p:cNvPr name="TextBox 7" id="7"/>
          <p:cNvSpPr txBox="true"/>
          <p:nvPr/>
        </p:nvSpPr>
        <p:spPr>
          <a:xfrm rot="0">
            <a:off x="1801682" y="4054154"/>
            <a:ext cx="11564065" cy="1180465"/>
          </a:xfrm>
          <a:prstGeom prst="rect">
            <a:avLst/>
          </a:prstGeom>
        </p:spPr>
        <p:txBody>
          <a:bodyPr anchor="t" rtlCol="false" tIns="0" lIns="0" bIns="0" rIns="0">
            <a:spAutoFit/>
          </a:bodyPr>
          <a:lstStyle/>
          <a:p>
            <a:pPr marL="734059" indent="-367030" lvl="1">
              <a:lnSpc>
                <a:spcPts val="4759"/>
              </a:lnSpc>
              <a:buFont typeface="Arial"/>
              <a:buChar char="•"/>
            </a:pPr>
            <a:r>
              <a:rPr lang="en-US" sz="3399">
                <a:solidFill>
                  <a:srgbClr val="FFFFFF"/>
                </a:solidFill>
                <a:latin typeface="Canva Sans"/>
              </a:rPr>
              <a:t>Develop a stand-alone app, with stand-alone server </a:t>
            </a:r>
          </a:p>
          <a:p>
            <a:pPr>
              <a:lnSpc>
                <a:spcPts val="4759"/>
              </a:lnSpc>
            </a:pPr>
            <a:r>
              <a:rPr lang="en-US" sz="3399">
                <a:solidFill>
                  <a:srgbClr val="FFFFFF"/>
                </a:solidFill>
                <a:latin typeface="Canva Sans"/>
              </a:rPr>
              <a:t>       built on MQTT Protcol</a:t>
            </a:r>
          </a:p>
        </p:txBody>
      </p:sp>
      <p:sp>
        <p:nvSpPr>
          <p:cNvPr name="TextBox 8" id="8"/>
          <p:cNvSpPr txBox="true"/>
          <p:nvPr/>
        </p:nvSpPr>
        <p:spPr>
          <a:xfrm rot="0">
            <a:off x="1801682" y="5782523"/>
            <a:ext cx="13748220" cy="1180465"/>
          </a:xfrm>
          <a:prstGeom prst="rect">
            <a:avLst/>
          </a:prstGeom>
        </p:spPr>
        <p:txBody>
          <a:bodyPr anchor="t" rtlCol="false" tIns="0" lIns="0" bIns="0" rIns="0">
            <a:spAutoFit/>
          </a:bodyPr>
          <a:lstStyle/>
          <a:p>
            <a:pPr marL="734059" indent="-367030" lvl="1">
              <a:lnSpc>
                <a:spcPts val="4759"/>
              </a:lnSpc>
              <a:buFont typeface="Arial"/>
              <a:buChar char="•"/>
            </a:pPr>
            <a:r>
              <a:rPr lang="en-US" sz="3399">
                <a:solidFill>
                  <a:srgbClr val="FFFFFF"/>
                </a:solidFill>
                <a:latin typeface="Canva Sans"/>
              </a:rPr>
              <a:t>Add artificial intelligence with help from specalists to increase accuracy of auto mode.</a:t>
            </a:r>
          </a:p>
        </p:txBody>
      </p:sp>
      <p:sp>
        <p:nvSpPr>
          <p:cNvPr name="TextBox 9" id="9"/>
          <p:cNvSpPr txBox="true"/>
          <p:nvPr/>
        </p:nvSpPr>
        <p:spPr>
          <a:xfrm rot="0">
            <a:off x="1801682" y="7515439"/>
            <a:ext cx="13748220" cy="1180465"/>
          </a:xfrm>
          <a:prstGeom prst="rect">
            <a:avLst/>
          </a:prstGeom>
        </p:spPr>
        <p:txBody>
          <a:bodyPr anchor="t" rtlCol="false" tIns="0" lIns="0" bIns="0" rIns="0">
            <a:spAutoFit/>
          </a:bodyPr>
          <a:lstStyle/>
          <a:p>
            <a:pPr marL="734059" indent="-367030" lvl="1">
              <a:lnSpc>
                <a:spcPts val="4759"/>
              </a:lnSpc>
              <a:buFont typeface="Arial"/>
              <a:buChar char="•"/>
            </a:pPr>
            <a:r>
              <a:rPr lang="en-US" sz="3399">
                <a:solidFill>
                  <a:srgbClr val="FFFFFF"/>
                </a:solidFill>
                <a:latin typeface="Canva Sans"/>
              </a:rPr>
              <a:t>Adding recovery mode for patients, along with required sensors like ECG.</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5624870" y="4159379"/>
            <a:ext cx="7038261" cy="1566544"/>
          </a:xfrm>
          <a:prstGeom prst="rect">
            <a:avLst/>
          </a:prstGeom>
        </p:spPr>
        <p:txBody>
          <a:bodyPr anchor="t" rtlCol="false" tIns="0" lIns="0" bIns="0" rIns="0">
            <a:spAutoFit/>
          </a:bodyPr>
          <a:lstStyle/>
          <a:p>
            <a:pPr algn="ctr">
              <a:lnSpc>
                <a:spcPts val="12880"/>
              </a:lnSpc>
            </a:pPr>
            <a:r>
              <a:rPr lang="en-US" sz="9200">
                <a:solidFill>
                  <a:srgbClr val="FFFFFF"/>
                </a:solidFill>
                <a:latin typeface="Canva Sans Bold"/>
              </a:rPr>
              <a:t>DEMO Time!</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0" y="3413142"/>
            <a:ext cx="18288000" cy="3978899"/>
          </a:xfrm>
          <a:prstGeom prst="rect">
            <a:avLst/>
          </a:prstGeom>
        </p:spPr>
        <p:txBody>
          <a:bodyPr anchor="t" rtlCol="false" tIns="0" lIns="0" bIns="0" rIns="0">
            <a:spAutoFit/>
          </a:bodyPr>
          <a:lstStyle/>
          <a:p>
            <a:pPr algn="ctr">
              <a:lnSpc>
                <a:spcPts val="10640"/>
              </a:lnSpc>
            </a:pPr>
            <a:r>
              <a:rPr lang="en-US" sz="7600">
                <a:solidFill>
                  <a:srgbClr val="FFFFFF"/>
                </a:solidFill>
                <a:latin typeface="Canva Sans Bold"/>
              </a:rPr>
              <a:t>If you have any questions,</a:t>
            </a:r>
          </a:p>
          <a:p>
            <a:pPr algn="ctr">
              <a:lnSpc>
                <a:spcPts val="10640"/>
              </a:lnSpc>
            </a:pPr>
            <a:r>
              <a:rPr lang="en-US" sz="7600">
                <a:solidFill>
                  <a:srgbClr val="FFFFFF"/>
                </a:solidFill>
                <a:latin typeface="Canva Sans Bold"/>
              </a:rPr>
              <a:t>Don't ask me, ask China!</a:t>
            </a:r>
          </a:p>
          <a:p>
            <a:pPr algn="ctr">
              <a:lnSpc>
                <a:spcPts val="10640"/>
              </a:lnSpc>
            </a:pPr>
            <a:r>
              <a:rPr lang="en-US" sz="7600">
                <a:solidFill>
                  <a:srgbClr val="FFFFFF"/>
                </a:solidFill>
                <a:latin typeface="Canva Sans Bold"/>
              </a:rPr>
              <a:t>(Especially Wuhan)</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4">
              <a:alphaModFix amt="67000"/>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1028700" y="895350"/>
            <a:ext cx="9764258"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History of ventilators</a:t>
            </a:r>
          </a:p>
        </p:txBody>
      </p:sp>
      <p:grpSp>
        <p:nvGrpSpPr>
          <p:cNvPr name="Group 5" id="5"/>
          <p:cNvGrpSpPr/>
          <p:nvPr/>
        </p:nvGrpSpPr>
        <p:grpSpPr>
          <a:xfrm rot="0">
            <a:off x="1322302" y="4259372"/>
            <a:ext cx="15643397" cy="3212428"/>
            <a:chOff x="0" y="0"/>
            <a:chExt cx="20857862" cy="4283237"/>
          </a:xfrm>
        </p:grpSpPr>
        <p:sp>
          <p:nvSpPr>
            <p:cNvPr name="AutoShape 6" id="6"/>
            <p:cNvSpPr/>
            <p:nvPr/>
          </p:nvSpPr>
          <p:spPr>
            <a:xfrm>
              <a:off x="1763786" y="1431424"/>
              <a:ext cx="0" cy="729508"/>
            </a:xfrm>
            <a:prstGeom prst="line">
              <a:avLst/>
            </a:prstGeom>
            <a:ln cap="flat" w="76200">
              <a:solidFill>
                <a:srgbClr val="38B6FF"/>
              </a:solidFill>
              <a:prstDash val="solid"/>
              <a:headEnd type="none" len="sm" w="sm"/>
              <a:tailEnd type="none" len="sm" w="sm"/>
            </a:ln>
          </p:spPr>
        </p:sp>
        <p:grpSp>
          <p:nvGrpSpPr>
            <p:cNvPr name="Group 7" id="7"/>
            <p:cNvGrpSpPr/>
            <p:nvPr/>
          </p:nvGrpSpPr>
          <p:grpSpPr>
            <a:xfrm rot="0">
              <a:off x="865697" y="0"/>
              <a:ext cx="1796178" cy="1796178"/>
              <a:chOff x="0" y="0"/>
              <a:chExt cx="812800" cy="812800"/>
            </a:xfrm>
          </p:grpSpPr>
          <p:sp>
            <p:nvSpPr>
              <p:cNvPr name="Freeform 8" id="8"/>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38B6FF"/>
              </a:solidFill>
            </p:spPr>
          </p:sp>
          <p:sp>
            <p:nvSpPr>
              <p:cNvPr name="TextBox 9" id="9"/>
              <p:cNvSpPr txBox="true"/>
              <p:nvPr/>
            </p:nvSpPr>
            <p:spPr>
              <a:xfrm>
                <a:off x="76200" y="38100"/>
                <a:ext cx="660400" cy="698500"/>
              </a:xfrm>
              <a:prstGeom prst="rect">
                <a:avLst/>
              </a:prstGeom>
            </p:spPr>
            <p:txBody>
              <a:bodyPr anchor="ctr" rtlCol="false" tIns="50800" lIns="50800" bIns="50800" rIns="50800"/>
              <a:lstStyle/>
              <a:p>
                <a:pPr algn="ctr">
                  <a:lnSpc>
                    <a:spcPts val="2799"/>
                  </a:lnSpc>
                  <a:spcBef>
                    <a:spcPct val="0"/>
                  </a:spcBef>
                </a:pPr>
                <a:r>
                  <a:rPr lang="en-US" sz="1999">
                    <a:solidFill>
                      <a:srgbClr val="FFFFFF"/>
                    </a:solidFill>
                    <a:latin typeface="Canva Sans"/>
                  </a:rPr>
                  <a:t>1960</a:t>
                </a:r>
              </a:p>
            </p:txBody>
          </p:sp>
        </p:grpSp>
        <p:sp>
          <p:nvSpPr>
            <p:cNvPr name="AutoShape 10" id="10"/>
            <p:cNvSpPr/>
            <p:nvPr/>
          </p:nvSpPr>
          <p:spPr>
            <a:xfrm>
              <a:off x="0" y="2160932"/>
              <a:ext cx="20857862" cy="0"/>
            </a:xfrm>
            <a:prstGeom prst="line">
              <a:avLst/>
            </a:prstGeom>
            <a:ln cap="flat" w="76200">
              <a:solidFill>
                <a:srgbClr val="1CDAFF"/>
              </a:solidFill>
              <a:prstDash val="solid"/>
              <a:headEnd type="none" len="sm" w="sm"/>
              <a:tailEnd type="none" len="sm" w="sm"/>
            </a:ln>
          </p:spPr>
        </p:sp>
        <p:sp>
          <p:nvSpPr>
            <p:cNvPr name="AutoShape 11" id="11"/>
            <p:cNvSpPr/>
            <p:nvPr/>
          </p:nvSpPr>
          <p:spPr>
            <a:xfrm flipH="true" flipV="true">
              <a:off x="6084467" y="2122306"/>
              <a:ext cx="0" cy="729508"/>
            </a:xfrm>
            <a:prstGeom prst="line">
              <a:avLst/>
            </a:prstGeom>
            <a:ln cap="flat" w="76200">
              <a:solidFill>
                <a:srgbClr val="38B6FF"/>
              </a:solidFill>
              <a:prstDash val="solid"/>
              <a:headEnd type="none" len="sm" w="sm"/>
              <a:tailEnd type="none" len="sm" w="sm"/>
            </a:ln>
          </p:spPr>
        </p:sp>
        <p:grpSp>
          <p:nvGrpSpPr>
            <p:cNvPr name="Group 12" id="12"/>
            <p:cNvGrpSpPr/>
            <p:nvPr/>
          </p:nvGrpSpPr>
          <p:grpSpPr>
            <a:xfrm rot="0">
              <a:off x="5186378" y="2487060"/>
              <a:ext cx="1796178" cy="1796178"/>
              <a:chOff x="0" y="0"/>
              <a:chExt cx="812800" cy="812800"/>
            </a:xfrm>
          </p:grpSpPr>
          <p:sp>
            <p:nvSpPr>
              <p:cNvPr name="Freeform 13" id="13"/>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38B6FF"/>
              </a:solidFill>
            </p:spPr>
          </p:sp>
          <p:sp>
            <p:nvSpPr>
              <p:cNvPr name="TextBox 14" id="14"/>
              <p:cNvSpPr txBox="true"/>
              <p:nvPr/>
            </p:nvSpPr>
            <p:spPr>
              <a:xfrm>
                <a:off x="76200" y="38100"/>
                <a:ext cx="660400" cy="698500"/>
              </a:xfrm>
              <a:prstGeom prst="rect">
                <a:avLst/>
              </a:prstGeom>
            </p:spPr>
            <p:txBody>
              <a:bodyPr anchor="ctr" rtlCol="false" tIns="50800" lIns="50800" bIns="50800" rIns="50800"/>
              <a:lstStyle/>
              <a:p>
                <a:pPr algn="ctr">
                  <a:lnSpc>
                    <a:spcPts val="2799"/>
                  </a:lnSpc>
                  <a:spcBef>
                    <a:spcPct val="0"/>
                  </a:spcBef>
                </a:pPr>
                <a:r>
                  <a:rPr lang="en-US" sz="1999">
                    <a:solidFill>
                      <a:srgbClr val="FFFFFF"/>
                    </a:solidFill>
                    <a:latin typeface="Canva Sans"/>
                  </a:rPr>
                  <a:t>1971</a:t>
                </a:r>
              </a:p>
            </p:txBody>
          </p:sp>
        </p:grpSp>
        <p:sp>
          <p:nvSpPr>
            <p:cNvPr name="AutoShape 15" id="15"/>
            <p:cNvSpPr/>
            <p:nvPr/>
          </p:nvSpPr>
          <p:spPr>
            <a:xfrm>
              <a:off x="10400977" y="1470050"/>
              <a:ext cx="0" cy="729508"/>
            </a:xfrm>
            <a:prstGeom prst="line">
              <a:avLst/>
            </a:prstGeom>
            <a:ln cap="flat" w="76200">
              <a:solidFill>
                <a:srgbClr val="38B6FF"/>
              </a:solidFill>
              <a:prstDash val="solid"/>
              <a:headEnd type="none" len="sm" w="sm"/>
              <a:tailEnd type="none" len="sm" w="sm"/>
            </a:ln>
          </p:spPr>
        </p:sp>
        <p:grpSp>
          <p:nvGrpSpPr>
            <p:cNvPr name="Group 16" id="16"/>
            <p:cNvGrpSpPr/>
            <p:nvPr/>
          </p:nvGrpSpPr>
          <p:grpSpPr>
            <a:xfrm rot="0">
              <a:off x="9502888" y="38626"/>
              <a:ext cx="1796178" cy="1796178"/>
              <a:chOff x="0" y="0"/>
              <a:chExt cx="812800" cy="812800"/>
            </a:xfrm>
          </p:grpSpPr>
          <p:sp>
            <p:nvSpPr>
              <p:cNvPr name="Freeform 17" id="17"/>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38B6FF"/>
              </a:solidFill>
            </p:spPr>
          </p:sp>
          <p:sp>
            <p:nvSpPr>
              <p:cNvPr name="TextBox 18" id="18"/>
              <p:cNvSpPr txBox="true"/>
              <p:nvPr/>
            </p:nvSpPr>
            <p:spPr>
              <a:xfrm>
                <a:off x="76200" y="38100"/>
                <a:ext cx="660400" cy="698500"/>
              </a:xfrm>
              <a:prstGeom prst="rect">
                <a:avLst/>
              </a:prstGeom>
            </p:spPr>
            <p:txBody>
              <a:bodyPr anchor="ctr" rtlCol="false" tIns="50800" lIns="50800" bIns="50800" rIns="50800"/>
              <a:lstStyle/>
              <a:p>
                <a:pPr algn="ctr">
                  <a:lnSpc>
                    <a:spcPts val="2799"/>
                  </a:lnSpc>
                  <a:spcBef>
                    <a:spcPct val="0"/>
                  </a:spcBef>
                </a:pPr>
                <a:r>
                  <a:rPr lang="en-US" sz="1999">
                    <a:solidFill>
                      <a:srgbClr val="FFFFFF"/>
                    </a:solidFill>
                    <a:latin typeface="Canva Sans"/>
                  </a:rPr>
                  <a:t>1980s</a:t>
                </a:r>
              </a:p>
            </p:txBody>
          </p:sp>
        </p:grpSp>
        <p:sp>
          <p:nvSpPr>
            <p:cNvPr name="AutoShape 19" id="19"/>
            <p:cNvSpPr/>
            <p:nvPr/>
          </p:nvSpPr>
          <p:spPr>
            <a:xfrm flipH="true" flipV="true">
              <a:off x="14717486" y="2122306"/>
              <a:ext cx="0" cy="729508"/>
            </a:xfrm>
            <a:prstGeom prst="line">
              <a:avLst/>
            </a:prstGeom>
            <a:ln cap="flat" w="76200">
              <a:solidFill>
                <a:srgbClr val="38B6FF"/>
              </a:solidFill>
              <a:prstDash val="solid"/>
              <a:headEnd type="none" len="sm" w="sm"/>
              <a:tailEnd type="none" len="sm" w="sm"/>
            </a:ln>
          </p:spPr>
        </p:sp>
        <p:grpSp>
          <p:nvGrpSpPr>
            <p:cNvPr name="Group 20" id="20"/>
            <p:cNvGrpSpPr/>
            <p:nvPr/>
          </p:nvGrpSpPr>
          <p:grpSpPr>
            <a:xfrm rot="0">
              <a:off x="13819397" y="2487060"/>
              <a:ext cx="1796178" cy="1796178"/>
              <a:chOff x="0" y="0"/>
              <a:chExt cx="812800" cy="812800"/>
            </a:xfrm>
          </p:grpSpPr>
          <p:sp>
            <p:nvSpPr>
              <p:cNvPr name="Freeform 21" id="21"/>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38B6FF"/>
              </a:solidFill>
            </p:spPr>
          </p:sp>
          <p:sp>
            <p:nvSpPr>
              <p:cNvPr name="TextBox 22" id="22"/>
              <p:cNvSpPr txBox="true"/>
              <p:nvPr/>
            </p:nvSpPr>
            <p:spPr>
              <a:xfrm>
                <a:off x="76200" y="38100"/>
                <a:ext cx="660400" cy="698500"/>
              </a:xfrm>
              <a:prstGeom prst="rect">
                <a:avLst/>
              </a:prstGeom>
            </p:spPr>
            <p:txBody>
              <a:bodyPr anchor="ctr" rtlCol="false" tIns="50800" lIns="50800" bIns="50800" rIns="50800"/>
              <a:lstStyle/>
              <a:p>
                <a:pPr algn="ctr">
                  <a:lnSpc>
                    <a:spcPts val="2799"/>
                  </a:lnSpc>
                  <a:spcBef>
                    <a:spcPct val="0"/>
                  </a:spcBef>
                </a:pPr>
                <a:r>
                  <a:rPr lang="en-US" sz="1999">
                    <a:solidFill>
                      <a:srgbClr val="FFFFFF"/>
                    </a:solidFill>
                    <a:latin typeface="Canva Sans"/>
                  </a:rPr>
                  <a:t>1990s</a:t>
                </a:r>
              </a:p>
            </p:txBody>
          </p:sp>
        </p:grpSp>
        <p:sp>
          <p:nvSpPr>
            <p:cNvPr name="AutoShape 23" id="23"/>
            <p:cNvSpPr/>
            <p:nvPr/>
          </p:nvSpPr>
          <p:spPr>
            <a:xfrm>
              <a:off x="19033996" y="1470050"/>
              <a:ext cx="0" cy="729508"/>
            </a:xfrm>
            <a:prstGeom prst="line">
              <a:avLst/>
            </a:prstGeom>
            <a:ln cap="flat" w="76200">
              <a:solidFill>
                <a:srgbClr val="38B6FF"/>
              </a:solidFill>
              <a:prstDash val="solid"/>
              <a:headEnd type="none" len="sm" w="sm"/>
              <a:tailEnd type="none" len="sm" w="sm"/>
            </a:ln>
          </p:spPr>
        </p:sp>
        <p:grpSp>
          <p:nvGrpSpPr>
            <p:cNvPr name="Group 24" id="24"/>
            <p:cNvGrpSpPr/>
            <p:nvPr/>
          </p:nvGrpSpPr>
          <p:grpSpPr>
            <a:xfrm rot="0">
              <a:off x="18135907" y="38626"/>
              <a:ext cx="1796178" cy="1796178"/>
              <a:chOff x="0" y="0"/>
              <a:chExt cx="812800" cy="812800"/>
            </a:xfrm>
          </p:grpSpPr>
          <p:sp>
            <p:nvSpPr>
              <p:cNvPr name="Freeform 25" id="25"/>
              <p:cNvSpPr/>
              <p:nvPr/>
            </p:nvSpPr>
            <p:spPr>
              <a:xfrm flipH="false" flipV="false" rot="0">
                <a:off x="1813" y="0"/>
                <a:ext cx="809173" cy="812800"/>
              </a:xfrm>
              <a:custGeom>
                <a:avLst/>
                <a:gdLst/>
                <a:ahLst/>
                <a:cxnLst/>
                <a:rect r="r" b="b" t="t" l="l"/>
                <a:pathLst>
                  <a:path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38B6FF"/>
              </a:solidFill>
            </p:spPr>
          </p:sp>
          <p:sp>
            <p:nvSpPr>
              <p:cNvPr name="TextBox 26" id="26"/>
              <p:cNvSpPr txBox="true"/>
              <p:nvPr/>
            </p:nvSpPr>
            <p:spPr>
              <a:xfrm>
                <a:off x="76200" y="38100"/>
                <a:ext cx="660400" cy="698500"/>
              </a:xfrm>
              <a:prstGeom prst="rect">
                <a:avLst/>
              </a:prstGeom>
            </p:spPr>
            <p:txBody>
              <a:bodyPr anchor="ctr" rtlCol="false" tIns="50800" lIns="50800" bIns="50800" rIns="50800"/>
              <a:lstStyle/>
              <a:p>
                <a:pPr algn="ctr">
                  <a:lnSpc>
                    <a:spcPts val="2799"/>
                  </a:lnSpc>
                  <a:spcBef>
                    <a:spcPct val="0"/>
                  </a:spcBef>
                </a:pPr>
                <a:r>
                  <a:rPr lang="en-US" sz="1999">
                    <a:solidFill>
                      <a:srgbClr val="FFFFFF"/>
                    </a:solidFill>
                    <a:latin typeface="Canva Sans"/>
                  </a:rPr>
                  <a:t>2000s</a:t>
                </a:r>
              </a:p>
            </p:txBody>
          </p:sp>
        </p:grpSp>
      </p:grpSp>
      <p:sp>
        <p:nvSpPr>
          <p:cNvPr name="TextBox 27" id="27"/>
          <p:cNvSpPr txBox="true"/>
          <p:nvPr/>
        </p:nvSpPr>
        <p:spPr>
          <a:xfrm rot="0">
            <a:off x="1028700" y="3029779"/>
            <a:ext cx="3294676" cy="1062077"/>
          </a:xfrm>
          <a:prstGeom prst="rect">
            <a:avLst/>
          </a:prstGeom>
        </p:spPr>
        <p:txBody>
          <a:bodyPr anchor="t" rtlCol="false" tIns="0" lIns="0" bIns="0" rIns="0">
            <a:spAutoFit/>
          </a:bodyPr>
          <a:lstStyle/>
          <a:p>
            <a:pPr algn="ctr">
              <a:lnSpc>
                <a:spcPts val="4294"/>
              </a:lnSpc>
            </a:pPr>
            <a:r>
              <a:rPr lang="en-US" sz="3067">
                <a:solidFill>
                  <a:srgbClr val="FFFFFF"/>
                </a:solidFill>
                <a:latin typeface="Canva Sans"/>
              </a:rPr>
              <a:t>Mechanical</a:t>
            </a:r>
          </a:p>
          <a:p>
            <a:pPr algn="ctr">
              <a:lnSpc>
                <a:spcPts val="4294"/>
              </a:lnSpc>
            </a:pPr>
            <a:r>
              <a:rPr lang="en-US" sz="3067">
                <a:solidFill>
                  <a:srgbClr val="FFFFFF"/>
                </a:solidFill>
                <a:latin typeface="Canva Sans"/>
              </a:rPr>
              <a:t>PEEP Ventilation </a:t>
            </a:r>
          </a:p>
        </p:txBody>
      </p:sp>
      <p:sp>
        <p:nvSpPr>
          <p:cNvPr name="TextBox 28" id="28"/>
          <p:cNvSpPr txBox="true"/>
          <p:nvPr/>
        </p:nvSpPr>
        <p:spPr>
          <a:xfrm rot="0">
            <a:off x="4212312" y="7654801"/>
            <a:ext cx="3294676" cy="1062077"/>
          </a:xfrm>
          <a:prstGeom prst="rect">
            <a:avLst/>
          </a:prstGeom>
        </p:spPr>
        <p:txBody>
          <a:bodyPr anchor="t" rtlCol="false" tIns="0" lIns="0" bIns="0" rIns="0">
            <a:spAutoFit/>
          </a:bodyPr>
          <a:lstStyle/>
          <a:p>
            <a:pPr algn="ctr">
              <a:lnSpc>
                <a:spcPts val="4294"/>
              </a:lnSpc>
            </a:pPr>
            <a:r>
              <a:rPr lang="en-US" sz="3067">
                <a:solidFill>
                  <a:srgbClr val="FFFFFF"/>
                </a:solidFill>
                <a:latin typeface="Canva Sans"/>
              </a:rPr>
              <a:t>Servo</a:t>
            </a:r>
          </a:p>
          <a:p>
            <a:pPr algn="ctr">
              <a:lnSpc>
                <a:spcPts val="4294"/>
              </a:lnSpc>
            </a:pPr>
            <a:r>
              <a:rPr lang="en-US" sz="3067">
                <a:solidFill>
                  <a:srgbClr val="FFFFFF"/>
                </a:solidFill>
                <a:latin typeface="Canva Sans"/>
              </a:rPr>
              <a:t>Ventilatiors</a:t>
            </a:r>
          </a:p>
        </p:txBody>
      </p:sp>
      <p:sp>
        <p:nvSpPr>
          <p:cNvPr name="TextBox 29" id="29"/>
          <p:cNvSpPr txBox="true"/>
          <p:nvPr/>
        </p:nvSpPr>
        <p:spPr>
          <a:xfrm rot="0">
            <a:off x="7131484" y="3029779"/>
            <a:ext cx="4025032" cy="1062077"/>
          </a:xfrm>
          <a:prstGeom prst="rect">
            <a:avLst/>
          </a:prstGeom>
        </p:spPr>
        <p:txBody>
          <a:bodyPr anchor="t" rtlCol="false" tIns="0" lIns="0" bIns="0" rIns="0">
            <a:spAutoFit/>
          </a:bodyPr>
          <a:lstStyle/>
          <a:p>
            <a:pPr algn="ctr">
              <a:lnSpc>
                <a:spcPts val="4294"/>
              </a:lnSpc>
            </a:pPr>
            <a:r>
              <a:rPr lang="en-US" sz="3067">
                <a:solidFill>
                  <a:srgbClr val="FFFFFF"/>
                </a:solidFill>
                <a:latin typeface="Canva Sans"/>
              </a:rPr>
              <a:t>Pressure Controlled Ventilation</a:t>
            </a:r>
          </a:p>
        </p:txBody>
      </p:sp>
      <p:sp>
        <p:nvSpPr>
          <p:cNvPr name="TextBox 30" id="30"/>
          <p:cNvSpPr txBox="true"/>
          <p:nvPr/>
        </p:nvSpPr>
        <p:spPr>
          <a:xfrm rot="0">
            <a:off x="10792958" y="7654801"/>
            <a:ext cx="3294676" cy="1062077"/>
          </a:xfrm>
          <a:prstGeom prst="rect">
            <a:avLst/>
          </a:prstGeom>
        </p:spPr>
        <p:txBody>
          <a:bodyPr anchor="t" rtlCol="false" tIns="0" lIns="0" bIns="0" rIns="0">
            <a:spAutoFit/>
          </a:bodyPr>
          <a:lstStyle/>
          <a:p>
            <a:pPr algn="ctr">
              <a:lnSpc>
                <a:spcPts val="4294"/>
              </a:lnSpc>
            </a:pPr>
            <a:r>
              <a:rPr lang="en-US" sz="3067">
                <a:solidFill>
                  <a:srgbClr val="FFFFFF"/>
                </a:solidFill>
                <a:latin typeface="Canva Sans"/>
              </a:rPr>
              <a:t>Lung Protective</a:t>
            </a:r>
          </a:p>
          <a:p>
            <a:pPr algn="ctr">
              <a:lnSpc>
                <a:spcPts val="4294"/>
              </a:lnSpc>
            </a:pPr>
            <a:r>
              <a:rPr lang="en-US" sz="3067">
                <a:solidFill>
                  <a:srgbClr val="FFFFFF"/>
                </a:solidFill>
                <a:latin typeface="Canva Sans"/>
              </a:rPr>
              <a:t>Ventilators</a:t>
            </a:r>
          </a:p>
        </p:txBody>
      </p:sp>
      <p:sp>
        <p:nvSpPr>
          <p:cNvPr name="TextBox 31" id="31"/>
          <p:cNvSpPr txBox="true"/>
          <p:nvPr/>
        </p:nvSpPr>
        <p:spPr>
          <a:xfrm rot="0">
            <a:off x="13964624" y="3029779"/>
            <a:ext cx="3294676" cy="1062077"/>
          </a:xfrm>
          <a:prstGeom prst="rect">
            <a:avLst/>
          </a:prstGeom>
        </p:spPr>
        <p:txBody>
          <a:bodyPr anchor="t" rtlCol="false" tIns="0" lIns="0" bIns="0" rIns="0">
            <a:spAutoFit/>
          </a:bodyPr>
          <a:lstStyle/>
          <a:p>
            <a:pPr algn="ctr">
              <a:lnSpc>
                <a:spcPts val="4294"/>
              </a:lnSpc>
            </a:pPr>
            <a:r>
              <a:rPr lang="en-US" sz="3067">
                <a:solidFill>
                  <a:srgbClr val="FFFFFF"/>
                </a:solidFill>
                <a:latin typeface="Canva Sans"/>
              </a:rPr>
              <a:t>Non-invasive Ventilation</a:t>
            </a:r>
          </a:p>
        </p:txBody>
      </p:sp>
      <p:sp>
        <p:nvSpPr>
          <p:cNvPr name="Freeform 32" id="32"/>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6">
              <a:alphaModFix amt="18000"/>
              <a:extLst>
                <a:ext uri="{96DAC541-7B7A-43D3-8B79-37D633B846F1}">
                  <asvg:svgBlip xmlns:asvg="http://schemas.microsoft.com/office/drawing/2016/SVG/main" r:embed="rId7"/>
                </a:ext>
              </a:extLst>
            </a:blip>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1028700" y="895350"/>
            <a:ext cx="9118704"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Problem Statement</a:t>
            </a:r>
          </a:p>
        </p:txBody>
      </p:sp>
      <p:sp>
        <p:nvSpPr>
          <p:cNvPr name="TextBox 6" id="6"/>
          <p:cNvSpPr txBox="true"/>
          <p:nvPr/>
        </p:nvSpPr>
        <p:spPr>
          <a:xfrm rot="0">
            <a:off x="1377181" y="2868211"/>
            <a:ext cx="15146305" cy="2380615"/>
          </a:xfrm>
          <a:prstGeom prst="rect">
            <a:avLst/>
          </a:prstGeom>
        </p:spPr>
        <p:txBody>
          <a:bodyPr anchor="t" rtlCol="false" tIns="0" lIns="0" bIns="0" rIns="0">
            <a:spAutoFit/>
          </a:bodyPr>
          <a:lstStyle/>
          <a:p>
            <a:pPr>
              <a:lnSpc>
                <a:spcPts val="4759"/>
              </a:lnSpc>
            </a:pPr>
            <a:r>
              <a:rPr lang="en-US" sz="3399">
                <a:solidFill>
                  <a:srgbClr val="FFFFFF"/>
                </a:solidFill>
                <a:latin typeface="Canva Sans Italics"/>
              </a:rPr>
              <a:t>"Problem is the lack of ventilation devices during the pandemic, and even though after the pandemic, the ventilation devices are too expensive and necessary for some patients that can’t get to the hospital."</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1028700" y="895350"/>
            <a:ext cx="15337538"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COVID-19 Inspired</a:t>
            </a:r>
          </a:p>
        </p:txBody>
      </p:sp>
      <p:grpSp>
        <p:nvGrpSpPr>
          <p:cNvPr name="Group 6" id="6"/>
          <p:cNvGrpSpPr/>
          <p:nvPr/>
        </p:nvGrpSpPr>
        <p:grpSpPr>
          <a:xfrm rot="0">
            <a:off x="9144000" y="2985280"/>
            <a:ext cx="6465889" cy="6273020"/>
            <a:chOff x="0" y="0"/>
            <a:chExt cx="8621185" cy="8364027"/>
          </a:xfrm>
        </p:grpSpPr>
        <p:sp>
          <p:nvSpPr>
            <p:cNvPr name="TextBox 7" id="7"/>
            <p:cNvSpPr txBox="true"/>
            <p:nvPr/>
          </p:nvSpPr>
          <p:spPr>
            <a:xfrm rot="0">
              <a:off x="1728808" y="7643756"/>
              <a:ext cx="1662168" cy="720271"/>
            </a:xfrm>
            <a:prstGeom prst="rect">
              <a:avLst/>
            </a:prstGeom>
          </p:spPr>
          <p:txBody>
            <a:bodyPr anchor="t" rtlCol="false" tIns="0" lIns="0" bIns="0" rIns="0">
              <a:spAutoFit/>
            </a:bodyPr>
            <a:lstStyle/>
            <a:p>
              <a:pPr algn="ctr">
                <a:lnSpc>
                  <a:spcPts val="2242"/>
                </a:lnSpc>
              </a:pPr>
              <a:r>
                <a:rPr lang="en-US" sz="1601">
                  <a:solidFill>
                    <a:srgbClr val="FFFFFF"/>
                  </a:solidFill>
                  <a:latin typeface="Canva Sans"/>
                </a:rPr>
                <a:t>Can't Access</a:t>
              </a:r>
            </a:p>
            <a:p>
              <a:pPr algn="ctr">
                <a:lnSpc>
                  <a:spcPts val="2242"/>
                </a:lnSpc>
              </a:pPr>
              <a:r>
                <a:rPr lang="en-US" sz="1601">
                  <a:solidFill>
                    <a:srgbClr val="FFFFFF"/>
                  </a:solidFill>
                  <a:latin typeface="Canva Sans"/>
                </a:rPr>
                <a:t>39%</a:t>
              </a:r>
            </a:p>
          </p:txBody>
        </p:sp>
        <p:sp>
          <p:nvSpPr>
            <p:cNvPr name="TextBox 8" id="8"/>
            <p:cNvSpPr txBox="true"/>
            <p:nvPr/>
          </p:nvSpPr>
          <p:spPr>
            <a:xfrm rot="0">
              <a:off x="50309" y="1090450"/>
              <a:ext cx="760569" cy="720271"/>
            </a:xfrm>
            <a:prstGeom prst="rect">
              <a:avLst/>
            </a:prstGeom>
          </p:spPr>
          <p:txBody>
            <a:bodyPr anchor="t" rtlCol="false" tIns="0" lIns="0" bIns="0" rIns="0">
              <a:spAutoFit/>
            </a:bodyPr>
            <a:lstStyle/>
            <a:p>
              <a:pPr algn="ctr">
                <a:lnSpc>
                  <a:spcPts val="2242"/>
                </a:lnSpc>
              </a:pPr>
              <a:r>
                <a:rPr lang="en-US" sz="1601">
                  <a:solidFill>
                    <a:srgbClr val="FFFFFF"/>
                  </a:solidFill>
                  <a:latin typeface="Canva Sans"/>
                </a:rPr>
                <a:t>Other</a:t>
              </a:r>
            </a:p>
            <a:p>
              <a:pPr algn="ctr">
                <a:lnSpc>
                  <a:spcPts val="2242"/>
                </a:lnSpc>
              </a:pPr>
              <a:r>
                <a:rPr lang="en-US" sz="1601">
                  <a:solidFill>
                    <a:srgbClr val="FFFFFF"/>
                  </a:solidFill>
                  <a:latin typeface="Canva Sans"/>
                </a:rPr>
                <a:t>27%</a:t>
              </a:r>
            </a:p>
          </p:txBody>
        </p:sp>
        <p:sp>
          <p:nvSpPr>
            <p:cNvPr name="TextBox 9" id="9"/>
            <p:cNvSpPr txBox="true"/>
            <p:nvPr/>
          </p:nvSpPr>
          <p:spPr>
            <a:xfrm rot="0">
              <a:off x="7386452" y="3111314"/>
              <a:ext cx="1234733" cy="720271"/>
            </a:xfrm>
            <a:prstGeom prst="rect">
              <a:avLst/>
            </a:prstGeom>
          </p:spPr>
          <p:txBody>
            <a:bodyPr anchor="t" rtlCol="false" tIns="0" lIns="0" bIns="0" rIns="0">
              <a:spAutoFit/>
            </a:bodyPr>
            <a:lstStyle/>
            <a:p>
              <a:pPr algn="ctr">
                <a:lnSpc>
                  <a:spcPts val="2242"/>
                </a:lnSpc>
              </a:pPr>
              <a:r>
                <a:rPr lang="en-US" sz="1601">
                  <a:solidFill>
                    <a:srgbClr val="FFFFFF"/>
                  </a:solidFill>
                  <a:latin typeface="Canva Sans"/>
                </a:rPr>
                <a:t>Can't Pay</a:t>
              </a:r>
            </a:p>
            <a:p>
              <a:pPr algn="ctr">
                <a:lnSpc>
                  <a:spcPts val="2242"/>
                </a:lnSpc>
              </a:pPr>
              <a:r>
                <a:rPr lang="en-US" sz="1601">
                  <a:solidFill>
                    <a:srgbClr val="FFFFFF"/>
                  </a:solidFill>
                  <a:latin typeface="Canva Sans"/>
                </a:rPr>
                <a:t>23%</a:t>
              </a:r>
            </a:p>
          </p:txBody>
        </p:sp>
        <p:sp>
          <p:nvSpPr>
            <p:cNvPr name="TextBox 10" id="10"/>
            <p:cNvSpPr txBox="true"/>
            <p:nvPr/>
          </p:nvSpPr>
          <p:spPr>
            <a:xfrm rot="0">
              <a:off x="4502293" y="-28575"/>
              <a:ext cx="573235" cy="720271"/>
            </a:xfrm>
            <a:prstGeom prst="rect">
              <a:avLst/>
            </a:prstGeom>
          </p:spPr>
          <p:txBody>
            <a:bodyPr anchor="t" rtlCol="false" tIns="0" lIns="0" bIns="0" rIns="0">
              <a:spAutoFit/>
            </a:bodyPr>
            <a:lstStyle/>
            <a:p>
              <a:pPr algn="ctr">
                <a:lnSpc>
                  <a:spcPts val="2242"/>
                </a:lnSpc>
              </a:pPr>
              <a:r>
                <a:rPr lang="en-US" sz="1601">
                  <a:solidFill>
                    <a:srgbClr val="FFFFFF"/>
                  </a:solidFill>
                  <a:latin typeface="Canva Sans"/>
                </a:rPr>
                <a:t>Fear</a:t>
              </a:r>
            </a:p>
            <a:p>
              <a:pPr algn="ctr">
                <a:lnSpc>
                  <a:spcPts val="2242"/>
                </a:lnSpc>
              </a:pPr>
              <a:r>
                <a:rPr lang="en-US" sz="1601">
                  <a:solidFill>
                    <a:srgbClr val="FFFFFF"/>
                  </a:solidFill>
                  <a:latin typeface="Canva Sans"/>
                </a:rPr>
                <a:t>11%</a:t>
              </a:r>
            </a:p>
          </p:txBody>
        </p:sp>
        <p:grpSp>
          <p:nvGrpSpPr>
            <p:cNvPr name="Group 11" id="11"/>
            <p:cNvGrpSpPr>
              <a:grpSpLocks noChangeAspect="true"/>
            </p:cNvGrpSpPr>
            <p:nvPr/>
          </p:nvGrpSpPr>
          <p:grpSpPr>
            <a:xfrm rot="0">
              <a:off x="0" y="678845"/>
              <a:ext cx="6866100" cy="6866100"/>
              <a:chOff x="0" y="0"/>
              <a:chExt cx="2540000" cy="2540000"/>
            </a:xfrm>
          </p:grpSpPr>
          <p:sp>
            <p:nvSpPr>
              <p:cNvPr name="Freeform 12" id="12"/>
              <p:cNvSpPr/>
              <p:nvPr/>
            </p:nvSpPr>
            <p:spPr>
              <a:xfrm flipH="false" flipV="false" rot="0">
                <a:off x="1270000" y="0"/>
                <a:ext cx="857424" cy="1270000"/>
              </a:xfrm>
              <a:custGeom>
                <a:avLst/>
                <a:gdLst/>
                <a:ahLst/>
                <a:cxnLst/>
                <a:rect r="r" b="b" t="t" l="l"/>
                <a:pathLst>
                  <a:path h="1270000" w="857424">
                    <a:moveTo>
                      <a:pt x="0" y="0"/>
                    </a:moveTo>
                    <a:cubicBezTo>
                      <a:pt x="317394" y="0"/>
                      <a:pt x="623285" y="118846"/>
                      <a:pt x="857424" y="333131"/>
                    </a:cubicBezTo>
                    <a:lnTo>
                      <a:pt x="0" y="1270000"/>
                    </a:lnTo>
                    <a:close/>
                  </a:path>
                </a:pathLst>
              </a:custGeom>
              <a:solidFill>
                <a:srgbClr val="6CE5E8"/>
              </a:solidFill>
            </p:spPr>
          </p:sp>
          <p:sp>
            <p:nvSpPr>
              <p:cNvPr name="Freeform 13" id="13"/>
              <p:cNvSpPr/>
              <p:nvPr/>
            </p:nvSpPr>
            <p:spPr>
              <a:xfrm flipH="false" flipV="false" rot="0">
                <a:off x="1270000" y="291448"/>
                <a:ext cx="1420404" cy="1711794"/>
              </a:xfrm>
              <a:custGeom>
                <a:avLst/>
                <a:gdLst/>
                <a:ahLst/>
                <a:cxnLst/>
                <a:rect r="r" b="b" t="t" l="l"/>
                <a:pathLst>
                  <a:path h="1711794" w="1420404">
                    <a:moveTo>
                      <a:pt x="809528" y="0"/>
                    </a:moveTo>
                    <a:cubicBezTo>
                      <a:pt x="1321274" y="423353"/>
                      <a:pt x="1420404" y="1169510"/>
                      <a:pt x="1036946" y="1711794"/>
                    </a:cubicBezTo>
                    <a:lnTo>
                      <a:pt x="0" y="978552"/>
                    </a:lnTo>
                    <a:close/>
                  </a:path>
                </a:pathLst>
              </a:custGeom>
              <a:solidFill>
                <a:srgbClr val="41B8D5"/>
              </a:solidFill>
            </p:spPr>
          </p:sp>
          <p:sp>
            <p:nvSpPr>
              <p:cNvPr name="Freeform 14" id="14"/>
              <p:cNvSpPr/>
              <p:nvPr/>
            </p:nvSpPr>
            <p:spPr>
              <a:xfrm flipH="false" flipV="false" rot="0">
                <a:off x="3634" y="1270000"/>
                <a:ext cx="2338663" cy="1364781"/>
              </a:xfrm>
              <a:custGeom>
                <a:avLst/>
                <a:gdLst/>
                <a:ahLst/>
                <a:cxnLst/>
                <a:rect r="r" b="b" t="t" l="l"/>
                <a:pathLst>
                  <a:path h="1364781" w="2338663">
                    <a:moveTo>
                      <a:pt x="2338663" y="680500"/>
                    </a:moveTo>
                    <a:cubicBezTo>
                      <a:pt x="2045460" y="1142513"/>
                      <a:pt x="1489296" y="1364781"/>
                      <a:pt x="958428" y="1232102"/>
                    </a:cubicBezTo>
                    <a:cubicBezTo>
                      <a:pt x="427561" y="1099423"/>
                      <a:pt x="41363" y="641632"/>
                      <a:pt x="0" y="96001"/>
                    </a:cubicBezTo>
                    <a:lnTo>
                      <a:pt x="1266366" y="0"/>
                    </a:lnTo>
                    <a:close/>
                  </a:path>
                </a:pathLst>
              </a:custGeom>
              <a:solidFill>
                <a:srgbClr val="2D8BBA"/>
              </a:solidFill>
            </p:spPr>
          </p:sp>
          <p:sp>
            <p:nvSpPr>
              <p:cNvPr name="Freeform 15" id="15"/>
              <p:cNvSpPr/>
              <p:nvPr/>
            </p:nvSpPr>
            <p:spPr>
              <a:xfrm flipH="false" flipV="false" rot="0">
                <a:off x="-35675" y="0"/>
                <a:ext cx="1305675" cy="1429173"/>
              </a:xfrm>
              <a:custGeom>
                <a:avLst/>
                <a:gdLst/>
                <a:ahLst/>
                <a:cxnLst/>
                <a:rect r="r" b="b" t="t" l="l"/>
                <a:pathLst>
                  <a:path h="1429173" w="1305675">
                    <a:moveTo>
                      <a:pt x="45689" y="1429173"/>
                    </a:moveTo>
                    <a:cubicBezTo>
                      <a:pt x="0" y="1067505"/>
                      <a:pt x="111929" y="703641"/>
                      <a:pt x="352992" y="430182"/>
                    </a:cubicBezTo>
                    <a:cubicBezTo>
                      <a:pt x="594055" y="156722"/>
                      <a:pt x="941005" y="36"/>
                      <a:pt x="1305548" y="0"/>
                    </a:cubicBezTo>
                    <a:lnTo>
                      <a:pt x="1305675" y="1270000"/>
                    </a:lnTo>
                    <a:close/>
                  </a:path>
                </a:pathLst>
              </a:custGeom>
              <a:solidFill>
                <a:srgbClr val="2F5F98"/>
              </a:solidFill>
            </p:spPr>
          </p:sp>
        </p:grpSp>
      </p:grpSp>
      <p:sp>
        <p:nvSpPr>
          <p:cNvPr name="TextBox 16" id="16"/>
          <p:cNvSpPr txBox="true"/>
          <p:nvPr/>
        </p:nvSpPr>
        <p:spPr>
          <a:xfrm rot="0">
            <a:off x="1028700" y="3319780"/>
            <a:ext cx="5609199" cy="3580765"/>
          </a:xfrm>
          <a:prstGeom prst="rect">
            <a:avLst/>
          </a:prstGeom>
        </p:spPr>
        <p:txBody>
          <a:bodyPr anchor="t" rtlCol="false" tIns="0" lIns="0" bIns="0" rIns="0">
            <a:spAutoFit/>
          </a:bodyPr>
          <a:lstStyle/>
          <a:p>
            <a:pPr>
              <a:lnSpc>
                <a:spcPts val="4759"/>
              </a:lnSpc>
            </a:pPr>
            <a:r>
              <a:rPr lang="en-US" sz="3399">
                <a:solidFill>
                  <a:srgbClr val="FFFFFF"/>
                </a:solidFill>
                <a:latin typeface="Canva Sans"/>
              </a:rPr>
              <a:t>According to PCBS, 4% of families in Palestine couldn't access medical care during COVID-19 Pandemic, which reasons were:</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grpSp>
        <p:nvGrpSpPr>
          <p:cNvPr name="Group 5" id="5"/>
          <p:cNvGrpSpPr/>
          <p:nvPr/>
        </p:nvGrpSpPr>
        <p:grpSpPr>
          <a:xfrm rot="0">
            <a:off x="3436228" y="2591137"/>
            <a:ext cx="10879900" cy="7207934"/>
            <a:chOff x="0" y="0"/>
            <a:chExt cx="14506533" cy="9610578"/>
          </a:xfrm>
        </p:grpSpPr>
        <p:sp>
          <p:nvSpPr>
            <p:cNvPr name="Freeform 6" id="6"/>
            <p:cNvSpPr/>
            <p:nvPr/>
          </p:nvSpPr>
          <p:spPr>
            <a:xfrm flipH="false" flipV="false" rot="0">
              <a:off x="0" y="0"/>
              <a:ext cx="14506533" cy="9610578"/>
            </a:xfrm>
            <a:custGeom>
              <a:avLst/>
              <a:gdLst/>
              <a:ahLst/>
              <a:cxnLst/>
              <a:rect r="r" b="b" t="t" l="l"/>
              <a:pathLst>
                <a:path h="9610578" w="14506533">
                  <a:moveTo>
                    <a:pt x="0" y="0"/>
                  </a:moveTo>
                  <a:lnTo>
                    <a:pt x="14506533" y="0"/>
                  </a:lnTo>
                  <a:lnTo>
                    <a:pt x="14506533" y="9610578"/>
                  </a:lnTo>
                  <a:lnTo>
                    <a:pt x="0" y="961057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842185" y="3101337"/>
              <a:ext cx="2818638" cy="4107244"/>
            </a:xfrm>
            <a:custGeom>
              <a:avLst/>
              <a:gdLst/>
              <a:ahLst/>
              <a:cxnLst/>
              <a:rect r="r" b="b" t="t" l="l"/>
              <a:pathLst>
                <a:path h="4107244" w="2818638">
                  <a:moveTo>
                    <a:pt x="0" y="0"/>
                  </a:moveTo>
                  <a:lnTo>
                    <a:pt x="2818638" y="0"/>
                  </a:lnTo>
                  <a:lnTo>
                    <a:pt x="2818638" y="4107244"/>
                  </a:lnTo>
                  <a:lnTo>
                    <a:pt x="0" y="4107244"/>
                  </a:lnTo>
                  <a:lnTo>
                    <a:pt x="0" y="0"/>
                  </a:lnTo>
                  <a:close/>
                </a:path>
              </a:pathLst>
            </a:custGeom>
            <a:blipFill>
              <a:blip r:embed="rId10">
                <a:extLst>
                  <a:ext uri="{96DAC541-7B7A-43D3-8B79-37D633B846F1}">
                    <asvg:svgBlip xmlns:asvg="http://schemas.microsoft.com/office/drawing/2016/SVG/main" r:embed="rId11"/>
                  </a:ext>
                </a:extLst>
              </a:blip>
              <a:stretch>
                <a:fillRect l="0" t="0" r="-117895" b="0"/>
              </a:stretch>
            </a:blipFill>
          </p:spPr>
        </p:sp>
        <p:sp>
          <p:nvSpPr>
            <p:cNvPr name="Freeform 8" id="8"/>
            <p:cNvSpPr/>
            <p:nvPr/>
          </p:nvSpPr>
          <p:spPr>
            <a:xfrm flipH="false" flipV="false" rot="0">
              <a:off x="5860910" y="3101337"/>
              <a:ext cx="2818638" cy="4107244"/>
            </a:xfrm>
            <a:custGeom>
              <a:avLst/>
              <a:gdLst/>
              <a:ahLst/>
              <a:cxnLst/>
              <a:rect r="r" b="b" t="t" l="l"/>
              <a:pathLst>
                <a:path h="4107244" w="2818638">
                  <a:moveTo>
                    <a:pt x="0" y="0"/>
                  </a:moveTo>
                  <a:lnTo>
                    <a:pt x="2818638" y="0"/>
                  </a:lnTo>
                  <a:lnTo>
                    <a:pt x="2818638" y="4107244"/>
                  </a:lnTo>
                  <a:lnTo>
                    <a:pt x="0" y="4107244"/>
                  </a:lnTo>
                  <a:lnTo>
                    <a:pt x="0" y="0"/>
                  </a:lnTo>
                  <a:close/>
                </a:path>
              </a:pathLst>
            </a:custGeom>
            <a:blipFill>
              <a:blip r:embed="rId10">
                <a:extLst>
                  <a:ext uri="{96DAC541-7B7A-43D3-8B79-37D633B846F1}">
                    <asvg:svgBlip xmlns:asvg="http://schemas.microsoft.com/office/drawing/2016/SVG/main" r:embed="rId11"/>
                  </a:ext>
                </a:extLst>
              </a:blip>
              <a:stretch>
                <a:fillRect l="0" t="0" r="-117895" b="0"/>
              </a:stretch>
            </a:blipFill>
          </p:spPr>
        </p:sp>
        <p:sp>
          <p:nvSpPr>
            <p:cNvPr name="Freeform 9" id="9"/>
            <p:cNvSpPr/>
            <p:nvPr/>
          </p:nvSpPr>
          <p:spPr>
            <a:xfrm flipH="false" flipV="false" rot="0">
              <a:off x="10875782" y="3101337"/>
              <a:ext cx="2818638" cy="4107244"/>
            </a:xfrm>
            <a:custGeom>
              <a:avLst/>
              <a:gdLst/>
              <a:ahLst/>
              <a:cxnLst/>
              <a:rect r="r" b="b" t="t" l="l"/>
              <a:pathLst>
                <a:path h="4107244" w="2818638">
                  <a:moveTo>
                    <a:pt x="0" y="0"/>
                  </a:moveTo>
                  <a:lnTo>
                    <a:pt x="2818638" y="0"/>
                  </a:lnTo>
                  <a:lnTo>
                    <a:pt x="2818638" y="4107244"/>
                  </a:lnTo>
                  <a:lnTo>
                    <a:pt x="0" y="4107244"/>
                  </a:lnTo>
                  <a:lnTo>
                    <a:pt x="0" y="0"/>
                  </a:lnTo>
                  <a:close/>
                </a:path>
              </a:pathLst>
            </a:custGeom>
            <a:blipFill>
              <a:blip r:embed="rId10">
                <a:extLst>
                  <a:ext uri="{96DAC541-7B7A-43D3-8B79-37D633B846F1}">
                    <asvg:svgBlip xmlns:asvg="http://schemas.microsoft.com/office/drawing/2016/SVG/main" r:embed="rId11"/>
                  </a:ext>
                </a:extLst>
              </a:blip>
              <a:stretch>
                <a:fillRect l="0" t="0" r="-117895" b="0"/>
              </a:stretch>
            </a:blipFill>
          </p:spPr>
        </p:sp>
        <p:sp>
          <p:nvSpPr>
            <p:cNvPr name="TextBox 10" id="10"/>
            <p:cNvSpPr txBox="true"/>
            <p:nvPr/>
          </p:nvSpPr>
          <p:spPr>
            <a:xfrm rot="0">
              <a:off x="1064682" y="3977307"/>
              <a:ext cx="2373644" cy="1622067"/>
            </a:xfrm>
            <a:prstGeom prst="rect">
              <a:avLst/>
            </a:prstGeom>
          </p:spPr>
          <p:txBody>
            <a:bodyPr anchor="t" rtlCol="false" tIns="0" lIns="0" bIns="0" rIns="0">
              <a:spAutoFit/>
            </a:bodyPr>
            <a:lstStyle/>
            <a:p>
              <a:pPr algn="ctr">
                <a:lnSpc>
                  <a:spcPts val="3301"/>
                </a:lnSpc>
              </a:pPr>
              <a:r>
                <a:rPr lang="en-US" sz="2358">
                  <a:solidFill>
                    <a:srgbClr val="000000"/>
                  </a:solidFill>
                  <a:latin typeface="Bukhari Script"/>
                </a:rPr>
                <a:t>Easy to use</a:t>
              </a:r>
            </a:p>
            <a:p>
              <a:pPr algn="ctr">
                <a:lnSpc>
                  <a:spcPts val="3301"/>
                </a:lnSpc>
              </a:pPr>
              <a:r>
                <a:rPr lang="en-US" sz="2358">
                  <a:solidFill>
                    <a:srgbClr val="000000"/>
                  </a:solidFill>
                  <a:latin typeface="Bukhari Script"/>
                </a:rPr>
                <a:t>and</a:t>
              </a:r>
            </a:p>
            <a:p>
              <a:pPr algn="ctr" marL="0" indent="0" lvl="0">
                <a:lnSpc>
                  <a:spcPts val="3301"/>
                </a:lnSpc>
                <a:spcBef>
                  <a:spcPct val="0"/>
                </a:spcBef>
              </a:pPr>
              <a:r>
                <a:rPr lang="en-US" sz="2358">
                  <a:solidFill>
                    <a:srgbClr val="000000"/>
                  </a:solidFill>
                  <a:latin typeface="Bukhari Script"/>
                </a:rPr>
                <a:t>affordable</a:t>
              </a:r>
            </a:p>
          </p:txBody>
        </p:sp>
        <p:sp>
          <p:nvSpPr>
            <p:cNvPr name="TextBox 11" id="11"/>
            <p:cNvSpPr txBox="true"/>
            <p:nvPr/>
          </p:nvSpPr>
          <p:spPr>
            <a:xfrm rot="0">
              <a:off x="6083406" y="3977307"/>
              <a:ext cx="2373644" cy="1622067"/>
            </a:xfrm>
            <a:prstGeom prst="rect">
              <a:avLst/>
            </a:prstGeom>
          </p:spPr>
          <p:txBody>
            <a:bodyPr anchor="t" rtlCol="false" tIns="0" lIns="0" bIns="0" rIns="0">
              <a:spAutoFit/>
            </a:bodyPr>
            <a:lstStyle/>
            <a:p>
              <a:pPr algn="ctr">
                <a:lnSpc>
                  <a:spcPts val="3301"/>
                </a:lnSpc>
              </a:pPr>
              <a:r>
                <a:rPr lang="en-US" sz="2358">
                  <a:solidFill>
                    <a:srgbClr val="000000"/>
                  </a:solidFill>
                  <a:latin typeface="Bukhari Script"/>
                </a:rPr>
                <a:t>Can be used at </a:t>
              </a:r>
            </a:p>
            <a:p>
              <a:pPr algn="ctr" marL="0" indent="0" lvl="0">
                <a:lnSpc>
                  <a:spcPts val="3301"/>
                </a:lnSpc>
                <a:spcBef>
                  <a:spcPct val="0"/>
                </a:spcBef>
              </a:pPr>
              <a:r>
                <a:rPr lang="en-US" sz="2358">
                  <a:solidFill>
                    <a:srgbClr val="000000"/>
                  </a:solidFill>
                  <a:latin typeface="Bukhari Script"/>
                </a:rPr>
                <a:t>home</a:t>
              </a:r>
            </a:p>
          </p:txBody>
        </p:sp>
        <p:sp>
          <p:nvSpPr>
            <p:cNvPr name="TextBox 12" id="12"/>
            <p:cNvSpPr txBox="true"/>
            <p:nvPr/>
          </p:nvSpPr>
          <p:spPr>
            <a:xfrm rot="0">
              <a:off x="11103962" y="3990191"/>
              <a:ext cx="2373644" cy="1622067"/>
            </a:xfrm>
            <a:prstGeom prst="rect">
              <a:avLst/>
            </a:prstGeom>
          </p:spPr>
          <p:txBody>
            <a:bodyPr anchor="t" rtlCol="false" tIns="0" lIns="0" bIns="0" rIns="0">
              <a:spAutoFit/>
            </a:bodyPr>
            <a:lstStyle/>
            <a:p>
              <a:pPr algn="ctr" marL="0" indent="0" lvl="0">
                <a:lnSpc>
                  <a:spcPts val="3301"/>
                </a:lnSpc>
                <a:spcBef>
                  <a:spcPct val="0"/>
                </a:spcBef>
              </a:pPr>
              <a:r>
                <a:rPr lang="en-US" sz="2358">
                  <a:solidFill>
                    <a:srgbClr val="000000"/>
                  </a:solidFill>
                  <a:latin typeface="Bukhari Script"/>
                </a:rPr>
                <a:t>Reliable remote medical care</a:t>
              </a:r>
            </a:p>
          </p:txBody>
        </p:sp>
        <p:sp>
          <p:nvSpPr>
            <p:cNvPr name="TextBox 13" id="13"/>
            <p:cNvSpPr txBox="true"/>
            <p:nvPr/>
          </p:nvSpPr>
          <p:spPr>
            <a:xfrm rot="0">
              <a:off x="5954019" y="853796"/>
              <a:ext cx="2598495" cy="757806"/>
            </a:xfrm>
            <a:prstGeom prst="rect">
              <a:avLst/>
            </a:prstGeom>
          </p:spPr>
          <p:txBody>
            <a:bodyPr anchor="t" rtlCol="false" tIns="0" lIns="0" bIns="0" rIns="0">
              <a:spAutoFit/>
            </a:bodyPr>
            <a:lstStyle/>
            <a:p>
              <a:pPr algn="ctr">
                <a:lnSpc>
                  <a:spcPts val="4765"/>
                </a:lnSpc>
              </a:pPr>
              <a:r>
                <a:rPr lang="en-US" sz="3403">
                  <a:solidFill>
                    <a:srgbClr val="000000"/>
                  </a:solidFill>
                  <a:latin typeface="Canva Sans Bold"/>
                </a:rPr>
                <a:t>Oxyilator</a:t>
              </a:r>
            </a:p>
          </p:txBody>
        </p:sp>
      </p:grpSp>
      <p:sp>
        <p:nvSpPr>
          <p:cNvPr name="TextBox 14" id="14"/>
          <p:cNvSpPr txBox="true"/>
          <p:nvPr/>
        </p:nvSpPr>
        <p:spPr>
          <a:xfrm rot="0">
            <a:off x="1028700" y="895350"/>
            <a:ext cx="12112699"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So now, what do we want?</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1028700" y="895350"/>
            <a:ext cx="12112699"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Our solution</a:t>
            </a:r>
          </a:p>
        </p:txBody>
      </p:sp>
      <p:sp>
        <p:nvSpPr>
          <p:cNvPr name="TextBox 6" id="6"/>
          <p:cNvSpPr txBox="true"/>
          <p:nvPr/>
        </p:nvSpPr>
        <p:spPr>
          <a:xfrm rot="0">
            <a:off x="1217273" y="2762885"/>
            <a:ext cx="15549137" cy="2980690"/>
          </a:xfrm>
          <a:prstGeom prst="rect">
            <a:avLst/>
          </a:prstGeom>
        </p:spPr>
        <p:txBody>
          <a:bodyPr anchor="t" rtlCol="false" tIns="0" lIns="0" bIns="0" rIns="0">
            <a:spAutoFit/>
          </a:bodyPr>
          <a:lstStyle/>
          <a:p>
            <a:pPr>
              <a:lnSpc>
                <a:spcPts val="4759"/>
              </a:lnSpc>
            </a:pPr>
            <a:r>
              <a:rPr lang="en-US" sz="3399">
                <a:solidFill>
                  <a:srgbClr val="FFFFFF"/>
                </a:solidFill>
                <a:latin typeface="Canva Sans Italics"/>
              </a:rPr>
              <a:t>"Oxylator is a system that integrates SpO2 with a mechanical ventilation system. It can be controlled through a touch screen or a mobile app for all new ventilation variables like BPM and Air Volume. With its user-friendly interface and IoT connectivity, it enables convenient and variable ventilation for patients in a home setting."</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grpSp>
        <p:nvGrpSpPr>
          <p:cNvPr name="Group 5" id="5"/>
          <p:cNvGrpSpPr/>
          <p:nvPr/>
        </p:nvGrpSpPr>
        <p:grpSpPr>
          <a:xfrm rot="0">
            <a:off x="1028700" y="3307127"/>
            <a:ext cx="3359986" cy="4825226"/>
            <a:chOff x="0" y="0"/>
            <a:chExt cx="884935" cy="1270841"/>
          </a:xfrm>
        </p:grpSpPr>
        <p:sp>
          <p:nvSpPr>
            <p:cNvPr name="Freeform 6" id="6"/>
            <p:cNvSpPr/>
            <p:nvPr/>
          </p:nvSpPr>
          <p:spPr>
            <a:xfrm flipH="false" flipV="false" rot="0">
              <a:off x="0" y="0"/>
              <a:ext cx="884935" cy="1270841"/>
            </a:xfrm>
            <a:custGeom>
              <a:avLst/>
              <a:gdLst/>
              <a:ahLst/>
              <a:cxnLst/>
              <a:rect r="r" b="b" t="t" l="l"/>
              <a:pathLst>
                <a:path h="1270841" w="884935">
                  <a:moveTo>
                    <a:pt x="116648" y="0"/>
                  </a:moveTo>
                  <a:lnTo>
                    <a:pt x="768287" y="0"/>
                  </a:lnTo>
                  <a:cubicBezTo>
                    <a:pt x="832710" y="0"/>
                    <a:pt x="884935" y="52225"/>
                    <a:pt x="884935" y="116648"/>
                  </a:cubicBezTo>
                  <a:lnTo>
                    <a:pt x="884935" y="1154194"/>
                  </a:lnTo>
                  <a:cubicBezTo>
                    <a:pt x="884935" y="1218616"/>
                    <a:pt x="832710" y="1270841"/>
                    <a:pt x="768287" y="1270841"/>
                  </a:cubicBezTo>
                  <a:lnTo>
                    <a:pt x="116648" y="1270841"/>
                  </a:lnTo>
                  <a:cubicBezTo>
                    <a:pt x="52225" y="1270841"/>
                    <a:pt x="0" y="1218616"/>
                    <a:pt x="0" y="1154194"/>
                  </a:cubicBezTo>
                  <a:lnTo>
                    <a:pt x="0" y="116648"/>
                  </a:lnTo>
                  <a:cubicBezTo>
                    <a:pt x="0" y="52225"/>
                    <a:pt x="52225" y="0"/>
                    <a:pt x="116648" y="0"/>
                  </a:cubicBezTo>
                  <a:close/>
                </a:path>
              </a:pathLst>
            </a:custGeom>
            <a:solidFill>
              <a:srgbClr val="38B6FF">
                <a:alpha val="57647"/>
              </a:srgbClr>
            </a:solidFill>
          </p:spPr>
        </p:sp>
        <p:sp>
          <p:nvSpPr>
            <p:cNvPr name="TextBox 7" id="7"/>
            <p:cNvSpPr txBox="true"/>
            <p:nvPr/>
          </p:nvSpPr>
          <p:spPr>
            <a:xfrm>
              <a:off x="0" y="-47625"/>
              <a:ext cx="812800" cy="860425"/>
            </a:xfrm>
            <a:prstGeom prst="rect">
              <a:avLst/>
            </a:prstGeom>
          </p:spPr>
          <p:txBody>
            <a:bodyPr anchor="ctr" rtlCol="false" tIns="50800" lIns="50800" bIns="50800" rIns="50800"/>
            <a:lstStyle/>
            <a:p>
              <a:pPr algn="ctr">
                <a:lnSpc>
                  <a:spcPts val="3301"/>
                </a:lnSpc>
              </a:pPr>
            </a:p>
          </p:txBody>
        </p:sp>
      </p:grpSp>
      <p:grpSp>
        <p:nvGrpSpPr>
          <p:cNvPr name="Group 8" id="8"/>
          <p:cNvGrpSpPr/>
          <p:nvPr/>
        </p:nvGrpSpPr>
        <p:grpSpPr>
          <a:xfrm rot="0">
            <a:off x="5226886" y="3307127"/>
            <a:ext cx="3359986" cy="4825226"/>
            <a:chOff x="0" y="0"/>
            <a:chExt cx="884935" cy="1270841"/>
          </a:xfrm>
        </p:grpSpPr>
        <p:sp>
          <p:nvSpPr>
            <p:cNvPr name="Freeform 9" id="9"/>
            <p:cNvSpPr/>
            <p:nvPr/>
          </p:nvSpPr>
          <p:spPr>
            <a:xfrm flipH="false" flipV="false" rot="0">
              <a:off x="0" y="0"/>
              <a:ext cx="884935" cy="1270841"/>
            </a:xfrm>
            <a:custGeom>
              <a:avLst/>
              <a:gdLst/>
              <a:ahLst/>
              <a:cxnLst/>
              <a:rect r="r" b="b" t="t" l="l"/>
              <a:pathLst>
                <a:path h="1270841" w="884935">
                  <a:moveTo>
                    <a:pt x="116648" y="0"/>
                  </a:moveTo>
                  <a:lnTo>
                    <a:pt x="768287" y="0"/>
                  </a:lnTo>
                  <a:cubicBezTo>
                    <a:pt x="832710" y="0"/>
                    <a:pt x="884935" y="52225"/>
                    <a:pt x="884935" y="116648"/>
                  </a:cubicBezTo>
                  <a:lnTo>
                    <a:pt x="884935" y="1154194"/>
                  </a:lnTo>
                  <a:cubicBezTo>
                    <a:pt x="884935" y="1218616"/>
                    <a:pt x="832710" y="1270841"/>
                    <a:pt x="768287" y="1270841"/>
                  </a:cubicBezTo>
                  <a:lnTo>
                    <a:pt x="116648" y="1270841"/>
                  </a:lnTo>
                  <a:cubicBezTo>
                    <a:pt x="52225" y="1270841"/>
                    <a:pt x="0" y="1218616"/>
                    <a:pt x="0" y="1154194"/>
                  </a:cubicBezTo>
                  <a:lnTo>
                    <a:pt x="0" y="116648"/>
                  </a:lnTo>
                  <a:cubicBezTo>
                    <a:pt x="0" y="52225"/>
                    <a:pt x="52225" y="0"/>
                    <a:pt x="116648" y="0"/>
                  </a:cubicBezTo>
                  <a:close/>
                </a:path>
              </a:pathLst>
            </a:custGeom>
            <a:solidFill>
              <a:srgbClr val="38B6FF">
                <a:alpha val="57647"/>
              </a:srgbClr>
            </a:solidFill>
          </p:spPr>
        </p:sp>
        <p:sp>
          <p:nvSpPr>
            <p:cNvPr name="TextBox 10" id="10"/>
            <p:cNvSpPr txBox="true"/>
            <p:nvPr/>
          </p:nvSpPr>
          <p:spPr>
            <a:xfrm>
              <a:off x="0" y="-47625"/>
              <a:ext cx="812800" cy="860425"/>
            </a:xfrm>
            <a:prstGeom prst="rect">
              <a:avLst/>
            </a:prstGeom>
          </p:spPr>
          <p:txBody>
            <a:bodyPr anchor="ctr" rtlCol="false" tIns="50800" lIns="50800" bIns="50800" rIns="50800"/>
            <a:lstStyle/>
            <a:p>
              <a:pPr algn="ctr">
                <a:lnSpc>
                  <a:spcPts val="3301"/>
                </a:lnSpc>
              </a:pPr>
            </a:p>
          </p:txBody>
        </p:sp>
      </p:grpSp>
      <p:grpSp>
        <p:nvGrpSpPr>
          <p:cNvPr name="Group 11" id="11"/>
          <p:cNvGrpSpPr/>
          <p:nvPr/>
        </p:nvGrpSpPr>
        <p:grpSpPr>
          <a:xfrm rot="0">
            <a:off x="9423091" y="3307127"/>
            <a:ext cx="3359986" cy="4825226"/>
            <a:chOff x="0" y="0"/>
            <a:chExt cx="884935" cy="1270841"/>
          </a:xfrm>
        </p:grpSpPr>
        <p:sp>
          <p:nvSpPr>
            <p:cNvPr name="Freeform 12" id="12"/>
            <p:cNvSpPr/>
            <p:nvPr/>
          </p:nvSpPr>
          <p:spPr>
            <a:xfrm flipH="false" flipV="false" rot="0">
              <a:off x="0" y="0"/>
              <a:ext cx="884935" cy="1270841"/>
            </a:xfrm>
            <a:custGeom>
              <a:avLst/>
              <a:gdLst/>
              <a:ahLst/>
              <a:cxnLst/>
              <a:rect r="r" b="b" t="t" l="l"/>
              <a:pathLst>
                <a:path h="1270841" w="884935">
                  <a:moveTo>
                    <a:pt x="116648" y="0"/>
                  </a:moveTo>
                  <a:lnTo>
                    <a:pt x="768287" y="0"/>
                  </a:lnTo>
                  <a:cubicBezTo>
                    <a:pt x="832710" y="0"/>
                    <a:pt x="884935" y="52225"/>
                    <a:pt x="884935" y="116648"/>
                  </a:cubicBezTo>
                  <a:lnTo>
                    <a:pt x="884935" y="1154194"/>
                  </a:lnTo>
                  <a:cubicBezTo>
                    <a:pt x="884935" y="1218616"/>
                    <a:pt x="832710" y="1270841"/>
                    <a:pt x="768287" y="1270841"/>
                  </a:cubicBezTo>
                  <a:lnTo>
                    <a:pt x="116648" y="1270841"/>
                  </a:lnTo>
                  <a:cubicBezTo>
                    <a:pt x="52225" y="1270841"/>
                    <a:pt x="0" y="1218616"/>
                    <a:pt x="0" y="1154194"/>
                  </a:cubicBezTo>
                  <a:lnTo>
                    <a:pt x="0" y="116648"/>
                  </a:lnTo>
                  <a:cubicBezTo>
                    <a:pt x="0" y="52225"/>
                    <a:pt x="52225" y="0"/>
                    <a:pt x="116648" y="0"/>
                  </a:cubicBezTo>
                  <a:close/>
                </a:path>
              </a:pathLst>
            </a:custGeom>
            <a:solidFill>
              <a:srgbClr val="38B6FF">
                <a:alpha val="57647"/>
              </a:srgbClr>
            </a:solidFill>
          </p:spPr>
        </p:sp>
        <p:sp>
          <p:nvSpPr>
            <p:cNvPr name="TextBox 13" id="13"/>
            <p:cNvSpPr txBox="true"/>
            <p:nvPr/>
          </p:nvSpPr>
          <p:spPr>
            <a:xfrm>
              <a:off x="0" y="-47625"/>
              <a:ext cx="812800" cy="860425"/>
            </a:xfrm>
            <a:prstGeom prst="rect">
              <a:avLst/>
            </a:prstGeom>
          </p:spPr>
          <p:txBody>
            <a:bodyPr anchor="ctr" rtlCol="false" tIns="50800" lIns="50800" bIns="50800" rIns="50800"/>
            <a:lstStyle/>
            <a:p>
              <a:pPr algn="ctr">
                <a:lnSpc>
                  <a:spcPts val="3301"/>
                </a:lnSpc>
              </a:pPr>
            </a:p>
          </p:txBody>
        </p:sp>
      </p:grpSp>
      <p:grpSp>
        <p:nvGrpSpPr>
          <p:cNvPr name="Group 14" id="14"/>
          <p:cNvGrpSpPr/>
          <p:nvPr/>
        </p:nvGrpSpPr>
        <p:grpSpPr>
          <a:xfrm rot="0">
            <a:off x="13621277" y="3307127"/>
            <a:ext cx="3359986" cy="4825226"/>
            <a:chOff x="0" y="0"/>
            <a:chExt cx="884935" cy="1270841"/>
          </a:xfrm>
        </p:grpSpPr>
        <p:sp>
          <p:nvSpPr>
            <p:cNvPr name="Freeform 15" id="15"/>
            <p:cNvSpPr/>
            <p:nvPr/>
          </p:nvSpPr>
          <p:spPr>
            <a:xfrm flipH="false" flipV="false" rot="0">
              <a:off x="0" y="0"/>
              <a:ext cx="884935" cy="1270841"/>
            </a:xfrm>
            <a:custGeom>
              <a:avLst/>
              <a:gdLst/>
              <a:ahLst/>
              <a:cxnLst/>
              <a:rect r="r" b="b" t="t" l="l"/>
              <a:pathLst>
                <a:path h="1270841" w="884935">
                  <a:moveTo>
                    <a:pt x="116648" y="0"/>
                  </a:moveTo>
                  <a:lnTo>
                    <a:pt x="768287" y="0"/>
                  </a:lnTo>
                  <a:cubicBezTo>
                    <a:pt x="832710" y="0"/>
                    <a:pt x="884935" y="52225"/>
                    <a:pt x="884935" y="116648"/>
                  </a:cubicBezTo>
                  <a:lnTo>
                    <a:pt x="884935" y="1154194"/>
                  </a:lnTo>
                  <a:cubicBezTo>
                    <a:pt x="884935" y="1218616"/>
                    <a:pt x="832710" y="1270841"/>
                    <a:pt x="768287" y="1270841"/>
                  </a:cubicBezTo>
                  <a:lnTo>
                    <a:pt x="116648" y="1270841"/>
                  </a:lnTo>
                  <a:cubicBezTo>
                    <a:pt x="52225" y="1270841"/>
                    <a:pt x="0" y="1218616"/>
                    <a:pt x="0" y="1154194"/>
                  </a:cubicBezTo>
                  <a:lnTo>
                    <a:pt x="0" y="116648"/>
                  </a:lnTo>
                  <a:cubicBezTo>
                    <a:pt x="0" y="52225"/>
                    <a:pt x="52225" y="0"/>
                    <a:pt x="116648" y="0"/>
                  </a:cubicBezTo>
                  <a:close/>
                </a:path>
              </a:pathLst>
            </a:custGeom>
            <a:solidFill>
              <a:srgbClr val="38B6FF">
                <a:alpha val="57647"/>
              </a:srgbClr>
            </a:solidFill>
          </p:spPr>
        </p:sp>
        <p:sp>
          <p:nvSpPr>
            <p:cNvPr name="TextBox 16" id="16"/>
            <p:cNvSpPr txBox="true"/>
            <p:nvPr/>
          </p:nvSpPr>
          <p:spPr>
            <a:xfrm>
              <a:off x="0" y="-47625"/>
              <a:ext cx="812800" cy="860425"/>
            </a:xfrm>
            <a:prstGeom prst="rect">
              <a:avLst/>
            </a:prstGeom>
          </p:spPr>
          <p:txBody>
            <a:bodyPr anchor="ctr" rtlCol="false" tIns="50800" lIns="50800" bIns="50800" rIns="50800"/>
            <a:lstStyle/>
            <a:p>
              <a:pPr algn="ctr">
                <a:lnSpc>
                  <a:spcPts val="3301"/>
                </a:lnSpc>
              </a:pPr>
            </a:p>
          </p:txBody>
        </p:sp>
      </p:grpSp>
      <p:sp>
        <p:nvSpPr>
          <p:cNvPr name="Freeform 17" id="17"/>
          <p:cNvSpPr/>
          <p:nvPr/>
        </p:nvSpPr>
        <p:spPr>
          <a:xfrm flipH="false" flipV="false" rot="0">
            <a:off x="6255888" y="3890655"/>
            <a:ext cx="1252845" cy="1252845"/>
          </a:xfrm>
          <a:custGeom>
            <a:avLst/>
            <a:gdLst/>
            <a:ahLst/>
            <a:cxnLst/>
            <a:rect r="r" b="b" t="t" l="l"/>
            <a:pathLst>
              <a:path h="1252845" w="1252845">
                <a:moveTo>
                  <a:pt x="0" y="0"/>
                </a:moveTo>
                <a:lnTo>
                  <a:pt x="1252845" y="0"/>
                </a:lnTo>
                <a:lnTo>
                  <a:pt x="1252845" y="1252845"/>
                </a:lnTo>
                <a:lnTo>
                  <a:pt x="0" y="1252845"/>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8" id="18"/>
          <p:cNvSpPr/>
          <p:nvPr/>
        </p:nvSpPr>
        <p:spPr>
          <a:xfrm flipH="false" flipV="false" rot="0">
            <a:off x="10705011" y="3890655"/>
            <a:ext cx="747009" cy="1252845"/>
          </a:xfrm>
          <a:custGeom>
            <a:avLst/>
            <a:gdLst/>
            <a:ahLst/>
            <a:cxnLst/>
            <a:rect r="r" b="b" t="t" l="l"/>
            <a:pathLst>
              <a:path h="1252845" w="747009">
                <a:moveTo>
                  <a:pt x="0" y="0"/>
                </a:moveTo>
                <a:lnTo>
                  <a:pt x="747009" y="0"/>
                </a:lnTo>
                <a:lnTo>
                  <a:pt x="747009" y="1252845"/>
                </a:lnTo>
                <a:lnTo>
                  <a:pt x="0" y="1252845"/>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9" id="19"/>
          <p:cNvSpPr/>
          <p:nvPr/>
        </p:nvSpPr>
        <p:spPr>
          <a:xfrm flipH="false" flipV="false" rot="0">
            <a:off x="14545248" y="3918657"/>
            <a:ext cx="1462806" cy="1196841"/>
          </a:xfrm>
          <a:custGeom>
            <a:avLst/>
            <a:gdLst/>
            <a:ahLst/>
            <a:cxnLst/>
            <a:rect r="r" b="b" t="t" l="l"/>
            <a:pathLst>
              <a:path h="1196841" w="1462806">
                <a:moveTo>
                  <a:pt x="0" y="0"/>
                </a:moveTo>
                <a:lnTo>
                  <a:pt x="1462807" y="0"/>
                </a:lnTo>
                <a:lnTo>
                  <a:pt x="1462807" y="1196841"/>
                </a:lnTo>
                <a:lnTo>
                  <a:pt x="0" y="1196841"/>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20" id="20"/>
          <p:cNvSpPr/>
          <p:nvPr/>
        </p:nvSpPr>
        <p:spPr>
          <a:xfrm flipH="false" flipV="false" rot="0">
            <a:off x="2190487" y="3741264"/>
            <a:ext cx="1121875" cy="1374234"/>
          </a:xfrm>
          <a:custGeom>
            <a:avLst/>
            <a:gdLst/>
            <a:ahLst/>
            <a:cxnLst/>
            <a:rect r="r" b="b" t="t" l="l"/>
            <a:pathLst>
              <a:path h="1374234" w="1121875">
                <a:moveTo>
                  <a:pt x="0" y="0"/>
                </a:moveTo>
                <a:lnTo>
                  <a:pt x="1121874" y="0"/>
                </a:lnTo>
                <a:lnTo>
                  <a:pt x="1121874" y="1374234"/>
                </a:lnTo>
                <a:lnTo>
                  <a:pt x="0" y="1374234"/>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21" id="21"/>
          <p:cNvSpPr txBox="true"/>
          <p:nvPr/>
        </p:nvSpPr>
        <p:spPr>
          <a:xfrm rot="0">
            <a:off x="1028700" y="895350"/>
            <a:ext cx="12112699"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Oxyilator Main Features</a:t>
            </a:r>
          </a:p>
        </p:txBody>
      </p:sp>
      <p:sp>
        <p:nvSpPr>
          <p:cNvPr name="TextBox 22" id="22"/>
          <p:cNvSpPr txBox="true"/>
          <p:nvPr/>
        </p:nvSpPr>
        <p:spPr>
          <a:xfrm rot="0">
            <a:off x="830587" y="5407354"/>
            <a:ext cx="3836186" cy="1876283"/>
          </a:xfrm>
          <a:prstGeom prst="rect">
            <a:avLst/>
          </a:prstGeom>
        </p:spPr>
        <p:txBody>
          <a:bodyPr anchor="t" rtlCol="false" tIns="0" lIns="0" bIns="0" rIns="0">
            <a:spAutoFit/>
          </a:bodyPr>
          <a:lstStyle/>
          <a:p>
            <a:pPr algn="ctr" marL="0" indent="0" lvl="0">
              <a:lnSpc>
                <a:spcPts val="5082"/>
              </a:lnSpc>
              <a:spcBef>
                <a:spcPct val="0"/>
              </a:spcBef>
            </a:pPr>
            <a:r>
              <a:rPr lang="en-US" sz="3630">
                <a:solidFill>
                  <a:srgbClr val="FFFFFF"/>
                </a:solidFill>
                <a:latin typeface="Canva Sans"/>
              </a:rPr>
              <a:t>Mechanical Ventilation System</a:t>
            </a:r>
          </a:p>
        </p:txBody>
      </p:sp>
      <p:sp>
        <p:nvSpPr>
          <p:cNvPr name="TextBox 23" id="23"/>
          <p:cNvSpPr txBox="true"/>
          <p:nvPr/>
        </p:nvSpPr>
        <p:spPr>
          <a:xfrm rot="0">
            <a:off x="5028773" y="5407354"/>
            <a:ext cx="3836186" cy="1876283"/>
          </a:xfrm>
          <a:prstGeom prst="rect">
            <a:avLst/>
          </a:prstGeom>
        </p:spPr>
        <p:txBody>
          <a:bodyPr anchor="t" rtlCol="false" tIns="0" lIns="0" bIns="0" rIns="0">
            <a:spAutoFit/>
          </a:bodyPr>
          <a:lstStyle/>
          <a:p>
            <a:pPr algn="ctr">
              <a:lnSpc>
                <a:spcPts val="5082"/>
              </a:lnSpc>
            </a:pPr>
            <a:r>
              <a:rPr lang="en-US" sz="3630">
                <a:solidFill>
                  <a:srgbClr val="FFFFFF"/>
                </a:solidFill>
                <a:latin typeface="Canva Sans"/>
              </a:rPr>
              <a:t>Control</a:t>
            </a:r>
          </a:p>
          <a:p>
            <a:pPr algn="ctr">
              <a:lnSpc>
                <a:spcPts val="5082"/>
              </a:lnSpc>
            </a:pPr>
            <a:r>
              <a:rPr lang="en-US" sz="3630">
                <a:solidFill>
                  <a:srgbClr val="FFFFFF"/>
                </a:solidFill>
                <a:latin typeface="Canva Sans"/>
              </a:rPr>
              <a:t>System</a:t>
            </a:r>
          </a:p>
          <a:p>
            <a:pPr algn="ctr" marL="0" indent="0" lvl="0">
              <a:lnSpc>
                <a:spcPts val="5082"/>
              </a:lnSpc>
              <a:spcBef>
                <a:spcPct val="0"/>
              </a:spcBef>
            </a:pPr>
            <a:r>
              <a:rPr lang="en-US" sz="3630">
                <a:solidFill>
                  <a:srgbClr val="FFFFFF"/>
                </a:solidFill>
                <a:latin typeface="Canva Sans"/>
              </a:rPr>
              <a:t>for users</a:t>
            </a:r>
          </a:p>
        </p:txBody>
      </p:sp>
      <p:sp>
        <p:nvSpPr>
          <p:cNvPr name="TextBox 24" id="24"/>
          <p:cNvSpPr txBox="true"/>
          <p:nvPr/>
        </p:nvSpPr>
        <p:spPr>
          <a:xfrm rot="0">
            <a:off x="9224978" y="5407354"/>
            <a:ext cx="3836186" cy="1876283"/>
          </a:xfrm>
          <a:prstGeom prst="rect">
            <a:avLst/>
          </a:prstGeom>
        </p:spPr>
        <p:txBody>
          <a:bodyPr anchor="t" rtlCol="false" tIns="0" lIns="0" bIns="0" rIns="0">
            <a:spAutoFit/>
          </a:bodyPr>
          <a:lstStyle/>
          <a:p>
            <a:pPr algn="ctr">
              <a:lnSpc>
                <a:spcPts val="5082"/>
              </a:lnSpc>
            </a:pPr>
            <a:r>
              <a:rPr lang="en-US" sz="3630">
                <a:solidFill>
                  <a:srgbClr val="FFFFFF"/>
                </a:solidFill>
                <a:latin typeface="Canva Sans"/>
              </a:rPr>
              <a:t>Mobile</a:t>
            </a:r>
          </a:p>
          <a:p>
            <a:pPr algn="ctr">
              <a:lnSpc>
                <a:spcPts val="5082"/>
              </a:lnSpc>
            </a:pPr>
            <a:r>
              <a:rPr lang="en-US" sz="3630">
                <a:solidFill>
                  <a:srgbClr val="FFFFFF"/>
                </a:solidFill>
                <a:latin typeface="Canva Sans"/>
              </a:rPr>
              <a:t>application</a:t>
            </a:r>
          </a:p>
          <a:p>
            <a:pPr algn="ctr" marL="0" indent="0" lvl="0">
              <a:lnSpc>
                <a:spcPts val="5082"/>
              </a:lnSpc>
              <a:spcBef>
                <a:spcPct val="0"/>
              </a:spcBef>
            </a:pPr>
            <a:r>
              <a:rPr lang="en-US" sz="3630">
                <a:solidFill>
                  <a:srgbClr val="FFFFFF"/>
                </a:solidFill>
                <a:latin typeface="Canva Sans"/>
              </a:rPr>
              <a:t>integration</a:t>
            </a:r>
          </a:p>
        </p:txBody>
      </p:sp>
      <p:sp>
        <p:nvSpPr>
          <p:cNvPr name="TextBox 25" id="25"/>
          <p:cNvSpPr txBox="true"/>
          <p:nvPr/>
        </p:nvSpPr>
        <p:spPr>
          <a:xfrm rot="0">
            <a:off x="13423114" y="5407354"/>
            <a:ext cx="3836186" cy="1876283"/>
          </a:xfrm>
          <a:prstGeom prst="rect">
            <a:avLst/>
          </a:prstGeom>
        </p:spPr>
        <p:txBody>
          <a:bodyPr anchor="t" rtlCol="false" tIns="0" lIns="0" bIns="0" rIns="0">
            <a:spAutoFit/>
          </a:bodyPr>
          <a:lstStyle/>
          <a:p>
            <a:pPr algn="ctr">
              <a:lnSpc>
                <a:spcPts val="5082"/>
              </a:lnSpc>
            </a:pPr>
            <a:r>
              <a:rPr lang="en-US" sz="3630">
                <a:solidFill>
                  <a:srgbClr val="FFFFFF"/>
                </a:solidFill>
                <a:latin typeface="Canva Sans"/>
              </a:rPr>
              <a:t>Patient</a:t>
            </a:r>
          </a:p>
          <a:p>
            <a:pPr algn="ctr">
              <a:lnSpc>
                <a:spcPts val="5082"/>
              </a:lnSpc>
            </a:pPr>
            <a:r>
              <a:rPr lang="en-US" sz="3630">
                <a:solidFill>
                  <a:srgbClr val="FFFFFF"/>
                </a:solidFill>
                <a:latin typeface="Canva Sans"/>
              </a:rPr>
              <a:t>Monitoring</a:t>
            </a:r>
          </a:p>
          <a:p>
            <a:pPr algn="ctr" marL="0" indent="0" lvl="0">
              <a:lnSpc>
                <a:spcPts val="5082"/>
              </a:lnSpc>
              <a:spcBef>
                <a:spcPct val="0"/>
              </a:spcBef>
            </a:pPr>
            <a:r>
              <a:rPr lang="en-US" sz="3630">
                <a:solidFill>
                  <a:srgbClr val="FFFFFF"/>
                </a:solidFill>
                <a:latin typeface="Canva Sans"/>
              </a:rPr>
              <a:t>System</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184269"/>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graphicFrame>
        <p:nvGraphicFramePr>
          <p:cNvPr name="Table 5" id="5"/>
          <p:cNvGraphicFramePr>
            <a:graphicFrameLocks noGrp="true"/>
          </p:cNvGraphicFramePr>
          <p:nvPr/>
        </p:nvGraphicFramePr>
        <p:xfrm>
          <a:off x="3420675" y="2438087"/>
          <a:ext cx="10999768" cy="6829738"/>
        </p:xfrm>
        <a:graphic>
          <a:graphicData uri="http://schemas.openxmlformats.org/drawingml/2006/table">
            <a:tbl>
              <a:tblPr/>
              <a:tblGrid>
                <a:gridCol w="2674089"/>
                <a:gridCol w="2542095"/>
                <a:gridCol w="3193368"/>
                <a:gridCol w="2590216"/>
              </a:tblGrid>
              <a:tr h="1782522">
                <a:tc>
                  <a:txBody>
                    <a:bodyPr anchor="t" rtlCol="false"/>
                    <a:lstStyle/>
                    <a:p>
                      <a:pPr algn="ctr">
                        <a:lnSpc>
                          <a:spcPts val="4477"/>
                        </a:lnSpc>
                        <a:defRPr/>
                      </a:pP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4897"/>
                        </a:lnSpc>
                        <a:defRPr/>
                      </a:pPr>
                      <a:r>
                        <a:rPr lang="en-US" sz="3498">
                          <a:solidFill>
                            <a:srgbClr val="FFFFFF"/>
                          </a:solidFill>
                          <a:latin typeface="Canva Sans Bold"/>
                        </a:rPr>
                        <a:t>Oxyilator</a:t>
                      </a: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4897"/>
                        </a:lnSpc>
                        <a:defRPr/>
                      </a:pPr>
                      <a:r>
                        <a:rPr lang="en-US" sz="3498">
                          <a:solidFill>
                            <a:srgbClr val="FFFFFF"/>
                          </a:solidFill>
                          <a:latin typeface="Canva Sans Bold"/>
                        </a:rPr>
                        <a:t>Mechanical</a:t>
                      </a:r>
                      <a:endParaRPr lang="en-US" sz="1100"/>
                    </a:p>
                    <a:p>
                      <a:pPr algn="ctr">
                        <a:lnSpc>
                          <a:spcPts val="4897"/>
                        </a:lnSpc>
                      </a:pPr>
                      <a:r>
                        <a:rPr lang="en-US" sz="3498">
                          <a:solidFill>
                            <a:srgbClr val="FFFFFF"/>
                          </a:solidFill>
                          <a:latin typeface="Canva Sans"/>
                        </a:rPr>
                        <a:t>(PEEP)</a:t>
                      </a:r>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4897"/>
                        </a:lnSpc>
                        <a:defRPr/>
                      </a:pPr>
                      <a:r>
                        <a:rPr lang="en-US" sz="3498">
                          <a:solidFill>
                            <a:srgbClr val="FFFFFF"/>
                          </a:solidFill>
                          <a:latin typeface="Canva Sans Bold"/>
                        </a:rPr>
                        <a:t>Modern</a:t>
                      </a:r>
                      <a:endParaRPr lang="en-US" sz="1100"/>
                    </a:p>
                    <a:p>
                      <a:pPr algn="ctr">
                        <a:lnSpc>
                          <a:spcPts val="4897"/>
                        </a:lnSpc>
                      </a:pPr>
                      <a:r>
                        <a:rPr lang="en-US" sz="3498">
                          <a:solidFill>
                            <a:srgbClr val="FFFFFF"/>
                          </a:solidFill>
                          <a:latin typeface="Canva Sans Bold"/>
                        </a:rPr>
                        <a:t>(NIV)</a:t>
                      </a:r>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r>
              <a:tr h="1194670">
                <a:tc>
                  <a:txBody>
                    <a:bodyPr anchor="t" rtlCol="false"/>
                    <a:lstStyle/>
                    <a:p>
                      <a:pPr algn="ctr">
                        <a:lnSpc>
                          <a:spcPts val="3061"/>
                        </a:lnSpc>
                        <a:defRPr/>
                      </a:pPr>
                      <a:r>
                        <a:rPr lang="en-US" sz="2186">
                          <a:solidFill>
                            <a:srgbClr val="FFFFFF"/>
                          </a:solidFill>
                          <a:latin typeface="Canva Sans"/>
                        </a:rPr>
                        <a:t>Affordable</a:t>
                      </a: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4897"/>
                        </a:lnSpc>
                        <a:defRPr/>
                      </a:pP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4897"/>
                        </a:lnSpc>
                        <a:defRPr/>
                      </a:pP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4897"/>
                        </a:lnSpc>
                        <a:defRPr/>
                      </a:pP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r>
              <a:tr h="1284182">
                <a:tc>
                  <a:txBody>
                    <a:bodyPr anchor="t" rtlCol="false"/>
                    <a:lstStyle/>
                    <a:p>
                      <a:pPr algn="ctr">
                        <a:lnSpc>
                          <a:spcPts val="3061"/>
                        </a:lnSpc>
                        <a:defRPr/>
                      </a:pPr>
                      <a:r>
                        <a:rPr lang="en-US" sz="2186">
                          <a:solidFill>
                            <a:srgbClr val="FFFFFF"/>
                          </a:solidFill>
                          <a:latin typeface="Canva Sans"/>
                        </a:rPr>
                        <a:t>Cases Severity</a:t>
                      </a: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3061"/>
                        </a:lnSpc>
                        <a:defRPr/>
                      </a:pPr>
                      <a:r>
                        <a:rPr lang="en-US" sz="2186">
                          <a:solidFill>
                            <a:srgbClr val="FFFFFF"/>
                          </a:solidFill>
                          <a:latin typeface="Canva Sans"/>
                        </a:rPr>
                        <a:t>Medium-Low</a:t>
                      </a: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3061"/>
                        </a:lnSpc>
                        <a:defRPr/>
                      </a:pPr>
                      <a:r>
                        <a:rPr lang="en-US" sz="2186">
                          <a:solidFill>
                            <a:srgbClr val="FFFFFF"/>
                          </a:solidFill>
                          <a:latin typeface="Canva Sans"/>
                        </a:rPr>
                        <a:t>Low</a:t>
                      </a: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3061"/>
                        </a:lnSpc>
                        <a:defRPr/>
                      </a:pPr>
                      <a:r>
                        <a:rPr lang="en-US" sz="2186">
                          <a:solidFill>
                            <a:srgbClr val="FFFFFF"/>
                          </a:solidFill>
                          <a:latin typeface="Canva Sans"/>
                        </a:rPr>
                        <a:t>High-medium-low</a:t>
                      </a: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r>
              <a:tr h="1284182">
                <a:tc>
                  <a:txBody>
                    <a:bodyPr anchor="t" rtlCol="false"/>
                    <a:lstStyle/>
                    <a:p>
                      <a:pPr algn="ctr">
                        <a:lnSpc>
                          <a:spcPts val="3061"/>
                        </a:lnSpc>
                        <a:defRPr/>
                      </a:pPr>
                      <a:r>
                        <a:rPr lang="en-US" sz="2186">
                          <a:solidFill>
                            <a:srgbClr val="FFFFFF"/>
                          </a:solidFill>
                          <a:latin typeface="Canva Sans"/>
                        </a:rPr>
                        <a:t>Technology</a:t>
                      </a: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3061"/>
                        </a:lnSpc>
                        <a:defRPr/>
                      </a:pPr>
                      <a:r>
                        <a:rPr lang="en-US" sz="2186">
                          <a:solidFill>
                            <a:srgbClr val="FFFFFF"/>
                          </a:solidFill>
                          <a:latin typeface="Canva Sans"/>
                        </a:rPr>
                        <a:t>IoT, Automation</a:t>
                      </a: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3061"/>
                        </a:lnSpc>
                        <a:defRPr/>
                      </a:pPr>
                      <a:r>
                        <a:rPr lang="en-US" sz="2186">
                          <a:solidFill>
                            <a:srgbClr val="FFFFFF"/>
                          </a:solidFill>
                          <a:latin typeface="Canva Sans"/>
                        </a:rPr>
                        <a:t>No technologies</a:t>
                      </a: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3061"/>
                        </a:lnSpc>
                        <a:defRPr/>
                      </a:pPr>
                      <a:r>
                        <a:rPr lang="en-US" sz="2186">
                          <a:solidFill>
                            <a:srgbClr val="FFFFFF"/>
                          </a:solidFill>
                          <a:latin typeface="Canva Sans"/>
                        </a:rPr>
                        <a:t>Diagrams, Automation</a:t>
                      </a: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r>
              <a:tr h="1284182">
                <a:tc>
                  <a:txBody>
                    <a:bodyPr anchor="t" rtlCol="false"/>
                    <a:lstStyle/>
                    <a:p>
                      <a:pPr algn="ctr">
                        <a:lnSpc>
                          <a:spcPts val="3061"/>
                        </a:lnSpc>
                        <a:defRPr/>
                      </a:pPr>
                      <a:r>
                        <a:rPr lang="en-US" sz="2186">
                          <a:solidFill>
                            <a:srgbClr val="FFFFFF"/>
                          </a:solidFill>
                          <a:latin typeface="Canva Sans"/>
                        </a:rPr>
                        <a:t>Can be used at home?</a:t>
                      </a: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4897"/>
                        </a:lnSpc>
                        <a:defRPr/>
                      </a:pP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4897"/>
                        </a:lnSpc>
                        <a:defRPr/>
                      </a:pP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c>
                  <a:txBody>
                    <a:bodyPr anchor="t" rtlCol="false"/>
                    <a:lstStyle/>
                    <a:p>
                      <a:pPr algn="ctr">
                        <a:lnSpc>
                          <a:spcPts val="4897"/>
                        </a:lnSpc>
                        <a:defRPr/>
                      </a:pPr>
                      <a:endParaRPr lang="en-US" sz="1100"/>
                    </a:p>
                  </a:txBody>
                  <a:tcPr marL="208274" marR="208274" marT="208274" marB="208274" anchor="ctr">
                    <a:lnL cmpd="sng" algn="ctr" cap="flat" w="41655">
                      <a:solidFill>
                        <a:srgbClr val="FFFFFF"/>
                      </a:solidFill>
                      <a:prstDash val="solid"/>
                      <a:round/>
                      <a:headEnd type="none" w="med" len="med"/>
                      <a:tailEnd type="none" w="med" len="med"/>
                    </a:lnL>
                    <a:lnR cmpd="sng" algn="ctr" cap="flat" w="41655">
                      <a:solidFill>
                        <a:srgbClr val="FFFFFF"/>
                      </a:solidFill>
                      <a:prstDash val="solid"/>
                      <a:round/>
                      <a:headEnd type="none" w="med" len="med"/>
                      <a:tailEnd type="none" w="med" len="med"/>
                    </a:lnR>
                    <a:lnT cmpd="sng" algn="ctr" cap="flat" w="41655">
                      <a:solidFill>
                        <a:srgbClr val="FFFFFF"/>
                      </a:solidFill>
                      <a:prstDash val="solid"/>
                      <a:round/>
                      <a:headEnd type="none" w="med" len="med"/>
                      <a:tailEnd type="none" w="med" len="med"/>
                    </a:lnT>
                    <a:lnB cmpd="sng" algn="ctr" cap="flat" w="41655">
                      <a:solidFill>
                        <a:srgbClr val="FFFFFF"/>
                      </a:solidFill>
                      <a:prstDash val="solid"/>
                      <a:round/>
                      <a:headEnd type="none" w="med" len="med"/>
                      <a:tailEnd type="none" w="med" len="med"/>
                    </a:lnB>
                  </a:tcPr>
                </a:tc>
              </a:tr>
            </a:tbl>
          </a:graphicData>
        </a:graphic>
      </p:graphicFrame>
      <p:sp>
        <p:nvSpPr>
          <p:cNvPr name="Freeform 6" id="6"/>
          <p:cNvSpPr/>
          <p:nvPr/>
        </p:nvSpPr>
        <p:spPr>
          <a:xfrm flipH="false" flipV="false" rot="0">
            <a:off x="6991720" y="4441340"/>
            <a:ext cx="738585" cy="738585"/>
          </a:xfrm>
          <a:custGeom>
            <a:avLst/>
            <a:gdLst/>
            <a:ahLst/>
            <a:cxnLst/>
            <a:rect r="r" b="b" t="t" l="l"/>
            <a:pathLst>
              <a:path h="738585" w="738585">
                <a:moveTo>
                  <a:pt x="0" y="0"/>
                </a:moveTo>
                <a:lnTo>
                  <a:pt x="738586" y="0"/>
                </a:lnTo>
                <a:lnTo>
                  <a:pt x="738586" y="738585"/>
                </a:lnTo>
                <a:lnTo>
                  <a:pt x="0" y="738585"/>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7" id="7"/>
          <p:cNvSpPr/>
          <p:nvPr/>
        </p:nvSpPr>
        <p:spPr>
          <a:xfrm flipH="false" flipV="false" rot="0">
            <a:off x="9886381" y="4441340"/>
            <a:ext cx="738585" cy="738585"/>
          </a:xfrm>
          <a:custGeom>
            <a:avLst/>
            <a:gdLst/>
            <a:ahLst/>
            <a:cxnLst/>
            <a:rect r="r" b="b" t="t" l="l"/>
            <a:pathLst>
              <a:path h="738585" w="738585">
                <a:moveTo>
                  <a:pt x="0" y="0"/>
                </a:moveTo>
                <a:lnTo>
                  <a:pt x="738585" y="0"/>
                </a:lnTo>
                <a:lnTo>
                  <a:pt x="738585" y="738585"/>
                </a:lnTo>
                <a:lnTo>
                  <a:pt x="0" y="738585"/>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0">
            <a:off x="12781042" y="4441340"/>
            <a:ext cx="738585" cy="738585"/>
          </a:xfrm>
          <a:custGeom>
            <a:avLst/>
            <a:gdLst/>
            <a:ahLst/>
            <a:cxnLst/>
            <a:rect r="r" b="b" t="t" l="l"/>
            <a:pathLst>
              <a:path h="738585" w="738585">
                <a:moveTo>
                  <a:pt x="0" y="0"/>
                </a:moveTo>
                <a:lnTo>
                  <a:pt x="738585" y="0"/>
                </a:lnTo>
                <a:lnTo>
                  <a:pt x="738585" y="738585"/>
                </a:lnTo>
                <a:lnTo>
                  <a:pt x="0" y="738585"/>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9" id="9"/>
          <p:cNvSpPr txBox="true"/>
          <p:nvPr/>
        </p:nvSpPr>
        <p:spPr>
          <a:xfrm rot="0">
            <a:off x="1028700" y="895350"/>
            <a:ext cx="13618991"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Oxyilator vs Other Ventilators</a:t>
            </a:r>
          </a:p>
        </p:txBody>
      </p:sp>
      <p:sp>
        <p:nvSpPr>
          <p:cNvPr name="Freeform 10" id="10"/>
          <p:cNvSpPr/>
          <p:nvPr/>
        </p:nvSpPr>
        <p:spPr>
          <a:xfrm flipH="false" flipV="false" rot="0">
            <a:off x="6991720" y="8219874"/>
            <a:ext cx="738585" cy="738585"/>
          </a:xfrm>
          <a:custGeom>
            <a:avLst/>
            <a:gdLst/>
            <a:ahLst/>
            <a:cxnLst/>
            <a:rect r="r" b="b" t="t" l="l"/>
            <a:pathLst>
              <a:path h="738585" w="738585">
                <a:moveTo>
                  <a:pt x="0" y="0"/>
                </a:moveTo>
                <a:lnTo>
                  <a:pt x="738586" y="0"/>
                </a:lnTo>
                <a:lnTo>
                  <a:pt x="738586" y="738585"/>
                </a:lnTo>
                <a:lnTo>
                  <a:pt x="0" y="738585"/>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1" id="11"/>
          <p:cNvSpPr/>
          <p:nvPr/>
        </p:nvSpPr>
        <p:spPr>
          <a:xfrm flipH="false" flipV="false" rot="0">
            <a:off x="12781042" y="8219874"/>
            <a:ext cx="738585" cy="738585"/>
          </a:xfrm>
          <a:custGeom>
            <a:avLst/>
            <a:gdLst/>
            <a:ahLst/>
            <a:cxnLst/>
            <a:rect r="r" b="b" t="t" l="l"/>
            <a:pathLst>
              <a:path h="738585" w="738585">
                <a:moveTo>
                  <a:pt x="0" y="0"/>
                </a:moveTo>
                <a:lnTo>
                  <a:pt x="738585" y="0"/>
                </a:lnTo>
                <a:lnTo>
                  <a:pt x="738585" y="738585"/>
                </a:lnTo>
                <a:lnTo>
                  <a:pt x="0" y="738585"/>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12" id="12"/>
          <p:cNvSpPr/>
          <p:nvPr/>
        </p:nvSpPr>
        <p:spPr>
          <a:xfrm flipH="false" flipV="false" rot="0">
            <a:off x="9886381" y="8219874"/>
            <a:ext cx="738585" cy="738585"/>
          </a:xfrm>
          <a:custGeom>
            <a:avLst/>
            <a:gdLst/>
            <a:ahLst/>
            <a:cxnLst/>
            <a:rect r="r" b="b" t="t" l="l"/>
            <a:pathLst>
              <a:path h="738585" w="738585">
                <a:moveTo>
                  <a:pt x="0" y="0"/>
                </a:moveTo>
                <a:lnTo>
                  <a:pt x="738585" y="0"/>
                </a:lnTo>
                <a:lnTo>
                  <a:pt x="738585" y="738585"/>
                </a:lnTo>
                <a:lnTo>
                  <a:pt x="0" y="738585"/>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4000500"/>
            <a:ext cx="18288000" cy="18288000"/>
          </a:xfrm>
          <a:custGeom>
            <a:avLst/>
            <a:gdLst/>
            <a:ahLst/>
            <a:cxnLst/>
            <a:rect r="r" b="b" t="t" l="l"/>
            <a:pathLst>
              <a:path h="18288000" w="18288000">
                <a:moveTo>
                  <a:pt x="0" y="0"/>
                </a:moveTo>
                <a:lnTo>
                  <a:pt x="18288000" y="0"/>
                </a:lnTo>
                <a:lnTo>
                  <a:pt x="18288000" y="18288000"/>
                </a:lnTo>
                <a:lnTo>
                  <a:pt x="0" y="182880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3499213" y="4091856"/>
            <a:ext cx="7904681" cy="8080993"/>
          </a:xfrm>
          <a:custGeom>
            <a:avLst/>
            <a:gdLst/>
            <a:ahLst/>
            <a:cxnLst/>
            <a:rect r="r" b="b" t="t" l="l"/>
            <a:pathLst>
              <a:path h="8080993" w="7904681">
                <a:moveTo>
                  <a:pt x="7904681" y="0"/>
                </a:moveTo>
                <a:lnTo>
                  <a:pt x="0" y="0"/>
                </a:lnTo>
                <a:lnTo>
                  <a:pt x="0" y="8080993"/>
                </a:lnTo>
                <a:lnTo>
                  <a:pt x="7904681" y="8080993"/>
                </a:lnTo>
                <a:lnTo>
                  <a:pt x="7904681" y="0"/>
                </a:lnTo>
                <a:close/>
              </a:path>
            </a:pathLst>
          </a:custGeom>
          <a:blipFill>
            <a:blip r:embed="rId4">
              <a:alphaModFix amt="18000"/>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2808265">
            <a:off x="-1750843" y="-3223724"/>
            <a:ext cx="5559086" cy="7920977"/>
          </a:xfrm>
          <a:custGeom>
            <a:avLst/>
            <a:gdLst/>
            <a:ahLst/>
            <a:cxnLst/>
            <a:rect r="r" b="b" t="t" l="l"/>
            <a:pathLst>
              <a:path h="7920977" w="5559086">
                <a:moveTo>
                  <a:pt x="0" y="0"/>
                </a:moveTo>
                <a:lnTo>
                  <a:pt x="5559086" y="0"/>
                </a:lnTo>
                <a:lnTo>
                  <a:pt x="5559086" y="7920977"/>
                </a:lnTo>
                <a:lnTo>
                  <a:pt x="0" y="7920977"/>
                </a:lnTo>
                <a:lnTo>
                  <a:pt x="0" y="0"/>
                </a:lnTo>
                <a:close/>
              </a:path>
            </a:pathLst>
          </a:custGeom>
          <a:blipFill>
            <a:blip r:embed="rId6">
              <a:alphaModFix amt="67000"/>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0">
            <a:off x="2837655" y="2552539"/>
            <a:ext cx="5683107" cy="3612938"/>
          </a:xfrm>
          <a:custGeom>
            <a:avLst/>
            <a:gdLst/>
            <a:ahLst/>
            <a:cxnLst/>
            <a:rect r="r" b="b" t="t" l="l"/>
            <a:pathLst>
              <a:path h="3612938" w="5683107">
                <a:moveTo>
                  <a:pt x="0" y="0"/>
                </a:moveTo>
                <a:lnTo>
                  <a:pt x="5683107" y="0"/>
                </a:lnTo>
                <a:lnTo>
                  <a:pt x="5683107" y="3612938"/>
                </a:lnTo>
                <a:lnTo>
                  <a:pt x="0" y="3612938"/>
                </a:lnTo>
                <a:lnTo>
                  <a:pt x="0" y="0"/>
                </a:lnTo>
                <a:close/>
              </a:path>
            </a:pathLst>
          </a:custGeom>
          <a:blipFill>
            <a:blip r:embed="rId8"/>
            <a:stretch>
              <a:fillRect l="0" t="0" r="0" b="-4865"/>
            </a:stretch>
          </a:blipFill>
        </p:spPr>
      </p:sp>
      <p:sp>
        <p:nvSpPr>
          <p:cNvPr name="Freeform 6" id="6"/>
          <p:cNvSpPr/>
          <p:nvPr/>
        </p:nvSpPr>
        <p:spPr>
          <a:xfrm flipH="false" flipV="false" rot="0">
            <a:off x="9143603" y="2552539"/>
            <a:ext cx="6306741" cy="3612938"/>
          </a:xfrm>
          <a:custGeom>
            <a:avLst/>
            <a:gdLst/>
            <a:ahLst/>
            <a:cxnLst/>
            <a:rect r="r" b="b" t="t" l="l"/>
            <a:pathLst>
              <a:path h="3612938" w="6306741">
                <a:moveTo>
                  <a:pt x="0" y="0"/>
                </a:moveTo>
                <a:lnTo>
                  <a:pt x="6306742" y="0"/>
                </a:lnTo>
                <a:lnTo>
                  <a:pt x="6306742" y="3612938"/>
                </a:lnTo>
                <a:lnTo>
                  <a:pt x="0" y="3612938"/>
                </a:lnTo>
                <a:lnTo>
                  <a:pt x="0" y="0"/>
                </a:lnTo>
                <a:close/>
              </a:path>
            </a:pathLst>
          </a:custGeom>
          <a:blipFill>
            <a:blip r:embed="rId9"/>
            <a:stretch>
              <a:fillRect l="-7008" t="0" r="-7311" b="0"/>
            </a:stretch>
          </a:blipFill>
        </p:spPr>
      </p:sp>
      <p:sp>
        <p:nvSpPr>
          <p:cNvPr name="Freeform 7" id="7"/>
          <p:cNvSpPr/>
          <p:nvPr/>
        </p:nvSpPr>
        <p:spPr>
          <a:xfrm flipH="false" flipV="false" rot="0">
            <a:off x="8575668" y="4102493"/>
            <a:ext cx="513030" cy="513030"/>
          </a:xfrm>
          <a:custGeom>
            <a:avLst/>
            <a:gdLst/>
            <a:ahLst/>
            <a:cxnLst/>
            <a:rect r="r" b="b" t="t" l="l"/>
            <a:pathLst>
              <a:path h="513030" w="513030">
                <a:moveTo>
                  <a:pt x="0" y="0"/>
                </a:moveTo>
                <a:lnTo>
                  <a:pt x="513029" y="0"/>
                </a:lnTo>
                <a:lnTo>
                  <a:pt x="513029" y="513030"/>
                </a:lnTo>
                <a:lnTo>
                  <a:pt x="0" y="513030"/>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TextBox 8" id="8"/>
          <p:cNvSpPr txBox="true"/>
          <p:nvPr/>
        </p:nvSpPr>
        <p:spPr>
          <a:xfrm rot="0">
            <a:off x="1028700" y="895350"/>
            <a:ext cx="13618991" cy="1242687"/>
          </a:xfrm>
          <a:prstGeom prst="rect">
            <a:avLst/>
          </a:prstGeom>
        </p:spPr>
        <p:txBody>
          <a:bodyPr anchor="t" rtlCol="false" tIns="0" lIns="0" bIns="0" rIns="0">
            <a:spAutoFit/>
          </a:bodyPr>
          <a:lstStyle/>
          <a:p>
            <a:pPr marL="0" indent="0" lvl="0">
              <a:lnSpc>
                <a:spcPts val="10255"/>
              </a:lnSpc>
              <a:spcBef>
                <a:spcPct val="0"/>
              </a:spcBef>
            </a:pPr>
            <a:r>
              <a:rPr lang="en-US" sz="7325">
                <a:solidFill>
                  <a:srgbClr val="FFFFFF"/>
                </a:solidFill>
                <a:latin typeface="Canva Sans Bold"/>
              </a:rPr>
              <a:t>Oxyilator's bottom line</a:t>
            </a:r>
          </a:p>
        </p:txBody>
      </p:sp>
      <p:sp>
        <p:nvSpPr>
          <p:cNvPr name="Freeform 9" id="9"/>
          <p:cNvSpPr/>
          <p:nvPr/>
        </p:nvSpPr>
        <p:spPr>
          <a:xfrm flipH="false" flipV="false" rot="0">
            <a:off x="7526020" y="6584577"/>
            <a:ext cx="2612325" cy="3512452"/>
          </a:xfrm>
          <a:custGeom>
            <a:avLst/>
            <a:gdLst/>
            <a:ahLst/>
            <a:cxnLst/>
            <a:rect r="r" b="b" t="t" l="l"/>
            <a:pathLst>
              <a:path h="3512452" w="2612325">
                <a:moveTo>
                  <a:pt x="0" y="0"/>
                </a:moveTo>
                <a:lnTo>
                  <a:pt x="2612325" y="0"/>
                </a:lnTo>
                <a:lnTo>
                  <a:pt x="2612325" y="3512453"/>
                </a:lnTo>
                <a:lnTo>
                  <a:pt x="0" y="3512453"/>
                </a:lnTo>
                <a:lnTo>
                  <a:pt x="0" y="0"/>
                </a:lnTo>
                <a:close/>
              </a:path>
            </a:pathLst>
          </a:custGeom>
          <a:blipFill>
            <a:blip r:embed="rId12"/>
            <a:stretch>
              <a:fillRect l="0" t="0" r="0" b="0"/>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DAFkrpWbXBc</dc:identifier>
  <dcterms:modified xsi:type="dcterms:W3CDTF">2011-08-01T06:04:30Z</dcterms:modified>
  <cp:revision>1</cp:revision>
  <dc:title>Oxyilator</dc:title>
</cp:coreProperties>
</file>