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  <p:sldMasterId id="2147483770" r:id="rId2"/>
  </p:sldMasterIdLst>
  <p:notesMasterIdLst>
    <p:notesMasterId r:id="rId112"/>
  </p:notesMasterIdLst>
  <p:sldIdLst>
    <p:sldId id="256" r:id="rId3"/>
    <p:sldId id="257" r:id="rId4"/>
    <p:sldId id="524" r:id="rId5"/>
    <p:sldId id="525" r:id="rId6"/>
    <p:sldId id="258" r:id="rId7"/>
    <p:sldId id="392" r:id="rId8"/>
    <p:sldId id="393" r:id="rId9"/>
    <p:sldId id="523" r:id="rId10"/>
    <p:sldId id="531" r:id="rId11"/>
    <p:sldId id="526" r:id="rId12"/>
    <p:sldId id="527" r:id="rId13"/>
    <p:sldId id="528" r:id="rId14"/>
    <p:sldId id="529" r:id="rId15"/>
    <p:sldId id="530" r:id="rId16"/>
    <p:sldId id="264" r:id="rId17"/>
    <p:sldId id="394" r:id="rId18"/>
    <p:sldId id="418" r:id="rId19"/>
    <p:sldId id="419" r:id="rId20"/>
    <p:sldId id="395" r:id="rId21"/>
    <p:sldId id="396" r:id="rId22"/>
    <p:sldId id="265" r:id="rId23"/>
    <p:sldId id="397" r:id="rId24"/>
    <p:sldId id="399" r:id="rId25"/>
    <p:sldId id="400" r:id="rId26"/>
    <p:sldId id="401" r:id="rId27"/>
    <p:sldId id="406" r:id="rId28"/>
    <p:sldId id="407" r:id="rId29"/>
    <p:sldId id="408" r:id="rId30"/>
    <p:sldId id="409" r:id="rId31"/>
    <p:sldId id="410" r:id="rId32"/>
    <p:sldId id="411" r:id="rId33"/>
    <p:sldId id="520" r:id="rId34"/>
    <p:sldId id="412" r:id="rId35"/>
    <p:sldId id="284" r:id="rId36"/>
    <p:sldId id="285" r:id="rId37"/>
    <p:sldId id="413" r:id="rId38"/>
    <p:sldId id="286" r:id="rId39"/>
    <p:sldId id="414" r:id="rId40"/>
    <p:sldId id="415" r:id="rId41"/>
    <p:sldId id="416" r:id="rId42"/>
    <p:sldId id="267" r:id="rId43"/>
    <p:sldId id="420" r:id="rId44"/>
    <p:sldId id="421" r:id="rId45"/>
    <p:sldId id="427" r:id="rId46"/>
    <p:sldId id="425" r:id="rId47"/>
    <p:sldId id="428" r:id="rId48"/>
    <p:sldId id="426" r:id="rId49"/>
    <p:sldId id="422" r:id="rId50"/>
    <p:sldId id="423" r:id="rId51"/>
    <p:sldId id="429" r:id="rId52"/>
    <p:sldId id="430" r:id="rId53"/>
    <p:sldId id="424" r:id="rId54"/>
    <p:sldId id="431" r:id="rId55"/>
    <p:sldId id="432" r:id="rId56"/>
    <p:sldId id="521" r:id="rId57"/>
    <p:sldId id="434" r:id="rId58"/>
    <p:sldId id="435" r:id="rId59"/>
    <p:sldId id="436" r:id="rId60"/>
    <p:sldId id="437" r:id="rId61"/>
    <p:sldId id="438" r:id="rId62"/>
    <p:sldId id="439" r:id="rId63"/>
    <p:sldId id="440" r:id="rId64"/>
    <p:sldId id="441" r:id="rId65"/>
    <p:sldId id="442" r:id="rId66"/>
    <p:sldId id="443" r:id="rId67"/>
    <p:sldId id="444" r:id="rId68"/>
    <p:sldId id="445" r:id="rId69"/>
    <p:sldId id="446" r:id="rId70"/>
    <p:sldId id="447" r:id="rId71"/>
    <p:sldId id="448" r:id="rId72"/>
    <p:sldId id="449" r:id="rId73"/>
    <p:sldId id="450" r:id="rId74"/>
    <p:sldId id="451" r:id="rId75"/>
    <p:sldId id="452" r:id="rId76"/>
    <p:sldId id="453" r:id="rId77"/>
    <p:sldId id="454" r:id="rId78"/>
    <p:sldId id="501" r:id="rId79"/>
    <p:sldId id="502" r:id="rId80"/>
    <p:sldId id="458" r:id="rId81"/>
    <p:sldId id="503" r:id="rId82"/>
    <p:sldId id="459" r:id="rId83"/>
    <p:sldId id="460" r:id="rId84"/>
    <p:sldId id="461" r:id="rId85"/>
    <p:sldId id="462" r:id="rId86"/>
    <p:sldId id="475" r:id="rId87"/>
    <p:sldId id="478" r:id="rId88"/>
    <p:sldId id="479" r:id="rId89"/>
    <p:sldId id="504" r:id="rId90"/>
    <p:sldId id="484" r:id="rId91"/>
    <p:sldId id="506" r:id="rId92"/>
    <p:sldId id="507" r:id="rId93"/>
    <p:sldId id="505" r:id="rId94"/>
    <p:sldId id="508" r:id="rId95"/>
    <p:sldId id="509" r:id="rId96"/>
    <p:sldId id="488" r:id="rId97"/>
    <p:sldId id="510" r:id="rId98"/>
    <p:sldId id="511" r:id="rId99"/>
    <p:sldId id="486" r:id="rId100"/>
    <p:sldId id="497" r:id="rId101"/>
    <p:sldId id="512" r:id="rId102"/>
    <p:sldId id="514" r:id="rId103"/>
    <p:sldId id="513" r:id="rId104"/>
    <p:sldId id="515" r:id="rId105"/>
    <p:sldId id="516" r:id="rId106"/>
    <p:sldId id="518" r:id="rId107"/>
    <p:sldId id="492" r:id="rId108"/>
    <p:sldId id="519" r:id="rId109"/>
    <p:sldId id="517" r:id="rId110"/>
    <p:sldId id="391" r:id="rId1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 snapToGrid="0">
      <p:cViewPr varScale="1">
        <p:scale>
          <a:sx n="81" d="100"/>
          <a:sy n="81" d="100"/>
        </p:scale>
        <p:origin x="7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slide" Target="slides/slide100.xml"/><Relationship Id="rId110" Type="http://schemas.openxmlformats.org/officeDocument/2006/relationships/slide" Target="slides/slide108.xml"/><Relationship Id="rId115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13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1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slide" Target="slides/slide10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062586-82AC-4DA2-A953-6026F5A64AC7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B6DB8-6E79-43E5-B8D4-9D2010851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475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B6DB8-6E79-43E5-B8D4-9D201085197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801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B6DB8-6E79-43E5-B8D4-9D201085197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95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B6DB8-6E79-43E5-B8D4-9D201085197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577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B6DB8-6E79-43E5-B8D4-9D201085197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127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B6DB8-6E79-43E5-B8D4-9D201085197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823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Design results</a:t>
            </a:r>
            <a:r>
              <a:rPr lang="en-US" baseline="0" dirty="0"/>
              <a:t> of program was verified on all structural elements, so final design results were taken directly from the program.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B6DB8-6E79-43E5-B8D4-9D201085197F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95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83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9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5021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146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63575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03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192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86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6172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928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578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4220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9398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624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35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179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450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4724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0922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487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3784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811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379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202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2917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3862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654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146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581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499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941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49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004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716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E8AD0AF-C6E4-4EAF-B663-E61B36AD1CE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AB8DC52-6CD5-43BB-9A1E-4244E2C3B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67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  <p:sldLayoutId id="2147483783" r:id="rId13"/>
    <p:sldLayoutId id="2147483784" r:id="rId14"/>
    <p:sldLayoutId id="2147483785" r:id="rId15"/>
    <p:sldLayoutId id="2147483786" r:id="rId16"/>
    <p:sldLayoutId id="214748378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8707" y="1115287"/>
            <a:ext cx="11766255" cy="2313713"/>
          </a:xfrm>
        </p:spPr>
        <p:txBody>
          <a:bodyPr>
            <a:normAutofit fontScale="90000"/>
          </a:bodyPr>
          <a:lstStyle/>
          <a:p>
            <a:pPr algn="ctr">
              <a:lnSpc>
                <a:spcPct val="120000"/>
              </a:lnSpc>
            </a:pPr>
            <a:br>
              <a:rPr lang="ar-SA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</a:t>
            </a:r>
            <a:r>
              <a:rPr lang="ar-SA" sz="4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Analysis and Design of </a:t>
            </a:r>
            <a:br>
              <a:rPr lang="en-US" sz="27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Educational Research and Development Center</a:t>
            </a:r>
            <a:r>
              <a:rPr lang="ar-SA" sz="27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Birzeit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99710" y="3817857"/>
            <a:ext cx="6497746" cy="2931736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 algn="ctr">
              <a:spcBef>
                <a:spcPts val="0"/>
              </a:spcBef>
            </a:pP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Mahmoud Ibrahim Daraghmeh</a:t>
            </a:r>
          </a:p>
          <a:p>
            <a:pPr algn="ctr">
              <a:spcBef>
                <a:spcPts val="0"/>
              </a:spcBef>
            </a:pP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Mustafa Nedal Eleyan</a:t>
            </a:r>
          </a:p>
          <a:p>
            <a:pPr algn="ctr">
              <a:spcBef>
                <a:spcPts val="0"/>
              </a:spcBef>
            </a:pP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Qais Mofeed Daraghmeh</a:t>
            </a:r>
          </a:p>
          <a:p>
            <a:pPr algn="ctr">
              <a:spcBef>
                <a:spcPts val="0"/>
              </a:spcBef>
            </a:pP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Qusai Mahmoud </a:t>
            </a:r>
            <a:r>
              <a:rPr 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Mahmoud</a:t>
            </a:r>
            <a:endParaRPr lang="en-US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120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Supervised by:</a:t>
            </a:r>
          </a:p>
          <a:p>
            <a:pPr algn="ctr">
              <a:spcBef>
                <a:spcPts val="1200"/>
              </a:spcBef>
            </a:pPr>
            <a:r>
              <a:rPr lang="en-US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Eng. Ibrahim Arman</a:t>
            </a: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102" y="282291"/>
            <a:ext cx="1471467" cy="1459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44032" y="658288"/>
            <a:ext cx="32725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Nablus - Palestine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70282" y="658288"/>
            <a:ext cx="33169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Civil Engineering Department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4977" y="6270160"/>
            <a:ext cx="1502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Spring 2020</a:t>
            </a:r>
          </a:p>
        </p:txBody>
      </p:sp>
      <p:sp>
        <p:nvSpPr>
          <p:cNvPr id="8" name="Google Shape;299;p37"/>
          <p:cNvSpPr/>
          <p:nvPr/>
        </p:nvSpPr>
        <p:spPr>
          <a:xfrm>
            <a:off x="274922" y="6314282"/>
            <a:ext cx="327063" cy="311866"/>
          </a:xfrm>
          <a:custGeom>
            <a:avLst/>
            <a:gdLst/>
            <a:ahLst/>
            <a:cxnLst/>
            <a:rect l="l" t="t" r="r" b="b"/>
            <a:pathLst>
              <a:path w="16766" h="15987" extrusionOk="0">
                <a:moveTo>
                  <a:pt x="14284" y="487"/>
                </a:moveTo>
                <a:lnTo>
                  <a:pt x="14405" y="536"/>
                </a:lnTo>
                <a:lnTo>
                  <a:pt x="14478" y="585"/>
                </a:lnTo>
                <a:lnTo>
                  <a:pt x="14527" y="658"/>
                </a:lnTo>
                <a:lnTo>
                  <a:pt x="14527" y="755"/>
                </a:lnTo>
                <a:lnTo>
                  <a:pt x="14527" y="852"/>
                </a:lnTo>
                <a:lnTo>
                  <a:pt x="14551" y="925"/>
                </a:lnTo>
                <a:lnTo>
                  <a:pt x="13578" y="925"/>
                </a:lnTo>
                <a:lnTo>
                  <a:pt x="13627" y="804"/>
                </a:lnTo>
                <a:lnTo>
                  <a:pt x="13700" y="706"/>
                </a:lnTo>
                <a:lnTo>
                  <a:pt x="13797" y="609"/>
                </a:lnTo>
                <a:lnTo>
                  <a:pt x="13894" y="536"/>
                </a:lnTo>
                <a:lnTo>
                  <a:pt x="13967" y="512"/>
                </a:lnTo>
                <a:lnTo>
                  <a:pt x="14065" y="487"/>
                </a:lnTo>
                <a:close/>
                <a:moveTo>
                  <a:pt x="4064" y="633"/>
                </a:moveTo>
                <a:lnTo>
                  <a:pt x="4137" y="682"/>
                </a:lnTo>
                <a:lnTo>
                  <a:pt x="4210" y="755"/>
                </a:lnTo>
                <a:lnTo>
                  <a:pt x="4259" y="852"/>
                </a:lnTo>
                <a:lnTo>
                  <a:pt x="4283" y="950"/>
                </a:lnTo>
                <a:lnTo>
                  <a:pt x="3529" y="974"/>
                </a:lnTo>
                <a:lnTo>
                  <a:pt x="3602" y="804"/>
                </a:lnTo>
                <a:lnTo>
                  <a:pt x="3650" y="755"/>
                </a:lnTo>
                <a:lnTo>
                  <a:pt x="3675" y="706"/>
                </a:lnTo>
                <a:lnTo>
                  <a:pt x="3796" y="633"/>
                </a:lnTo>
                <a:close/>
                <a:moveTo>
                  <a:pt x="13724" y="2020"/>
                </a:moveTo>
                <a:lnTo>
                  <a:pt x="13797" y="2044"/>
                </a:lnTo>
                <a:lnTo>
                  <a:pt x="13870" y="2093"/>
                </a:lnTo>
                <a:lnTo>
                  <a:pt x="13943" y="2142"/>
                </a:lnTo>
                <a:lnTo>
                  <a:pt x="13992" y="2215"/>
                </a:lnTo>
                <a:lnTo>
                  <a:pt x="14040" y="2288"/>
                </a:lnTo>
                <a:lnTo>
                  <a:pt x="14089" y="2385"/>
                </a:lnTo>
                <a:lnTo>
                  <a:pt x="14113" y="2531"/>
                </a:lnTo>
                <a:lnTo>
                  <a:pt x="13992" y="2555"/>
                </a:lnTo>
                <a:lnTo>
                  <a:pt x="13870" y="2555"/>
                </a:lnTo>
                <a:lnTo>
                  <a:pt x="13773" y="2531"/>
                </a:lnTo>
                <a:lnTo>
                  <a:pt x="13724" y="2482"/>
                </a:lnTo>
                <a:lnTo>
                  <a:pt x="13675" y="2409"/>
                </a:lnTo>
                <a:lnTo>
                  <a:pt x="13602" y="2215"/>
                </a:lnTo>
                <a:lnTo>
                  <a:pt x="13554" y="2020"/>
                </a:lnTo>
                <a:close/>
                <a:moveTo>
                  <a:pt x="3407" y="1874"/>
                </a:moveTo>
                <a:lnTo>
                  <a:pt x="3529" y="1923"/>
                </a:lnTo>
                <a:lnTo>
                  <a:pt x="3602" y="1971"/>
                </a:lnTo>
                <a:lnTo>
                  <a:pt x="3675" y="2044"/>
                </a:lnTo>
                <a:lnTo>
                  <a:pt x="3723" y="2142"/>
                </a:lnTo>
                <a:lnTo>
                  <a:pt x="3772" y="2215"/>
                </a:lnTo>
                <a:lnTo>
                  <a:pt x="3821" y="2434"/>
                </a:lnTo>
                <a:lnTo>
                  <a:pt x="3821" y="2531"/>
                </a:lnTo>
                <a:lnTo>
                  <a:pt x="3796" y="2628"/>
                </a:lnTo>
                <a:lnTo>
                  <a:pt x="3699" y="2628"/>
                </a:lnTo>
                <a:lnTo>
                  <a:pt x="3602" y="2555"/>
                </a:lnTo>
                <a:lnTo>
                  <a:pt x="3529" y="2482"/>
                </a:lnTo>
                <a:lnTo>
                  <a:pt x="3480" y="2385"/>
                </a:lnTo>
                <a:lnTo>
                  <a:pt x="3456" y="2263"/>
                </a:lnTo>
                <a:lnTo>
                  <a:pt x="3431" y="2142"/>
                </a:lnTo>
                <a:lnTo>
                  <a:pt x="3407" y="1874"/>
                </a:lnTo>
                <a:close/>
                <a:moveTo>
                  <a:pt x="2920" y="1923"/>
                </a:moveTo>
                <a:lnTo>
                  <a:pt x="2969" y="2263"/>
                </a:lnTo>
                <a:lnTo>
                  <a:pt x="2993" y="2434"/>
                </a:lnTo>
                <a:lnTo>
                  <a:pt x="3042" y="2580"/>
                </a:lnTo>
                <a:lnTo>
                  <a:pt x="3115" y="2726"/>
                </a:lnTo>
                <a:lnTo>
                  <a:pt x="3188" y="2847"/>
                </a:lnTo>
                <a:lnTo>
                  <a:pt x="3310" y="2945"/>
                </a:lnTo>
                <a:lnTo>
                  <a:pt x="3407" y="3042"/>
                </a:lnTo>
                <a:lnTo>
                  <a:pt x="3164" y="3042"/>
                </a:lnTo>
                <a:lnTo>
                  <a:pt x="3042" y="3018"/>
                </a:lnTo>
                <a:lnTo>
                  <a:pt x="2920" y="2945"/>
                </a:lnTo>
                <a:lnTo>
                  <a:pt x="2823" y="2872"/>
                </a:lnTo>
                <a:lnTo>
                  <a:pt x="2750" y="2774"/>
                </a:lnTo>
                <a:lnTo>
                  <a:pt x="2701" y="2653"/>
                </a:lnTo>
                <a:lnTo>
                  <a:pt x="2677" y="2531"/>
                </a:lnTo>
                <a:lnTo>
                  <a:pt x="2677" y="2385"/>
                </a:lnTo>
                <a:lnTo>
                  <a:pt x="2726" y="2239"/>
                </a:lnTo>
                <a:lnTo>
                  <a:pt x="2774" y="2117"/>
                </a:lnTo>
                <a:lnTo>
                  <a:pt x="2872" y="1996"/>
                </a:lnTo>
                <a:lnTo>
                  <a:pt x="2920" y="1923"/>
                </a:lnTo>
                <a:close/>
                <a:moveTo>
                  <a:pt x="13067" y="2069"/>
                </a:moveTo>
                <a:lnTo>
                  <a:pt x="13140" y="2385"/>
                </a:lnTo>
                <a:lnTo>
                  <a:pt x="13262" y="2653"/>
                </a:lnTo>
                <a:lnTo>
                  <a:pt x="13310" y="2750"/>
                </a:lnTo>
                <a:lnTo>
                  <a:pt x="13383" y="2823"/>
                </a:lnTo>
                <a:lnTo>
                  <a:pt x="13529" y="2969"/>
                </a:lnTo>
                <a:lnTo>
                  <a:pt x="13724" y="3042"/>
                </a:lnTo>
                <a:lnTo>
                  <a:pt x="13919" y="3091"/>
                </a:lnTo>
                <a:lnTo>
                  <a:pt x="13870" y="3139"/>
                </a:lnTo>
                <a:lnTo>
                  <a:pt x="13724" y="3188"/>
                </a:lnTo>
                <a:lnTo>
                  <a:pt x="13578" y="3212"/>
                </a:lnTo>
                <a:lnTo>
                  <a:pt x="13456" y="3188"/>
                </a:lnTo>
                <a:lnTo>
                  <a:pt x="13310" y="3139"/>
                </a:lnTo>
                <a:lnTo>
                  <a:pt x="13213" y="3066"/>
                </a:lnTo>
                <a:lnTo>
                  <a:pt x="13116" y="2945"/>
                </a:lnTo>
                <a:lnTo>
                  <a:pt x="13018" y="2847"/>
                </a:lnTo>
                <a:lnTo>
                  <a:pt x="12970" y="2701"/>
                </a:lnTo>
                <a:lnTo>
                  <a:pt x="12945" y="2531"/>
                </a:lnTo>
                <a:lnTo>
                  <a:pt x="12945" y="2361"/>
                </a:lnTo>
                <a:lnTo>
                  <a:pt x="12994" y="2215"/>
                </a:lnTo>
                <a:lnTo>
                  <a:pt x="13067" y="2069"/>
                </a:lnTo>
                <a:close/>
                <a:moveTo>
                  <a:pt x="5548" y="1339"/>
                </a:moveTo>
                <a:lnTo>
                  <a:pt x="7641" y="1387"/>
                </a:lnTo>
                <a:lnTo>
                  <a:pt x="13018" y="1387"/>
                </a:lnTo>
                <a:lnTo>
                  <a:pt x="13018" y="1533"/>
                </a:lnTo>
                <a:lnTo>
                  <a:pt x="12872" y="1631"/>
                </a:lnTo>
                <a:lnTo>
                  <a:pt x="12775" y="1752"/>
                </a:lnTo>
                <a:lnTo>
                  <a:pt x="12702" y="1923"/>
                </a:lnTo>
                <a:lnTo>
                  <a:pt x="12629" y="2069"/>
                </a:lnTo>
                <a:lnTo>
                  <a:pt x="12580" y="2239"/>
                </a:lnTo>
                <a:lnTo>
                  <a:pt x="12556" y="2434"/>
                </a:lnTo>
                <a:lnTo>
                  <a:pt x="12556" y="2604"/>
                </a:lnTo>
                <a:lnTo>
                  <a:pt x="12580" y="2750"/>
                </a:lnTo>
                <a:lnTo>
                  <a:pt x="12629" y="2993"/>
                </a:lnTo>
                <a:lnTo>
                  <a:pt x="12751" y="3188"/>
                </a:lnTo>
                <a:lnTo>
                  <a:pt x="12897" y="3334"/>
                </a:lnTo>
                <a:lnTo>
                  <a:pt x="13067" y="3480"/>
                </a:lnTo>
                <a:lnTo>
                  <a:pt x="13262" y="3553"/>
                </a:lnTo>
                <a:lnTo>
                  <a:pt x="13481" y="3602"/>
                </a:lnTo>
                <a:lnTo>
                  <a:pt x="13724" y="3602"/>
                </a:lnTo>
                <a:lnTo>
                  <a:pt x="13943" y="3553"/>
                </a:lnTo>
                <a:lnTo>
                  <a:pt x="14113" y="3480"/>
                </a:lnTo>
                <a:lnTo>
                  <a:pt x="14259" y="3358"/>
                </a:lnTo>
                <a:lnTo>
                  <a:pt x="14381" y="3212"/>
                </a:lnTo>
                <a:lnTo>
                  <a:pt x="14454" y="3042"/>
                </a:lnTo>
                <a:lnTo>
                  <a:pt x="14503" y="2872"/>
                </a:lnTo>
                <a:lnTo>
                  <a:pt x="14527" y="2701"/>
                </a:lnTo>
                <a:lnTo>
                  <a:pt x="14551" y="2507"/>
                </a:lnTo>
                <a:lnTo>
                  <a:pt x="14527" y="2312"/>
                </a:lnTo>
                <a:lnTo>
                  <a:pt x="14454" y="2142"/>
                </a:lnTo>
                <a:lnTo>
                  <a:pt x="14381" y="1996"/>
                </a:lnTo>
                <a:lnTo>
                  <a:pt x="14284" y="1874"/>
                </a:lnTo>
                <a:lnTo>
                  <a:pt x="14186" y="1777"/>
                </a:lnTo>
                <a:lnTo>
                  <a:pt x="14040" y="1704"/>
                </a:lnTo>
                <a:lnTo>
                  <a:pt x="13894" y="1631"/>
                </a:lnTo>
                <a:lnTo>
                  <a:pt x="13748" y="1606"/>
                </a:lnTo>
                <a:lnTo>
                  <a:pt x="13602" y="1582"/>
                </a:lnTo>
                <a:lnTo>
                  <a:pt x="13554" y="1533"/>
                </a:lnTo>
                <a:lnTo>
                  <a:pt x="13505" y="1485"/>
                </a:lnTo>
                <a:lnTo>
                  <a:pt x="13505" y="1387"/>
                </a:lnTo>
                <a:lnTo>
                  <a:pt x="16255" y="1387"/>
                </a:lnTo>
                <a:lnTo>
                  <a:pt x="16230" y="1996"/>
                </a:lnTo>
                <a:lnTo>
                  <a:pt x="16230" y="2604"/>
                </a:lnTo>
                <a:lnTo>
                  <a:pt x="16279" y="3821"/>
                </a:lnTo>
                <a:lnTo>
                  <a:pt x="15890" y="3748"/>
                </a:lnTo>
                <a:lnTo>
                  <a:pt x="15476" y="3723"/>
                </a:lnTo>
                <a:lnTo>
                  <a:pt x="15038" y="3699"/>
                </a:lnTo>
                <a:lnTo>
                  <a:pt x="14624" y="3723"/>
                </a:lnTo>
                <a:lnTo>
                  <a:pt x="13797" y="3796"/>
                </a:lnTo>
                <a:lnTo>
                  <a:pt x="12970" y="3796"/>
                </a:lnTo>
                <a:lnTo>
                  <a:pt x="12386" y="3772"/>
                </a:lnTo>
                <a:lnTo>
                  <a:pt x="11802" y="3772"/>
                </a:lnTo>
                <a:lnTo>
                  <a:pt x="10634" y="3796"/>
                </a:lnTo>
                <a:lnTo>
                  <a:pt x="9466" y="3821"/>
                </a:lnTo>
                <a:lnTo>
                  <a:pt x="8322" y="3845"/>
                </a:lnTo>
                <a:lnTo>
                  <a:pt x="7130" y="3821"/>
                </a:lnTo>
                <a:lnTo>
                  <a:pt x="5962" y="3772"/>
                </a:lnTo>
                <a:lnTo>
                  <a:pt x="4794" y="3723"/>
                </a:lnTo>
                <a:lnTo>
                  <a:pt x="3139" y="3723"/>
                </a:lnTo>
                <a:lnTo>
                  <a:pt x="2653" y="3772"/>
                </a:lnTo>
                <a:lnTo>
                  <a:pt x="2166" y="3796"/>
                </a:lnTo>
                <a:lnTo>
                  <a:pt x="1679" y="3796"/>
                </a:lnTo>
                <a:lnTo>
                  <a:pt x="1096" y="3772"/>
                </a:lnTo>
                <a:lnTo>
                  <a:pt x="804" y="3772"/>
                </a:lnTo>
                <a:lnTo>
                  <a:pt x="512" y="3821"/>
                </a:lnTo>
                <a:lnTo>
                  <a:pt x="585" y="3115"/>
                </a:lnTo>
                <a:lnTo>
                  <a:pt x="658" y="2409"/>
                </a:lnTo>
                <a:lnTo>
                  <a:pt x="682" y="2166"/>
                </a:lnTo>
                <a:lnTo>
                  <a:pt x="682" y="1874"/>
                </a:lnTo>
                <a:lnTo>
                  <a:pt x="658" y="1606"/>
                </a:lnTo>
                <a:lnTo>
                  <a:pt x="585" y="1339"/>
                </a:lnTo>
                <a:lnTo>
                  <a:pt x="585" y="1339"/>
                </a:lnTo>
                <a:lnTo>
                  <a:pt x="877" y="1363"/>
                </a:lnTo>
                <a:lnTo>
                  <a:pt x="1169" y="1387"/>
                </a:lnTo>
                <a:lnTo>
                  <a:pt x="2069" y="1387"/>
                </a:lnTo>
                <a:lnTo>
                  <a:pt x="2969" y="1363"/>
                </a:lnTo>
                <a:lnTo>
                  <a:pt x="2945" y="1412"/>
                </a:lnTo>
                <a:lnTo>
                  <a:pt x="2774" y="1509"/>
                </a:lnTo>
                <a:lnTo>
                  <a:pt x="2604" y="1631"/>
                </a:lnTo>
                <a:lnTo>
                  <a:pt x="2458" y="1801"/>
                </a:lnTo>
                <a:lnTo>
                  <a:pt x="2336" y="1971"/>
                </a:lnTo>
                <a:lnTo>
                  <a:pt x="2288" y="2117"/>
                </a:lnTo>
                <a:lnTo>
                  <a:pt x="2239" y="2263"/>
                </a:lnTo>
                <a:lnTo>
                  <a:pt x="2239" y="2434"/>
                </a:lnTo>
                <a:lnTo>
                  <a:pt x="2215" y="2580"/>
                </a:lnTo>
                <a:lnTo>
                  <a:pt x="2239" y="2750"/>
                </a:lnTo>
                <a:lnTo>
                  <a:pt x="2288" y="2896"/>
                </a:lnTo>
                <a:lnTo>
                  <a:pt x="2361" y="3042"/>
                </a:lnTo>
                <a:lnTo>
                  <a:pt x="2458" y="3164"/>
                </a:lnTo>
                <a:lnTo>
                  <a:pt x="2604" y="3310"/>
                </a:lnTo>
                <a:lnTo>
                  <a:pt x="2750" y="3383"/>
                </a:lnTo>
                <a:lnTo>
                  <a:pt x="2920" y="3456"/>
                </a:lnTo>
                <a:lnTo>
                  <a:pt x="3091" y="3480"/>
                </a:lnTo>
                <a:lnTo>
                  <a:pt x="3285" y="3480"/>
                </a:lnTo>
                <a:lnTo>
                  <a:pt x="3480" y="3456"/>
                </a:lnTo>
                <a:lnTo>
                  <a:pt x="3650" y="3407"/>
                </a:lnTo>
                <a:lnTo>
                  <a:pt x="3821" y="3334"/>
                </a:lnTo>
                <a:lnTo>
                  <a:pt x="3967" y="3237"/>
                </a:lnTo>
                <a:lnTo>
                  <a:pt x="4088" y="3139"/>
                </a:lnTo>
                <a:lnTo>
                  <a:pt x="4161" y="2993"/>
                </a:lnTo>
                <a:lnTo>
                  <a:pt x="4234" y="2847"/>
                </a:lnTo>
                <a:lnTo>
                  <a:pt x="4259" y="2701"/>
                </a:lnTo>
                <a:lnTo>
                  <a:pt x="4283" y="2531"/>
                </a:lnTo>
                <a:lnTo>
                  <a:pt x="4259" y="2385"/>
                </a:lnTo>
                <a:lnTo>
                  <a:pt x="4234" y="2215"/>
                </a:lnTo>
                <a:lnTo>
                  <a:pt x="4186" y="2093"/>
                </a:lnTo>
                <a:lnTo>
                  <a:pt x="4137" y="1947"/>
                </a:lnTo>
                <a:lnTo>
                  <a:pt x="4064" y="1825"/>
                </a:lnTo>
                <a:lnTo>
                  <a:pt x="3967" y="1704"/>
                </a:lnTo>
                <a:lnTo>
                  <a:pt x="3869" y="1582"/>
                </a:lnTo>
                <a:lnTo>
                  <a:pt x="3748" y="1509"/>
                </a:lnTo>
                <a:lnTo>
                  <a:pt x="3626" y="1436"/>
                </a:lnTo>
                <a:lnTo>
                  <a:pt x="3480" y="1412"/>
                </a:lnTo>
                <a:lnTo>
                  <a:pt x="3431" y="1412"/>
                </a:lnTo>
                <a:lnTo>
                  <a:pt x="3456" y="1363"/>
                </a:lnTo>
                <a:lnTo>
                  <a:pt x="4502" y="1339"/>
                </a:lnTo>
                <a:close/>
                <a:moveTo>
                  <a:pt x="11802" y="6011"/>
                </a:moveTo>
                <a:lnTo>
                  <a:pt x="11753" y="6132"/>
                </a:lnTo>
                <a:lnTo>
                  <a:pt x="11704" y="6254"/>
                </a:lnTo>
                <a:lnTo>
                  <a:pt x="11680" y="6522"/>
                </a:lnTo>
                <a:lnTo>
                  <a:pt x="11656" y="6789"/>
                </a:lnTo>
                <a:lnTo>
                  <a:pt x="11656" y="7057"/>
                </a:lnTo>
                <a:lnTo>
                  <a:pt x="11656" y="7446"/>
                </a:lnTo>
                <a:lnTo>
                  <a:pt x="11704" y="7860"/>
                </a:lnTo>
                <a:lnTo>
                  <a:pt x="9855" y="7860"/>
                </a:lnTo>
                <a:lnTo>
                  <a:pt x="9855" y="7836"/>
                </a:lnTo>
                <a:lnTo>
                  <a:pt x="9831" y="7325"/>
                </a:lnTo>
                <a:lnTo>
                  <a:pt x="9758" y="6814"/>
                </a:lnTo>
                <a:lnTo>
                  <a:pt x="9733" y="6619"/>
                </a:lnTo>
                <a:lnTo>
                  <a:pt x="9733" y="6449"/>
                </a:lnTo>
                <a:lnTo>
                  <a:pt x="9709" y="6084"/>
                </a:lnTo>
                <a:lnTo>
                  <a:pt x="10755" y="6059"/>
                </a:lnTo>
                <a:lnTo>
                  <a:pt x="11802" y="6011"/>
                </a:lnTo>
                <a:close/>
                <a:moveTo>
                  <a:pt x="13870" y="5962"/>
                </a:moveTo>
                <a:lnTo>
                  <a:pt x="14089" y="6011"/>
                </a:lnTo>
                <a:lnTo>
                  <a:pt x="14162" y="6059"/>
                </a:lnTo>
                <a:lnTo>
                  <a:pt x="14235" y="6108"/>
                </a:lnTo>
                <a:lnTo>
                  <a:pt x="14284" y="6157"/>
                </a:lnTo>
                <a:lnTo>
                  <a:pt x="14259" y="6473"/>
                </a:lnTo>
                <a:lnTo>
                  <a:pt x="14284" y="6765"/>
                </a:lnTo>
                <a:lnTo>
                  <a:pt x="14284" y="7081"/>
                </a:lnTo>
                <a:lnTo>
                  <a:pt x="14284" y="7398"/>
                </a:lnTo>
                <a:lnTo>
                  <a:pt x="14235" y="7884"/>
                </a:lnTo>
                <a:lnTo>
                  <a:pt x="12142" y="7860"/>
                </a:lnTo>
                <a:lnTo>
                  <a:pt x="12118" y="7568"/>
                </a:lnTo>
                <a:lnTo>
                  <a:pt x="12094" y="7179"/>
                </a:lnTo>
                <a:lnTo>
                  <a:pt x="12094" y="6789"/>
                </a:lnTo>
                <a:lnTo>
                  <a:pt x="12094" y="6376"/>
                </a:lnTo>
                <a:lnTo>
                  <a:pt x="12069" y="6181"/>
                </a:lnTo>
                <a:lnTo>
                  <a:pt x="12045" y="6011"/>
                </a:lnTo>
                <a:lnTo>
                  <a:pt x="12288" y="5986"/>
                </a:lnTo>
                <a:lnTo>
                  <a:pt x="12872" y="5962"/>
                </a:lnTo>
                <a:close/>
                <a:moveTo>
                  <a:pt x="7276" y="6011"/>
                </a:moveTo>
                <a:lnTo>
                  <a:pt x="9417" y="6059"/>
                </a:lnTo>
                <a:lnTo>
                  <a:pt x="9369" y="6181"/>
                </a:lnTo>
                <a:lnTo>
                  <a:pt x="9344" y="6351"/>
                </a:lnTo>
                <a:lnTo>
                  <a:pt x="9320" y="6497"/>
                </a:lnTo>
                <a:lnTo>
                  <a:pt x="9344" y="6668"/>
                </a:lnTo>
                <a:lnTo>
                  <a:pt x="9369" y="7008"/>
                </a:lnTo>
                <a:lnTo>
                  <a:pt x="9417" y="7276"/>
                </a:lnTo>
                <a:lnTo>
                  <a:pt x="9442" y="7884"/>
                </a:lnTo>
                <a:lnTo>
                  <a:pt x="8176" y="7909"/>
                </a:lnTo>
                <a:lnTo>
                  <a:pt x="7495" y="7957"/>
                </a:lnTo>
                <a:lnTo>
                  <a:pt x="7495" y="7446"/>
                </a:lnTo>
                <a:lnTo>
                  <a:pt x="7471" y="6960"/>
                </a:lnTo>
                <a:lnTo>
                  <a:pt x="7398" y="6473"/>
                </a:lnTo>
                <a:lnTo>
                  <a:pt x="7325" y="6254"/>
                </a:lnTo>
                <a:lnTo>
                  <a:pt x="7276" y="6011"/>
                </a:lnTo>
                <a:close/>
                <a:moveTo>
                  <a:pt x="6911" y="6011"/>
                </a:moveTo>
                <a:lnTo>
                  <a:pt x="6887" y="6205"/>
                </a:lnTo>
                <a:lnTo>
                  <a:pt x="6887" y="6424"/>
                </a:lnTo>
                <a:lnTo>
                  <a:pt x="6960" y="6838"/>
                </a:lnTo>
                <a:lnTo>
                  <a:pt x="6984" y="7130"/>
                </a:lnTo>
                <a:lnTo>
                  <a:pt x="7008" y="7398"/>
                </a:lnTo>
                <a:lnTo>
                  <a:pt x="7008" y="7982"/>
                </a:lnTo>
                <a:lnTo>
                  <a:pt x="6157" y="8030"/>
                </a:lnTo>
                <a:lnTo>
                  <a:pt x="5281" y="8079"/>
                </a:lnTo>
                <a:lnTo>
                  <a:pt x="5062" y="8079"/>
                </a:lnTo>
                <a:lnTo>
                  <a:pt x="5037" y="7203"/>
                </a:lnTo>
                <a:lnTo>
                  <a:pt x="5037" y="6303"/>
                </a:lnTo>
                <a:lnTo>
                  <a:pt x="5037" y="6205"/>
                </a:lnTo>
                <a:lnTo>
                  <a:pt x="5013" y="6035"/>
                </a:lnTo>
                <a:lnTo>
                  <a:pt x="5743" y="6011"/>
                </a:lnTo>
                <a:close/>
                <a:moveTo>
                  <a:pt x="2774" y="6011"/>
                </a:moveTo>
                <a:lnTo>
                  <a:pt x="3091" y="6035"/>
                </a:lnTo>
                <a:lnTo>
                  <a:pt x="3407" y="6059"/>
                </a:lnTo>
                <a:lnTo>
                  <a:pt x="3699" y="6059"/>
                </a:lnTo>
                <a:lnTo>
                  <a:pt x="4648" y="6035"/>
                </a:lnTo>
                <a:lnTo>
                  <a:pt x="4599" y="6303"/>
                </a:lnTo>
                <a:lnTo>
                  <a:pt x="4599" y="6522"/>
                </a:lnTo>
                <a:lnTo>
                  <a:pt x="4575" y="6911"/>
                </a:lnTo>
                <a:lnTo>
                  <a:pt x="4575" y="7300"/>
                </a:lnTo>
                <a:lnTo>
                  <a:pt x="4599" y="8103"/>
                </a:lnTo>
                <a:lnTo>
                  <a:pt x="3869" y="8079"/>
                </a:lnTo>
                <a:lnTo>
                  <a:pt x="3529" y="8055"/>
                </a:lnTo>
                <a:lnTo>
                  <a:pt x="3188" y="8006"/>
                </a:lnTo>
                <a:lnTo>
                  <a:pt x="2701" y="8006"/>
                </a:lnTo>
                <a:lnTo>
                  <a:pt x="2531" y="8030"/>
                </a:lnTo>
                <a:lnTo>
                  <a:pt x="2482" y="7519"/>
                </a:lnTo>
                <a:lnTo>
                  <a:pt x="2434" y="7008"/>
                </a:lnTo>
                <a:lnTo>
                  <a:pt x="2409" y="6741"/>
                </a:lnTo>
                <a:lnTo>
                  <a:pt x="2409" y="6497"/>
                </a:lnTo>
                <a:lnTo>
                  <a:pt x="2434" y="6254"/>
                </a:lnTo>
                <a:lnTo>
                  <a:pt x="2482" y="6011"/>
                </a:lnTo>
                <a:close/>
                <a:moveTo>
                  <a:pt x="10220" y="8639"/>
                </a:moveTo>
                <a:lnTo>
                  <a:pt x="10147" y="8663"/>
                </a:lnTo>
                <a:lnTo>
                  <a:pt x="10098" y="8736"/>
                </a:lnTo>
                <a:lnTo>
                  <a:pt x="10098" y="8809"/>
                </a:lnTo>
                <a:lnTo>
                  <a:pt x="10123" y="8882"/>
                </a:lnTo>
                <a:lnTo>
                  <a:pt x="10196" y="9052"/>
                </a:lnTo>
                <a:lnTo>
                  <a:pt x="10317" y="9198"/>
                </a:lnTo>
                <a:lnTo>
                  <a:pt x="10439" y="9320"/>
                </a:lnTo>
                <a:lnTo>
                  <a:pt x="10366" y="9393"/>
                </a:lnTo>
                <a:lnTo>
                  <a:pt x="10317" y="9490"/>
                </a:lnTo>
                <a:lnTo>
                  <a:pt x="10269" y="9563"/>
                </a:lnTo>
                <a:lnTo>
                  <a:pt x="10269" y="9660"/>
                </a:lnTo>
                <a:lnTo>
                  <a:pt x="10293" y="9733"/>
                </a:lnTo>
                <a:lnTo>
                  <a:pt x="10317" y="9758"/>
                </a:lnTo>
                <a:lnTo>
                  <a:pt x="10342" y="9758"/>
                </a:lnTo>
                <a:lnTo>
                  <a:pt x="10439" y="9733"/>
                </a:lnTo>
                <a:lnTo>
                  <a:pt x="10536" y="9709"/>
                </a:lnTo>
                <a:lnTo>
                  <a:pt x="10707" y="9587"/>
                </a:lnTo>
                <a:lnTo>
                  <a:pt x="10780" y="9660"/>
                </a:lnTo>
                <a:lnTo>
                  <a:pt x="10877" y="9733"/>
                </a:lnTo>
                <a:lnTo>
                  <a:pt x="10999" y="9782"/>
                </a:lnTo>
                <a:lnTo>
                  <a:pt x="11096" y="9806"/>
                </a:lnTo>
                <a:lnTo>
                  <a:pt x="11145" y="9782"/>
                </a:lnTo>
                <a:lnTo>
                  <a:pt x="11193" y="9782"/>
                </a:lnTo>
                <a:lnTo>
                  <a:pt x="11266" y="9685"/>
                </a:lnTo>
                <a:lnTo>
                  <a:pt x="11291" y="9636"/>
                </a:lnTo>
                <a:lnTo>
                  <a:pt x="11315" y="9587"/>
                </a:lnTo>
                <a:lnTo>
                  <a:pt x="11291" y="9539"/>
                </a:lnTo>
                <a:lnTo>
                  <a:pt x="11266" y="9490"/>
                </a:lnTo>
                <a:lnTo>
                  <a:pt x="11218" y="9417"/>
                </a:lnTo>
                <a:lnTo>
                  <a:pt x="11169" y="9393"/>
                </a:lnTo>
                <a:lnTo>
                  <a:pt x="11047" y="9295"/>
                </a:lnTo>
                <a:lnTo>
                  <a:pt x="11266" y="9150"/>
                </a:lnTo>
                <a:lnTo>
                  <a:pt x="11485" y="9028"/>
                </a:lnTo>
                <a:lnTo>
                  <a:pt x="11558" y="8979"/>
                </a:lnTo>
                <a:lnTo>
                  <a:pt x="11607" y="8906"/>
                </a:lnTo>
                <a:lnTo>
                  <a:pt x="11631" y="8833"/>
                </a:lnTo>
                <a:lnTo>
                  <a:pt x="11607" y="8760"/>
                </a:lnTo>
                <a:lnTo>
                  <a:pt x="11558" y="8712"/>
                </a:lnTo>
                <a:lnTo>
                  <a:pt x="11510" y="8663"/>
                </a:lnTo>
                <a:lnTo>
                  <a:pt x="11437" y="8639"/>
                </a:lnTo>
                <a:lnTo>
                  <a:pt x="11339" y="8663"/>
                </a:lnTo>
                <a:lnTo>
                  <a:pt x="11193" y="8736"/>
                </a:lnTo>
                <a:lnTo>
                  <a:pt x="11047" y="8833"/>
                </a:lnTo>
                <a:lnTo>
                  <a:pt x="10780" y="9028"/>
                </a:lnTo>
                <a:lnTo>
                  <a:pt x="10512" y="8785"/>
                </a:lnTo>
                <a:lnTo>
                  <a:pt x="10366" y="8687"/>
                </a:lnTo>
                <a:lnTo>
                  <a:pt x="10293" y="8639"/>
                </a:lnTo>
                <a:close/>
                <a:moveTo>
                  <a:pt x="12191" y="8322"/>
                </a:moveTo>
                <a:lnTo>
                  <a:pt x="14211" y="8347"/>
                </a:lnTo>
                <a:lnTo>
                  <a:pt x="14186" y="9028"/>
                </a:lnTo>
                <a:lnTo>
                  <a:pt x="14186" y="9368"/>
                </a:lnTo>
                <a:lnTo>
                  <a:pt x="14211" y="9709"/>
                </a:lnTo>
                <a:lnTo>
                  <a:pt x="14235" y="10171"/>
                </a:lnTo>
                <a:lnTo>
                  <a:pt x="13992" y="10147"/>
                </a:lnTo>
                <a:lnTo>
                  <a:pt x="13724" y="10147"/>
                </a:lnTo>
                <a:lnTo>
                  <a:pt x="13213" y="10171"/>
                </a:lnTo>
                <a:lnTo>
                  <a:pt x="12191" y="10196"/>
                </a:lnTo>
                <a:lnTo>
                  <a:pt x="12191" y="10196"/>
                </a:lnTo>
                <a:lnTo>
                  <a:pt x="12240" y="9247"/>
                </a:lnTo>
                <a:lnTo>
                  <a:pt x="12215" y="8785"/>
                </a:lnTo>
                <a:lnTo>
                  <a:pt x="12191" y="8322"/>
                </a:lnTo>
                <a:close/>
                <a:moveTo>
                  <a:pt x="7008" y="8420"/>
                </a:moveTo>
                <a:lnTo>
                  <a:pt x="7033" y="9320"/>
                </a:lnTo>
                <a:lnTo>
                  <a:pt x="7033" y="9782"/>
                </a:lnTo>
                <a:lnTo>
                  <a:pt x="7033" y="10220"/>
                </a:lnTo>
                <a:lnTo>
                  <a:pt x="5110" y="10220"/>
                </a:lnTo>
                <a:lnTo>
                  <a:pt x="5110" y="9368"/>
                </a:lnTo>
                <a:lnTo>
                  <a:pt x="5086" y="8541"/>
                </a:lnTo>
                <a:lnTo>
                  <a:pt x="6059" y="8493"/>
                </a:lnTo>
                <a:lnTo>
                  <a:pt x="7008" y="8420"/>
                </a:lnTo>
                <a:close/>
                <a:moveTo>
                  <a:pt x="9490" y="8322"/>
                </a:moveTo>
                <a:lnTo>
                  <a:pt x="9539" y="9052"/>
                </a:lnTo>
                <a:lnTo>
                  <a:pt x="9539" y="9417"/>
                </a:lnTo>
                <a:lnTo>
                  <a:pt x="9514" y="9782"/>
                </a:lnTo>
                <a:lnTo>
                  <a:pt x="9466" y="10220"/>
                </a:lnTo>
                <a:lnTo>
                  <a:pt x="7519" y="10220"/>
                </a:lnTo>
                <a:lnTo>
                  <a:pt x="7544" y="9782"/>
                </a:lnTo>
                <a:lnTo>
                  <a:pt x="7519" y="9320"/>
                </a:lnTo>
                <a:lnTo>
                  <a:pt x="7495" y="8420"/>
                </a:lnTo>
                <a:lnTo>
                  <a:pt x="7495" y="8395"/>
                </a:lnTo>
                <a:lnTo>
                  <a:pt x="7982" y="8371"/>
                </a:lnTo>
                <a:lnTo>
                  <a:pt x="9490" y="8322"/>
                </a:lnTo>
                <a:close/>
                <a:moveTo>
                  <a:pt x="11753" y="8322"/>
                </a:moveTo>
                <a:lnTo>
                  <a:pt x="11802" y="8906"/>
                </a:lnTo>
                <a:lnTo>
                  <a:pt x="11802" y="9563"/>
                </a:lnTo>
                <a:lnTo>
                  <a:pt x="11753" y="10196"/>
                </a:lnTo>
                <a:lnTo>
                  <a:pt x="11680" y="10196"/>
                </a:lnTo>
                <a:lnTo>
                  <a:pt x="9879" y="10220"/>
                </a:lnTo>
                <a:lnTo>
                  <a:pt x="9928" y="9879"/>
                </a:lnTo>
                <a:lnTo>
                  <a:pt x="9952" y="9490"/>
                </a:lnTo>
                <a:lnTo>
                  <a:pt x="9952" y="9101"/>
                </a:lnTo>
                <a:lnTo>
                  <a:pt x="9928" y="8712"/>
                </a:lnTo>
                <a:lnTo>
                  <a:pt x="9904" y="8322"/>
                </a:lnTo>
                <a:close/>
                <a:moveTo>
                  <a:pt x="2555" y="8298"/>
                </a:moveTo>
                <a:lnTo>
                  <a:pt x="2750" y="8371"/>
                </a:lnTo>
                <a:lnTo>
                  <a:pt x="2945" y="8420"/>
                </a:lnTo>
                <a:lnTo>
                  <a:pt x="3334" y="8468"/>
                </a:lnTo>
                <a:lnTo>
                  <a:pt x="3650" y="8517"/>
                </a:lnTo>
                <a:lnTo>
                  <a:pt x="3991" y="8517"/>
                </a:lnTo>
                <a:lnTo>
                  <a:pt x="4624" y="8541"/>
                </a:lnTo>
                <a:lnTo>
                  <a:pt x="4648" y="9368"/>
                </a:lnTo>
                <a:lnTo>
                  <a:pt x="4648" y="10220"/>
                </a:lnTo>
                <a:lnTo>
                  <a:pt x="3285" y="10220"/>
                </a:lnTo>
                <a:lnTo>
                  <a:pt x="2920" y="10244"/>
                </a:lnTo>
                <a:lnTo>
                  <a:pt x="2555" y="10293"/>
                </a:lnTo>
                <a:lnTo>
                  <a:pt x="2580" y="9393"/>
                </a:lnTo>
                <a:lnTo>
                  <a:pt x="2580" y="8931"/>
                </a:lnTo>
                <a:lnTo>
                  <a:pt x="2580" y="8468"/>
                </a:lnTo>
                <a:lnTo>
                  <a:pt x="2555" y="8298"/>
                </a:lnTo>
                <a:close/>
                <a:moveTo>
                  <a:pt x="14259" y="10658"/>
                </a:moveTo>
                <a:lnTo>
                  <a:pt x="14259" y="11023"/>
                </a:lnTo>
                <a:lnTo>
                  <a:pt x="14235" y="11364"/>
                </a:lnTo>
                <a:lnTo>
                  <a:pt x="14186" y="11972"/>
                </a:lnTo>
                <a:lnTo>
                  <a:pt x="14162" y="12288"/>
                </a:lnTo>
                <a:lnTo>
                  <a:pt x="14162" y="12434"/>
                </a:lnTo>
                <a:lnTo>
                  <a:pt x="14186" y="12579"/>
                </a:lnTo>
                <a:lnTo>
                  <a:pt x="14186" y="12579"/>
                </a:lnTo>
                <a:lnTo>
                  <a:pt x="13773" y="12556"/>
                </a:lnTo>
                <a:lnTo>
                  <a:pt x="13018" y="12532"/>
                </a:lnTo>
                <a:lnTo>
                  <a:pt x="12142" y="12556"/>
                </a:lnTo>
                <a:lnTo>
                  <a:pt x="12167" y="12167"/>
                </a:lnTo>
                <a:lnTo>
                  <a:pt x="12167" y="11777"/>
                </a:lnTo>
                <a:lnTo>
                  <a:pt x="12142" y="11412"/>
                </a:lnTo>
                <a:lnTo>
                  <a:pt x="12142" y="11023"/>
                </a:lnTo>
                <a:lnTo>
                  <a:pt x="12167" y="10731"/>
                </a:lnTo>
                <a:lnTo>
                  <a:pt x="13213" y="10707"/>
                </a:lnTo>
                <a:lnTo>
                  <a:pt x="14259" y="10658"/>
                </a:lnTo>
                <a:close/>
                <a:moveTo>
                  <a:pt x="11729" y="10731"/>
                </a:moveTo>
                <a:lnTo>
                  <a:pt x="11704" y="10828"/>
                </a:lnTo>
                <a:lnTo>
                  <a:pt x="11704" y="11266"/>
                </a:lnTo>
                <a:lnTo>
                  <a:pt x="11704" y="11704"/>
                </a:lnTo>
                <a:lnTo>
                  <a:pt x="11704" y="12142"/>
                </a:lnTo>
                <a:lnTo>
                  <a:pt x="11680" y="12580"/>
                </a:lnTo>
                <a:lnTo>
                  <a:pt x="11510" y="12580"/>
                </a:lnTo>
                <a:lnTo>
                  <a:pt x="9733" y="12653"/>
                </a:lnTo>
                <a:lnTo>
                  <a:pt x="9758" y="12556"/>
                </a:lnTo>
                <a:lnTo>
                  <a:pt x="9733" y="12459"/>
                </a:lnTo>
                <a:lnTo>
                  <a:pt x="9709" y="12240"/>
                </a:lnTo>
                <a:lnTo>
                  <a:pt x="9709" y="11850"/>
                </a:lnTo>
                <a:lnTo>
                  <a:pt x="9733" y="11461"/>
                </a:lnTo>
                <a:lnTo>
                  <a:pt x="9806" y="10755"/>
                </a:lnTo>
                <a:lnTo>
                  <a:pt x="11729" y="10731"/>
                </a:lnTo>
                <a:close/>
                <a:moveTo>
                  <a:pt x="2555" y="10609"/>
                </a:moveTo>
                <a:lnTo>
                  <a:pt x="2872" y="10658"/>
                </a:lnTo>
                <a:lnTo>
                  <a:pt x="3188" y="10707"/>
                </a:lnTo>
                <a:lnTo>
                  <a:pt x="3845" y="10707"/>
                </a:lnTo>
                <a:lnTo>
                  <a:pt x="4624" y="10731"/>
                </a:lnTo>
                <a:lnTo>
                  <a:pt x="4599" y="11680"/>
                </a:lnTo>
                <a:lnTo>
                  <a:pt x="4575" y="12653"/>
                </a:lnTo>
                <a:lnTo>
                  <a:pt x="4064" y="12629"/>
                </a:lnTo>
                <a:lnTo>
                  <a:pt x="3553" y="12629"/>
                </a:lnTo>
                <a:lnTo>
                  <a:pt x="3042" y="12653"/>
                </a:lnTo>
                <a:lnTo>
                  <a:pt x="2555" y="12702"/>
                </a:lnTo>
                <a:lnTo>
                  <a:pt x="2555" y="11680"/>
                </a:lnTo>
                <a:lnTo>
                  <a:pt x="2531" y="10634"/>
                </a:lnTo>
                <a:lnTo>
                  <a:pt x="2555" y="10609"/>
                </a:lnTo>
                <a:close/>
                <a:moveTo>
                  <a:pt x="5378" y="10731"/>
                </a:moveTo>
                <a:lnTo>
                  <a:pt x="6984" y="10755"/>
                </a:lnTo>
                <a:lnTo>
                  <a:pt x="6887" y="12045"/>
                </a:lnTo>
                <a:lnTo>
                  <a:pt x="6862" y="12386"/>
                </a:lnTo>
                <a:lnTo>
                  <a:pt x="6887" y="12556"/>
                </a:lnTo>
                <a:lnTo>
                  <a:pt x="6911" y="12653"/>
                </a:lnTo>
                <a:lnTo>
                  <a:pt x="6960" y="12702"/>
                </a:lnTo>
                <a:lnTo>
                  <a:pt x="6035" y="12702"/>
                </a:lnTo>
                <a:lnTo>
                  <a:pt x="5110" y="12678"/>
                </a:lnTo>
                <a:lnTo>
                  <a:pt x="5062" y="12678"/>
                </a:lnTo>
                <a:lnTo>
                  <a:pt x="5062" y="12653"/>
                </a:lnTo>
                <a:lnTo>
                  <a:pt x="5062" y="11704"/>
                </a:lnTo>
                <a:lnTo>
                  <a:pt x="5110" y="10731"/>
                </a:lnTo>
                <a:close/>
                <a:moveTo>
                  <a:pt x="9393" y="10755"/>
                </a:moveTo>
                <a:lnTo>
                  <a:pt x="9296" y="11583"/>
                </a:lnTo>
                <a:lnTo>
                  <a:pt x="9271" y="11826"/>
                </a:lnTo>
                <a:lnTo>
                  <a:pt x="9247" y="12118"/>
                </a:lnTo>
                <a:lnTo>
                  <a:pt x="9271" y="12288"/>
                </a:lnTo>
                <a:lnTo>
                  <a:pt x="9271" y="12434"/>
                </a:lnTo>
                <a:lnTo>
                  <a:pt x="9320" y="12556"/>
                </a:lnTo>
                <a:lnTo>
                  <a:pt x="9369" y="12678"/>
                </a:lnTo>
                <a:lnTo>
                  <a:pt x="8225" y="12702"/>
                </a:lnTo>
                <a:lnTo>
                  <a:pt x="7325" y="12702"/>
                </a:lnTo>
                <a:lnTo>
                  <a:pt x="7349" y="12678"/>
                </a:lnTo>
                <a:lnTo>
                  <a:pt x="7373" y="12264"/>
                </a:lnTo>
                <a:lnTo>
                  <a:pt x="7398" y="11777"/>
                </a:lnTo>
                <a:lnTo>
                  <a:pt x="7471" y="10755"/>
                </a:lnTo>
                <a:close/>
                <a:moveTo>
                  <a:pt x="13578" y="5451"/>
                </a:moveTo>
                <a:lnTo>
                  <a:pt x="13335" y="5475"/>
                </a:lnTo>
                <a:lnTo>
                  <a:pt x="12945" y="5500"/>
                </a:lnTo>
                <a:lnTo>
                  <a:pt x="11607" y="5573"/>
                </a:lnTo>
                <a:lnTo>
                  <a:pt x="10950" y="5621"/>
                </a:lnTo>
                <a:lnTo>
                  <a:pt x="10293" y="5646"/>
                </a:lnTo>
                <a:lnTo>
                  <a:pt x="9150" y="5621"/>
                </a:lnTo>
                <a:lnTo>
                  <a:pt x="8006" y="5621"/>
                </a:lnTo>
                <a:lnTo>
                  <a:pt x="6887" y="5597"/>
                </a:lnTo>
                <a:lnTo>
                  <a:pt x="5743" y="5597"/>
                </a:lnTo>
                <a:lnTo>
                  <a:pt x="4624" y="5621"/>
                </a:lnTo>
                <a:lnTo>
                  <a:pt x="3504" y="5646"/>
                </a:lnTo>
                <a:lnTo>
                  <a:pt x="3188" y="5646"/>
                </a:lnTo>
                <a:lnTo>
                  <a:pt x="2872" y="5621"/>
                </a:lnTo>
                <a:lnTo>
                  <a:pt x="2531" y="5621"/>
                </a:lnTo>
                <a:lnTo>
                  <a:pt x="2385" y="5670"/>
                </a:lnTo>
                <a:lnTo>
                  <a:pt x="2239" y="5719"/>
                </a:lnTo>
                <a:lnTo>
                  <a:pt x="2190" y="5792"/>
                </a:lnTo>
                <a:lnTo>
                  <a:pt x="2166" y="5865"/>
                </a:lnTo>
                <a:lnTo>
                  <a:pt x="2190" y="5938"/>
                </a:lnTo>
                <a:lnTo>
                  <a:pt x="2239" y="5986"/>
                </a:lnTo>
                <a:lnTo>
                  <a:pt x="2166" y="6108"/>
                </a:lnTo>
                <a:lnTo>
                  <a:pt x="2117" y="6254"/>
                </a:lnTo>
                <a:lnTo>
                  <a:pt x="2093" y="6522"/>
                </a:lnTo>
                <a:lnTo>
                  <a:pt x="2069" y="6935"/>
                </a:lnTo>
                <a:lnTo>
                  <a:pt x="2069" y="7325"/>
                </a:lnTo>
                <a:lnTo>
                  <a:pt x="2117" y="8128"/>
                </a:lnTo>
                <a:lnTo>
                  <a:pt x="2166" y="8736"/>
                </a:lnTo>
                <a:lnTo>
                  <a:pt x="2166" y="9344"/>
                </a:lnTo>
                <a:lnTo>
                  <a:pt x="2142" y="10561"/>
                </a:lnTo>
                <a:lnTo>
                  <a:pt x="2117" y="11753"/>
                </a:lnTo>
                <a:lnTo>
                  <a:pt x="2093" y="12361"/>
                </a:lnTo>
                <a:lnTo>
                  <a:pt x="2117" y="12970"/>
                </a:lnTo>
                <a:lnTo>
                  <a:pt x="2117" y="13043"/>
                </a:lnTo>
                <a:lnTo>
                  <a:pt x="2166" y="13116"/>
                </a:lnTo>
                <a:lnTo>
                  <a:pt x="2215" y="13164"/>
                </a:lnTo>
                <a:lnTo>
                  <a:pt x="2288" y="13189"/>
                </a:lnTo>
                <a:lnTo>
                  <a:pt x="2361" y="13189"/>
                </a:lnTo>
                <a:lnTo>
                  <a:pt x="2434" y="13164"/>
                </a:lnTo>
                <a:lnTo>
                  <a:pt x="2482" y="13116"/>
                </a:lnTo>
                <a:lnTo>
                  <a:pt x="2531" y="13067"/>
                </a:lnTo>
                <a:lnTo>
                  <a:pt x="3821" y="13067"/>
                </a:lnTo>
                <a:lnTo>
                  <a:pt x="4453" y="13091"/>
                </a:lnTo>
                <a:lnTo>
                  <a:pt x="5110" y="13091"/>
                </a:lnTo>
                <a:lnTo>
                  <a:pt x="6668" y="13140"/>
                </a:lnTo>
                <a:lnTo>
                  <a:pt x="8225" y="13140"/>
                </a:lnTo>
                <a:lnTo>
                  <a:pt x="9758" y="13116"/>
                </a:lnTo>
                <a:lnTo>
                  <a:pt x="11315" y="13067"/>
                </a:lnTo>
                <a:lnTo>
                  <a:pt x="12118" y="13043"/>
                </a:lnTo>
                <a:lnTo>
                  <a:pt x="12921" y="13091"/>
                </a:lnTo>
                <a:lnTo>
                  <a:pt x="14600" y="13091"/>
                </a:lnTo>
                <a:lnTo>
                  <a:pt x="14649" y="13043"/>
                </a:lnTo>
                <a:lnTo>
                  <a:pt x="14722" y="13018"/>
                </a:lnTo>
                <a:lnTo>
                  <a:pt x="14746" y="12970"/>
                </a:lnTo>
                <a:lnTo>
                  <a:pt x="14795" y="12897"/>
                </a:lnTo>
                <a:lnTo>
                  <a:pt x="14795" y="12824"/>
                </a:lnTo>
                <a:lnTo>
                  <a:pt x="14795" y="12775"/>
                </a:lnTo>
                <a:lnTo>
                  <a:pt x="14746" y="12702"/>
                </a:lnTo>
                <a:lnTo>
                  <a:pt x="14746" y="12678"/>
                </a:lnTo>
                <a:lnTo>
                  <a:pt x="14673" y="12605"/>
                </a:lnTo>
                <a:lnTo>
                  <a:pt x="14697" y="12507"/>
                </a:lnTo>
                <a:lnTo>
                  <a:pt x="14770" y="11753"/>
                </a:lnTo>
                <a:lnTo>
                  <a:pt x="14795" y="11023"/>
                </a:lnTo>
                <a:lnTo>
                  <a:pt x="14770" y="10269"/>
                </a:lnTo>
                <a:lnTo>
                  <a:pt x="14722" y="9514"/>
                </a:lnTo>
                <a:lnTo>
                  <a:pt x="14697" y="8979"/>
                </a:lnTo>
                <a:lnTo>
                  <a:pt x="14722" y="8468"/>
                </a:lnTo>
                <a:lnTo>
                  <a:pt x="14770" y="7398"/>
                </a:lnTo>
                <a:lnTo>
                  <a:pt x="14795" y="7033"/>
                </a:lnTo>
                <a:lnTo>
                  <a:pt x="14770" y="6668"/>
                </a:lnTo>
                <a:lnTo>
                  <a:pt x="14722" y="6327"/>
                </a:lnTo>
                <a:lnTo>
                  <a:pt x="14624" y="5986"/>
                </a:lnTo>
                <a:lnTo>
                  <a:pt x="14624" y="5889"/>
                </a:lnTo>
                <a:lnTo>
                  <a:pt x="14600" y="5816"/>
                </a:lnTo>
                <a:lnTo>
                  <a:pt x="14551" y="5719"/>
                </a:lnTo>
                <a:lnTo>
                  <a:pt x="14478" y="5670"/>
                </a:lnTo>
                <a:lnTo>
                  <a:pt x="14381" y="5597"/>
                </a:lnTo>
                <a:lnTo>
                  <a:pt x="14284" y="5548"/>
                </a:lnTo>
                <a:lnTo>
                  <a:pt x="14065" y="5500"/>
                </a:lnTo>
                <a:lnTo>
                  <a:pt x="13846" y="5475"/>
                </a:lnTo>
                <a:lnTo>
                  <a:pt x="13578" y="5451"/>
                </a:lnTo>
                <a:close/>
                <a:moveTo>
                  <a:pt x="3796" y="4137"/>
                </a:moveTo>
                <a:lnTo>
                  <a:pt x="4916" y="4161"/>
                </a:lnTo>
                <a:lnTo>
                  <a:pt x="6059" y="4186"/>
                </a:lnTo>
                <a:lnTo>
                  <a:pt x="7179" y="4234"/>
                </a:lnTo>
                <a:lnTo>
                  <a:pt x="8322" y="4283"/>
                </a:lnTo>
                <a:lnTo>
                  <a:pt x="9393" y="4259"/>
                </a:lnTo>
                <a:lnTo>
                  <a:pt x="10463" y="4234"/>
                </a:lnTo>
                <a:lnTo>
                  <a:pt x="11534" y="4210"/>
                </a:lnTo>
                <a:lnTo>
                  <a:pt x="12605" y="4234"/>
                </a:lnTo>
                <a:lnTo>
                  <a:pt x="13529" y="4259"/>
                </a:lnTo>
                <a:lnTo>
                  <a:pt x="13992" y="4234"/>
                </a:lnTo>
                <a:lnTo>
                  <a:pt x="14478" y="4210"/>
                </a:lnTo>
                <a:lnTo>
                  <a:pt x="14916" y="4186"/>
                </a:lnTo>
                <a:lnTo>
                  <a:pt x="15379" y="4186"/>
                </a:lnTo>
                <a:lnTo>
                  <a:pt x="15817" y="4210"/>
                </a:lnTo>
                <a:lnTo>
                  <a:pt x="16060" y="4234"/>
                </a:lnTo>
                <a:lnTo>
                  <a:pt x="16279" y="4283"/>
                </a:lnTo>
                <a:lnTo>
                  <a:pt x="16303" y="4283"/>
                </a:lnTo>
                <a:lnTo>
                  <a:pt x="16303" y="4697"/>
                </a:lnTo>
                <a:lnTo>
                  <a:pt x="16279" y="5086"/>
                </a:lnTo>
                <a:lnTo>
                  <a:pt x="16230" y="6084"/>
                </a:lnTo>
                <a:lnTo>
                  <a:pt x="16206" y="7081"/>
                </a:lnTo>
                <a:lnTo>
                  <a:pt x="16182" y="9077"/>
                </a:lnTo>
                <a:lnTo>
                  <a:pt x="16157" y="10050"/>
                </a:lnTo>
                <a:lnTo>
                  <a:pt x="16133" y="10999"/>
                </a:lnTo>
                <a:lnTo>
                  <a:pt x="16157" y="11534"/>
                </a:lnTo>
                <a:lnTo>
                  <a:pt x="16206" y="12045"/>
                </a:lnTo>
                <a:lnTo>
                  <a:pt x="16279" y="12556"/>
                </a:lnTo>
                <a:lnTo>
                  <a:pt x="16328" y="13067"/>
                </a:lnTo>
                <a:lnTo>
                  <a:pt x="16328" y="13627"/>
                </a:lnTo>
                <a:lnTo>
                  <a:pt x="16303" y="14186"/>
                </a:lnTo>
                <a:lnTo>
                  <a:pt x="15281" y="14284"/>
                </a:lnTo>
                <a:lnTo>
                  <a:pt x="14259" y="14332"/>
                </a:lnTo>
                <a:lnTo>
                  <a:pt x="13213" y="14357"/>
                </a:lnTo>
                <a:lnTo>
                  <a:pt x="12191" y="14381"/>
                </a:lnTo>
                <a:lnTo>
                  <a:pt x="11096" y="14405"/>
                </a:lnTo>
                <a:lnTo>
                  <a:pt x="10025" y="14430"/>
                </a:lnTo>
                <a:lnTo>
                  <a:pt x="7860" y="14527"/>
                </a:lnTo>
                <a:lnTo>
                  <a:pt x="6789" y="14551"/>
                </a:lnTo>
                <a:lnTo>
                  <a:pt x="5719" y="14551"/>
                </a:lnTo>
                <a:lnTo>
                  <a:pt x="3602" y="14478"/>
                </a:lnTo>
                <a:lnTo>
                  <a:pt x="2604" y="14478"/>
                </a:lnTo>
                <a:lnTo>
                  <a:pt x="1606" y="14503"/>
                </a:lnTo>
                <a:lnTo>
                  <a:pt x="1047" y="14478"/>
                </a:lnTo>
                <a:lnTo>
                  <a:pt x="779" y="14478"/>
                </a:lnTo>
                <a:lnTo>
                  <a:pt x="633" y="14503"/>
                </a:lnTo>
                <a:lnTo>
                  <a:pt x="512" y="14527"/>
                </a:lnTo>
                <a:lnTo>
                  <a:pt x="463" y="13700"/>
                </a:lnTo>
                <a:lnTo>
                  <a:pt x="439" y="12848"/>
                </a:lnTo>
                <a:lnTo>
                  <a:pt x="439" y="11169"/>
                </a:lnTo>
                <a:lnTo>
                  <a:pt x="463" y="9466"/>
                </a:lnTo>
                <a:lnTo>
                  <a:pt x="487" y="7787"/>
                </a:lnTo>
                <a:lnTo>
                  <a:pt x="487" y="6887"/>
                </a:lnTo>
                <a:lnTo>
                  <a:pt x="463" y="5986"/>
                </a:lnTo>
                <a:lnTo>
                  <a:pt x="439" y="5086"/>
                </a:lnTo>
                <a:lnTo>
                  <a:pt x="463" y="4648"/>
                </a:lnTo>
                <a:lnTo>
                  <a:pt x="463" y="4186"/>
                </a:lnTo>
                <a:lnTo>
                  <a:pt x="804" y="4161"/>
                </a:lnTo>
                <a:lnTo>
                  <a:pt x="1144" y="4186"/>
                </a:lnTo>
                <a:lnTo>
                  <a:pt x="1801" y="4210"/>
                </a:lnTo>
                <a:lnTo>
                  <a:pt x="2288" y="4210"/>
                </a:lnTo>
                <a:lnTo>
                  <a:pt x="2799" y="4186"/>
                </a:lnTo>
                <a:lnTo>
                  <a:pt x="3285" y="4161"/>
                </a:lnTo>
                <a:lnTo>
                  <a:pt x="3796" y="4137"/>
                </a:lnTo>
                <a:close/>
                <a:moveTo>
                  <a:pt x="15671" y="14770"/>
                </a:moveTo>
                <a:lnTo>
                  <a:pt x="15500" y="14965"/>
                </a:lnTo>
                <a:lnTo>
                  <a:pt x="15403" y="15062"/>
                </a:lnTo>
                <a:lnTo>
                  <a:pt x="15354" y="15184"/>
                </a:lnTo>
                <a:lnTo>
                  <a:pt x="15087" y="15184"/>
                </a:lnTo>
                <a:lnTo>
                  <a:pt x="15184" y="14989"/>
                </a:lnTo>
                <a:lnTo>
                  <a:pt x="15208" y="14892"/>
                </a:lnTo>
                <a:lnTo>
                  <a:pt x="15233" y="14770"/>
                </a:lnTo>
                <a:close/>
                <a:moveTo>
                  <a:pt x="15038" y="14795"/>
                </a:moveTo>
                <a:lnTo>
                  <a:pt x="14965" y="14868"/>
                </a:lnTo>
                <a:lnTo>
                  <a:pt x="14868" y="15014"/>
                </a:lnTo>
                <a:lnTo>
                  <a:pt x="14770" y="15184"/>
                </a:lnTo>
                <a:lnTo>
                  <a:pt x="14405" y="15208"/>
                </a:lnTo>
                <a:lnTo>
                  <a:pt x="14527" y="15014"/>
                </a:lnTo>
                <a:lnTo>
                  <a:pt x="14649" y="14795"/>
                </a:lnTo>
                <a:close/>
                <a:moveTo>
                  <a:pt x="10877" y="14843"/>
                </a:moveTo>
                <a:lnTo>
                  <a:pt x="10755" y="15014"/>
                </a:lnTo>
                <a:lnTo>
                  <a:pt x="10634" y="15233"/>
                </a:lnTo>
                <a:lnTo>
                  <a:pt x="10220" y="15233"/>
                </a:lnTo>
                <a:lnTo>
                  <a:pt x="10293" y="15038"/>
                </a:lnTo>
                <a:lnTo>
                  <a:pt x="10342" y="14868"/>
                </a:lnTo>
                <a:lnTo>
                  <a:pt x="10877" y="14843"/>
                </a:lnTo>
                <a:close/>
                <a:moveTo>
                  <a:pt x="11753" y="14819"/>
                </a:moveTo>
                <a:lnTo>
                  <a:pt x="11729" y="14868"/>
                </a:lnTo>
                <a:lnTo>
                  <a:pt x="11607" y="15038"/>
                </a:lnTo>
                <a:lnTo>
                  <a:pt x="11485" y="15233"/>
                </a:lnTo>
                <a:lnTo>
                  <a:pt x="11072" y="15233"/>
                </a:lnTo>
                <a:lnTo>
                  <a:pt x="11169" y="15038"/>
                </a:lnTo>
                <a:lnTo>
                  <a:pt x="11291" y="14843"/>
                </a:lnTo>
                <a:lnTo>
                  <a:pt x="11753" y="14819"/>
                </a:lnTo>
                <a:close/>
                <a:moveTo>
                  <a:pt x="12532" y="14819"/>
                </a:moveTo>
                <a:lnTo>
                  <a:pt x="12507" y="14868"/>
                </a:lnTo>
                <a:lnTo>
                  <a:pt x="12313" y="15233"/>
                </a:lnTo>
                <a:lnTo>
                  <a:pt x="11899" y="15233"/>
                </a:lnTo>
                <a:lnTo>
                  <a:pt x="12021" y="15014"/>
                </a:lnTo>
                <a:lnTo>
                  <a:pt x="12069" y="14916"/>
                </a:lnTo>
                <a:lnTo>
                  <a:pt x="12094" y="14819"/>
                </a:lnTo>
                <a:close/>
                <a:moveTo>
                  <a:pt x="13529" y="14819"/>
                </a:moveTo>
                <a:lnTo>
                  <a:pt x="13481" y="14868"/>
                </a:lnTo>
                <a:lnTo>
                  <a:pt x="13237" y="15233"/>
                </a:lnTo>
                <a:lnTo>
                  <a:pt x="12678" y="15233"/>
                </a:lnTo>
                <a:lnTo>
                  <a:pt x="12775" y="15014"/>
                </a:lnTo>
                <a:lnTo>
                  <a:pt x="12897" y="14819"/>
                </a:lnTo>
                <a:close/>
                <a:moveTo>
                  <a:pt x="14357" y="14795"/>
                </a:moveTo>
                <a:lnTo>
                  <a:pt x="14186" y="15014"/>
                </a:lnTo>
                <a:lnTo>
                  <a:pt x="14016" y="15208"/>
                </a:lnTo>
                <a:lnTo>
                  <a:pt x="13627" y="15233"/>
                </a:lnTo>
                <a:lnTo>
                  <a:pt x="13724" y="15062"/>
                </a:lnTo>
                <a:lnTo>
                  <a:pt x="13846" y="14868"/>
                </a:lnTo>
                <a:lnTo>
                  <a:pt x="13870" y="14819"/>
                </a:lnTo>
                <a:lnTo>
                  <a:pt x="14357" y="14795"/>
                </a:lnTo>
                <a:close/>
                <a:moveTo>
                  <a:pt x="10025" y="14868"/>
                </a:moveTo>
                <a:lnTo>
                  <a:pt x="9952" y="14989"/>
                </a:lnTo>
                <a:lnTo>
                  <a:pt x="9831" y="15233"/>
                </a:lnTo>
                <a:lnTo>
                  <a:pt x="9320" y="15257"/>
                </a:lnTo>
                <a:lnTo>
                  <a:pt x="9417" y="15087"/>
                </a:lnTo>
                <a:lnTo>
                  <a:pt x="9514" y="14892"/>
                </a:lnTo>
                <a:lnTo>
                  <a:pt x="10025" y="14868"/>
                </a:lnTo>
                <a:close/>
                <a:moveTo>
                  <a:pt x="9101" y="14916"/>
                </a:moveTo>
                <a:lnTo>
                  <a:pt x="9052" y="14989"/>
                </a:lnTo>
                <a:lnTo>
                  <a:pt x="8955" y="15111"/>
                </a:lnTo>
                <a:lnTo>
                  <a:pt x="8858" y="15281"/>
                </a:lnTo>
                <a:lnTo>
                  <a:pt x="8663" y="15281"/>
                </a:lnTo>
                <a:lnTo>
                  <a:pt x="8663" y="15257"/>
                </a:lnTo>
                <a:lnTo>
                  <a:pt x="8809" y="14916"/>
                </a:lnTo>
                <a:close/>
                <a:moveTo>
                  <a:pt x="8468" y="14941"/>
                </a:moveTo>
                <a:lnTo>
                  <a:pt x="8395" y="15038"/>
                </a:lnTo>
                <a:lnTo>
                  <a:pt x="8225" y="15281"/>
                </a:lnTo>
                <a:lnTo>
                  <a:pt x="7738" y="15306"/>
                </a:lnTo>
                <a:lnTo>
                  <a:pt x="7763" y="15281"/>
                </a:lnTo>
                <a:lnTo>
                  <a:pt x="7836" y="15135"/>
                </a:lnTo>
                <a:lnTo>
                  <a:pt x="7909" y="14965"/>
                </a:lnTo>
                <a:lnTo>
                  <a:pt x="8468" y="14941"/>
                </a:lnTo>
                <a:close/>
                <a:moveTo>
                  <a:pt x="16303" y="14746"/>
                </a:moveTo>
                <a:lnTo>
                  <a:pt x="16303" y="15014"/>
                </a:lnTo>
                <a:lnTo>
                  <a:pt x="16303" y="15306"/>
                </a:lnTo>
                <a:lnTo>
                  <a:pt x="16182" y="15257"/>
                </a:lnTo>
                <a:lnTo>
                  <a:pt x="16084" y="15233"/>
                </a:lnTo>
                <a:lnTo>
                  <a:pt x="15841" y="15208"/>
                </a:lnTo>
                <a:lnTo>
                  <a:pt x="15987" y="14989"/>
                </a:lnTo>
                <a:lnTo>
                  <a:pt x="16157" y="14746"/>
                </a:lnTo>
                <a:close/>
                <a:moveTo>
                  <a:pt x="7617" y="14965"/>
                </a:moveTo>
                <a:lnTo>
                  <a:pt x="7471" y="15160"/>
                </a:lnTo>
                <a:lnTo>
                  <a:pt x="7349" y="15330"/>
                </a:lnTo>
                <a:lnTo>
                  <a:pt x="6911" y="15330"/>
                </a:lnTo>
                <a:lnTo>
                  <a:pt x="6984" y="15160"/>
                </a:lnTo>
                <a:lnTo>
                  <a:pt x="7057" y="14965"/>
                </a:lnTo>
                <a:close/>
                <a:moveTo>
                  <a:pt x="6716" y="14965"/>
                </a:moveTo>
                <a:lnTo>
                  <a:pt x="6570" y="15160"/>
                </a:lnTo>
                <a:lnTo>
                  <a:pt x="6449" y="15354"/>
                </a:lnTo>
                <a:lnTo>
                  <a:pt x="5889" y="15379"/>
                </a:lnTo>
                <a:lnTo>
                  <a:pt x="5889" y="15379"/>
                </a:lnTo>
                <a:lnTo>
                  <a:pt x="6011" y="15257"/>
                </a:lnTo>
                <a:lnTo>
                  <a:pt x="6132" y="15135"/>
                </a:lnTo>
                <a:lnTo>
                  <a:pt x="6254" y="15038"/>
                </a:lnTo>
                <a:lnTo>
                  <a:pt x="6376" y="14965"/>
                </a:lnTo>
                <a:close/>
                <a:moveTo>
                  <a:pt x="5256" y="14941"/>
                </a:moveTo>
                <a:lnTo>
                  <a:pt x="5865" y="14965"/>
                </a:lnTo>
                <a:lnTo>
                  <a:pt x="5792" y="15038"/>
                </a:lnTo>
                <a:lnTo>
                  <a:pt x="5646" y="15184"/>
                </a:lnTo>
                <a:lnTo>
                  <a:pt x="5500" y="15379"/>
                </a:lnTo>
                <a:lnTo>
                  <a:pt x="4672" y="15379"/>
                </a:lnTo>
                <a:lnTo>
                  <a:pt x="4867" y="15233"/>
                </a:lnTo>
                <a:lnTo>
                  <a:pt x="5062" y="15135"/>
                </a:lnTo>
                <a:lnTo>
                  <a:pt x="5183" y="15038"/>
                </a:lnTo>
                <a:lnTo>
                  <a:pt x="5232" y="14989"/>
                </a:lnTo>
                <a:lnTo>
                  <a:pt x="5256" y="14941"/>
                </a:lnTo>
                <a:close/>
                <a:moveTo>
                  <a:pt x="4113" y="14916"/>
                </a:moveTo>
                <a:lnTo>
                  <a:pt x="4745" y="14941"/>
                </a:lnTo>
                <a:lnTo>
                  <a:pt x="4624" y="15038"/>
                </a:lnTo>
                <a:lnTo>
                  <a:pt x="4453" y="15184"/>
                </a:lnTo>
                <a:lnTo>
                  <a:pt x="4307" y="15354"/>
                </a:lnTo>
                <a:lnTo>
                  <a:pt x="4283" y="15403"/>
                </a:lnTo>
                <a:lnTo>
                  <a:pt x="3626" y="15403"/>
                </a:lnTo>
                <a:lnTo>
                  <a:pt x="3650" y="15354"/>
                </a:lnTo>
                <a:lnTo>
                  <a:pt x="3894" y="15087"/>
                </a:lnTo>
                <a:lnTo>
                  <a:pt x="4113" y="14916"/>
                </a:lnTo>
                <a:close/>
                <a:moveTo>
                  <a:pt x="1874" y="14892"/>
                </a:moveTo>
                <a:lnTo>
                  <a:pt x="1801" y="14965"/>
                </a:lnTo>
                <a:lnTo>
                  <a:pt x="1631" y="15184"/>
                </a:lnTo>
                <a:lnTo>
                  <a:pt x="1558" y="15281"/>
                </a:lnTo>
                <a:lnTo>
                  <a:pt x="1509" y="15427"/>
                </a:lnTo>
                <a:lnTo>
                  <a:pt x="1217" y="15427"/>
                </a:lnTo>
                <a:lnTo>
                  <a:pt x="1266" y="15354"/>
                </a:lnTo>
                <a:lnTo>
                  <a:pt x="1436" y="15208"/>
                </a:lnTo>
                <a:lnTo>
                  <a:pt x="1509" y="15160"/>
                </a:lnTo>
                <a:lnTo>
                  <a:pt x="1558" y="15135"/>
                </a:lnTo>
                <a:lnTo>
                  <a:pt x="1606" y="15087"/>
                </a:lnTo>
                <a:lnTo>
                  <a:pt x="1631" y="15038"/>
                </a:lnTo>
                <a:lnTo>
                  <a:pt x="1631" y="14965"/>
                </a:lnTo>
                <a:lnTo>
                  <a:pt x="1631" y="14892"/>
                </a:lnTo>
                <a:close/>
                <a:moveTo>
                  <a:pt x="2750" y="14892"/>
                </a:moveTo>
                <a:lnTo>
                  <a:pt x="2726" y="14916"/>
                </a:lnTo>
                <a:lnTo>
                  <a:pt x="2628" y="15087"/>
                </a:lnTo>
                <a:lnTo>
                  <a:pt x="2555" y="15233"/>
                </a:lnTo>
                <a:lnTo>
                  <a:pt x="2531" y="15330"/>
                </a:lnTo>
                <a:lnTo>
                  <a:pt x="2531" y="15427"/>
                </a:lnTo>
                <a:lnTo>
                  <a:pt x="1898" y="15427"/>
                </a:lnTo>
                <a:lnTo>
                  <a:pt x="2093" y="15233"/>
                </a:lnTo>
                <a:lnTo>
                  <a:pt x="2190" y="15135"/>
                </a:lnTo>
                <a:lnTo>
                  <a:pt x="2312" y="15038"/>
                </a:lnTo>
                <a:lnTo>
                  <a:pt x="2409" y="14989"/>
                </a:lnTo>
                <a:lnTo>
                  <a:pt x="2482" y="14892"/>
                </a:lnTo>
                <a:close/>
                <a:moveTo>
                  <a:pt x="3553" y="14892"/>
                </a:moveTo>
                <a:lnTo>
                  <a:pt x="3431" y="15062"/>
                </a:lnTo>
                <a:lnTo>
                  <a:pt x="3310" y="15208"/>
                </a:lnTo>
                <a:lnTo>
                  <a:pt x="3261" y="15306"/>
                </a:lnTo>
                <a:lnTo>
                  <a:pt x="3188" y="15403"/>
                </a:lnTo>
                <a:lnTo>
                  <a:pt x="2920" y="15427"/>
                </a:lnTo>
                <a:lnTo>
                  <a:pt x="2823" y="15427"/>
                </a:lnTo>
                <a:lnTo>
                  <a:pt x="2969" y="15233"/>
                </a:lnTo>
                <a:lnTo>
                  <a:pt x="3066" y="15111"/>
                </a:lnTo>
                <a:lnTo>
                  <a:pt x="3164" y="14989"/>
                </a:lnTo>
                <a:lnTo>
                  <a:pt x="3285" y="14892"/>
                </a:lnTo>
                <a:close/>
                <a:moveTo>
                  <a:pt x="877" y="14868"/>
                </a:moveTo>
                <a:lnTo>
                  <a:pt x="1193" y="14892"/>
                </a:lnTo>
                <a:lnTo>
                  <a:pt x="1023" y="15038"/>
                </a:lnTo>
                <a:lnTo>
                  <a:pt x="877" y="15233"/>
                </a:lnTo>
                <a:lnTo>
                  <a:pt x="804" y="15330"/>
                </a:lnTo>
                <a:lnTo>
                  <a:pt x="755" y="15452"/>
                </a:lnTo>
                <a:lnTo>
                  <a:pt x="585" y="15452"/>
                </a:lnTo>
                <a:lnTo>
                  <a:pt x="536" y="14868"/>
                </a:lnTo>
                <a:close/>
                <a:moveTo>
                  <a:pt x="13894" y="1"/>
                </a:moveTo>
                <a:lnTo>
                  <a:pt x="13724" y="49"/>
                </a:lnTo>
                <a:lnTo>
                  <a:pt x="13578" y="122"/>
                </a:lnTo>
                <a:lnTo>
                  <a:pt x="13456" y="220"/>
                </a:lnTo>
                <a:lnTo>
                  <a:pt x="13335" y="341"/>
                </a:lnTo>
                <a:lnTo>
                  <a:pt x="13262" y="463"/>
                </a:lnTo>
                <a:lnTo>
                  <a:pt x="13189" y="609"/>
                </a:lnTo>
                <a:lnTo>
                  <a:pt x="13116" y="779"/>
                </a:lnTo>
                <a:lnTo>
                  <a:pt x="13067" y="925"/>
                </a:lnTo>
                <a:lnTo>
                  <a:pt x="11996" y="925"/>
                </a:lnTo>
                <a:lnTo>
                  <a:pt x="10901" y="950"/>
                </a:lnTo>
                <a:lnTo>
                  <a:pt x="9831" y="974"/>
                </a:lnTo>
                <a:lnTo>
                  <a:pt x="8736" y="974"/>
                </a:lnTo>
                <a:lnTo>
                  <a:pt x="7641" y="998"/>
                </a:lnTo>
                <a:lnTo>
                  <a:pt x="6108" y="974"/>
                </a:lnTo>
                <a:lnTo>
                  <a:pt x="4599" y="950"/>
                </a:lnTo>
                <a:lnTo>
                  <a:pt x="4648" y="852"/>
                </a:lnTo>
                <a:lnTo>
                  <a:pt x="4624" y="731"/>
                </a:lnTo>
                <a:lnTo>
                  <a:pt x="4599" y="609"/>
                </a:lnTo>
                <a:lnTo>
                  <a:pt x="4526" y="487"/>
                </a:lnTo>
                <a:lnTo>
                  <a:pt x="4429" y="366"/>
                </a:lnTo>
                <a:lnTo>
                  <a:pt x="4332" y="293"/>
                </a:lnTo>
                <a:lnTo>
                  <a:pt x="4210" y="220"/>
                </a:lnTo>
                <a:lnTo>
                  <a:pt x="4088" y="171"/>
                </a:lnTo>
                <a:lnTo>
                  <a:pt x="3894" y="147"/>
                </a:lnTo>
                <a:lnTo>
                  <a:pt x="3723" y="147"/>
                </a:lnTo>
                <a:lnTo>
                  <a:pt x="3553" y="220"/>
                </a:lnTo>
                <a:lnTo>
                  <a:pt x="3407" y="317"/>
                </a:lnTo>
                <a:lnTo>
                  <a:pt x="3285" y="439"/>
                </a:lnTo>
                <a:lnTo>
                  <a:pt x="3188" y="585"/>
                </a:lnTo>
                <a:lnTo>
                  <a:pt x="3115" y="755"/>
                </a:lnTo>
                <a:lnTo>
                  <a:pt x="3042" y="925"/>
                </a:lnTo>
                <a:lnTo>
                  <a:pt x="3042" y="998"/>
                </a:lnTo>
                <a:lnTo>
                  <a:pt x="1242" y="1047"/>
                </a:lnTo>
                <a:lnTo>
                  <a:pt x="828" y="1023"/>
                </a:lnTo>
                <a:lnTo>
                  <a:pt x="633" y="1023"/>
                </a:lnTo>
                <a:lnTo>
                  <a:pt x="439" y="1047"/>
                </a:lnTo>
                <a:lnTo>
                  <a:pt x="390" y="1023"/>
                </a:lnTo>
                <a:lnTo>
                  <a:pt x="317" y="1023"/>
                </a:lnTo>
                <a:lnTo>
                  <a:pt x="268" y="1071"/>
                </a:lnTo>
                <a:lnTo>
                  <a:pt x="244" y="1144"/>
                </a:lnTo>
                <a:lnTo>
                  <a:pt x="268" y="1850"/>
                </a:lnTo>
                <a:lnTo>
                  <a:pt x="268" y="2215"/>
                </a:lnTo>
                <a:lnTo>
                  <a:pt x="268" y="2555"/>
                </a:lnTo>
                <a:lnTo>
                  <a:pt x="171" y="3358"/>
                </a:lnTo>
                <a:lnTo>
                  <a:pt x="74" y="4137"/>
                </a:lnTo>
                <a:lnTo>
                  <a:pt x="49" y="4624"/>
                </a:lnTo>
                <a:lnTo>
                  <a:pt x="25" y="5086"/>
                </a:lnTo>
                <a:lnTo>
                  <a:pt x="25" y="6059"/>
                </a:lnTo>
                <a:lnTo>
                  <a:pt x="49" y="7008"/>
                </a:lnTo>
                <a:lnTo>
                  <a:pt x="74" y="7982"/>
                </a:lnTo>
                <a:lnTo>
                  <a:pt x="25" y="9879"/>
                </a:lnTo>
                <a:lnTo>
                  <a:pt x="1" y="11802"/>
                </a:lnTo>
                <a:lnTo>
                  <a:pt x="1" y="12751"/>
                </a:lnTo>
                <a:lnTo>
                  <a:pt x="1" y="13700"/>
                </a:lnTo>
                <a:lnTo>
                  <a:pt x="49" y="14673"/>
                </a:lnTo>
                <a:lnTo>
                  <a:pt x="122" y="15622"/>
                </a:lnTo>
                <a:lnTo>
                  <a:pt x="122" y="15671"/>
                </a:lnTo>
                <a:lnTo>
                  <a:pt x="147" y="15719"/>
                </a:lnTo>
                <a:lnTo>
                  <a:pt x="171" y="15792"/>
                </a:lnTo>
                <a:lnTo>
                  <a:pt x="195" y="15841"/>
                </a:lnTo>
                <a:lnTo>
                  <a:pt x="244" y="15865"/>
                </a:lnTo>
                <a:lnTo>
                  <a:pt x="293" y="15890"/>
                </a:lnTo>
                <a:lnTo>
                  <a:pt x="560" y="15938"/>
                </a:lnTo>
                <a:lnTo>
                  <a:pt x="828" y="15963"/>
                </a:lnTo>
                <a:lnTo>
                  <a:pt x="1339" y="15987"/>
                </a:lnTo>
                <a:lnTo>
                  <a:pt x="1850" y="15987"/>
                </a:lnTo>
                <a:lnTo>
                  <a:pt x="2385" y="15963"/>
                </a:lnTo>
                <a:lnTo>
                  <a:pt x="3577" y="15938"/>
                </a:lnTo>
                <a:lnTo>
                  <a:pt x="4770" y="15938"/>
                </a:lnTo>
                <a:lnTo>
                  <a:pt x="5938" y="15914"/>
                </a:lnTo>
                <a:lnTo>
                  <a:pt x="7130" y="15890"/>
                </a:lnTo>
                <a:lnTo>
                  <a:pt x="9466" y="15817"/>
                </a:lnTo>
                <a:lnTo>
                  <a:pt x="10536" y="15792"/>
                </a:lnTo>
                <a:lnTo>
                  <a:pt x="11607" y="15792"/>
                </a:lnTo>
                <a:lnTo>
                  <a:pt x="12678" y="15817"/>
                </a:lnTo>
                <a:lnTo>
                  <a:pt x="13748" y="15792"/>
                </a:lnTo>
                <a:lnTo>
                  <a:pt x="15038" y="15744"/>
                </a:lnTo>
                <a:lnTo>
                  <a:pt x="15646" y="15744"/>
                </a:lnTo>
                <a:lnTo>
                  <a:pt x="15914" y="15768"/>
                </a:lnTo>
                <a:lnTo>
                  <a:pt x="16011" y="15792"/>
                </a:lnTo>
                <a:lnTo>
                  <a:pt x="16060" y="15792"/>
                </a:lnTo>
                <a:lnTo>
                  <a:pt x="16084" y="15817"/>
                </a:lnTo>
                <a:lnTo>
                  <a:pt x="16157" y="15841"/>
                </a:lnTo>
                <a:lnTo>
                  <a:pt x="16279" y="15841"/>
                </a:lnTo>
                <a:lnTo>
                  <a:pt x="16328" y="15865"/>
                </a:lnTo>
                <a:lnTo>
                  <a:pt x="16401" y="15890"/>
                </a:lnTo>
                <a:lnTo>
                  <a:pt x="16474" y="15865"/>
                </a:lnTo>
                <a:lnTo>
                  <a:pt x="16547" y="15817"/>
                </a:lnTo>
                <a:lnTo>
                  <a:pt x="16595" y="15744"/>
                </a:lnTo>
                <a:lnTo>
                  <a:pt x="16620" y="15671"/>
                </a:lnTo>
                <a:lnTo>
                  <a:pt x="16668" y="15476"/>
                </a:lnTo>
                <a:lnTo>
                  <a:pt x="16693" y="15111"/>
                </a:lnTo>
                <a:lnTo>
                  <a:pt x="16717" y="14454"/>
                </a:lnTo>
                <a:lnTo>
                  <a:pt x="16741" y="13773"/>
                </a:lnTo>
                <a:lnTo>
                  <a:pt x="16717" y="13262"/>
                </a:lnTo>
                <a:lnTo>
                  <a:pt x="16693" y="12775"/>
                </a:lnTo>
                <a:lnTo>
                  <a:pt x="16571" y="11777"/>
                </a:lnTo>
                <a:lnTo>
                  <a:pt x="16547" y="11193"/>
                </a:lnTo>
                <a:lnTo>
                  <a:pt x="16547" y="10634"/>
                </a:lnTo>
                <a:lnTo>
                  <a:pt x="16595" y="9466"/>
                </a:lnTo>
                <a:lnTo>
                  <a:pt x="16644" y="8420"/>
                </a:lnTo>
                <a:lnTo>
                  <a:pt x="16668" y="7373"/>
                </a:lnTo>
                <a:lnTo>
                  <a:pt x="16693" y="6327"/>
                </a:lnTo>
                <a:lnTo>
                  <a:pt x="16717" y="5281"/>
                </a:lnTo>
                <a:lnTo>
                  <a:pt x="16766" y="4283"/>
                </a:lnTo>
                <a:lnTo>
                  <a:pt x="16741" y="3285"/>
                </a:lnTo>
                <a:lnTo>
                  <a:pt x="16693" y="2312"/>
                </a:lnTo>
                <a:lnTo>
                  <a:pt x="16595" y="1314"/>
                </a:lnTo>
                <a:lnTo>
                  <a:pt x="16644" y="1266"/>
                </a:lnTo>
                <a:lnTo>
                  <a:pt x="16668" y="1193"/>
                </a:lnTo>
                <a:lnTo>
                  <a:pt x="16668" y="1120"/>
                </a:lnTo>
                <a:lnTo>
                  <a:pt x="16668" y="1047"/>
                </a:lnTo>
                <a:lnTo>
                  <a:pt x="16620" y="998"/>
                </a:lnTo>
                <a:lnTo>
                  <a:pt x="16571" y="950"/>
                </a:lnTo>
                <a:lnTo>
                  <a:pt x="16522" y="901"/>
                </a:lnTo>
                <a:lnTo>
                  <a:pt x="16425" y="901"/>
                </a:lnTo>
                <a:lnTo>
                  <a:pt x="14916" y="925"/>
                </a:lnTo>
                <a:lnTo>
                  <a:pt x="14965" y="877"/>
                </a:lnTo>
                <a:lnTo>
                  <a:pt x="14989" y="755"/>
                </a:lnTo>
                <a:lnTo>
                  <a:pt x="14989" y="658"/>
                </a:lnTo>
                <a:lnTo>
                  <a:pt x="14989" y="560"/>
                </a:lnTo>
                <a:lnTo>
                  <a:pt x="14941" y="463"/>
                </a:lnTo>
                <a:lnTo>
                  <a:pt x="14892" y="366"/>
                </a:lnTo>
                <a:lnTo>
                  <a:pt x="14843" y="293"/>
                </a:lnTo>
                <a:lnTo>
                  <a:pt x="14673" y="171"/>
                </a:lnTo>
                <a:lnTo>
                  <a:pt x="14503" y="74"/>
                </a:lnTo>
                <a:lnTo>
                  <a:pt x="14284" y="25"/>
                </a:lnTo>
                <a:lnTo>
                  <a:pt x="1408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0821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for First Floor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3054" y="1331731"/>
            <a:ext cx="8040947" cy="53201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79AE48-67A5-4A7D-8C9E-CF396706EE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527" y="684922"/>
            <a:ext cx="6120679" cy="605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805375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0E7EA-052C-4B9A-8403-28BF82E92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91616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483135"/>
              </p:ext>
            </p:extLst>
          </p:nvPr>
        </p:nvGraphicFramePr>
        <p:xfrm>
          <a:off x="1490386" y="1420606"/>
          <a:ext cx="6970564" cy="22664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9072">
                  <a:extLst>
                    <a:ext uri="{9D8B030D-6E8A-4147-A177-3AD203B41FA5}">
                      <a16:colId xmlns:a16="http://schemas.microsoft.com/office/drawing/2014/main" val="3564411101"/>
                    </a:ext>
                  </a:extLst>
                </a:gridCol>
                <a:gridCol w="5791492">
                  <a:extLst>
                    <a:ext uri="{9D8B030D-6E8A-4147-A177-3AD203B41FA5}">
                      <a16:colId xmlns:a16="http://schemas.microsoft.com/office/drawing/2014/main" val="348079127"/>
                    </a:ext>
                  </a:extLst>
                </a:gridCol>
              </a:tblGrid>
              <a:tr h="3044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Pier Group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Piers' Labels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589692"/>
                  </a:ext>
                </a:extLst>
              </a:tr>
              <a:tr h="657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P-G1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P1, P4, P12, P15, P16, P17, P19, P24, P28, P29, P30, P32, P43, P44, P45, P46, P57, P58, P60, P61, P62, P63, P66, P67, P70, P71, P72, P79, P85, P88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144339"/>
                  </a:ext>
                </a:extLst>
              </a:tr>
              <a:tr h="260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P-G2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P2, P3, P7, P27, P34, P47, P48, P83, P86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0708"/>
                  </a:ext>
                </a:extLst>
              </a:tr>
              <a:tr h="260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P-G3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P22, P80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549924"/>
                  </a:ext>
                </a:extLst>
              </a:tr>
              <a:tr h="260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P-G4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P10, P13, P20, P74, P77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772370"/>
                  </a:ext>
                </a:extLst>
              </a:tr>
              <a:tr h="260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P-G5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P11, P14, P35, P38, P40, P52, P54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479358"/>
                  </a:ext>
                </a:extLst>
              </a:tr>
              <a:tr h="260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P-G6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P8, P25, P31, P33, P51, P64, P68, P69, P81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4391889"/>
                  </a:ext>
                </a:extLst>
              </a:tr>
            </a:tbl>
          </a:graphicData>
        </a:graphic>
      </p:graphicFrame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823371"/>
              </p:ext>
            </p:extLst>
          </p:nvPr>
        </p:nvGraphicFramePr>
        <p:xfrm>
          <a:off x="2304697" y="3996813"/>
          <a:ext cx="5331386" cy="23892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6325">
                  <a:extLst>
                    <a:ext uri="{9D8B030D-6E8A-4147-A177-3AD203B41FA5}">
                      <a16:colId xmlns:a16="http://schemas.microsoft.com/office/drawing/2014/main" val="2622744813"/>
                    </a:ext>
                  </a:extLst>
                </a:gridCol>
                <a:gridCol w="2038534">
                  <a:extLst>
                    <a:ext uri="{9D8B030D-6E8A-4147-A177-3AD203B41FA5}">
                      <a16:colId xmlns:a16="http://schemas.microsoft.com/office/drawing/2014/main" val="3765733083"/>
                    </a:ext>
                  </a:extLst>
                </a:gridCol>
                <a:gridCol w="2266527">
                  <a:extLst>
                    <a:ext uri="{9D8B030D-6E8A-4147-A177-3AD203B41FA5}">
                      <a16:colId xmlns:a16="http://schemas.microsoft.com/office/drawing/2014/main" val="3708337030"/>
                    </a:ext>
                  </a:extLst>
                </a:gridCol>
              </a:tblGrid>
              <a:tr h="3889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Pier Group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 Reinforcement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 Reinforcement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359822"/>
                  </a:ext>
                </a:extLst>
              </a:tr>
              <a:tr h="333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P-G1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∅ 14 / 200 mm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∅ 10 / 200 mm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2628525"/>
                  </a:ext>
                </a:extLst>
              </a:tr>
              <a:tr h="333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P-G2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∅ 14 / 125 mm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∅ 10 / 200 mm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1528215"/>
                  </a:ext>
                </a:extLst>
              </a:tr>
              <a:tr h="333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P-G3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∅ 18 / 200 mm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∅ 12 / 200 mm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253996"/>
                  </a:ext>
                </a:extLst>
              </a:tr>
              <a:tr h="333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P-G4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∅ 22 / 100 mm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∅ 12 / 150 mm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787570"/>
                  </a:ext>
                </a:extLst>
              </a:tr>
              <a:tr h="333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P-G5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∅ 22 / 150 mm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∅ 10 / 200 mm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7467303"/>
                  </a:ext>
                </a:extLst>
              </a:tr>
              <a:tr h="333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P-G6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∅ 22 / 200 mm</a:t>
                      </a:r>
                      <a:endParaRPr lang="en-US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∅ 10 / 200 mm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3301" marR="73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16430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681046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0E7EA-052C-4B9A-8403-28BF82E92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91616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p:pic>
        <p:nvPicPr>
          <p:cNvPr id="8" name="Picture 5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8" b="536"/>
          <a:stretch/>
        </p:blipFill>
        <p:spPr>
          <a:xfrm>
            <a:off x="4488967" y="-14748"/>
            <a:ext cx="4615995" cy="68580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3E92E38-EED2-46C3-B9F1-76D05178C6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19084"/>
            <a:ext cx="8176908" cy="5025644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Pier P1 longitudinal section:</a:t>
            </a:r>
          </a:p>
          <a:p>
            <a:pPr>
              <a:lnSpc>
                <a:spcPct val="130000"/>
              </a:lnSpc>
              <a:spcAft>
                <a:spcPts val="1200"/>
              </a:spcAft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21728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0E7EA-052C-4B9A-8403-28BF82E92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91616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697416"/>
              </p:ext>
            </p:extLst>
          </p:nvPr>
        </p:nvGraphicFramePr>
        <p:xfrm>
          <a:off x="1490386" y="1302622"/>
          <a:ext cx="8892479" cy="23254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4040">
                  <a:extLst>
                    <a:ext uri="{9D8B030D-6E8A-4147-A177-3AD203B41FA5}">
                      <a16:colId xmlns:a16="http://schemas.microsoft.com/office/drawing/2014/main" val="1479542521"/>
                    </a:ext>
                  </a:extLst>
                </a:gridCol>
                <a:gridCol w="7418439">
                  <a:extLst>
                    <a:ext uri="{9D8B030D-6E8A-4147-A177-3AD203B41FA5}">
                      <a16:colId xmlns:a16="http://schemas.microsoft.com/office/drawing/2014/main" val="1512590503"/>
                    </a:ext>
                  </a:extLst>
                </a:gridCol>
              </a:tblGrid>
              <a:tr h="3096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Spandrel Group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Spandrels' Labels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218311"/>
                  </a:ext>
                </a:extLst>
              </a:tr>
              <a:tr h="273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S-G1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S1, S41, S47, S75, S76, S89, S126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234239"/>
                  </a:ext>
                </a:extLst>
              </a:tr>
              <a:tr h="286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S-G2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S2, S3, S4, S5, S16, S113, S127, S128, S129, S130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059613"/>
                  </a:ext>
                </a:extLst>
              </a:tr>
              <a:tr h="6145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S-G3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S6, S8, S9, S10, S11, S17, S18, S19, S42, S43, S44, S45, S46, S48, S49, S50, S51, S52, S53, S54, S58, S60, S62, S65, S67, S70, S72, S77, S79, S81, S84, S86, S90, S91, S92, S93, S94, S114, S115, S116, S121, S122, S123, S124, S131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540922"/>
                  </a:ext>
                </a:extLst>
              </a:tr>
              <a:tr h="304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S-G4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S23, S24, S25, S28, S29, S30, S32, S33, S34, S35, S36, S97, S98, S99, S100, S102, S103, S104, S105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131026"/>
                  </a:ext>
                </a:extLst>
              </a:tr>
              <a:tr h="301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S-G5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S12, S13, S20, S26, S31, S37, S38, S57, S64, S69, S74, S83, S88, S96, S101, S106, S112, S117, S118, S125, S132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0841245"/>
                  </a:ext>
                </a:extLst>
              </a:tr>
              <a:tr h="2360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S-G6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S21, S22, S27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77034"/>
                  </a:ext>
                </a:extLst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470996"/>
              </p:ext>
            </p:extLst>
          </p:nvPr>
        </p:nvGraphicFramePr>
        <p:xfrm>
          <a:off x="2070799" y="3996816"/>
          <a:ext cx="6668769" cy="2374486"/>
        </p:xfrm>
        <a:graphic>
          <a:graphicData uri="http://schemas.openxmlformats.org/drawingml/2006/table">
            <a:tbl>
              <a:tblPr firstRow="1" firstCol="1" bandRow="1"/>
              <a:tblGrid>
                <a:gridCol w="1212503">
                  <a:extLst>
                    <a:ext uri="{9D8B030D-6E8A-4147-A177-3AD203B41FA5}">
                      <a16:colId xmlns:a16="http://schemas.microsoft.com/office/drawing/2014/main" val="610180137"/>
                    </a:ext>
                  </a:extLst>
                </a:gridCol>
                <a:gridCol w="1212503">
                  <a:extLst>
                    <a:ext uri="{9D8B030D-6E8A-4147-A177-3AD203B41FA5}">
                      <a16:colId xmlns:a16="http://schemas.microsoft.com/office/drawing/2014/main" val="1186377556"/>
                    </a:ext>
                  </a:extLst>
                </a:gridCol>
                <a:gridCol w="1212503">
                  <a:extLst>
                    <a:ext uri="{9D8B030D-6E8A-4147-A177-3AD203B41FA5}">
                      <a16:colId xmlns:a16="http://schemas.microsoft.com/office/drawing/2014/main" val="2062273209"/>
                    </a:ext>
                  </a:extLst>
                </a:gridCol>
                <a:gridCol w="1515630">
                  <a:extLst>
                    <a:ext uri="{9D8B030D-6E8A-4147-A177-3AD203B41FA5}">
                      <a16:colId xmlns:a16="http://schemas.microsoft.com/office/drawing/2014/main" val="2848228083"/>
                    </a:ext>
                  </a:extLst>
                </a:gridCol>
                <a:gridCol w="1515630">
                  <a:extLst>
                    <a:ext uri="{9D8B030D-6E8A-4147-A177-3AD203B41FA5}">
                      <a16:colId xmlns:a16="http://schemas.microsoft.com/office/drawing/2014/main" val="218189044"/>
                    </a:ext>
                  </a:extLst>
                </a:gridCol>
              </a:tblGrid>
              <a:tr h="5557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Spandrel Group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Top Steel Bars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Bottom Steel Bars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Vertical Reinforcement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 Reinforcement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896349"/>
                  </a:ext>
                </a:extLst>
              </a:tr>
              <a:tr h="303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S-G1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∅ 25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∅ 25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∅ 12 / 150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∅ 10 / 200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0244182"/>
                  </a:ext>
                </a:extLst>
              </a:tr>
              <a:tr h="303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S-G2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∅ 25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∅ 25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∅ 12 / 125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∅ 10 / 200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3254604"/>
                  </a:ext>
                </a:extLst>
              </a:tr>
              <a:tr h="303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S-G3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∅ 25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∅ 25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∅ 10 / 200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∅ 10 / 200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5700134"/>
                  </a:ext>
                </a:extLst>
              </a:tr>
              <a:tr h="303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S-G4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∅ 32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∅ 32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∅ 10 / 200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∅ 10 / 200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4617483"/>
                  </a:ext>
                </a:extLst>
              </a:tr>
              <a:tr h="303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S-G5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∅ 25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∅ 25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∅ 10 / 200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∅ 10 / 200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3464790"/>
                  </a:ext>
                </a:extLst>
              </a:tr>
              <a:tr h="303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S-G6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∅ 32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∅ 32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∅ 10 / 150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∅ 10 / 200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5782" marR="757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8029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060442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0E7EA-052C-4B9A-8403-28BF82E92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91616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3E92E38-EED2-46C3-B9F1-76D05178C6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19084"/>
            <a:ext cx="8176908" cy="5025644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Spandrels S57, S64, S69:</a:t>
            </a:r>
          </a:p>
          <a:p>
            <a:pPr>
              <a:lnSpc>
                <a:spcPct val="130000"/>
              </a:lnSpc>
              <a:spcAft>
                <a:spcPts val="1200"/>
              </a:spcAft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760" y="2094185"/>
            <a:ext cx="9609616" cy="4517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89595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0E7EA-052C-4B9A-8403-28BF82E92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2955"/>
            <a:ext cx="8596668" cy="139946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3E92E38-EED2-46C3-B9F1-76D05178C6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97858"/>
            <a:ext cx="8176908" cy="5246870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Spandrels S57, S64, S69:</a:t>
            </a:r>
          </a:p>
          <a:p>
            <a:pPr>
              <a:lnSpc>
                <a:spcPct val="130000"/>
              </a:lnSpc>
              <a:spcAft>
                <a:spcPts val="1200"/>
              </a:spcAft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861" y="753138"/>
            <a:ext cx="7623079" cy="3474781"/>
          </a:xfrm>
          <a:prstGeom prst="rect">
            <a:avLst/>
          </a:prstGeom>
        </p:spPr>
      </p:pic>
      <p:pic>
        <p:nvPicPr>
          <p:cNvPr id="7" name="Picture 1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60"/>
          <a:stretch/>
        </p:blipFill>
        <p:spPr>
          <a:xfrm>
            <a:off x="4256222" y="4094825"/>
            <a:ext cx="7669350" cy="242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65710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459F9-4E10-4F39-9C8F-361FC65B9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Footings</a:t>
            </a:r>
          </a:p>
        </p:txBody>
      </p:sp>
      <p:pic>
        <p:nvPicPr>
          <p:cNvPr id="6" name="صورة 5" descr="C:\Users\Laptop Center\Desktop\GP2\Footings Layout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"/>
          <a:stretch/>
        </p:blipFill>
        <p:spPr bwMode="auto">
          <a:xfrm>
            <a:off x="5143627" y="-2746"/>
            <a:ext cx="6830687" cy="68607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43655E73-871A-40AB-A3DC-1F12C5510F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4" y="1681315"/>
                <a:ext cx="8596668" cy="4507530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Vc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&gt; Vu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Vc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punching &gt; Vu, punching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43655E73-871A-40AB-A3DC-1F12C5510F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681315"/>
                <a:ext cx="8596668" cy="4507530"/>
              </a:xfrm>
              <a:blipFill>
                <a:blip r:embed="rId3"/>
                <a:stretch>
                  <a:fillRect l="-1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2485655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459F9-4E10-4F39-9C8F-361FC65B9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Footings</a:t>
            </a: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535638"/>
              </p:ext>
            </p:extLst>
          </p:nvPr>
        </p:nvGraphicFramePr>
        <p:xfrm>
          <a:off x="1088021" y="1930400"/>
          <a:ext cx="10317846" cy="3791975"/>
        </p:xfrm>
        <a:graphic>
          <a:graphicData uri="http://schemas.openxmlformats.org/drawingml/2006/table">
            <a:tbl>
              <a:tblPr firstRow="1" firstCol="1" bandRow="1"/>
              <a:tblGrid>
                <a:gridCol w="1260105">
                  <a:extLst>
                    <a:ext uri="{9D8B030D-6E8A-4147-A177-3AD203B41FA5}">
                      <a16:colId xmlns:a16="http://schemas.microsoft.com/office/drawing/2014/main" val="1419946692"/>
                    </a:ext>
                  </a:extLst>
                </a:gridCol>
                <a:gridCol w="1184585">
                  <a:extLst>
                    <a:ext uri="{9D8B030D-6E8A-4147-A177-3AD203B41FA5}">
                      <a16:colId xmlns:a16="http://schemas.microsoft.com/office/drawing/2014/main" val="1443276349"/>
                    </a:ext>
                  </a:extLst>
                </a:gridCol>
                <a:gridCol w="1025677">
                  <a:extLst>
                    <a:ext uri="{9D8B030D-6E8A-4147-A177-3AD203B41FA5}">
                      <a16:colId xmlns:a16="http://schemas.microsoft.com/office/drawing/2014/main" val="4166446405"/>
                    </a:ext>
                  </a:extLst>
                </a:gridCol>
                <a:gridCol w="1112354">
                  <a:extLst>
                    <a:ext uri="{9D8B030D-6E8A-4147-A177-3AD203B41FA5}">
                      <a16:colId xmlns:a16="http://schemas.microsoft.com/office/drawing/2014/main" val="1048207892"/>
                    </a:ext>
                  </a:extLst>
                </a:gridCol>
                <a:gridCol w="1372385">
                  <a:extLst>
                    <a:ext uri="{9D8B030D-6E8A-4147-A177-3AD203B41FA5}">
                      <a16:colId xmlns:a16="http://schemas.microsoft.com/office/drawing/2014/main" val="3674591482"/>
                    </a:ext>
                  </a:extLst>
                </a:gridCol>
                <a:gridCol w="1487955">
                  <a:extLst>
                    <a:ext uri="{9D8B030D-6E8A-4147-A177-3AD203B41FA5}">
                      <a16:colId xmlns:a16="http://schemas.microsoft.com/office/drawing/2014/main" val="858019244"/>
                    </a:ext>
                  </a:extLst>
                </a:gridCol>
                <a:gridCol w="1401276">
                  <a:extLst>
                    <a:ext uri="{9D8B030D-6E8A-4147-A177-3AD203B41FA5}">
                      <a16:colId xmlns:a16="http://schemas.microsoft.com/office/drawing/2014/main" val="451406117"/>
                    </a:ext>
                  </a:extLst>
                </a:gridCol>
                <a:gridCol w="1473509">
                  <a:extLst>
                    <a:ext uri="{9D8B030D-6E8A-4147-A177-3AD203B41FA5}">
                      <a16:colId xmlns:a16="http://schemas.microsoft.com/office/drawing/2014/main" val="621876644"/>
                    </a:ext>
                  </a:extLst>
                </a:gridCol>
              </a:tblGrid>
              <a:tr h="10341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Footing</a:t>
                      </a:r>
                      <a:endParaRPr lang="en-US" sz="19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Length (m)</a:t>
                      </a:r>
                      <a:endParaRPr lang="en-US" sz="19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Width (m)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Depth (mm)</a:t>
                      </a:r>
                      <a:endParaRPr lang="en-US" sz="19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Steel along length – top (Length in m)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Steel along length – bottom (Length in m)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Steel along width – top (Length in m)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Steel along width – bottom (Length in m)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0337634"/>
                  </a:ext>
                </a:extLst>
              </a:tr>
              <a:tr h="689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Shown in drawing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Shown in drawing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800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Shown in drawing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Shown in drawing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Shown in drawing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Shown in drawing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386886"/>
                  </a:ext>
                </a:extLst>
              </a:tr>
              <a:tr h="689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2.3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2.3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800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∅ 18 / 150</a:t>
                      </a:r>
                      <a:r>
                        <a:rPr lang="en-US" sz="1400" baseline="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(2.8)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∅ 18 / 150 </a:t>
                      </a:r>
                      <a:r>
                        <a:rPr lang="en-US" sz="1600" baseline="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(2.8)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∅ 18 / 150 (2.8)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∅ 18 / 150 </a:t>
                      </a:r>
                      <a:r>
                        <a:rPr lang="en-US" sz="1600" baseline="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(2.8)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955874"/>
                  </a:ext>
                </a:extLst>
              </a:tr>
              <a:tr h="689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8.3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3.5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∅ 20 / 150</a:t>
                      </a:r>
                      <a:r>
                        <a:rPr lang="en-US" sz="1400" baseline="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(8.9)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∅ 25 / 125 </a:t>
                      </a:r>
                      <a:r>
                        <a:rPr lang="en-US" sz="1600" baseline="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(9.0)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∅ 20 / 150 (4.1)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∅ 22 / 150 </a:t>
                      </a:r>
                      <a:r>
                        <a:rPr lang="en-US" sz="1600" baseline="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(4.2)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402327"/>
                  </a:ext>
                </a:extLst>
              </a:tr>
              <a:tr h="689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3.0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2.6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900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∅ 18 / 150 (3.5)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∅ 22 / 150</a:t>
                      </a:r>
                      <a:r>
                        <a:rPr lang="en-US" sz="1600" baseline="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(3.7)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∅ 18 / 150 (3.1)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∅ 20 / 150 </a:t>
                      </a:r>
                      <a:r>
                        <a:rPr lang="en-US" sz="1600" baseline="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(3.2)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016" marR="94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698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0705094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459F9-4E10-4F39-9C8F-361FC65B9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Footings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55E73-871A-40AB-A3DC-1F12C5510F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33833"/>
            <a:ext cx="8596668" cy="450753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in Footing F2: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4101F9-A4CE-423A-A4C3-5C95BC3043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504" y="1862055"/>
            <a:ext cx="7656962" cy="4767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977498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459F9-4E10-4F39-9C8F-361FC65B9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Stairs</a:t>
            </a:r>
          </a:p>
        </p:txBody>
      </p:sp>
      <p:pic>
        <p:nvPicPr>
          <p:cNvPr id="6" name="Picture 1024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80" y="265467"/>
            <a:ext cx="8001536" cy="653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629027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99552" y="2632363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sz="7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</a:t>
            </a:r>
            <a:r>
              <a:rPr lang="en-US" sz="6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 </a:t>
            </a:r>
          </a:p>
        </p:txBody>
      </p:sp>
    </p:spTree>
    <p:extLst>
      <p:ext uri="{BB962C8B-B14F-4D97-AF65-F5344CB8AC3E}">
        <p14:creationId xmlns:p14="http://schemas.microsoft.com/office/powerpoint/2010/main" val="744770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for Second Floor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3054" y="1331731"/>
            <a:ext cx="8040947" cy="53201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538BA9-9505-40F8-94DD-E5F4791FA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418" y="821469"/>
            <a:ext cx="5915248" cy="591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278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for Third Floor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3054" y="1331731"/>
            <a:ext cx="8040947" cy="53201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1730E6-0C62-4A75-BB79-7D5C90757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877" y="669548"/>
            <a:ext cx="6127422" cy="608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028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for Fourth Floor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3054" y="1331731"/>
            <a:ext cx="8040947" cy="53201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2B40AD-5AA4-449A-AF91-AB91DE52D2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234" y="815290"/>
            <a:ext cx="6115199" cy="590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046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for Roof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3054" y="1331731"/>
            <a:ext cx="8040947" cy="53201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72E545-2100-4D2F-B646-044124A00C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382" y="609600"/>
            <a:ext cx="6262405" cy="613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011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77636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87236"/>
            <a:ext cx="8596668" cy="3880773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for structural elements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B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f’c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MPa)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= 24870.06  MPa,		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25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pPr>
              <a:lnSpc>
                <a:spcPct val="120000"/>
              </a:lnSpc>
            </a:pPr>
            <a:endParaRPr lang="en-US" sz="24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Reinforcing Steel (ASTM A615, Grade 60)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420 MPa,		Fu = 630 MPa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200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GPa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570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77636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87236"/>
            <a:ext cx="8596668" cy="454429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for non- structural elements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Plain concrete (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23kN/m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block (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15kN/m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Sand (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18kN/m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Tiles (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27kN/m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Stone units (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27kN/m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Spray foam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False ceiling</a:t>
            </a:r>
          </a:p>
          <a:p>
            <a:pPr>
              <a:lnSpc>
                <a:spcPct val="12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sz="24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607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77636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Investigation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87236"/>
            <a:ext cx="8596668" cy="454429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the types of material that are founded when making the boreholes, the recommended type of foundation is single footings using soil allowable bearing capacity,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q all=400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/m^2.</a:t>
            </a:r>
          </a:p>
          <a:p>
            <a:pPr>
              <a:lnSpc>
                <a:spcPct val="12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sz="24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118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77636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Investigation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16182"/>
            <a:ext cx="8596668" cy="454429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locations of the boreholes in the site: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400" dirty="0"/>
          </a:p>
          <a:p>
            <a:pPr>
              <a:lnSpc>
                <a:spcPct val="120000"/>
              </a:lnSpc>
            </a:pPr>
            <a:endParaRPr lang="en-US" sz="2400" dirty="0"/>
          </a:p>
          <a:p>
            <a:pPr>
              <a:lnSpc>
                <a:spcPct val="120000"/>
              </a:lnSpc>
            </a:pPr>
            <a:endParaRPr lang="en-US" sz="2400" baseline="300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194801" y="1787236"/>
            <a:ext cx="4399963" cy="5070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427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77636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87236"/>
            <a:ext cx="8596668" cy="454429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 318-14: For sections design and detailing.</a:t>
            </a:r>
          </a:p>
          <a:p>
            <a:pPr>
              <a:lnSpc>
                <a:spcPct val="12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IBC–2012: For determining loads.</a:t>
            </a:r>
          </a:p>
          <a:p>
            <a:pPr>
              <a:lnSpc>
                <a:spcPct val="12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ASCE 7-10:For determining loads.</a:t>
            </a:r>
          </a:p>
          <a:p>
            <a:pPr>
              <a:lnSpc>
                <a:spcPct val="12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Jordanian Code for Loads – 2006.</a:t>
            </a:r>
          </a:p>
          <a:p>
            <a:pPr>
              <a:lnSpc>
                <a:spcPct val="12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sz="24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500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3054" y="1331731"/>
            <a:ext cx="8040947" cy="5320145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</a:t>
            </a:r>
          </a:p>
          <a:p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 and Standards</a:t>
            </a:r>
          </a:p>
          <a:p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</a:p>
          <a:p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Investigation</a:t>
            </a:r>
            <a:endParaRPr lang="ar-SA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</a:t>
            </a:r>
          </a:p>
          <a:p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  <a:p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Combinations</a:t>
            </a:r>
          </a:p>
          <a:p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Dimensions</a:t>
            </a:r>
          </a:p>
          <a:p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</a:p>
          <a:p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Irregularities</a:t>
            </a:r>
          </a:p>
          <a:p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  <a:p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9434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49927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59527"/>
            <a:ext cx="8596668" cy="4292481"/>
          </a:xfrm>
        </p:spPr>
        <p:txBody>
          <a:bodyPr>
            <a:normAutofit/>
          </a:bodyPr>
          <a:lstStyle/>
          <a:p>
            <a:pPr lvl="0">
              <a:lnSpc>
                <a:spcPct val="12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18.1.1.</a:t>
            </a:r>
          </a:p>
          <a:p>
            <a:pPr lvl="0">
              <a:lnSpc>
                <a:spcPct val="12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 16.0.0.</a:t>
            </a:r>
          </a:p>
          <a:p>
            <a:pPr lvl="0">
              <a:lnSpc>
                <a:spcPct val="12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SAP2000 21.</a:t>
            </a:r>
          </a:p>
          <a:p>
            <a:pPr lvl="0">
              <a:lnSpc>
                <a:spcPct val="12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AUTOCAD 2018.</a:t>
            </a:r>
          </a:p>
        </p:txBody>
      </p:sp>
    </p:spTree>
    <p:extLst>
      <p:ext uri="{BB962C8B-B14F-4D97-AF65-F5344CB8AC3E}">
        <p14:creationId xmlns:p14="http://schemas.microsoft.com/office/powerpoint/2010/main" val="19154593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9"/>
            <a:ext cx="8596668" cy="48629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Dead Loads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It’s the own weight of the structural elements of the structure, which are slabs, beams, columns, walls, footings and dome.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Superimposed Dead Loads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It’s the weight of the non-structural elements, which is distributed on slabs, walls, dome and staircases. </a:t>
            </a:r>
          </a:p>
        </p:txBody>
      </p:sp>
    </p:spTree>
    <p:extLst>
      <p:ext uri="{BB962C8B-B14F-4D97-AF65-F5344CB8AC3E}">
        <p14:creationId xmlns:p14="http://schemas.microsoft.com/office/powerpoint/2010/main" val="4264100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9"/>
            <a:ext cx="9679646" cy="48629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Live Loads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loads are produced from the occupancy and movable objects on the building, and their values were determined in consideration to ASCE 7-10.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uniform live load on all floors, except roof, was taken as 5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roof live load = 2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/m2.</a:t>
            </a:r>
          </a:p>
        </p:txBody>
      </p:sp>
    </p:spTree>
    <p:extLst>
      <p:ext uri="{BB962C8B-B14F-4D97-AF65-F5344CB8AC3E}">
        <p14:creationId xmlns:p14="http://schemas.microsoft.com/office/powerpoint/2010/main" val="26636928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9"/>
            <a:ext cx="8596668" cy="48629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Snow Load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Snow load was determined in accordance with Jordanian Code 2006 using the following equation.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So, 	where: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So : Site snow load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/m2)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Snow load on roof 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/m2)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Snow load shape coefficient.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1.125*0.8 = 0.9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/m2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1560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9"/>
            <a:ext cx="8596668" cy="48629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Wind Load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structure was divided to two components with only one direction of wind; because all other cases will give the same results.</a:t>
            </a:r>
          </a:p>
        </p:txBody>
      </p:sp>
    </p:spTree>
    <p:extLst>
      <p:ext uri="{BB962C8B-B14F-4D97-AF65-F5344CB8AC3E}">
        <p14:creationId xmlns:p14="http://schemas.microsoft.com/office/powerpoint/2010/main" val="17691444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8"/>
            <a:ext cx="9038166" cy="5077691"/>
          </a:xfrm>
        </p:spPr>
        <p:txBody>
          <a:bodyPr>
            <a:normAutofit/>
          </a:bodyPr>
          <a:lstStyle/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Load</a:t>
            </a:r>
          </a:p>
          <a:p>
            <a:pPr>
              <a:lnSpc>
                <a:spcPct val="120000"/>
              </a:lnSpc>
              <a:buClr>
                <a:srgbClr val="90C226"/>
              </a:buClr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 = </a:t>
            </a:r>
            <a:r>
              <a:rPr lang="en-US" sz="20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2000" baseline="-250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 C</a:t>
            </a:r>
            <a:r>
              <a:rPr lang="en-US" sz="2000" baseline="-25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 : wind pressure (N/m</a:t>
            </a:r>
            <a:r>
              <a:rPr lang="en-US" sz="2000" baseline="30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b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2000" baseline="-250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velocity pressure (N/m</a:t>
            </a:r>
            <a:r>
              <a:rPr lang="en-US" sz="2000" baseline="30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 : gust-effective factor</a:t>
            </a:r>
            <a:b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baseline="-25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net pressure coefficient</a:t>
            </a:r>
          </a:p>
          <a:p>
            <a:pPr lvl="0">
              <a:lnSpc>
                <a:spcPct val="120000"/>
              </a:lnSpc>
              <a:buClr>
                <a:srgbClr val="90C226"/>
              </a:buClr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Speed (V) = 120 km/h</a:t>
            </a:r>
          </a:p>
          <a:p>
            <a:pPr lvl="0">
              <a:lnSpc>
                <a:spcPct val="120000"/>
              </a:lnSpc>
              <a:buClr>
                <a:srgbClr val="90C226"/>
              </a:buClr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Exposure Category “D”</a:t>
            </a:r>
          </a:p>
          <a:p>
            <a:pPr lvl="0">
              <a:lnSpc>
                <a:spcPct val="120000"/>
              </a:lnSpc>
              <a:buClr>
                <a:srgbClr val="90C226"/>
              </a:buClr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Topographic Factor (</a:t>
            </a:r>
            <a:r>
              <a:rPr lang="en-US" sz="20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000" baseline="-250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zt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1</a:t>
            </a:r>
          </a:p>
          <a:p>
            <a:pPr lvl="0">
              <a:lnSpc>
                <a:spcPct val="120000"/>
              </a:lnSpc>
              <a:buClr>
                <a:srgbClr val="90C226"/>
              </a:buClr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Gust Factor (G) = 0.85</a:t>
            </a:r>
          </a:p>
          <a:p>
            <a:pPr lvl="0">
              <a:lnSpc>
                <a:spcPct val="120000"/>
              </a:lnSpc>
              <a:buClr>
                <a:srgbClr val="90C226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4132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8"/>
            <a:ext cx="9038166" cy="5077691"/>
          </a:xfrm>
        </p:spPr>
        <p:txBody>
          <a:bodyPr>
            <a:normAutofit/>
          </a:bodyPr>
          <a:lstStyle/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Load</a:t>
            </a: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 of structure:</a:t>
            </a: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965" y="2590107"/>
            <a:ext cx="4294908" cy="378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92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8"/>
            <a:ext cx="9038166" cy="5077691"/>
          </a:xfrm>
        </p:spPr>
        <p:txBody>
          <a:bodyPr>
            <a:normAutofit/>
          </a:bodyPr>
          <a:lstStyle/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Load</a:t>
            </a: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pressure on Leeward wall of unit 1:</a:t>
            </a: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pressure on Leeward wall of unit 2:</a:t>
            </a:r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256" y="1753869"/>
            <a:ext cx="2132330" cy="16383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003" y="4274501"/>
            <a:ext cx="2114550" cy="142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9115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8"/>
            <a:ext cx="9038166" cy="5077691"/>
          </a:xfrm>
        </p:spPr>
        <p:txBody>
          <a:bodyPr>
            <a:normAutofit/>
          </a:bodyPr>
          <a:lstStyle/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Load</a:t>
            </a: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pressure on Side wall of unit 1 &amp; 2:</a:t>
            </a: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pressure on Windward wall of unit 1 &amp; 2: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7" b="3715"/>
          <a:stretch/>
        </p:blipFill>
        <p:spPr bwMode="auto">
          <a:xfrm>
            <a:off x="6371648" y="1676401"/>
            <a:ext cx="2217997" cy="16346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75"/>
          <a:stretch/>
        </p:blipFill>
        <p:spPr bwMode="auto">
          <a:xfrm>
            <a:off x="6371648" y="3832164"/>
            <a:ext cx="2509116" cy="197288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952367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8"/>
            <a:ext cx="9038166" cy="5077691"/>
          </a:xfrm>
        </p:spPr>
        <p:txBody>
          <a:bodyPr>
            <a:normAutofit/>
          </a:bodyPr>
          <a:lstStyle/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Load</a:t>
            </a: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pressure on Roof of unit 1:</a:t>
            </a: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buClr>
                <a:srgbClr val="90C226"/>
              </a:buClr>
              <a:buNone/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pressure on Roof of unit 2: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64"/>
          <a:stretch/>
        </p:blipFill>
        <p:spPr bwMode="auto">
          <a:xfrm>
            <a:off x="5361709" y="1838960"/>
            <a:ext cx="3376613" cy="108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96"/>
          <a:stretch/>
        </p:blipFill>
        <p:spPr bwMode="auto">
          <a:xfrm>
            <a:off x="5536405" y="3793489"/>
            <a:ext cx="3469049" cy="10971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35473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3054" y="1331731"/>
            <a:ext cx="8040947" cy="53201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716" y="707215"/>
            <a:ext cx="7528884" cy="544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6425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8"/>
            <a:ext cx="9038166" cy="4066085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Earthquake Loads (EQ)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Category (III)</a:t>
            </a:r>
            <a:endParaRPr lang="ar-SA" sz="20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Factor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1.25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Class “B”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 Parameter at Short Period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0.44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 Parameter at 1-SEC Period (S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0.11</a:t>
            </a:r>
          </a:p>
          <a:p>
            <a:pPr>
              <a:lnSpc>
                <a:spcPct val="12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7334" y="4850155"/>
            <a:ext cx="6096000" cy="1954381"/>
          </a:xfrm>
          <a:prstGeom prst="rect">
            <a:avLst/>
          </a:prstGeom>
        </p:spPr>
        <p:txBody>
          <a:bodyPr numCol="2">
            <a:spAutoFit/>
          </a:bodyPr>
          <a:lstStyle/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 = 1</a:t>
            </a:r>
          </a:p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Fv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</a:t>
            </a:r>
          </a:p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SDS = 0.44</a:t>
            </a:r>
          </a:p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SD1 = 0.11</a:t>
            </a:r>
          </a:p>
        </p:txBody>
      </p:sp>
    </p:spTree>
    <p:extLst>
      <p:ext uri="{BB962C8B-B14F-4D97-AF65-F5344CB8AC3E}">
        <p14:creationId xmlns:p14="http://schemas.microsoft.com/office/powerpoint/2010/main" val="37021840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8"/>
            <a:ext cx="9038166" cy="507769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Earthquake Loads (EQ)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Category “C”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Modal Response Spectrum Analysis was used.</a:t>
            </a: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Redundancy Factor (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Q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1.0 Q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>
              <a:lnSpc>
                <a:spcPct val="120000"/>
              </a:lnSpc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0.2*S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*D = 0.088 D</a:t>
            </a:r>
          </a:p>
          <a:p>
            <a:pPr>
              <a:lnSpc>
                <a:spcPct val="120000"/>
              </a:lnSpc>
            </a:pPr>
            <a:endParaRPr lang="ar-SA" sz="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7808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8"/>
            <a:ext cx="8965430" cy="507769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Earthquake Loads (EQ)</a:t>
            </a:r>
          </a:p>
          <a:p>
            <a:pPr>
              <a:lnSpc>
                <a:spcPct val="13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force-resisting system is Bearing Wall System (Ordinary RC Shear Walls), as shear walls resist almost all lateral loads and more than 50% of gravity loads.</a:t>
            </a:r>
          </a:p>
          <a:p>
            <a:pPr>
              <a:lnSpc>
                <a:spcPct val="12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492737"/>
              </p:ext>
            </p:extLst>
          </p:nvPr>
        </p:nvGraphicFramePr>
        <p:xfrm>
          <a:off x="1448365" y="3444101"/>
          <a:ext cx="7423368" cy="1201464"/>
        </p:xfrm>
        <a:graphic>
          <a:graphicData uri="http://schemas.openxmlformats.org/drawingml/2006/table">
            <a:tbl>
              <a:tblPr firstRow="1" firstCol="1" bandRow="1"/>
              <a:tblGrid>
                <a:gridCol w="1172797">
                  <a:extLst>
                    <a:ext uri="{9D8B030D-6E8A-4147-A177-3AD203B41FA5}">
                      <a16:colId xmlns:a16="http://schemas.microsoft.com/office/drawing/2014/main" val="2709834400"/>
                    </a:ext>
                  </a:extLst>
                </a:gridCol>
                <a:gridCol w="2278700">
                  <a:extLst>
                    <a:ext uri="{9D8B030D-6E8A-4147-A177-3AD203B41FA5}">
                      <a16:colId xmlns:a16="http://schemas.microsoft.com/office/drawing/2014/main" val="2410392885"/>
                    </a:ext>
                  </a:extLst>
                </a:gridCol>
                <a:gridCol w="2412486">
                  <a:extLst>
                    <a:ext uri="{9D8B030D-6E8A-4147-A177-3AD203B41FA5}">
                      <a16:colId xmlns:a16="http://schemas.microsoft.com/office/drawing/2014/main" val="2971344381"/>
                    </a:ext>
                  </a:extLst>
                </a:gridCol>
                <a:gridCol w="1559385">
                  <a:extLst>
                    <a:ext uri="{9D8B030D-6E8A-4147-A177-3AD203B41FA5}">
                      <a16:colId xmlns:a16="http://schemas.microsoft.com/office/drawing/2014/main" val="1299527294"/>
                    </a:ext>
                  </a:extLst>
                </a:gridCol>
              </a:tblGrid>
              <a:tr h="4004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500" b="1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Direction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3823" marR="938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500" b="1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Total Base Shear (kN)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3823" marR="938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500" b="1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Shear Walls Portion (kN)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3823" marR="938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500" b="1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Percentage (%)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3823" marR="938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394247"/>
                  </a:ext>
                </a:extLst>
              </a:tr>
              <a:tr h="4004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500" b="1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3823" marR="938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9945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3823" marR="938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9789.8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3823" marR="938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98.4 %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3823" marR="938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7610956"/>
                  </a:ext>
                </a:extLst>
              </a:tr>
              <a:tr h="4004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500" b="1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Y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3823" marR="938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10358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3823" marR="938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10264.5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3823" marR="938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99.1 %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3823" marR="938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2302926"/>
                  </a:ext>
                </a:extLst>
              </a:tr>
            </a:tbl>
          </a:graphicData>
        </a:graphic>
      </p:graphicFrame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391227"/>
              </p:ext>
            </p:extLst>
          </p:nvPr>
        </p:nvGraphicFramePr>
        <p:xfrm>
          <a:off x="1977604" y="5084620"/>
          <a:ext cx="5996127" cy="768370"/>
        </p:xfrm>
        <a:graphic>
          <a:graphicData uri="http://schemas.openxmlformats.org/drawingml/2006/table">
            <a:tbl>
              <a:tblPr firstRow="1" firstCol="1" bandRow="1"/>
              <a:tblGrid>
                <a:gridCol w="2185940">
                  <a:extLst>
                    <a:ext uri="{9D8B030D-6E8A-4147-A177-3AD203B41FA5}">
                      <a16:colId xmlns:a16="http://schemas.microsoft.com/office/drawing/2014/main" val="3113557532"/>
                    </a:ext>
                  </a:extLst>
                </a:gridCol>
                <a:gridCol w="2314280">
                  <a:extLst>
                    <a:ext uri="{9D8B030D-6E8A-4147-A177-3AD203B41FA5}">
                      <a16:colId xmlns:a16="http://schemas.microsoft.com/office/drawing/2014/main" val="4011567112"/>
                    </a:ext>
                  </a:extLst>
                </a:gridCol>
                <a:gridCol w="1495907">
                  <a:extLst>
                    <a:ext uri="{9D8B030D-6E8A-4147-A177-3AD203B41FA5}">
                      <a16:colId xmlns:a16="http://schemas.microsoft.com/office/drawing/2014/main" val="3183938743"/>
                    </a:ext>
                  </a:extLst>
                </a:gridCol>
              </a:tblGrid>
              <a:tr h="38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Total Gravity Load (kN)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0004" marR="90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Shear Walls Portion (kN)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0004" marR="90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Percentage (%)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0004" marR="90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3652789"/>
                  </a:ext>
                </a:extLst>
              </a:tr>
              <a:tr h="38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132534.3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0004" marR="90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91556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0004" marR="90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69 %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90004" marR="90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14749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54063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8"/>
            <a:ext cx="9038166" cy="507769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Earthquake Loads (EQ)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Modification Factor (R) = 4</a:t>
            </a:r>
          </a:p>
          <a:p>
            <a:pPr>
              <a:lnSpc>
                <a:spcPct val="120000"/>
              </a:lnSpc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Overstrength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Factor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(Ω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2.5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 Amplification Factor (C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4</a:t>
            </a:r>
          </a:p>
          <a:p>
            <a:pPr>
              <a:lnSpc>
                <a:spcPct val="120000"/>
              </a:lnSpc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Tn,x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0.4 sec.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Tn,y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0.38 sec.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Shear: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V,x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10232.5 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V,y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10585.4 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303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9"/>
            <a:ext cx="9038166" cy="4757652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Earth pressure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of the soil (P) = γ H k0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=1-sin⁡∅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horizontal component of the pressure of the soil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29734" y="2743201"/>
            <a:ext cx="8596668" cy="352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400"/>
              </a:spcBef>
              <a:buFont typeface="Wingdings 3" charset="2"/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2978727" y="3792625"/>
            <a:ext cx="3540857" cy="294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6289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9"/>
            <a:ext cx="9038166" cy="4757652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Surcharge Pressure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pressure on the basement from the surcharge load is constant and is calculated according to the following equation: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Psurcharge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= Surcharge load *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= 2* 0.5= 1 KN/m2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 component of the surcharge load: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65504" y="6179027"/>
            <a:ext cx="1087842" cy="2359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4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2"/>
          <a:srcRect t="8270" b="4136"/>
          <a:stretch/>
        </p:blipFill>
        <p:spPr bwMode="auto">
          <a:xfrm>
            <a:off x="3726873" y="4139478"/>
            <a:ext cx="3014643" cy="25245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762270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9"/>
            <a:ext cx="9038166" cy="4757652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horizontal component of the pressure of the soil and the surcharge load: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65504" y="6179027"/>
            <a:ext cx="1087842" cy="2359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4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849067" y="2452616"/>
            <a:ext cx="4694699" cy="372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4968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9"/>
            <a:ext cx="9038166" cy="4757652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7000" dirty="0">
                <a:solidFill>
                  <a:srgbClr val="90C226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Soil Seismic Load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∆P = 0.4 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γt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 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rw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Where,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∆P: additional earth pressure caused by seismic shaking, which is assumed to be uniform pressure.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horizontal seismic coefficient in the soil, which may be assumed equal to 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Sxs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/2.5.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γt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Total unit weight of soil.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rw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height of the retaining wall: and 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Sxs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spectral response acceleration parameter (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Sxs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Fa 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Sxs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Fa 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1.0*0.44 = 0.44.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Sxs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/2.5 = 0.44/2.5 = 0.176.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∆P = 0.4 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γt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 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rw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0.4*0.176*20*3.5 = 5 KN/m2. </a:t>
            </a:r>
          </a:p>
        </p:txBody>
      </p:sp>
    </p:spTree>
    <p:extLst>
      <p:ext uri="{BB962C8B-B14F-4D97-AF65-F5344CB8AC3E}">
        <p14:creationId xmlns:p14="http://schemas.microsoft.com/office/powerpoint/2010/main" val="22668502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9"/>
            <a:ext cx="9038166" cy="4757652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Soil Seismic Load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The pressure caused by the seismic shaking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324532" y="2826789"/>
            <a:ext cx="3854595" cy="364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1039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9"/>
            <a:ext cx="9038166" cy="4757652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800" dirty="0">
                <a:solidFill>
                  <a:srgbClr val="90C226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Soil Seismic Load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The total earth pressure on the wall consists of the seismic earth pressure and the unfactored static active earth pressure.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The total earth pressure on the wall: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912422" y="3698037"/>
            <a:ext cx="4126491" cy="315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30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3054" y="1331731"/>
            <a:ext cx="8040947" cy="53201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173" y="678729"/>
            <a:ext cx="8163013" cy="520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6789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18160"/>
            <a:ext cx="8596668" cy="1320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Combinations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5989"/>
            <a:ext cx="9038166" cy="4757652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There are two types of load combinations, strength (used for design) and service (used for serviceability checks).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 = dead load and super-imposed dead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 = load due to lateral earth pressure, ground water pressure, or pressure of bulk materials.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 = live load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 = earthquake load,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Where (E) consider Horizontal component Eh (both X &amp; Y directions) and Vertical component </a:t>
            </a: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Ev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of seismic load, and directional effect (100% from seismic load acting on some direction and 30% from this load acting in other direction).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Ev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= 0.2 SDS D = 0.2*0.44*D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Ev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= 0.088 D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0029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62556"/>
            <a:ext cx="8596668" cy="98367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Combinations</a:t>
            </a:r>
          </a:p>
        </p:txBody>
      </p:sp>
      <p:graphicFrame>
        <p:nvGraphicFramePr>
          <p:cNvPr id="5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152607"/>
              </p:ext>
            </p:extLst>
          </p:nvPr>
        </p:nvGraphicFramePr>
        <p:xfrm>
          <a:off x="784125" y="2021408"/>
          <a:ext cx="9642986" cy="3023420"/>
        </p:xfrm>
        <a:graphic>
          <a:graphicData uri="http://schemas.openxmlformats.org/drawingml/2006/table">
            <a:tbl>
              <a:tblPr rtl="1" firstRow="1" firstCol="1" bandRow="1"/>
              <a:tblGrid>
                <a:gridCol w="4114801">
                  <a:extLst>
                    <a:ext uri="{9D8B030D-6E8A-4147-A177-3AD203B41FA5}">
                      <a16:colId xmlns:a16="http://schemas.microsoft.com/office/drawing/2014/main" val="3134214547"/>
                    </a:ext>
                  </a:extLst>
                </a:gridCol>
                <a:gridCol w="5528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297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Ultimate Load Combinations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Service</a:t>
                      </a:r>
                      <a:r>
                        <a:rPr lang="en-US" sz="2000" b="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Load Combinations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0073"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1.4 D + 1.6 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</a:t>
                      </a:r>
                      <a:r>
                        <a:rPr lang="en-US" sz="20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H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150"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1.2 D + 1.6 L + 1.6 H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 + L +</a:t>
                      </a:r>
                      <a:r>
                        <a:rPr lang="en-US" sz="20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0073"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1.2 D + Ev + Eh + L + 1.6</a:t>
                      </a:r>
                      <a:r>
                        <a:rPr lang="en-US" sz="20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 + 0.7 Ev + 0.7 Eh + 1.0 H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0073"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0.9 D – Ev – Eh + 0.9 H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1.0 D + 0.525 Ev + 0.525 Eh + 0.75 L + 1.0 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007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0.6 D – 0.7 Ev - 0.7 Eh + 0.6 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197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Dimensions</a:t>
            </a:r>
          </a:p>
        </p:txBody>
      </p:sp>
    </p:spTree>
    <p:extLst>
      <p:ext uri="{BB962C8B-B14F-4D97-AF65-F5344CB8AC3E}">
        <p14:creationId xmlns:p14="http://schemas.microsoft.com/office/powerpoint/2010/main" val="31116540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Dimensions for Beams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51609-3D22-4488-8DCF-7F2EA4F106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Width of beams = Length of span / 20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of beams is according to the table: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D0DD513-6D03-4EE5-B0E2-BBE002EA02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658" y="3228720"/>
            <a:ext cx="4732020" cy="264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84294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9A16D2-EC01-402C-AE85-A247A624FB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83" y="120043"/>
            <a:ext cx="6750075" cy="661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8319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Dimensions for Beams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BC0946A-4760-4935-8158-47ABC515BA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4102004"/>
              </p:ext>
            </p:extLst>
          </p:nvPr>
        </p:nvGraphicFramePr>
        <p:xfrm>
          <a:off x="677863" y="2160588"/>
          <a:ext cx="8596311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>
                  <a:extLst>
                    <a:ext uri="{9D8B030D-6E8A-4147-A177-3AD203B41FA5}">
                      <a16:colId xmlns:a16="http://schemas.microsoft.com/office/drawing/2014/main" val="124647151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1175488062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638226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Depth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 (mm)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0873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8026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9534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6801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2505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4961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0852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3607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9342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7997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00622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Dimensions for Slabs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51609-3D22-4488-8DCF-7F2EA4F106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thickness for one way slabs are according to the table: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one way slabs are taken as 200 mm thickness.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039A2DE-FC72-406A-8CD2-A3A5632125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708874"/>
              </p:ext>
            </p:extLst>
          </p:nvPr>
        </p:nvGraphicFramePr>
        <p:xfrm>
          <a:off x="1857079" y="3091992"/>
          <a:ext cx="6381946" cy="15117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5532">
                  <a:extLst>
                    <a:ext uri="{9D8B030D-6E8A-4147-A177-3AD203B41FA5}">
                      <a16:colId xmlns:a16="http://schemas.microsoft.com/office/drawing/2014/main" val="2489094352"/>
                    </a:ext>
                  </a:extLst>
                </a:gridCol>
                <a:gridCol w="1119639">
                  <a:extLst>
                    <a:ext uri="{9D8B030D-6E8A-4147-A177-3AD203B41FA5}">
                      <a16:colId xmlns:a16="http://schemas.microsoft.com/office/drawing/2014/main" val="3293778503"/>
                    </a:ext>
                  </a:extLst>
                </a:gridCol>
                <a:gridCol w="1119639">
                  <a:extLst>
                    <a:ext uri="{9D8B030D-6E8A-4147-A177-3AD203B41FA5}">
                      <a16:colId xmlns:a16="http://schemas.microsoft.com/office/drawing/2014/main" val="3000702285"/>
                    </a:ext>
                  </a:extLst>
                </a:gridCol>
                <a:gridCol w="1343568">
                  <a:extLst>
                    <a:ext uri="{9D8B030D-6E8A-4147-A177-3AD203B41FA5}">
                      <a16:colId xmlns:a16="http://schemas.microsoft.com/office/drawing/2014/main" val="2949792276"/>
                    </a:ext>
                  </a:extLst>
                </a:gridCol>
                <a:gridCol w="1343568">
                  <a:extLst>
                    <a:ext uri="{9D8B030D-6E8A-4147-A177-3AD203B41FA5}">
                      <a16:colId xmlns:a16="http://schemas.microsoft.com/office/drawing/2014/main" val="4250351248"/>
                    </a:ext>
                  </a:extLst>
                </a:gridCol>
              </a:tblGrid>
              <a:tr h="6965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Cantilever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Simple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One-end </a:t>
                      </a:r>
                      <a:b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continuous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Two-end </a:t>
                      </a:r>
                      <a:b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continuous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98026924"/>
                  </a:ext>
                </a:extLst>
              </a:tr>
              <a:tr h="775534">
                <a:tc>
                  <a:txBody>
                    <a:bodyPr/>
                    <a:lstStyle/>
                    <a:p>
                      <a:pPr marL="0" marR="18415" indent="0" algn="ctr">
                        <a:lnSpc>
                          <a:spcPct val="2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Slab Thickness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/ 10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/ 20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/ 24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/ 28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78826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040367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Dimensions for Slabs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51609-3D22-4488-8DCF-7F2EA4F106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47597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thickness for two way slabs are according to the table: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two way slabs are taken as 200 mm thickness.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32F411-5895-4BCC-85BB-0BA9532507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985" y="1930400"/>
            <a:ext cx="5403122" cy="340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9372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Dimensions for Shear walls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51609-3D22-4488-8DCF-7F2EA4F106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difficult to determine the thickness of the walls; because it is difficult to know the load that came on them.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wall thicknesses are assumed to be 300 mm.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2738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Dimensions for Columns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51609-3D22-4488-8DCF-7F2EA4F106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dimensions of the columns were determined from axial load on it, and it calculated from tributary area around columns, including its own weight.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= (dead load + live load + super-imposed) * (tributary area) * 1.10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= ϕPn = ϕ × λ × (0.85 f'c ×Ag × (1- ρ) + fy × ρ ×Ag)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326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 </a:t>
            </a:r>
          </a:p>
        </p:txBody>
      </p:sp>
    </p:spTree>
    <p:extLst>
      <p:ext uri="{BB962C8B-B14F-4D97-AF65-F5344CB8AC3E}">
        <p14:creationId xmlns:p14="http://schemas.microsoft.com/office/powerpoint/2010/main" val="24638874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79CCE5D-9BFC-4BE6-A860-ABCE184895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790" y="196785"/>
            <a:ext cx="6662179" cy="657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03600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Dimensions for Columns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BC0946A-4760-4935-8158-47ABC515BA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6482766"/>
              </p:ext>
            </p:extLst>
          </p:nvPr>
        </p:nvGraphicFramePr>
        <p:xfrm>
          <a:off x="2110231" y="2131060"/>
          <a:ext cx="6232491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>
                  <a:extLst>
                    <a:ext uri="{9D8B030D-6E8A-4147-A177-3AD203B41FA5}">
                      <a16:colId xmlns:a16="http://schemas.microsoft.com/office/drawing/2014/main" val="124647151"/>
                    </a:ext>
                  </a:extLst>
                </a:gridCol>
                <a:gridCol w="3367054">
                  <a:extLst>
                    <a:ext uri="{9D8B030D-6E8A-4147-A177-3AD203B41FA5}">
                      <a16:colId xmlns:a16="http://schemas.microsoft.com/office/drawing/2014/main" val="11754880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 (mm)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0873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1700 * 1700 * (300 thickness)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8026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 = 500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9534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 * 500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6801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 * 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2505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 * 400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4961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 * 350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08525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747128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Dimensions for Footings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51609-3D22-4488-8DCF-7F2EA4F106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 of footings is according to its type, in the meaning that the columns has single footings and wall has continuous footing.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and wall footings used because total area of footing needed to distribute load is less than 0.5 area of typical floor.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of footing are selected to distribute the load from structure to the soil and make pressure under footings less Bearing Capacity of the soil.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of footing are selected mainly to resist one way shear and punching shear </a:t>
            </a:r>
          </a:p>
        </p:txBody>
      </p:sp>
    </p:spTree>
    <p:extLst>
      <p:ext uri="{BB962C8B-B14F-4D97-AF65-F5344CB8AC3E}">
        <p14:creationId xmlns:p14="http://schemas.microsoft.com/office/powerpoint/2010/main" val="38774707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5">
            <a:extLst>
              <a:ext uri="{FF2B5EF4-FFF2-40B4-BE49-F238E27FC236}">
                <a16:creationId xmlns:a16="http://schemas.microsoft.com/office/drawing/2014/main" id="{D70D5904-3C0D-4E36-92B5-D6F48CD3D19E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"/>
          <a:stretch/>
        </p:blipFill>
        <p:spPr bwMode="auto">
          <a:xfrm>
            <a:off x="1370330" y="141402"/>
            <a:ext cx="6453917" cy="65751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0303618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Dimensions for Footings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BC0946A-4760-4935-8158-47ABC515BA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9460645"/>
              </p:ext>
            </p:extLst>
          </p:nvPr>
        </p:nvGraphicFramePr>
        <p:xfrm>
          <a:off x="677691" y="2613075"/>
          <a:ext cx="859631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078">
                  <a:extLst>
                    <a:ext uri="{9D8B030D-6E8A-4147-A177-3AD203B41FA5}">
                      <a16:colId xmlns:a16="http://schemas.microsoft.com/office/drawing/2014/main" val="124647151"/>
                    </a:ext>
                  </a:extLst>
                </a:gridCol>
                <a:gridCol w="2149078">
                  <a:extLst>
                    <a:ext uri="{9D8B030D-6E8A-4147-A177-3AD203B41FA5}">
                      <a16:colId xmlns:a16="http://schemas.microsoft.com/office/drawing/2014/main" val="1175488062"/>
                    </a:ext>
                  </a:extLst>
                </a:gridCol>
                <a:gridCol w="2149078">
                  <a:extLst>
                    <a:ext uri="{9D8B030D-6E8A-4147-A177-3AD203B41FA5}">
                      <a16:colId xmlns:a16="http://schemas.microsoft.com/office/drawing/2014/main" val="2963822628"/>
                    </a:ext>
                  </a:extLst>
                </a:gridCol>
                <a:gridCol w="2149078">
                  <a:extLst>
                    <a:ext uri="{9D8B030D-6E8A-4147-A177-3AD203B41FA5}">
                      <a16:colId xmlns:a16="http://schemas.microsoft.com/office/drawing/2014/main" val="42878519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Footing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Length (m)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 (m)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 (mm)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0873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8026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9534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6801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25053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386814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</a:p>
        </p:txBody>
      </p:sp>
    </p:spTree>
    <p:extLst>
      <p:ext uri="{BB962C8B-B14F-4D97-AF65-F5344CB8AC3E}">
        <p14:creationId xmlns:p14="http://schemas.microsoft.com/office/powerpoint/2010/main" val="94496623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B38700-972F-403E-93B1-C3A96E788D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393" y="127008"/>
            <a:ext cx="5577867" cy="6603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21931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F56701-EE60-4195-B1D4-59688BCCF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beams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 and weight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modifiers change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depth of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change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E06785-709A-45DD-9C2A-54B9797DD0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709" y="1930400"/>
            <a:ext cx="3896269" cy="411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06630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F56701-EE60-4195-B1D4-59688BCCF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columns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E87531-2DAE-48A7-ACA0-05525375C6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690" y="1930400"/>
            <a:ext cx="3905795" cy="409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20575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F56701-EE60-4195-B1D4-59688BCCF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slabs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B6642F-81D7-413F-9821-496FB00759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981" y="1925988"/>
            <a:ext cx="3905795" cy="411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441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1381" y="900545"/>
            <a:ext cx="741218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project includes a design of the educational research and development center building which located in Birzeit in Ramallah.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building consists of six floors. Which are basement floor and five floors above the ground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height of each floor is 4.2 m except the basement floor which has a height of 3.5m.</a:t>
            </a:r>
          </a:p>
        </p:txBody>
      </p:sp>
    </p:spTree>
    <p:extLst>
      <p:ext uri="{BB962C8B-B14F-4D97-AF65-F5344CB8AC3E}">
        <p14:creationId xmlns:p14="http://schemas.microsoft.com/office/powerpoint/2010/main" val="278327533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F56701-EE60-4195-B1D4-59688BCCF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footings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1BB999-1D7A-4EF9-AFC4-083211D4EE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467" y="1930400"/>
            <a:ext cx="3985605" cy="420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99988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F56701-EE60-4195-B1D4-59688BCCF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piers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774A99-245F-4F3F-A091-A7C0A774BA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568" y="1375763"/>
            <a:ext cx="4677428" cy="5068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42278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F56701-EE60-4195-B1D4-59688BCCF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spandrels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406987-746F-4461-86A8-C60B088C10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998" y="1270000"/>
            <a:ext cx="4658375" cy="511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55082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 source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F56701-EE60-4195-B1D4-59688BCCF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13658F-6FC9-49A6-9360-F47A7F0D9E5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77335" y="1698675"/>
            <a:ext cx="8596667" cy="388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0850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F56701-EE60-4195-B1D4-59688BCCF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ADCD99-115B-4DDD-96B0-3E05F1B46BB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77334" y="1270600"/>
            <a:ext cx="8596667" cy="49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94295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modes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F56701-EE60-4195-B1D4-59688BCCF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9E54A2-1DA2-47A0-B522-2C0E2D21A56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90520" y="1260573"/>
            <a:ext cx="8683482" cy="484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56789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Patterns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12274BD-AEA5-4876-82C2-980A725DEE8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5" y="1768171"/>
            <a:ext cx="8768324" cy="352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4444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Cases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F56701-EE60-4195-B1D4-59688BCCF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CD20E1-652E-4F4A-AFA5-86390D42682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77334" y="1755917"/>
            <a:ext cx="8596668" cy="388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87884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Combinations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F56701-EE60-4195-B1D4-59688BCCF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DD367F-CF17-47DE-A354-3CB3CC8F03F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62175" y="2029119"/>
            <a:ext cx="7515545" cy="3419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17058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Irregularities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F56701-EE60-4195-B1D4-59688BCCF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Torsional irregularity: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Torsional irregularity is defined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exist where the maximum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story drift, computed including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accidental torsion with Ax = 1.0,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one end of the structure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transverse to an axis is more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than 1.2 or 1.4 times the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average of the story drifts at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two ends of the structure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4C43B1-75CC-4EDD-B37C-97C4B558506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980" y="1813668"/>
            <a:ext cx="5433060" cy="360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031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788497"/>
              </p:ext>
            </p:extLst>
          </p:nvPr>
        </p:nvGraphicFramePr>
        <p:xfrm>
          <a:off x="831273" y="235525"/>
          <a:ext cx="7536873" cy="59713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1738">
                  <a:extLst>
                    <a:ext uri="{9D8B030D-6E8A-4147-A177-3AD203B41FA5}">
                      <a16:colId xmlns:a16="http://schemas.microsoft.com/office/drawing/2014/main" val="1627796782"/>
                    </a:ext>
                  </a:extLst>
                </a:gridCol>
                <a:gridCol w="2511738">
                  <a:extLst>
                    <a:ext uri="{9D8B030D-6E8A-4147-A177-3AD203B41FA5}">
                      <a16:colId xmlns:a16="http://schemas.microsoft.com/office/drawing/2014/main" val="4204890595"/>
                    </a:ext>
                  </a:extLst>
                </a:gridCol>
                <a:gridCol w="2513397">
                  <a:extLst>
                    <a:ext uri="{9D8B030D-6E8A-4147-A177-3AD203B41FA5}">
                      <a16:colId xmlns:a16="http://schemas.microsoft.com/office/drawing/2014/main" val="2052981129"/>
                    </a:ext>
                  </a:extLst>
                </a:gridCol>
              </a:tblGrid>
              <a:tr h="598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Usage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(m</a:t>
                      </a:r>
                      <a:r>
                        <a:rPr lang="en-US" sz="11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extLst>
                  <a:ext uri="{0D108BD9-81ED-4DB2-BD59-A6C34878D82A}">
                    <a16:rowId xmlns:a16="http://schemas.microsoft.com/office/drawing/2014/main" val="3186421396"/>
                  </a:ext>
                </a:extLst>
              </a:tr>
              <a:tr h="7173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Basement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Garage, mechanical room and an electrical room.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extLst>
                  <a:ext uri="{0D108BD9-81ED-4DB2-BD59-A6C34878D82A}">
                    <a16:rowId xmlns:a16="http://schemas.microsoft.com/office/drawing/2014/main" val="3908394267"/>
                  </a:ext>
                </a:extLst>
              </a:tr>
              <a:tr h="107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Conference hall and the department of education and research.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extLst>
                  <a:ext uri="{0D108BD9-81ED-4DB2-BD59-A6C34878D82A}">
                    <a16:rowId xmlns:a16="http://schemas.microsoft.com/office/drawing/2014/main" val="349363561"/>
                  </a:ext>
                </a:extLst>
              </a:tr>
              <a:tr h="13967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rooms, administrative deputy unit and department of educational and policies.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extLst>
                  <a:ext uri="{0D108BD9-81ED-4DB2-BD59-A6C34878D82A}">
                    <a16:rowId xmlns:a16="http://schemas.microsoft.com/office/drawing/2014/main" val="945593984"/>
                  </a:ext>
                </a:extLst>
              </a:tr>
              <a:tr h="107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Technical deputy unit, head of center and administrative department.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extLst>
                  <a:ext uri="{0D108BD9-81ED-4DB2-BD59-A6C34878D82A}">
                    <a16:rowId xmlns:a16="http://schemas.microsoft.com/office/drawing/2014/main" val="2863792834"/>
                  </a:ext>
                </a:extLst>
              </a:tr>
              <a:tr h="561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Third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Technical deputy unit.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extLst>
                  <a:ext uri="{0D108BD9-81ED-4DB2-BD59-A6C34878D82A}">
                    <a16:rowId xmlns:a16="http://schemas.microsoft.com/office/drawing/2014/main" val="3257698391"/>
                  </a:ext>
                </a:extLst>
              </a:tr>
              <a:tr h="5452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Fourth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Cafeteria and bedrooms.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328" marR="68328" marT="0" marB="0" anchor="ctr"/>
                </a:tc>
                <a:extLst>
                  <a:ext uri="{0D108BD9-81ED-4DB2-BD59-A6C34878D82A}">
                    <a16:rowId xmlns:a16="http://schemas.microsoft.com/office/drawing/2014/main" val="34225503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165928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Irregularities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F56701-EE60-4195-B1D4-59688BCCF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Torsional irregularity: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structure is irregular due to this type of irregularity, so the eccentricities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modified to take the effect of torsional irregularity.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Equivalent Lateral Force method was modified by changing eccentricities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directly.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analysis was made to take the torsional irregularity effect on Response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Spectrum Analysis method according to the ASCE Code.</a:t>
            </a:r>
          </a:p>
        </p:txBody>
      </p:sp>
    </p:spTree>
    <p:extLst>
      <p:ext uri="{BB962C8B-B14F-4D97-AF65-F5344CB8AC3E}">
        <p14:creationId xmlns:p14="http://schemas.microsoft.com/office/powerpoint/2010/main" val="217232393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Irregularities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F56701-EE60-4195-B1D4-59688BCCF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32688"/>
            <a:ext cx="8596668" cy="4615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Reentrant corner irregularity: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Reentrant corner irregularity is defined to exist where both plan projections of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structure beyond a reentrant corner are greater than 15% of the plan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dimension of the structure in the given direction.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irregularity determine the type of analysis.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structure is regular due to this type of irregularity.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Since Design category is (C), type of analysis will not affected by this irregularity,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all types of analysis is valid.</a:t>
            </a:r>
          </a:p>
        </p:txBody>
      </p:sp>
    </p:spTree>
    <p:extLst>
      <p:ext uri="{BB962C8B-B14F-4D97-AF65-F5344CB8AC3E}">
        <p14:creationId xmlns:p14="http://schemas.microsoft.com/office/powerpoint/2010/main" val="343990097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Irregularities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F56701-EE60-4195-B1D4-59688BCCF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Stiffness-soft story irregularity: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Stiffness-soft story irregularity is defined to exist where there is a story in which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lateral stiffness is less than 70% or 60% of that in the story above or less than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80% or 70% of the average stiffness of the three stories above.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structure is regular due to this type of irregularity.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04057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FB12-1A26-410F-B07B-3586D531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Irregularities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F56701-EE60-4195-B1D4-59688BCCF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 (mass) irregularity (weak story check):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 (mass) irregularity is defined to exist where the effective mass of any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story is more than 150% of the effective mass of an adjacent story. A roof that is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lighter than the floor below need not be considered.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structure is regular due to this type of irregularity.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20088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Compatibility Check: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640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66" b="1"/>
          <a:stretch/>
        </p:blipFill>
        <p:spPr>
          <a:xfrm>
            <a:off x="3732764" y="13855"/>
            <a:ext cx="5757593" cy="687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76831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10143"/>
            <a:ext cx="8596668" cy="4835237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Equilibrium Check</a:t>
            </a:r>
          </a:p>
          <a:p>
            <a:pPr lv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check for ensure that loads added on model are correct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Dead Load:</a:t>
            </a:r>
          </a:p>
          <a:p>
            <a:pPr lv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Dead (Manual) = 68548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Dead from program = 6849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% error = 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0.075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% &lt; 5%</a:t>
            </a:r>
          </a:p>
          <a:p>
            <a:pPr marL="0" indent="0">
              <a:buNone/>
            </a:pPr>
            <a:endParaRPr lang="ar-S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60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Load:</a:t>
            </a:r>
          </a:p>
          <a:p>
            <a:pPr lv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Live (Manual) = 20824.3 KN</a:t>
            </a:r>
          </a:p>
          <a:p>
            <a:pPr lv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Live from program = 21240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% error = 2 % &lt; 5%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23363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579418"/>
                <a:ext cx="8596668" cy="4904509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3- Stress-Strain Check</a:t>
                </a:r>
              </a:p>
              <a:p>
                <a:pPr lvl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was done live loads for different elements.</a:t>
                </a:r>
              </a:p>
              <a:p>
                <a:pPr lvl="0">
                  <a:buNone/>
                </a:pPr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Slab:</a:t>
                </a:r>
              </a:p>
              <a:p>
                <a:pPr lvl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M11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𝑊𝐿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37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11.93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Moments values from program :</a:t>
                </a:r>
              </a:p>
              <a:p>
                <a:pPr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M+ = 7.04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M-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5.04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M-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5.21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(5.04+5.21)/2 + 7.04 = 12.17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 error in moment = 2 % &lt; 10 %</a:t>
                </a: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579418"/>
                <a:ext cx="8596668" cy="4904509"/>
              </a:xfrm>
              <a:blipFill>
                <a:blip r:embed="rId2"/>
                <a:stretch>
                  <a:fillRect l="-567" t="-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896961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579418"/>
                <a:ext cx="8596668" cy="4904509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3- Stress-Strain Check</a:t>
                </a:r>
              </a:p>
              <a:p>
                <a:pPr lvl="0">
                  <a:buNone/>
                </a:pPr>
                <a:endParaRPr lang="en-US" sz="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Beam:</a:t>
                </a:r>
              </a:p>
              <a:p>
                <a:pPr lvl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𝑊𝐿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19.05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Moments values from program :</a:t>
                </a:r>
              </a:p>
              <a:p>
                <a:pPr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M+ = 115.97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M-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164.8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M-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185.54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(164.8+185.54)/2 + 115.97 = 291.14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 error in moment = 6.7 % &lt; 10 %</a:t>
                </a: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579418"/>
                <a:ext cx="8596668" cy="4904509"/>
              </a:xfrm>
              <a:blipFill>
                <a:blip r:embed="rId2"/>
                <a:stretch>
                  <a:fillRect l="-567" t="-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110077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79418"/>
            <a:ext cx="8596668" cy="49045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Stress-Strain Check</a:t>
            </a:r>
          </a:p>
          <a:p>
            <a:pPr lvl="0">
              <a:buNone/>
            </a:pPr>
            <a:endParaRPr lang="en-US" sz="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Column:</a:t>
            </a:r>
          </a:p>
          <a:p>
            <a:pPr lv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Axial load (manual) = 292.6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Axial load (ETABS) = 299.12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endParaRPr lang="en-US" sz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error in moment = 2.22 % &lt; 10 %</a:t>
            </a:r>
          </a:p>
          <a:p>
            <a:pPr marL="0" indent="0">
              <a:buNone/>
            </a:pPr>
            <a:endParaRPr lang="ar-SA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Footing: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Moment (manual) = 228.63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Moment (ETABS) = 253.7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error in moment = 9.8 % &lt; 10 %</a:t>
            </a:r>
          </a:p>
        </p:txBody>
      </p:sp>
    </p:spTree>
    <p:extLst>
      <p:ext uri="{BB962C8B-B14F-4D97-AF65-F5344CB8AC3E}">
        <p14:creationId xmlns:p14="http://schemas.microsoft.com/office/powerpoint/2010/main" val="355517280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579418"/>
                <a:ext cx="8596668" cy="4904509"/>
              </a:xfrm>
            </p:spPr>
            <p:txBody>
              <a:bodyPr>
                <a:normAutofit lnSpcReduction="10000"/>
              </a:bodyPr>
              <a:lstStyle/>
              <a:p>
                <a:pPr>
                  <a:buNone/>
                </a:pP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4- Deflection Check</a:t>
                </a: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Long-term deflection:</a:t>
                </a:r>
                <a:endParaRPr lang="ar-S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ar-S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Deflection from self-weight = 4.69 mm</a:t>
                </a:r>
                <a:endParaRPr lang="ar-S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ar-S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Deflection from the long-term load combination = 43.47 mm</a:t>
                </a:r>
                <a:endParaRPr lang="ar-S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ar-S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Deflection = 43.47 – 4.69 = 38.78 mm</a:t>
                </a:r>
                <a:endParaRPr lang="ar-S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de-D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de-DE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</a:t>
                </a:r>
                <a:r>
                  <a:rPr lang="de-D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47.5 mm</a:t>
                </a:r>
                <a:endParaRPr lang="ar-S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ar-S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∴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Deflection &lt; Allowable deflection, OK</a:t>
                </a:r>
              </a:p>
              <a:p>
                <a:pPr marL="0" indent="0">
                  <a:buNone/>
                </a:pPr>
                <a:endParaRPr lang="de-DE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579418"/>
                <a:ext cx="8596668" cy="4904509"/>
              </a:xfrm>
              <a:blipFill>
                <a:blip r:embed="rId2"/>
                <a:stretch>
                  <a:fillRect l="-567" t="-1118" b="-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0429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for Basement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3054" y="1331731"/>
            <a:ext cx="8040947" cy="53201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D72D42-C8DF-4982-AFB7-A37B29447F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491" y="609600"/>
            <a:ext cx="5789455" cy="61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5469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79115"/>
            <a:ext cx="8596668" cy="132080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57494"/>
            <a:ext cx="8596668" cy="512618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 Check stresses under footings</a:t>
            </a:r>
            <a:endParaRPr lang="en-US" sz="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Allowable bearing capacity for the soil = 400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stress value under F1 = 348.9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		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O.K.</a:t>
            </a: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stress value under F2 = 390.6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		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O.K.</a:t>
            </a: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stress value under F3 = 382.4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		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O.K.</a:t>
            </a: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stress value under F4 = 391.4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		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O.K.</a:t>
            </a: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minimum values are larger than zero.</a:t>
            </a: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23329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17072"/>
            <a:ext cx="8596668" cy="490450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6- Slenderness Check</a:t>
            </a:r>
          </a:p>
          <a:p>
            <a:pPr>
              <a:buNone/>
            </a:pP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Slenderness ratio = </a:t>
            </a: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Where:</a:t>
            </a: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k : effective length factor</a:t>
            </a: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Lu: unbraced length </a:t>
            </a: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r: radius of gyration </a:t>
            </a:r>
          </a:p>
          <a:p>
            <a:pPr>
              <a:buNone/>
            </a:pPr>
            <a:endParaRPr lang="en-US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= 1 , 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Lu,max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3.95 m</a:t>
            </a:r>
          </a:p>
          <a:p>
            <a:pPr>
              <a:spcAft>
                <a:spcPts val="800"/>
              </a:spcAft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minimum section dimensions, r = 0.1</a:t>
            </a: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= 39.1 &lt; 40</a:t>
            </a:r>
          </a:p>
          <a:p>
            <a:pPr>
              <a:buNone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Then, all columns are short columns.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272" y="2083458"/>
            <a:ext cx="408693" cy="629608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068" y="5143843"/>
            <a:ext cx="377152" cy="5810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339570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518458"/>
                <a:ext cx="8596668" cy="5001491"/>
              </a:xfrm>
            </p:spPr>
            <p:txBody>
              <a:bodyPr>
                <a:normAutofit/>
              </a:bodyPr>
              <a:lstStyle/>
              <a:p>
                <a:pPr lvl="0">
                  <a:spcAft>
                    <a:spcPts val="1200"/>
                  </a:spcAft>
                  <a:buNone/>
                </a:pP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7- Drift Check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deflection at level x (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δx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Cd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δxe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Ie</m:t>
                        </m:r>
                      </m:den>
                    </m:f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Drift was calculated as the difference of the deflections at the centers of mass at the top and bottom of the story.</a:t>
                </a:r>
              </a:p>
              <a:p>
                <a:pPr>
                  <a:buNone/>
                </a:pPr>
                <a:endParaRPr lang="en-US" sz="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0.015 * story height</a:t>
                </a:r>
              </a:p>
              <a:p>
                <a:pPr>
                  <a:buNone/>
                </a:pP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typical floors = 0.015*4200 = 63 mm</a:t>
                </a:r>
              </a:p>
              <a:p>
                <a:pPr>
                  <a:buNone/>
                </a:pP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basement = 0.015*3500 = 52.5 mm</a:t>
                </a:r>
              </a:p>
              <a:p>
                <a:pPr>
                  <a:buNone/>
                </a:pPr>
                <a:endPara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sz="20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X-direction = 1.31 mm 	O.K.</a:t>
                </a:r>
              </a:p>
              <a:p>
                <a:pPr>
                  <a:buNone/>
                </a:pP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sz="20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Y-direction = 1.28 mm 	O.K.</a:t>
                </a:r>
              </a:p>
              <a:p>
                <a:pPr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518458"/>
                <a:ext cx="8596668" cy="5001491"/>
              </a:xfrm>
              <a:blipFill>
                <a:blip r:embed="rId2"/>
                <a:stretch>
                  <a:fillRect l="-567" t="-609" r="-8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612685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537853"/>
                <a:ext cx="8596668" cy="5001491"/>
              </a:xfrm>
            </p:spPr>
            <p:txBody>
              <a:bodyPr>
                <a:normAutofit/>
              </a:bodyPr>
              <a:lstStyle/>
              <a:p>
                <a:pPr lvl="0">
                  <a:buNone/>
                </a:pP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8- P-delta Check</a:t>
                </a:r>
              </a:p>
              <a:p>
                <a:pPr lvl="0">
                  <a:buNone/>
                </a:pPr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θ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Ie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𝑉𝑥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𝐶𝑑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lvl="0">
                  <a:buNone/>
                </a:pPr>
                <a:endPara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 θ ≤ 0.1 , No Need for P-delta</a:t>
                </a:r>
              </a:p>
              <a:p>
                <a:pPr lvl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None/>
                </a:pP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θ</a:t>
                </a:r>
                <a:r>
                  <a:rPr lang="en-US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β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𝐶𝑑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≤ 0.25</a:t>
                </a:r>
              </a:p>
              <a:p>
                <a:pPr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of shear demand to shear capacity for the story. This ratio is permitted to be conservatively taken as 1.0.</a:t>
                </a:r>
              </a:p>
              <a:p>
                <a:pPr>
                  <a:buNone/>
                </a:pPr>
                <a:endPara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So,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θ</a:t>
                </a:r>
                <a:r>
                  <a:rPr lang="en-US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0.125 	&lt; 0.25</a:t>
                </a:r>
              </a:p>
              <a:p>
                <a:pPr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537853"/>
                <a:ext cx="8596668" cy="5001491"/>
              </a:xfrm>
              <a:blipFill>
                <a:blip r:embed="rId2"/>
                <a:stretch>
                  <a:fillRect l="-567" t="-609" r="-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855683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57195"/>
            <a:ext cx="8596668" cy="132080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74614"/>
            <a:ext cx="8596668" cy="512618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 P-delta Check</a:t>
            </a:r>
          </a:p>
          <a:p>
            <a:pPr lvl="0">
              <a:buNone/>
            </a:pPr>
            <a:endParaRPr lang="en-US" sz="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X-direction:</a:t>
            </a: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Y-direction:</a:t>
            </a: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649876"/>
              </p:ext>
            </p:extLst>
          </p:nvPr>
        </p:nvGraphicFramePr>
        <p:xfrm>
          <a:off x="2715490" y="1916639"/>
          <a:ext cx="4977281" cy="20041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5067">
                  <a:extLst>
                    <a:ext uri="{9D8B030D-6E8A-4147-A177-3AD203B41FA5}">
                      <a16:colId xmlns:a16="http://schemas.microsoft.com/office/drawing/2014/main" val="1636724447"/>
                    </a:ext>
                  </a:extLst>
                </a:gridCol>
                <a:gridCol w="1896107">
                  <a:extLst>
                    <a:ext uri="{9D8B030D-6E8A-4147-A177-3AD203B41FA5}">
                      <a16:colId xmlns:a16="http://schemas.microsoft.com/office/drawing/2014/main" val="2109760560"/>
                    </a:ext>
                  </a:extLst>
                </a:gridCol>
                <a:gridCol w="1896107">
                  <a:extLst>
                    <a:ext uri="{9D8B030D-6E8A-4147-A177-3AD203B41FA5}">
                      <a16:colId xmlns:a16="http://schemas.microsoft.com/office/drawing/2014/main" val="1376053153"/>
                    </a:ext>
                  </a:extLst>
                </a:gridCol>
              </a:tblGrid>
              <a:tr h="2833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Story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stability coefficient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Check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2150203"/>
                  </a:ext>
                </a:extLst>
              </a:tr>
              <a:tr h="2868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Roof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0.0006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No Need for P-Delta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358460"/>
                  </a:ext>
                </a:extLst>
              </a:tr>
              <a:tr h="2868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Fourth Floor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0.0007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No Need for P-Delta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2592345"/>
                  </a:ext>
                </a:extLst>
              </a:tr>
              <a:tr h="2868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Third Floor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0.0008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No Need for P-Delta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4958527"/>
                  </a:ext>
                </a:extLst>
              </a:tr>
              <a:tr h="2868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Second Floor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0.0009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No Need for P-Delta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6407779"/>
                  </a:ext>
                </a:extLst>
              </a:tr>
              <a:tr h="2868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First Floor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0.0008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No Need for P-Delta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989307"/>
                  </a:ext>
                </a:extLst>
              </a:tr>
              <a:tr h="2868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Ground Floor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0.0004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No Need for P-Delta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755048"/>
                  </a:ext>
                </a:extLst>
              </a:tr>
            </a:tbl>
          </a:graphicData>
        </a:graphic>
      </p:graphicFrame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322287"/>
              </p:ext>
            </p:extLst>
          </p:nvPr>
        </p:nvGraphicFramePr>
        <p:xfrm>
          <a:off x="2715491" y="4345758"/>
          <a:ext cx="4977281" cy="20041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5067">
                  <a:extLst>
                    <a:ext uri="{9D8B030D-6E8A-4147-A177-3AD203B41FA5}">
                      <a16:colId xmlns:a16="http://schemas.microsoft.com/office/drawing/2014/main" val="3037376713"/>
                    </a:ext>
                  </a:extLst>
                </a:gridCol>
                <a:gridCol w="1896107">
                  <a:extLst>
                    <a:ext uri="{9D8B030D-6E8A-4147-A177-3AD203B41FA5}">
                      <a16:colId xmlns:a16="http://schemas.microsoft.com/office/drawing/2014/main" val="2563202409"/>
                    </a:ext>
                  </a:extLst>
                </a:gridCol>
                <a:gridCol w="1896107">
                  <a:extLst>
                    <a:ext uri="{9D8B030D-6E8A-4147-A177-3AD203B41FA5}">
                      <a16:colId xmlns:a16="http://schemas.microsoft.com/office/drawing/2014/main" val="1613234935"/>
                    </a:ext>
                  </a:extLst>
                </a:gridCol>
              </a:tblGrid>
              <a:tr h="2863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Story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stability coefficient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Check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749053"/>
                  </a:ext>
                </a:extLst>
              </a:tr>
              <a:tr h="2863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Roof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0.0006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No Need for P-Delta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3352423"/>
                  </a:ext>
                </a:extLst>
              </a:tr>
              <a:tr h="2863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Fourth Floor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0.0007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No Need for P-Delta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926326"/>
                  </a:ext>
                </a:extLst>
              </a:tr>
              <a:tr h="2863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Third Floor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0.0008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No Need for P-Delta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244334"/>
                  </a:ext>
                </a:extLst>
              </a:tr>
              <a:tr h="2863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Second Floor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0.0008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No Need for P-Delta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7742709"/>
                  </a:ext>
                </a:extLst>
              </a:tr>
              <a:tr h="2863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First Floor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0.0009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No Need for P-Delta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3472223"/>
                  </a:ext>
                </a:extLst>
              </a:tr>
              <a:tr h="2863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Ground Floor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0.0003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No Need for P-Delta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627" marR="10627" marT="10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428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784028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54" y="3075709"/>
            <a:ext cx="9807786" cy="29656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</p:txBody>
      </p:sp>
    </p:spTree>
    <p:extLst>
      <p:ext uri="{BB962C8B-B14F-4D97-AF65-F5344CB8AC3E}">
        <p14:creationId xmlns:p14="http://schemas.microsoft.com/office/powerpoint/2010/main" val="101607502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93412-62F7-45B5-93EC-9987A10BA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Dome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E5AE4B-AE52-47E9-8B77-8F6788B09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45919"/>
            <a:ext cx="8596668" cy="447672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Dome has a thickness of 12 cm.</a:t>
            </a:r>
          </a:p>
          <a:p>
            <a:pPr marL="0" indent="0">
              <a:buNone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Inner face reinforcement: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A net of 1 ∅ 10 / 200 mm  in both directions.</a:t>
            </a:r>
          </a:p>
          <a:p>
            <a:pPr marL="0" indent="0">
              <a:buNone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Outer face reinforcement (at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lower half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height):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A net of 1 ∅ 10 / 100 mm  in both directions.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6396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7" b="17982"/>
          <a:stretch/>
        </p:blipFill>
        <p:spPr>
          <a:xfrm>
            <a:off x="5890070" y="2563092"/>
            <a:ext cx="6236472" cy="376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09567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2F200-70B0-4499-85BD-1F5F40824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Slabs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524001"/>
                <a:ext cx="8596668" cy="4517362"/>
              </a:xfrm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slabs are solid slabs and have a thickness of 25 cm,</a:t>
                </a:r>
                <a:b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except slab of basement: 15 cm.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Shear check: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138.9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Vu in the first floor = 110.21 kN 		   &lt;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    OK.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Vu in the second floor = 115.25 kN 	   &lt;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    OK.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Vu in the third floor = 111.35 kN 		   &lt;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    OK.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Vu in the fourth floor = 119.90 kN 	   &lt;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    OK.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Vu in the roof floor = 80.97 kN 		   &lt;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    OK.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Vu in the stairs roof = 30.59 kN 		   &lt;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    OK.</a:t>
                </a:r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	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No Need for shear reinforcement.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524001"/>
                <a:ext cx="8596668" cy="4517362"/>
              </a:xfrm>
              <a:blipFill>
                <a:blip r:embed="rId2"/>
                <a:stretch>
                  <a:fillRect l="-142" t="-6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336339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2F200-70B0-4499-85BD-1F5F40824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Slabs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40572944"/>
                  </p:ext>
                </p:extLst>
              </p:nvPr>
            </p:nvGraphicFramePr>
            <p:xfrm>
              <a:off x="1260771" y="1814945"/>
              <a:ext cx="7772401" cy="423099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40069">
                      <a:extLst>
                        <a:ext uri="{9D8B030D-6E8A-4147-A177-3AD203B41FA5}">
                          <a16:colId xmlns:a16="http://schemas.microsoft.com/office/drawing/2014/main" val="3547754185"/>
                        </a:ext>
                      </a:extLst>
                    </a:gridCol>
                    <a:gridCol w="1608083">
                      <a:extLst>
                        <a:ext uri="{9D8B030D-6E8A-4147-A177-3AD203B41FA5}">
                          <a16:colId xmlns:a16="http://schemas.microsoft.com/office/drawing/2014/main" val="203960288"/>
                        </a:ext>
                      </a:extLst>
                    </a:gridCol>
                    <a:gridCol w="1608083">
                      <a:extLst>
                        <a:ext uri="{9D8B030D-6E8A-4147-A177-3AD203B41FA5}">
                          <a16:colId xmlns:a16="http://schemas.microsoft.com/office/drawing/2014/main" val="3364717253"/>
                        </a:ext>
                      </a:extLst>
                    </a:gridCol>
                    <a:gridCol w="1608083">
                      <a:extLst>
                        <a:ext uri="{9D8B030D-6E8A-4147-A177-3AD203B41FA5}">
                          <a16:colId xmlns:a16="http://schemas.microsoft.com/office/drawing/2014/main" val="251901201"/>
                        </a:ext>
                      </a:extLst>
                    </a:gridCol>
                    <a:gridCol w="1608083">
                      <a:extLst>
                        <a:ext uri="{9D8B030D-6E8A-4147-A177-3AD203B41FA5}">
                          <a16:colId xmlns:a16="http://schemas.microsoft.com/office/drawing/2014/main" val="3699750996"/>
                        </a:ext>
                      </a:extLst>
                    </a:gridCol>
                  </a:tblGrid>
                  <a:tr h="531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Floor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Bottom steel in direction 1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Top steel in direction 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Bottom steel in direction 2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Top steel in direction 2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47438358"/>
                      </a:ext>
                    </a:extLst>
                  </a:tr>
                  <a:tr h="507107"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Ground Floor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/200 mm.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200 mm.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200 mm.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200 mm.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173943164"/>
                      </a:ext>
                    </a:extLst>
                  </a:tr>
                  <a:tr h="531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First </a:t>
                          </a: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Floor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150 mm.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14 / 1</a:t>
                          </a:r>
                          <a:r>
                            <a:rPr lang="ar-SA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 mm.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150 mm.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14 / 1</a:t>
                          </a:r>
                          <a:r>
                            <a:rPr lang="ar-SA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 mm.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14047495"/>
                      </a:ext>
                    </a:extLst>
                  </a:tr>
                  <a:tr h="531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Second floor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150 mm.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14/ 1</a:t>
                          </a:r>
                          <a:r>
                            <a:rPr lang="ar-SA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 mm.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150 mm.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14 / 1</a:t>
                          </a:r>
                          <a:r>
                            <a:rPr lang="ar-SA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 mm.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384783963"/>
                      </a:ext>
                    </a:extLst>
                  </a:tr>
                  <a:tr h="531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Third floor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150 mm.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14 / 1</a:t>
                          </a:r>
                          <a:r>
                            <a:rPr lang="ar-SA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 mm.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150 mm.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14 / 1</a:t>
                          </a:r>
                          <a:r>
                            <a:rPr lang="ar-SA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 mm.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388690144"/>
                      </a:ext>
                    </a:extLst>
                  </a:tr>
                  <a:tr h="531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Fourth floor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150 mm.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14 / 1</a:t>
                          </a:r>
                          <a:r>
                            <a:rPr lang="ar-SA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 mm.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150 mm.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14 / 1</a:t>
                          </a:r>
                          <a:r>
                            <a:rPr lang="ar-SA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 mm.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10117013"/>
                      </a:ext>
                    </a:extLst>
                  </a:tr>
                  <a:tr h="531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Roof floor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150 mm.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14 / 1</a:t>
                          </a:r>
                          <a:r>
                            <a:rPr lang="ar-SA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 mm.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150 mm.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14 / 1</a:t>
                          </a:r>
                          <a:r>
                            <a:rPr lang="ar-SA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 mm.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240082182"/>
                      </a:ext>
                    </a:extLst>
                  </a:tr>
                  <a:tr h="531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Stairs roof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200 mm.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</a:t>
                          </a:r>
                          <a:r>
                            <a:rPr lang="ar-SA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/ </a:t>
                          </a:r>
                          <a:r>
                            <a:rPr lang="ar-SA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 mm.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200 mm.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</a:t>
                          </a:r>
                          <a:r>
                            <a:rPr lang="ar-SA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/ </a:t>
                          </a:r>
                          <a:r>
                            <a:rPr lang="ar-SA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</a:t>
                          </a: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mm.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0759938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40572944"/>
                  </p:ext>
                </p:extLst>
              </p:nvPr>
            </p:nvGraphicFramePr>
            <p:xfrm>
              <a:off x="1260771" y="1814945"/>
              <a:ext cx="7772401" cy="423099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40069">
                      <a:extLst>
                        <a:ext uri="{9D8B030D-6E8A-4147-A177-3AD203B41FA5}">
                          <a16:colId xmlns:a16="http://schemas.microsoft.com/office/drawing/2014/main" val="3547754185"/>
                        </a:ext>
                      </a:extLst>
                    </a:gridCol>
                    <a:gridCol w="1608083">
                      <a:extLst>
                        <a:ext uri="{9D8B030D-6E8A-4147-A177-3AD203B41FA5}">
                          <a16:colId xmlns:a16="http://schemas.microsoft.com/office/drawing/2014/main" val="203960288"/>
                        </a:ext>
                      </a:extLst>
                    </a:gridCol>
                    <a:gridCol w="1608083">
                      <a:extLst>
                        <a:ext uri="{9D8B030D-6E8A-4147-A177-3AD203B41FA5}">
                          <a16:colId xmlns:a16="http://schemas.microsoft.com/office/drawing/2014/main" val="3364717253"/>
                        </a:ext>
                      </a:extLst>
                    </a:gridCol>
                    <a:gridCol w="1608083">
                      <a:extLst>
                        <a:ext uri="{9D8B030D-6E8A-4147-A177-3AD203B41FA5}">
                          <a16:colId xmlns:a16="http://schemas.microsoft.com/office/drawing/2014/main" val="251901201"/>
                        </a:ext>
                      </a:extLst>
                    </a:gridCol>
                    <a:gridCol w="1608083">
                      <a:extLst>
                        <a:ext uri="{9D8B030D-6E8A-4147-A177-3AD203B41FA5}">
                          <a16:colId xmlns:a16="http://schemas.microsoft.com/office/drawing/2014/main" val="3699750996"/>
                        </a:ext>
                      </a:extLst>
                    </a:gridCol>
                  </a:tblGrid>
                  <a:tr h="531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Floor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Bottom steel in direction 1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Top steel in direction 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Bottom steel in direction 2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Top steel in direction 2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47438358"/>
                      </a:ext>
                    </a:extLst>
                  </a:tr>
                  <a:tr h="507107">
                    <a:tc>
                      <a:txBody>
                        <a:bodyPr/>
                        <a:lstStyle/>
                        <a:p>
                          <a:pPr marL="0" marR="0" algn="ctr" defTabSz="457200" rtl="0" eaLnBrk="1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Ground Floor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3712" t="-104762" r="-301515" b="-626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83712" t="-104762" r="-201515" b="-626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83712" t="-104762" r="-101515" b="-626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83712" t="-104762" r="-1515" b="-6261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73943164"/>
                      </a:ext>
                    </a:extLst>
                  </a:tr>
                  <a:tr h="531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First </a:t>
                          </a: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Floor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3712" t="-197701" r="-301515" b="-5045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83712" t="-197701" r="-201515" b="-5045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83712" t="-197701" r="-101515" b="-5045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83712" t="-197701" r="-1515" b="-50459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4047495"/>
                      </a:ext>
                    </a:extLst>
                  </a:tr>
                  <a:tr h="531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Second floor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3712" t="-297701" r="-301515" b="-4045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83712" t="-297701" r="-201515" b="-4045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83712" t="-297701" r="-101515" b="-4045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83712" t="-297701" r="-1515" b="-40459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84783963"/>
                      </a:ext>
                    </a:extLst>
                  </a:tr>
                  <a:tr h="531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Third floor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3712" t="-393182" r="-301515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83712" t="-393182" r="-201515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83712" t="-393182" r="-101515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83712" t="-393182" r="-1515" b="-3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88690144"/>
                      </a:ext>
                    </a:extLst>
                  </a:tr>
                  <a:tr h="531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Fourth floor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3712" t="-498851" r="-301515" b="-2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83712" t="-498851" r="-201515" b="-2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83712" t="-498851" r="-101515" b="-2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83712" t="-498851" r="-1515" b="-20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117013"/>
                      </a:ext>
                    </a:extLst>
                  </a:tr>
                  <a:tr h="531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Roof floor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3712" t="-592045" r="-301515" b="-1011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83712" t="-592045" r="-201515" b="-1011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83712" t="-592045" r="-101515" b="-1011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83712" t="-592045" r="-1515" b="-1011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40082182"/>
                      </a:ext>
                    </a:extLst>
                  </a:tr>
                  <a:tr h="531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Stairs roof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3712" t="-700000" r="-301515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83712" t="-700000" r="-201515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83712" t="-700000" r="-101515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83712" t="-700000" r="-1515" b="-229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7599386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2799023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D4AF3-4215-4B42-A1B3-9ADE293AF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Beams</a:t>
            </a:r>
          </a:p>
        </p:txBody>
      </p:sp>
      <p:pic>
        <p:nvPicPr>
          <p:cNvPr id="5" name="صورة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66996" y="-21265"/>
            <a:ext cx="6943757" cy="68891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262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for Ground Floor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3054" y="1331731"/>
            <a:ext cx="8040947" cy="53201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49FE64-0131-485C-B875-28340EEEA4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624" y="768995"/>
            <a:ext cx="6432683" cy="595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9933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D4AF3-4215-4B42-A1B3-9ADE293AF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66250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Beams</a:t>
            </a: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293860"/>
              </p:ext>
            </p:extLst>
          </p:nvPr>
        </p:nvGraphicFramePr>
        <p:xfrm>
          <a:off x="1038839" y="898695"/>
          <a:ext cx="7054490" cy="58132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8209">
                  <a:extLst>
                    <a:ext uri="{9D8B030D-6E8A-4147-A177-3AD203B41FA5}">
                      <a16:colId xmlns:a16="http://schemas.microsoft.com/office/drawing/2014/main" val="1693764371"/>
                    </a:ext>
                  </a:extLst>
                </a:gridCol>
                <a:gridCol w="606868">
                  <a:extLst>
                    <a:ext uri="{9D8B030D-6E8A-4147-A177-3AD203B41FA5}">
                      <a16:colId xmlns:a16="http://schemas.microsoft.com/office/drawing/2014/main" val="1370450091"/>
                    </a:ext>
                  </a:extLst>
                </a:gridCol>
                <a:gridCol w="786364">
                  <a:extLst>
                    <a:ext uri="{9D8B030D-6E8A-4147-A177-3AD203B41FA5}">
                      <a16:colId xmlns:a16="http://schemas.microsoft.com/office/drawing/2014/main" val="236173114"/>
                    </a:ext>
                  </a:extLst>
                </a:gridCol>
                <a:gridCol w="797761">
                  <a:extLst>
                    <a:ext uri="{9D8B030D-6E8A-4147-A177-3AD203B41FA5}">
                      <a16:colId xmlns:a16="http://schemas.microsoft.com/office/drawing/2014/main" val="3448129961"/>
                    </a:ext>
                  </a:extLst>
                </a:gridCol>
                <a:gridCol w="786364">
                  <a:extLst>
                    <a:ext uri="{9D8B030D-6E8A-4147-A177-3AD203B41FA5}">
                      <a16:colId xmlns:a16="http://schemas.microsoft.com/office/drawing/2014/main" val="1648491682"/>
                    </a:ext>
                  </a:extLst>
                </a:gridCol>
                <a:gridCol w="763572">
                  <a:extLst>
                    <a:ext uri="{9D8B030D-6E8A-4147-A177-3AD203B41FA5}">
                      <a16:colId xmlns:a16="http://schemas.microsoft.com/office/drawing/2014/main" val="1867635767"/>
                    </a:ext>
                  </a:extLst>
                </a:gridCol>
                <a:gridCol w="777818">
                  <a:extLst>
                    <a:ext uri="{9D8B030D-6E8A-4147-A177-3AD203B41FA5}">
                      <a16:colId xmlns:a16="http://schemas.microsoft.com/office/drawing/2014/main" val="1973182882"/>
                    </a:ext>
                  </a:extLst>
                </a:gridCol>
                <a:gridCol w="982957">
                  <a:extLst>
                    <a:ext uri="{9D8B030D-6E8A-4147-A177-3AD203B41FA5}">
                      <a16:colId xmlns:a16="http://schemas.microsoft.com/office/drawing/2014/main" val="3104935970"/>
                    </a:ext>
                  </a:extLst>
                </a:gridCol>
                <a:gridCol w="914577">
                  <a:extLst>
                    <a:ext uri="{9D8B030D-6E8A-4147-A177-3AD203B41FA5}">
                      <a16:colId xmlns:a16="http://schemas.microsoft.com/office/drawing/2014/main" val="3220789063"/>
                    </a:ext>
                  </a:extLst>
                </a:gridCol>
              </a:tblGrid>
              <a:tr h="3510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 (mm)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Depth (mm)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Stirrups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Top Steel</a:t>
                      </a:r>
                      <a:b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 End-1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Top Steel</a:t>
                      </a:r>
                      <a:b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 End-2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Middle Torsion Steel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Bottom Steel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456449"/>
                  </a:ext>
                </a:extLst>
              </a:tr>
              <a:tr h="171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ـــ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1Ø12/90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5Ø25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9837624"/>
                  </a:ext>
                </a:extLst>
              </a:tr>
              <a:tr h="1712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1Ø12/100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6Ø32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6Ø32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5Ø32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968345"/>
                  </a:ext>
                </a:extLst>
              </a:tr>
              <a:tr h="1712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474634"/>
                  </a:ext>
                </a:extLst>
              </a:tr>
              <a:tr h="1712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992007"/>
                  </a:ext>
                </a:extLst>
              </a:tr>
              <a:tr h="1712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1Ø12/100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5Ø32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6Ø32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4Ø32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6603586"/>
                  </a:ext>
                </a:extLst>
              </a:tr>
              <a:tr h="1712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545008"/>
                  </a:ext>
                </a:extLst>
              </a:tr>
              <a:tr h="1712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1122356"/>
                  </a:ext>
                </a:extLst>
              </a:tr>
              <a:tr h="171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ـــ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5086118"/>
                  </a:ext>
                </a:extLst>
              </a:tr>
              <a:tr h="1712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9017538"/>
                  </a:ext>
                </a:extLst>
              </a:tr>
              <a:tr h="1712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692583"/>
                  </a:ext>
                </a:extLst>
              </a:tr>
              <a:tr h="1712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23053"/>
                  </a:ext>
                </a:extLst>
              </a:tr>
              <a:tr h="1712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732528"/>
                  </a:ext>
                </a:extLst>
              </a:tr>
              <a:tr h="1712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1Ø10/200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423828"/>
                  </a:ext>
                </a:extLst>
              </a:tr>
              <a:tr h="1712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1Ø10/200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8972832"/>
                  </a:ext>
                </a:extLst>
              </a:tr>
              <a:tr h="17122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3255203"/>
                  </a:ext>
                </a:extLst>
              </a:tr>
              <a:tr h="1712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184416"/>
                  </a:ext>
                </a:extLst>
              </a:tr>
              <a:tr h="1712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725677"/>
                  </a:ext>
                </a:extLst>
              </a:tr>
              <a:tr h="1712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258155"/>
                  </a:ext>
                </a:extLst>
              </a:tr>
              <a:tr h="171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ـــ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63635"/>
                  </a:ext>
                </a:extLst>
              </a:tr>
              <a:tr h="171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ـــ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5376444"/>
                  </a:ext>
                </a:extLst>
              </a:tr>
              <a:tr h="171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ـــ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5Ø25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5Ø25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376520"/>
                  </a:ext>
                </a:extLst>
              </a:tr>
              <a:tr h="171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ـــ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398479"/>
                  </a:ext>
                </a:extLst>
              </a:tr>
              <a:tr h="171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ـــ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683642"/>
                  </a:ext>
                </a:extLst>
              </a:tr>
              <a:tr h="171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ـــ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5229324"/>
                  </a:ext>
                </a:extLst>
              </a:tr>
              <a:tr h="171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ـــ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190707"/>
                  </a:ext>
                </a:extLst>
              </a:tr>
              <a:tr h="171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ـــ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256139"/>
                  </a:ext>
                </a:extLst>
              </a:tr>
              <a:tr h="171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ـــ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2629294"/>
                  </a:ext>
                </a:extLst>
              </a:tr>
              <a:tr h="171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ـــ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73555"/>
                  </a:ext>
                </a:extLst>
              </a:tr>
              <a:tr h="171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TB-1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ـــ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47859"/>
                  </a:ext>
                </a:extLst>
              </a:tr>
              <a:tr h="171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TB-2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ـــ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1Ø12/90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447752"/>
                  </a:ext>
                </a:extLst>
              </a:tr>
              <a:tr h="171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TB-3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All Spans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1Ø10/150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61" marR="8561" marT="85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8854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962919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D4AF3-4215-4B42-A1B3-9ADE293AF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Beams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DC01B-2BB7-401D-BA88-ABC06A5D3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73619"/>
            <a:ext cx="9395814" cy="446774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Detailing:</a:t>
            </a:r>
          </a:p>
          <a:p>
            <a:pPr marL="339725" indent="0">
              <a:spcAft>
                <a:spcPts val="600"/>
              </a:spcAft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ACI318-14 code, at least two longitudinal bars should be extended along the top and bottom faces of the beam. </a:t>
            </a:r>
          </a:p>
          <a:p>
            <a:pPr marL="339725" indent="0">
              <a:spcAft>
                <a:spcPts val="600"/>
              </a:spcAft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Splicing  Ls = 1.3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Ldt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39725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length:</a:t>
            </a:r>
          </a:p>
          <a:p>
            <a:pPr marL="339725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Ldt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 (0.48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)/√(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f'c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		when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20 mm.</a:t>
            </a:r>
          </a:p>
          <a:p>
            <a:pPr marL="339725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Ldt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 (0.59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)/√(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f'c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		when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≥ 20 mm.</a:t>
            </a:r>
          </a:p>
          <a:p>
            <a:pPr marL="339725" indent="0">
              <a:spcAft>
                <a:spcPts val="600"/>
              </a:spcAft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the bar diameter.</a:t>
            </a:r>
          </a:p>
          <a:p>
            <a:pPr marL="339725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lengths should be increased by 30% for top steel bars when d ≥ 300 mm.</a:t>
            </a:r>
          </a:p>
        </p:txBody>
      </p:sp>
    </p:spTree>
    <p:extLst>
      <p:ext uri="{BB962C8B-B14F-4D97-AF65-F5344CB8AC3E}">
        <p14:creationId xmlns:p14="http://schemas.microsoft.com/office/powerpoint/2010/main" val="52894600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D4AF3-4215-4B42-A1B3-9ADE293AF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Beams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DC01B-2BB7-401D-BA88-ABC06A5D3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73619"/>
            <a:ext cx="8596668" cy="4467744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B1:</a:t>
            </a: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86647" y="1518200"/>
            <a:ext cx="5577840" cy="1850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 descr="C:\Users\Laptop Center\Pictures\Screenshots\لقطة الشاشة (663)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8" b="3270"/>
          <a:stretch/>
        </p:blipFill>
        <p:spPr bwMode="auto">
          <a:xfrm>
            <a:off x="2713964" y="3593954"/>
            <a:ext cx="5323205" cy="28289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7719973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D4AF3-4215-4B42-A1B3-9ADE293AF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Beams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DC01B-2BB7-401D-BA88-ABC06A5D3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73619"/>
            <a:ext cx="8596668" cy="4467744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B1: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     Section 1-1 							Section 2-2</a:t>
            </a:r>
          </a:p>
        </p:txBody>
      </p:sp>
      <p:pic>
        <p:nvPicPr>
          <p:cNvPr id="6" name="صورة 5" descr="C:\Users\Laptop Center\Pictures\Screenshots\1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3"/>
          <a:stretch/>
        </p:blipFill>
        <p:spPr bwMode="auto">
          <a:xfrm>
            <a:off x="1192856" y="2425675"/>
            <a:ext cx="3921469" cy="26396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صورة 6" descr="C:\Users\Laptop Center\Pictures\Screenshots\2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97" b="1805"/>
          <a:stretch/>
        </p:blipFill>
        <p:spPr bwMode="auto">
          <a:xfrm>
            <a:off x="5307142" y="2394561"/>
            <a:ext cx="3467357" cy="26762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4356228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D4AF3-4215-4B42-A1B3-9ADE293AF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</a:p>
        </p:txBody>
      </p:sp>
      <p:pic>
        <p:nvPicPr>
          <p:cNvPr id="4" name="صورة 3" descr="C:\Users\Laptop Center\Desktop\GP2\Columns Layou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322" y="0"/>
            <a:ext cx="695313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801502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7AB3A-3792-4AE3-9E3E-08140446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550608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C15DA1-83B8-4D09-B841-49132BF0307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4" y="1498723"/>
                <a:ext cx="8596668" cy="4942114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Check for design was done using interaction diagrams and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Bresler’s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Reciprocal load method: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∅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Pn</m:t>
                          </m:r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∅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Pn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∅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Pn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∅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Pn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o</m:t>
                          </m:r>
                        </m:den>
                      </m:f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Pn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&gt;&gt; Pu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C15DA1-83B8-4D09-B841-49132BF030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498723"/>
                <a:ext cx="8596668" cy="4942114"/>
              </a:xfrm>
              <a:blipFill>
                <a:blip r:embed="rId2"/>
                <a:stretch>
                  <a:fillRect l="-142" t="-7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12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89" y="2140875"/>
            <a:ext cx="4192112" cy="2844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2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870" y="2140875"/>
            <a:ext cx="4956720" cy="28440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243399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7AB3A-3792-4AE3-9E3E-081404464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جدول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96383656"/>
                  </p:ext>
                </p:extLst>
              </p:nvPr>
            </p:nvGraphicFramePr>
            <p:xfrm>
              <a:off x="863804" y="1930400"/>
              <a:ext cx="8513434" cy="321374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72537">
                      <a:extLst>
                        <a:ext uri="{9D8B030D-6E8A-4147-A177-3AD203B41FA5}">
                          <a16:colId xmlns:a16="http://schemas.microsoft.com/office/drawing/2014/main" val="922717774"/>
                        </a:ext>
                      </a:extLst>
                    </a:gridCol>
                    <a:gridCol w="2121259">
                      <a:extLst>
                        <a:ext uri="{9D8B030D-6E8A-4147-A177-3AD203B41FA5}">
                          <a16:colId xmlns:a16="http://schemas.microsoft.com/office/drawing/2014/main" val="3537523588"/>
                        </a:ext>
                      </a:extLst>
                    </a:gridCol>
                    <a:gridCol w="1712736">
                      <a:extLst>
                        <a:ext uri="{9D8B030D-6E8A-4147-A177-3AD203B41FA5}">
                          <a16:colId xmlns:a16="http://schemas.microsoft.com/office/drawing/2014/main" val="3326267593"/>
                        </a:ext>
                      </a:extLst>
                    </a:gridCol>
                    <a:gridCol w="1432013">
                      <a:extLst>
                        <a:ext uri="{9D8B030D-6E8A-4147-A177-3AD203B41FA5}">
                          <a16:colId xmlns:a16="http://schemas.microsoft.com/office/drawing/2014/main" val="3622400585"/>
                        </a:ext>
                      </a:extLst>
                    </a:gridCol>
                    <a:gridCol w="1974889">
                      <a:extLst>
                        <a:ext uri="{9D8B030D-6E8A-4147-A177-3AD203B41FA5}">
                          <a16:colId xmlns:a16="http://schemas.microsoft.com/office/drawing/2014/main" val="2962944027"/>
                        </a:ext>
                      </a:extLst>
                    </a:gridCol>
                  </a:tblGrid>
                  <a:tr h="64206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Column Label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Dimensions</a:t>
                          </a:r>
                          <a:b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(mm, mm)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Longitudinal Reinforcement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 </a:t>
                          </a:r>
                          <a:r>
                            <a:rPr lang="en-US" sz="1300" baseline="-25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Splice</a:t>
                          </a: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(mm)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Stirrups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889314"/>
                      </a:ext>
                    </a:extLst>
                  </a:tr>
                  <a:tr h="4286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C1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1700*1700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84</a:t>
                          </a:r>
                          <a14:m>
                            <m:oMath xmlns:m="http://schemas.openxmlformats.org/officeDocument/2006/math">
                              <m:r>
                                <a:rPr lang="ar-SA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ar-SA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 </a:t>
                          </a:r>
                          <a14:m>
                            <m:oMath xmlns:m="http://schemas.openxmlformats.org/officeDocument/2006/math"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150 mm.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99427504"/>
                      </a:ext>
                    </a:extLst>
                  </a:tr>
                  <a:tr h="4286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C2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Diameter = 700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14:m>
                            <m:oMath xmlns:m="http://schemas.openxmlformats.org/officeDocument/2006/math"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1000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300" b="0" i="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180 mm.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25070753"/>
                      </a:ext>
                    </a:extLst>
                  </a:tr>
                  <a:tr h="4286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C3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1400*500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</a:t>
                          </a:r>
                          <a14:m>
                            <m:oMath xmlns:m="http://schemas.openxmlformats.org/officeDocument/2006/math"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300" b="0" i="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320 mm.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88104686"/>
                      </a:ext>
                    </a:extLst>
                  </a:tr>
                  <a:tr h="4286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C4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800*400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14:m>
                            <m:oMath xmlns:m="http://schemas.openxmlformats.org/officeDocument/2006/math"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 </a:t>
                          </a:r>
                          <a14:m>
                            <m:oMath xmlns:m="http://schemas.openxmlformats.org/officeDocument/2006/math"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250 mm.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00480525"/>
                      </a:ext>
                    </a:extLst>
                  </a:tr>
                  <a:tr h="4286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C5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600*500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14:m>
                            <m:oMath xmlns:m="http://schemas.openxmlformats.org/officeDocument/2006/math">
                              <m:r>
                                <a:rPr lang="ar-SA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ar-SA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1000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1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 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320 mm.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112485"/>
                      </a:ext>
                    </a:extLst>
                  </a:tr>
                  <a:tr h="4286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C6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350*350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ar-SA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ar-SA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700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300" b="0" i="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3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12 / 220 mm.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419196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جدول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96383656"/>
                  </p:ext>
                </p:extLst>
              </p:nvPr>
            </p:nvGraphicFramePr>
            <p:xfrm>
              <a:off x="863804" y="1930400"/>
              <a:ext cx="8513434" cy="321374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72537">
                      <a:extLst>
                        <a:ext uri="{9D8B030D-6E8A-4147-A177-3AD203B41FA5}">
                          <a16:colId xmlns:a16="http://schemas.microsoft.com/office/drawing/2014/main" val="922717774"/>
                        </a:ext>
                      </a:extLst>
                    </a:gridCol>
                    <a:gridCol w="2121259">
                      <a:extLst>
                        <a:ext uri="{9D8B030D-6E8A-4147-A177-3AD203B41FA5}">
                          <a16:colId xmlns:a16="http://schemas.microsoft.com/office/drawing/2014/main" val="3537523588"/>
                        </a:ext>
                      </a:extLst>
                    </a:gridCol>
                    <a:gridCol w="1712736">
                      <a:extLst>
                        <a:ext uri="{9D8B030D-6E8A-4147-A177-3AD203B41FA5}">
                          <a16:colId xmlns:a16="http://schemas.microsoft.com/office/drawing/2014/main" val="3326267593"/>
                        </a:ext>
                      </a:extLst>
                    </a:gridCol>
                    <a:gridCol w="1432013">
                      <a:extLst>
                        <a:ext uri="{9D8B030D-6E8A-4147-A177-3AD203B41FA5}">
                          <a16:colId xmlns:a16="http://schemas.microsoft.com/office/drawing/2014/main" val="3622400585"/>
                        </a:ext>
                      </a:extLst>
                    </a:gridCol>
                    <a:gridCol w="1974889">
                      <a:extLst>
                        <a:ext uri="{9D8B030D-6E8A-4147-A177-3AD203B41FA5}">
                          <a16:colId xmlns:a16="http://schemas.microsoft.com/office/drawing/2014/main" val="2962944027"/>
                        </a:ext>
                      </a:extLst>
                    </a:gridCol>
                  </a:tblGrid>
                  <a:tr h="64206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Column Label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Dimensions</a:t>
                          </a:r>
                          <a:b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(mm, mm)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Longitudinal Reinforcement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 </a:t>
                          </a:r>
                          <a:r>
                            <a:rPr lang="en-US" sz="1300" baseline="-250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Splice</a:t>
                          </a: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(mm)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Stirrups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889314"/>
                      </a:ext>
                    </a:extLst>
                  </a:tr>
                  <a:tr h="4286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C1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1700*1700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97872" t="-149296" r="-198936" b="-5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1790" t="-149296" r="-617" b="-5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99427504"/>
                      </a:ext>
                    </a:extLst>
                  </a:tr>
                  <a:tr h="4286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C2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Diameter = 700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97872" t="-252857" r="-198936" b="-4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1000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1790" t="-252857" r="-617" b="-40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25070753"/>
                      </a:ext>
                    </a:extLst>
                  </a:tr>
                  <a:tr h="4286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C3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1400*500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97872" t="-347887" r="-198936" b="-3014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1790" t="-347887" r="-617" b="-3014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88104686"/>
                      </a:ext>
                    </a:extLst>
                  </a:tr>
                  <a:tr h="4286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C4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800*400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97872" t="-454286" r="-198936" b="-20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1790" t="-454286" r="-617" b="-20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00480525"/>
                      </a:ext>
                    </a:extLst>
                  </a:tr>
                  <a:tr h="4286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C5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600*500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97872" t="-546479" r="-198936" b="-1028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1000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1790" t="-546479" r="-617" b="-1028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112485"/>
                      </a:ext>
                    </a:extLst>
                  </a:tr>
                  <a:tr h="4286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C6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350*350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97872" t="-655714" r="-198936" b="-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700</a:t>
                          </a:r>
                          <a:endParaRPr lang="en-US" sz="14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0292" marR="80292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1790" t="-655714" r="-617" b="-42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4191966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91942629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7AB3A-3792-4AE3-9E3E-081404464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</a:p>
        </p:txBody>
      </p:sp>
      <p:pic>
        <p:nvPicPr>
          <p:cNvPr id="4" name="Picture 205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5" r="3537"/>
          <a:stretch/>
        </p:blipFill>
        <p:spPr bwMode="auto">
          <a:xfrm>
            <a:off x="765822" y="840659"/>
            <a:ext cx="7919713" cy="57076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8520088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DC648-983C-489E-BB97-EC0BA2A50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49134-5E90-4EFF-A1A9-59E93255D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37071"/>
            <a:ext cx="8596668" cy="440429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 C4 cross section: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06"/>
          <p:cNvPicPr/>
          <p:nvPr/>
        </p:nvPicPr>
        <p:blipFill>
          <a:blip r:embed="rId2"/>
          <a:stretch>
            <a:fillRect/>
          </a:stretch>
        </p:blipFill>
        <p:spPr>
          <a:xfrm>
            <a:off x="2285728" y="2642958"/>
            <a:ext cx="5379879" cy="268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71005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0E7EA-052C-4B9A-8403-28BF82E92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92E38-EED2-46C3-B9F1-76D05178C6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07575"/>
            <a:ext cx="8596668" cy="4433788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shear walls have a thickness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30 cm.</a:t>
            </a:r>
          </a:p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shear walls are ordinary reinforced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shear walls with uniform reinforcing.</a:t>
            </a:r>
          </a:p>
        </p:txBody>
      </p:sp>
      <p:pic>
        <p:nvPicPr>
          <p:cNvPr id="5" name="صورة 4" descr="C:\Users\Laptop Center\Desktop\GP2\Walls Layout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"/>
          <a:stretch/>
        </p:blipFill>
        <p:spPr bwMode="auto">
          <a:xfrm>
            <a:off x="5232947" y="-17720"/>
            <a:ext cx="6888709" cy="68609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50300202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2462</TotalTime>
  <Words>4896</Words>
  <Application>Microsoft Office PowerPoint</Application>
  <PresentationFormat>Widescreen</PresentationFormat>
  <Paragraphs>1209</Paragraphs>
  <Slides>109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109</vt:i4>
      </vt:variant>
    </vt:vector>
  </HeadingPairs>
  <TitlesOfParts>
    <vt:vector size="118" baseType="lpstr">
      <vt:lpstr>Arial</vt:lpstr>
      <vt:lpstr>Calibri</vt:lpstr>
      <vt:lpstr>Cambria Math</vt:lpstr>
      <vt:lpstr>Corbel</vt:lpstr>
      <vt:lpstr>Times New Roman</vt:lpstr>
      <vt:lpstr>Trebuchet MS</vt:lpstr>
      <vt:lpstr>Wingdings 3</vt:lpstr>
      <vt:lpstr>Facet</vt:lpstr>
      <vt:lpstr>Parallax</vt:lpstr>
      <vt:lpstr> Graduation Project 2 Structural Analysis and Design of  Educational Research and Development Center in Birzeit</vt:lpstr>
      <vt:lpstr>Outline</vt:lpstr>
      <vt:lpstr>PowerPoint Presentation</vt:lpstr>
      <vt:lpstr>PowerPoint Presentation</vt:lpstr>
      <vt:lpstr>Project Description </vt:lpstr>
      <vt:lpstr>PowerPoint Presentation</vt:lpstr>
      <vt:lpstr>PowerPoint Presentation</vt:lpstr>
      <vt:lpstr>Plan for Basement</vt:lpstr>
      <vt:lpstr>Plan for Ground Floor</vt:lpstr>
      <vt:lpstr>Plan for First Floor</vt:lpstr>
      <vt:lpstr>Plan for Second Floor</vt:lpstr>
      <vt:lpstr>Plan for Third Floor</vt:lpstr>
      <vt:lpstr>Plan for Fourth Floor</vt:lpstr>
      <vt:lpstr>Plan for Roof</vt:lpstr>
      <vt:lpstr>Materials</vt:lpstr>
      <vt:lpstr>Materials</vt:lpstr>
      <vt:lpstr>Soil Investigation</vt:lpstr>
      <vt:lpstr>Soil Investigation</vt:lpstr>
      <vt:lpstr>Codes</vt:lpstr>
      <vt:lpstr>Software</vt:lpstr>
      <vt:lpstr>Load Types</vt:lpstr>
      <vt:lpstr>Load Types</vt:lpstr>
      <vt:lpstr>Load Types</vt:lpstr>
      <vt:lpstr>Load Types</vt:lpstr>
      <vt:lpstr>Load Types</vt:lpstr>
      <vt:lpstr>Load Types</vt:lpstr>
      <vt:lpstr>Load Types</vt:lpstr>
      <vt:lpstr>Load Types</vt:lpstr>
      <vt:lpstr>Load Types</vt:lpstr>
      <vt:lpstr>Load Types</vt:lpstr>
      <vt:lpstr>Load Types</vt:lpstr>
      <vt:lpstr>Load Types</vt:lpstr>
      <vt:lpstr>Load Types</vt:lpstr>
      <vt:lpstr>Load Types</vt:lpstr>
      <vt:lpstr>Load Types</vt:lpstr>
      <vt:lpstr>Load Types</vt:lpstr>
      <vt:lpstr>Load Types</vt:lpstr>
      <vt:lpstr>Load Types</vt:lpstr>
      <vt:lpstr>Load Types</vt:lpstr>
      <vt:lpstr>Load Combinations</vt:lpstr>
      <vt:lpstr>Load Combinations</vt:lpstr>
      <vt:lpstr>Preliminary Dimensions</vt:lpstr>
      <vt:lpstr>Preliminary Dimensions for Beams</vt:lpstr>
      <vt:lpstr>PowerPoint Presentation</vt:lpstr>
      <vt:lpstr>Preliminary Dimensions for Beams</vt:lpstr>
      <vt:lpstr>Preliminary Dimensions for Slabs</vt:lpstr>
      <vt:lpstr>Preliminary Dimensions for Slabs</vt:lpstr>
      <vt:lpstr>Preliminary Dimensions for Shear walls</vt:lpstr>
      <vt:lpstr>Preliminary Dimensions for Columns</vt:lpstr>
      <vt:lpstr>PowerPoint Presentation</vt:lpstr>
      <vt:lpstr>Preliminary Dimensions for Columns</vt:lpstr>
      <vt:lpstr>Preliminary Dimensions for Footings</vt:lpstr>
      <vt:lpstr>PowerPoint Presentation</vt:lpstr>
      <vt:lpstr>Preliminary Dimensions for Footings</vt:lpstr>
      <vt:lpstr>Modeling</vt:lpstr>
      <vt:lpstr>PowerPoint Presentation</vt:lpstr>
      <vt:lpstr>Modifiers</vt:lpstr>
      <vt:lpstr>Modifiers</vt:lpstr>
      <vt:lpstr>Modifiers</vt:lpstr>
      <vt:lpstr>Modifiers</vt:lpstr>
      <vt:lpstr>Modifiers</vt:lpstr>
      <vt:lpstr>Modifiers</vt:lpstr>
      <vt:lpstr>Mass source</vt:lpstr>
      <vt:lpstr>Function</vt:lpstr>
      <vt:lpstr>Number of modes</vt:lpstr>
      <vt:lpstr>Load Patterns</vt:lpstr>
      <vt:lpstr>Load Cases</vt:lpstr>
      <vt:lpstr>Load Combinations</vt:lpstr>
      <vt:lpstr>Irregularities</vt:lpstr>
      <vt:lpstr>Irregularities</vt:lpstr>
      <vt:lpstr>Irregularities</vt:lpstr>
      <vt:lpstr>Irregularities</vt:lpstr>
      <vt:lpstr>Irregularities</vt:lpstr>
      <vt:lpstr>Checks  1- Compatibility Check: </vt:lpstr>
      <vt:lpstr>Checks</vt:lpstr>
      <vt:lpstr>Checks</vt:lpstr>
      <vt:lpstr>Checks</vt:lpstr>
      <vt:lpstr>Checks</vt:lpstr>
      <vt:lpstr>Checks</vt:lpstr>
      <vt:lpstr>Checks</vt:lpstr>
      <vt:lpstr>Checks</vt:lpstr>
      <vt:lpstr>Checks</vt:lpstr>
      <vt:lpstr>Checks</vt:lpstr>
      <vt:lpstr>Checks</vt:lpstr>
      <vt:lpstr>PowerPoint Presentation</vt:lpstr>
      <vt:lpstr>Design of Dome</vt:lpstr>
      <vt:lpstr>Design of Slabs</vt:lpstr>
      <vt:lpstr>Design of Slabs</vt:lpstr>
      <vt:lpstr>Design of Beams</vt:lpstr>
      <vt:lpstr>Design of Beams</vt:lpstr>
      <vt:lpstr>Design of Beams</vt:lpstr>
      <vt:lpstr>Design of Beams</vt:lpstr>
      <vt:lpstr>Design of Beams</vt:lpstr>
      <vt:lpstr>Design of Columns</vt:lpstr>
      <vt:lpstr>Design of Columns</vt:lpstr>
      <vt:lpstr>Design of Columns</vt:lpstr>
      <vt:lpstr>Design of Columns</vt:lpstr>
      <vt:lpstr>Design of Columns</vt:lpstr>
      <vt:lpstr>Design of Walls</vt:lpstr>
      <vt:lpstr>Design of Walls</vt:lpstr>
      <vt:lpstr>Design of Walls</vt:lpstr>
      <vt:lpstr>Design of Walls</vt:lpstr>
      <vt:lpstr>Design of Walls</vt:lpstr>
      <vt:lpstr>Design of Walls</vt:lpstr>
      <vt:lpstr>Design of Footings</vt:lpstr>
      <vt:lpstr>Design of Footings</vt:lpstr>
      <vt:lpstr>Design of Footings</vt:lpstr>
      <vt:lpstr>Design of Stairs</vt:lpstr>
      <vt:lpstr>THANK YOU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Mustafa</dc:creator>
  <cp:lastModifiedBy>Qusai</cp:lastModifiedBy>
  <cp:revision>245</cp:revision>
  <dcterms:created xsi:type="dcterms:W3CDTF">2019-12-26T08:38:37Z</dcterms:created>
  <dcterms:modified xsi:type="dcterms:W3CDTF">2020-06-02T15:58:37Z</dcterms:modified>
</cp:coreProperties>
</file>