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4660"/>
  </p:normalViewPr>
  <p:slideViewPr>
    <p:cSldViewPr>
      <p:cViewPr varScale="1">
        <p:scale>
          <a:sx n="89" d="100"/>
          <a:sy n="89" d="100"/>
        </p:scale>
        <p:origin x="110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p\Desktop\5th%20year\Part%201%20-%205th%20year\Graduation%20Project%201\Load%20profi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610911500140151"/>
          <c:y val="6.3236714975845404E-2"/>
          <c:w val="0.83448959050021665"/>
          <c:h val="0.7981478945566586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  <a:effectLst/>
          </c:spPr>
          <c:invertIfNegative val="0"/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2798651988889737E-2"/>
                  <c:y val="1.449275362318831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"/>
                  <c:y val="1.449275362318840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6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1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12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13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14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15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16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E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17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18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0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19"/>
              <c:layout>
                <c:manualLayout>
                  <c:x val="-1.7098888572242805E-2"/>
                  <c:y val="-9.5834404325921541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1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20"/>
              <c:layout>
                <c:manualLayout>
                  <c:x val="0"/>
                  <c:y val="9.661835748792226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7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21"/>
              <c:layout>
                <c:manualLayout>
                  <c:x val="-1.4832622611285429E-16"/>
                  <c:y val="1.93236714975845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5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22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2-E86C-4D7D-B9B4-6F1CF1ED5D13}"/>
                </c:ext>
                <c:ext xmlns:c15="http://schemas.microsoft.com/office/drawing/2012/chart" uri="{CE6537A1-D6FC-4f65-9D91-7224C49458BB}"/>
              </c:extLst>
            </c:dLbl>
            <c:dLbl>
              <c:idx val="23"/>
              <c:layout>
                <c:manualLayout>
                  <c:x val="-1.5903473230894829E-2"/>
                  <c:y val="1.449275362318836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3-E86C-4D7D-B9B4-6F1CF1ED5D13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ورقة1!$F$2:$F$25</c:f>
              <c:numCache>
                <c:formatCode>h:mm</c:formatCode>
                <c:ptCount val="24"/>
                <c:pt idx="0">
                  <c:v>0</c:v>
                </c:pt>
                <c:pt idx="1">
                  <c:v>4.1666666666666664E-2</c:v>
                </c:pt>
                <c:pt idx="2">
                  <c:v>8.3333333333333329E-2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0.20833333333333334</c:v>
                </c:pt>
                <c:pt idx="6">
                  <c:v>0.25</c:v>
                </c:pt>
                <c:pt idx="7">
                  <c:v>0.29166666666666669</c:v>
                </c:pt>
                <c:pt idx="8">
                  <c:v>0.33333333333333331</c:v>
                </c:pt>
                <c:pt idx="9">
                  <c:v>0.375</c:v>
                </c:pt>
                <c:pt idx="10">
                  <c:v>0.41666666666666669</c:v>
                </c:pt>
                <c:pt idx="11">
                  <c:v>0.45833333333333331</c:v>
                </c:pt>
                <c:pt idx="12">
                  <c:v>0.5</c:v>
                </c:pt>
                <c:pt idx="13">
                  <c:v>0.54166666666666663</c:v>
                </c:pt>
                <c:pt idx="14">
                  <c:v>0.58333333333333337</c:v>
                </c:pt>
                <c:pt idx="15">
                  <c:v>0.625</c:v>
                </c:pt>
                <c:pt idx="16">
                  <c:v>0.66666666666666663</c:v>
                </c:pt>
                <c:pt idx="17">
                  <c:v>0.70833333333333337</c:v>
                </c:pt>
                <c:pt idx="18">
                  <c:v>0.75</c:v>
                </c:pt>
                <c:pt idx="19">
                  <c:v>0.79166666666666663</c:v>
                </c:pt>
                <c:pt idx="20">
                  <c:v>0.83333333333333337</c:v>
                </c:pt>
                <c:pt idx="21">
                  <c:v>0.875</c:v>
                </c:pt>
                <c:pt idx="22">
                  <c:v>0.91666666666666663</c:v>
                </c:pt>
                <c:pt idx="23">
                  <c:v>0.95833333333333337</c:v>
                </c:pt>
              </c:numCache>
            </c:numRef>
          </c:cat>
          <c:val>
            <c:numRef>
              <c:f>ورقة1!$G$2:$G$25</c:f>
              <c:numCache>
                <c:formatCode>General</c:formatCode>
                <c:ptCount val="24"/>
                <c:pt idx="0">
                  <c:v>13</c:v>
                </c:pt>
                <c:pt idx="1">
                  <c:v>13</c:v>
                </c:pt>
                <c:pt idx="2">
                  <c:v>13</c:v>
                </c:pt>
                <c:pt idx="3">
                  <c:v>13</c:v>
                </c:pt>
                <c:pt idx="4">
                  <c:v>27</c:v>
                </c:pt>
                <c:pt idx="5">
                  <c:v>19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14</c:v>
                </c:pt>
                <c:pt idx="19">
                  <c:v>14</c:v>
                </c:pt>
                <c:pt idx="20">
                  <c:v>22</c:v>
                </c:pt>
                <c:pt idx="21">
                  <c:v>37</c:v>
                </c:pt>
                <c:pt idx="22">
                  <c:v>23</c:v>
                </c:pt>
                <c:pt idx="23">
                  <c:v>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E86C-4D7D-B9B4-6F1CF1ED5D1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-27"/>
        <c:axId val="81802208"/>
        <c:axId val="81788608"/>
      </c:barChart>
      <c:catAx>
        <c:axId val="818022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00" b="1"/>
                  <a:t>Time of the day (Hour)</a:t>
                </a:r>
                <a:endParaRPr lang="ar-JO" sz="1000" b="1"/>
              </a:p>
            </c:rich>
          </c:tx>
          <c:layout>
            <c:manualLayout>
              <c:xMode val="edge"/>
              <c:yMode val="edge"/>
              <c:x val="0.35677254542211351"/>
              <c:y val="0.9217147856517935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h:mm;@" sourceLinked="0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788608"/>
        <c:crosses val="autoZero"/>
        <c:auto val="1"/>
        <c:lblAlgn val="ctr"/>
        <c:lblOffset val="100"/>
        <c:tickLblSkip val="6"/>
        <c:tickMarkSkip val="1"/>
        <c:noMultiLvlLbl val="0"/>
      </c:catAx>
      <c:valAx>
        <c:axId val="81788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Power (W)</a:t>
                </a:r>
                <a:endParaRPr lang="ar-JO" b="1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802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28A35DD5-F9CB-4533-8A7B-268866B78F55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GB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0468A106-5781-40A2-97A4-4B2F22B6A9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325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2E250-7FEB-418C-85E1-FE09E55EE6E8}" type="datetime1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6652-ED17-4356-A792-16FA576D2A8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92FB5-7744-45BA-AD51-C972A4D27953}" type="datetime1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6652-ED17-4356-A792-16FA576D2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57F4-1686-486A-929B-50AE947BA189}" type="datetime1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6652-ED17-4356-A792-16FA576D2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F957B-8C90-4442-8DFE-081E9212D6CB}" type="datetime1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6652-ED17-4356-A792-16FA576D2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01CDF-C3E1-425D-BF0E-D6CD7BE6A790}" type="datetime1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6652-ED17-4356-A792-16FA576D2A87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F4EC7-4827-46C8-9ADF-ACC10FFF31F3}" type="datetime1">
              <a:rPr lang="en-US" smtClean="0"/>
              <a:t>6/21/2018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6652-ED17-4356-A792-16FA576D2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D425B-B254-49CA-8B61-323B17631B61}" type="datetime1">
              <a:rPr lang="en-US" smtClean="0"/>
              <a:t>6/21/2018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6652-ED17-4356-A792-16FA576D2A8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04B91-50F1-449A-B2F5-7EE86D084BE9}" type="datetime1">
              <a:rPr lang="en-US" smtClean="0"/>
              <a:t>6/21/2018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6652-ED17-4356-A792-16FA576D2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061C4-4EE4-4C55-9E0A-90068341DA67}" type="datetime1">
              <a:rPr lang="en-US" smtClean="0"/>
              <a:t>6/21/2018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6652-ED17-4356-A792-16FA576D2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5CFB-6F22-4B91-8639-AFD0A983E63E}" type="datetime1">
              <a:rPr lang="en-US" smtClean="0"/>
              <a:t>6/21/2018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6652-ED17-4356-A792-16FA576D2A8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BFBF6-1D9F-43C9-AA8A-1609255172BB}" type="datetime1">
              <a:rPr lang="en-US" smtClean="0"/>
              <a:t>6/21/2018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6652-ED17-4356-A792-16FA576D2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81D353A-0704-4ECC-A443-F9E5B7763611}" type="datetime1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8296652-ED17-4356-A792-16FA576D2A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71600"/>
            <a:ext cx="9220200" cy="1927225"/>
          </a:xfrm>
        </p:spPr>
        <p:txBody>
          <a:bodyPr/>
          <a:lstStyle/>
          <a:p>
            <a:pPr algn="ctr"/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DEVELOPMENT OF A SOLAR AID BOX FOR UNDERSERVED COMMUNITES IN THE RURAL AREA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In the west bank of PALESTINE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81400"/>
            <a:ext cx="7848600" cy="2720108"/>
          </a:xfrm>
        </p:spPr>
        <p:txBody>
          <a:bodyPr>
            <a:normAutofit fontScale="85000" lnSpcReduction="20000"/>
          </a:bodyPr>
          <a:lstStyle/>
          <a:p>
            <a:pPr algn="ctr"/>
            <a:endParaRPr lang="en-US" sz="2000" dirty="0" smtClean="0">
              <a:solidFill>
                <a:srgbClr val="FF0000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algn="ctr"/>
            <a:endParaRPr lang="en-US" sz="2000" dirty="0">
              <a:solidFill>
                <a:srgbClr val="FF0000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algn="ctr"/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Prepared by</a:t>
            </a: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Ammar Sha’ar</a:t>
            </a: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Farah Mahmoud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Hiba Dweikat</a:t>
            </a:r>
          </a:p>
          <a:p>
            <a:pPr algn="ctr"/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Supervisor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 Tamer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Khatib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 Mohammed Othman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6652-ED17-4356-A792-16FA576D2A8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7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63" y="381000"/>
            <a:ext cx="8258175" cy="67627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Selection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5933671"/>
              </p:ext>
            </p:extLst>
          </p:nvPr>
        </p:nvGraphicFramePr>
        <p:xfrm>
          <a:off x="304800" y="1447800"/>
          <a:ext cx="4197429" cy="472694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796969"/>
                <a:gridCol w="1002776"/>
                <a:gridCol w="1249235"/>
                <a:gridCol w="1148449"/>
              </a:tblGrid>
              <a:tr h="410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Property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Symbol and units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</a:tr>
              <a:tr h="2053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General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Price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($/kg)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</a:tr>
              <a:tr h="410628">
                <a:tc>
                  <a:txBody>
                    <a:bodyPr/>
                    <a:lstStyle/>
                    <a:p>
                      <a:endParaRPr lang="en-US" sz="15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Density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(kg/m³ or Mg/m³)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</a:tr>
              <a:tr h="2053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Thermal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Melting Temp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Tm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 or K)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</a:tr>
              <a:tr h="410628">
                <a:tc>
                  <a:txBody>
                    <a:bodyPr/>
                    <a:lstStyle/>
                    <a:p>
                      <a:endParaRPr lang="en-US" sz="15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Thermal conductivity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(W/m.K)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</a:tr>
              <a:tr h="410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 resistivity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(Ω.m or µΩ.cm)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</a:tr>
              <a:tr h="410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Environmental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Oxidation rates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Very low, low, average,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</a:tr>
              <a:tr h="410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resistance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Corrosion rates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high, very high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</a:tr>
              <a:tr h="410628">
                <a:tc>
                  <a:txBody>
                    <a:bodyPr/>
                    <a:lstStyle/>
                    <a:p>
                      <a:endParaRPr lang="en-US" sz="15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Wear rate constant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Mpa-1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</a:tr>
              <a:tr h="410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Mechanical</a:t>
                      </a:r>
                      <a:endParaRPr lang="en-US" sz="15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Yield strength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(MPa)</a:t>
                      </a:r>
                      <a:endParaRPr lang="en-US" sz="15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32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264" y="2133600"/>
            <a:ext cx="171451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Picture 33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261" y="2976563"/>
            <a:ext cx="201454" cy="447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4778665" y="501901"/>
            <a:ext cx="3972747" cy="3035641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/>
          <a:stretch>
            <a:fillRect/>
          </a:stretch>
        </p:blipFill>
        <p:spPr>
          <a:xfrm>
            <a:off x="4794707" y="3537542"/>
            <a:ext cx="4016252" cy="309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26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39096687"/>
                  </p:ext>
                </p:extLst>
              </p:nvPr>
            </p:nvGraphicFramePr>
            <p:xfrm>
              <a:off x="304800" y="533400"/>
              <a:ext cx="8439153" cy="5921121"/>
            </p:xfrm>
            <a:graphic>
              <a:graphicData uri="http://schemas.openxmlformats.org/drawingml/2006/table">
                <a:tbl>
                  <a:tblPr firstRow="1" firstCol="1" bandRow="1">
                    <a:tableStyleId>{C083E6E3-FA7D-4D7B-A595-EF9225AFEA82}</a:tableStyleId>
                  </a:tblPr>
                  <a:tblGrid>
                    <a:gridCol w="1367772"/>
                    <a:gridCol w="639024"/>
                    <a:gridCol w="555535"/>
                    <a:gridCol w="536811"/>
                    <a:gridCol w="501698"/>
                    <a:gridCol w="717827"/>
                    <a:gridCol w="770885"/>
                    <a:gridCol w="420553"/>
                    <a:gridCol w="763862"/>
                    <a:gridCol w="763862"/>
                    <a:gridCol w="607813"/>
                    <a:gridCol w="793511"/>
                  </a:tblGrid>
                  <a:tr h="187057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Polymers</a:t>
                          </a:r>
                          <a:endParaRPr lang="en-US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type</a:t>
                          </a:r>
                          <a:endParaRPr lang="en-US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 rowSpan="2"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en-US" sz="1300" dirty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300">
                                    <a:effectLst/>
                                    <a:latin typeface="Cambria Math" panose="02040503050406030204" pitchFamily="18" charset="0"/>
                                  </a:rPr>
                                  <m:t>𝝆</m:t>
                                </m:r>
                                <m:r>
                                  <a:rPr lang="en-US" sz="13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300" dirty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Density (Mg/m³)</a:t>
                          </a:r>
                          <a:endParaRPr lang="en-US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yield strength (MPa)</a:t>
                          </a:r>
                          <a:endParaRPr lang="en-US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melting Temp ©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Thermal conductivity ((W/m.K)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Environmental resistance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approximated cost ($/kg)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98978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Flammability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Fresh water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Salt water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Sunlight(UV)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Wear resistance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87633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ABS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1.01–1.21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18.5–51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0.19–0.34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1.8-1.99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387633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Polyethylene (PE)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0.939–0.96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17.9–29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120-180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0.40–0.44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387633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Polypropylene (PP)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0.89–0.91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20.7–37.2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160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0.11–0.17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1-1.49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387633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Polyvinylchloride(PVC)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1.3–1.58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35.4–52.1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160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0.15–0.29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0.65-0.9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387633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Polycarbonate (PC)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1.14–1.21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59–70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142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0.19–0.22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4-6.5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387633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Phenolics(PHEN)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Thermoset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1.24–1.32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27.6–49.7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N/A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0.14–0.15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2.5-3.1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58820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Polybutylene terephthalate(PET)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1.29–1.4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56.5–62.3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260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0.14–0.15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58820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Polymethyl methacrylate (acrylic/ PMMA)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1.16–1.22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53.8–72.4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160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0.08–0.25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2-2.99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387633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Polyamides (nylons)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1.12–1.14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50–94.8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220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0.23–0.25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387633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Polyoxymethylene (acetal)(POM)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1.39–1.43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48.6–72.4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0.22–0.35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2.99-5</a:t>
                          </a:r>
                          <a:endParaRPr lang="en-US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39096687"/>
                  </p:ext>
                </p:extLst>
              </p:nvPr>
            </p:nvGraphicFramePr>
            <p:xfrm>
              <a:off x="304800" y="533400"/>
              <a:ext cx="8439153" cy="5921121"/>
            </p:xfrm>
            <a:graphic>
              <a:graphicData uri="http://schemas.openxmlformats.org/drawingml/2006/table">
                <a:tbl>
                  <a:tblPr firstRow="1" firstCol="1" bandRow="1">
                    <a:tableStyleId>{C083E6E3-FA7D-4D7B-A595-EF9225AFEA82}</a:tableStyleId>
                  </a:tblPr>
                  <a:tblGrid>
                    <a:gridCol w="1367772"/>
                    <a:gridCol w="639024"/>
                    <a:gridCol w="555535"/>
                    <a:gridCol w="536811"/>
                    <a:gridCol w="501698"/>
                    <a:gridCol w="717827"/>
                    <a:gridCol w="770885"/>
                    <a:gridCol w="420553"/>
                    <a:gridCol w="763862"/>
                    <a:gridCol w="763862"/>
                    <a:gridCol w="607813"/>
                    <a:gridCol w="793511"/>
                  </a:tblGrid>
                  <a:tr h="211963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Polymers</a:t>
                          </a:r>
                          <a:endParaRPr lang="en-US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type</a:t>
                          </a:r>
                          <a:endParaRPr lang="en-US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0209" marR="30209" marT="0" marB="0">
                        <a:blipFill rotWithShape="0">
                          <a:blip r:embed="rId2"/>
                          <a:stretch>
                            <a:fillRect l="-357609" t="-3865" r="-1048913" b="-376329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yield strength (MPa)</a:t>
                          </a:r>
                          <a:endParaRPr lang="en-US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melting Temp ©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Thermal conductivity ((W/m.K)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Environmental resistance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approximated cost ($/kg)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1045972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Flammability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Fresh water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Salt water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Sunlight(UV)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Wear resistance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4239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ABS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1.01–1.21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18.5–51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0.19–0.34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1.8-1.99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4239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Polyethylene (PE)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0.939–0.96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17.9–29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120-180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0.40–0.44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4239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Polypropylene (PP)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0.89–0.91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20.7–37.2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160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0.11–0.17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1-1.49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4239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Polyvinylchloride(PVC)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1.3–1.58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35.4–52.1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160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0.15–0.29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0.65-0.9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4239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Polycarbonate (PC)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1.14–1.21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59–70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142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0.19–0.22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4-6.5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4239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Phenolics(PHEN)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Thermoset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1.24–1.32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27.6–49.7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N/A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0.14–0.15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2.5-3.1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6358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Polybutylene terephthalate(PET)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1.29–1.4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56.5–62.3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260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0.14–0.15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635889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Polymethyl methacrylate (acrylic/ PMMA)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1.16–1.22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53.8–72.4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160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0.08–0.25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2-2.99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4239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Polyamides (nylons)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1.12–1.14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50–94.8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220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0.23–0.25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  <a:tr h="423926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Polyoxymethylene (acetal)(POM)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Thermoplastic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1.39–1.43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48.6–72.4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175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0.22–0.35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en-US" sz="13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3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2.99-5</a:t>
                          </a:r>
                          <a:endParaRPr lang="en-US" sz="13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0209" marR="30209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30"/>
              <p:cNvSpPr txBox="1"/>
              <p:nvPr/>
            </p:nvSpPr>
            <p:spPr>
              <a:xfrm>
                <a:off x="4873229" y="5998369"/>
                <a:ext cx="161113" cy="126958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lIns="0" tIns="0" rIns="0" bIns="0" rtlCol="0" anchor="t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25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en-US" sz="9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 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7638" y="6854825"/>
                <a:ext cx="214817" cy="1731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Box 333"/>
          <p:cNvSpPr txBox="1"/>
          <p:nvPr/>
        </p:nvSpPr>
        <p:spPr>
          <a:xfrm>
            <a:off x="5842397" y="8445104"/>
            <a:ext cx="34289" cy="20774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lIns="0" tIns="0" rIns="0" bIns="0" rtlCol="0" anchor="t">
            <a:spAutoFit/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06759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886700" cy="39290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 Model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7624388"/>
              </p:ext>
            </p:extLst>
          </p:nvPr>
        </p:nvGraphicFramePr>
        <p:xfrm>
          <a:off x="228600" y="914401"/>
          <a:ext cx="8610600" cy="598932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722120"/>
                <a:gridCol w="1722120"/>
                <a:gridCol w="861060"/>
                <a:gridCol w="861060"/>
                <a:gridCol w="1885425"/>
                <a:gridCol w="1558815"/>
              </a:tblGrid>
              <a:tr h="2225600">
                <a:tc rowSpan="2">
                  <a:txBody>
                    <a:bodyPr/>
                    <a:lstStyle/>
                    <a:p>
                      <a:r>
                        <a:rPr lang="en-AU" sz="1500" b="1" dirty="0" smtClean="0">
                          <a:latin typeface="Times New Roman"/>
                          <a:cs typeface="Times New Roman"/>
                        </a:rPr>
                        <a:t>       Key</a:t>
                      </a:r>
                      <a:r>
                        <a:rPr lang="en-AU" sz="1500" b="1" baseline="0" dirty="0" smtClean="0">
                          <a:latin typeface="Times New Roman"/>
                          <a:cs typeface="Times New Roman"/>
                        </a:rPr>
                        <a:t> Partners</a:t>
                      </a:r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AU" sz="1500" b="0" dirty="0" smtClean="0">
                          <a:latin typeface="Times New Roman"/>
                          <a:cs typeface="Times New Roman"/>
                        </a:rPr>
                        <a:t>- Investors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AU" sz="1500" b="0" dirty="0" smtClean="0">
                        <a:latin typeface="Times New Roman"/>
                        <a:cs typeface="Times New Roman"/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AU" sz="1500" b="0" dirty="0" smtClean="0">
                          <a:latin typeface="Times New Roman"/>
                          <a:cs typeface="Times New Roman"/>
                        </a:rPr>
                        <a:t>- OEM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AU" sz="1500" b="0" dirty="0" smtClean="0">
                        <a:latin typeface="Times New Roman"/>
                        <a:cs typeface="Times New Roman"/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AU" sz="1500" b="0" dirty="0" smtClean="0">
                          <a:latin typeface="Times New Roman"/>
                          <a:cs typeface="Times New Roman"/>
                        </a:rPr>
                        <a:t>- NGOs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AU" sz="1500" b="0" dirty="0" smtClean="0">
                        <a:latin typeface="Times New Roman"/>
                        <a:cs typeface="Times New Roman"/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AU" sz="1500" b="0" dirty="0" smtClean="0">
                          <a:latin typeface="Times New Roman"/>
                          <a:cs typeface="Times New Roman"/>
                        </a:rPr>
                        <a:t>- Governmental</a:t>
                      </a:r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bodies (</a:t>
                      </a:r>
                      <a:r>
                        <a:rPr lang="en-AU" sz="1500" b="0" baseline="0" dirty="0" err="1" smtClean="0">
                          <a:latin typeface="Times New Roman"/>
                          <a:cs typeface="Times New Roman"/>
                        </a:rPr>
                        <a:t>e.g</a:t>
                      </a:r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Ministry of Energy)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AU" sz="1500" b="0" dirty="0" smtClean="0">
                          <a:latin typeface="Times New Roman"/>
                          <a:cs typeface="Times New Roman"/>
                        </a:rPr>
                        <a:t>- Shipping</a:t>
                      </a:r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Companies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pPr marL="0" indent="0">
                        <a:buFont typeface="Arial"/>
                        <a:buNone/>
                      </a:pPr>
                      <a:endParaRPr lang="en-AU" sz="1500" b="0" dirty="0" smtClean="0">
                        <a:latin typeface="Times New Roman"/>
                        <a:cs typeface="Times New Roman"/>
                      </a:endParaRPr>
                    </a:p>
                    <a:p>
                      <a:endParaRPr lang="en-AU" sz="1500" b="0" dirty="0">
                        <a:latin typeface="Times New Roman"/>
                        <a:cs typeface="Times New Roman"/>
                      </a:endParaRPr>
                    </a:p>
                  </a:txBody>
                  <a:tcPr marL="61722" marR="61722" marT="34290" marB="3429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AU" sz="1500" b="1" dirty="0" smtClean="0">
                          <a:latin typeface="Times New Roman"/>
                          <a:cs typeface="Times New Roman"/>
                        </a:rPr>
                        <a:t>       Key Activities</a:t>
                      </a:r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- R&amp;D</a:t>
                      </a: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      </a:t>
                      </a: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- Supply Chain</a:t>
                      </a: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 Streamlining </a:t>
                      </a:r>
                    </a:p>
                    <a:p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- Marketing</a:t>
                      </a:r>
                    </a:p>
                    <a:p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- Selling</a:t>
                      </a: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      </a:t>
                      </a:r>
                    </a:p>
                  </a:txBody>
                  <a:tcPr marL="61722" marR="61722" marT="34290" marB="3429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500" b="1" dirty="0" smtClean="0">
                          <a:latin typeface="Times New Roman"/>
                          <a:cs typeface="Times New Roman"/>
                        </a:rPr>
                        <a:t> Value Propositions</a:t>
                      </a:r>
                      <a:endParaRPr kumimoji="0" lang="en-A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AU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/>
                        </a:rPr>
                        <a:t>- Affordable price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/>
                        </a:rPr>
                        <a:t>- Ease of use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/>
                        </a:rPr>
                        <a:t>- Portability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/>
                        </a:rPr>
                        <a:t>- Light weight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/>
                        </a:rPr>
                        <a:t>- High safety measures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Times New Roman"/>
                        </a:rPr>
                        <a:t>- Environment friendly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5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61722" marR="61722" marT="34290" marB="3429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500" b="1" dirty="0" smtClean="0">
                          <a:latin typeface="Times New Roman"/>
                          <a:cs typeface="Times New Roman"/>
                        </a:rPr>
                        <a:t>              Customer </a:t>
                      </a:r>
                    </a:p>
                    <a:p>
                      <a:r>
                        <a:rPr lang="en-AU" sz="1500" b="1" dirty="0" smtClean="0">
                          <a:latin typeface="Times New Roman"/>
                          <a:cs typeface="Times New Roman"/>
                        </a:rPr>
                        <a:t>          Relationships</a:t>
                      </a:r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r>
                        <a:rPr lang="en-AU" sz="1500" b="0" dirty="0" smtClean="0">
                          <a:latin typeface="Times New Roman"/>
                          <a:cs typeface="Times New Roman"/>
                        </a:rPr>
                        <a:t> - Promotion Material</a:t>
                      </a:r>
                    </a:p>
                    <a:p>
                      <a:endParaRPr lang="en-AU" sz="1500" b="0" dirty="0" smtClean="0">
                        <a:latin typeface="Times New Roman"/>
                        <a:cs typeface="Times New Roman"/>
                      </a:endParaRPr>
                    </a:p>
                    <a:p>
                      <a:r>
                        <a:rPr lang="en-AU" sz="1500" b="0" dirty="0" smtClean="0">
                          <a:latin typeface="Times New Roman"/>
                          <a:cs typeface="Times New Roman"/>
                        </a:rPr>
                        <a:t> - Customer support;</a:t>
                      </a:r>
                    </a:p>
                    <a:p>
                      <a:r>
                        <a:rPr lang="en-AU" sz="1500" b="0" dirty="0" smtClean="0">
                          <a:latin typeface="Times New Roman"/>
                          <a:cs typeface="Times New Roman"/>
                        </a:rPr>
                        <a:t> Maintenance, sales</a:t>
                      </a:r>
                    </a:p>
                    <a:p>
                      <a:endParaRPr lang="en-AU" sz="1500" b="0" dirty="0" smtClean="0">
                        <a:latin typeface="Times New Roman"/>
                        <a:cs typeface="Times New Roman"/>
                      </a:endParaRPr>
                    </a:p>
                    <a:p>
                      <a:r>
                        <a:rPr lang="en-AU" sz="1500" b="0" dirty="0" smtClean="0">
                          <a:latin typeface="Times New Roman"/>
                          <a:cs typeface="Times New Roman"/>
                        </a:rPr>
                        <a:t> - Awareness workshops</a:t>
                      </a:r>
                    </a:p>
                    <a:p>
                      <a:endParaRPr lang="en-AU" sz="1500" b="0" dirty="0" smtClean="0">
                        <a:latin typeface="Times New Roman"/>
                        <a:cs typeface="Times New Roman"/>
                      </a:endParaRPr>
                    </a:p>
                    <a:p>
                      <a:r>
                        <a:rPr lang="en-AU" sz="1500" b="0" dirty="0" smtClean="0">
                          <a:latin typeface="Times New Roman"/>
                          <a:cs typeface="Times New Roman"/>
                        </a:rPr>
                        <a:t> -Website</a:t>
                      </a:r>
                      <a:endParaRPr lang="en-AU" sz="1500" b="0" dirty="0">
                        <a:latin typeface="Times New Roman"/>
                        <a:cs typeface="Times New Roman"/>
                      </a:endParaRPr>
                    </a:p>
                  </a:txBody>
                  <a:tcPr marL="61722" marR="61722" marT="34290" marB="3429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AU" sz="1500" b="1" dirty="0" smtClean="0">
                          <a:latin typeface="Times New Roman"/>
                          <a:cs typeface="Times New Roman"/>
                        </a:rPr>
                        <a:t>         Customer</a:t>
                      </a:r>
                    </a:p>
                    <a:p>
                      <a:r>
                        <a:rPr lang="en-AU" sz="1500" b="1" baseline="0" dirty="0" smtClean="0">
                          <a:latin typeface="Times New Roman"/>
                          <a:cs typeface="Times New Roman"/>
                        </a:rPr>
                        <a:t>          Segment</a:t>
                      </a:r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- Off-grid Palestinian families</a:t>
                      </a:r>
                    </a:p>
                    <a:p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- Palestinian and close by vulnerable communities in the Middle East with limited access to electricity</a:t>
                      </a:r>
                    </a:p>
                    <a:p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endParaRPr lang="en-AU" sz="1500" b="0" dirty="0">
                        <a:latin typeface="Times New Roman"/>
                        <a:cs typeface="Times New Roman"/>
                      </a:endParaRPr>
                    </a:p>
                  </a:txBody>
                  <a:tcPr marL="61722" marR="61722" marT="34290" marB="3429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68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500" b="1" dirty="0" smtClean="0">
                          <a:latin typeface="Times New Roman"/>
                          <a:cs typeface="Times New Roman"/>
                        </a:rPr>
                        <a:t>        Key Resources</a:t>
                      </a:r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        </a:t>
                      </a: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- Patent</a:t>
                      </a: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- Supply Chain </a:t>
                      </a: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- R&amp;D Personnel</a:t>
                      </a: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- Logistics</a:t>
                      </a:r>
                    </a:p>
                  </a:txBody>
                  <a:tcPr marL="61722" marR="61722" marT="34290" marB="3429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500" b="1" dirty="0" smtClean="0">
                          <a:latin typeface="Times New Roman"/>
                          <a:cs typeface="Times New Roman"/>
                        </a:rPr>
                        <a:t>              Channels</a:t>
                      </a:r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r>
                        <a:rPr lang="en-AU" sz="1500" b="0" dirty="0" smtClean="0">
                          <a:latin typeface="Times New Roman"/>
                          <a:cs typeface="Times New Roman"/>
                        </a:rPr>
                        <a:t>- NGOs</a:t>
                      </a:r>
                    </a:p>
                    <a:p>
                      <a:r>
                        <a:rPr lang="en-AU" sz="1500" b="0" dirty="0" smtClean="0">
                          <a:latin typeface="Times New Roman"/>
                          <a:cs typeface="Times New Roman"/>
                        </a:rPr>
                        <a:t>- Salesmen</a:t>
                      </a:r>
                    </a:p>
                    <a:p>
                      <a:r>
                        <a:rPr lang="en-AU" sz="1500" b="0" dirty="0" smtClean="0">
                          <a:latin typeface="Times New Roman"/>
                          <a:cs typeface="Times New Roman"/>
                        </a:rPr>
                        <a:t>- Local community events</a:t>
                      </a:r>
                    </a:p>
                    <a:p>
                      <a:r>
                        <a:rPr lang="en-AU" sz="1500" b="0" dirty="0" smtClean="0">
                          <a:latin typeface="Times New Roman"/>
                          <a:cs typeface="Times New Roman"/>
                        </a:rPr>
                        <a:t>- Website</a:t>
                      </a:r>
                      <a:endParaRPr lang="en-AU" sz="1500" b="0" dirty="0">
                        <a:latin typeface="Times New Roman"/>
                        <a:cs typeface="Times New Roman"/>
                      </a:endParaRPr>
                    </a:p>
                  </a:txBody>
                  <a:tcPr marL="61722" marR="61722" marT="34290" marB="3429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9942">
                <a:tc gridSpan="3">
                  <a:txBody>
                    <a:bodyPr/>
                    <a:lstStyle/>
                    <a:p>
                      <a:r>
                        <a:rPr lang="en-AU" sz="1500" b="1" dirty="0" smtClean="0">
                          <a:latin typeface="Times New Roman"/>
                          <a:cs typeface="Times New Roman"/>
                        </a:rPr>
                        <a:t>      Cost Structure</a:t>
                      </a:r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      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     - R&amp;D                                    - Capital Investment</a:t>
                      </a: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     - Manufacturing cost             -  Operating cost</a:t>
                      </a:r>
                      <a:endParaRPr lang="en-AU" sz="1500" b="0" dirty="0" smtClean="0">
                        <a:latin typeface="Times New Roman"/>
                        <a:cs typeface="Times New Roman"/>
                      </a:endParaRPr>
                    </a:p>
                    <a:p>
                      <a:r>
                        <a:rPr lang="en-AU" sz="1500" b="0" dirty="0" smtClean="0">
                          <a:latin typeface="Times New Roman"/>
                          <a:cs typeface="Times New Roman"/>
                        </a:rPr>
                        <a:t>      -</a:t>
                      </a:r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AU" sz="1500" b="0" dirty="0" smtClean="0">
                          <a:latin typeface="Times New Roman"/>
                          <a:cs typeface="Times New Roman"/>
                        </a:rPr>
                        <a:t>International</a:t>
                      </a:r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and local logistics</a:t>
                      </a:r>
                      <a:endParaRPr lang="en-AU" sz="1500" b="0" dirty="0">
                        <a:latin typeface="Times New Roman"/>
                        <a:cs typeface="Times New Roman"/>
                      </a:endParaRPr>
                    </a:p>
                  </a:txBody>
                  <a:tcPr marL="61722" marR="61722" marT="34290" marB="3429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AU" sz="1500" b="1" dirty="0" smtClean="0">
                          <a:latin typeface="Times New Roman"/>
                          <a:cs typeface="Times New Roman"/>
                        </a:rPr>
                        <a:t>     Revenue Streams</a:t>
                      </a:r>
                    </a:p>
                    <a:p>
                      <a:endParaRPr lang="en-AU" sz="1500" b="0" baseline="0" dirty="0" smtClean="0">
                        <a:latin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    - Product Sales               - Local and international NGO</a:t>
                      </a: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    - Government</a:t>
                      </a:r>
                    </a:p>
                    <a:p>
                      <a:r>
                        <a:rPr lang="en-AU" sz="1500" b="0" baseline="0" dirty="0" smtClean="0">
                          <a:latin typeface="Times New Roman"/>
                          <a:cs typeface="Times New Roman"/>
                        </a:rPr>
                        <a:t>     - Endowments, donations and grants</a:t>
                      </a:r>
                    </a:p>
                  </a:txBody>
                  <a:tcPr marL="61722" marR="61722" marT="34290" marB="3429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235226">
                <a:tc gridSpan="6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500" dirty="0" smtClean="0">
                        <a:latin typeface="Times New Roman"/>
                        <a:cs typeface="Times New Roman"/>
                      </a:endParaRPr>
                    </a:p>
                  </a:txBody>
                  <a:tcPr marL="61722" marR="61722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AU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915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533400"/>
            <a:ext cx="7886700" cy="39290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Financial Model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7283497"/>
              </p:ext>
            </p:extLst>
          </p:nvPr>
        </p:nvGraphicFramePr>
        <p:xfrm>
          <a:off x="228601" y="1219199"/>
          <a:ext cx="4676776" cy="2396479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377618"/>
                <a:gridCol w="779067"/>
                <a:gridCol w="1035589"/>
                <a:gridCol w="876450"/>
                <a:gridCol w="608052"/>
              </a:tblGrid>
              <a:tr h="439917">
                <a:tc>
                  <a:txBody>
                    <a:bodyPr/>
                    <a:lstStyle/>
                    <a:p>
                      <a:pPr algn="ctr" fontAlgn="ctr"/>
                      <a:endParaRPr lang="en-US" sz="13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 Type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Required Parts/unit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Parts 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224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Outer Body Sides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ABS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$19.98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4399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Outer body back + bottom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ABS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$30.90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224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Cylindrical front 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Nylon 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$20.27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2244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Transparent cover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Nylon 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$31.43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4399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Protective side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Polycarbonate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$12.73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224448"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cost=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u="none" strike="noStrike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$115.31 </a:t>
                      </a:r>
                      <a:endParaRPr lang="en-US" sz="1300" b="1" i="0" u="none" strike="noStrike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25" marR="7144" marT="7144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14413"/>
              </p:ext>
            </p:extLst>
          </p:nvPr>
        </p:nvGraphicFramePr>
        <p:xfrm>
          <a:off x="228601" y="3657600"/>
          <a:ext cx="4714875" cy="2815825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615255"/>
                <a:gridCol w="1336763"/>
                <a:gridCol w="1035991"/>
                <a:gridCol w="726866"/>
              </a:tblGrid>
              <a:tr h="4271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Estimated Standard Parts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Required Parts/unit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parts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Cost/part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2179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LED lamp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$6.88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2179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Insulin refrigerator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$80.00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2179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Mosquito shocker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$17.00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2179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Battery charger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$13.91 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2179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battery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$50.00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2179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Solar Panel 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$48.00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2179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USB ports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$10.00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2179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grip handle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$5.45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2179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Caster wheels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$5.38 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427169"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cost/part =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1" u="none" strike="noStrike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$236.62 </a:t>
                      </a:r>
                      <a:endParaRPr lang="en-US" sz="1300" b="1" i="0" u="none" strike="noStrike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25" marR="7144" marT="7144" marB="0"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595156"/>
              </p:ext>
            </p:extLst>
          </p:nvPr>
        </p:nvGraphicFramePr>
        <p:xfrm>
          <a:off x="5410200" y="1841897"/>
          <a:ext cx="3495676" cy="4171952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732835"/>
                <a:gridCol w="1762841"/>
              </a:tblGrid>
              <a:tr h="2357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 unit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overall cost/unit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4643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Estimated standard part cost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$                          115.31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4643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Estimated custom part cost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$                          236.62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4643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Assembly cost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$                             10.00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4643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Overhead charging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$                             14.50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4643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International bulk shipping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$                             40.00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4643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Overall cost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$                          416.43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4643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(10% ) profit margin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$                          </a:t>
                      </a:r>
                      <a:r>
                        <a:rPr lang="en-US" sz="1800" b="1" u="none" strike="noStrike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458.07 </a:t>
                      </a:r>
                      <a:endParaRPr lang="en-US" sz="1800" b="1" i="0" u="none" strike="noStrike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653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886700" cy="33575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Dimensions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180707"/>
              </p:ext>
            </p:extLst>
          </p:nvPr>
        </p:nvGraphicFramePr>
        <p:xfrm>
          <a:off x="1045368" y="1066800"/>
          <a:ext cx="6862763" cy="5105397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3417777"/>
                <a:gridCol w="3444986"/>
              </a:tblGrid>
              <a:tr h="3221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Object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dimensions(cm)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3221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battery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15.5x14.5x7 cm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3221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fridge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18x8x7 cm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3221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battery charger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11.2 x 6 x 3 cm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3221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mosquito shocker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cm length x 2 cm diameter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3221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solar panel (70 Watt)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folded :29 x 16 x 6.5 cm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3221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unfloded:92 cm x 57 cm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3221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LED lamp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8.3 x15.74 x 4.5 cm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3221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Led flexible arm dimension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D:1.77x 20 cm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3221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63690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approx</a:t>
                      </a:r>
                      <a:r>
                        <a:rPr lang="en-US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exterior shell dimension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26x 32 x 42 cm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62353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wheels 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9.5 cm Diameter x 4.5 cm width</a:t>
                      </a:r>
                      <a:endParaRPr lang="de-DE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62353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wall thickness of exterior form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approx</a:t>
                      </a:r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1.016 - 4 mm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761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7200"/>
            <a:ext cx="7886700" cy="53578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and Present work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5" y="1771651"/>
            <a:ext cx="8220075" cy="3718322"/>
          </a:xfrm>
        </p:spPr>
        <p:txBody>
          <a:bodyPr>
            <a:normAutofit/>
          </a:bodyPr>
          <a:lstStyle/>
          <a:p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R&amp;D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Prototyping </a:t>
            </a:r>
          </a:p>
          <a:p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Fully detailed financial, marketing and production plan.</a:t>
            </a:r>
          </a:p>
          <a:p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Preparing RFQ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4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82" y="371884"/>
            <a:ext cx="8229600" cy="990600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Problem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Statement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083" y="990600"/>
            <a:ext cx="426489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6652-ED17-4356-A792-16FA576D2A87}" type="slidenum">
              <a:rPr lang="en-US" smtClean="0"/>
              <a:t>2</a:t>
            </a:fld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262082" y="1386896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62082" y="1295400"/>
            <a:ext cx="469091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About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1.1 billion people around the world have no access to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electricity.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 In </a:t>
            </a: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Palestine there 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are about 600 families live in vulnerable herding remote areas that are not connected to the grid</a:t>
            </a:r>
            <a:r>
              <a:rPr lang="en-GB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L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ack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of electricity services implies laborious work in many domestic tasks to secure basic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needs.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existing solutions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alternatives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739885"/>
            <a:ext cx="3124200" cy="2080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837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880" y="1905000"/>
            <a:ext cx="8229600" cy="1676400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Small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lightweight, decentralized </a:t>
            </a:r>
            <a:r>
              <a:rPr lang="en-GB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GB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autonomous </a:t>
            </a:r>
            <a:r>
              <a:rPr lang="en-GB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generation.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6652-ED17-4356-A792-16FA576D2A87}" type="slidenum">
              <a:rPr lang="en-US" smtClean="0"/>
              <a:t>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59464"/>
            <a:ext cx="8229600" cy="2362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Solen</a:t>
            </a:r>
            <a:r>
              <a:rPr lang="en-GB" sz="54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2927" y="3429000"/>
            <a:ext cx="8229600" cy="2362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Combination of appliances; LED lamps, Mini Insulin Refrigerator, Mosquito Shocker, Battery Charger and USB ports.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33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System’s consumption and sizing</a:t>
            </a:r>
            <a:endParaRPr lang="en-US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4329437"/>
              </p:ext>
            </p:extLst>
          </p:nvPr>
        </p:nvGraphicFramePr>
        <p:xfrm>
          <a:off x="304800" y="1524000"/>
          <a:ext cx="5562601" cy="250316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532890"/>
                <a:gridCol w="1752600"/>
                <a:gridCol w="1057910"/>
                <a:gridCol w="1219201"/>
              </a:tblGrid>
              <a:tr h="4229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Loads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Total Daily Usage (h)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Power (W)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</a:rPr>
                        <a:t>Energy </a:t>
                      </a:r>
                      <a:r>
                        <a:rPr lang="en-GB" sz="1300" dirty="0">
                          <a:effectLst/>
                        </a:rPr>
                        <a:t>(</a:t>
                      </a:r>
                      <a:r>
                        <a:rPr lang="en-GB" sz="1300" dirty="0" err="1">
                          <a:effectLst/>
                        </a:rPr>
                        <a:t>Wh</a:t>
                      </a:r>
                      <a:r>
                        <a:rPr lang="en-GB" sz="1300" dirty="0">
                          <a:effectLst/>
                        </a:rPr>
                        <a:t>)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LED lamps (2)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6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14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84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</a:rPr>
                        <a:t>Mosquito shocker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8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5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40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Mini </a:t>
                      </a:r>
                      <a:r>
                        <a:rPr lang="en-GB" sz="1300" dirty="0" smtClean="0">
                          <a:effectLst/>
                        </a:rPr>
                        <a:t>Refrigerator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10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5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50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</a:rPr>
                        <a:t>Ref.</a:t>
                      </a:r>
                      <a:r>
                        <a:rPr lang="en-GB" sz="1300" baseline="0" dirty="0" smtClean="0">
                          <a:effectLst/>
                        </a:rPr>
                        <a:t> </a:t>
                      </a:r>
                      <a:r>
                        <a:rPr lang="en-GB" sz="1300" dirty="0" smtClean="0">
                          <a:effectLst/>
                        </a:rPr>
                        <a:t>Battery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9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3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27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Battery Charger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1 (monthly)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5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5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USB Ports (2)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3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10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30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62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Total</a:t>
                      </a:r>
                      <a:endParaRPr lang="en-US" sz="1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 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 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236</a:t>
                      </a:r>
                      <a:endParaRPr lang="en-US" sz="1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6377" marR="263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6652-ED17-4356-A792-16FA576D2A87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828800"/>
            <a:ext cx="2980690" cy="4267200"/>
          </a:xfrm>
          <a:prstGeom prst="rect">
            <a:avLst/>
          </a:prstGeom>
          <a:noFill/>
        </p:spPr>
      </p:pic>
      <p:graphicFrame>
        <p:nvGraphicFramePr>
          <p:cNvPr id="6" name="Chart 5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00000000-0008-0000-0000-000008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4434932"/>
              </p:ext>
            </p:extLst>
          </p:nvPr>
        </p:nvGraphicFramePr>
        <p:xfrm>
          <a:off x="1981200" y="4038600"/>
          <a:ext cx="3139440" cy="2628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320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Simulation Results</a:t>
            </a:r>
            <a:endParaRPr lang="en-US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6652-ED17-4356-A792-16FA576D2A87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705" y="4343401"/>
            <a:ext cx="5943600" cy="2406296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691" y="1459194"/>
            <a:ext cx="3850593" cy="2731807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59195"/>
            <a:ext cx="3927505" cy="273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47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Throwback of previous work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534400" cy="5334000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 Screening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078244"/>
              </p:ext>
            </p:extLst>
          </p:nvPr>
        </p:nvGraphicFramePr>
        <p:xfrm>
          <a:off x="304800" y="1981200"/>
          <a:ext cx="4448174" cy="4178564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624671"/>
                <a:gridCol w="624671"/>
                <a:gridCol w="874539"/>
                <a:gridCol w="1030706"/>
                <a:gridCol w="645492"/>
                <a:gridCol w="648095"/>
              </a:tblGrid>
              <a:tr h="170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Solar Panel Concept Selection Matrix 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9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Concepts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359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Criteria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Panel connected </a:t>
                      </a:r>
                      <a:r>
                        <a:rPr lang="en-US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Externelly</a:t>
                      </a:r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(datum)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Foldable bag attached to shape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Built-in drawer shape 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 top Built-in Panel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</a:tr>
              <a:tr h="17071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Ease of use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17071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Durability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17071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Portability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17071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System Size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17071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17071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Elegance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17071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Flexible Position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3350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of 0's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3350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of -'s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3350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of +'s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3350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Net Score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  <a:tr h="170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Decision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Revise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821961"/>
              </p:ext>
            </p:extLst>
          </p:nvPr>
        </p:nvGraphicFramePr>
        <p:xfrm>
          <a:off x="5060280" y="1981199"/>
          <a:ext cx="3642562" cy="417856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409571"/>
                <a:gridCol w="409571"/>
                <a:gridCol w="470570"/>
                <a:gridCol w="470570"/>
                <a:gridCol w="470570"/>
                <a:gridCol w="470570"/>
                <a:gridCol w="470570"/>
                <a:gridCol w="470570"/>
              </a:tblGrid>
              <a:tr h="233296">
                <a:tc>
                  <a:txBody>
                    <a:bodyPr/>
                    <a:lstStyle/>
                    <a:p>
                      <a:pPr algn="ctr" fontAlgn="ctr"/>
                      <a:endParaRPr lang="en-US" sz="120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Shape Design Concept Selection Matrix 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32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Concepts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967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Criteria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Flat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Vehicle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Cylindrical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Box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Triangular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Curved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</a:tr>
              <a:tr h="2332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Ease of use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</a:tr>
              <a:tr h="2332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Portability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</a:tr>
              <a:tr h="2332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Size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</a:tr>
              <a:tr h="2332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</a:tr>
              <a:tr h="2332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</a:tr>
              <a:tr h="2332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Elegance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</a:tr>
              <a:tr h="45967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Functionality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</a:tr>
              <a:tr h="2332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of 0's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</a:tr>
              <a:tr h="2332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of -'s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</a:tr>
              <a:tr h="2332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 of +'s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</a:tr>
              <a:tr h="2332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Net Score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</a:tr>
              <a:tr h="45967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Decision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Revise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91" marR="5591" marT="5591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674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566" y="467396"/>
            <a:ext cx="7886700" cy="57388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Throwback of previous work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104" y="1143000"/>
            <a:ext cx="8277225" cy="3571436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 Scoring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474643"/>
              </p:ext>
            </p:extLst>
          </p:nvPr>
        </p:nvGraphicFramePr>
        <p:xfrm>
          <a:off x="990599" y="1676400"/>
          <a:ext cx="7516729" cy="4914739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1968668"/>
                <a:gridCol w="1163303"/>
                <a:gridCol w="1163303"/>
                <a:gridCol w="1109612"/>
                <a:gridCol w="1109612"/>
                <a:gridCol w="1002231"/>
              </a:tblGrid>
              <a:tr h="305634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6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Concept #1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sketch 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sketch 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17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Selection criteria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Rating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Weighted score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Rating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Weighted score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6112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Aesthetically pleasing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7%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5174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Reasonably sized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305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efficient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305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Durable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305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Light weight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305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Easy to use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305634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Ease of manufacture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6112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score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score</a:t>
                      </a:r>
                      <a:endParaRPr lang="en-US" sz="2000" b="1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3.23</a:t>
                      </a:r>
                      <a:endParaRPr lang="en-US" sz="2000" b="1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3056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Rank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Rank</a:t>
                      </a:r>
                      <a:endParaRPr lang="en-US" sz="2000" b="1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000" b="1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869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39309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Design and Development</a:t>
            </a:r>
            <a:endParaRPr lang="en-US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3020" y="4144779"/>
            <a:ext cx="2177696" cy="21407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3496" y="1194475"/>
            <a:ext cx="2102457" cy="2273389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4604084" y="3430442"/>
            <a:ext cx="887329" cy="712871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2177164" y="2240159"/>
            <a:ext cx="655856" cy="52690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2141903" y="3166988"/>
            <a:ext cx="655856" cy="52690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2129542" y="4143313"/>
            <a:ext cx="655856" cy="52690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accent1"/>
              </a:solidFill>
            </a:endParaRPr>
          </a:p>
        </p:txBody>
      </p:sp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64" y="1618411"/>
            <a:ext cx="1685726" cy="1243496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10" y="3196546"/>
            <a:ext cx="1860757" cy="1149577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2" y="4680763"/>
            <a:ext cx="2205780" cy="16968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5924" y="1490031"/>
            <a:ext cx="2971800" cy="3880821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491413" y="5573379"/>
            <a:ext cx="3487304" cy="3930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CAD design </a:t>
            </a:r>
            <a:r>
              <a:rPr lang="en-US" b="1" u="sng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Solidworks</a:t>
            </a:r>
            <a:endParaRPr lang="en-US" b="1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99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77584"/>
            <a:ext cx="7886700" cy="43313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 Function Deployment 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47" name="Content Placeholder 14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0384" y="910721"/>
            <a:ext cx="6546652" cy="5838418"/>
          </a:xfrm>
          <a:prstGeom prst="rect">
            <a:avLst/>
          </a:prstGeom>
        </p:spPr>
      </p:pic>
      <p:cxnSp>
        <p:nvCxnSpPr>
          <p:cNvPr id="149" name="Straight Arrow Connector 148"/>
          <p:cNvCxnSpPr/>
          <p:nvPr/>
        </p:nvCxnSpPr>
        <p:spPr>
          <a:xfrm flipH="1" flipV="1">
            <a:off x="4800600" y="6586537"/>
            <a:ext cx="796528" cy="2714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flipH="1" flipV="1">
            <a:off x="7318772" y="2616281"/>
            <a:ext cx="796528" cy="2714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 flipV="1">
            <a:off x="2362200" y="1633764"/>
            <a:ext cx="531585" cy="32748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 flipV="1">
            <a:off x="685800" y="5257800"/>
            <a:ext cx="618672" cy="3095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82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1600</TotalTime>
  <Words>1234</Words>
  <Application>Microsoft Office PowerPoint</Application>
  <PresentationFormat>On-screen Show (4:3)</PresentationFormat>
  <Paragraphs>671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 Math</vt:lpstr>
      <vt:lpstr>David</vt:lpstr>
      <vt:lpstr>Times New Roman</vt:lpstr>
      <vt:lpstr>Clarity</vt:lpstr>
      <vt:lpstr>DEVELOPMENT OF A SOLAR AID BOX FOR UNDERSERVED COMMUNITES IN THE RURAL AREA In the west bank of PALESTINE</vt:lpstr>
      <vt:lpstr>Problem Statement</vt:lpstr>
      <vt:lpstr>Small, lightweight, decentralized and autonomous generation.</vt:lpstr>
      <vt:lpstr>System’s consumption and sizing</vt:lpstr>
      <vt:lpstr>Simulation Results</vt:lpstr>
      <vt:lpstr>Throwback of previous work</vt:lpstr>
      <vt:lpstr>Throwback of previous work</vt:lpstr>
      <vt:lpstr>Product Design and Development</vt:lpstr>
      <vt:lpstr>Quality Function Deployment </vt:lpstr>
      <vt:lpstr>Material Selection</vt:lpstr>
      <vt:lpstr>PowerPoint Presentation</vt:lpstr>
      <vt:lpstr>Business Model</vt:lpstr>
      <vt:lpstr>Financial Model</vt:lpstr>
      <vt:lpstr>Dimensions</vt:lpstr>
      <vt:lpstr>Future and Present 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Portable solar home system</dc:title>
  <dc:creator>Farah</dc:creator>
  <cp:lastModifiedBy>Windows User</cp:lastModifiedBy>
  <cp:revision>71</cp:revision>
  <dcterms:created xsi:type="dcterms:W3CDTF">2017-12-05T18:33:21Z</dcterms:created>
  <dcterms:modified xsi:type="dcterms:W3CDTF">2018-06-20T21:12:19Z</dcterms:modified>
</cp:coreProperties>
</file>