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56" r:id="rId2"/>
    <p:sldId id="257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>
      <p:cViewPr varScale="1">
        <p:scale>
          <a:sx n="89" d="100"/>
          <a:sy n="89" d="100"/>
        </p:scale>
        <p:origin x="110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\Desktop\5th%20year\Part%201%20-%205th%20year\Graduation%20Project%201\Load%20profil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10911500140151"/>
          <c:y val="6.3236714975845404E-2"/>
          <c:w val="0.83448959050021665"/>
          <c:h val="0.798147894556658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75000"/>
              </a:schemeClr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2798651988889737E-2"/>
                  <c:y val="1.44927536231883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1.44927536231884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5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6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7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1.7098888572242805E-2"/>
                  <c:y val="-9.583440432592154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0"/>
                  <c:y val="9.661835748792226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-1.4832622611285429E-16"/>
                  <c:y val="1.93236714975845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22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E86C-4D7D-B9B4-6F1CF1ED5D13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layout>
                <c:manualLayout>
                  <c:x val="-1.5903473230894829E-2"/>
                  <c:y val="1.449275362318836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E86C-4D7D-B9B4-6F1CF1ED5D1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ورقة1!$F$2:$F$25</c:f>
              <c:numCache>
                <c:formatCode>h:mm</c:formatCode>
                <c:ptCount val="24"/>
                <c:pt idx="0">
                  <c:v>0</c:v>
                </c:pt>
                <c:pt idx="1">
                  <c:v>4.1666666666666664E-2</c:v>
                </c:pt>
                <c:pt idx="2">
                  <c:v>8.3333333333333329E-2</c:v>
                </c:pt>
                <c:pt idx="3">
                  <c:v>0.125</c:v>
                </c:pt>
                <c:pt idx="4">
                  <c:v>0.16666666666666666</c:v>
                </c:pt>
                <c:pt idx="5">
                  <c:v>0.20833333333333334</c:v>
                </c:pt>
                <c:pt idx="6">
                  <c:v>0.25</c:v>
                </c:pt>
                <c:pt idx="7">
                  <c:v>0.29166666666666669</c:v>
                </c:pt>
                <c:pt idx="8">
                  <c:v>0.33333333333333331</c:v>
                </c:pt>
                <c:pt idx="9">
                  <c:v>0.375</c:v>
                </c:pt>
                <c:pt idx="10">
                  <c:v>0.41666666666666669</c:v>
                </c:pt>
                <c:pt idx="11">
                  <c:v>0.45833333333333331</c:v>
                </c:pt>
                <c:pt idx="12">
                  <c:v>0.5</c:v>
                </c:pt>
                <c:pt idx="13">
                  <c:v>0.54166666666666663</c:v>
                </c:pt>
                <c:pt idx="14">
                  <c:v>0.58333333333333337</c:v>
                </c:pt>
                <c:pt idx="15">
                  <c:v>0.625</c:v>
                </c:pt>
                <c:pt idx="16">
                  <c:v>0.66666666666666663</c:v>
                </c:pt>
                <c:pt idx="17">
                  <c:v>0.70833333333333337</c:v>
                </c:pt>
                <c:pt idx="18">
                  <c:v>0.75</c:v>
                </c:pt>
                <c:pt idx="19">
                  <c:v>0.79166666666666663</c:v>
                </c:pt>
                <c:pt idx="20">
                  <c:v>0.83333333333333337</c:v>
                </c:pt>
                <c:pt idx="21">
                  <c:v>0.875</c:v>
                </c:pt>
                <c:pt idx="22">
                  <c:v>0.91666666666666663</c:v>
                </c:pt>
                <c:pt idx="23">
                  <c:v>0.95833333333333337</c:v>
                </c:pt>
              </c:numCache>
            </c:numRef>
          </c:cat>
          <c:val>
            <c:numRef>
              <c:f>ورقة1!$G$2:$G$25</c:f>
              <c:numCache>
                <c:formatCode>General</c:formatCode>
                <c:ptCount val="24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27</c:v>
                </c:pt>
                <c:pt idx="5">
                  <c:v>19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14</c:v>
                </c:pt>
                <c:pt idx="19">
                  <c:v>14</c:v>
                </c:pt>
                <c:pt idx="20">
                  <c:v>22</c:v>
                </c:pt>
                <c:pt idx="21">
                  <c:v>37</c:v>
                </c:pt>
                <c:pt idx="22">
                  <c:v>23</c:v>
                </c:pt>
                <c:pt idx="23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E86C-4D7D-B9B4-6F1CF1ED5D1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0"/>
        <c:overlap val="-27"/>
        <c:axId val="81802208"/>
        <c:axId val="81788608"/>
      </c:barChart>
      <c:catAx>
        <c:axId val="818022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sz="1000" b="1"/>
                  <a:t>Time of the day (Hour)</a:t>
                </a:r>
                <a:endParaRPr lang="ar-JO" sz="1000" b="1"/>
              </a:p>
            </c:rich>
          </c:tx>
          <c:layout>
            <c:manualLayout>
              <c:xMode val="edge"/>
              <c:yMode val="edge"/>
              <c:x val="0.35677254542211351"/>
              <c:y val="0.92171478565179354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h:mm;@" sourceLinked="0"/>
        <c:majorTickMark val="cross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788608"/>
        <c:crosses val="autoZero"/>
        <c:auto val="1"/>
        <c:lblAlgn val="ctr"/>
        <c:lblOffset val="100"/>
        <c:tickLblSkip val="6"/>
        <c:tickMarkSkip val="1"/>
        <c:noMultiLvlLbl val="0"/>
      </c:catAx>
      <c:valAx>
        <c:axId val="817886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Power (W)</a:t>
                </a:r>
                <a:endParaRPr lang="ar-JO" b="1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8022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28A35DD5-F9CB-4533-8A7B-268866B78F55}" type="datetimeFigureOut">
              <a:rPr lang="en-GB" smtClean="0"/>
              <a:t>21/06/2018</a:t>
            </a:fld>
            <a:endParaRPr lang="en-GB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GB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GB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0468A106-5781-40A2-97A4-4B2F22B6A9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325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2E250-7FEB-418C-85E1-FE09E55EE6E8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92FB5-7744-45BA-AD51-C972A4D27953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F57F4-1686-486A-929B-50AE947BA189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F957B-8C90-4442-8DFE-081E9212D6CB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601CDF-C3E1-425D-BF0E-D6CD7BE6A790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F4EC7-4827-46C8-9ADF-ACC10FFF31F3}" type="datetime1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425B-B254-49CA-8B61-323B17631B61}" type="datetime1">
              <a:rPr lang="en-US" smtClean="0"/>
              <a:t>6/21/2018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604B91-50F1-449A-B2F5-7EE86D084BE9}" type="datetime1">
              <a:rPr lang="en-US" smtClean="0"/>
              <a:t>6/21/2018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061C4-4EE4-4C55-9E0A-90068341DA67}" type="datetime1">
              <a:rPr lang="en-US" smtClean="0"/>
              <a:t>6/21/2018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4C5CFB-6F22-4B91-8639-AFD0A983E63E}" type="datetime1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BFBF6-1D9F-43C9-AA8A-1609255172BB}" type="datetime1">
              <a:rPr lang="en-US" smtClean="0"/>
              <a:t>6/21/2018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E81D353A-0704-4ECC-A443-F9E5B7763611}" type="datetime1">
              <a:rPr lang="en-US" smtClean="0"/>
              <a:t>6/21/2018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C8296652-ED17-4356-A792-16FA576D2A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371600"/>
            <a:ext cx="9220200" cy="1927225"/>
          </a:xfrm>
        </p:spPr>
        <p:txBody>
          <a:bodyPr/>
          <a:lstStyle/>
          <a:p>
            <a:pPr algn="ctr"/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DEVELOPMENT OF A SOLAR AID BOX FOR UNDERSERVED COMMUNITES IN THE RURAL AREA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In the west bank of PALESTINE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81400"/>
            <a:ext cx="7848600" cy="2720108"/>
          </a:xfrm>
        </p:spPr>
        <p:txBody>
          <a:bodyPr>
            <a:normAutofit fontScale="85000" lnSpcReduction="20000"/>
          </a:bodyPr>
          <a:lstStyle/>
          <a:p>
            <a:pPr algn="ctr"/>
            <a:endParaRPr lang="en-US" sz="2000" dirty="0" smtClean="0">
              <a:solidFill>
                <a:srgbClr val="FF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endParaRPr lang="en-US" sz="2000" dirty="0">
              <a:solidFill>
                <a:srgbClr val="FF0000"/>
              </a:solidFill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Prepared by</a:t>
            </a:r>
            <a:r>
              <a:rPr lang="en-US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Ammar Sha’ar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Farah Mahmoud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Hiba Dweikat</a:t>
            </a: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2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Supervisor</a:t>
            </a:r>
            <a:r>
              <a:rPr lang="en-US" sz="20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Tamer </a:t>
            </a: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Khatib</a:t>
            </a:r>
            <a:endParaRPr lang="en-US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Mohammed Othman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77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063" y="381000"/>
            <a:ext cx="8258175" cy="67627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Selection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5933671"/>
              </p:ext>
            </p:extLst>
          </p:nvPr>
        </p:nvGraphicFramePr>
        <p:xfrm>
          <a:off x="304800" y="1447800"/>
          <a:ext cx="4197429" cy="4726940"/>
        </p:xfrm>
        <a:graphic>
          <a:graphicData uri="http://schemas.openxmlformats.org/drawingml/2006/table">
            <a:tbl>
              <a:tblPr firstRow="1" firstCol="1" bandRow="1">
                <a:tableStyleId>{9D7B26C5-4107-4FEC-AEDC-1716B250A1EF}</a:tableStyleId>
              </a:tblPr>
              <a:tblGrid>
                <a:gridCol w="796969"/>
                <a:gridCol w="1002776"/>
                <a:gridCol w="1249235"/>
                <a:gridCol w="1148449"/>
              </a:tblGrid>
              <a:tr h="410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Class1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Property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Symbol and units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205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General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Price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($/kg)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Density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(kg/m³ or Mg/m³)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205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Melting Temp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Tm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(C or K)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Thermal conductivity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(W/m.K)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Electrical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Electrical resistivity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(Ω.m or µΩ.cm)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Oxidation rates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Very low, low, average,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resistance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Corrosion rates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high, very high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5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endParaRPr lang="en-US" sz="15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Wear rate constant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Mpa-1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  <a:tr h="4106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Mechanical</a:t>
                      </a:r>
                      <a:endParaRPr lang="en-US" sz="15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Yield strength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(MPa)</a:t>
                      </a:r>
                      <a:endParaRPr lang="en-US" sz="15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32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0264" y="2133600"/>
            <a:ext cx="171451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Picture 33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261" y="2976563"/>
            <a:ext cx="201454" cy="44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/>
          <p:nvPr/>
        </p:nvPicPr>
        <p:blipFill>
          <a:blip r:embed="rId4"/>
          <a:stretch>
            <a:fillRect/>
          </a:stretch>
        </p:blipFill>
        <p:spPr>
          <a:xfrm>
            <a:off x="4778665" y="501901"/>
            <a:ext cx="3972747" cy="3035641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5"/>
          <a:stretch>
            <a:fillRect/>
          </a:stretch>
        </p:blipFill>
        <p:spPr>
          <a:xfrm>
            <a:off x="4794707" y="3537542"/>
            <a:ext cx="4016252" cy="309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26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639096687"/>
                  </p:ext>
                </p:extLst>
              </p:nvPr>
            </p:nvGraphicFramePr>
            <p:xfrm>
              <a:off x="304800" y="533400"/>
              <a:ext cx="8439153" cy="5921121"/>
            </p:xfrm>
            <a:graphic>
              <a:graphicData uri="http://schemas.openxmlformats.org/drawingml/2006/table">
                <a:tbl>
                  <a:tblPr firstRow="1" firstCol="1" bandRow="1">
                    <a:tableStyleId>{C083E6E3-FA7D-4D7B-A595-EF9225AFEA82}</a:tableStyleId>
                  </a:tblPr>
                  <a:tblGrid>
                    <a:gridCol w="1367772"/>
                    <a:gridCol w="639024"/>
                    <a:gridCol w="555535"/>
                    <a:gridCol w="536811"/>
                    <a:gridCol w="501698"/>
                    <a:gridCol w="717827"/>
                    <a:gridCol w="770885"/>
                    <a:gridCol w="420553"/>
                    <a:gridCol w="763862"/>
                    <a:gridCol w="763862"/>
                    <a:gridCol w="607813"/>
                    <a:gridCol w="793511"/>
                  </a:tblGrid>
                  <a:tr h="187057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Polymers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type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endParaRPr lang="en-US" sz="13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l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300">
                                    <a:effectLst/>
                                    <a:latin typeface="Cambria Math" panose="02040503050406030204" pitchFamily="18" charset="0"/>
                                  </a:rPr>
                                  <m:t>𝝆</m:t>
                                </m:r>
                                <m:r>
                                  <a:rPr lang="en-US" sz="1300">
                                    <a:effectLst/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</m:oMath>
                            </m:oMathPara>
                          </a14:m>
                          <a:endParaRPr lang="en-US" sz="1300" dirty="0">
                            <a:effectLst/>
                            <a:latin typeface="Times New Roman" panose="02020603050405020304" pitchFamily="18" charset="0"/>
                            <a:cs typeface="Times New Roman" panose="02020603050405020304" pitchFamily="18" charset="0"/>
                          </a:endParaRPr>
                        </a:p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Density (Mg/m³)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yield strength (MPa)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melting Temp ©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Thermal conductivity ((W/m.K)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gridSpan="5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Environmental resistance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approximated cost ($/kg)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98978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Flammability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Fresh water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Salt water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Sunlight(UV)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Wear resistance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ABS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1.01–1.21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18.5–51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0.19–0.34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1.8-1.99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Polyethylene (PE)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0.939–0.96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17.9–29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120-180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0.40–0.44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Polypropylene (PP)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0.89–0.91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20.7–37.2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0.11–0.17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1-1.49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Polyvinylchloride(PVC)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1.3–1.58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35.4–52.1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0.15–0.29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0.65-0.9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Polycarbonate (PC)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1.14–1.21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59–70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0.19–0.22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4-6.5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Phenolics(PHEN)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Thermoset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1.24–1.32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27.6–49.7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N/A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0.14–0.15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2.5-3.1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588209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Polybutylene terephthalate(PET)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1.29–1.4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56.5–62.3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0.14–0.15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0.75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588209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Polymethyl methacrylate (acrylic/ PMMA)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1.16–1.22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53.8–72.4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0.08–0.25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2-2.99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Polyamides (nylons)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1.12–1.14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50–94.8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0.23–0.25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387633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Polyoxymethylene (acetal)(POM)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1.39–1.43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48.6–72.4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175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0.22–0.35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2.99-5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639096687"/>
                  </p:ext>
                </p:extLst>
              </p:nvPr>
            </p:nvGraphicFramePr>
            <p:xfrm>
              <a:off x="304800" y="533400"/>
              <a:ext cx="8439153" cy="5921121"/>
            </p:xfrm>
            <a:graphic>
              <a:graphicData uri="http://schemas.openxmlformats.org/drawingml/2006/table">
                <a:tbl>
                  <a:tblPr firstRow="1" firstCol="1" bandRow="1">
                    <a:tableStyleId>{C083E6E3-FA7D-4D7B-A595-EF9225AFEA82}</a:tableStyleId>
                  </a:tblPr>
                  <a:tblGrid>
                    <a:gridCol w="1367772"/>
                    <a:gridCol w="639024"/>
                    <a:gridCol w="555535"/>
                    <a:gridCol w="536811"/>
                    <a:gridCol w="501698"/>
                    <a:gridCol w="717827"/>
                    <a:gridCol w="770885"/>
                    <a:gridCol w="420553"/>
                    <a:gridCol w="763862"/>
                    <a:gridCol w="763862"/>
                    <a:gridCol w="607813"/>
                    <a:gridCol w="793511"/>
                  </a:tblGrid>
                  <a:tr h="211963"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Polymers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type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30209" marR="30209" marT="0" marB="0">
                        <a:blipFill rotWithShape="0">
                          <a:blip r:embed="rId2"/>
                          <a:stretch>
                            <a:fillRect l="-357609" t="-3865" r="-1048913" b="-376329"/>
                          </a:stretch>
                        </a:blip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yield strength (MPa)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melting Temp ©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Thermal conductivity ((W/m.K)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gridSpan="5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Environmental resistance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rowSpan="2"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approximated cost ($/kg)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1045972"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Flammability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Fresh water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Salt water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Sunlight(UV)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Wear resistance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 vMerge="1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ABS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1.01–1.21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18.5–51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105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0.19–0.34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1.8-1.99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Polyethylene (PE)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0.939–0.96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17.9–29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120-180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0.40–0.44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Polypropylene (PP)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0.89–0.91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20.7–37.2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0.11–0.17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1-1.49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Polyvinylchloride(PVC)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1.3–1.58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35.4–52.1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0.15–0.29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0.65-0.9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Polycarbonate (PC)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1.14–1.21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59–70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142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0.19–0.22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4-6.5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Phenolics(PHEN)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Thermoset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1.24–1.32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27.6–49.7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N/A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0.14–0.15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2.5-3.1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635889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Polybutylene terephthalate(PET)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1.29–1.4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56.5–62.3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0.14–0.15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0.75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635889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Polymethyl methacrylate (acrylic/ PMMA)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1.16–1.22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53.8–72.4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160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0.08–0.25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2-2.99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Polyamides (nylons)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1.12–1.14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50–94.8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220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0.23–0.25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3.5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  <a:tr h="423926"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Polyoxymethylene (acetal)(POM)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Thermoplastic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1.39–1.43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48.6–72.4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175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0.22–0.35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D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A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B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C</a:t>
                          </a:r>
                          <a:endParaRPr lang="en-US" sz="130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  <a:tc>
                      <a:txBody>
                        <a:bodyPr/>
                        <a:lstStyle/>
                        <a:p>
                          <a:pPr algn="l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en-US" sz="1300" dirty="0">
                              <a:effectLst/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a:t>2.99-5</a:t>
                          </a:r>
                          <a:endParaRPr lang="en-US" sz="1300" dirty="0">
                            <a:effectLst/>
                            <a:latin typeface="Times New Roman" panose="020206030504050203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30209" marR="30209" marT="0" marB="0"/>
                    </a:tc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30"/>
              <p:cNvSpPr txBox="1"/>
              <p:nvPr/>
            </p:nvSpPr>
            <p:spPr>
              <a:xfrm>
                <a:off x="4873229" y="5998369"/>
                <a:ext cx="161113" cy="126958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lIns="0" tIns="0" rIns="0" bIns="0" rtlCol="0" anchor="t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25" b="1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9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 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7638" y="6854825"/>
                <a:ext cx="214817" cy="17319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 Box 333"/>
          <p:cNvSpPr txBox="1"/>
          <p:nvPr/>
        </p:nvSpPr>
        <p:spPr>
          <a:xfrm>
            <a:off x="5842397" y="8445104"/>
            <a:ext cx="34289" cy="207749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square" lIns="0" tIns="0" rIns="0" bIns="0" rtlCol="0" anchor="t">
            <a:spAutoFit/>
          </a:bodyPr>
          <a:lstStyle/>
          <a:p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06759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886700" cy="39290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Business Model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624388"/>
              </p:ext>
            </p:extLst>
          </p:nvPr>
        </p:nvGraphicFramePr>
        <p:xfrm>
          <a:off x="228600" y="914401"/>
          <a:ext cx="8610600" cy="598932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22120"/>
                <a:gridCol w="1722120"/>
                <a:gridCol w="861060"/>
                <a:gridCol w="861060"/>
                <a:gridCol w="1885425"/>
                <a:gridCol w="1558815"/>
              </a:tblGrid>
              <a:tr h="2225600">
                <a:tc rowSpan="2"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Key</a:t>
                      </a:r>
                      <a:r>
                        <a:rPr lang="en-AU" sz="1500" b="1" baseline="0" dirty="0" smtClean="0">
                          <a:latin typeface="Times New Roman"/>
                          <a:cs typeface="Times New Roman"/>
                        </a:rPr>
                        <a:t> Partners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Investors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OEM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NGOs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Governmental</a:t>
                      </a: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bodies (</a:t>
                      </a:r>
                      <a:r>
                        <a:rPr lang="en-AU" sz="1500" b="0" baseline="0" dirty="0" err="1" smtClean="0">
                          <a:latin typeface="Times New Roman"/>
                          <a:cs typeface="Times New Roman"/>
                        </a:rPr>
                        <a:t>e.g</a:t>
                      </a: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Ministry of Energy)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Shipping</a:t>
                      </a: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Companies</a:t>
                      </a:r>
                    </a:p>
                    <a:p>
                      <a:pPr marL="0" indent="0">
                        <a:buFont typeface="Arial"/>
                        <a:buNone/>
                      </a:pP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pPr marL="0" indent="0">
                        <a:buFont typeface="Arial"/>
                        <a:buNone/>
                      </a:pPr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en-AU" sz="1500" b="0" dirty="0">
                        <a:latin typeface="Times New Roman"/>
                        <a:cs typeface="Times New Roman"/>
                      </a:endParaRP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Key Activities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R&amp;D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  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Supply Chain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Streamlining </a:t>
                      </a: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Marketing</a:t>
                      </a: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Selling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  </a:t>
                      </a: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Value Propositions</a:t>
                      </a:r>
                      <a:endParaRPr kumimoji="0" lang="en-A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AU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- Affordable price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- Ease of use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- Portability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- Light weight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- High safety measures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5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/>
                          <a:ea typeface="+mn-ea"/>
                          <a:cs typeface="Times New Roman"/>
                        </a:rPr>
                        <a:t>- Environment friendly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5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/>
                        <a:ea typeface="+mn-ea"/>
                        <a:cs typeface="Times New Roman"/>
                      </a:endParaRP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       Customer </a:t>
                      </a:r>
                    </a:p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   Relationships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 - Promotion Material</a:t>
                      </a:r>
                    </a:p>
                    <a:p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 - Customer support;</a:t>
                      </a: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 Maintenance, sales</a:t>
                      </a:r>
                    </a:p>
                    <a:p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 - Awareness workshops</a:t>
                      </a:r>
                    </a:p>
                    <a:p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 -Website</a:t>
                      </a:r>
                      <a:endParaRPr lang="en-AU" sz="1500" b="0" dirty="0">
                        <a:latin typeface="Times New Roman"/>
                        <a:cs typeface="Times New Roman"/>
                      </a:endParaRP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  Customer</a:t>
                      </a:r>
                    </a:p>
                    <a:p>
                      <a:r>
                        <a:rPr lang="en-AU" sz="1500" b="1" baseline="0" dirty="0" smtClean="0">
                          <a:latin typeface="Times New Roman"/>
                          <a:cs typeface="Times New Roman"/>
                        </a:rPr>
                        <a:t>          Segment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- Off-grid Palestinian families</a:t>
                      </a: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- Palestinian and close by vulnerable communities in the Middle East with limited access to electricity</a:t>
                      </a: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endParaRPr lang="en-AU" sz="1500" b="0" dirty="0">
                        <a:latin typeface="Times New Roman"/>
                        <a:cs typeface="Times New Roman"/>
                      </a:endParaRP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681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 Key Resources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    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Patent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Supply Chain 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R&amp;D Personnel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- Logistics</a:t>
                      </a: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        Channels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NGOs</a:t>
                      </a: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Salesmen</a:t>
                      </a: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Local community events</a:t>
                      </a: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- Website</a:t>
                      </a:r>
                      <a:endParaRPr lang="en-AU" sz="1500" b="0" dirty="0">
                        <a:latin typeface="Times New Roman"/>
                        <a:cs typeface="Times New Roman"/>
                      </a:endParaRP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39942">
                <a:tc gridSpan="3"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 Cost Structure</a:t>
                      </a:r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 - R&amp;D                                    - Capital Investment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 - Manufacturing cost             -  Operating cost</a:t>
                      </a:r>
                      <a:endParaRPr lang="en-AU" sz="1500" b="0" dirty="0" smtClean="0">
                        <a:latin typeface="Times New Roman"/>
                        <a:cs typeface="Times New Roman"/>
                      </a:endParaRPr>
                    </a:p>
                    <a:p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      -</a:t>
                      </a: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en-AU" sz="1500" b="0" dirty="0" smtClean="0">
                          <a:latin typeface="Times New Roman"/>
                          <a:cs typeface="Times New Roman"/>
                        </a:rPr>
                        <a:t>International</a:t>
                      </a: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and local logistics</a:t>
                      </a:r>
                      <a:endParaRPr lang="en-AU" sz="1500" b="0" dirty="0">
                        <a:latin typeface="Times New Roman"/>
                        <a:cs typeface="Times New Roman"/>
                      </a:endParaRP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en-AU" sz="1500" b="1" dirty="0" smtClean="0">
                          <a:latin typeface="Times New Roman"/>
                          <a:cs typeface="Times New Roman"/>
                        </a:rPr>
                        <a:t>     Revenue Streams</a:t>
                      </a:r>
                    </a:p>
                    <a:p>
                      <a:endParaRPr lang="en-AU" sz="1500" b="0" baseline="0" dirty="0" smtClean="0">
                        <a:latin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- Product Sales               - Local and international NGO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- Government</a:t>
                      </a:r>
                    </a:p>
                    <a:p>
                      <a:r>
                        <a:rPr lang="en-AU" sz="1500" b="0" baseline="0" dirty="0" smtClean="0">
                          <a:latin typeface="Times New Roman"/>
                          <a:cs typeface="Times New Roman"/>
                        </a:rPr>
                        <a:t>     - Endowments, donations and grants</a:t>
                      </a:r>
                    </a:p>
                  </a:txBody>
                  <a:tcPr marL="61722" marR="61722" marT="34290" marB="3429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dirty="0"/>
                    </a:p>
                  </a:txBody>
                  <a:tcPr/>
                </a:tc>
              </a:tr>
              <a:tr h="235226">
                <a:tc gridSpan="6"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AU" sz="1500" dirty="0" smtClean="0">
                        <a:latin typeface="Times New Roman"/>
                        <a:cs typeface="Times New Roman"/>
                      </a:endParaRPr>
                    </a:p>
                  </a:txBody>
                  <a:tcPr marL="61722" marR="61722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AU" sz="105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91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533400"/>
            <a:ext cx="7886700" cy="39290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Financial Model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283497"/>
              </p:ext>
            </p:extLst>
          </p:nvPr>
        </p:nvGraphicFramePr>
        <p:xfrm>
          <a:off x="228601" y="1219199"/>
          <a:ext cx="4676776" cy="239647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377618"/>
                <a:gridCol w="779067"/>
                <a:gridCol w="1035589"/>
                <a:gridCol w="876450"/>
                <a:gridCol w="608052"/>
              </a:tblGrid>
              <a:tr h="439917">
                <a:tc>
                  <a:txBody>
                    <a:bodyPr/>
                    <a:lstStyle/>
                    <a:p>
                      <a:pPr algn="ctr" fontAlgn="ctr"/>
                      <a:endParaRPr lang="en-US" sz="13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 Type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Required Parts/unit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Parts 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24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Outer Body Sides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$19.98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399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Outer body back + bottom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ABS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$30.90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24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Cylindrical front 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Nylon 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$20.27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2444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Transparent cover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Nylon 6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$31.43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3991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Protective side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Polycarbonate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$12.73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24448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cost=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$115.31 </a:t>
                      </a:r>
                      <a:endParaRPr lang="en-US" sz="13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725" marR="7144" marT="7144" marB="0" anchor="ctr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14413"/>
              </p:ext>
            </p:extLst>
          </p:nvPr>
        </p:nvGraphicFramePr>
        <p:xfrm>
          <a:off x="228601" y="3657600"/>
          <a:ext cx="4714875" cy="2815825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615255"/>
                <a:gridCol w="1336763"/>
                <a:gridCol w="1035991"/>
                <a:gridCol w="726866"/>
              </a:tblGrid>
              <a:tr h="42716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Standard Parts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Required Parts/unit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 of parts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Cost/part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LED lamp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$6.88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Insulin refrigerator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$80.00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Mosquito shocker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$17.00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Battery charger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$13.91 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Main battery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$50.00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Solar Panel 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$48.00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USB ports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$10.00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grip handle</a:t>
                      </a:r>
                      <a:endParaRPr lang="en-US" sz="13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$5.45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2179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Caster wheels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3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$5.38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27169"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cost/part =</a:t>
                      </a:r>
                      <a:endParaRPr lang="en-US" sz="13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b="1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$236.62 </a:t>
                      </a:r>
                      <a:endParaRPr lang="en-US" sz="13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5725" marR="7144" marT="7144" marB="0" anchor="ctr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8595156"/>
              </p:ext>
            </p:extLst>
          </p:nvPr>
        </p:nvGraphicFramePr>
        <p:xfrm>
          <a:off x="5410200" y="1841897"/>
          <a:ext cx="3495676" cy="4171952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732835"/>
                <a:gridCol w="1762841"/>
              </a:tblGrid>
              <a:tr h="2357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 unit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overall cost/unit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standard part cost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115.31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Estimated custom part cost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236.62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Assembly cost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   10.00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Overhead charging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   14.50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International bulk shipping 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   40.00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Overall cost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416.43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46434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(10% ) profit margin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$                          </a:t>
                      </a:r>
                      <a:r>
                        <a:rPr lang="en-US" sz="1800" b="1" u="none" strike="noStrike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458.07 </a:t>
                      </a:r>
                      <a:endParaRPr lang="en-US" sz="1800" b="1" i="0" u="none" strike="noStrike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53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886700" cy="3357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Dimensions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180707"/>
              </p:ext>
            </p:extLst>
          </p:nvPr>
        </p:nvGraphicFramePr>
        <p:xfrm>
          <a:off x="1045368" y="1066800"/>
          <a:ext cx="6862763" cy="510539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417777"/>
                <a:gridCol w="3444986"/>
              </a:tblGrid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dimensions(cm)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battery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15.5x14.5x7 cm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fridge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18x8x7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battery charger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11.2 x 6 x 3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mosquito shocker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 cm length x 2 cm diameter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solar panel (70 Watt)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folded :29 x 16 x 6.5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unfloded:92 cm x 57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LED lamp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 x15.74 x 4.5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Led flexible arm dimension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D:1.77x 20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2214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63690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approx</a:t>
                      </a:r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exterior shell dimension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26x 32 x 42 cm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6235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wheels 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 cm Diameter x 4.5 cm width</a:t>
                      </a:r>
                      <a:endParaRPr lang="de-DE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6235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wall thickness of exterior form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approx</a:t>
                      </a:r>
                      <a:r>
                        <a:rPr lang="en-US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1.016 - 4 mm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761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7200"/>
            <a:ext cx="7886700" cy="53578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Future and Present work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5" y="1771651"/>
            <a:ext cx="8220075" cy="3718322"/>
          </a:xfrm>
        </p:spPr>
        <p:txBody>
          <a:bodyPr>
            <a:normAutofit/>
          </a:bodyPr>
          <a:lstStyle/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R&amp;D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Prototyping 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Fully detailed financial, marketing and production plan.</a:t>
            </a:r>
          </a:p>
          <a:p>
            <a:r>
              <a:rPr lang="en-US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Preparing RFQ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4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2082" y="371884"/>
            <a:ext cx="8229600" cy="9906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Problem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Statement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083" y="990600"/>
            <a:ext cx="426489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2</a:t>
            </a:fld>
            <a:endParaRPr lang="en-US"/>
          </a:p>
        </p:txBody>
      </p:sp>
      <p:sp>
        <p:nvSpPr>
          <p:cNvPr id="3" name="مستطيل 2"/>
          <p:cNvSpPr/>
          <p:nvPr/>
        </p:nvSpPr>
        <p:spPr>
          <a:xfrm>
            <a:off x="262082" y="1386896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GB" dirty="0"/>
          </a:p>
          <a:p>
            <a:r>
              <a:rPr lang="en-GB" dirty="0"/>
              <a:t/>
            </a:r>
            <a:br>
              <a:rPr lang="en-GB" dirty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62082" y="1295400"/>
            <a:ext cx="469091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About </a:t>
            </a:r>
            <a:r>
              <a:rPr lang="en-GB" dirty="0">
                <a:latin typeface="Times New Roman" pitchFamily="18" charset="0"/>
                <a:cs typeface="Times New Roman" pitchFamily="18" charset="0"/>
              </a:rPr>
              <a:t>1.1 billion people around the world have no access to </a:t>
            </a: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electricity.</a:t>
            </a:r>
            <a:endParaRPr lang="en-GB" dirty="0">
              <a:latin typeface="Times New Roman" pitchFamily="18" charset="0"/>
              <a:cs typeface="Times New Roman" pitchFamily="18" charset="0"/>
            </a:endParaRPr>
          </a:p>
          <a:p>
            <a:endParaRPr lang="en-GB" dirty="0"/>
          </a:p>
          <a:p>
            <a:pPr marL="285750" indent="-285750">
              <a:buFont typeface="Arial" pitchFamily="34" charset="0"/>
              <a:buChar char="•"/>
            </a:pP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Palestine there </a:t>
            </a:r>
            <a:r>
              <a:rPr lang="en-GB" dirty="0">
                <a:solidFill>
                  <a:srgbClr val="000000"/>
                </a:solidFill>
                <a:latin typeface="Times New Roman" panose="02020603050405020304" pitchFamily="18" charset="0"/>
              </a:rPr>
              <a:t>are about 600 families live in vulnerable herding remote areas that are not connected to the grid</a:t>
            </a:r>
            <a:r>
              <a:rPr lang="en-GB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GB" dirty="0" smtClean="0"/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ack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of electricity services implies laborious work in many domestic tasks to secure basic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needs.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existing solutions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alternatives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739885"/>
            <a:ext cx="3124200" cy="20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837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0880" y="1905000"/>
            <a:ext cx="8229600" cy="1676400"/>
          </a:xfrm>
        </p:spPr>
        <p:txBody>
          <a:bodyPr>
            <a:norm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Small</a:t>
            </a:r>
            <a:r>
              <a:rPr lang="en-GB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lightweight, decentralized </a:t>
            </a:r>
            <a:r>
              <a:rPr lang="en-GB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GB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autonomous </a:t>
            </a:r>
            <a:r>
              <a:rPr lang="en-GB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generation.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59464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5400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Solen</a:t>
            </a:r>
            <a:r>
              <a:rPr lang="en-GB" sz="54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en-US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2927" y="3429000"/>
            <a:ext cx="8229600" cy="2362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Combination of appliances; LED lamps, Mini Insulin Refrigerator, Mosquito Shocker, Battery Charger and USB ports.</a:t>
            </a:r>
            <a:endParaRPr lang="en-US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933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90600"/>
          </a:xfrm>
        </p:spPr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System’s consumption and sizing</a:t>
            </a:r>
            <a:endParaRPr lang="en-US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329437"/>
              </p:ext>
            </p:extLst>
          </p:nvPr>
        </p:nvGraphicFramePr>
        <p:xfrm>
          <a:off x="304800" y="1524000"/>
          <a:ext cx="5562601" cy="2503160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532890"/>
                <a:gridCol w="1752600"/>
                <a:gridCol w="1057910"/>
                <a:gridCol w="1219201"/>
              </a:tblGrid>
              <a:tr h="4229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Loads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Total Daily Usage (h)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Power (W)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Energy </a:t>
                      </a:r>
                      <a:r>
                        <a:rPr lang="en-GB" sz="1300" dirty="0">
                          <a:effectLst/>
                        </a:rPr>
                        <a:t>(</a:t>
                      </a:r>
                      <a:r>
                        <a:rPr lang="en-GB" sz="1300" dirty="0" err="1">
                          <a:effectLst/>
                        </a:rPr>
                        <a:t>Wh</a:t>
                      </a:r>
                      <a:r>
                        <a:rPr lang="en-GB" sz="1300" dirty="0">
                          <a:effectLst/>
                        </a:rPr>
                        <a:t>)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LED lamps (2)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6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14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84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Mosquito shocker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8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5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40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138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Mini </a:t>
                      </a:r>
                      <a:r>
                        <a:rPr lang="en-GB" sz="1300" dirty="0" smtClean="0">
                          <a:effectLst/>
                        </a:rPr>
                        <a:t>Refrigerator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10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5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50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 smtClean="0">
                          <a:effectLst/>
                        </a:rPr>
                        <a:t>Ref.</a:t>
                      </a:r>
                      <a:r>
                        <a:rPr lang="en-GB" sz="1300" baseline="0" dirty="0" smtClean="0">
                          <a:effectLst/>
                        </a:rPr>
                        <a:t> </a:t>
                      </a:r>
                      <a:r>
                        <a:rPr lang="en-GB" sz="1300" dirty="0" smtClean="0">
                          <a:effectLst/>
                        </a:rPr>
                        <a:t>Battery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9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3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27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Battery Charger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1 (monthly)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5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5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03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USB Ports (2)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3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10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30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362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>
                          <a:effectLst/>
                        </a:rPr>
                        <a:t>Total</a:t>
                      </a:r>
                      <a:endParaRPr lang="en-US" sz="13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 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300" dirty="0">
                          <a:effectLst/>
                        </a:rPr>
                        <a:t>236</a:t>
                      </a:r>
                      <a:endParaRPr lang="en-US" sz="13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26377" marR="263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4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828800"/>
            <a:ext cx="2980690" cy="4267200"/>
          </a:xfrm>
          <a:prstGeom prst="rect">
            <a:avLst/>
          </a:prstGeom>
          <a:noFill/>
        </p:spPr>
      </p:pic>
      <p:graphicFrame>
        <p:nvGraphicFramePr>
          <p:cNvPr id="6" name="Chart 5">
            <a:extLst>
              <a:ext uri="{FF2B5EF4-FFF2-40B4-BE49-F238E27FC236}">
                <a16:creationId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6="http://schemas.microsoft.com/office/drawing/2014/main" xmlns:lc="http://schemas.openxmlformats.org/drawingml/2006/lockedCanvas" id="{00000000-0008-0000-0000-0000080000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4434932"/>
              </p:ext>
            </p:extLst>
          </p:nvPr>
        </p:nvGraphicFramePr>
        <p:xfrm>
          <a:off x="1981200" y="4038600"/>
          <a:ext cx="3139440" cy="262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205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Simulation Results</a:t>
            </a:r>
            <a:endParaRPr lang="en-US" dirty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96652-ED17-4356-A792-16FA576D2A87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705" y="4343401"/>
            <a:ext cx="5943600" cy="2406296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91" y="1459194"/>
            <a:ext cx="3850593" cy="2731807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59195"/>
            <a:ext cx="3927505" cy="273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473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Throwback of previous work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534400" cy="5334000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Screening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78244"/>
              </p:ext>
            </p:extLst>
          </p:nvPr>
        </p:nvGraphicFramePr>
        <p:xfrm>
          <a:off x="304800" y="1981200"/>
          <a:ext cx="4448174" cy="4178564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624671"/>
                <a:gridCol w="624671"/>
                <a:gridCol w="874539"/>
                <a:gridCol w="1030706"/>
                <a:gridCol w="645492"/>
                <a:gridCol w="648095"/>
              </a:tblGrid>
              <a:tr h="1707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Solar Panel Concept Selection Matrix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596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63599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Panel connected </a:t>
                      </a:r>
                      <a:r>
                        <a:rPr lang="en-US" sz="12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Externelly</a:t>
                      </a:r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(datum)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Foldable bag attached to shape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Built-in drawer shape 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 top Built-in Panel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Ease of use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Durability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Portability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System Size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Elegance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Flexible Position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350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 of 0's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350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 of -'s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350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 of +'s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33500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 Score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  <a:tr h="1707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Decision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44" marR="7144" marT="7144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821961"/>
              </p:ext>
            </p:extLst>
          </p:nvPr>
        </p:nvGraphicFramePr>
        <p:xfrm>
          <a:off x="5060280" y="1981199"/>
          <a:ext cx="3642562" cy="4178565"/>
        </p:xfrm>
        <a:graphic>
          <a:graphicData uri="http://schemas.openxmlformats.org/drawingml/2006/table">
            <a:tbl>
              <a:tblPr>
                <a:tableStyleId>{8EC20E35-A176-4012-BC5E-935CFFF8708E}</a:tableStyleId>
              </a:tblPr>
              <a:tblGrid>
                <a:gridCol w="409571"/>
                <a:gridCol w="409571"/>
                <a:gridCol w="470570"/>
                <a:gridCol w="470570"/>
                <a:gridCol w="470570"/>
                <a:gridCol w="470570"/>
                <a:gridCol w="470570"/>
                <a:gridCol w="470570"/>
              </a:tblGrid>
              <a:tr h="233296">
                <a:tc>
                  <a:txBody>
                    <a:bodyPr/>
                    <a:lstStyle/>
                    <a:p>
                      <a:pPr algn="ctr" fontAlgn="ctr"/>
                      <a:endParaRPr lang="en-US" sz="120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Shape Design Concept Selection Matrix 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32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96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Criteria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Flat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Vehicle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Cylindrical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Box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Triangular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Curved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Ease of use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Portability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Size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Elegance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4596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Functionality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 of 0's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 of -'s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 of +'s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</a:tr>
              <a:tr h="23329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 Score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  <a:tr h="459671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Decision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Revise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591" marR="5591" marT="5591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74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566" y="467396"/>
            <a:ext cx="7886700" cy="57388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Throwback of previous work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104" y="1143000"/>
            <a:ext cx="8277225" cy="3571436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Concept Scoring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474643"/>
              </p:ext>
            </p:extLst>
          </p:nvPr>
        </p:nvGraphicFramePr>
        <p:xfrm>
          <a:off x="990599" y="1676400"/>
          <a:ext cx="7516729" cy="4914739"/>
        </p:xfrm>
        <a:graphic>
          <a:graphicData uri="http://schemas.openxmlformats.org/drawingml/2006/table">
            <a:tbl>
              <a:tblPr firstRow="1" firstCol="1" bandRow="1">
                <a:tableStyleId>{C083E6E3-FA7D-4D7B-A595-EF9225AFEA82}</a:tableStyleId>
              </a:tblPr>
              <a:tblGrid>
                <a:gridCol w="1968668"/>
                <a:gridCol w="1163303"/>
                <a:gridCol w="1163303"/>
                <a:gridCol w="1109612"/>
                <a:gridCol w="1109612"/>
                <a:gridCol w="1002231"/>
              </a:tblGrid>
              <a:tr h="305634"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563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 #1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endParaRPr lang="en-US" sz="20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sketch 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sketch 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17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Selection criteria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Weighted score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Rating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Weighted score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6112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Aesthetically pleasing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5174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Reasonably sized 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05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Cost efficient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05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Durable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05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Light weight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056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Easy to use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0563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Ease of manufacture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20%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6112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score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2.89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score</a:t>
                      </a:r>
                      <a:endParaRPr lang="en-US" sz="20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3.23</a:t>
                      </a:r>
                      <a:endParaRPr lang="en-US" sz="20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  <a:tr h="30563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Rank</a:t>
                      </a:r>
                      <a:endParaRPr lang="en-US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Rank</a:t>
                      </a:r>
                      <a:endParaRPr lang="en-US" sz="2000" b="1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accent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000" b="1" dirty="0">
                        <a:solidFill>
                          <a:schemeClr val="accent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8693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39309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Design and Development</a:t>
            </a:r>
            <a:endParaRPr lang="en-US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3020" y="4144779"/>
            <a:ext cx="2177696" cy="21407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3496" y="1194475"/>
            <a:ext cx="2102457" cy="2273389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4604084" y="3430442"/>
            <a:ext cx="887329" cy="712871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2177164" y="2240159"/>
            <a:ext cx="655856" cy="526908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141903" y="3166988"/>
            <a:ext cx="655856" cy="526908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129542" y="4143313"/>
            <a:ext cx="655856" cy="526908"/>
          </a:xfrm>
          <a:prstGeom prst="rightArrow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accent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64" y="1618411"/>
            <a:ext cx="1685726" cy="1243496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10" y="3196546"/>
            <a:ext cx="1860757" cy="1149577"/>
          </a:xfrm>
          <a:prstGeom prst="rect">
            <a:avLst/>
          </a:prstGeom>
        </p:spPr>
      </p:pic>
      <p:pic>
        <p:nvPicPr>
          <p:cNvPr id="15" name="Picture 14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2" y="4680763"/>
            <a:ext cx="2205780" cy="16968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25924" y="1490031"/>
            <a:ext cx="2971800" cy="3880821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5491413" y="5573379"/>
            <a:ext cx="3487304" cy="3930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CAD design </a:t>
            </a:r>
            <a:r>
              <a:rPr lang="en-US" b="1" u="sng" dirty="0" err="1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Solidworks</a:t>
            </a:r>
            <a:endParaRPr lang="en-US" b="1" u="sng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99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77584"/>
            <a:ext cx="7886700" cy="433137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Quality Function Deployment </a:t>
            </a:r>
            <a:endParaRPr lang="en-US" dirty="0">
              <a:solidFill>
                <a:schemeClr val="accent1"/>
              </a:solidFill>
            </a:endParaRPr>
          </a:p>
        </p:txBody>
      </p:sp>
      <p:pic>
        <p:nvPicPr>
          <p:cNvPr id="147" name="Content Placeholder 14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0384" y="910721"/>
            <a:ext cx="6546652" cy="5838418"/>
          </a:xfrm>
          <a:prstGeom prst="rect">
            <a:avLst/>
          </a:prstGeom>
        </p:spPr>
      </p:pic>
      <p:cxnSp>
        <p:nvCxnSpPr>
          <p:cNvPr id="149" name="Straight Arrow Connector 148"/>
          <p:cNvCxnSpPr/>
          <p:nvPr/>
        </p:nvCxnSpPr>
        <p:spPr>
          <a:xfrm flipH="1" flipV="1">
            <a:off x="4800600" y="6586537"/>
            <a:ext cx="796528" cy="2714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 flipH="1" flipV="1">
            <a:off x="7318772" y="2616281"/>
            <a:ext cx="796528" cy="2714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flipV="1">
            <a:off x="2362200" y="1633764"/>
            <a:ext cx="531585" cy="32748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 flipV="1">
            <a:off x="685800" y="5257800"/>
            <a:ext cx="618672" cy="3095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8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1600</TotalTime>
  <Words>1234</Words>
  <Application>Microsoft Office PowerPoint</Application>
  <PresentationFormat>On-screen Show (4:3)</PresentationFormat>
  <Paragraphs>671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 Math</vt:lpstr>
      <vt:lpstr>David</vt:lpstr>
      <vt:lpstr>Times New Roman</vt:lpstr>
      <vt:lpstr>Clarity</vt:lpstr>
      <vt:lpstr>DEVELOPMENT OF A SOLAR AID BOX FOR UNDERSERVED COMMUNITES IN THE RURAL AREA In the west bank of PALESTINE</vt:lpstr>
      <vt:lpstr>Problem Statement</vt:lpstr>
      <vt:lpstr>Small, lightweight, decentralized and autonomous generation.</vt:lpstr>
      <vt:lpstr>System’s consumption and sizing</vt:lpstr>
      <vt:lpstr>Simulation Results</vt:lpstr>
      <vt:lpstr>Throwback of previous work</vt:lpstr>
      <vt:lpstr>Throwback of previous work</vt:lpstr>
      <vt:lpstr>Product Design and Development</vt:lpstr>
      <vt:lpstr>Quality Function Deployment </vt:lpstr>
      <vt:lpstr>Material Selection</vt:lpstr>
      <vt:lpstr>PowerPoint Presentation</vt:lpstr>
      <vt:lpstr>Business Model</vt:lpstr>
      <vt:lpstr>Financial Model</vt:lpstr>
      <vt:lpstr>Dimensions</vt:lpstr>
      <vt:lpstr>Future and Present work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Portable solar home system</dc:title>
  <dc:creator>Farah</dc:creator>
  <cp:lastModifiedBy>Windows User</cp:lastModifiedBy>
  <cp:revision>71</cp:revision>
  <dcterms:created xsi:type="dcterms:W3CDTF">2017-12-05T18:33:21Z</dcterms:created>
  <dcterms:modified xsi:type="dcterms:W3CDTF">2018-06-20T21:12:19Z</dcterms:modified>
</cp:coreProperties>
</file>