
<file path=[Content_Types].xml><?xml version="1.0" encoding="utf-8"?>
<Types xmlns="http://schemas.openxmlformats.org/package/2006/content-types">
  <Default Extension="png" ContentType="image/png"/>
  <Default Extension="jfif" ContentType="image/jpe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72" r:id="rId8"/>
    <p:sldId id="264" r:id="rId9"/>
    <p:sldId id="271" r:id="rId10"/>
    <p:sldId id="274" r:id="rId11"/>
    <p:sldId id="273"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882" autoAdjust="0"/>
    <p:restoredTop sz="94660"/>
  </p:normalViewPr>
  <p:slideViewPr>
    <p:cSldViewPr snapToGrid="0">
      <p:cViewPr varScale="1">
        <p:scale>
          <a:sx n="74" d="100"/>
          <a:sy n="74" d="100"/>
        </p:scale>
        <p:origin x="74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6/30/2024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6/30/2024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تحرير أنماط النص الرئيسي</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6/30/2024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6/30/2024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تحرير أنماط النص الرئيسي</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6/30/2024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تحرير أنماط النص الرئيسي</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6/30/2024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6/30/2024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6/30/2024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6/30/2024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6/30/2024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6/30/2024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6/30/2024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6/30/2024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6/30/2024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ar-SA" smtClean="0"/>
              <a:t>تحرير أنماط النص الرئيسي</a:t>
            </a:r>
          </a:p>
        </p:txBody>
      </p:sp>
      <p:sp>
        <p:nvSpPr>
          <p:cNvPr id="5" name="Date Placeholder 4"/>
          <p:cNvSpPr>
            <a:spLocks noGrp="1"/>
          </p:cNvSpPr>
          <p:nvPr>
            <p:ph type="dt" sz="half" idx="10"/>
          </p:nvPr>
        </p:nvSpPr>
        <p:spPr/>
        <p:txBody>
          <a:bodyPr/>
          <a:lstStyle/>
          <a:p>
            <a:fld id="{42A54C80-263E-416B-A8E0-580EDEADCBDC}" type="datetimeFigureOut">
              <a:rPr lang="en-US" dirty="0"/>
              <a:t>6/30/2024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6/30/2024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6/30/2024</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9.jfif"/><Relationship Id="rId2" Type="http://schemas.openxmlformats.org/officeDocument/2006/relationships/image" Target="../media/image18.jfif"/><Relationship Id="rId1" Type="http://schemas.openxmlformats.org/officeDocument/2006/relationships/slideLayout" Target="../slideLayouts/slideLayout2.xml"/><Relationship Id="rId5" Type="http://schemas.openxmlformats.org/officeDocument/2006/relationships/image" Target="../media/image21.jfif"/><Relationship Id="rId4" Type="http://schemas.openxmlformats.org/officeDocument/2006/relationships/image" Target="../media/image20.jfi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1.jpg"/><Relationship Id="rId3" Type="http://schemas.openxmlformats.org/officeDocument/2006/relationships/image" Target="../media/image6.jpg"/><Relationship Id="rId7" Type="http://schemas.openxmlformats.org/officeDocument/2006/relationships/image" Target="../media/image10.jpg"/><Relationship Id="rId12" Type="http://schemas.openxmlformats.org/officeDocument/2006/relationships/image" Target="../media/image15.png"/><Relationship Id="rId2" Type="http://schemas.openxmlformats.org/officeDocument/2006/relationships/image" Target="../media/image5.jpg"/><Relationship Id="rId1" Type="http://schemas.openxmlformats.org/officeDocument/2006/relationships/slideLayout" Target="../slideLayouts/slideLayout2.xml"/><Relationship Id="rId6" Type="http://schemas.openxmlformats.org/officeDocument/2006/relationships/image" Target="../media/image9.jpg"/><Relationship Id="rId11" Type="http://schemas.openxmlformats.org/officeDocument/2006/relationships/image" Target="../media/image14.png"/><Relationship Id="rId5" Type="http://schemas.openxmlformats.org/officeDocument/2006/relationships/image" Target="../media/image8.jpg"/><Relationship Id="rId10" Type="http://schemas.openxmlformats.org/officeDocument/2006/relationships/image" Target="../media/image13.png"/><Relationship Id="rId4" Type="http://schemas.openxmlformats.org/officeDocument/2006/relationships/image" Target="../media/image7.jpg"/><Relationship Id="rId9" Type="http://schemas.openxmlformats.org/officeDocument/2006/relationships/image" Target="../media/image12.jpg"/></Relationships>
</file>

<file path=ppt/slides/_rels/slide7.xml.rels><?xml version="1.0" encoding="UTF-8" standalone="yes"?>
<Relationships xmlns="http://schemas.openxmlformats.org/package/2006/relationships"><Relationship Id="rId3" Type="http://schemas.openxmlformats.org/officeDocument/2006/relationships/image" Target="../media/image17.jfif"/><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6"/>
          <p:cNvSpPr>
            <a:spLocks noGrp="1"/>
          </p:cNvSpPr>
          <p:nvPr>
            <p:ph type="title"/>
          </p:nvPr>
        </p:nvSpPr>
        <p:spPr>
          <a:xfrm>
            <a:off x="326570" y="0"/>
            <a:ext cx="9509761" cy="1509928"/>
          </a:xfrm>
        </p:spPr>
        <p:txBody>
          <a:bodyPr>
            <a:normAutofit/>
          </a:bodyPr>
          <a:lstStyle/>
          <a:p>
            <a:pPr algn="ctr"/>
            <a:r>
              <a:rPr lang="en-US" dirty="0"/>
              <a:t>Smart Greenhouse Environmental and Monitoring Control using </a:t>
            </a:r>
            <a:r>
              <a:rPr lang="en-US" dirty="0" err="1"/>
              <a:t>IoT</a:t>
            </a:r>
            <a:endParaRPr lang="en-US" dirty="0"/>
          </a:p>
        </p:txBody>
      </p:sp>
      <p:sp>
        <p:nvSpPr>
          <p:cNvPr id="8" name="عنصر نائب للنص 7"/>
          <p:cNvSpPr>
            <a:spLocks noGrp="1"/>
          </p:cNvSpPr>
          <p:nvPr>
            <p:ph type="body" idx="1"/>
          </p:nvPr>
        </p:nvSpPr>
        <p:spPr>
          <a:xfrm>
            <a:off x="757644" y="1885098"/>
            <a:ext cx="8621485" cy="4407545"/>
          </a:xfrm>
        </p:spPr>
        <p:txBody>
          <a:bodyPr>
            <a:normAutofit fontScale="92500" lnSpcReduction="10000"/>
          </a:bodyPr>
          <a:lstStyle/>
          <a:p>
            <a:pPr algn="ctr"/>
            <a:r>
              <a:rPr lang="en-US" b="1" dirty="0">
                <a:ln w="3175" cmpd="sng">
                  <a:noFill/>
                </a:ln>
                <a:solidFill>
                  <a:schemeClr val="tx1">
                    <a:lumMod val="65000"/>
                    <a:lumOff val="35000"/>
                  </a:schemeClr>
                </a:solidFill>
                <a:latin typeface="Open Sauce Bold"/>
                <a:ea typeface="+mj-ea"/>
                <a:cs typeface="+mj-cs"/>
              </a:rPr>
              <a:t>An-</a:t>
            </a:r>
            <a:r>
              <a:rPr lang="en-US" b="1" dirty="0" err="1">
                <a:ln w="3175" cmpd="sng">
                  <a:noFill/>
                </a:ln>
                <a:solidFill>
                  <a:schemeClr val="tx1">
                    <a:lumMod val="65000"/>
                    <a:lumOff val="35000"/>
                  </a:schemeClr>
                </a:solidFill>
                <a:latin typeface="Open Sauce Bold"/>
                <a:ea typeface="+mj-ea"/>
                <a:cs typeface="+mj-cs"/>
              </a:rPr>
              <a:t>Najah</a:t>
            </a:r>
            <a:r>
              <a:rPr lang="en-US" b="1" dirty="0">
                <a:ln w="3175" cmpd="sng">
                  <a:noFill/>
                </a:ln>
                <a:solidFill>
                  <a:schemeClr val="tx1">
                    <a:lumMod val="65000"/>
                    <a:lumOff val="35000"/>
                  </a:schemeClr>
                </a:solidFill>
                <a:latin typeface="Open Sauce Bold"/>
                <a:ea typeface="+mj-ea"/>
                <a:cs typeface="+mj-cs"/>
              </a:rPr>
              <a:t> National University</a:t>
            </a:r>
            <a:br>
              <a:rPr lang="en-US" b="1" dirty="0">
                <a:ln w="3175" cmpd="sng">
                  <a:noFill/>
                </a:ln>
                <a:solidFill>
                  <a:schemeClr val="tx1">
                    <a:lumMod val="65000"/>
                    <a:lumOff val="35000"/>
                  </a:schemeClr>
                </a:solidFill>
                <a:latin typeface="Open Sauce Bold"/>
                <a:ea typeface="+mj-ea"/>
                <a:cs typeface="+mj-cs"/>
              </a:rPr>
            </a:br>
            <a:r>
              <a:rPr lang="en-US" b="1" dirty="0">
                <a:ln w="3175" cmpd="sng">
                  <a:noFill/>
                </a:ln>
                <a:solidFill>
                  <a:schemeClr val="tx1">
                    <a:lumMod val="65000"/>
                    <a:lumOff val="35000"/>
                  </a:schemeClr>
                </a:solidFill>
                <a:latin typeface="Open Sauce Bold"/>
                <a:ea typeface="+mj-ea"/>
                <a:cs typeface="+mj-cs"/>
              </a:rPr>
              <a:t>Telecommunications and Electrical  Engineering Department</a:t>
            </a:r>
            <a:br>
              <a:rPr lang="en-US" b="1" dirty="0">
                <a:ln w="3175" cmpd="sng">
                  <a:noFill/>
                </a:ln>
                <a:solidFill>
                  <a:schemeClr val="tx1">
                    <a:lumMod val="65000"/>
                    <a:lumOff val="35000"/>
                  </a:schemeClr>
                </a:solidFill>
                <a:latin typeface="Open Sauce Bold"/>
                <a:ea typeface="+mj-ea"/>
                <a:cs typeface="+mj-cs"/>
              </a:rPr>
            </a:br>
            <a:endParaRPr lang="en-US" b="1" dirty="0" smtClean="0">
              <a:ln w="3175" cmpd="sng">
                <a:noFill/>
              </a:ln>
              <a:solidFill>
                <a:schemeClr val="tx1">
                  <a:lumMod val="65000"/>
                  <a:lumOff val="35000"/>
                </a:schemeClr>
              </a:solidFill>
              <a:latin typeface="Open Sauce Bold"/>
              <a:ea typeface="+mj-ea"/>
              <a:cs typeface="+mj-cs"/>
            </a:endParaRPr>
          </a:p>
          <a:p>
            <a:endParaRPr lang="en-US" dirty="0" smtClean="0"/>
          </a:p>
          <a:p>
            <a:endParaRPr lang="en-US" dirty="0"/>
          </a:p>
          <a:p>
            <a:endParaRPr lang="en-US" dirty="0" smtClean="0"/>
          </a:p>
          <a:p>
            <a:endParaRPr lang="en-US" dirty="0"/>
          </a:p>
          <a:p>
            <a:endParaRPr lang="en-US" dirty="0" smtClean="0"/>
          </a:p>
          <a:p>
            <a:endParaRPr lang="en-US" dirty="0" smtClean="0"/>
          </a:p>
          <a:p>
            <a:r>
              <a:rPr lang="en-US" dirty="0" smtClean="0"/>
              <a:t>Submitted </a:t>
            </a:r>
            <a:r>
              <a:rPr lang="en-US" dirty="0"/>
              <a:t>by:                   </a:t>
            </a:r>
            <a:r>
              <a:rPr lang="en-US" dirty="0" smtClean="0"/>
              <a:t>                                             </a:t>
            </a:r>
            <a:r>
              <a:rPr lang="en-US" dirty="0"/>
              <a:t>Supervisor</a:t>
            </a:r>
            <a:r>
              <a:rPr lang="en-US" dirty="0" smtClean="0"/>
              <a:t>:                          </a:t>
            </a:r>
          </a:p>
          <a:p>
            <a:r>
              <a:rPr lang="en-US" dirty="0"/>
              <a:t>Shahrazad Jamous                                                 </a:t>
            </a:r>
            <a:r>
              <a:rPr lang="en-US" dirty="0" smtClean="0"/>
              <a:t>         Dr </a:t>
            </a:r>
            <a:r>
              <a:rPr lang="en-US" dirty="0" err="1"/>
              <a:t>Saed</a:t>
            </a:r>
            <a:r>
              <a:rPr lang="en-US" dirty="0"/>
              <a:t> </a:t>
            </a:r>
            <a:r>
              <a:rPr lang="en-US" dirty="0" err="1" smtClean="0"/>
              <a:t>Tarapiah</a:t>
            </a:r>
            <a:r>
              <a:rPr lang="en-US" dirty="0" smtClean="0"/>
              <a:t>                                    </a:t>
            </a:r>
          </a:p>
          <a:p>
            <a:r>
              <a:rPr lang="en-US" dirty="0" err="1" smtClean="0"/>
              <a:t>Duha</a:t>
            </a:r>
            <a:r>
              <a:rPr lang="en-US" dirty="0" smtClean="0"/>
              <a:t> </a:t>
            </a:r>
            <a:r>
              <a:rPr lang="en-US" dirty="0" err="1" smtClean="0"/>
              <a:t>abu</a:t>
            </a:r>
            <a:r>
              <a:rPr lang="en-US" dirty="0" smtClean="0"/>
              <a:t> </a:t>
            </a:r>
            <a:r>
              <a:rPr lang="en-US" dirty="0" err="1" smtClean="0"/>
              <a:t>ghalyoun</a:t>
            </a:r>
            <a:r>
              <a:rPr lang="en-US" dirty="0" smtClean="0"/>
              <a:t>                          </a:t>
            </a:r>
          </a:p>
          <a:p>
            <a:endParaRPr lang="en-US" dirty="0" smtClean="0"/>
          </a:p>
          <a:p>
            <a:endParaRPr lang="en-US" dirty="0"/>
          </a:p>
        </p:txBody>
      </p:sp>
      <p:pic>
        <p:nvPicPr>
          <p:cNvPr id="11" name="صورة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48647" y="2913018"/>
            <a:ext cx="3239480" cy="2160733"/>
          </a:xfrm>
          <a:prstGeom prst="rect">
            <a:avLst/>
          </a:prstGeom>
        </p:spPr>
      </p:pic>
    </p:spTree>
    <p:extLst>
      <p:ext uri="{BB962C8B-B14F-4D97-AF65-F5344CB8AC3E}">
        <p14:creationId xmlns:p14="http://schemas.microsoft.com/office/powerpoint/2010/main" val="13405768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625" y="0"/>
            <a:ext cx="8596668" cy="1320800"/>
          </a:xfrm>
        </p:spPr>
        <p:txBody>
          <a:bodyPr/>
          <a:lstStyle/>
          <a:p>
            <a:r>
              <a:rPr lang="en-US" dirty="0" smtClean="0"/>
              <a:t>Result and Analysis</a:t>
            </a:r>
            <a:endParaRPr lang="ar-JO"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6191" y="870755"/>
            <a:ext cx="3044423" cy="3044423"/>
          </a:xfr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58953" y="870754"/>
            <a:ext cx="3044423" cy="3044423"/>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41715" y="767723"/>
            <a:ext cx="2897589" cy="2897589"/>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6191" y="4008747"/>
            <a:ext cx="2849253" cy="2849253"/>
          </a:xfrm>
          <a:prstGeom prst="rect">
            <a:avLst/>
          </a:prstGeom>
        </p:spPr>
      </p:pic>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58953" y="3990858"/>
            <a:ext cx="2950090" cy="2950090"/>
          </a:xfrm>
          <a:prstGeom prst="rect">
            <a:avLst/>
          </a:prstGeom>
        </p:spPr>
      </p:pic>
    </p:spTree>
    <p:extLst>
      <p:ext uri="{BB962C8B-B14F-4D97-AF65-F5344CB8AC3E}">
        <p14:creationId xmlns:p14="http://schemas.microsoft.com/office/powerpoint/2010/main" val="41643509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43377" y="2887628"/>
            <a:ext cx="8892320" cy="1645736"/>
          </a:xfrm>
        </p:spPr>
        <p:txBody>
          <a:bodyPr>
            <a:normAutofit fontScale="90000"/>
          </a:bodyPr>
          <a:lstStyle/>
          <a:p>
            <a:pPr algn="ctr"/>
            <a:r>
              <a:rPr lang="en-US" dirty="0"/>
              <a:t/>
            </a:r>
            <a:br>
              <a:rPr lang="en-US" dirty="0"/>
            </a:br>
            <a:r>
              <a:rPr lang="en-US" dirty="0"/>
              <a:t>Thank you for accepting our invitation and for participating in our special day</a:t>
            </a:r>
          </a:p>
        </p:txBody>
      </p:sp>
      <p:sp>
        <p:nvSpPr>
          <p:cNvPr id="4" name="وجه ضاحك 3"/>
          <p:cNvSpPr/>
          <p:nvPr/>
        </p:nvSpPr>
        <p:spPr>
          <a:xfrm>
            <a:off x="4700789" y="1841680"/>
            <a:ext cx="1177497" cy="901520"/>
          </a:xfrm>
          <a:prstGeom prst="smileyFac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Heart 2"/>
          <p:cNvSpPr/>
          <p:nvPr/>
        </p:nvSpPr>
        <p:spPr>
          <a:xfrm>
            <a:off x="8319752" y="4082603"/>
            <a:ext cx="425003" cy="347729"/>
          </a:xfrm>
          <a:prstGeom prst="hear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18843424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
            </a:r>
            <a:br>
              <a:rPr lang="en-US" dirty="0" smtClean="0"/>
            </a:br>
            <a:r>
              <a:rPr lang="en-US" dirty="0" smtClean="0"/>
              <a:t>Content:</a:t>
            </a:r>
            <a:endParaRPr lang="en-US" dirty="0"/>
          </a:p>
        </p:txBody>
      </p:sp>
      <p:sp>
        <p:nvSpPr>
          <p:cNvPr id="3" name="عنصر نائب للمحتوى 2"/>
          <p:cNvSpPr>
            <a:spLocks noGrp="1"/>
          </p:cNvSpPr>
          <p:nvPr>
            <p:ph idx="1"/>
          </p:nvPr>
        </p:nvSpPr>
        <p:spPr/>
        <p:txBody>
          <a:bodyPr/>
          <a:lstStyle/>
          <a:p>
            <a:r>
              <a:rPr lang="en-US" dirty="0" smtClean="0">
                <a:latin typeface="Arial" panose="020B0604020202020204" pitchFamily="34" charset="0"/>
                <a:cs typeface="Arial" panose="020B0604020202020204" pitchFamily="34" charset="0"/>
              </a:rPr>
              <a:t>What </a:t>
            </a:r>
            <a:r>
              <a:rPr lang="en-US" dirty="0">
                <a:latin typeface="Arial" panose="020B0604020202020204" pitchFamily="34" charset="0"/>
                <a:cs typeface="Arial" panose="020B0604020202020204" pitchFamily="34" charset="0"/>
              </a:rPr>
              <a:t>is Smart Greenhouse Environmental and Monitoring Control using </a:t>
            </a:r>
            <a:r>
              <a:rPr lang="en-US" dirty="0" err="1">
                <a:latin typeface="Arial" panose="020B0604020202020204" pitchFamily="34" charset="0"/>
                <a:cs typeface="Arial" panose="020B0604020202020204" pitchFamily="34" charset="0"/>
              </a:rPr>
              <a:t>IoT</a:t>
            </a:r>
            <a:r>
              <a:rPr lang="en-US" dirty="0" smtClean="0">
                <a:latin typeface="Arial" panose="020B0604020202020204" pitchFamily="34" charset="0"/>
                <a:cs typeface="Arial" panose="020B0604020202020204" pitchFamily="34" charset="0"/>
              </a:rPr>
              <a:t>?</a:t>
            </a:r>
          </a:p>
          <a:p>
            <a:r>
              <a:rPr lang="en-US" dirty="0" smtClean="0">
                <a:latin typeface="Arial" panose="020B0604020202020204" pitchFamily="34" charset="0"/>
                <a:cs typeface="Arial" panose="020B0604020202020204" pitchFamily="34" charset="0"/>
              </a:rPr>
              <a:t>Motivation  for the idea </a:t>
            </a:r>
          </a:p>
          <a:p>
            <a:r>
              <a:rPr lang="en-US" dirty="0">
                <a:latin typeface="Arial" panose="020B0604020202020204" pitchFamily="34" charset="0"/>
                <a:cs typeface="Arial" panose="020B0604020202020204" pitchFamily="34" charset="0"/>
              </a:rPr>
              <a:t>Working principle </a:t>
            </a:r>
            <a:endParaRPr lang="ar-SA" dirty="0" smtClean="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Components</a:t>
            </a:r>
          </a:p>
          <a:p>
            <a:r>
              <a:rPr lang="en-US" dirty="0">
                <a:latin typeface="Arial" panose="020B0604020202020204" pitchFamily="34" charset="0"/>
                <a:cs typeface="Arial" panose="020B0604020202020204" pitchFamily="34" charset="0"/>
              </a:rPr>
              <a:t>Results and Discussion</a:t>
            </a:r>
            <a:endParaRPr lang="en-US" dirty="0" smtClean="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challenges</a:t>
            </a:r>
          </a:p>
          <a:p>
            <a:r>
              <a:rPr lang="en-US" dirty="0">
                <a:latin typeface="Arial" panose="020B0604020202020204" pitchFamily="34" charset="0"/>
                <a:cs typeface="Arial" panose="020B0604020202020204" pitchFamily="34" charset="0"/>
              </a:rPr>
              <a:t>Future Improvements</a:t>
            </a:r>
            <a:endParaRPr lang="en-US" dirty="0" smtClean="0">
              <a:latin typeface="Arial" panose="020B0604020202020204" pitchFamily="34" charset="0"/>
              <a:cs typeface="Arial" panose="020B0604020202020204" pitchFamily="34" charset="0"/>
            </a:endParaRPr>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75668" y="2795449"/>
            <a:ext cx="4115493" cy="3788230"/>
          </a:xfrm>
          <a:prstGeom prst="rect">
            <a:avLst/>
          </a:prstGeom>
        </p:spPr>
      </p:pic>
    </p:spTree>
    <p:extLst>
      <p:ext uri="{BB962C8B-B14F-4D97-AF65-F5344CB8AC3E}">
        <p14:creationId xmlns:p14="http://schemas.microsoft.com/office/powerpoint/2010/main" val="30211054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75771" y="319314"/>
            <a:ext cx="8984343" cy="2260870"/>
          </a:xfrm>
        </p:spPr>
        <p:txBody>
          <a:bodyPr>
            <a:noAutofit/>
          </a:bodyPr>
          <a:lstStyle/>
          <a:p>
            <a:r>
              <a:rPr lang="en-US" sz="3600" dirty="0"/>
              <a:t>What is Smart Greenhouse Environmental and Monitoring Control using </a:t>
            </a:r>
            <a:r>
              <a:rPr lang="en-US" sz="3600" dirty="0" err="1"/>
              <a:t>IoT</a:t>
            </a:r>
            <a:r>
              <a:rPr lang="en-US" sz="3600" dirty="0"/>
              <a:t>?</a:t>
            </a:r>
            <a:br>
              <a:rPr lang="en-US" sz="3600" dirty="0"/>
            </a:br>
            <a:endParaRPr lang="en-US" sz="3600" dirty="0"/>
          </a:p>
        </p:txBody>
      </p:sp>
      <p:sp>
        <p:nvSpPr>
          <p:cNvPr id="3" name="عنصر نائب للمحتوى 2"/>
          <p:cNvSpPr>
            <a:spLocks noGrp="1"/>
          </p:cNvSpPr>
          <p:nvPr>
            <p:ph idx="1"/>
          </p:nvPr>
        </p:nvSpPr>
        <p:spPr>
          <a:xfrm>
            <a:off x="800918" y="2580184"/>
            <a:ext cx="7784808" cy="3828781"/>
          </a:xfrm>
        </p:spPr>
        <p:txBody>
          <a:bodyPr>
            <a:normAutofit/>
          </a:bodyPr>
          <a:lstStyle/>
          <a:p>
            <a:pPr marL="0" indent="0">
              <a:buNone/>
            </a:pPr>
            <a:r>
              <a:rPr lang="en-US" dirty="0">
                <a:solidFill>
                  <a:schemeClr val="tx1">
                    <a:lumMod val="65000"/>
                    <a:lumOff val="35000"/>
                  </a:schemeClr>
                </a:solidFill>
              </a:rPr>
              <a:t>Today, the world is witnessing a current revolution in the field of technology, and with the increasing challenges facing the agricultural sector, this project comes as an innovative and smart solution to improve agricultural production and the effectiveness of the use of natural resources.</a:t>
            </a:r>
          </a:p>
          <a:p>
            <a:pPr marL="0" indent="0">
              <a:buNone/>
            </a:pPr>
            <a:endParaRPr lang="en-US" dirty="0">
              <a:solidFill>
                <a:schemeClr val="tx1">
                  <a:lumMod val="65000"/>
                  <a:lumOff val="35000"/>
                </a:schemeClr>
              </a:solidFill>
            </a:endParaRPr>
          </a:p>
          <a:p>
            <a:pPr marL="0" indent="0">
              <a:buNone/>
            </a:pPr>
            <a:r>
              <a:rPr lang="en-US" dirty="0">
                <a:solidFill>
                  <a:schemeClr val="tx1">
                    <a:lumMod val="65000"/>
                    <a:lumOff val="35000"/>
                  </a:schemeClr>
                </a:solidFill>
              </a:rPr>
              <a:t>It deals with the integration of Internet of Things (</a:t>
            </a:r>
            <a:r>
              <a:rPr lang="en-US" dirty="0" err="1">
                <a:solidFill>
                  <a:schemeClr val="tx1">
                    <a:lumMod val="65000"/>
                    <a:lumOff val="35000"/>
                  </a:schemeClr>
                </a:solidFill>
              </a:rPr>
              <a:t>IoT</a:t>
            </a:r>
            <a:r>
              <a:rPr lang="en-US" dirty="0">
                <a:solidFill>
                  <a:schemeClr val="tx1">
                    <a:lumMod val="65000"/>
                    <a:lumOff val="35000"/>
                  </a:schemeClr>
                </a:solidFill>
              </a:rPr>
              <a:t>) technologies into the agricultural environment. Smart sensors, monitoring systems are used, and requirements are developed. This smart connection allows the application of environmental factors affecting plants, such as temperature and humidity, in addition to effective control of these conditions.</a:t>
            </a:r>
          </a:p>
          <a:p>
            <a:pPr marL="0" indent="0">
              <a:buNone/>
            </a:pPr>
            <a:endParaRPr lang="en-US" dirty="0"/>
          </a:p>
        </p:txBody>
      </p:sp>
    </p:spTree>
    <p:extLst>
      <p:ext uri="{BB962C8B-B14F-4D97-AF65-F5344CB8AC3E}">
        <p14:creationId xmlns:p14="http://schemas.microsoft.com/office/powerpoint/2010/main" val="19729709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Motivation  for the idea </a:t>
            </a:r>
            <a:endParaRPr lang="en-US" dirty="0"/>
          </a:p>
        </p:txBody>
      </p:sp>
      <p:sp>
        <p:nvSpPr>
          <p:cNvPr id="3" name="عنصر نائب للمحتوى 2"/>
          <p:cNvSpPr>
            <a:spLocks noGrp="1"/>
          </p:cNvSpPr>
          <p:nvPr>
            <p:ph sz="half" idx="1"/>
          </p:nvPr>
        </p:nvSpPr>
        <p:spPr>
          <a:xfrm>
            <a:off x="677334" y="1727200"/>
            <a:ext cx="4184035" cy="3315063"/>
          </a:xfrm>
        </p:spPr>
        <p:txBody>
          <a:bodyPr>
            <a:normAutofit/>
          </a:bodyPr>
          <a:lstStyle/>
          <a:p>
            <a:r>
              <a:rPr lang="en-US" dirty="0" smtClean="0"/>
              <a:t>Low Crop Yields or Poor Crop Quality</a:t>
            </a:r>
            <a:endParaRPr lang="ar-SA" dirty="0" smtClean="0"/>
          </a:p>
          <a:p>
            <a:r>
              <a:rPr lang="en-US" dirty="0" smtClean="0"/>
              <a:t>Water Scarcity or High Water Bills</a:t>
            </a:r>
            <a:endParaRPr lang="ar-SA" dirty="0" smtClean="0"/>
          </a:p>
          <a:p>
            <a:r>
              <a:rPr lang="en-US" dirty="0" smtClean="0"/>
              <a:t>Rising Energy Costs</a:t>
            </a:r>
            <a:endParaRPr lang="ar-SA" dirty="0" smtClean="0"/>
          </a:p>
          <a:p>
            <a:r>
              <a:rPr lang="en-US" dirty="0" smtClean="0"/>
              <a:t>Overwhelmed by Manual Labor</a:t>
            </a:r>
          </a:p>
          <a:p>
            <a:r>
              <a:rPr lang="en-US" dirty="0"/>
              <a:t>Environmental Impact of Current </a:t>
            </a:r>
            <a:r>
              <a:rPr lang="en-US" dirty="0" smtClean="0"/>
              <a:t>Practices</a:t>
            </a:r>
          </a:p>
          <a:p>
            <a:pPr marL="0" indent="0">
              <a:buNone/>
            </a:pPr>
            <a:endParaRPr lang="en-US" dirty="0"/>
          </a:p>
        </p:txBody>
      </p:sp>
      <p:pic>
        <p:nvPicPr>
          <p:cNvPr id="9" name="عنصر نائب للمحتوى 8"/>
          <p:cNvPicPr>
            <a:picLocks noGrp="1" noChangeAspect="1"/>
          </p:cNvPicPr>
          <p:nvPr>
            <p:ph sz="half" idx="2"/>
          </p:nvPr>
        </p:nvPicPr>
        <p:blipFill>
          <a:blip r:embed="rId2"/>
          <a:stretch>
            <a:fillRect/>
          </a:stretch>
        </p:blipFill>
        <p:spPr>
          <a:xfrm>
            <a:off x="5281113" y="2021840"/>
            <a:ext cx="4910818" cy="4107543"/>
          </a:xfrm>
          <a:prstGeom prst="rect">
            <a:avLst/>
          </a:prstGeom>
        </p:spPr>
      </p:pic>
    </p:spTree>
    <p:extLst>
      <p:ext uri="{BB962C8B-B14F-4D97-AF65-F5344CB8AC3E}">
        <p14:creationId xmlns:p14="http://schemas.microsoft.com/office/powerpoint/2010/main" val="18928680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77334" y="757647"/>
            <a:ext cx="8596668" cy="914400"/>
          </a:xfrm>
        </p:spPr>
        <p:txBody>
          <a:bodyPr>
            <a:normAutofit fontScale="90000"/>
          </a:bodyPr>
          <a:lstStyle/>
          <a:p>
            <a:r>
              <a:rPr lang="en-US" dirty="0">
                <a:latin typeface="Arial" panose="020B0604020202020204" pitchFamily="34" charset="0"/>
                <a:cs typeface="Arial" panose="020B0604020202020204" pitchFamily="34" charset="0"/>
              </a:rPr>
              <a:t>Working principle</a:t>
            </a:r>
            <a:br>
              <a:rPr lang="en-US" dirty="0">
                <a:latin typeface="Arial" panose="020B0604020202020204" pitchFamily="34" charset="0"/>
                <a:cs typeface="Arial" panose="020B0604020202020204" pitchFamily="34" charset="0"/>
              </a:rPr>
            </a:br>
            <a:endParaRPr lang="en-US"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67268" y="1468631"/>
            <a:ext cx="7610032" cy="4267054"/>
          </a:xfrm>
        </p:spPr>
      </p:pic>
    </p:spTree>
    <p:extLst>
      <p:ext uri="{BB962C8B-B14F-4D97-AF65-F5344CB8AC3E}">
        <p14:creationId xmlns:p14="http://schemas.microsoft.com/office/powerpoint/2010/main" val="14774930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0131" y="132583"/>
            <a:ext cx="3267956" cy="750202"/>
          </a:xfrm>
        </p:spPr>
        <p:txBody>
          <a:bodyPr>
            <a:normAutofit fontScale="90000"/>
          </a:bodyPr>
          <a:lstStyle/>
          <a:p>
            <a:r>
              <a:rPr lang="en-US" dirty="0" err="1" smtClean="0"/>
              <a:t>Componentes</a:t>
            </a:r>
            <a:r>
              <a:rPr lang="en-US" dirty="0" smtClean="0"/>
              <a:t/>
            </a:r>
            <a:br>
              <a:rPr lang="en-US" dirty="0" smtClean="0"/>
            </a:br>
            <a:endParaRPr lang="en-US" dirty="0"/>
          </a:p>
        </p:txBody>
      </p:sp>
      <p:pic>
        <p:nvPicPr>
          <p:cNvPr id="18" name="صورة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2066" y="3268578"/>
            <a:ext cx="1527792" cy="1263923"/>
          </a:xfrm>
          <a:prstGeom prst="rect">
            <a:avLst/>
          </a:prstGeom>
        </p:spPr>
      </p:pic>
      <p:pic>
        <p:nvPicPr>
          <p:cNvPr id="19" name="صورة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29358" y="106957"/>
            <a:ext cx="1370371" cy="1217536"/>
          </a:xfrm>
          <a:prstGeom prst="rect">
            <a:avLst/>
          </a:prstGeom>
        </p:spPr>
      </p:pic>
      <p:pic>
        <p:nvPicPr>
          <p:cNvPr id="20" name="صورة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91210" y="1240396"/>
            <a:ext cx="1316529" cy="1384292"/>
          </a:xfrm>
          <a:prstGeom prst="rect">
            <a:avLst/>
          </a:prstGeom>
        </p:spPr>
      </p:pic>
      <p:pic>
        <p:nvPicPr>
          <p:cNvPr id="22" name="صورة 2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8936" y="5043426"/>
            <a:ext cx="1317551" cy="1317551"/>
          </a:xfrm>
          <a:prstGeom prst="rect">
            <a:avLst/>
          </a:prstGeom>
        </p:spPr>
      </p:pic>
      <p:pic>
        <p:nvPicPr>
          <p:cNvPr id="23" name="صورة 2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35174" y="2594175"/>
            <a:ext cx="1427058" cy="1429962"/>
          </a:xfrm>
          <a:prstGeom prst="rect">
            <a:avLst/>
          </a:prstGeom>
        </p:spPr>
      </p:pic>
      <p:pic>
        <p:nvPicPr>
          <p:cNvPr id="27" name="صورة 2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88083" y="1615339"/>
            <a:ext cx="1202244" cy="1075792"/>
          </a:xfrm>
          <a:prstGeom prst="rect">
            <a:avLst/>
          </a:prstGeom>
        </p:spPr>
      </p:pic>
      <p:pic>
        <p:nvPicPr>
          <p:cNvPr id="28" name="صورة 2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flipV="1">
            <a:off x="8557607" y="3268578"/>
            <a:ext cx="1194152" cy="1147924"/>
          </a:xfrm>
          <a:prstGeom prst="rect">
            <a:avLst/>
          </a:prstGeom>
        </p:spPr>
      </p:pic>
      <p:pic>
        <p:nvPicPr>
          <p:cNvPr id="29" name="صورة 28"/>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359498" y="4986502"/>
            <a:ext cx="1426030" cy="1340375"/>
          </a:xfrm>
          <a:prstGeom prst="rect">
            <a:avLst/>
          </a:prstGeom>
        </p:spPr>
      </p:pic>
      <p:pic>
        <p:nvPicPr>
          <p:cNvPr id="4" name="صورة 3"/>
          <p:cNvPicPr>
            <a:picLocks noChangeAspect="1"/>
          </p:cNvPicPr>
          <p:nvPr/>
        </p:nvPicPr>
        <p:blipFill rotWithShape="1">
          <a:blip r:embed="rId10"/>
          <a:srcRect l="509" r="44116" b="47820"/>
          <a:stretch/>
        </p:blipFill>
        <p:spPr>
          <a:xfrm rot="5400000">
            <a:off x="4788197" y="5233690"/>
            <a:ext cx="1114632" cy="1403684"/>
          </a:xfrm>
          <a:prstGeom prst="rect">
            <a:avLst/>
          </a:prstGeom>
        </p:spPr>
      </p:pic>
      <p:pic>
        <p:nvPicPr>
          <p:cNvPr id="5" name="صورة 4"/>
          <p:cNvPicPr>
            <a:picLocks noChangeAspect="1"/>
          </p:cNvPicPr>
          <p:nvPr/>
        </p:nvPicPr>
        <p:blipFill>
          <a:blip r:embed="rId11"/>
          <a:stretch>
            <a:fillRect/>
          </a:stretch>
        </p:blipFill>
        <p:spPr>
          <a:xfrm>
            <a:off x="4304412" y="2340155"/>
            <a:ext cx="1686231" cy="2189539"/>
          </a:xfrm>
          <a:prstGeom prst="rect">
            <a:avLst/>
          </a:prstGeom>
        </p:spPr>
      </p:pic>
      <p:sp>
        <p:nvSpPr>
          <p:cNvPr id="11" name="مربع نص 10"/>
          <p:cNvSpPr txBox="1"/>
          <p:nvPr/>
        </p:nvSpPr>
        <p:spPr>
          <a:xfrm>
            <a:off x="4346708" y="6466088"/>
            <a:ext cx="2122629" cy="369332"/>
          </a:xfrm>
          <a:prstGeom prst="rect">
            <a:avLst/>
          </a:prstGeom>
          <a:noFill/>
        </p:spPr>
        <p:txBody>
          <a:bodyPr wrap="square" rtlCol="0">
            <a:spAutoFit/>
          </a:bodyPr>
          <a:lstStyle/>
          <a:p>
            <a:pPr algn="ctr"/>
            <a:r>
              <a:rPr lang="en-US" dirty="0" smtClean="0"/>
              <a:t>LCD Display</a:t>
            </a:r>
            <a:endParaRPr lang="en-US" dirty="0"/>
          </a:p>
        </p:txBody>
      </p:sp>
      <p:sp>
        <p:nvSpPr>
          <p:cNvPr id="12" name="مربع نص 11"/>
          <p:cNvSpPr txBox="1"/>
          <p:nvPr/>
        </p:nvSpPr>
        <p:spPr>
          <a:xfrm>
            <a:off x="8393029" y="2659321"/>
            <a:ext cx="1488098" cy="369332"/>
          </a:xfrm>
          <a:prstGeom prst="rect">
            <a:avLst/>
          </a:prstGeom>
          <a:noFill/>
        </p:spPr>
        <p:txBody>
          <a:bodyPr wrap="square" rtlCol="0">
            <a:spAutoFit/>
          </a:bodyPr>
          <a:lstStyle/>
          <a:p>
            <a:pPr lvl="0" algn="ctr"/>
            <a:r>
              <a:rPr lang="en-US" dirty="0" smtClean="0"/>
              <a:t>Lamp</a:t>
            </a:r>
            <a:endParaRPr lang="en-US" dirty="0"/>
          </a:p>
        </p:txBody>
      </p:sp>
      <p:sp>
        <p:nvSpPr>
          <p:cNvPr id="14" name="مربع نص 13"/>
          <p:cNvSpPr txBox="1"/>
          <p:nvPr/>
        </p:nvSpPr>
        <p:spPr>
          <a:xfrm>
            <a:off x="6487127" y="4032428"/>
            <a:ext cx="1484581" cy="646331"/>
          </a:xfrm>
          <a:prstGeom prst="rect">
            <a:avLst/>
          </a:prstGeom>
          <a:noFill/>
        </p:spPr>
        <p:txBody>
          <a:bodyPr wrap="square" rtlCol="0">
            <a:spAutoFit/>
          </a:bodyPr>
          <a:lstStyle/>
          <a:p>
            <a:pPr algn="ctr"/>
            <a:r>
              <a:rPr lang="en-US" dirty="0" smtClean="0"/>
              <a:t>2 channel relay </a:t>
            </a:r>
            <a:endParaRPr lang="en-US" dirty="0"/>
          </a:p>
        </p:txBody>
      </p:sp>
      <p:sp>
        <p:nvSpPr>
          <p:cNvPr id="15" name="مربع نص 14"/>
          <p:cNvSpPr txBox="1"/>
          <p:nvPr/>
        </p:nvSpPr>
        <p:spPr>
          <a:xfrm>
            <a:off x="3993599" y="1280051"/>
            <a:ext cx="2508069" cy="369332"/>
          </a:xfrm>
          <a:prstGeom prst="rect">
            <a:avLst/>
          </a:prstGeom>
          <a:noFill/>
        </p:spPr>
        <p:txBody>
          <a:bodyPr wrap="square" rtlCol="0">
            <a:spAutoFit/>
          </a:bodyPr>
          <a:lstStyle/>
          <a:p>
            <a:r>
              <a:rPr lang="en-US" dirty="0" smtClean="0"/>
              <a:t>ESP8266  </a:t>
            </a:r>
            <a:r>
              <a:rPr lang="en-US" dirty="0"/>
              <a:t>(Node MCU) </a:t>
            </a:r>
          </a:p>
        </p:txBody>
      </p:sp>
      <p:sp>
        <p:nvSpPr>
          <p:cNvPr id="16" name="مستطيل 15"/>
          <p:cNvSpPr/>
          <p:nvPr/>
        </p:nvSpPr>
        <p:spPr>
          <a:xfrm>
            <a:off x="1349190" y="2624688"/>
            <a:ext cx="2058897" cy="369332"/>
          </a:xfrm>
          <a:prstGeom prst="rect">
            <a:avLst/>
          </a:prstGeom>
        </p:spPr>
        <p:txBody>
          <a:bodyPr wrap="square">
            <a:spAutoFit/>
          </a:bodyPr>
          <a:lstStyle/>
          <a:p>
            <a:r>
              <a:rPr lang="en-US" dirty="0" smtClean="0"/>
              <a:t>DHT11</a:t>
            </a:r>
            <a:r>
              <a:rPr lang="en-US" dirty="0">
                <a:solidFill>
                  <a:prstClr val="black">
                    <a:lumMod val="75000"/>
                    <a:lumOff val="25000"/>
                  </a:prstClr>
                </a:solidFill>
              </a:rPr>
              <a:t> </a:t>
            </a:r>
            <a:r>
              <a:rPr lang="en-US" dirty="0" smtClean="0"/>
              <a:t>sensor</a:t>
            </a:r>
            <a:r>
              <a:rPr lang="ar-SA" dirty="0" smtClean="0">
                <a:solidFill>
                  <a:prstClr val="black">
                    <a:lumMod val="75000"/>
                    <a:lumOff val="25000"/>
                  </a:prstClr>
                </a:solidFill>
              </a:rPr>
              <a:t> </a:t>
            </a:r>
            <a:endParaRPr lang="en-US" dirty="0"/>
          </a:p>
        </p:txBody>
      </p:sp>
      <p:sp>
        <p:nvSpPr>
          <p:cNvPr id="17" name="مربع نص 16"/>
          <p:cNvSpPr txBox="1"/>
          <p:nvPr/>
        </p:nvSpPr>
        <p:spPr>
          <a:xfrm>
            <a:off x="1468234" y="4529695"/>
            <a:ext cx="1471624" cy="369332"/>
          </a:xfrm>
          <a:prstGeom prst="rect">
            <a:avLst/>
          </a:prstGeom>
          <a:noFill/>
        </p:spPr>
        <p:txBody>
          <a:bodyPr wrap="square" rtlCol="0">
            <a:spAutoFit/>
          </a:bodyPr>
          <a:lstStyle/>
          <a:p>
            <a:pPr lvl="0"/>
            <a:r>
              <a:rPr lang="en-US" dirty="0"/>
              <a:t>LDR </a:t>
            </a:r>
            <a:r>
              <a:rPr lang="en-US" dirty="0" smtClean="0"/>
              <a:t>sensor</a:t>
            </a:r>
            <a:endParaRPr lang="en-US" dirty="0"/>
          </a:p>
        </p:txBody>
      </p:sp>
      <p:sp>
        <p:nvSpPr>
          <p:cNvPr id="21" name="مربع نص 20"/>
          <p:cNvSpPr txBox="1"/>
          <p:nvPr/>
        </p:nvSpPr>
        <p:spPr>
          <a:xfrm>
            <a:off x="8276042" y="6326877"/>
            <a:ext cx="1509486" cy="369332"/>
          </a:xfrm>
          <a:prstGeom prst="rect">
            <a:avLst/>
          </a:prstGeom>
          <a:noFill/>
        </p:spPr>
        <p:txBody>
          <a:bodyPr wrap="square" rtlCol="0">
            <a:spAutoFit/>
          </a:bodyPr>
          <a:lstStyle/>
          <a:p>
            <a:r>
              <a:rPr lang="en-US" dirty="0" smtClean="0"/>
              <a:t>     DC Fan</a:t>
            </a:r>
            <a:endParaRPr lang="en-US" dirty="0"/>
          </a:p>
        </p:txBody>
      </p:sp>
      <p:sp>
        <p:nvSpPr>
          <p:cNvPr id="24" name="مربع نص 23"/>
          <p:cNvSpPr txBox="1"/>
          <p:nvPr/>
        </p:nvSpPr>
        <p:spPr>
          <a:xfrm>
            <a:off x="4291556" y="4454886"/>
            <a:ext cx="1861273" cy="923330"/>
          </a:xfrm>
          <a:prstGeom prst="rect">
            <a:avLst/>
          </a:prstGeom>
          <a:noFill/>
        </p:spPr>
        <p:txBody>
          <a:bodyPr wrap="square" rtlCol="0">
            <a:spAutoFit/>
          </a:bodyPr>
          <a:lstStyle/>
          <a:p>
            <a:r>
              <a:rPr lang="en-US" dirty="0"/>
              <a:t>Arduino mega 2560</a:t>
            </a:r>
          </a:p>
          <a:p>
            <a:endParaRPr lang="en-US" dirty="0"/>
          </a:p>
        </p:txBody>
      </p:sp>
      <p:sp>
        <p:nvSpPr>
          <p:cNvPr id="31" name="مربع نص 30"/>
          <p:cNvSpPr txBox="1"/>
          <p:nvPr/>
        </p:nvSpPr>
        <p:spPr>
          <a:xfrm>
            <a:off x="8393029" y="4377245"/>
            <a:ext cx="1531399" cy="369332"/>
          </a:xfrm>
          <a:prstGeom prst="rect">
            <a:avLst/>
          </a:prstGeom>
          <a:noFill/>
        </p:spPr>
        <p:txBody>
          <a:bodyPr wrap="square" rtlCol="0">
            <a:spAutoFit/>
          </a:bodyPr>
          <a:lstStyle/>
          <a:p>
            <a:r>
              <a:rPr lang="en-US" dirty="0"/>
              <a:t>Water pump</a:t>
            </a:r>
          </a:p>
        </p:txBody>
      </p:sp>
      <p:sp>
        <p:nvSpPr>
          <p:cNvPr id="32" name="مربع نص 31"/>
          <p:cNvSpPr txBox="1"/>
          <p:nvPr/>
        </p:nvSpPr>
        <p:spPr>
          <a:xfrm>
            <a:off x="1135675" y="6340323"/>
            <a:ext cx="2272412" cy="369332"/>
          </a:xfrm>
          <a:prstGeom prst="rect">
            <a:avLst/>
          </a:prstGeom>
          <a:noFill/>
        </p:spPr>
        <p:txBody>
          <a:bodyPr wrap="square" rtlCol="0">
            <a:spAutoFit/>
          </a:bodyPr>
          <a:lstStyle/>
          <a:p>
            <a:pPr lvl="0"/>
            <a:r>
              <a:rPr lang="en-US" dirty="0"/>
              <a:t>Soil moisture sensor </a:t>
            </a:r>
          </a:p>
        </p:txBody>
      </p:sp>
      <p:sp>
        <p:nvSpPr>
          <p:cNvPr id="36" name="سهم إلى اليمين 35"/>
          <p:cNvSpPr/>
          <p:nvPr/>
        </p:nvSpPr>
        <p:spPr>
          <a:xfrm>
            <a:off x="3298404" y="3394202"/>
            <a:ext cx="867077" cy="1980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سهم لأعلى 38"/>
          <p:cNvSpPr/>
          <p:nvPr/>
        </p:nvSpPr>
        <p:spPr>
          <a:xfrm>
            <a:off x="5280464" y="4806301"/>
            <a:ext cx="127558" cy="550549"/>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سهم إلى اليمين 39"/>
          <p:cNvSpPr/>
          <p:nvPr/>
        </p:nvSpPr>
        <p:spPr>
          <a:xfrm>
            <a:off x="6047355" y="3372135"/>
            <a:ext cx="518016" cy="1486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سحابة 40"/>
          <p:cNvSpPr/>
          <p:nvPr/>
        </p:nvSpPr>
        <p:spPr>
          <a:xfrm>
            <a:off x="6385763" y="198157"/>
            <a:ext cx="1585945" cy="1126336"/>
          </a:xfrm>
          <a:prstGeom prst="cloud">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00" dirty="0" err="1" smtClean="0">
                <a:solidFill>
                  <a:schemeClr val="tx1"/>
                </a:solidFill>
              </a:rPr>
              <a:t>Thin</a:t>
            </a:r>
            <a:r>
              <a:rPr lang="en-US" sz="1300" dirty="0" err="1">
                <a:solidFill>
                  <a:schemeClr val="tx1"/>
                </a:solidFill>
              </a:rPr>
              <a:t>g</a:t>
            </a:r>
            <a:r>
              <a:rPr lang="en-US" sz="1300" dirty="0" err="1" smtClean="0">
                <a:solidFill>
                  <a:schemeClr val="tx1"/>
                </a:solidFill>
              </a:rPr>
              <a:t>speak</a:t>
            </a:r>
            <a:endParaRPr lang="en-US" sz="1300" dirty="0">
              <a:solidFill>
                <a:schemeClr val="tx1"/>
              </a:solidFill>
            </a:endParaRPr>
          </a:p>
        </p:txBody>
      </p:sp>
      <p:pic>
        <p:nvPicPr>
          <p:cNvPr id="43" name="صورة 42"/>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8118549" y="339635"/>
            <a:ext cx="1240288" cy="954441"/>
          </a:xfrm>
          <a:prstGeom prst="rect">
            <a:avLst/>
          </a:prstGeom>
        </p:spPr>
      </p:pic>
      <p:sp>
        <p:nvSpPr>
          <p:cNvPr id="3" name="سهم إلى الأعلى والأسفل 2"/>
          <p:cNvSpPr/>
          <p:nvPr/>
        </p:nvSpPr>
        <p:spPr>
          <a:xfrm>
            <a:off x="5072861" y="1634543"/>
            <a:ext cx="149332" cy="653128"/>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456378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332412" y="1762409"/>
            <a:ext cx="6479175" cy="2171338"/>
          </a:xfrm>
        </p:spPr>
        <p:txBody>
          <a:bodyPr/>
          <a:lstStyle/>
          <a:p>
            <a:pPr marL="0" indent="0">
              <a:buNone/>
            </a:pPr>
            <a:r>
              <a:rPr lang="en-US" dirty="0"/>
              <a:t>ThingSpeak is an </a:t>
            </a:r>
            <a:r>
              <a:rPr lang="en-US" dirty="0" err="1"/>
              <a:t>IoT</a:t>
            </a:r>
            <a:r>
              <a:rPr lang="en-US" dirty="0"/>
              <a:t> analytics platform that allows users to collect, visualize and analyze live data streams in the cloud. It allows collecting and analyzing data from different </a:t>
            </a:r>
            <a:r>
              <a:rPr lang="en-US" dirty="0" err="1"/>
              <a:t>IoT</a:t>
            </a:r>
            <a:r>
              <a:rPr lang="en-US" dirty="0"/>
              <a:t> devices without the need to develop web software or set up servers. It can be used for a variety of applications, including environmental monitoring, health monitoring, industrial control, and home automation.</a:t>
            </a:r>
          </a:p>
        </p:txBody>
      </p:sp>
      <p:sp>
        <p:nvSpPr>
          <p:cNvPr id="4" name="عنوان 3"/>
          <p:cNvSpPr>
            <a:spLocks noGrp="1"/>
          </p:cNvSpPr>
          <p:nvPr>
            <p:ph type="title"/>
          </p:nvPr>
        </p:nvSpPr>
        <p:spPr>
          <a:xfrm rot="21012824">
            <a:off x="-147619" y="318054"/>
            <a:ext cx="3855477" cy="1320800"/>
          </a:xfrm>
          <a:prstGeom prst="cloud">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0" dirty="0" err="1" smtClean="0">
                <a:solidFill>
                  <a:schemeClr val="tx1"/>
                </a:solidFill>
              </a:rPr>
              <a:t>Thingspeak</a:t>
            </a:r>
            <a:endParaRPr lang="en-US" sz="1700" dirty="0">
              <a:solidFill>
                <a:schemeClr val="tx1"/>
              </a:solidFill>
            </a:endParaRPr>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60867" y="4344583"/>
            <a:ext cx="3901440" cy="2194560"/>
          </a:xfrm>
          <a:prstGeom prst="rect">
            <a:avLst/>
          </a:prstGeom>
        </p:spPr>
      </p:pic>
      <p:pic>
        <p:nvPicPr>
          <p:cNvPr id="6"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9151" y="4139636"/>
            <a:ext cx="3349818" cy="2399507"/>
          </a:xfrm>
          <a:prstGeom prst="rect">
            <a:avLst/>
          </a:prstGeom>
        </p:spPr>
      </p:pic>
    </p:spTree>
    <p:extLst>
      <p:ext uri="{BB962C8B-B14F-4D97-AF65-F5344CB8AC3E}">
        <p14:creationId xmlns:p14="http://schemas.microsoft.com/office/powerpoint/2010/main" val="9429388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challenges</a:t>
            </a:r>
            <a:r>
              <a:rPr lang="en-US" dirty="0"/>
              <a:t/>
            </a:r>
            <a:br>
              <a:rPr lang="en-US" dirty="0"/>
            </a:br>
            <a:endParaRPr lang="en-US" dirty="0"/>
          </a:p>
        </p:txBody>
      </p:sp>
      <p:sp>
        <p:nvSpPr>
          <p:cNvPr id="3" name="Content Placeholder 2"/>
          <p:cNvSpPr>
            <a:spLocks noGrp="1"/>
          </p:cNvSpPr>
          <p:nvPr>
            <p:ph idx="1"/>
          </p:nvPr>
        </p:nvSpPr>
        <p:spPr>
          <a:xfrm>
            <a:off x="579549" y="1609859"/>
            <a:ext cx="8694453" cy="4431503"/>
          </a:xfrm>
        </p:spPr>
        <p:txBody>
          <a:bodyPr>
            <a:normAutofit/>
          </a:bodyPr>
          <a:lstStyle/>
          <a:p>
            <a:r>
              <a:rPr lang="en-US" b="1" dirty="0"/>
              <a:t>Operational </a:t>
            </a:r>
            <a:r>
              <a:rPr lang="en-US" b="1" dirty="0" smtClean="0"/>
              <a:t>Challenges:</a:t>
            </a:r>
            <a:r>
              <a:rPr lang="ar-SA" dirty="0"/>
              <a:t> </a:t>
            </a:r>
            <a:r>
              <a:rPr lang="en-US" dirty="0" smtClean="0"/>
              <a:t>Develop </a:t>
            </a:r>
            <a:r>
              <a:rPr lang="en-US" dirty="0"/>
              <a:t>a comprehensive operation and maintenance guide to facilitate operation and maintenance procedures</a:t>
            </a:r>
            <a:r>
              <a:rPr lang="en-US" dirty="0" smtClean="0"/>
              <a:t>.</a:t>
            </a:r>
            <a:endParaRPr lang="ar-SA" dirty="0" smtClean="0"/>
          </a:p>
          <a:p>
            <a:endParaRPr lang="ar-SA" dirty="0" smtClean="0"/>
          </a:p>
          <a:p>
            <a:r>
              <a:rPr lang="en-US" dirty="0"/>
              <a:t>Internet </a:t>
            </a:r>
            <a:r>
              <a:rPr lang="en-US" dirty="0" smtClean="0"/>
              <a:t>Connectivity:</a:t>
            </a:r>
            <a:r>
              <a:rPr lang="ar-SA" dirty="0" smtClean="0"/>
              <a:t> </a:t>
            </a:r>
            <a:r>
              <a:rPr lang="en-US" dirty="0" smtClean="0"/>
              <a:t>Use </a:t>
            </a:r>
            <a:r>
              <a:rPr lang="en-US" dirty="0"/>
              <a:t>local data storage units or implement offline functionality in case of internet connection loss</a:t>
            </a:r>
            <a:r>
              <a:rPr lang="en-US" dirty="0" smtClean="0"/>
              <a:t>.</a:t>
            </a:r>
            <a:endParaRPr lang="ar-SA" dirty="0" smtClean="0"/>
          </a:p>
          <a:p>
            <a:endParaRPr lang="ar-SA" dirty="0" smtClean="0"/>
          </a:p>
          <a:p>
            <a:r>
              <a:rPr lang="en-US" dirty="0"/>
              <a:t>Environmental </a:t>
            </a:r>
            <a:r>
              <a:rPr lang="en-US" dirty="0" smtClean="0"/>
              <a:t>Challenges:</a:t>
            </a:r>
            <a:r>
              <a:rPr lang="ar-SA" dirty="0" smtClean="0"/>
              <a:t> </a:t>
            </a:r>
            <a:r>
              <a:rPr lang="en-US" dirty="0" smtClean="0"/>
              <a:t>Challenges </a:t>
            </a:r>
            <a:r>
              <a:rPr lang="en-US" dirty="0"/>
              <a:t>may arise in dealing with external environmental changes such as adverse weather conditions or sudden temperature </a:t>
            </a:r>
            <a:r>
              <a:rPr lang="en-US" dirty="0" smtClean="0"/>
              <a:t>fluctuations</a:t>
            </a:r>
            <a:r>
              <a:rPr lang="ar-SA" dirty="0" smtClean="0"/>
              <a:t>) </a:t>
            </a:r>
            <a:r>
              <a:rPr lang="en-US" dirty="0" smtClean="0"/>
              <a:t>Integrate </a:t>
            </a:r>
            <a:r>
              <a:rPr lang="en-US" dirty="0"/>
              <a:t>heating and cooling systems to regulate the temperature inside the greenhouse. These systems can be automated to activate based on preset thresholds, ensuring that the plants are kept within optimal temperature </a:t>
            </a:r>
            <a:r>
              <a:rPr lang="en-US" dirty="0" smtClean="0"/>
              <a:t>ranges</a:t>
            </a:r>
            <a:r>
              <a:rPr lang="ar-SA" dirty="0" smtClean="0"/>
              <a:t>(</a:t>
            </a:r>
            <a:endParaRPr lang="en-US" dirty="0"/>
          </a:p>
          <a:p>
            <a:endParaRPr lang="en-US" dirty="0"/>
          </a:p>
          <a:p>
            <a:endParaRPr lang="en-US" dirty="0"/>
          </a:p>
          <a:p>
            <a:endParaRPr lang="ar-JO" dirty="0"/>
          </a:p>
        </p:txBody>
      </p:sp>
    </p:spTree>
    <p:extLst>
      <p:ext uri="{BB962C8B-B14F-4D97-AF65-F5344CB8AC3E}">
        <p14:creationId xmlns:p14="http://schemas.microsoft.com/office/powerpoint/2010/main" val="15451923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46705" y="243840"/>
            <a:ext cx="8596668" cy="1010194"/>
          </a:xfrm>
        </p:spPr>
        <p:txBody>
          <a:bodyPr/>
          <a:lstStyle/>
          <a:p>
            <a:r>
              <a:rPr lang="ar" dirty="0"/>
              <a:t>Results and Discussion</a:t>
            </a:r>
            <a:endParaRPr lang="en-US" dirty="0"/>
          </a:p>
        </p:txBody>
      </p:sp>
      <p:sp>
        <p:nvSpPr>
          <p:cNvPr id="3" name="عنصر نائب للمحتوى 2"/>
          <p:cNvSpPr>
            <a:spLocks noGrp="1"/>
          </p:cNvSpPr>
          <p:nvPr>
            <p:ph idx="1"/>
          </p:nvPr>
        </p:nvSpPr>
        <p:spPr>
          <a:xfrm>
            <a:off x="410198" y="1045848"/>
            <a:ext cx="9496698" cy="3121613"/>
          </a:xfrm>
        </p:spPr>
        <p:txBody>
          <a:bodyPr>
            <a:normAutofit/>
          </a:bodyPr>
          <a:lstStyle/>
          <a:p>
            <a:pPr marL="0" lvl="0" indent="0">
              <a:buClr>
                <a:srgbClr val="90C226"/>
              </a:buClr>
              <a:buNone/>
            </a:pPr>
            <a:r>
              <a:rPr lang="en-US" sz="2000" dirty="0">
                <a:solidFill>
                  <a:prstClr val="black">
                    <a:lumMod val="75000"/>
                    <a:lumOff val="25000"/>
                  </a:prstClr>
                </a:solidFill>
              </a:rPr>
              <a:t>In this project, we present the results obtained from the implementation of our Smart Greenhouse project. The project involved the integration of various components, including Arduino Mega, ESP8266 for Wi-Fi connectivity, Various sensors, water pump, fan, and lamp. The complete project is shown in the picture </a:t>
            </a:r>
            <a:r>
              <a:rPr lang="en-US" sz="2000" dirty="0" err="1">
                <a:solidFill>
                  <a:prstClr val="black">
                    <a:lumMod val="75000"/>
                    <a:lumOff val="25000"/>
                  </a:prstClr>
                </a:solidFill>
              </a:rPr>
              <a:t>below.The</a:t>
            </a:r>
            <a:r>
              <a:rPr lang="en-US" sz="2000" dirty="0">
                <a:solidFill>
                  <a:prstClr val="black">
                    <a:lumMod val="75000"/>
                    <a:lumOff val="25000"/>
                  </a:prstClr>
                </a:solidFill>
              </a:rPr>
              <a:t> data collected from the environmental sensors were analyzed using ThingSpeak platform, allowing real-time monitoring and logging. The system demonstrated efficient control over the greenhouse environment, ensuring optimal conditions for plant growth</a:t>
            </a:r>
            <a:endParaRPr lang="ar-JO" sz="2000" dirty="0">
              <a:solidFill>
                <a:prstClr val="black">
                  <a:lumMod val="75000"/>
                  <a:lumOff val="25000"/>
                </a:prstClr>
              </a:solidFill>
            </a:endParaRPr>
          </a:p>
          <a:p>
            <a:endParaRPr lang="en-US" dirty="0"/>
          </a:p>
        </p:txBody>
      </p:sp>
    </p:spTree>
    <p:extLst>
      <p:ext uri="{BB962C8B-B14F-4D97-AF65-F5344CB8AC3E}">
        <p14:creationId xmlns:p14="http://schemas.microsoft.com/office/powerpoint/2010/main" val="1012959015"/>
      </p:ext>
    </p:extLst>
  </p:cSld>
  <p:clrMapOvr>
    <a:masterClrMapping/>
  </p:clrMapOvr>
  <p:timing>
    <p:tnLst>
      <p:par>
        <p:cTn id="1" dur="indefinite" restart="never" nodeType="tmRoot"/>
      </p:par>
    </p:tnLst>
  </p:timing>
</p:sld>
</file>

<file path=ppt/theme/theme1.xml><?xml version="1.0" encoding="utf-8"?>
<a:theme xmlns:a="http://schemas.openxmlformats.org/drawingml/2006/main" name="واجهة">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1607</TotalTime>
  <Words>471</Words>
  <Application>Microsoft Office PowerPoint</Application>
  <PresentationFormat>Widescreen</PresentationFormat>
  <Paragraphs>55</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Open Sauce Bold</vt:lpstr>
      <vt:lpstr>Tahoma</vt:lpstr>
      <vt:lpstr>Trebuchet MS</vt:lpstr>
      <vt:lpstr>Wingdings 3</vt:lpstr>
      <vt:lpstr>واجهة</vt:lpstr>
      <vt:lpstr>Smart Greenhouse Environmental and Monitoring Control using IoT</vt:lpstr>
      <vt:lpstr> Content:</vt:lpstr>
      <vt:lpstr>What is Smart Greenhouse Environmental and Monitoring Control using IoT? </vt:lpstr>
      <vt:lpstr>Motivation  for the idea </vt:lpstr>
      <vt:lpstr>Working principle </vt:lpstr>
      <vt:lpstr>Componentes </vt:lpstr>
      <vt:lpstr>Thingspeak</vt:lpstr>
      <vt:lpstr>challenges </vt:lpstr>
      <vt:lpstr>Results and Discussion</vt:lpstr>
      <vt:lpstr>Result and Analysis</vt:lpstr>
      <vt:lpstr> Thank you for accepting our invitation and for participating in our special day</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Smart Greenhouse Environmental and Monitoring Control using IoT</dc:title>
  <dc:creator>Asus</dc:creator>
  <cp:lastModifiedBy>pc</cp:lastModifiedBy>
  <cp:revision>56</cp:revision>
  <dcterms:created xsi:type="dcterms:W3CDTF">2024-02-03T14:53:08Z</dcterms:created>
  <dcterms:modified xsi:type="dcterms:W3CDTF">2024-06-30T03:50:10Z</dcterms:modified>
</cp:coreProperties>
</file>