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22"/>
  </p:notesMasterIdLst>
  <p:sldIdLst>
    <p:sldId id="256" r:id="rId2"/>
    <p:sldId id="271" r:id="rId3"/>
    <p:sldId id="300" r:id="rId4"/>
    <p:sldId id="272" r:id="rId5"/>
    <p:sldId id="301" r:id="rId6"/>
    <p:sldId id="275" r:id="rId7"/>
    <p:sldId id="302" r:id="rId8"/>
    <p:sldId id="303" r:id="rId9"/>
    <p:sldId id="304" r:id="rId10"/>
    <p:sldId id="305" r:id="rId11"/>
    <p:sldId id="306" r:id="rId12"/>
    <p:sldId id="307" r:id="rId13"/>
    <p:sldId id="308" r:id="rId14"/>
    <p:sldId id="299" r:id="rId15"/>
    <p:sldId id="309" r:id="rId16"/>
    <p:sldId id="310" r:id="rId17"/>
    <p:sldId id="311" r:id="rId18"/>
    <p:sldId id="294" r:id="rId19"/>
    <p:sldId id="297" r:id="rId20"/>
    <p:sldId id="283"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643" autoAdjust="0"/>
    <p:restoredTop sz="94660"/>
  </p:normalViewPr>
  <p:slideViewPr>
    <p:cSldViewPr>
      <p:cViewPr varScale="1">
        <p:scale>
          <a:sx n="70" d="100"/>
          <a:sy n="70" d="100"/>
        </p:scale>
        <p:origin x="156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18D785A-CAC7-48C6-822B-A6772455E58B}" type="datetimeFigureOut">
              <a:rPr lang="ar-SA" smtClean="0"/>
              <a:pPr/>
              <a:t>20/10/1442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A4B918D-9B87-475A-9785-051B8E7BA9C5}" type="slidenum">
              <a:rPr lang="ar-SA" smtClean="0"/>
              <a:pPr/>
              <a:t>‹#›</a:t>
            </a:fld>
            <a:endParaRPr lang="ar-SA"/>
          </a:p>
        </p:txBody>
      </p:sp>
    </p:spTree>
    <p:extLst>
      <p:ext uri="{BB962C8B-B14F-4D97-AF65-F5344CB8AC3E}">
        <p14:creationId xmlns:p14="http://schemas.microsoft.com/office/powerpoint/2010/main" val="102345606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0A4B918D-9B87-475A-9785-051B8E7BA9C5}" type="slidenum">
              <a:rPr lang="ar-SA" smtClean="0"/>
              <a:pPr/>
              <a:t>1</a:t>
            </a:fld>
            <a:endParaRPr lang="ar-SA"/>
          </a:p>
        </p:txBody>
      </p:sp>
    </p:spTree>
    <p:extLst>
      <p:ext uri="{BB962C8B-B14F-4D97-AF65-F5344CB8AC3E}">
        <p14:creationId xmlns:p14="http://schemas.microsoft.com/office/powerpoint/2010/main" val="42085086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Master" Target="../slideMasters/slideMaster1.xml"/><Relationship Id="rId1" Type="http://schemas.openxmlformats.org/officeDocument/2006/relationships/themeOverride" Target="../theme/themeOverride1.xml"/><Relationship Id="rId4"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pic>
        <p:nvPicPr>
          <p:cNvPr id="4" name="Picture 6" descr="CoverGlyph.png"/>
          <p:cNvPicPr>
            <a:picLocks noChangeAspect="1"/>
          </p:cNvPicPr>
          <p:nvPr/>
        </p:nvPicPr>
        <p:blipFill>
          <a:blip r:embed="rId4" cstate="print"/>
          <a:srcRect/>
          <a:stretch>
            <a:fillRect/>
          </a:stretch>
        </p:blipFill>
        <p:spPr bwMode="auto">
          <a:xfrm>
            <a:off x="4010025" y="3048000"/>
            <a:ext cx="1123950" cy="771525"/>
          </a:xfrm>
          <a:prstGeom prst="rect">
            <a:avLst/>
          </a:prstGeom>
          <a:noFill/>
          <a:ln w="9525">
            <a:noFill/>
            <a:miter lim="800000"/>
            <a:headEnd/>
            <a:tailEnd/>
          </a:ln>
        </p:spPr>
      </p:pic>
      <p:sp>
        <p:nvSpPr>
          <p:cNvPr id="2" name="Title 1"/>
          <p:cNvSpPr>
            <a:spLocks noGrp="1"/>
          </p:cNvSpPr>
          <p:nvPr>
            <p:ph type="ctrTitle"/>
          </p:nvPr>
        </p:nvSpPr>
        <p:spPr>
          <a:xfrm>
            <a:off x="685800" y="1627094"/>
            <a:ext cx="7772400" cy="1470025"/>
          </a:xfrm>
        </p:spPr>
        <p:txBody>
          <a:bodyPr anchor="b"/>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ar-SA" smtClean="0"/>
              <a:t>انقر لتحرير نمط العنوان الرئيسي</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a:p>
        </p:txBody>
      </p:sp>
      <p:sp>
        <p:nvSpPr>
          <p:cNvPr id="5" name="Date Placeholder 3"/>
          <p:cNvSpPr>
            <a:spLocks noGrp="1"/>
          </p:cNvSpPr>
          <p:nvPr>
            <p:ph type="dt" sz="half" idx="10"/>
          </p:nvPr>
        </p:nvSpPr>
        <p:spPr/>
        <p:txBody>
          <a:bodyPr/>
          <a:lstStyle>
            <a:lvl1pPr>
              <a:defRPr>
                <a:solidFill>
                  <a:srgbClr val="FFFFFF"/>
                </a:solidFill>
              </a:defRPr>
            </a:lvl1pPr>
          </a:lstStyle>
          <a:p>
            <a:fld id="{B3453AA2-9179-4E41-8567-C3D02665EE0B}" type="datetimeFigureOut">
              <a:rPr lang="ar-SA" smtClean="0"/>
              <a:pPr/>
              <a:t>20/10/1442</a:t>
            </a:fld>
            <a:endParaRPr lang="ar-SA"/>
          </a:p>
        </p:txBody>
      </p:sp>
      <p:sp>
        <p:nvSpPr>
          <p:cNvPr id="6" name="Footer Placeholder 4"/>
          <p:cNvSpPr>
            <a:spLocks noGrp="1"/>
          </p:cNvSpPr>
          <p:nvPr>
            <p:ph type="ftr" sz="quarter" idx="11"/>
          </p:nvPr>
        </p:nvSpPr>
        <p:spPr/>
        <p:txBody>
          <a:bodyPr/>
          <a:lstStyle>
            <a:lvl1pPr>
              <a:defRPr/>
            </a:lvl1pPr>
          </a:lstStyle>
          <a:p>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5" name="Picture 2" descr="HR-Glyph-R3.png"/>
          <p:cNvPicPr>
            <a:picLocks noChangeAspect="1" noChangeArrowheads="1"/>
          </p:cNvPicPr>
          <p:nvPr/>
        </p:nvPicPr>
        <p:blipFill>
          <a:blip r:embed="rId2" cstate="print"/>
          <a:srcRect/>
          <a:stretch>
            <a:fillRect/>
          </a:stretch>
        </p:blipFill>
        <p:spPr bwMode="auto">
          <a:xfrm>
            <a:off x="3749675" y="4889500"/>
            <a:ext cx="1644650" cy="171450"/>
          </a:xfrm>
          <a:prstGeom prst="rect">
            <a:avLst/>
          </a:prstGeom>
          <a:noFill/>
          <a:ln w="9525">
            <a:noFill/>
            <a:miter lim="800000"/>
            <a:headEnd/>
            <a:tailEnd/>
          </a:ln>
        </p:spPr>
      </p:pic>
      <p:sp>
        <p:nvSpPr>
          <p:cNvPr id="2" name="Title 1"/>
          <p:cNvSpPr>
            <a:spLocks noGrp="1"/>
          </p:cNvSpPr>
          <p:nvPr>
            <p:ph type="title"/>
          </p:nvPr>
        </p:nvSpPr>
        <p:spPr>
          <a:xfrm>
            <a:off x="685800" y="3738282"/>
            <a:ext cx="7770813" cy="1048870"/>
          </a:xfrm>
          <a:effectLst/>
        </p:spPr>
        <p:txBody>
          <a:bodyPr anchor="b"/>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ar-SA" smtClean="0"/>
              <a:t>انقر لتحرير نمط العنوان الرئيسي</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rtlCol="0">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ar-SA" noProof="0" smtClean="0"/>
              <a:t>انقر فوق الرمز لإضافة صورة</a:t>
            </a:r>
            <a:endParaRPr noProof="0"/>
          </a:p>
        </p:txBody>
      </p:sp>
      <p:sp>
        <p:nvSpPr>
          <p:cNvPr id="4" name="Text Placeholder 3"/>
          <p:cNvSpPr>
            <a:spLocks noGrp="1"/>
          </p:cNvSpPr>
          <p:nvPr>
            <p:ph type="body" sz="half" idx="2"/>
          </p:nvPr>
        </p:nvSpPr>
        <p:spPr>
          <a:xfrm>
            <a:off x="685800" y="5181600"/>
            <a:ext cx="7770813" cy="685800"/>
          </a:xfrm>
        </p:spPr>
        <p:txBody>
          <a:bodyPr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6" name="Date Placeholder 4"/>
          <p:cNvSpPr>
            <a:spLocks noGrp="1"/>
          </p:cNvSpPr>
          <p:nvPr>
            <p:ph type="dt" sz="half" idx="10"/>
          </p:nvPr>
        </p:nvSpPr>
        <p:spPr/>
        <p:txBody>
          <a:bodyPr/>
          <a:lstStyle>
            <a:lvl1pPr>
              <a:defRPr/>
            </a:lvl1pPr>
          </a:lstStyle>
          <a:p>
            <a:fld id="{B3453AA2-9179-4E41-8567-C3D02665EE0B}" type="datetimeFigureOut">
              <a:rPr lang="ar-SA" smtClean="0"/>
              <a:pPr/>
              <a:t>20/10/1442</a:t>
            </a:fld>
            <a:endParaRPr lang="ar-SA"/>
          </a:p>
        </p:txBody>
      </p:sp>
      <p:sp>
        <p:nvSpPr>
          <p:cNvPr id="7" name="Footer Placeholder 5"/>
          <p:cNvSpPr>
            <a:spLocks noGrp="1"/>
          </p:cNvSpPr>
          <p:nvPr>
            <p:ph type="ftr" sz="quarter" idx="11"/>
          </p:nvPr>
        </p:nvSpPr>
        <p:spPr/>
        <p:txBody>
          <a:bodyPr/>
          <a:lstStyle>
            <a:lvl1pPr>
              <a:defRPr/>
            </a:lvl1pPr>
          </a:lstStyle>
          <a:p>
            <a:endParaRPr lang="ar-SA"/>
          </a:p>
        </p:txBody>
      </p:sp>
      <p:sp>
        <p:nvSpPr>
          <p:cNvPr id="8" name="Slide Number Placeholder 6"/>
          <p:cNvSpPr>
            <a:spLocks noGrp="1"/>
          </p:cNvSpPr>
          <p:nvPr>
            <p:ph type="sldNum" sz="quarter" idx="12"/>
          </p:nvPr>
        </p:nvSpPr>
        <p:spPr/>
        <p:txBody>
          <a:bodyPr/>
          <a:lstStyle>
            <a:lvl1pPr>
              <a:defRPr/>
            </a:lvl1pPr>
          </a:lstStyle>
          <a:p>
            <a:fld id="{CF23A134-2849-48CC-A439-537AD8A28E7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pic>
        <p:nvPicPr>
          <p:cNvPr id="4" name="Picture 2" descr="HR-Glyph-R3.png"/>
          <p:cNvPicPr>
            <a:picLocks noChangeAspect="1" noChangeArrowheads="1"/>
          </p:cNvPicPr>
          <p:nvPr/>
        </p:nvPicPr>
        <p:blipFill>
          <a:blip r:embed="rId2" cstate="print"/>
          <a:srcRect/>
          <a:stretch>
            <a:fillRect/>
          </a:stretch>
        </p:blipFill>
        <p:spPr bwMode="auto">
          <a:xfrm>
            <a:off x="3749675" y="1658938"/>
            <a:ext cx="1644650" cy="169862"/>
          </a:xfrm>
          <a:prstGeom prst="rect">
            <a:avLst/>
          </a:prstGeom>
          <a:noFill/>
          <a:ln w="9525">
            <a:noFill/>
            <a:miter lim="800000"/>
            <a:headEnd/>
            <a:tailEnd/>
          </a:ln>
        </p:spPr>
      </p:pic>
      <p:sp>
        <p:nvSpPr>
          <p:cNvPr id="2" name="Title 1"/>
          <p:cNvSpPr>
            <a:spLocks noGrp="1"/>
          </p:cNvSpPr>
          <p:nvPr>
            <p:ph type="title"/>
          </p:nvPr>
        </p:nvSpPr>
        <p:spPr/>
        <p:txBody>
          <a:bodyPr/>
          <a:lstStyle/>
          <a:p>
            <a:r>
              <a:rPr lang="ar-SA" smtClean="0"/>
              <a:t>انقر لتحرير نمط العنوان الرئيسي</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dirty="0"/>
          </a:p>
        </p:txBody>
      </p:sp>
      <p:sp>
        <p:nvSpPr>
          <p:cNvPr id="5" name="Date Placeholder 3"/>
          <p:cNvSpPr>
            <a:spLocks noGrp="1"/>
          </p:cNvSpPr>
          <p:nvPr>
            <p:ph type="dt" sz="half" idx="10"/>
          </p:nvPr>
        </p:nvSpPr>
        <p:spPr/>
        <p:txBody>
          <a:bodyPr/>
          <a:lstStyle>
            <a:lvl1pPr>
              <a:defRPr/>
            </a:lvl1pPr>
          </a:lstStyle>
          <a:p>
            <a:fld id="{B3453AA2-9179-4E41-8567-C3D02665EE0B}" type="datetimeFigureOut">
              <a:rPr lang="ar-SA" smtClean="0"/>
              <a:pPr/>
              <a:t>20/10/1442</a:t>
            </a:fld>
            <a:endParaRPr lang="ar-SA"/>
          </a:p>
        </p:txBody>
      </p:sp>
      <p:sp>
        <p:nvSpPr>
          <p:cNvPr id="6" name="Footer Placeholder 4"/>
          <p:cNvSpPr>
            <a:spLocks noGrp="1"/>
          </p:cNvSpPr>
          <p:nvPr>
            <p:ph type="ftr" sz="quarter" idx="11"/>
          </p:nvPr>
        </p:nvSpPr>
        <p:spPr/>
        <p:txBody>
          <a:bodyPr/>
          <a:lstStyle>
            <a:lvl1pPr>
              <a:defRPr/>
            </a:lvl1pPr>
          </a:lstStyle>
          <a:p>
            <a:endParaRPr lang="ar-SA"/>
          </a:p>
        </p:txBody>
      </p:sp>
      <p:sp>
        <p:nvSpPr>
          <p:cNvPr id="7" name="Slide Number Placeholder 5"/>
          <p:cNvSpPr>
            <a:spLocks noGrp="1"/>
          </p:cNvSpPr>
          <p:nvPr>
            <p:ph type="sldNum" sz="quarter" idx="12"/>
          </p:nvPr>
        </p:nvSpPr>
        <p:spPr/>
        <p:txBody>
          <a:bodyPr/>
          <a:lstStyle>
            <a:lvl1pPr>
              <a:defRPr/>
            </a:lvl1pPr>
          </a:lstStyle>
          <a:p>
            <a:fld id="{CF23A134-2849-48CC-A439-537AD8A28E77}"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pic>
        <p:nvPicPr>
          <p:cNvPr id="4" name="Picture 2" descr="HR-Glyph-R3.png"/>
          <p:cNvPicPr>
            <a:picLocks noChangeAspect="1" noChangeArrowheads="1"/>
          </p:cNvPicPr>
          <p:nvPr/>
        </p:nvPicPr>
        <p:blipFill>
          <a:blip r:embed="rId2" cstate="print"/>
          <a:srcRect/>
          <a:stretch>
            <a:fillRect/>
          </a:stretch>
        </p:blipFill>
        <p:spPr bwMode="auto">
          <a:xfrm rot="5400000">
            <a:off x="6053932" y="3115468"/>
            <a:ext cx="1644650" cy="169863"/>
          </a:xfrm>
          <a:prstGeom prst="rect">
            <a:avLst/>
          </a:prstGeom>
          <a:noFill/>
          <a:ln w="9525">
            <a:noFill/>
            <a:miter lim="800000"/>
            <a:headEnd/>
            <a:tailEnd/>
          </a:ln>
        </p:spPr>
      </p:pic>
      <p:sp>
        <p:nvSpPr>
          <p:cNvPr id="2" name="Vertical Title 1"/>
          <p:cNvSpPr>
            <a:spLocks noGrp="1"/>
          </p:cNvSpPr>
          <p:nvPr>
            <p:ph type="title" orient="vert"/>
          </p:nvPr>
        </p:nvSpPr>
        <p:spPr>
          <a:xfrm>
            <a:off x="7162800" y="537882"/>
            <a:ext cx="1524000" cy="5325036"/>
          </a:xfrm>
        </p:spPr>
        <p:txBody>
          <a:bodyPr vert="eaVert"/>
          <a:lstStyle/>
          <a:p>
            <a:r>
              <a:rPr lang="ar-SA" smtClean="0"/>
              <a:t>انقر لتحرير نمط العنوان الرئيسي</a:t>
            </a:r>
            <a:endParaRPr/>
          </a:p>
        </p:txBody>
      </p:sp>
      <p:sp>
        <p:nvSpPr>
          <p:cNvPr id="3" name="Vertical Text Placeholder 2"/>
          <p:cNvSpPr>
            <a:spLocks noGrp="1"/>
          </p:cNvSpPr>
          <p:nvPr>
            <p:ph type="body" orient="vert" idx="1"/>
          </p:nvPr>
        </p:nvSpPr>
        <p:spPr>
          <a:xfrm>
            <a:off x="685800" y="537882"/>
            <a:ext cx="5889812" cy="5325036"/>
          </a:xfrm>
        </p:spPr>
        <p:txBody>
          <a:bodyPr vert="eaVert"/>
          <a:lstStyle>
            <a:lvl5pPr>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dirty="0"/>
          </a:p>
        </p:txBody>
      </p:sp>
      <p:sp>
        <p:nvSpPr>
          <p:cNvPr id="5" name="Date Placeholder 3"/>
          <p:cNvSpPr>
            <a:spLocks noGrp="1"/>
          </p:cNvSpPr>
          <p:nvPr>
            <p:ph type="dt" sz="half" idx="10"/>
          </p:nvPr>
        </p:nvSpPr>
        <p:spPr/>
        <p:txBody>
          <a:bodyPr/>
          <a:lstStyle>
            <a:lvl1pPr>
              <a:defRPr/>
            </a:lvl1pPr>
          </a:lstStyle>
          <a:p>
            <a:fld id="{B3453AA2-9179-4E41-8567-C3D02665EE0B}" type="datetimeFigureOut">
              <a:rPr lang="ar-SA" smtClean="0"/>
              <a:pPr/>
              <a:t>20/10/1442</a:t>
            </a:fld>
            <a:endParaRPr lang="ar-SA"/>
          </a:p>
        </p:txBody>
      </p:sp>
      <p:sp>
        <p:nvSpPr>
          <p:cNvPr id="6" name="Footer Placeholder 4"/>
          <p:cNvSpPr>
            <a:spLocks noGrp="1"/>
          </p:cNvSpPr>
          <p:nvPr>
            <p:ph type="ftr" sz="quarter" idx="11"/>
          </p:nvPr>
        </p:nvSpPr>
        <p:spPr/>
        <p:txBody>
          <a:bodyPr/>
          <a:lstStyle>
            <a:lvl1pPr>
              <a:defRPr/>
            </a:lvl1pPr>
          </a:lstStyle>
          <a:p>
            <a:endParaRPr lang="ar-SA"/>
          </a:p>
        </p:txBody>
      </p:sp>
      <p:sp>
        <p:nvSpPr>
          <p:cNvPr id="7" name="Slide Number Placeholder 5"/>
          <p:cNvSpPr>
            <a:spLocks noGrp="1"/>
          </p:cNvSpPr>
          <p:nvPr>
            <p:ph type="sldNum" sz="quarter" idx="12"/>
          </p:nvPr>
        </p:nvSpPr>
        <p:spPr/>
        <p:txBody>
          <a:bodyPr/>
          <a:lstStyle>
            <a:lvl1pPr>
              <a:defRPr/>
            </a:lvl1pPr>
          </a:lstStyle>
          <a:p>
            <a:fld id="{CF23A134-2849-48CC-A439-537AD8A28E7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pic>
        <p:nvPicPr>
          <p:cNvPr id="4" name="Picture 2" descr="HR-Glyph-R3.png"/>
          <p:cNvPicPr>
            <a:picLocks noChangeAspect="1" noChangeArrowheads="1"/>
          </p:cNvPicPr>
          <p:nvPr/>
        </p:nvPicPr>
        <p:blipFill>
          <a:blip r:embed="rId2" cstate="print"/>
          <a:srcRect/>
          <a:stretch>
            <a:fillRect/>
          </a:stretch>
        </p:blipFill>
        <p:spPr bwMode="auto">
          <a:xfrm>
            <a:off x="3749675" y="1658938"/>
            <a:ext cx="1644650" cy="169862"/>
          </a:xfrm>
          <a:prstGeom prst="rect">
            <a:avLst/>
          </a:prstGeom>
          <a:noFill/>
          <a:ln w="9525">
            <a:noFill/>
            <a:miter lim="800000"/>
            <a:headEnd/>
            <a:tailEnd/>
          </a:ln>
        </p:spPr>
      </p:pic>
      <p:sp>
        <p:nvSpPr>
          <p:cNvPr id="2" name="Title 1"/>
          <p:cNvSpPr>
            <a:spLocks noGrp="1"/>
          </p:cNvSpPr>
          <p:nvPr>
            <p:ph type="title"/>
          </p:nvPr>
        </p:nvSpPr>
        <p:spPr/>
        <p:txBody>
          <a:bodyPr/>
          <a:lstStyle/>
          <a:p>
            <a:r>
              <a:rPr lang="ar-SA" smtClean="0"/>
              <a:t>انقر لتحرير نمط العنوان الرئيسي</a:t>
            </a:r>
            <a:endParaRPr/>
          </a:p>
        </p:txBody>
      </p:sp>
      <p:sp>
        <p:nvSpPr>
          <p:cNvPr id="3" name="Content Placeholder 2"/>
          <p:cNvSpPr>
            <a:spLocks noGrp="1"/>
          </p:cNvSpPr>
          <p:nvPr>
            <p:ph idx="1"/>
          </p:nvPr>
        </p:nvSpPr>
        <p:spPr/>
        <p:txBody>
          <a:bodyPr/>
          <a:lstStyle>
            <a:lvl5pPr>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dirty="0"/>
          </a:p>
        </p:txBody>
      </p:sp>
      <p:sp>
        <p:nvSpPr>
          <p:cNvPr id="5" name="Date Placeholder 3"/>
          <p:cNvSpPr>
            <a:spLocks noGrp="1"/>
          </p:cNvSpPr>
          <p:nvPr>
            <p:ph type="dt" sz="half" idx="10"/>
          </p:nvPr>
        </p:nvSpPr>
        <p:spPr/>
        <p:txBody>
          <a:bodyPr/>
          <a:lstStyle>
            <a:lvl1pPr>
              <a:defRPr/>
            </a:lvl1pPr>
          </a:lstStyle>
          <a:p>
            <a:fld id="{B3453AA2-9179-4E41-8567-C3D02665EE0B}" type="datetimeFigureOut">
              <a:rPr lang="ar-SA" smtClean="0"/>
              <a:pPr/>
              <a:t>20/10/1442</a:t>
            </a:fld>
            <a:endParaRPr lang="ar-SA"/>
          </a:p>
        </p:txBody>
      </p:sp>
      <p:sp>
        <p:nvSpPr>
          <p:cNvPr id="6" name="Footer Placeholder 4"/>
          <p:cNvSpPr>
            <a:spLocks noGrp="1"/>
          </p:cNvSpPr>
          <p:nvPr>
            <p:ph type="ftr" sz="quarter" idx="11"/>
          </p:nvPr>
        </p:nvSpPr>
        <p:spPr/>
        <p:txBody>
          <a:bodyPr/>
          <a:lstStyle>
            <a:lvl1pPr>
              <a:defRPr/>
            </a:lvl1pPr>
          </a:lstStyle>
          <a:p>
            <a:endParaRPr lang="ar-SA"/>
          </a:p>
        </p:txBody>
      </p:sp>
      <p:sp>
        <p:nvSpPr>
          <p:cNvPr id="7" name="Slide Number Placeholder 5"/>
          <p:cNvSpPr>
            <a:spLocks noGrp="1"/>
          </p:cNvSpPr>
          <p:nvPr>
            <p:ph type="sldNum" sz="quarter" idx="12"/>
          </p:nvPr>
        </p:nvSpPr>
        <p:spPr/>
        <p:txBody>
          <a:bodyPr/>
          <a:lstStyle>
            <a:lvl1pPr>
              <a:defRPr/>
            </a:lvl1pPr>
          </a:lstStyle>
          <a:p>
            <a:fld id="{CF23A134-2849-48CC-A439-537AD8A28E7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pic>
        <p:nvPicPr>
          <p:cNvPr id="4" name="Picture 6" descr="Glyph-SectionHeader.png"/>
          <p:cNvPicPr>
            <a:picLocks noChangeAspect="1"/>
          </p:cNvPicPr>
          <p:nvPr/>
        </p:nvPicPr>
        <p:blipFill>
          <a:blip r:embed="rId2" cstate="print"/>
          <a:srcRect/>
          <a:stretch>
            <a:fillRect/>
          </a:stretch>
        </p:blipFill>
        <p:spPr bwMode="auto">
          <a:xfrm>
            <a:off x="4038600" y="3173413"/>
            <a:ext cx="1066800" cy="590550"/>
          </a:xfrm>
          <a:prstGeom prst="rect">
            <a:avLst/>
          </a:prstGeom>
          <a:noFill/>
          <a:ln w="9525">
            <a:noFill/>
            <a:miter lim="800000"/>
            <a:headEnd/>
            <a:tailEnd/>
          </a:ln>
        </p:spPr>
      </p:pic>
      <p:sp>
        <p:nvSpPr>
          <p:cNvPr id="2" name="Title 1"/>
          <p:cNvSpPr>
            <a:spLocks noGrp="1"/>
          </p:cNvSpPr>
          <p:nvPr>
            <p:ph type="title"/>
          </p:nvPr>
        </p:nvSpPr>
        <p:spPr>
          <a:xfrm>
            <a:off x="685800" y="1626440"/>
            <a:ext cx="7770813" cy="1472184"/>
          </a:xfrm>
        </p:spPr>
        <p:txBody>
          <a:bodyPr anchor="b"/>
          <a:lstStyle>
            <a:lvl1pPr algn="ctr">
              <a:defRPr sz="5400" b="0" i="0" cap="none" baseline="0"/>
            </a:lvl1pPr>
          </a:lstStyle>
          <a:p>
            <a:r>
              <a:rPr lang="ar-SA" smtClean="0"/>
              <a:t>انقر لتحرير نمط العنوان الرئيسي</a:t>
            </a:r>
            <a:endParaRPr/>
          </a:p>
        </p:txBody>
      </p:sp>
      <p:sp>
        <p:nvSpPr>
          <p:cNvPr id="3" name="Text Placeholder 2"/>
          <p:cNvSpPr>
            <a:spLocks noGrp="1"/>
          </p:cNvSpPr>
          <p:nvPr>
            <p:ph type="body" idx="1"/>
          </p:nvPr>
        </p:nvSpPr>
        <p:spPr>
          <a:xfrm>
            <a:off x="685800" y="3813048"/>
            <a:ext cx="7770813" cy="1755648"/>
          </a:xfrm>
        </p:spPr>
        <p:txBody>
          <a:bodyPr>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5" name="Date Placeholder 3"/>
          <p:cNvSpPr>
            <a:spLocks noGrp="1"/>
          </p:cNvSpPr>
          <p:nvPr>
            <p:ph type="dt" sz="half" idx="10"/>
          </p:nvPr>
        </p:nvSpPr>
        <p:spPr/>
        <p:txBody>
          <a:bodyPr/>
          <a:lstStyle>
            <a:lvl1pPr>
              <a:defRPr/>
            </a:lvl1pPr>
          </a:lstStyle>
          <a:p>
            <a:fld id="{B3453AA2-9179-4E41-8567-C3D02665EE0B}" type="datetimeFigureOut">
              <a:rPr lang="ar-SA" smtClean="0"/>
              <a:pPr/>
              <a:t>20/10/1442</a:t>
            </a:fld>
            <a:endParaRPr lang="ar-SA"/>
          </a:p>
        </p:txBody>
      </p:sp>
      <p:sp>
        <p:nvSpPr>
          <p:cNvPr id="6" name="Footer Placeholder 4"/>
          <p:cNvSpPr>
            <a:spLocks noGrp="1"/>
          </p:cNvSpPr>
          <p:nvPr>
            <p:ph type="ftr" sz="quarter" idx="11"/>
          </p:nvPr>
        </p:nvSpPr>
        <p:spPr/>
        <p:txBody>
          <a:bodyPr/>
          <a:lstStyle>
            <a:lvl1pPr>
              <a:defRPr/>
            </a:lvl1pPr>
          </a:lstStyle>
          <a:p>
            <a:endParaRPr lang="ar-SA"/>
          </a:p>
        </p:txBody>
      </p:sp>
      <p:sp>
        <p:nvSpPr>
          <p:cNvPr id="7" name="Slide Number Placeholder 5"/>
          <p:cNvSpPr>
            <a:spLocks noGrp="1"/>
          </p:cNvSpPr>
          <p:nvPr>
            <p:ph type="sldNum" sz="quarter" idx="12"/>
          </p:nvPr>
        </p:nvSpPr>
        <p:spPr/>
        <p:txBody>
          <a:bodyPr/>
          <a:lstStyle>
            <a:lvl1pPr>
              <a:defRPr/>
            </a:lvl1pPr>
          </a:lstStyle>
          <a:p>
            <a:fld id="{CF23A134-2849-48CC-A439-537AD8A28E77}"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pic>
        <p:nvPicPr>
          <p:cNvPr id="5" name="Picture 2" descr="HR-Glyph-R3.png"/>
          <p:cNvPicPr>
            <a:picLocks noChangeAspect="1" noChangeArrowheads="1"/>
          </p:cNvPicPr>
          <p:nvPr/>
        </p:nvPicPr>
        <p:blipFill>
          <a:blip r:embed="rId2" cstate="print"/>
          <a:srcRect/>
          <a:stretch>
            <a:fillRect/>
          </a:stretch>
        </p:blipFill>
        <p:spPr bwMode="auto">
          <a:xfrm>
            <a:off x="3749675" y="1658938"/>
            <a:ext cx="1644650" cy="169862"/>
          </a:xfrm>
          <a:prstGeom prst="rect">
            <a:avLst/>
          </a:prstGeom>
          <a:noFill/>
          <a:ln w="9525">
            <a:noFill/>
            <a:miter lim="800000"/>
            <a:headEnd/>
            <a:tailEnd/>
          </a:ln>
        </p:spPr>
      </p:pic>
      <p:sp>
        <p:nvSpPr>
          <p:cNvPr id="2" name="Title 1"/>
          <p:cNvSpPr>
            <a:spLocks noGrp="1"/>
          </p:cNvSpPr>
          <p:nvPr>
            <p:ph type="title"/>
          </p:nvPr>
        </p:nvSpPr>
        <p:spPr/>
        <p:txBody>
          <a:bodyPr/>
          <a:lstStyle/>
          <a:p>
            <a:r>
              <a:rPr lang="ar-SA" smtClean="0"/>
              <a:t>انقر لتحرير نمط العنوان الرئيسي</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dirty="0"/>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dirty="0"/>
          </a:p>
        </p:txBody>
      </p:sp>
      <p:sp>
        <p:nvSpPr>
          <p:cNvPr id="6" name="Date Placeholder 4"/>
          <p:cNvSpPr>
            <a:spLocks noGrp="1"/>
          </p:cNvSpPr>
          <p:nvPr>
            <p:ph type="dt" sz="half" idx="10"/>
          </p:nvPr>
        </p:nvSpPr>
        <p:spPr/>
        <p:txBody>
          <a:bodyPr/>
          <a:lstStyle>
            <a:lvl1pPr>
              <a:defRPr/>
            </a:lvl1pPr>
          </a:lstStyle>
          <a:p>
            <a:fld id="{B3453AA2-9179-4E41-8567-C3D02665EE0B}" type="datetimeFigureOut">
              <a:rPr lang="ar-SA" smtClean="0"/>
              <a:pPr/>
              <a:t>20/10/1442</a:t>
            </a:fld>
            <a:endParaRPr lang="ar-SA"/>
          </a:p>
        </p:txBody>
      </p:sp>
      <p:sp>
        <p:nvSpPr>
          <p:cNvPr id="7" name="Footer Placeholder 5"/>
          <p:cNvSpPr>
            <a:spLocks noGrp="1"/>
          </p:cNvSpPr>
          <p:nvPr>
            <p:ph type="ftr" sz="quarter" idx="11"/>
          </p:nvPr>
        </p:nvSpPr>
        <p:spPr/>
        <p:txBody>
          <a:bodyPr/>
          <a:lstStyle>
            <a:lvl1pPr>
              <a:defRPr/>
            </a:lvl1pPr>
          </a:lstStyle>
          <a:p>
            <a:endParaRPr lang="ar-SA"/>
          </a:p>
        </p:txBody>
      </p:sp>
      <p:sp>
        <p:nvSpPr>
          <p:cNvPr id="8" name="Slide Number Placeholder 6"/>
          <p:cNvSpPr>
            <a:spLocks noGrp="1"/>
          </p:cNvSpPr>
          <p:nvPr>
            <p:ph type="sldNum" sz="quarter" idx="12"/>
          </p:nvPr>
        </p:nvSpPr>
        <p:spPr/>
        <p:txBody>
          <a:bodyPr/>
          <a:lstStyle>
            <a:lvl1pPr>
              <a:defRPr/>
            </a:lvl1pPr>
          </a:lstStyle>
          <a:p>
            <a:fld id="{CF23A134-2849-48CC-A439-537AD8A28E7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pic>
        <p:nvPicPr>
          <p:cNvPr id="7" name="Picture 2" descr="HR-Glyph-R3.png"/>
          <p:cNvPicPr>
            <a:picLocks noChangeAspect="1" noChangeArrowheads="1"/>
          </p:cNvPicPr>
          <p:nvPr/>
        </p:nvPicPr>
        <p:blipFill>
          <a:blip r:embed="rId2" cstate="print"/>
          <a:srcRect/>
          <a:stretch>
            <a:fillRect/>
          </a:stretch>
        </p:blipFill>
        <p:spPr bwMode="auto">
          <a:xfrm>
            <a:off x="3749675" y="1658938"/>
            <a:ext cx="1644650" cy="169862"/>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a:p>
        </p:txBody>
      </p:sp>
      <p:sp>
        <p:nvSpPr>
          <p:cNvPr id="3" name="Text Placeholder 2"/>
          <p:cNvSpPr>
            <a:spLocks noGrp="1"/>
          </p:cNvSpPr>
          <p:nvPr>
            <p:ph type="body" idx="1"/>
          </p:nvPr>
        </p:nvSpPr>
        <p:spPr>
          <a:xfrm>
            <a:off x="685800" y="2027238"/>
            <a:ext cx="3657600" cy="639762"/>
          </a:xfrm>
        </p:spPr>
        <p:txBody>
          <a:bodyPr anchor="ctr"/>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dirty="0"/>
          </a:p>
        </p:txBody>
      </p:sp>
      <p:sp>
        <p:nvSpPr>
          <p:cNvPr id="5" name="Text Placeholder 4"/>
          <p:cNvSpPr>
            <a:spLocks noGrp="1"/>
          </p:cNvSpPr>
          <p:nvPr>
            <p:ph type="body" sz="quarter" idx="3"/>
          </p:nvPr>
        </p:nvSpPr>
        <p:spPr>
          <a:xfrm>
            <a:off x="4800600" y="2027238"/>
            <a:ext cx="3657600" cy="639762"/>
          </a:xfrm>
        </p:spPr>
        <p:txBody>
          <a:bodyPr anchor="ctr"/>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dirty="0"/>
          </a:p>
        </p:txBody>
      </p:sp>
      <p:sp>
        <p:nvSpPr>
          <p:cNvPr id="8" name="Date Placeholder 6"/>
          <p:cNvSpPr>
            <a:spLocks noGrp="1"/>
          </p:cNvSpPr>
          <p:nvPr>
            <p:ph type="dt" sz="half" idx="10"/>
          </p:nvPr>
        </p:nvSpPr>
        <p:spPr/>
        <p:txBody>
          <a:bodyPr/>
          <a:lstStyle>
            <a:lvl1pPr>
              <a:defRPr/>
            </a:lvl1pPr>
          </a:lstStyle>
          <a:p>
            <a:fld id="{B3453AA2-9179-4E41-8567-C3D02665EE0B}" type="datetimeFigureOut">
              <a:rPr lang="ar-SA" smtClean="0"/>
              <a:pPr/>
              <a:t>20/10/1442</a:t>
            </a:fld>
            <a:endParaRPr lang="ar-SA"/>
          </a:p>
        </p:txBody>
      </p:sp>
      <p:sp>
        <p:nvSpPr>
          <p:cNvPr id="9" name="Footer Placeholder 7"/>
          <p:cNvSpPr>
            <a:spLocks noGrp="1"/>
          </p:cNvSpPr>
          <p:nvPr>
            <p:ph type="ftr" sz="quarter" idx="11"/>
          </p:nvPr>
        </p:nvSpPr>
        <p:spPr/>
        <p:txBody>
          <a:bodyPr/>
          <a:lstStyle>
            <a:lvl1pPr>
              <a:defRPr/>
            </a:lvl1pPr>
          </a:lstStyle>
          <a:p>
            <a:endParaRPr lang="ar-SA"/>
          </a:p>
        </p:txBody>
      </p:sp>
      <p:sp>
        <p:nvSpPr>
          <p:cNvPr id="10" name="Slide Number Placeholder 8"/>
          <p:cNvSpPr>
            <a:spLocks noGrp="1"/>
          </p:cNvSpPr>
          <p:nvPr>
            <p:ph type="sldNum" sz="quarter" idx="12"/>
          </p:nvPr>
        </p:nvSpPr>
        <p:spPr/>
        <p:txBody>
          <a:bodyPr/>
          <a:lstStyle>
            <a:lvl1pPr>
              <a:defRPr/>
            </a:lvl1pPr>
          </a:lstStyle>
          <a:p>
            <a:fld id="{CF23A134-2849-48CC-A439-537AD8A28E7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pic>
        <p:nvPicPr>
          <p:cNvPr id="3" name="Picture 6" descr="HR-Glyph-R3.png"/>
          <p:cNvPicPr>
            <a:picLocks noChangeAspect="1" noChangeArrowheads="1"/>
          </p:cNvPicPr>
          <p:nvPr/>
        </p:nvPicPr>
        <p:blipFill>
          <a:blip r:embed="rId2" cstate="print"/>
          <a:srcRect/>
          <a:stretch>
            <a:fillRect/>
          </a:stretch>
        </p:blipFill>
        <p:spPr bwMode="auto">
          <a:xfrm>
            <a:off x="3749675" y="1658938"/>
            <a:ext cx="1644650" cy="169862"/>
          </a:xfrm>
          <a:prstGeom prst="rect">
            <a:avLst/>
          </a:prstGeom>
          <a:noFill/>
          <a:ln w="9525">
            <a:noFill/>
            <a:miter lim="800000"/>
            <a:headEnd/>
            <a:tailEnd/>
          </a:ln>
        </p:spPr>
      </p:pic>
      <p:sp>
        <p:nvSpPr>
          <p:cNvPr id="2" name="Title 1"/>
          <p:cNvSpPr>
            <a:spLocks noGrp="1"/>
          </p:cNvSpPr>
          <p:nvPr>
            <p:ph type="title"/>
          </p:nvPr>
        </p:nvSpPr>
        <p:spPr/>
        <p:txBody>
          <a:bodyPr/>
          <a:lstStyle/>
          <a:p>
            <a:r>
              <a:rPr lang="ar-SA" smtClean="0"/>
              <a:t>انقر لتحرير نمط العنوان الرئيسي</a:t>
            </a:r>
            <a:endParaRPr/>
          </a:p>
        </p:txBody>
      </p:sp>
      <p:sp>
        <p:nvSpPr>
          <p:cNvPr id="4" name="Date Placeholder 2"/>
          <p:cNvSpPr>
            <a:spLocks noGrp="1"/>
          </p:cNvSpPr>
          <p:nvPr>
            <p:ph type="dt" sz="half" idx="10"/>
          </p:nvPr>
        </p:nvSpPr>
        <p:spPr/>
        <p:txBody>
          <a:bodyPr/>
          <a:lstStyle>
            <a:lvl1pPr>
              <a:defRPr/>
            </a:lvl1pPr>
          </a:lstStyle>
          <a:p>
            <a:fld id="{B3453AA2-9179-4E41-8567-C3D02665EE0B}" type="datetimeFigureOut">
              <a:rPr lang="ar-SA" smtClean="0"/>
              <a:pPr/>
              <a:t>20/10/1442</a:t>
            </a:fld>
            <a:endParaRPr lang="ar-SA"/>
          </a:p>
        </p:txBody>
      </p:sp>
      <p:sp>
        <p:nvSpPr>
          <p:cNvPr id="5" name="Footer Placeholder 3"/>
          <p:cNvSpPr>
            <a:spLocks noGrp="1"/>
          </p:cNvSpPr>
          <p:nvPr>
            <p:ph type="ftr" sz="quarter" idx="11"/>
          </p:nvPr>
        </p:nvSpPr>
        <p:spPr/>
        <p:txBody>
          <a:bodyPr/>
          <a:lstStyle>
            <a:lvl1pPr>
              <a:defRPr/>
            </a:lvl1pPr>
          </a:lstStyle>
          <a:p>
            <a:endParaRPr lang="ar-SA"/>
          </a:p>
        </p:txBody>
      </p:sp>
      <p:sp>
        <p:nvSpPr>
          <p:cNvPr id="6" name="Slide Number Placeholder 4"/>
          <p:cNvSpPr>
            <a:spLocks noGrp="1"/>
          </p:cNvSpPr>
          <p:nvPr>
            <p:ph type="sldNum" sz="quarter" idx="12"/>
          </p:nvPr>
        </p:nvSpPr>
        <p:spPr/>
        <p:txBody>
          <a:bodyPr/>
          <a:lstStyle>
            <a:lvl1pPr>
              <a:defRPr/>
            </a:lvl1pPr>
          </a:lstStyle>
          <a:p>
            <a:fld id="{CF23A134-2849-48CC-A439-537AD8A28E7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CF23A134-2849-48CC-A439-537AD8A28E77}" type="slidenum">
              <a:rPr lang="ar-SA" smtClean="0"/>
              <a:pPr/>
              <a:t>‹#›</a:t>
            </a:fld>
            <a:endParaRPr lang="ar-SA"/>
          </a:p>
        </p:txBody>
      </p:sp>
      <p:sp>
        <p:nvSpPr>
          <p:cNvPr id="3" name="Date Placeholder 3"/>
          <p:cNvSpPr>
            <a:spLocks noGrp="1"/>
          </p:cNvSpPr>
          <p:nvPr>
            <p:ph type="dt" sz="half" idx="11"/>
          </p:nvPr>
        </p:nvSpPr>
        <p:spPr/>
        <p:txBody>
          <a:bodyPr/>
          <a:lstStyle>
            <a:lvl1pPr>
              <a:defRPr/>
            </a:lvl1pPr>
          </a:lstStyle>
          <a:p>
            <a:fld id="{B3453AA2-9179-4E41-8567-C3D02665EE0B}" type="datetimeFigureOut">
              <a:rPr lang="ar-SA" smtClean="0"/>
              <a:pPr/>
              <a:t>20/10/1442</a:t>
            </a:fld>
            <a:endParaRPr lang="ar-SA"/>
          </a:p>
        </p:txBody>
      </p:sp>
      <p:sp>
        <p:nvSpPr>
          <p:cNvPr id="4" name="Footer Placeholder 4"/>
          <p:cNvSpPr>
            <a:spLocks noGrp="1"/>
          </p:cNvSpPr>
          <p:nvPr>
            <p:ph type="ftr" sz="quarter" idx="12"/>
          </p:nvPr>
        </p:nvSpPr>
        <p:spPr/>
        <p:txBody>
          <a:bodyPr/>
          <a:lstStyle>
            <a:lvl1pPr>
              <a:defRPr/>
            </a:lvl1pPr>
          </a:lstStyle>
          <a:p>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pic>
        <p:nvPicPr>
          <p:cNvPr id="5" name="Picture 2" descr="HR-Glyph-R3.png"/>
          <p:cNvPicPr>
            <a:picLocks noChangeAspect="1" noChangeArrowheads="1"/>
          </p:cNvPicPr>
          <p:nvPr/>
        </p:nvPicPr>
        <p:blipFill>
          <a:blip r:embed="rId2" cstate="print"/>
          <a:srcRect/>
          <a:stretch>
            <a:fillRect/>
          </a:stretch>
        </p:blipFill>
        <p:spPr bwMode="auto">
          <a:xfrm>
            <a:off x="1665288" y="2286000"/>
            <a:ext cx="1644650" cy="169863"/>
          </a:xfrm>
          <a:prstGeom prst="rect">
            <a:avLst/>
          </a:prstGeom>
          <a:noFill/>
          <a:ln w="9525">
            <a:noFill/>
            <a:miter lim="800000"/>
            <a:headEnd/>
            <a:tailEnd/>
          </a:ln>
        </p:spPr>
      </p:pic>
      <p:sp>
        <p:nvSpPr>
          <p:cNvPr id="2" name="Title 1"/>
          <p:cNvSpPr>
            <a:spLocks noGrp="1"/>
          </p:cNvSpPr>
          <p:nvPr>
            <p:ph type="title"/>
          </p:nvPr>
        </p:nvSpPr>
        <p:spPr>
          <a:xfrm>
            <a:off x="658906" y="914400"/>
            <a:ext cx="3657600" cy="1162050"/>
          </a:xfrm>
        </p:spPr>
        <p:txBody>
          <a:bodyPr anchor="b"/>
          <a:lstStyle>
            <a:lvl1pPr algn="ctr">
              <a:defRPr sz="3800" b="0"/>
            </a:lvl1pPr>
          </a:lstStyle>
          <a:p>
            <a:r>
              <a:rPr lang="ar-SA" smtClean="0"/>
              <a:t>انقر لتحرير نمط العنوان الرئيسي</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marL="2290763" indent="-461963">
              <a:tabLst/>
              <a:defRPr sz="2000"/>
            </a:lvl6pPr>
            <a:lvl7pPr marL="2290763" indent="-461963">
              <a:tabLst/>
              <a:defRPr sz="2000"/>
            </a:lvl7pPr>
            <a:lvl8pPr marL="2290763" indent="-461963">
              <a:tabLst/>
              <a:defRPr sz="2000"/>
            </a:lvl8pPr>
            <a:lvl9pPr marL="2290763" indent="-461963">
              <a:tabLst/>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dirty="0"/>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6" name="Date Placeholder 4"/>
          <p:cNvSpPr>
            <a:spLocks noGrp="1"/>
          </p:cNvSpPr>
          <p:nvPr>
            <p:ph type="dt" sz="half" idx="10"/>
          </p:nvPr>
        </p:nvSpPr>
        <p:spPr/>
        <p:txBody>
          <a:bodyPr/>
          <a:lstStyle>
            <a:lvl1pPr>
              <a:defRPr/>
            </a:lvl1pPr>
          </a:lstStyle>
          <a:p>
            <a:fld id="{B3453AA2-9179-4E41-8567-C3D02665EE0B}" type="datetimeFigureOut">
              <a:rPr lang="ar-SA" smtClean="0"/>
              <a:pPr/>
              <a:t>20/10/1442</a:t>
            </a:fld>
            <a:endParaRPr lang="ar-SA"/>
          </a:p>
        </p:txBody>
      </p:sp>
      <p:sp>
        <p:nvSpPr>
          <p:cNvPr id="7" name="Footer Placeholder 5"/>
          <p:cNvSpPr>
            <a:spLocks noGrp="1"/>
          </p:cNvSpPr>
          <p:nvPr>
            <p:ph type="ftr" sz="quarter" idx="11"/>
          </p:nvPr>
        </p:nvSpPr>
        <p:spPr/>
        <p:txBody>
          <a:bodyPr/>
          <a:lstStyle>
            <a:lvl1pPr>
              <a:defRPr/>
            </a:lvl1pPr>
          </a:lstStyle>
          <a:p>
            <a:endParaRPr lang="ar-SA"/>
          </a:p>
        </p:txBody>
      </p:sp>
      <p:sp>
        <p:nvSpPr>
          <p:cNvPr id="8" name="Slide Number Placeholder 6"/>
          <p:cNvSpPr>
            <a:spLocks noGrp="1"/>
          </p:cNvSpPr>
          <p:nvPr>
            <p:ph type="sldNum" sz="quarter" idx="12"/>
          </p:nvPr>
        </p:nvSpPr>
        <p:spPr/>
        <p:txBody>
          <a:bodyPr/>
          <a:lstStyle>
            <a:lvl1pPr>
              <a:defRPr/>
            </a:lvl1pPr>
          </a:lstStyle>
          <a:p>
            <a:fld id="{CF23A134-2849-48CC-A439-537AD8A28E7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pic>
        <p:nvPicPr>
          <p:cNvPr id="5" name="Picture 2" descr="HR-Glyph-R3.png"/>
          <p:cNvPicPr>
            <a:picLocks noChangeAspect="1" noChangeArrowheads="1"/>
          </p:cNvPicPr>
          <p:nvPr/>
        </p:nvPicPr>
        <p:blipFill>
          <a:blip r:embed="rId2" cstate="print"/>
          <a:srcRect/>
          <a:stretch>
            <a:fillRect/>
          </a:stretch>
        </p:blipFill>
        <p:spPr bwMode="auto">
          <a:xfrm>
            <a:off x="5805488" y="2286000"/>
            <a:ext cx="1644650" cy="169863"/>
          </a:xfrm>
          <a:prstGeom prst="rect">
            <a:avLst/>
          </a:prstGeom>
          <a:noFill/>
          <a:ln w="9525">
            <a:noFill/>
            <a:miter lim="800000"/>
            <a:headEnd/>
            <a:tailEnd/>
          </a:ln>
        </p:spPr>
      </p:pic>
      <p:sp>
        <p:nvSpPr>
          <p:cNvPr id="2" name="Title 1"/>
          <p:cNvSpPr>
            <a:spLocks noGrp="1"/>
          </p:cNvSpPr>
          <p:nvPr>
            <p:ph type="title"/>
          </p:nvPr>
        </p:nvSpPr>
        <p:spPr>
          <a:xfrm>
            <a:off x="4799013" y="914400"/>
            <a:ext cx="3657600" cy="1161288"/>
          </a:xfrm>
          <a:effectLst/>
        </p:spPr>
        <p:txBody>
          <a:bodyPr anchor="b"/>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ar-SA" smtClean="0"/>
              <a:t>انقر لتحرير نمط العنوان الرئيسي</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ar-SA" noProof="0" smtClean="0"/>
              <a:t>انقر فوق الرمز لإضافة صورة</a:t>
            </a:r>
            <a:endParaRPr noProof="0"/>
          </a:p>
        </p:txBody>
      </p:sp>
      <p:sp>
        <p:nvSpPr>
          <p:cNvPr id="4" name="Text Placeholder 3"/>
          <p:cNvSpPr>
            <a:spLocks noGrp="1"/>
          </p:cNvSpPr>
          <p:nvPr>
            <p:ph type="body" sz="half" idx="2"/>
          </p:nvPr>
        </p:nvSpPr>
        <p:spPr>
          <a:xfrm>
            <a:off x="4799013" y="2587752"/>
            <a:ext cx="3657600" cy="2898648"/>
          </a:xfrm>
        </p:spPr>
        <p:txBody>
          <a:bodyPr rtlCol="0">
            <a:normAutofit/>
          </a:bodyPr>
          <a:lstStyle>
            <a:lvl1pPr marL="0" indent="0" algn="ctr">
              <a:spcBef>
                <a:spcPts val="6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6" name="Date Placeholder 4"/>
          <p:cNvSpPr>
            <a:spLocks noGrp="1"/>
          </p:cNvSpPr>
          <p:nvPr>
            <p:ph type="dt" sz="half" idx="10"/>
          </p:nvPr>
        </p:nvSpPr>
        <p:spPr/>
        <p:txBody>
          <a:bodyPr/>
          <a:lstStyle>
            <a:lvl1pPr>
              <a:defRPr/>
            </a:lvl1pPr>
          </a:lstStyle>
          <a:p>
            <a:fld id="{B3453AA2-9179-4E41-8567-C3D02665EE0B}" type="datetimeFigureOut">
              <a:rPr lang="ar-SA" smtClean="0"/>
              <a:pPr/>
              <a:t>20/10/1442</a:t>
            </a:fld>
            <a:endParaRPr lang="ar-SA"/>
          </a:p>
        </p:txBody>
      </p:sp>
      <p:sp>
        <p:nvSpPr>
          <p:cNvPr id="7" name="Footer Placeholder 5"/>
          <p:cNvSpPr>
            <a:spLocks noGrp="1"/>
          </p:cNvSpPr>
          <p:nvPr>
            <p:ph type="ftr" sz="quarter" idx="11"/>
          </p:nvPr>
        </p:nvSpPr>
        <p:spPr/>
        <p:txBody>
          <a:bodyPr/>
          <a:lstStyle>
            <a:lvl1pPr>
              <a:defRPr/>
            </a:lvl1pPr>
          </a:lstStyle>
          <a:p>
            <a:endParaRPr lang="ar-SA"/>
          </a:p>
        </p:txBody>
      </p:sp>
      <p:sp>
        <p:nvSpPr>
          <p:cNvPr id="8" name="Slide Number Placeholder 6"/>
          <p:cNvSpPr>
            <a:spLocks noGrp="1"/>
          </p:cNvSpPr>
          <p:nvPr>
            <p:ph type="sldNum" sz="quarter" idx="12"/>
          </p:nvPr>
        </p:nvSpPr>
        <p:spPr/>
        <p:txBody>
          <a:bodyPr/>
          <a:lstStyle>
            <a:lvl1pPr>
              <a:defRPr/>
            </a:lvl1pPr>
          </a:lstStyle>
          <a:p>
            <a:fld id="{CF23A134-2849-48CC-A439-537AD8A28E77}"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6.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675"/>
            <a:ext cx="5334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fld id="{CF23A134-2849-48CC-A439-537AD8A28E77}" type="slidenum">
              <a:rPr lang="ar-SA" smtClean="0"/>
              <a:pPr/>
              <a:t>‹#›</a:t>
            </a:fld>
            <a:endParaRPr lang="ar-SA"/>
          </a:p>
        </p:txBody>
      </p:sp>
      <p:sp>
        <p:nvSpPr>
          <p:cNvPr id="2" name="Title Placeholder 1"/>
          <p:cNvSpPr>
            <a:spLocks noGrp="1"/>
          </p:cNvSpPr>
          <p:nvPr>
            <p:ph type="title"/>
          </p:nvPr>
        </p:nvSpPr>
        <p:spPr>
          <a:xfrm>
            <a:off x="685800" y="66675"/>
            <a:ext cx="7770813" cy="1371600"/>
          </a:xfrm>
          <a:prstGeom prst="rect">
            <a:avLst/>
          </a:prstGeom>
          <a:effectLst/>
        </p:spPr>
        <p:txBody>
          <a:bodyPr vert="horz" lIns="91440" tIns="45720" rIns="91440" bIns="45720" rtlCol="0" anchor="ctr" anchorCtr="0">
            <a:noAutofit/>
          </a:bodyPr>
          <a:lstStyle/>
          <a:p>
            <a:r>
              <a:rPr lang="ar-SA" smtClean="0"/>
              <a:t>انقر لتحرير نمط العنوان الرئيسي</a:t>
            </a:r>
            <a:endParaRPr/>
          </a:p>
        </p:txBody>
      </p:sp>
      <p:sp>
        <p:nvSpPr>
          <p:cNvPr id="1028" name="Text Placeholder 2"/>
          <p:cNvSpPr>
            <a:spLocks noGrp="1"/>
          </p:cNvSpPr>
          <p:nvPr>
            <p:ph type="body" idx="1"/>
          </p:nvPr>
        </p:nvSpPr>
        <p:spPr bwMode="auto">
          <a:xfrm>
            <a:off x="685800" y="2209800"/>
            <a:ext cx="7770813"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smtClean="0"/>
          </a:p>
        </p:txBody>
      </p:sp>
      <p:sp>
        <p:nvSpPr>
          <p:cNvPr id="4" name="Date Placeholder 3"/>
          <p:cNvSpPr>
            <a:spLocks noGrp="1"/>
          </p:cNvSpPr>
          <p:nvPr>
            <p:ph type="dt" sz="half" idx="2"/>
          </p:nvPr>
        </p:nvSpPr>
        <p:spPr>
          <a:xfrm>
            <a:off x="6400800" y="6289675"/>
            <a:ext cx="23749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B3453AA2-9179-4E41-8567-C3D02665EE0B}" type="datetimeFigureOut">
              <a:rPr lang="ar-SA" smtClean="0"/>
              <a:pPr/>
              <a:t>20/10/1442</a:t>
            </a:fld>
            <a:endParaRPr lang="ar-SA"/>
          </a:p>
        </p:txBody>
      </p:sp>
      <p:sp>
        <p:nvSpPr>
          <p:cNvPr id="5" name="Footer Placeholder 4"/>
          <p:cNvSpPr>
            <a:spLocks noGrp="1"/>
          </p:cNvSpPr>
          <p:nvPr>
            <p:ph type="ftr" sz="quarter" idx="3"/>
          </p:nvPr>
        </p:nvSpPr>
        <p:spPr>
          <a:xfrm>
            <a:off x="349250" y="6289675"/>
            <a:ext cx="315595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ctr" rtl="1" eaLnBrk="1" fontAlgn="base" hangingPunct="1">
        <a:spcBef>
          <a:spcPct val="0"/>
        </a:spcBef>
        <a:spcAft>
          <a:spcPct val="0"/>
        </a:spcAft>
        <a:defRPr sz="5000" kern="1200">
          <a:solidFill>
            <a:schemeClr val="tx2"/>
          </a:solidFill>
          <a:effectLst>
            <a:outerShdw blurRad="38100" dist="12700" algn="l" rotWithShape="0">
              <a:prstClr val="black">
                <a:alpha val="40000"/>
              </a:prstClr>
            </a:outerShdw>
          </a:effectLst>
          <a:latin typeface="+mj-lt"/>
          <a:ea typeface="MS PGothic" pitchFamily="34" charset="-128"/>
          <a:cs typeface="ＭＳ Ｐゴシック" charset="0"/>
        </a:defRPr>
      </a:lvl1pPr>
      <a:lvl2pPr algn="ctr" rtl="1" eaLnBrk="1" fontAlgn="base" hangingPunct="1">
        <a:spcBef>
          <a:spcPct val="0"/>
        </a:spcBef>
        <a:spcAft>
          <a:spcPct val="0"/>
        </a:spcAft>
        <a:defRPr sz="5000">
          <a:solidFill>
            <a:schemeClr val="tx2"/>
          </a:solidFill>
          <a:latin typeface="Calisto MT" charset="0"/>
          <a:ea typeface="MS PGothic" pitchFamily="34" charset="-128"/>
          <a:cs typeface="ＭＳ Ｐゴシック" charset="0"/>
        </a:defRPr>
      </a:lvl2pPr>
      <a:lvl3pPr algn="ctr" rtl="1" eaLnBrk="1" fontAlgn="base" hangingPunct="1">
        <a:spcBef>
          <a:spcPct val="0"/>
        </a:spcBef>
        <a:spcAft>
          <a:spcPct val="0"/>
        </a:spcAft>
        <a:defRPr sz="5000">
          <a:solidFill>
            <a:schemeClr val="tx2"/>
          </a:solidFill>
          <a:latin typeface="Calisto MT" charset="0"/>
          <a:ea typeface="MS PGothic" pitchFamily="34" charset="-128"/>
          <a:cs typeface="ＭＳ Ｐゴシック" charset="0"/>
        </a:defRPr>
      </a:lvl3pPr>
      <a:lvl4pPr algn="ctr" rtl="1" eaLnBrk="1" fontAlgn="base" hangingPunct="1">
        <a:spcBef>
          <a:spcPct val="0"/>
        </a:spcBef>
        <a:spcAft>
          <a:spcPct val="0"/>
        </a:spcAft>
        <a:defRPr sz="5000">
          <a:solidFill>
            <a:schemeClr val="tx2"/>
          </a:solidFill>
          <a:latin typeface="Calisto MT" charset="0"/>
          <a:ea typeface="MS PGothic" pitchFamily="34" charset="-128"/>
          <a:cs typeface="ＭＳ Ｐゴシック" charset="0"/>
        </a:defRPr>
      </a:lvl4pPr>
      <a:lvl5pPr algn="ctr" rtl="1" eaLnBrk="1" fontAlgn="base" hangingPunct="1">
        <a:spcBef>
          <a:spcPct val="0"/>
        </a:spcBef>
        <a:spcAft>
          <a:spcPct val="0"/>
        </a:spcAft>
        <a:defRPr sz="5000">
          <a:solidFill>
            <a:schemeClr val="tx2"/>
          </a:solidFill>
          <a:latin typeface="Calisto MT" charset="0"/>
          <a:ea typeface="MS PGothic" pitchFamily="34" charset="-128"/>
          <a:cs typeface="ＭＳ Ｐゴシック" charset="0"/>
        </a:defRPr>
      </a:lvl5pPr>
      <a:lvl6pPr marL="457200" algn="ctr" rtl="1" eaLnBrk="1" fontAlgn="base" hangingPunct="1">
        <a:spcBef>
          <a:spcPct val="0"/>
        </a:spcBef>
        <a:spcAft>
          <a:spcPct val="0"/>
        </a:spcAft>
        <a:defRPr sz="5000">
          <a:solidFill>
            <a:schemeClr val="tx2"/>
          </a:solidFill>
          <a:latin typeface="Calisto MT" charset="0"/>
          <a:ea typeface="ＭＳ Ｐゴシック" charset="0"/>
          <a:cs typeface="ＭＳ Ｐゴシック" charset="0"/>
        </a:defRPr>
      </a:lvl6pPr>
      <a:lvl7pPr marL="914400" algn="ctr" rtl="1" eaLnBrk="1" fontAlgn="base" hangingPunct="1">
        <a:spcBef>
          <a:spcPct val="0"/>
        </a:spcBef>
        <a:spcAft>
          <a:spcPct val="0"/>
        </a:spcAft>
        <a:defRPr sz="5000">
          <a:solidFill>
            <a:schemeClr val="tx2"/>
          </a:solidFill>
          <a:latin typeface="Calisto MT" charset="0"/>
          <a:ea typeface="ＭＳ Ｐゴシック" charset="0"/>
          <a:cs typeface="ＭＳ Ｐゴシック" charset="0"/>
        </a:defRPr>
      </a:lvl7pPr>
      <a:lvl8pPr marL="1371600" algn="ctr" rtl="1" eaLnBrk="1" fontAlgn="base" hangingPunct="1">
        <a:spcBef>
          <a:spcPct val="0"/>
        </a:spcBef>
        <a:spcAft>
          <a:spcPct val="0"/>
        </a:spcAft>
        <a:defRPr sz="5000">
          <a:solidFill>
            <a:schemeClr val="tx2"/>
          </a:solidFill>
          <a:latin typeface="Calisto MT" charset="0"/>
          <a:ea typeface="ＭＳ Ｐゴシック" charset="0"/>
          <a:cs typeface="ＭＳ Ｐゴシック" charset="0"/>
        </a:defRPr>
      </a:lvl8pPr>
      <a:lvl9pPr marL="1828800" algn="ctr" rtl="1" eaLnBrk="1" fontAlgn="base" hangingPunct="1">
        <a:spcBef>
          <a:spcPct val="0"/>
        </a:spcBef>
        <a:spcAft>
          <a:spcPct val="0"/>
        </a:spcAft>
        <a:defRPr sz="5000">
          <a:solidFill>
            <a:schemeClr val="tx2"/>
          </a:solidFill>
          <a:latin typeface="Calisto MT" charset="0"/>
          <a:ea typeface="ＭＳ Ｐゴシック" charset="0"/>
          <a:cs typeface="ＭＳ Ｐゴシック" charset="0"/>
        </a:defRPr>
      </a:lvl9pPr>
    </p:titleStyle>
    <p:bodyStyle>
      <a:lvl1pPr marL="457200" indent="-457200" algn="r" rtl="1" eaLnBrk="1" fontAlgn="base" hangingPunct="1">
        <a:spcBef>
          <a:spcPts val="2000"/>
        </a:spcBef>
        <a:spcAft>
          <a:spcPct val="0"/>
        </a:spcAft>
        <a:buClr>
          <a:srgbClr val="8E887C"/>
        </a:buClr>
        <a:buFont typeface="Wingdings" pitchFamily="2" charset="2"/>
        <a:buChar char=""/>
        <a:defRPr sz="2400" kern="1200">
          <a:solidFill>
            <a:schemeClr val="tx2"/>
          </a:solidFill>
          <a:latin typeface="+mn-lt"/>
          <a:ea typeface="MS PGothic" pitchFamily="34" charset="-128"/>
          <a:cs typeface="ＭＳ Ｐゴシック" charset="0"/>
        </a:defRPr>
      </a:lvl1pPr>
      <a:lvl2pPr marL="914400" indent="-457200" algn="r" rtl="1" eaLnBrk="1" fontAlgn="base" hangingPunct="1">
        <a:spcBef>
          <a:spcPts val="600"/>
        </a:spcBef>
        <a:spcAft>
          <a:spcPct val="0"/>
        </a:spcAft>
        <a:buClr>
          <a:srgbClr val="47443E"/>
        </a:buClr>
        <a:buFont typeface="Wingdings" pitchFamily="2" charset="2"/>
        <a:buChar char=""/>
        <a:defRPr sz="2200" kern="1200">
          <a:solidFill>
            <a:schemeClr val="tx2"/>
          </a:solidFill>
          <a:latin typeface="+mn-lt"/>
          <a:ea typeface="MS PGothic" pitchFamily="34" charset="-128"/>
          <a:cs typeface="+mn-cs"/>
        </a:defRPr>
      </a:lvl2pPr>
      <a:lvl3pPr marL="1371600" indent="-457200" algn="r" rtl="1" eaLnBrk="1" fontAlgn="base" hangingPunct="1">
        <a:spcBef>
          <a:spcPts val="600"/>
        </a:spcBef>
        <a:spcAft>
          <a:spcPct val="0"/>
        </a:spcAft>
        <a:buClr>
          <a:srgbClr val="8E887C"/>
        </a:buClr>
        <a:buFont typeface="Wingdings" pitchFamily="2" charset="2"/>
        <a:buChar char=""/>
        <a:defRPr sz="2000" kern="1200">
          <a:solidFill>
            <a:schemeClr val="tx2"/>
          </a:solidFill>
          <a:latin typeface="+mn-lt"/>
          <a:ea typeface="MS PGothic" pitchFamily="34" charset="-128"/>
          <a:cs typeface="+mn-cs"/>
        </a:defRPr>
      </a:lvl3pPr>
      <a:lvl4pPr marL="1828800" indent="-457200" algn="r" rtl="1" eaLnBrk="1" fontAlgn="base" hangingPunct="1">
        <a:spcBef>
          <a:spcPts val="600"/>
        </a:spcBef>
        <a:spcAft>
          <a:spcPct val="0"/>
        </a:spcAft>
        <a:buClr>
          <a:srgbClr val="47443E"/>
        </a:buClr>
        <a:buFont typeface="Wingdings" pitchFamily="2" charset="2"/>
        <a:buChar char=""/>
        <a:defRPr kern="1200">
          <a:solidFill>
            <a:schemeClr val="tx2"/>
          </a:solidFill>
          <a:latin typeface="+mn-lt"/>
          <a:ea typeface="MS PGothic" pitchFamily="34" charset="-128"/>
          <a:cs typeface="+mn-cs"/>
        </a:defRPr>
      </a:lvl4pPr>
      <a:lvl5pPr marL="2286000" indent="-457200" algn="r" rtl="1" eaLnBrk="1" fontAlgn="base" hangingPunct="1">
        <a:spcBef>
          <a:spcPts val="600"/>
        </a:spcBef>
        <a:spcAft>
          <a:spcPct val="0"/>
        </a:spcAft>
        <a:buClr>
          <a:srgbClr val="8E887C"/>
        </a:buClr>
        <a:buFont typeface="Wingdings" pitchFamily="2" charset="2"/>
        <a:buChar char=""/>
        <a:defRPr kern="1200">
          <a:solidFill>
            <a:schemeClr val="tx2"/>
          </a:solidFill>
          <a:latin typeface="+mn-lt"/>
          <a:ea typeface="MS PGothic" pitchFamily="34" charset="-128"/>
          <a:cs typeface="+mn-cs"/>
        </a:defRPr>
      </a:lvl5pPr>
      <a:lvl6pPr marL="2743200" indent="-461963" algn="r" defTabSz="914400" rtl="1"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6pPr>
      <a:lvl7pPr marL="3205163" indent="-461963" algn="r" defTabSz="914400" rtl="1"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7pPr>
      <a:lvl8pPr marL="3657600" indent="-461963" algn="r" defTabSz="914400" rtl="1"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8pPr>
      <a:lvl9pPr marL="4119563" indent="-461963" algn="r" defTabSz="914400" rtl="1"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9pPr>
    </p:bodyStyle>
    <p:otherStyle>
      <a:defPPr>
        <a:defRP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838200" y="304800"/>
            <a:ext cx="5044008" cy="1692771"/>
          </a:xfrm>
          <a:prstGeom prst="rect">
            <a:avLst/>
          </a:prstGeom>
          <a:noFill/>
        </p:spPr>
        <p:txBody>
          <a:bodyPr wrap="square" rtlCol="1">
            <a:spAutoFit/>
          </a:bodyPr>
          <a:lstStyle/>
          <a:p>
            <a:pPr algn="l"/>
            <a:r>
              <a:rPr lang="en-US" sz="2000" b="1" dirty="0" smtClean="0">
                <a:latin typeface="Monotype Corsiva" pitchFamily="66" charset="0"/>
                <a:ea typeface="Calibri" panose="020F0502020204030204" pitchFamily="34" charset="0"/>
              </a:rPr>
              <a:t>Al -Najah National University</a:t>
            </a:r>
            <a:endParaRPr lang="en-US" sz="2000" dirty="0" smtClean="0">
              <a:latin typeface="Monotype Corsiva" pitchFamily="66" charset="0"/>
              <a:ea typeface="Calibri" panose="020F0502020204030204" pitchFamily="34" charset="0"/>
            </a:endParaRPr>
          </a:p>
          <a:p>
            <a:pPr algn="l"/>
            <a:r>
              <a:rPr lang="en-US" sz="2000" b="1" dirty="0" smtClean="0">
                <a:latin typeface="Monotype Corsiva" pitchFamily="66" charset="0"/>
                <a:ea typeface="Calibri" panose="020F0502020204030204" pitchFamily="34" charset="0"/>
              </a:rPr>
              <a:t>Faculty of Engineering and Information Technology</a:t>
            </a:r>
            <a:endParaRPr lang="en-US" dirty="0" smtClean="0">
              <a:latin typeface="Monotype Corsiva" pitchFamily="66" charset="0"/>
              <a:ea typeface="Calibri" panose="020F0502020204030204" pitchFamily="34" charset="0"/>
            </a:endParaRPr>
          </a:p>
          <a:p>
            <a:r>
              <a:rPr lang="en-US" sz="3200" dirty="0" smtClean="0">
                <a:latin typeface="Monotype Corsiva" pitchFamily="66" charset="0"/>
              </a:rPr>
              <a:t/>
            </a:r>
            <a:br>
              <a:rPr lang="en-US" sz="3200" dirty="0" smtClean="0">
                <a:latin typeface="Monotype Corsiva" pitchFamily="66" charset="0"/>
              </a:rPr>
            </a:br>
            <a:endParaRPr lang="ar-SA" sz="3200" dirty="0"/>
          </a:p>
        </p:txBody>
      </p:sp>
      <p:sp>
        <p:nvSpPr>
          <p:cNvPr id="6" name="مستطيل 5"/>
          <p:cNvSpPr/>
          <p:nvPr/>
        </p:nvSpPr>
        <p:spPr>
          <a:xfrm>
            <a:off x="381000" y="1988840"/>
            <a:ext cx="8229600" cy="1241365"/>
          </a:xfrm>
          <a:prstGeom prst="rect">
            <a:avLst/>
          </a:prstGeom>
          <a:noFill/>
        </p:spPr>
        <p:txBody>
          <a:bodyPr wrap="square" lIns="91440" tIns="45720" rIns="91440" bIns="45720">
            <a:spAutoFit/>
          </a:bodyPr>
          <a:lstStyle/>
          <a:p>
            <a:pPr algn="ctr" rtl="0"/>
            <a:r>
              <a:rPr lang="en-US" sz="2800" b="1" dirty="0"/>
              <a:t>Review of Developments in Iron (III) Ion Sensing by Carbon Nanodots Probes</a:t>
            </a:r>
            <a:endParaRPr lang="en-US" sz="2800" dirty="0"/>
          </a:p>
          <a:p>
            <a:pPr algn="ctr" rtl="0"/>
            <a:endParaRPr lang="ar-SA" sz="2800" b="1" baseline="300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Bahnschrift SemiLight SemiConde" pitchFamily="34" charset="0"/>
            </a:endParaRPr>
          </a:p>
        </p:txBody>
      </p:sp>
      <p:sp>
        <p:nvSpPr>
          <p:cNvPr id="9" name="مربع نص 8"/>
          <p:cNvSpPr txBox="1"/>
          <p:nvPr/>
        </p:nvSpPr>
        <p:spPr>
          <a:xfrm>
            <a:off x="1219200" y="3861048"/>
            <a:ext cx="6324600" cy="1323439"/>
          </a:xfrm>
          <a:prstGeom prst="rect">
            <a:avLst/>
          </a:prstGeom>
          <a:noFill/>
        </p:spPr>
        <p:txBody>
          <a:bodyPr wrap="square" rtlCol="1">
            <a:spAutoFit/>
          </a:bodyPr>
          <a:lstStyle/>
          <a:p>
            <a:pPr algn="l"/>
            <a:r>
              <a:rPr lang="en-US" sz="2000" dirty="0" smtClean="0">
                <a:solidFill>
                  <a:schemeClr val="tx2">
                    <a:lumMod val="75000"/>
                  </a:schemeClr>
                </a:solidFill>
              </a:rPr>
              <a:t>By:</a:t>
            </a:r>
            <a:endParaRPr lang="ar-QA" sz="2000" dirty="0" smtClean="0">
              <a:solidFill>
                <a:schemeClr val="tx2">
                  <a:lumMod val="75000"/>
                </a:schemeClr>
              </a:solidFill>
            </a:endParaRPr>
          </a:p>
          <a:p>
            <a:pPr algn="ctr"/>
            <a:r>
              <a:rPr lang="en-US" sz="2000" dirty="0" smtClean="0">
                <a:effectLst>
                  <a:outerShdw blurRad="38100" dist="38100" dir="2700000" algn="tl">
                    <a:srgbClr val="000000">
                      <a:alpha val="43137"/>
                    </a:srgbClr>
                  </a:outerShdw>
                </a:effectLst>
              </a:rPr>
              <a:t>  </a:t>
            </a:r>
            <a:r>
              <a:rPr lang="en-US" sz="2000" dirty="0" smtClean="0">
                <a:effectLst>
                  <a:outerShdw blurRad="38100" dist="38100" dir="2700000" algn="tl">
                    <a:srgbClr val="000000">
                      <a:alpha val="43137"/>
                    </a:srgbClr>
                  </a:outerShdw>
                </a:effectLst>
                <a:latin typeface="Algerian" pitchFamily="82" charset="0"/>
              </a:rPr>
              <a:t>ASEEL YASeen</a:t>
            </a:r>
            <a:endParaRPr lang="en-US" sz="2000" i="1" dirty="0" smtClean="0">
              <a:effectLst>
                <a:outerShdw blurRad="38100" dist="38100" dir="2700000" algn="tl">
                  <a:srgbClr val="000000">
                    <a:alpha val="43137"/>
                  </a:srgbClr>
                </a:outerShdw>
              </a:effectLst>
            </a:endParaRPr>
          </a:p>
          <a:p>
            <a:pPr algn="ctr" rtl="0"/>
            <a:r>
              <a:rPr lang="en-US" sz="2000" i="1" dirty="0" smtClean="0">
                <a:effectLst>
                  <a:outerShdw blurRad="38100" dist="38100" dir="2700000" algn="tl">
                    <a:srgbClr val="000000">
                      <a:alpha val="43137"/>
                    </a:srgbClr>
                  </a:outerShdw>
                </a:effectLst>
              </a:rPr>
              <a:t> </a:t>
            </a:r>
            <a:r>
              <a:rPr lang="en-US" sz="2000" dirty="0" smtClean="0">
                <a:effectLst>
                  <a:outerShdw blurRad="38100" dist="38100" dir="2700000" algn="tl">
                    <a:srgbClr val="000000">
                      <a:alpha val="43137"/>
                    </a:srgbClr>
                  </a:outerShdw>
                </a:effectLst>
              </a:rPr>
              <a:t> </a:t>
            </a:r>
            <a:r>
              <a:rPr lang="en-US" sz="2000" dirty="0" smtClean="0">
                <a:effectLst>
                  <a:outerShdw blurRad="38100" dist="38100" dir="2700000" algn="tl">
                    <a:srgbClr val="000000">
                      <a:alpha val="43137"/>
                    </a:srgbClr>
                  </a:outerShdw>
                </a:effectLst>
                <a:latin typeface="Algerian" pitchFamily="82" charset="0"/>
              </a:rPr>
              <a:t>marah daraghmah</a:t>
            </a:r>
            <a:endParaRPr lang="ar-QA" sz="2000" i="1" dirty="0" smtClean="0">
              <a:effectLst>
                <a:outerShdw blurRad="38100" dist="38100" dir="2700000" algn="tl">
                  <a:srgbClr val="000000">
                    <a:alpha val="43137"/>
                  </a:srgbClr>
                </a:outerShdw>
              </a:effectLst>
              <a:latin typeface="Algerian" pitchFamily="82" charset="0"/>
            </a:endParaRPr>
          </a:p>
          <a:p>
            <a:pPr algn="ctr" rtl="0"/>
            <a:r>
              <a:rPr lang="en-US" sz="2000" dirty="0" smtClean="0">
                <a:effectLst>
                  <a:outerShdw blurRad="38100" dist="38100" dir="2700000" algn="tl">
                    <a:srgbClr val="000000">
                      <a:alpha val="43137"/>
                    </a:srgbClr>
                  </a:outerShdw>
                </a:effectLst>
                <a:latin typeface="Algerian" pitchFamily="82" charset="0"/>
              </a:rPr>
              <a:t>Tamara hanani</a:t>
            </a:r>
            <a:endParaRPr lang="en-US" sz="2000" dirty="0" smtClean="0">
              <a:effectLst>
                <a:outerShdw blurRad="38100" dist="38100" dir="2700000" algn="tl">
                  <a:srgbClr val="000000">
                    <a:alpha val="43137"/>
                  </a:srgbClr>
                </a:outerShdw>
              </a:effectLst>
            </a:endParaRPr>
          </a:p>
        </p:txBody>
      </p:sp>
      <p:pic>
        <p:nvPicPr>
          <p:cNvPr id="8" name="Picture 7">
            <a:extLst>
              <a:ext uri="{FF2B5EF4-FFF2-40B4-BE49-F238E27FC236}">
                <a16:creationId xmlns:a16="http://schemas.microsoft.com/office/drawing/2014/main" xmlns="" id="{59BC0D44-53AE-4AA3-9371-D3985CA9C054}"/>
              </a:ext>
            </a:extLst>
          </p:cNvPr>
          <p:cNvPicPr>
            <a:picLocks noChangeAspect="1"/>
          </p:cNvPicPr>
          <p:nvPr/>
        </p:nvPicPr>
        <p:blipFill>
          <a:blip r:embed="rId3" cstate="print">
            <a:lum bright="40000"/>
            <a:extLst>
              <a:ext uri="{28A0092B-C50C-407E-A947-70E740481C1C}">
                <a14:useLocalDpi xmlns:a14="http://schemas.microsoft.com/office/drawing/2010/main" val="0"/>
              </a:ext>
            </a:extLst>
          </a:blip>
          <a:stretch>
            <a:fillRect/>
          </a:stretch>
        </p:blipFill>
        <p:spPr>
          <a:xfrm>
            <a:off x="6781800" y="228600"/>
            <a:ext cx="1318200" cy="1318200"/>
          </a:xfrm>
          <a:prstGeom prst="rect">
            <a:avLst/>
          </a:prstGeom>
        </p:spPr>
      </p:pic>
      <p:sp>
        <p:nvSpPr>
          <p:cNvPr id="10" name="Rectangle 9"/>
          <p:cNvSpPr/>
          <p:nvPr/>
        </p:nvSpPr>
        <p:spPr>
          <a:xfrm>
            <a:off x="1143000" y="5334000"/>
            <a:ext cx="2369623" cy="369332"/>
          </a:xfrm>
          <a:prstGeom prst="rect">
            <a:avLst/>
          </a:prstGeom>
        </p:spPr>
        <p:txBody>
          <a:bodyPr wrap="none">
            <a:spAutoFit/>
          </a:bodyPr>
          <a:lstStyle/>
          <a:p>
            <a:pPr algn="ctr"/>
            <a:r>
              <a:rPr lang="en-US" dirty="0" smtClean="0">
                <a:solidFill>
                  <a:schemeClr val="tx2">
                    <a:lumMod val="75000"/>
                  </a:schemeClr>
                </a:solidFill>
              </a:rPr>
              <a:t>Under supervision of:</a:t>
            </a:r>
          </a:p>
        </p:txBody>
      </p:sp>
      <p:sp>
        <p:nvSpPr>
          <p:cNvPr id="11" name="Rectangle 10"/>
          <p:cNvSpPr/>
          <p:nvPr/>
        </p:nvSpPr>
        <p:spPr>
          <a:xfrm>
            <a:off x="2895600" y="5867400"/>
            <a:ext cx="2725426" cy="400110"/>
          </a:xfrm>
          <a:prstGeom prst="rect">
            <a:avLst/>
          </a:prstGeom>
        </p:spPr>
        <p:txBody>
          <a:bodyPr wrap="none">
            <a:spAutoFit/>
          </a:bodyPr>
          <a:lstStyle/>
          <a:p>
            <a:pPr algn="ctr"/>
            <a:r>
              <a:rPr lang="en-US" sz="2000" dirty="0" smtClean="0">
                <a:effectLst>
                  <a:outerShdw blurRad="38100" dist="38100" dir="2700000" algn="tl">
                    <a:srgbClr val="000000">
                      <a:alpha val="43137"/>
                    </a:srgbClr>
                  </a:outerShdw>
                </a:effectLst>
              </a:rPr>
              <a:t> </a:t>
            </a:r>
            <a:r>
              <a:rPr lang="en-US" sz="2000" dirty="0" smtClean="0">
                <a:effectLst>
                  <a:outerShdw blurRad="38100" dist="38100" dir="2700000" algn="tl">
                    <a:srgbClr val="000000">
                      <a:alpha val="43137"/>
                    </a:srgbClr>
                  </a:outerShdw>
                </a:effectLst>
                <a:latin typeface="Algerian" pitchFamily="82" charset="0"/>
              </a:rPr>
              <a:t>Dr. shadi sawalha</a:t>
            </a:r>
            <a:endParaRPr lang="en-US" sz="2000" i="1" dirty="0">
              <a:effectLst>
                <a:outerShdw blurRad="38100" dist="38100" dir="2700000" algn="tl">
                  <a:srgbClr val="000000">
                    <a:alpha val="43137"/>
                  </a:srgbClr>
                </a:outerShdw>
              </a:effectLst>
            </a:endParaRP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effectLst/>
              </a:rPr>
              <a:t>Ion Imprinted Polymer</a:t>
            </a:r>
            <a:endParaRPr lang="en-US" dirty="0"/>
          </a:p>
        </p:txBody>
      </p:sp>
      <p:sp>
        <p:nvSpPr>
          <p:cNvPr id="3" name="مربع نص 2"/>
          <p:cNvSpPr txBox="1"/>
          <p:nvPr/>
        </p:nvSpPr>
        <p:spPr>
          <a:xfrm>
            <a:off x="457200" y="1828800"/>
            <a:ext cx="8534400" cy="5447645"/>
          </a:xfrm>
          <a:prstGeom prst="rect">
            <a:avLst/>
          </a:prstGeom>
          <a:noFill/>
        </p:spPr>
        <p:txBody>
          <a:bodyPr wrap="square" rtlCol="0">
            <a:spAutoFit/>
          </a:bodyPr>
          <a:lstStyle/>
          <a:p>
            <a:pPr marL="285750" indent="-285750" algn="l" rtl="0">
              <a:lnSpc>
                <a:spcPct val="150000"/>
              </a:lnSpc>
              <a:buClr>
                <a:schemeClr val="accent5">
                  <a:lumMod val="75000"/>
                  <a:lumOff val="25000"/>
                </a:schemeClr>
              </a:buClr>
              <a:buFont typeface="Wingdings" pitchFamily="2" charset="2"/>
              <a:buChar char="v"/>
            </a:pPr>
            <a:r>
              <a:rPr lang="en-US" sz="1600" dirty="0" smtClean="0"/>
              <a:t>Ion </a:t>
            </a:r>
            <a:r>
              <a:rPr lang="en-US" sz="1600" dirty="0"/>
              <a:t>imprinting technology is one of the most promising tools in separation and purification sciences because of its high selectivity, good stability, simplicity, and low </a:t>
            </a:r>
            <a:r>
              <a:rPr lang="en-US" sz="1600" dirty="0" smtClean="0"/>
              <a:t>cost.</a:t>
            </a:r>
            <a:endParaRPr lang="en-US" sz="1600" b="1" dirty="0"/>
          </a:p>
          <a:p>
            <a:pPr marL="285750" indent="-285750" algn="l" rtl="0">
              <a:lnSpc>
                <a:spcPct val="150000"/>
              </a:lnSpc>
              <a:buClr>
                <a:schemeClr val="accent5">
                  <a:lumMod val="75000"/>
                  <a:lumOff val="25000"/>
                </a:schemeClr>
              </a:buClr>
              <a:buFont typeface="Wingdings" pitchFamily="2" charset="2"/>
              <a:buChar char="v"/>
            </a:pPr>
            <a:r>
              <a:rPr lang="en-US" sz="1600" b="1" dirty="0" smtClean="0"/>
              <a:t>IIP </a:t>
            </a:r>
            <a:r>
              <a:rPr lang="en-US" sz="1600" b="1" dirty="0"/>
              <a:t>components:</a:t>
            </a:r>
          </a:p>
          <a:p>
            <a:pPr lvl="0" algn="l" rtl="0">
              <a:lnSpc>
                <a:spcPct val="150000"/>
              </a:lnSpc>
            </a:pPr>
            <a:r>
              <a:rPr lang="en-US" sz="1600" dirty="0" smtClean="0"/>
              <a:t>1. Ligand</a:t>
            </a:r>
            <a:r>
              <a:rPr lang="en-US" sz="1600" dirty="0"/>
              <a:t>: The template in IIPs is an ion.</a:t>
            </a:r>
          </a:p>
          <a:p>
            <a:pPr lvl="0" algn="l" rtl="0">
              <a:lnSpc>
                <a:spcPct val="150000"/>
              </a:lnSpc>
            </a:pPr>
            <a:r>
              <a:rPr lang="en-US" sz="1600" dirty="0" smtClean="0"/>
              <a:t>2. Monomers</a:t>
            </a:r>
            <a:r>
              <a:rPr lang="en-US" sz="1600" dirty="0"/>
              <a:t>: The use of a </a:t>
            </a:r>
            <a:r>
              <a:rPr lang="en-US" sz="1600" dirty="0" err="1"/>
              <a:t>monovinylated</a:t>
            </a:r>
            <a:r>
              <a:rPr lang="en-US" sz="1600" dirty="0"/>
              <a:t> monomer, such as 4-VP.</a:t>
            </a:r>
          </a:p>
          <a:p>
            <a:pPr lvl="0" algn="l" rtl="0">
              <a:lnSpc>
                <a:spcPct val="150000"/>
              </a:lnSpc>
            </a:pPr>
            <a:r>
              <a:rPr lang="en-US" sz="1600" dirty="0" smtClean="0"/>
              <a:t>3. Initiator</a:t>
            </a:r>
            <a:r>
              <a:rPr lang="en-US" sz="1600" dirty="0"/>
              <a:t>: Is </a:t>
            </a:r>
            <a:r>
              <a:rPr lang="en-US" sz="1600" dirty="0" err="1"/>
              <a:t>homolytically</a:t>
            </a:r>
            <a:r>
              <a:rPr lang="en-US" sz="1600" dirty="0"/>
              <a:t> cleaved by thermal decomposition.</a:t>
            </a:r>
          </a:p>
          <a:p>
            <a:pPr algn="l" rtl="0">
              <a:lnSpc>
                <a:spcPct val="150000"/>
              </a:lnSpc>
            </a:pPr>
            <a:r>
              <a:rPr lang="en-US" sz="1600" dirty="0" smtClean="0"/>
              <a:t>4. </a:t>
            </a:r>
            <a:r>
              <a:rPr lang="en-US" sz="1600" dirty="0" err="1" smtClean="0"/>
              <a:t>Porogen</a:t>
            </a:r>
            <a:r>
              <a:rPr lang="en-US" sz="1600" dirty="0"/>
              <a:t>: An organic solvent is introduced during the IIPs </a:t>
            </a:r>
            <a:r>
              <a:rPr lang="en-US" sz="1600" dirty="0" smtClean="0"/>
              <a:t>synthesis.</a:t>
            </a:r>
          </a:p>
          <a:p>
            <a:pPr algn="l" rtl="0">
              <a:lnSpc>
                <a:spcPct val="150000"/>
              </a:lnSpc>
            </a:pPr>
            <a:endParaRPr lang="en-US" sz="1600" b="1" dirty="0"/>
          </a:p>
          <a:p>
            <a:pPr marL="285750" indent="-285750" algn="l" rtl="0">
              <a:lnSpc>
                <a:spcPct val="150000"/>
              </a:lnSpc>
              <a:buClr>
                <a:schemeClr val="accent5">
                  <a:lumMod val="75000"/>
                  <a:lumOff val="25000"/>
                </a:schemeClr>
              </a:buClr>
              <a:buFont typeface="Wingdings" pitchFamily="2" charset="2"/>
              <a:buChar char="v"/>
            </a:pPr>
            <a:r>
              <a:rPr lang="en-US" sz="1600" b="1" dirty="0" smtClean="0"/>
              <a:t>Types </a:t>
            </a:r>
            <a:r>
              <a:rPr lang="en-US" sz="1600" b="1" dirty="0"/>
              <a:t>of IIP:</a:t>
            </a:r>
          </a:p>
          <a:p>
            <a:pPr lvl="0" algn="l" rtl="0">
              <a:lnSpc>
                <a:spcPct val="150000"/>
              </a:lnSpc>
            </a:pPr>
            <a:r>
              <a:rPr lang="en-US" sz="1600" dirty="0" smtClean="0"/>
              <a:t>1. bulk </a:t>
            </a:r>
            <a:r>
              <a:rPr lang="en-US" sz="1600" dirty="0"/>
              <a:t>polymerization.</a:t>
            </a:r>
          </a:p>
          <a:p>
            <a:pPr lvl="0" algn="l" rtl="0">
              <a:lnSpc>
                <a:spcPct val="150000"/>
              </a:lnSpc>
            </a:pPr>
            <a:r>
              <a:rPr lang="en-US" sz="1600" dirty="0" smtClean="0"/>
              <a:t>2. precipitation </a:t>
            </a:r>
            <a:r>
              <a:rPr lang="en-US" sz="1600" dirty="0"/>
              <a:t>polymerization.</a:t>
            </a:r>
          </a:p>
          <a:p>
            <a:pPr lvl="0" algn="l" rtl="0">
              <a:lnSpc>
                <a:spcPct val="150000"/>
              </a:lnSpc>
            </a:pPr>
            <a:r>
              <a:rPr lang="en-US" sz="1600" dirty="0" smtClean="0"/>
              <a:t>3. suspension </a:t>
            </a:r>
            <a:r>
              <a:rPr lang="en-US" sz="1600" dirty="0"/>
              <a:t>polymerization.</a:t>
            </a:r>
          </a:p>
          <a:p>
            <a:pPr lvl="0" algn="l" rtl="0">
              <a:lnSpc>
                <a:spcPct val="150000"/>
              </a:lnSpc>
            </a:pPr>
            <a:r>
              <a:rPr lang="en-US" sz="1600" dirty="0" smtClean="0"/>
              <a:t>4. emulsion </a:t>
            </a:r>
            <a:r>
              <a:rPr lang="en-US" sz="1600" dirty="0"/>
              <a:t>polymerization.</a:t>
            </a:r>
          </a:p>
          <a:p>
            <a:r>
              <a:rPr lang="en-US" dirty="0"/>
              <a:t> </a:t>
            </a:r>
            <a:endParaRPr lang="en-US" sz="1600" dirty="0"/>
          </a:p>
          <a:p>
            <a:pPr algn="l" rtl="0"/>
            <a:endParaRPr lang="en-US" dirty="0" smtClean="0"/>
          </a:p>
        </p:txBody>
      </p:sp>
    </p:spTree>
    <p:extLst>
      <p:ext uri="{BB962C8B-B14F-4D97-AF65-F5344CB8AC3E}">
        <p14:creationId xmlns:p14="http://schemas.microsoft.com/office/powerpoint/2010/main" val="28939615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effectLst/>
              </a:rPr>
              <a:t>Ion Imprinted Polymer</a:t>
            </a:r>
            <a:endParaRPr lang="en-US" dirty="0"/>
          </a:p>
        </p:txBody>
      </p:sp>
      <p:sp>
        <p:nvSpPr>
          <p:cNvPr id="3" name="مربع نص 2"/>
          <p:cNvSpPr txBox="1"/>
          <p:nvPr/>
        </p:nvSpPr>
        <p:spPr>
          <a:xfrm>
            <a:off x="533400" y="1905000"/>
            <a:ext cx="8229600" cy="4662815"/>
          </a:xfrm>
          <a:prstGeom prst="rect">
            <a:avLst/>
          </a:prstGeom>
          <a:noFill/>
        </p:spPr>
        <p:txBody>
          <a:bodyPr wrap="square" rtlCol="0">
            <a:spAutoFit/>
          </a:bodyPr>
          <a:lstStyle/>
          <a:p>
            <a:pPr marL="285750" indent="-285750" algn="l" rtl="0">
              <a:lnSpc>
                <a:spcPct val="150000"/>
              </a:lnSpc>
              <a:buClr>
                <a:schemeClr val="accent5">
                  <a:lumMod val="75000"/>
                  <a:lumOff val="25000"/>
                </a:schemeClr>
              </a:buClr>
              <a:buFont typeface="Wingdings" pitchFamily="2" charset="2"/>
              <a:buChar char="v"/>
            </a:pPr>
            <a:r>
              <a:rPr lang="en-US" b="1" dirty="0"/>
              <a:t>Different approaches of IIP elaboration</a:t>
            </a:r>
            <a:r>
              <a:rPr lang="en-US" b="1" dirty="0" smtClean="0"/>
              <a:t>:</a:t>
            </a:r>
            <a:endParaRPr lang="en-US" dirty="0" smtClean="0"/>
          </a:p>
          <a:p>
            <a:pPr lvl="0" algn="l" rtl="0">
              <a:lnSpc>
                <a:spcPct val="150000"/>
              </a:lnSpc>
            </a:pPr>
            <a:r>
              <a:rPr lang="en-US" dirty="0" smtClean="0"/>
              <a:t>1. Chemical </a:t>
            </a:r>
            <a:r>
              <a:rPr lang="en-US" dirty="0"/>
              <a:t>immobilization.</a:t>
            </a:r>
            <a:endParaRPr lang="en-US" sz="1600" dirty="0"/>
          </a:p>
          <a:p>
            <a:pPr lvl="0" algn="l" rtl="0">
              <a:lnSpc>
                <a:spcPct val="150000"/>
              </a:lnSpc>
            </a:pPr>
            <a:r>
              <a:rPr lang="en-US" dirty="0" smtClean="0"/>
              <a:t>2. Trapping</a:t>
            </a:r>
            <a:r>
              <a:rPr lang="en-US" dirty="0"/>
              <a:t>.</a:t>
            </a:r>
            <a:endParaRPr lang="en-US" sz="1600" dirty="0"/>
          </a:p>
          <a:p>
            <a:pPr lvl="0" algn="l" rtl="0">
              <a:lnSpc>
                <a:spcPct val="150000"/>
              </a:lnSpc>
            </a:pPr>
            <a:r>
              <a:rPr lang="en-US" dirty="0" smtClean="0"/>
              <a:t>3. From </a:t>
            </a:r>
            <a:r>
              <a:rPr lang="en-US" dirty="0"/>
              <a:t>linear chains.</a:t>
            </a:r>
            <a:endParaRPr lang="en-US" sz="1600" dirty="0"/>
          </a:p>
          <a:p>
            <a:pPr lvl="0" algn="l" rtl="0">
              <a:lnSpc>
                <a:spcPct val="150000"/>
              </a:lnSpc>
            </a:pPr>
            <a:r>
              <a:rPr lang="en-US" dirty="0" smtClean="0"/>
              <a:t>4. Surface imprinting.</a:t>
            </a:r>
          </a:p>
          <a:p>
            <a:pPr algn="l" rtl="0">
              <a:lnSpc>
                <a:spcPct val="150000"/>
              </a:lnSpc>
            </a:pPr>
            <a:endParaRPr lang="en-US" sz="1600" b="1" dirty="0" smtClean="0"/>
          </a:p>
          <a:p>
            <a:pPr marL="285750" indent="-285750" algn="l" rtl="0">
              <a:lnSpc>
                <a:spcPct val="150000"/>
              </a:lnSpc>
              <a:buClr>
                <a:schemeClr val="accent5">
                  <a:lumMod val="75000"/>
                  <a:lumOff val="25000"/>
                </a:schemeClr>
              </a:buClr>
              <a:buFont typeface="Wingdings" pitchFamily="2" charset="2"/>
              <a:buChar char="v"/>
            </a:pPr>
            <a:r>
              <a:rPr lang="en-US" sz="1600" b="1" dirty="0" smtClean="0"/>
              <a:t>Applications </a:t>
            </a:r>
            <a:r>
              <a:rPr lang="en-US" sz="1600" b="1" dirty="0"/>
              <a:t>of IIP:</a:t>
            </a:r>
          </a:p>
          <a:p>
            <a:pPr algn="l" rtl="0">
              <a:lnSpc>
                <a:spcPct val="150000"/>
              </a:lnSpc>
            </a:pPr>
            <a:r>
              <a:rPr lang="en-US" sz="1600" dirty="0" smtClean="0"/>
              <a:t>1. Bio medical.</a:t>
            </a:r>
            <a:endParaRPr lang="en-US" sz="1600" b="1" dirty="0"/>
          </a:p>
          <a:p>
            <a:pPr algn="l" rtl="0">
              <a:lnSpc>
                <a:spcPct val="150000"/>
              </a:lnSpc>
            </a:pPr>
            <a:r>
              <a:rPr lang="en-US" sz="1600" dirty="0" smtClean="0"/>
              <a:t>2. Removal </a:t>
            </a:r>
            <a:r>
              <a:rPr lang="en-US" sz="1600" dirty="0"/>
              <a:t>of toxic metals from contaminated water and aqueous </a:t>
            </a:r>
            <a:r>
              <a:rPr lang="en-US" sz="1600" dirty="0" smtClean="0"/>
              <a:t>solutions.</a:t>
            </a:r>
            <a:endParaRPr lang="en-US" sz="1600" b="1" dirty="0"/>
          </a:p>
          <a:p>
            <a:pPr algn="l" rtl="0">
              <a:lnSpc>
                <a:spcPct val="150000"/>
              </a:lnSpc>
            </a:pPr>
            <a:r>
              <a:rPr lang="en-US" sz="1600" dirty="0" smtClean="0"/>
              <a:t>3. </a:t>
            </a:r>
            <a:r>
              <a:rPr lang="en-US" sz="1600" dirty="0" err="1" smtClean="0"/>
              <a:t>Preconcentration</a:t>
            </a:r>
            <a:r>
              <a:rPr lang="en-US" sz="1600" dirty="0" smtClean="0"/>
              <a:t> </a:t>
            </a:r>
            <a:r>
              <a:rPr lang="en-US" sz="1600" dirty="0"/>
              <a:t>of valuable metal ions for subsequent </a:t>
            </a:r>
            <a:r>
              <a:rPr lang="en-US" sz="1600" dirty="0" smtClean="0"/>
              <a:t>use.</a:t>
            </a:r>
            <a:endParaRPr lang="en-US" sz="1600" b="1" dirty="0"/>
          </a:p>
          <a:p>
            <a:pPr lvl="0" algn="l" rtl="0">
              <a:lnSpc>
                <a:spcPct val="150000"/>
              </a:lnSpc>
            </a:pPr>
            <a:r>
              <a:rPr lang="en-US" sz="1600" dirty="0" smtClean="0"/>
              <a:t>4. Sensing </a:t>
            </a:r>
            <a:r>
              <a:rPr lang="en-US" sz="1600" dirty="0"/>
              <a:t>of metal </a:t>
            </a:r>
            <a:r>
              <a:rPr lang="en-US" sz="1600" dirty="0" smtClean="0"/>
              <a:t>ions.</a:t>
            </a:r>
            <a:endParaRPr lang="en-US" sz="1600" dirty="0"/>
          </a:p>
          <a:p>
            <a:endParaRPr lang="en-US" dirty="0"/>
          </a:p>
        </p:txBody>
      </p:sp>
    </p:spTree>
    <p:extLst>
      <p:ext uri="{BB962C8B-B14F-4D97-AF65-F5344CB8AC3E}">
        <p14:creationId xmlns:p14="http://schemas.microsoft.com/office/powerpoint/2010/main" val="3547483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effectLst/>
              </a:rPr>
              <a:t>Ion Imprinted Polymer</a:t>
            </a:r>
            <a:endParaRPr lang="en-US" dirty="0"/>
          </a:p>
        </p:txBody>
      </p:sp>
      <mc:AlternateContent xmlns:mc="http://schemas.openxmlformats.org/markup-compatibility/2006">
        <mc:Choice xmlns:a14="http://schemas.microsoft.com/office/drawing/2010/main" Requires="a14">
          <p:sp>
            <p:nvSpPr>
              <p:cNvPr id="3" name="مربع نص 2"/>
              <p:cNvSpPr txBox="1"/>
              <p:nvPr/>
            </p:nvSpPr>
            <p:spPr>
              <a:xfrm>
                <a:off x="702733" y="2624667"/>
                <a:ext cx="8153400" cy="2169825"/>
              </a:xfrm>
              <a:prstGeom prst="rect">
                <a:avLst/>
              </a:prstGeom>
              <a:noFill/>
            </p:spPr>
            <p:txBody>
              <a:bodyPr wrap="square" rtlCol="0">
                <a:spAutoFit/>
              </a:bodyPr>
              <a:lstStyle/>
              <a:p>
                <a:pPr marL="285750" indent="-285750" algn="l" rtl="0">
                  <a:lnSpc>
                    <a:spcPct val="150000"/>
                  </a:lnSpc>
                  <a:buClr>
                    <a:schemeClr val="accent5">
                      <a:lumMod val="75000"/>
                      <a:lumOff val="25000"/>
                    </a:schemeClr>
                  </a:buClr>
                  <a:buFont typeface="Wingdings" pitchFamily="2" charset="2"/>
                  <a:buChar char="v"/>
                </a:pPr>
                <a:r>
                  <a:rPr lang="en-US" b="1" dirty="0" smtClean="0"/>
                  <a:t>Recently improve selectivity CDs toward Fe</a:t>
                </a:r>
                <a:r>
                  <a:rPr lang="en-US" b="1" baseline="30000" dirty="0"/>
                  <a:t>3+</a:t>
                </a:r>
                <a:endParaRPr lang="en-US" dirty="0" smtClean="0"/>
              </a:p>
              <a:p>
                <a:pPr algn="l" rtl="0">
                  <a:lnSpc>
                    <a:spcPct val="150000"/>
                  </a:lnSpc>
                </a:pPr>
                <a:r>
                  <a:rPr lang="en-US" dirty="0" smtClean="0"/>
                  <a:t>The use of dopamine to functionalize CDs improved the probe's sensitivity to Fe3+, but it did not improve its specificity. Furthermore, when using CDs-</a:t>
                </a:r>
                <a:r>
                  <a:rPr lang="en-US" dirty="0" err="1" smtClean="0"/>
                  <a:t>Dopa</a:t>
                </a:r>
                <a:r>
                  <a:rPr lang="en-US" dirty="0" smtClean="0"/>
                  <a:t> as a probe, metal ions such as </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a:rPr>
                          <m:t>𝐹𝑒</m:t>
                        </m:r>
                      </m:e>
                      <m:sup>
                        <m:r>
                          <a:rPr lang="en-US" b="0" i="1" smtClean="0">
                            <a:latin typeface="Cambria Math"/>
                          </a:rPr>
                          <m:t>2</m:t>
                        </m:r>
                        <m:r>
                          <a:rPr lang="en-US" b="0" i="1" smtClean="0">
                            <a:latin typeface="Cambria Math"/>
                          </a:rPr>
                          <m:t>+</m:t>
                        </m:r>
                      </m:sup>
                    </m:sSup>
                  </m:oMath>
                </a14:m>
                <a:r>
                  <a:rPr lang="en-US" dirty="0" smtClean="0"/>
                  <a:t>, </a:t>
                </a:r>
                <a14:m>
                  <m:oMath xmlns:m="http://schemas.openxmlformats.org/officeDocument/2006/math">
                    <m:sSup>
                      <m:sSupPr>
                        <m:ctrlPr>
                          <a:rPr lang="en-US" i="1" dirty="0" smtClean="0">
                            <a:latin typeface="Cambria Math" panose="02040503050406030204" pitchFamily="18" charset="0"/>
                          </a:rPr>
                        </m:ctrlPr>
                      </m:sSupPr>
                      <m:e>
                        <m:r>
                          <a:rPr lang="en-US" b="0" i="1" dirty="0" smtClean="0">
                            <a:latin typeface="Cambria Math"/>
                          </a:rPr>
                          <m:t>𝐶𝑢</m:t>
                        </m:r>
                      </m:e>
                      <m:sup>
                        <m:r>
                          <a:rPr lang="en-US" b="0" i="1" dirty="0" smtClean="0">
                            <a:latin typeface="Cambria Math"/>
                          </a:rPr>
                          <m:t>2</m:t>
                        </m:r>
                        <m:r>
                          <a:rPr lang="en-US" b="0" i="1" dirty="0" smtClean="0">
                            <a:latin typeface="Cambria Math"/>
                          </a:rPr>
                          <m:t>+</m:t>
                        </m:r>
                      </m:sup>
                    </m:sSup>
                  </m:oMath>
                </a14:m>
                <a:r>
                  <a:rPr lang="en-US" dirty="0" smtClean="0"/>
                  <a:t>, and </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a:rPr>
                          <m:t>𝑀𝑛</m:t>
                        </m:r>
                      </m:e>
                      <m:sup>
                        <m:r>
                          <a:rPr lang="en-US" b="0" i="1" smtClean="0">
                            <a:latin typeface="Cambria Math"/>
                          </a:rPr>
                          <m:t>2</m:t>
                        </m:r>
                        <m:r>
                          <a:rPr lang="en-US" b="0" i="1" smtClean="0">
                            <a:latin typeface="Cambria Math"/>
                          </a:rPr>
                          <m:t>+</m:t>
                        </m:r>
                      </m:sup>
                    </m:sSup>
                  </m:oMath>
                </a14:m>
                <a:r>
                  <a:rPr lang="en-US" dirty="0" smtClean="0"/>
                  <a:t> competed with </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a:rPr>
                          <m:t>𝐹𝑒</m:t>
                        </m:r>
                      </m:e>
                      <m:sup>
                        <m:r>
                          <a:rPr lang="en-US" b="0" i="1" smtClean="0">
                            <a:latin typeface="Cambria Math"/>
                          </a:rPr>
                          <m:t>3</m:t>
                        </m:r>
                        <m:r>
                          <a:rPr lang="en-US" b="0" i="1" smtClean="0">
                            <a:latin typeface="Cambria Math"/>
                          </a:rPr>
                          <m:t>+</m:t>
                        </m:r>
                      </m:sup>
                    </m:sSup>
                  </m:oMath>
                </a14:m>
                <a:r>
                  <a:rPr lang="en-US" dirty="0" smtClean="0"/>
                  <a:t> for fluorescence quenching.</a:t>
                </a:r>
                <a:endParaRPr lang="en-US" dirty="0"/>
              </a:p>
            </p:txBody>
          </p:sp>
        </mc:Choice>
        <mc:Fallback>
          <p:sp>
            <p:nvSpPr>
              <p:cNvPr id="3" name="مربع نص 2"/>
              <p:cNvSpPr txBox="1">
                <a:spLocks noRot="1" noChangeAspect="1" noMove="1" noResize="1" noEditPoints="1" noAdjustHandles="1" noChangeArrowheads="1" noChangeShapeType="1" noTextEdit="1"/>
              </p:cNvSpPr>
              <p:nvPr/>
            </p:nvSpPr>
            <p:spPr>
              <a:xfrm>
                <a:off x="702733" y="2624667"/>
                <a:ext cx="8153400" cy="2169825"/>
              </a:xfrm>
              <a:prstGeom prst="rect">
                <a:avLst/>
              </a:prstGeom>
              <a:blipFill rotWithShape="0">
                <a:blip r:embed="rId2"/>
                <a:stretch>
                  <a:fillRect l="-598" r="-897" b="-1690"/>
                </a:stretch>
              </a:blipFill>
            </p:spPr>
            <p:txBody>
              <a:bodyPr/>
              <a:lstStyle/>
              <a:p>
                <a:r>
                  <a:rPr lang="en-US">
                    <a:noFill/>
                  </a:rPr>
                  <a:t> </a:t>
                </a:r>
              </a:p>
            </p:txBody>
          </p:sp>
        </mc:Fallback>
      </mc:AlternateContent>
    </p:spTree>
    <p:extLst>
      <p:ext uri="{BB962C8B-B14F-4D97-AF65-F5344CB8AC3E}">
        <p14:creationId xmlns:p14="http://schemas.microsoft.com/office/powerpoint/2010/main" val="9922925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381000"/>
            <a:ext cx="7770813" cy="1371600"/>
          </a:xfrm>
        </p:spPr>
        <p:txBody>
          <a:bodyPr/>
          <a:lstStyle/>
          <a:p>
            <a:r>
              <a:rPr lang="en-US" dirty="0" smtClean="0"/>
              <a:t>Methodology </a:t>
            </a:r>
            <a:endParaRPr lang="en-US" dirty="0"/>
          </a:p>
        </p:txBody>
      </p:sp>
      <p:sp>
        <p:nvSpPr>
          <p:cNvPr id="3" name="مربع نص 2"/>
          <p:cNvSpPr txBox="1"/>
          <p:nvPr/>
        </p:nvSpPr>
        <p:spPr>
          <a:xfrm>
            <a:off x="364067" y="2057400"/>
            <a:ext cx="8610600" cy="4308872"/>
          </a:xfrm>
          <a:prstGeom prst="rect">
            <a:avLst/>
          </a:prstGeom>
          <a:noFill/>
        </p:spPr>
        <p:txBody>
          <a:bodyPr wrap="square" rtlCol="0">
            <a:spAutoFit/>
          </a:bodyPr>
          <a:lstStyle/>
          <a:p>
            <a:pPr marL="285750" lvl="0" indent="-285750" algn="l" rtl="0">
              <a:buClr>
                <a:schemeClr val="accent5">
                  <a:lumMod val="75000"/>
                  <a:lumOff val="25000"/>
                </a:schemeClr>
              </a:buClr>
              <a:buFont typeface="Wingdings" panose="05000000000000000000" pitchFamily="2" charset="2"/>
              <a:buChar char="v"/>
            </a:pPr>
            <a:r>
              <a:rPr lang="en-US" sz="1600" dirty="0" smtClean="0"/>
              <a:t>Comprehensive </a:t>
            </a:r>
            <a:r>
              <a:rPr lang="en-US" sz="1600" dirty="0"/>
              <a:t>review of CDs synthesized from natural resources and their applications.</a:t>
            </a:r>
          </a:p>
          <a:p>
            <a:pPr algn="l" rtl="0">
              <a:buClr>
                <a:schemeClr val="accent5">
                  <a:lumMod val="75000"/>
                  <a:lumOff val="25000"/>
                </a:schemeClr>
              </a:buClr>
            </a:pPr>
            <a:r>
              <a:rPr lang="en-US" sz="1600" dirty="0"/>
              <a:t> </a:t>
            </a:r>
          </a:p>
          <a:p>
            <a:pPr marL="285750" lvl="0" indent="-285750" algn="l" rtl="0">
              <a:buClr>
                <a:schemeClr val="accent5">
                  <a:lumMod val="75000"/>
                  <a:lumOff val="25000"/>
                </a:schemeClr>
              </a:buClr>
              <a:buFont typeface="Wingdings" panose="05000000000000000000" pitchFamily="2" charset="2"/>
              <a:buChar char="v"/>
            </a:pPr>
            <a:r>
              <a:rPr lang="en-US" sz="1600" dirty="0"/>
              <a:t>Classifying of CDs synthesized from natural resources and used as Fe</a:t>
            </a:r>
            <a:r>
              <a:rPr lang="en-US" sz="1600" baseline="30000" dirty="0"/>
              <a:t>3+</a:t>
            </a:r>
            <a:r>
              <a:rPr lang="en-US" sz="1600" dirty="0"/>
              <a:t> probes.</a:t>
            </a:r>
          </a:p>
          <a:p>
            <a:pPr algn="l" rtl="0">
              <a:buClr>
                <a:schemeClr val="accent5">
                  <a:lumMod val="75000"/>
                  <a:lumOff val="25000"/>
                </a:schemeClr>
              </a:buClr>
            </a:pPr>
            <a:r>
              <a:rPr lang="en-US" sz="1600" dirty="0"/>
              <a:t> </a:t>
            </a:r>
          </a:p>
          <a:p>
            <a:pPr marL="285750" indent="-285750" algn="l" rtl="0">
              <a:buClr>
                <a:schemeClr val="accent5">
                  <a:lumMod val="75000"/>
                  <a:lumOff val="25000"/>
                </a:schemeClr>
              </a:buClr>
              <a:buFont typeface="Wingdings" panose="05000000000000000000" pitchFamily="2" charset="2"/>
              <a:buChar char="v"/>
            </a:pPr>
            <a:endParaRPr lang="en-US" sz="1600" dirty="0"/>
          </a:p>
          <a:p>
            <a:pPr marL="285750" lvl="0" indent="-285750" algn="l" rtl="0">
              <a:buClr>
                <a:schemeClr val="accent5">
                  <a:lumMod val="75000"/>
                  <a:lumOff val="25000"/>
                </a:schemeClr>
              </a:buClr>
              <a:buFont typeface="Wingdings" panose="05000000000000000000" pitchFamily="2" charset="2"/>
              <a:buChar char="v"/>
            </a:pPr>
            <a:r>
              <a:rPr lang="en-US" sz="1600" dirty="0"/>
              <a:t>Study the sensing parameters of CDs which are the sensing range which defines the range in which a signal allows quantification of the concentration of an </a:t>
            </a:r>
            <a:r>
              <a:rPr lang="en-US" sz="1600" dirty="0" err="1"/>
              <a:t>analyte</a:t>
            </a:r>
            <a:r>
              <a:rPr lang="en-US" sz="1600" dirty="0"/>
              <a:t> (linear range), sensitivity which is the slope of linear range and limit of detection (LOD) is defined the minimal detectable value. in addition to a brief comparison with other detection method.</a:t>
            </a:r>
          </a:p>
          <a:p>
            <a:pPr algn="l" rtl="0">
              <a:buClr>
                <a:schemeClr val="accent5">
                  <a:lumMod val="75000"/>
                  <a:lumOff val="25000"/>
                </a:schemeClr>
              </a:buClr>
            </a:pPr>
            <a:endParaRPr lang="en-US" sz="1600" dirty="0"/>
          </a:p>
          <a:p>
            <a:pPr marL="285750" lvl="0" indent="-285750" algn="l" rtl="0">
              <a:buClr>
                <a:schemeClr val="accent5">
                  <a:lumMod val="75000"/>
                  <a:lumOff val="25000"/>
                </a:schemeClr>
              </a:buClr>
              <a:buFont typeface="Wingdings" panose="05000000000000000000" pitchFamily="2" charset="2"/>
              <a:buChar char="v"/>
            </a:pPr>
            <a:r>
              <a:rPr lang="en-US" sz="1600" dirty="0"/>
              <a:t>Investigate the effect of some synthesis or modification factors of CDs on the sensing parameter for detection of Fe</a:t>
            </a:r>
            <a:r>
              <a:rPr lang="en-US" sz="1600" baseline="30000" dirty="0"/>
              <a:t>3+</a:t>
            </a:r>
            <a:r>
              <a:rPr lang="en-US" sz="1600" dirty="0"/>
              <a:t>.</a:t>
            </a:r>
          </a:p>
          <a:p>
            <a:pPr algn="l" rtl="0">
              <a:buClr>
                <a:schemeClr val="accent5">
                  <a:lumMod val="75000"/>
                  <a:lumOff val="25000"/>
                </a:schemeClr>
              </a:buClr>
            </a:pPr>
            <a:r>
              <a:rPr lang="en-US" sz="1600" dirty="0"/>
              <a:t> </a:t>
            </a:r>
          </a:p>
          <a:p>
            <a:pPr algn="l" rtl="0">
              <a:buClr>
                <a:schemeClr val="accent5">
                  <a:lumMod val="75000"/>
                  <a:lumOff val="25000"/>
                </a:schemeClr>
              </a:buClr>
            </a:pPr>
            <a:endParaRPr lang="en-US" sz="1600" dirty="0"/>
          </a:p>
          <a:p>
            <a:pPr marL="285750" lvl="0" indent="-285750" algn="l" rtl="0">
              <a:buClr>
                <a:schemeClr val="accent5">
                  <a:lumMod val="75000"/>
                  <a:lumOff val="25000"/>
                </a:schemeClr>
              </a:buClr>
              <a:buFont typeface="Wingdings" panose="05000000000000000000" pitchFamily="2" charset="2"/>
              <a:buChar char="v"/>
            </a:pPr>
            <a:r>
              <a:rPr lang="en-US" sz="1600" dirty="0"/>
              <a:t>Analyze the development of ion imprinted polymer for iron sensing and its effect on selectivity.</a:t>
            </a:r>
          </a:p>
          <a:p>
            <a:pPr algn="l" rtl="0"/>
            <a:endParaRPr lang="en-US" dirty="0"/>
          </a:p>
        </p:txBody>
      </p:sp>
    </p:spTree>
    <p:extLst>
      <p:ext uri="{BB962C8B-B14F-4D97-AF65-F5344CB8AC3E}">
        <p14:creationId xmlns:p14="http://schemas.microsoft.com/office/powerpoint/2010/main" val="4798399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a:t>
            </a:r>
            <a:endParaRPr lang="en-US" dirty="0"/>
          </a:p>
        </p:txBody>
      </p:sp>
      <p:sp>
        <p:nvSpPr>
          <p:cNvPr id="3" name="عنصر نائب للمحتوى 2"/>
          <p:cNvSpPr>
            <a:spLocks noGrp="1"/>
          </p:cNvSpPr>
          <p:nvPr>
            <p:ph idx="1"/>
          </p:nvPr>
        </p:nvSpPr>
        <p:spPr>
          <a:xfrm>
            <a:off x="381000" y="1905000"/>
            <a:ext cx="8077200" cy="4953000"/>
          </a:xfrm>
        </p:spPr>
        <p:txBody>
          <a:bodyPr/>
          <a:lstStyle/>
          <a:p>
            <a:pPr marL="0" indent="0" algn="l" rtl="0">
              <a:buNone/>
            </a:pPr>
            <a:r>
              <a:rPr lang="en-US" sz="1800" dirty="0"/>
              <a:t>The pH-dependence of the CD PL was investigated as shown in </a:t>
            </a:r>
            <a:r>
              <a:rPr lang="en-US" sz="1800" dirty="0" smtClean="0"/>
              <a:t>Figure 1.</a:t>
            </a:r>
          </a:p>
          <a:p>
            <a:pPr marL="0" indent="0" algn="l" rtl="0">
              <a:buNone/>
            </a:pPr>
            <a:r>
              <a:rPr lang="en-US" sz="1800" dirty="0" smtClean="0"/>
              <a:t> </a:t>
            </a:r>
          </a:p>
          <a:p>
            <a:pPr marL="0" indent="0" algn="l" rtl="0">
              <a:buNone/>
            </a:pPr>
            <a:r>
              <a:rPr lang="en-US" sz="1800" dirty="0"/>
              <a:t>F</a:t>
            </a:r>
            <a:r>
              <a:rPr lang="en-US" sz="1800" dirty="0" smtClean="0"/>
              <a:t>rom </a:t>
            </a:r>
            <a:r>
              <a:rPr lang="en-US" sz="1800" dirty="0"/>
              <a:t>the </a:t>
            </a:r>
            <a:r>
              <a:rPr lang="en-US" sz="1800" dirty="0" smtClean="0"/>
              <a:t>figure:</a:t>
            </a:r>
          </a:p>
          <a:p>
            <a:pPr algn="l" rtl="0">
              <a:buClr>
                <a:schemeClr val="accent5">
                  <a:lumMod val="75000"/>
                  <a:lumOff val="25000"/>
                </a:schemeClr>
              </a:buClr>
              <a:buFont typeface="Wingdings" pitchFamily="2" charset="2"/>
              <a:buChar char="ü"/>
            </a:pPr>
            <a:r>
              <a:rPr lang="en-US" sz="1800" dirty="0" smtClean="0"/>
              <a:t>at </a:t>
            </a:r>
            <a:r>
              <a:rPr lang="en-US" sz="1800" dirty="0"/>
              <a:t>pH 2.8 the efficiency is 40.4%, </a:t>
            </a:r>
            <a:endParaRPr lang="en-US" sz="1800" dirty="0" smtClean="0"/>
          </a:p>
          <a:p>
            <a:pPr algn="l" rtl="0">
              <a:buClr>
                <a:schemeClr val="accent5">
                  <a:lumMod val="75000"/>
                  <a:lumOff val="25000"/>
                </a:schemeClr>
              </a:buClr>
              <a:buFont typeface="Wingdings" pitchFamily="2" charset="2"/>
              <a:buChar char="ü"/>
            </a:pPr>
            <a:r>
              <a:rPr lang="en-US" sz="1800" dirty="0" smtClean="0"/>
              <a:t>at </a:t>
            </a:r>
            <a:r>
              <a:rPr lang="en-US" sz="1800" dirty="0"/>
              <a:t>pH 7 it is 80.9%  and at pH 12 it is 25%. </a:t>
            </a:r>
            <a:endParaRPr lang="en-US" sz="1800" dirty="0" smtClean="0"/>
          </a:p>
          <a:p>
            <a:pPr algn="l" rtl="0">
              <a:buClr>
                <a:schemeClr val="accent5">
                  <a:lumMod val="75000"/>
                  <a:lumOff val="25000"/>
                </a:schemeClr>
              </a:buClr>
              <a:buFont typeface="Wingdings" pitchFamily="2" charset="2"/>
              <a:buChar char="ü"/>
            </a:pPr>
            <a:r>
              <a:rPr lang="en-US" sz="1800" dirty="0" smtClean="0"/>
              <a:t>The </a:t>
            </a:r>
            <a:r>
              <a:rPr lang="en-US" sz="1800" dirty="0"/>
              <a:t>highest value of the efficiency is at pH 7.</a:t>
            </a:r>
          </a:p>
          <a:p>
            <a:pPr marL="0" indent="0" algn="l" rtl="0">
              <a:buNone/>
            </a:pPr>
            <a:endParaRPr lang="en-US" dirty="0"/>
          </a:p>
          <a:p>
            <a:pPr marL="0" indent="0" algn="l" rtl="0">
              <a:buNone/>
            </a:pPr>
            <a:endParaRPr lang="en-US" dirty="0" smtClean="0"/>
          </a:p>
          <a:p>
            <a:pPr marL="0" indent="0" algn="l" rtl="0">
              <a:buNone/>
            </a:pPr>
            <a:endParaRPr lang="en-US" dirty="0" smtClean="0"/>
          </a:p>
          <a:p>
            <a:pPr marL="0" indent="0" algn="l" rtl="0">
              <a:buNone/>
            </a:pPr>
            <a:endParaRPr lang="en-US" dirty="0"/>
          </a:p>
        </p:txBody>
      </p:sp>
      <p:pic>
        <p:nvPicPr>
          <p:cNvPr id="4" name="Picture 8"/>
          <p:cNvPicPr/>
          <p:nvPr/>
        </p:nvPicPr>
        <p:blipFill>
          <a:blip r:embed="rId2"/>
          <a:stretch>
            <a:fillRect/>
          </a:stretch>
        </p:blipFill>
        <p:spPr>
          <a:xfrm>
            <a:off x="5486400" y="2590800"/>
            <a:ext cx="3276600" cy="2424430"/>
          </a:xfrm>
          <a:prstGeom prst="rect">
            <a:avLst/>
          </a:prstGeom>
        </p:spPr>
      </p:pic>
      <p:sp>
        <p:nvSpPr>
          <p:cNvPr id="5" name="مربع نص 4"/>
          <p:cNvSpPr txBox="1"/>
          <p:nvPr/>
        </p:nvSpPr>
        <p:spPr>
          <a:xfrm>
            <a:off x="5486400" y="5105400"/>
            <a:ext cx="3352800" cy="646331"/>
          </a:xfrm>
          <a:prstGeom prst="rect">
            <a:avLst/>
          </a:prstGeom>
          <a:noFill/>
        </p:spPr>
        <p:txBody>
          <a:bodyPr wrap="square" rtlCol="0">
            <a:spAutoFit/>
          </a:bodyPr>
          <a:lstStyle/>
          <a:p>
            <a:pPr algn="l" rtl="0"/>
            <a:r>
              <a:rPr lang="en-US" sz="1200" i="1" dirty="0" smtClean="0"/>
              <a:t>Fig.1: Fluorescence </a:t>
            </a:r>
            <a:r>
              <a:rPr lang="en-US" sz="1200" i="1" dirty="0"/>
              <a:t>response of CDs in the absence (black) and presence (red) of 100 </a:t>
            </a:r>
            <a:r>
              <a:rPr lang="en-US" sz="1200" i="1" dirty="0" err="1"/>
              <a:t>μM</a:t>
            </a:r>
            <a:r>
              <a:rPr lang="en-US" sz="1200" i="1" dirty="0"/>
              <a:t> Fe</a:t>
            </a:r>
            <a:r>
              <a:rPr lang="en-US" sz="1200" i="1" baseline="30000" dirty="0"/>
              <a:t>3+</a:t>
            </a:r>
            <a:r>
              <a:rPr lang="en-US" sz="1200" i="1" dirty="0"/>
              <a:t> at different pH values.</a:t>
            </a:r>
          </a:p>
        </p:txBody>
      </p:sp>
    </p:spTree>
    <p:extLst>
      <p:ext uri="{BB962C8B-B14F-4D97-AF65-F5344CB8AC3E}">
        <p14:creationId xmlns:p14="http://schemas.microsoft.com/office/powerpoint/2010/main" val="4090482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a:t>
            </a:r>
            <a:endParaRPr lang="en-US" dirty="0"/>
          </a:p>
        </p:txBody>
      </p:sp>
      <p:sp>
        <p:nvSpPr>
          <p:cNvPr id="3" name="عنصر نائب للمحتوى 2"/>
          <p:cNvSpPr>
            <a:spLocks noGrp="1"/>
          </p:cNvSpPr>
          <p:nvPr>
            <p:ph idx="1"/>
          </p:nvPr>
        </p:nvSpPr>
        <p:spPr>
          <a:xfrm>
            <a:off x="381000" y="1828800"/>
            <a:ext cx="8305800" cy="4724400"/>
          </a:xfrm>
        </p:spPr>
        <p:txBody>
          <a:bodyPr/>
          <a:lstStyle/>
          <a:p>
            <a:pPr marL="0" indent="0" algn="l" rtl="0">
              <a:buNone/>
            </a:pPr>
            <a:r>
              <a:rPr lang="en-US" sz="1600" dirty="0"/>
              <a:t>T</a:t>
            </a:r>
            <a:r>
              <a:rPr lang="en-US" sz="1600" dirty="0" smtClean="0"/>
              <a:t>he </a:t>
            </a:r>
            <a:r>
              <a:rPr lang="en-US" sz="1600" dirty="0"/>
              <a:t>study of quenching efficiency for CDs and CDs-EDA and their sensing parameters which can be clarified as </a:t>
            </a:r>
            <a:r>
              <a:rPr lang="en-US" sz="1600" dirty="0" smtClean="0"/>
              <a:t>follows is shown in Figure 2. </a:t>
            </a:r>
          </a:p>
          <a:p>
            <a:pPr marL="0" indent="0" algn="l" rtl="0">
              <a:buNone/>
            </a:pPr>
            <a:endParaRPr lang="en-US" sz="1600" dirty="0" smtClean="0"/>
          </a:p>
          <a:p>
            <a:pPr marL="0" indent="0" algn="l" rtl="0">
              <a:buNone/>
            </a:pPr>
            <a:endParaRPr lang="en-US" sz="1600" dirty="0"/>
          </a:p>
          <a:p>
            <a:pPr marL="0" indent="0" algn="l" rtl="0">
              <a:buNone/>
            </a:pPr>
            <a:endParaRPr lang="en-US" sz="1600" dirty="0" smtClean="0"/>
          </a:p>
          <a:p>
            <a:pPr marL="0" indent="0" algn="l" rtl="0">
              <a:buNone/>
            </a:pPr>
            <a:endParaRPr lang="en-US" sz="1600" dirty="0" smtClean="0"/>
          </a:p>
          <a:p>
            <a:pPr marL="0" indent="0" algn="l" rtl="0">
              <a:buNone/>
            </a:pPr>
            <a:r>
              <a:rPr lang="en-US" sz="1600" dirty="0" smtClean="0"/>
              <a:t>From the figure </a:t>
            </a:r>
          </a:p>
          <a:p>
            <a:pPr algn="l" rtl="0">
              <a:buClr>
                <a:schemeClr val="accent5">
                  <a:lumMod val="75000"/>
                  <a:lumOff val="25000"/>
                </a:schemeClr>
              </a:buClr>
              <a:buFont typeface="Wingdings" pitchFamily="2" charset="2"/>
              <a:buChar char="ü"/>
            </a:pPr>
            <a:r>
              <a:rPr lang="en-US" sz="1600" dirty="0" smtClean="0"/>
              <a:t>The </a:t>
            </a:r>
            <a:r>
              <a:rPr lang="en-US" sz="1600" dirty="0"/>
              <a:t>sensing efficiency </a:t>
            </a:r>
            <a:r>
              <a:rPr lang="en-US" sz="1600" dirty="0" smtClean="0"/>
              <a:t>of </a:t>
            </a:r>
            <a:r>
              <a:rPr lang="en-US" sz="1600" dirty="0"/>
              <a:t>CDs at concentration 100 µM was 79% </a:t>
            </a:r>
            <a:r>
              <a:rPr lang="en-US" sz="1600" dirty="0" smtClean="0"/>
              <a:t>which </a:t>
            </a:r>
            <a:r>
              <a:rPr lang="en-US" sz="1600" dirty="0"/>
              <a:t>is higher than 24.5% of  CDs-EDA </a:t>
            </a:r>
            <a:r>
              <a:rPr lang="en-US" sz="1600" dirty="0" smtClean="0"/>
              <a:t>.</a:t>
            </a:r>
            <a:endParaRPr lang="en-US" sz="1600" dirty="0"/>
          </a:p>
          <a:p>
            <a:pPr algn="l" rtl="0">
              <a:buClr>
                <a:schemeClr val="accent5">
                  <a:lumMod val="75000"/>
                  <a:lumOff val="25000"/>
                </a:schemeClr>
              </a:buClr>
              <a:buFont typeface="Wingdings" pitchFamily="2" charset="2"/>
              <a:buChar char="ü"/>
            </a:pPr>
            <a:r>
              <a:rPr lang="en-US" sz="1600" dirty="0" smtClean="0"/>
              <a:t>The </a:t>
            </a:r>
            <a:r>
              <a:rPr lang="en-US" sz="1600" dirty="0"/>
              <a:t>affinity of CDs will be reduced because of the decreasing of oxidized groups and the increase of amino acid groups.</a:t>
            </a:r>
            <a:endParaRPr lang="en-US" sz="1600" dirty="0" smtClean="0"/>
          </a:p>
          <a:p>
            <a:pPr marL="0" indent="0" algn="l" rtl="0">
              <a:buNone/>
            </a:pPr>
            <a:endParaRPr lang="en-US" sz="1600" dirty="0"/>
          </a:p>
        </p:txBody>
      </p:sp>
      <p:pic>
        <p:nvPicPr>
          <p:cNvPr id="4" name="صورة 3"/>
          <p:cNvPicPr/>
          <p:nvPr/>
        </p:nvPicPr>
        <p:blipFill>
          <a:blip r:embed="rId2"/>
          <a:stretch>
            <a:fillRect/>
          </a:stretch>
        </p:blipFill>
        <p:spPr>
          <a:xfrm>
            <a:off x="2590800" y="2514600"/>
            <a:ext cx="5943600" cy="2032000"/>
          </a:xfrm>
          <a:prstGeom prst="rect">
            <a:avLst/>
          </a:prstGeom>
        </p:spPr>
      </p:pic>
      <p:sp>
        <p:nvSpPr>
          <p:cNvPr id="6" name="مربع نص 5"/>
          <p:cNvSpPr txBox="1"/>
          <p:nvPr/>
        </p:nvSpPr>
        <p:spPr>
          <a:xfrm>
            <a:off x="3200400" y="4648199"/>
            <a:ext cx="5257800" cy="307777"/>
          </a:xfrm>
          <a:prstGeom prst="rect">
            <a:avLst/>
          </a:prstGeom>
          <a:noFill/>
        </p:spPr>
        <p:txBody>
          <a:bodyPr wrap="square" rtlCol="0">
            <a:spAutoFit/>
          </a:bodyPr>
          <a:lstStyle/>
          <a:p>
            <a:pPr algn="l" rtl="0"/>
            <a:r>
              <a:rPr lang="en-US" sz="1400" i="1" dirty="0" smtClean="0"/>
              <a:t>Fig.2: Comparison </a:t>
            </a:r>
            <a:r>
              <a:rPr lang="en-US" sz="1400" i="1" dirty="0"/>
              <a:t>between CDs and CDs-EDA quenching efficiencies.</a:t>
            </a:r>
          </a:p>
        </p:txBody>
      </p:sp>
    </p:spTree>
    <p:extLst>
      <p:ext uri="{BB962C8B-B14F-4D97-AF65-F5344CB8AC3E}">
        <p14:creationId xmlns:p14="http://schemas.microsoft.com/office/powerpoint/2010/main" val="31672419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Results </a:t>
            </a:r>
            <a:endParaRPr lang="en-US" dirty="0"/>
          </a:p>
        </p:txBody>
      </p:sp>
      <p:sp>
        <p:nvSpPr>
          <p:cNvPr id="3" name="عنصر نائب للمحتوى 2"/>
          <p:cNvSpPr>
            <a:spLocks noGrp="1"/>
          </p:cNvSpPr>
          <p:nvPr>
            <p:ph idx="1"/>
          </p:nvPr>
        </p:nvSpPr>
        <p:spPr>
          <a:xfrm>
            <a:off x="228600" y="1752600"/>
            <a:ext cx="8763000" cy="5105400"/>
          </a:xfrm>
        </p:spPr>
        <p:txBody>
          <a:bodyPr/>
          <a:lstStyle/>
          <a:p>
            <a:pPr marL="0" indent="0" algn="l" rtl="0">
              <a:lnSpc>
                <a:spcPct val="150000"/>
              </a:lnSpc>
              <a:buNone/>
            </a:pPr>
            <a:r>
              <a:rPr lang="en-US" sz="1600" dirty="0"/>
              <a:t>The study of quenching efficiency for CDs and </a:t>
            </a:r>
            <a:r>
              <a:rPr lang="en-US" sz="1600" dirty="0" smtClean="0"/>
              <a:t>CDs-</a:t>
            </a:r>
            <a:r>
              <a:rPr lang="en-US" sz="1600" dirty="0" err="1" smtClean="0"/>
              <a:t>Dopa</a:t>
            </a:r>
            <a:r>
              <a:rPr lang="en-US" sz="1600" dirty="0" smtClean="0"/>
              <a:t>  </a:t>
            </a:r>
            <a:r>
              <a:rPr lang="en-US" sz="1600" dirty="0"/>
              <a:t>and their sensing parameters which can be clarified as follows is shown in Figure </a:t>
            </a:r>
            <a:r>
              <a:rPr lang="en-US" sz="1600" dirty="0" smtClean="0"/>
              <a:t>3. </a:t>
            </a:r>
            <a:endParaRPr lang="en-US" sz="1600" dirty="0"/>
          </a:p>
          <a:p>
            <a:pPr marL="0" indent="0" algn="l" rtl="0">
              <a:lnSpc>
                <a:spcPct val="150000"/>
              </a:lnSpc>
              <a:buNone/>
            </a:pPr>
            <a:endParaRPr lang="en-US" dirty="0" smtClean="0"/>
          </a:p>
          <a:p>
            <a:pPr marL="0" indent="0" algn="l" rtl="0">
              <a:lnSpc>
                <a:spcPct val="150000"/>
              </a:lnSpc>
              <a:buNone/>
            </a:pPr>
            <a:r>
              <a:rPr lang="en-US" sz="1600" dirty="0" smtClean="0"/>
              <a:t>From the figure:</a:t>
            </a:r>
          </a:p>
          <a:p>
            <a:pPr marL="0" indent="0" algn="l" rtl="0">
              <a:lnSpc>
                <a:spcPct val="150000"/>
              </a:lnSpc>
              <a:buNone/>
            </a:pPr>
            <a:endParaRPr lang="en-US" dirty="0" smtClean="0"/>
          </a:p>
          <a:p>
            <a:pPr marL="0" indent="0" algn="l" rtl="0">
              <a:buNone/>
            </a:pPr>
            <a:endParaRPr lang="en-US" sz="1600" dirty="0" smtClean="0"/>
          </a:p>
          <a:p>
            <a:pPr algn="l" rtl="0">
              <a:buClr>
                <a:schemeClr val="accent5">
                  <a:lumMod val="75000"/>
                  <a:lumOff val="25000"/>
                </a:schemeClr>
              </a:buClr>
              <a:buFont typeface="Wingdings" panose="05000000000000000000" pitchFamily="2" charset="2"/>
              <a:buChar char="ü"/>
            </a:pPr>
            <a:r>
              <a:rPr lang="en-US" sz="1600" dirty="0" smtClean="0"/>
              <a:t>The </a:t>
            </a:r>
            <a:r>
              <a:rPr lang="en-US" sz="1600" dirty="0"/>
              <a:t>introduction of dopamine groups on the surface of the </a:t>
            </a:r>
            <a:r>
              <a:rPr lang="en-US" sz="1600" dirty="0" smtClean="0"/>
              <a:t>CDs </a:t>
            </a:r>
            <a:r>
              <a:rPr lang="en-US" sz="1600" dirty="0"/>
              <a:t>was the reason for the high sensitivity in the 0-5 µM range (0.0388 µM</a:t>
            </a:r>
            <a:r>
              <a:rPr lang="en-US" sz="1600" baseline="30000" dirty="0"/>
              <a:t>-1</a:t>
            </a:r>
            <a:r>
              <a:rPr lang="en-US" sz="1600" dirty="0"/>
              <a:t> </a:t>
            </a:r>
            <a:r>
              <a:rPr lang="en-US" sz="1600" dirty="0" smtClean="0"/>
              <a:t>), </a:t>
            </a:r>
            <a:r>
              <a:rPr lang="en-US" sz="1600" dirty="0">
                <a:latin typeface="Times New Roman" panose="02020603050405020304" pitchFamily="18" charset="0"/>
                <a:ea typeface="Calibri" panose="020F0502020204030204" pitchFamily="34" charset="0"/>
              </a:rPr>
              <a:t>), which is among the highest reported for CD-based probes and reduction of the LOD to 0.32 </a:t>
            </a:r>
            <a:r>
              <a:rPr lang="en-US" sz="1600" dirty="0" smtClean="0">
                <a:latin typeface="Times New Roman" panose="02020603050405020304" pitchFamily="18" charset="0"/>
                <a:ea typeface="Calibri" panose="020F0502020204030204" pitchFamily="34" charset="0"/>
              </a:rPr>
              <a:t>µM.</a:t>
            </a:r>
          </a:p>
          <a:p>
            <a:pPr marL="0" indent="0" algn="l" rtl="0">
              <a:buNone/>
            </a:pPr>
            <a:endParaRPr lang="en-US" sz="1600" dirty="0" smtClean="0"/>
          </a:p>
          <a:p>
            <a:pPr marL="0" indent="0" algn="l" rtl="0">
              <a:buNone/>
            </a:pPr>
            <a:endParaRPr lang="en-US" sz="1600" dirty="0" smtClean="0"/>
          </a:p>
          <a:p>
            <a:pPr marL="0" indent="0" algn="l" rtl="0">
              <a:buNone/>
            </a:pPr>
            <a:endParaRPr lang="en-US" sz="1600" dirty="0" smtClean="0"/>
          </a:p>
          <a:p>
            <a:pPr marL="0" indent="0" algn="l" rtl="0">
              <a:buNone/>
            </a:pPr>
            <a:endParaRPr lang="en-US" dirty="0"/>
          </a:p>
        </p:txBody>
      </p:sp>
      <p:pic>
        <p:nvPicPr>
          <p:cNvPr id="5" name="صورة 11"/>
          <p:cNvPicPr/>
          <p:nvPr/>
        </p:nvPicPr>
        <p:blipFill>
          <a:blip r:embed="rId2"/>
          <a:stretch>
            <a:fillRect/>
          </a:stretch>
        </p:blipFill>
        <p:spPr>
          <a:xfrm>
            <a:off x="3200400" y="2667001"/>
            <a:ext cx="5791200" cy="2083068"/>
          </a:xfrm>
          <a:prstGeom prst="rect">
            <a:avLst/>
          </a:prstGeom>
        </p:spPr>
      </p:pic>
      <p:sp>
        <p:nvSpPr>
          <p:cNvPr id="6" name="TextBox 5"/>
          <p:cNvSpPr txBox="1"/>
          <p:nvPr/>
        </p:nvSpPr>
        <p:spPr>
          <a:xfrm>
            <a:off x="3429000" y="4879728"/>
            <a:ext cx="5410200" cy="369332"/>
          </a:xfrm>
          <a:prstGeom prst="rect">
            <a:avLst/>
          </a:prstGeom>
          <a:noFill/>
        </p:spPr>
        <p:txBody>
          <a:bodyPr wrap="square" rtlCol="0">
            <a:spAutoFit/>
          </a:bodyPr>
          <a:lstStyle/>
          <a:p>
            <a:pPr algn="l" rtl="0"/>
            <a:r>
              <a:rPr lang="en-US" sz="1400" i="1" dirty="0" smtClean="0">
                <a:ea typeface="Calibri" panose="020F0502020204030204" pitchFamily="34" charset="0"/>
              </a:rPr>
              <a:t>Fig.3:</a:t>
            </a:r>
            <a:r>
              <a:rPr lang="en-US" i="1" dirty="0" smtClean="0">
                <a:ea typeface="Calibri" panose="020F0502020204030204" pitchFamily="34" charset="0"/>
              </a:rPr>
              <a:t> </a:t>
            </a:r>
            <a:r>
              <a:rPr lang="en-US" sz="1400" i="1" dirty="0">
                <a:ea typeface="Calibri" panose="020F0502020204030204" pitchFamily="34" charset="0"/>
              </a:rPr>
              <a:t>Comparison between CDs and CDs-DOPA quenching efficiencies</a:t>
            </a:r>
            <a:endParaRPr lang="en-US" sz="1400" i="1" dirty="0"/>
          </a:p>
        </p:txBody>
      </p:sp>
    </p:spTree>
    <p:extLst>
      <p:ext uri="{BB962C8B-B14F-4D97-AF65-F5344CB8AC3E}">
        <p14:creationId xmlns:p14="http://schemas.microsoft.com/office/powerpoint/2010/main" val="23184443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5" name="TextBox 4"/>
          <p:cNvSpPr txBox="1"/>
          <p:nvPr/>
        </p:nvSpPr>
        <p:spPr>
          <a:xfrm>
            <a:off x="152400" y="1628003"/>
            <a:ext cx="8991600" cy="5262979"/>
          </a:xfrm>
          <a:prstGeom prst="rect">
            <a:avLst/>
          </a:prstGeom>
          <a:noFill/>
        </p:spPr>
        <p:txBody>
          <a:bodyPr wrap="square" rtlCol="0">
            <a:spAutoFit/>
          </a:bodyPr>
          <a:lstStyle/>
          <a:p>
            <a:pPr algn="l" rtl="0">
              <a:lnSpc>
                <a:spcPct val="150000"/>
              </a:lnSpc>
            </a:pPr>
            <a:r>
              <a:rPr lang="en-US" sz="1600" dirty="0" smtClean="0"/>
              <a:t>The </a:t>
            </a:r>
            <a:r>
              <a:rPr lang="en-US" sz="1600" dirty="0"/>
              <a:t>fluorescence quenching of the CDs in the presence of different </a:t>
            </a:r>
            <a:r>
              <a:rPr lang="en-US" sz="1600" dirty="0" smtClean="0"/>
              <a:t>cations is shown in figure 4.a,</a:t>
            </a:r>
            <a:r>
              <a:rPr lang="en-US" sz="1600" dirty="0">
                <a:latin typeface="Times New Roman" panose="02020603050405020304" pitchFamily="18" charset="0"/>
                <a:ea typeface="Calibri" panose="020F0502020204030204" pitchFamily="34" charset="0"/>
              </a:rPr>
              <a:t> the result of the formation of the IIP around the </a:t>
            </a:r>
            <a:r>
              <a:rPr lang="en-US" sz="1600" dirty="0" smtClean="0">
                <a:latin typeface="Times New Roman" panose="02020603050405020304" pitchFamily="18" charset="0"/>
                <a:ea typeface="Calibri" panose="020F0502020204030204" pitchFamily="34" charset="0"/>
              </a:rPr>
              <a:t>CDs is shown in figure 4.b. </a:t>
            </a:r>
            <a:r>
              <a:rPr lang="en-US" sz="1600" dirty="0" smtClean="0"/>
              <a:t> </a:t>
            </a:r>
          </a:p>
          <a:p>
            <a:pPr algn="l" rtl="0"/>
            <a:endParaRPr lang="en-US" sz="1600" dirty="0"/>
          </a:p>
          <a:p>
            <a:pPr algn="l" rtl="0"/>
            <a:endParaRPr lang="en-US" sz="1600" dirty="0" smtClean="0"/>
          </a:p>
          <a:p>
            <a:pPr algn="l" rtl="0"/>
            <a:endParaRPr lang="en-US" sz="1600" dirty="0"/>
          </a:p>
          <a:p>
            <a:pPr algn="l" rtl="0"/>
            <a:endParaRPr lang="en-US" sz="1600" dirty="0" smtClean="0"/>
          </a:p>
          <a:p>
            <a:pPr algn="l" rtl="0"/>
            <a:endParaRPr lang="en-US" sz="1600" dirty="0" smtClean="0"/>
          </a:p>
          <a:p>
            <a:pPr algn="l" rtl="0"/>
            <a:endParaRPr lang="en-US" sz="1600" dirty="0"/>
          </a:p>
          <a:p>
            <a:pPr algn="l" rtl="0"/>
            <a:endParaRPr lang="en-US" sz="1600" dirty="0" smtClean="0"/>
          </a:p>
          <a:p>
            <a:pPr algn="l" rtl="0"/>
            <a:endParaRPr lang="en-US" sz="1600" dirty="0"/>
          </a:p>
          <a:p>
            <a:pPr algn="l" rtl="0"/>
            <a:endParaRPr lang="en-US" sz="1600" dirty="0"/>
          </a:p>
          <a:p>
            <a:pPr algn="l" rtl="0"/>
            <a:r>
              <a:rPr lang="en-US" sz="1600" dirty="0" smtClean="0"/>
              <a:t>From the figure:</a:t>
            </a:r>
          </a:p>
          <a:p>
            <a:pPr algn="l" rtl="0"/>
            <a:endParaRPr lang="en-US" sz="1600" dirty="0"/>
          </a:p>
          <a:p>
            <a:pPr algn="l" rtl="0"/>
            <a:endParaRPr lang="en-US" sz="1600" dirty="0" smtClean="0"/>
          </a:p>
          <a:p>
            <a:pPr marL="285750" indent="-285750" algn="l" rtl="0">
              <a:buClr>
                <a:schemeClr val="accent5">
                  <a:lumMod val="75000"/>
                  <a:lumOff val="25000"/>
                </a:schemeClr>
              </a:buClr>
              <a:buFont typeface="Wingdings" panose="05000000000000000000" pitchFamily="2" charset="2"/>
              <a:buChar char="ü"/>
            </a:pPr>
            <a:r>
              <a:rPr lang="en-US" sz="1600" dirty="0">
                <a:latin typeface="Times New Roman" panose="02020603050405020304" pitchFamily="18" charset="0"/>
                <a:ea typeface="Calibri" panose="020F0502020204030204" pitchFamily="34" charset="0"/>
              </a:rPr>
              <a:t>Fe</a:t>
            </a:r>
            <a:r>
              <a:rPr lang="en-US" sz="1600" baseline="30000" dirty="0">
                <a:latin typeface="Times New Roman" panose="02020603050405020304" pitchFamily="18" charset="0"/>
                <a:ea typeface="Calibri" panose="020F0502020204030204" pitchFamily="34" charset="0"/>
              </a:rPr>
              <a:t>3+</a:t>
            </a:r>
            <a:r>
              <a:rPr lang="en-US" sz="1600" dirty="0">
                <a:latin typeface="Times New Roman" panose="02020603050405020304" pitchFamily="18" charset="0"/>
                <a:ea typeface="Calibri" panose="020F0502020204030204" pitchFamily="34" charset="0"/>
              </a:rPr>
              <a:t> be the most efficient quencher for our </a:t>
            </a:r>
            <a:r>
              <a:rPr lang="en-US" sz="1600" dirty="0" smtClean="0">
                <a:latin typeface="Times New Roman" panose="02020603050405020304" pitchFamily="18" charset="0"/>
                <a:ea typeface="Calibri" panose="020F0502020204030204" pitchFamily="34" charset="0"/>
              </a:rPr>
              <a:t>CDs.</a:t>
            </a:r>
          </a:p>
          <a:p>
            <a:pPr marL="285750" indent="-285750" algn="l" rtl="0">
              <a:buClr>
                <a:schemeClr val="accent5">
                  <a:lumMod val="75000"/>
                  <a:lumOff val="25000"/>
                </a:schemeClr>
              </a:buClr>
              <a:buFont typeface="Wingdings" panose="05000000000000000000" pitchFamily="2" charset="2"/>
              <a:buChar char="ü"/>
            </a:pPr>
            <a:r>
              <a:rPr lang="en-US" sz="1600" dirty="0"/>
              <a:t>CDs-IIP microspheres show a complete selectivity </a:t>
            </a:r>
            <a:r>
              <a:rPr lang="en-US" sz="1600" dirty="0" smtClean="0"/>
              <a:t>for</a:t>
            </a:r>
            <a:r>
              <a:rPr lang="en-US" sz="1600" dirty="0" smtClean="0">
                <a:solidFill>
                  <a:prstClr val="black"/>
                </a:solidFill>
                <a:latin typeface="Times New Roman" panose="02020603050405020304" pitchFamily="18" charset="0"/>
              </a:rPr>
              <a:t> </a:t>
            </a:r>
            <a:r>
              <a:rPr lang="en-US" sz="1600" dirty="0" smtClean="0">
                <a:solidFill>
                  <a:prstClr val="black"/>
                </a:solidFill>
                <a:latin typeface="Times New Roman" panose="02020603050405020304" pitchFamily="18" charset="0"/>
                <a:ea typeface="Calibri" panose="020F0502020204030204" pitchFamily="34" charset="0"/>
              </a:rPr>
              <a:t>Fe</a:t>
            </a:r>
            <a:r>
              <a:rPr lang="en-US" sz="1600" baseline="30000" dirty="0" smtClean="0">
                <a:solidFill>
                  <a:prstClr val="black"/>
                </a:solidFill>
                <a:latin typeface="Times New Roman" panose="02020603050405020304" pitchFamily="18" charset="0"/>
                <a:ea typeface="Calibri" panose="020F0502020204030204" pitchFamily="34" charset="0"/>
              </a:rPr>
              <a:t>3</a:t>
            </a:r>
            <a:r>
              <a:rPr lang="en-US" sz="1600" baseline="30000" dirty="0">
                <a:solidFill>
                  <a:prstClr val="black"/>
                </a:solidFill>
                <a:latin typeface="Times New Roman" panose="02020603050405020304" pitchFamily="18" charset="0"/>
                <a:ea typeface="Calibri" panose="020F0502020204030204" pitchFamily="34" charset="0"/>
              </a:rPr>
              <a:t>+</a:t>
            </a:r>
            <a:r>
              <a:rPr lang="en-US" sz="1600" dirty="0" smtClean="0"/>
              <a:t> at </a:t>
            </a:r>
            <a:r>
              <a:rPr lang="en-US" sz="1600" dirty="0"/>
              <a:t>25 µM concentration.</a:t>
            </a:r>
          </a:p>
          <a:p>
            <a:pPr marL="285750" indent="-285750" algn="l" rtl="0">
              <a:buClr>
                <a:schemeClr val="accent5">
                  <a:lumMod val="75000"/>
                  <a:lumOff val="25000"/>
                </a:schemeClr>
              </a:buClr>
              <a:buFont typeface="Wingdings" panose="05000000000000000000" pitchFamily="2" charset="2"/>
              <a:buChar char="ü"/>
            </a:pPr>
            <a:r>
              <a:rPr lang="en-US" sz="1600" dirty="0"/>
              <a:t> The presence of the same concentration of other cations does not induce a quenching of the fluorescence.</a:t>
            </a:r>
          </a:p>
          <a:p>
            <a:pPr marL="285750" indent="-285750" algn="l" rtl="0">
              <a:buClr>
                <a:schemeClr val="accent5">
                  <a:lumMod val="75000"/>
                  <a:lumOff val="25000"/>
                </a:schemeClr>
              </a:buClr>
              <a:buFont typeface="Wingdings" panose="05000000000000000000" pitchFamily="2" charset="2"/>
              <a:buChar char="ü"/>
            </a:pPr>
            <a:r>
              <a:rPr lang="en-US" sz="1600" dirty="0"/>
              <a:t> It can be concluded that the cavities imprinted in the polymer allow the exclusive recombination </a:t>
            </a:r>
            <a:r>
              <a:rPr lang="en-US" sz="1600" dirty="0" smtClean="0"/>
              <a:t>with</a:t>
            </a:r>
            <a:r>
              <a:rPr lang="en-US" sz="1600" dirty="0">
                <a:solidFill>
                  <a:prstClr val="black"/>
                </a:solidFill>
                <a:latin typeface="Times New Roman" panose="02020603050405020304" pitchFamily="18" charset="0"/>
                <a:ea typeface="Calibri" panose="020F0502020204030204" pitchFamily="34" charset="0"/>
              </a:rPr>
              <a:t> Fe</a:t>
            </a:r>
            <a:r>
              <a:rPr lang="en-US" sz="1600" baseline="30000" dirty="0">
                <a:solidFill>
                  <a:prstClr val="black"/>
                </a:solidFill>
                <a:latin typeface="Times New Roman" panose="02020603050405020304" pitchFamily="18" charset="0"/>
                <a:ea typeface="Calibri" panose="020F0502020204030204" pitchFamily="34" charset="0"/>
              </a:rPr>
              <a:t>3+</a:t>
            </a:r>
            <a:r>
              <a:rPr lang="en-US" sz="1600" dirty="0" smtClean="0"/>
              <a:t> .</a:t>
            </a:r>
          </a:p>
        </p:txBody>
      </p:sp>
      <p:pic>
        <p:nvPicPr>
          <p:cNvPr id="7" name="Picture 6"/>
          <p:cNvPicPr>
            <a:picLocks noChangeAspect="1"/>
          </p:cNvPicPr>
          <p:nvPr/>
        </p:nvPicPr>
        <p:blipFill>
          <a:blip r:embed="rId2"/>
          <a:stretch>
            <a:fillRect/>
          </a:stretch>
        </p:blipFill>
        <p:spPr>
          <a:xfrm>
            <a:off x="2895600" y="2514600"/>
            <a:ext cx="5944115" cy="2017951"/>
          </a:xfrm>
          <a:prstGeom prst="rect">
            <a:avLst/>
          </a:prstGeom>
        </p:spPr>
      </p:pic>
      <p:sp>
        <p:nvSpPr>
          <p:cNvPr id="8" name="TextBox 7"/>
          <p:cNvSpPr txBox="1"/>
          <p:nvPr/>
        </p:nvSpPr>
        <p:spPr>
          <a:xfrm>
            <a:off x="3048000" y="4648200"/>
            <a:ext cx="5791715" cy="523220"/>
          </a:xfrm>
          <a:prstGeom prst="rect">
            <a:avLst/>
          </a:prstGeom>
          <a:noFill/>
        </p:spPr>
        <p:txBody>
          <a:bodyPr wrap="square" rtlCol="0">
            <a:spAutoFit/>
          </a:bodyPr>
          <a:lstStyle/>
          <a:p>
            <a:pPr algn="l" rtl="0"/>
            <a:r>
              <a:rPr lang="en-US" sz="1400" i="1" dirty="0" smtClean="0"/>
              <a:t>Fig.4 </a:t>
            </a:r>
            <a:r>
              <a:rPr lang="en-US" sz="1400" i="1" dirty="0"/>
              <a:t>a) Ion sensing with CDs selectivity to different cations. b)  on sensing with CD-IIP selectivity for different </a:t>
            </a:r>
            <a:r>
              <a:rPr lang="en-US" sz="1400" i="1" dirty="0" smtClean="0"/>
              <a:t>cations.</a:t>
            </a:r>
            <a:endParaRPr lang="en-US" sz="1400" i="1" dirty="0"/>
          </a:p>
        </p:txBody>
      </p:sp>
    </p:spTree>
    <p:extLst>
      <p:ext uri="{BB962C8B-B14F-4D97-AF65-F5344CB8AC3E}">
        <p14:creationId xmlns:p14="http://schemas.microsoft.com/office/powerpoint/2010/main" val="4541866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752600"/>
            <a:ext cx="8839200" cy="4953000"/>
          </a:xfrm>
        </p:spPr>
        <p:txBody>
          <a:bodyPr/>
          <a:lstStyle/>
          <a:p>
            <a:pPr algn="just" rtl="0">
              <a:lnSpc>
                <a:spcPct val="150000"/>
              </a:lnSpc>
              <a:buClr>
                <a:schemeClr val="accent5">
                  <a:lumMod val="75000"/>
                  <a:lumOff val="25000"/>
                </a:schemeClr>
              </a:buClr>
              <a:buFont typeface="Wingdings" pitchFamily="2" charset="2"/>
              <a:buChar char="v"/>
            </a:pPr>
            <a:r>
              <a:rPr lang="en-US" sz="1600" dirty="0"/>
              <a:t>Most recent researches on CDs have focused on their fluorescence characteristics and photocatalytic properties.</a:t>
            </a:r>
          </a:p>
          <a:p>
            <a:pPr algn="just" rtl="0">
              <a:lnSpc>
                <a:spcPct val="150000"/>
              </a:lnSpc>
              <a:buClr>
                <a:schemeClr val="accent5">
                  <a:lumMod val="75000"/>
                  <a:lumOff val="25000"/>
                </a:schemeClr>
              </a:buClr>
              <a:buFont typeface="Wingdings" pitchFamily="2" charset="2"/>
              <a:buChar char="v"/>
            </a:pPr>
            <a:r>
              <a:rPr lang="en-US" sz="1600" dirty="0"/>
              <a:t> This review reports the primary synthesis method, properties, application, and </a:t>
            </a:r>
            <a:r>
              <a:rPr lang="en-US" sz="1600" dirty="0">
                <a:latin typeface="Times New Roman" panose="02020603050405020304" pitchFamily="18" charset="0"/>
                <a:ea typeface="Calibri" panose="020F0502020204030204" pitchFamily="34" charset="0"/>
              </a:rPr>
              <a:t>Fe</a:t>
            </a:r>
            <a:r>
              <a:rPr lang="en-US" sz="1600" baseline="30000" dirty="0">
                <a:latin typeface="Times New Roman" panose="02020603050405020304" pitchFamily="18" charset="0"/>
                <a:ea typeface="Calibri" panose="020F0502020204030204" pitchFamily="34" charset="0"/>
              </a:rPr>
              <a:t>3+</a:t>
            </a:r>
            <a:r>
              <a:rPr lang="en-US" sz="1600" dirty="0">
                <a:latin typeface="Times New Roman" panose="02020603050405020304" pitchFamily="18" charset="0"/>
                <a:ea typeface="Calibri" panose="020F0502020204030204" pitchFamily="34" charset="0"/>
              </a:rPr>
              <a:t> </a:t>
            </a:r>
            <a:r>
              <a:rPr lang="en-US" sz="1600" dirty="0" smtClean="0">
                <a:latin typeface="Times New Roman" panose="02020603050405020304" pitchFamily="18" charset="0"/>
                <a:ea typeface="Calibri" panose="020F0502020204030204" pitchFamily="34" charset="0"/>
              </a:rPr>
              <a:t> </a:t>
            </a:r>
            <a:r>
              <a:rPr lang="en-US" sz="1600" dirty="0" smtClean="0"/>
              <a:t>sensing</a:t>
            </a:r>
            <a:r>
              <a:rPr lang="en-US" sz="1600" dirty="0"/>
              <a:t>. </a:t>
            </a:r>
          </a:p>
          <a:p>
            <a:pPr algn="just" rtl="0">
              <a:lnSpc>
                <a:spcPct val="150000"/>
              </a:lnSpc>
              <a:buClr>
                <a:schemeClr val="accent5">
                  <a:lumMod val="75000"/>
                  <a:lumOff val="25000"/>
                </a:schemeClr>
              </a:buClr>
              <a:buFont typeface="Wingdings" pitchFamily="2" charset="2"/>
              <a:buChar char="v"/>
            </a:pPr>
            <a:r>
              <a:rPr lang="en-US" sz="1600" dirty="0"/>
              <a:t>We came up with 118 natural resources to extract CDs for different applications. 21 resources of them are for </a:t>
            </a:r>
            <a:r>
              <a:rPr lang="en-US" sz="1600" dirty="0">
                <a:latin typeface="Times New Roman" panose="02020603050405020304" pitchFamily="18" charset="0"/>
                <a:ea typeface="Calibri" panose="020F0502020204030204" pitchFamily="34" charset="0"/>
              </a:rPr>
              <a:t>Fe</a:t>
            </a:r>
            <a:r>
              <a:rPr lang="en-US" sz="1600" baseline="30000" dirty="0">
                <a:latin typeface="Times New Roman" panose="02020603050405020304" pitchFamily="18" charset="0"/>
                <a:ea typeface="Calibri" panose="020F0502020204030204" pitchFamily="34" charset="0"/>
              </a:rPr>
              <a:t>3+</a:t>
            </a:r>
            <a:r>
              <a:rPr lang="en-US" sz="1600" dirty="0" smtClean="0"/>
              <a:t> </a:t>
            </a:r>
            <a:r>
              <a:rPr lang="en-US" sz="1600" dirty="0"/>
              <a:t>detection.</a:t>
            </a:r>
          </a:p>
          <a:p>
            <a:pPr algn="just" rtl="0">
              <a:lnSpc>
                <a:spcPct val="150000"/>
              </a:lnSpc>
              <a:buClr>
                <a:schemeClr val="accent5">
                  <a:lumMod val="75000"/>
                  <a:lumOff val="25000"/>
                </a:schemeClr>
              </a:buClr>
              <a:buFont typeface="Wingdings" pitchFamily="2" charset="2"/>
              <a:buChar char="v"/>
            </a:pPr>
            <a:r>
              <a:rPr lang="en-US" sz="1600" dirty="0"/>
              <a:t> The most commonly used in the synthesis of CDs is hydrothermal methods. </a:t>
            </a:r>
          </a:p>
          <a:p>
            <a:pPr algn="just" rtl="0">
              <a:lnSpc>
                <a:spcPct val="150000"/>
              </a:lnSpc>
              <a:buClr>
                <a:schemeClr val="accent5">
                  <a:lumMod val="75000"/>
                  <a:lumOff val="25000"/>
                </a:schemeClr>
              </a:buClr>
              <a:buFont typeface="Wingdings" pitchFamily="2" charset="2"/>
              <a:buChar char="v"/>
            </a:pPr>
            <a:r>
              <a:rPr lang="en-US" sz="1600" dirty="0"/>
              <a:t>The sensing parameters of the CDs probe toward </a:t>
            </a:r>
            <a:r>
              <a:rPr lang="en-US" sz="1600" dirty="0">
                <a:latin typeface="Times New Roman" panose="02020603050405020304" pitchFamily="18" charset="0"/>
                <a:ea typeface="Calibri" panose="020F0502020204030204" pitchFamily="34" charset="0"/>
              </a:rPr>
              <a:t>Fe</a:t>
            </a:r>
            <a:r>
              <a:rPr lang="en-US" sz="1600" baseline="30000" dirty="0">
                <a:latin typeface="Times New Roman" panose="02020603050405020304" pitchFamily="18" charset="0"/>
                <a:ea typeface="Calibri" panose="020F0502020204030204" pitchFamily="34" charset="0"/>
              </a:rPr>
              <a:t>3+</a:t>
            </a:r>
            <a:r>
              <a:rPr lang="en-US" sz="1600" dirty="0" smtClean="0"/>
              <a:t> </a:t>
            </a:r>
            <a:r>
              <a:rPr lang="en-US" sz="1600" dirty="0"/>
              <a:t>are affected by different factors such as surface passivation, pH, doping elements, raw materials, temperature, and reaction time</a:t>
            </a:r>
            <a:r>
              <a:rPr lang="en-US" sz="1600" dirty="0" smtClean="0"/>
              <a:t>.</a:t>
            </a:r>
          </a:p>
          <a:p>
            <a:pPr algn="just" rtl="0">
              <a:lnSpc>
                <a:spcPct val="150000"/>
              </a:lnSpc>
              <a:buClr>
                <a:schemeClr val="accent5">
                  <a:lumMod val="75000"/>
                  <a:lumOff val="25000"/>
                </a:schemeClr>
              </a:buClr>
              <a:buFont typeface="Wingdings" pitchFamily="2" charset="2"/>
              <a:buChar char="v"/>
            </a:pPr>
            <a:r>
              <a:rPr lang="en-US" sz="1600" dirty="0"/>
              <a:t>The highest value of the efficiency is at pH 7.  </a:t>
            </a:r>
          </a:p>
          <a:p>
            <a:pPr marL="0" indent="0" algn="just" rtl="0">
              <a:lnSpc>
                <a:spcPct val="150000"/>
              </a:lnSpc>
              <a:buClr>
                <a:schemeClr val="tx1"/>
              </a:buClr>
              <a:buNone/>
            </a:pPr>
            <a:r>
              <a:rPr lang="en-US" sz="1600" dirty="0" smtClean="0"/>
              <a:t> </a:t>
            </a:r>
          </a:p>
          <a:p>
            <a:pPr algn="l" rtl="0">
              <a:buClr>
                <a:schemeClr val="tx1"/>
              </a:buClr>
              <a:buFont typeface="Wingdings" pitchFamily="2" charset="2"/>
              <a:buChar char="v"/>
            </a:pPr>
            <a:endParaRPr lang="en-US" sz="1600" dirty="0" smtClean="0"/>
          </a:p>
        </p:txBody>
      </p:sp>
      <p:sp>
        <p:nvSpPr>
          <p:cNvPr id="4" name="عنوان 1"/>
          <p:cNvSpPr>
            <a:spLocks noGrp="1"/>
          </p:cNvSpPr>
          <p:nvPr>
            <p:ph type="title"/>
          </p:nvPr>
        </p:nvSpPr>
        <p:spPr>
          <a:xfrm>
            <a:off x="836613" y="457200"/>
            <a:ext cx="7543800" cy="990600"/>
          </a:xfrm>
        </p:spPr>
        <p:txBody>
          <a:bodyPr/>
          <a:lstStyle/>
          <a:p>
            <a:r>
              <a:rPr lang="ar-QA" sz="3600" b="1" dirty="0" smtClean="0">
                <a:effectLst/>
              </a:rPr>
              <a:t/>
            </a:r>
            <a:br>
              <a:rPr lang="ar-QA" sz="3600" b="1" dirty="0" smtClean="0">
                <a:effectLst/>
              </a:rPr>
            </a:br>
            <a:r>
              <a:rPr lang="en-US" sz="3600" b="1" dirty="0" smtClean="0">
                <a:effectLst/>
              </a:rPr>
              <a:t>Conclusion</a:t>
            </a:r>
            <a:br>
              <a:rPr lang="en-US" sz="3600" b="1" dirty="0" smtClean="0">
                <a:effectLst/>
              </a:rPr>
            </a:br>
            <a:r>
              <a:rPr lang="ar-SA" sz="3600" dirty="0" smtClean="0">
                <a:solidFill>
                  <a:schemeClr val="bg2">
                    <a:lumMod val="50000"/>
                  </a:schemeClr>
                </a:solidFill>
                <a:latin typeface="Agency FB" pitchFamily="34" charset="0"/>
              </a:rPr>
              <a:t/>
            </a:r>
            <a:br>
              <a:rPr lang="ar-SA" sz="3600" dirty="0" smtClean="0">
                <a:solidFill>
                  <a:schemeClr val="bg2">
                    <a:lumMod val="50000"/>
                  </a:schemeClr>
                </a:solidFill>
                <a:latin typeface="Agency FB" pitchFamily="34" charset="0"/>
              </a:rPr>
            </a:br>
            <a:endParaRPr lang="ar-SA" sz="3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 y="1793543"/>
            <a:ext cx="9144000" cy="5029200"/>
          </a:xfrm>
        </p:spPr>
        <p:txBody>
          <a:bodyPr/>
          <a:lstStyle/>
          <a:p>
            <a:pPr algn="just" rtl="0">
              <a:lnSpc>
                <a:spcPct val="150000"/>
              </a:lnSpc>
              <a:buClr>
                <a:schemeClr val="accent5">
                  <a:lumMod val="75000"/>
                  <a:lumOff val="25000"/>
                </a:schemeClr>
              </a:buClr>
              <a:buFont typeface="Wingdings" panose="05000000000000000000" pitchFamily="2" charset="2"/>
              <a:buChar char="v"/>
            </a:pPr>
            <a:r>
              <a:rPr lang="en-US" sz="1600" dirty="0" smtClean="0"/>
              <a:t>The </a:t>
            </a:r>
            <a:r>
              <a:rPr lang="en-US" sz="1600" dirty="0"/>
              <a:t>sensing properties of the produced CDs can be modulated toward the detection of </a:t>
            </a:r>
            <a:r>
              <a:rPr lang="en-US" sz="1600" dirty="0">
                <a:latin typeface="Times New Roman" panose="02020603050405020304" pitchFamily="18" charset="0"/>
                <a:ea typeface="Calibri" panose="020F0502020204030204" pitchFamily="34" charset="0"/>
              </a:rPr>
              <a:t>Fe</a:t>
            </a:r>
            <a:r>
              <a:rPr lang="en-US" sz="1600" baseline="30000" dirty="0">
                <a:latin typeface="Times New Roman" panose="02020603050405020304" pitchFamily="18" charset="0"/>
                <a:ea typeface="Calibri" panose="020F0502020204030204" pitchFamily="34" charset="0"/>
              </a:rPr>
              <a:t>3+</a:t>
            </a:r>
            <a:r>
              <a:rPr lang="en-US" sz="1600" dirty="0" smtClean="0"/>
              <a:t> </a:t>
            </a:r>
            <a:r>
              <a:rPr lang="en-US" sz="1600" dirty="0"/>
              <a:t>by modulating the surface chemistry of the CDs. </a:t>
            </a:r>
          </a:p>
          <a:p>
            <a:pPr algn="just" rtl="0">
              <a:lnSpc>
                <a:spcPct val="150000"/>
              </a:lnSpc>
              <a:buClr>
                <a:schemeClr val="accent5">
                  <a:lumMod val="75000"/>
                  <a:lumOff val="25000"/>
                </a:schemeClr>
              </a:buClr>
              <a:buFont typeface="Wingdings" panose="05000000000000000000" pitchFamily="2" charset="2"/>
              <a:buChar char="v"/>
            </a:pPr>
            <a:r>
              <a:rPr lang="en-US" sz="1600" dirty="0"/>
              <a:t>In both processes, CD-</a:t>
            </a:r>
            <a:r>
              <a:rPr lang="en-US" sz="1600" dirty="0" err="1"/>
              <a:t>Dopa</a:t>
            </a:r>
            <a:r>
              <a:rPr lang="en-US" sz="1600" dirty="0"/>
              <a:t> and CDs-EDA, a decrease in fluorescence intensity is noticed while increasing the </a:t>
            </a:r>
            <a:r>
              <a:rPr lang="en-US" sz="1600" dirty="0">
                <a:latin typeface="Times New Roman" panose="02020603050405020304" pitchFamily="18" charset="0"/>
                <a:ea typeface="Calibri" panose="020F0502020204030204" pitchFamily="34" charset="0"/>
              </a:rPr>
              <a:t>Fe</a:t>
            </a:r>
            <a:r>
              <a:rPr lang="en-US" sz="1600" baseline="30000" dirty="0">
                <a:latin typeface="Times New Roman" panose="02020603050405020304" pitchFamily="18" charset="0"/>
                <a:ea typeface="Calibri" panose="020F0502020204030204" pitchFamily="34" charset="0"/>
              </a:rPr>
              <a:t>3+</a:t>
            </a:r>
            <a:r>
              <a:rPr lang="en-US" sz="1600" dirty="0" smtClean="0"/>
              <a:t> </a:t>
            </a:r>
            <a:r>
              <a:rPr lang="en-US" sz="1600" dirty="0"/>
              <a:t>concentrations. </a:t>
            </a:r>
          </a:p>
          <a:p>
            <a:pPr algn="just" rtl="0">
              <a:lnSpc>
                <a:spcPct val="150000"/>
              </a:lnSpc>
              <a:buClr>
                <a:schemeClr val="accent5">
                  <a:lumMod val="75000"/>
                  <a:lumOff val="25000"/>
                </a:schemeClr>
              </a:buClr>
              <a:buFont typeface="Wingdings" panose="05000000000000000000" pitchFamily="2" charset="2"/>
              <a:buChar char="v"/>
            </a:pPr>
            <a:r>
              <a:rPr lang="en-US" sz="1600" dirty="0"/>
              <a:t>The fluorescence emission intensity of the synthesized CDs is significantly high in the absence of metal ions and upon spiking with the cations, variations in the fluorescence intensities are observed. So </a:t>
            </a:r>
            <a:r>
              <a:rPr lang="en-US" sz="1600" dirty="0">
                <a:latin typeface="Times New Roman" panose="02020603050405020304" pitchFamily="18" charset="0"/>
                <a:ea typeface="Calibri" panose="020F0502020204030204" pitchFamily="34" charset="0"/>
              </a:rPr>
              <a:t>Fe</a:t>
            </a:r>
            <a:r>
              <a:rPr lang="en-US" sz="1600" baseline="30000" dirty="0">
                <a:latin typeface="Times New Roman" panose="02020603050405020304" pitchFamily="18" charset="0"/>
                <a:ea typeface="Calibri" panose="020F0502020204030204" pitchFamily="34" charset="0"/>
              </a:rPr>
              <a:t>3+</a:t>
            </a:r>
            <a:r>
              <a:rPr lang="en-US" sz="1600" dirty="0" smtClean="0"/>
              <a:t> </a:t>
            </a:r>
            <a:r>
              <a:rPr lang="en-US" sz="1600" dirty="0"/>
              <a:t>be the most efficient quencher for our CDs. </a:t>
            </a:r>
            <a:endParaRPr lang="en-US" sz="1600" dirty="0" smtClean="0"/>
          </a:p>
          <a:p>
            <a:pPr algn="just" rtl="0">
              <a:buClr>
                <a:schemeClr val="accent5">
                  <a:lumMod val="75000"/>
                  <a:lumOff val="25000"/>
                </a:schemeClr>
              </a:buClr>
              <a:buFont typeface="Wingdings" panose="05000000000000000000" pitchFamily="2" charset="2"/>
              <a:buChar char="v"/>
            </a:pPr>
            <a:r>
              <a:rPr lang="en-US" sz="1600" dirty="0"/>
              <a:t>A strong improvement in the selectivity is recorded when the formation of the IIP around the CDs. </a:t>
            </a:r>
            <a:endParaRPr lang="en-US" sz="1600" dirty="0" smtClean="0"/>
          </a:p>
          <a:p>
            <a:pPr algn="just" rtl="0">
              <a:buClr>
                <a:schemeClr val="accent5">
                  <a:lumMod val="75000"/>
                  <a:lumOff val="25000"/>
                </a:schemeClr>
              </a:buClr>
              <a:buFont typeface="Wingdings" panose="05000000000000000000" pitchFamily="2" charset="2"/>
              <a:buChar char="v"/>
            </a:pPr>
            <a:r>
              <a:rPr lang="en-US" sz="1600" dirty="0"/>
              <a:t>The same concentration of other cations does not induce a quenching of the fluorescence. </a:t>
            </a:r>
          </a:p>
          <a:p>
            <a:pPr algn="just" rtl="0">
              <a:buClr>
                <a:schemeClr val="accent5">
                  <a:lumMod val="75000"/>
                  <a:lumOff val="25000"/>
                </a:schemeClr>
              </a:buClr>
              <a:buFont typeface="Wingdings" panose="05000000000000000000" pitchFamily="2" charset="2"/>
              <a:buChar char="v"/>
            </a:pPr>
            <a:r>
              <a:rPr lang="en-US" sz="1600" dirty="0"/>
              <a:t>the cavities imprinted in the polymer allow the exclusive recombination with </a:t>
            </a:r>
            <a:r>
              <a:rPr lang="en-US" sz="1600" dirty="0">
                <a:latin typeface="Times New Roman" panose="02020603050405020304" pitchFamily="18" charset="0"/>
                <a:ea typeface="Calibri" panose="020F0502020204030204" pitchFamily="34" charset="0"/>
              </a:rPr>
              <a:t>Fe</a:t>
            </a:r>
            <a:r>
              <a:rPr lang="en-US" sz="1600" baseline="30000" dirty="0">
                <a:latin typeface="Times New Roman" panose="02020603050405020304" pitchFamily="18" charset="0"/>
                <a:ea typeface="Calibri" panose="020F0502020204030204" pitchFamily="34" charset="0"/>
              </a:rPr>
              <a:t>3+</a:t>
            </a:r>
            <a:r>
              <a:rPr lang="en-US" sz="1600" dirty="0">
                <a:latin typeface="Times New Roman" panose="02020603050405020304" pitchFamily="18" charset="0"/>
                <a:ea typeface="Calibri" panose="020F0502020204030204" pitchFamily="34" charset="0"/>
              </a:rPr>
              <a:t> </a:t>
            </a:r>
            <a:r>
              <a:rPr lang="en-US" sz="1600" dirty="0" smtClean="0"/>
              <a:t>.</a:t>
            </a:r>
            <a:endParaRPr lang="en-US" sz="1600" dirty="0" smtClean="0"/>
          </a:p>
        </p:txBody>
      </p:sp>
      <p:sp>
        <p:nvSpPr>
          <p:cNvPr id="4" name="عنوان 1"/>
          <p:cNvSpPr>
            <a:spLocks noGrp="1"/>
          </p:cNvSpPr>
          <p:nvPr>
            <p:ph type="title"/>
          </p:nvPr>
        </p:nvSpPr>
        <p:spPr>
          <a:xfrm>
            <a:off x="838200" y="1066800"/>
            <a:ext cx="7543800" cy="990600"/>
          </a:xfrm>
        </p:spPr>
        <p:txBody>
          <a:bodyPr/>
          <a:lstStyle/>
          <a:p>
            <a:r>
              <a:rPr lang="ar-QA" sz="3600" b="1" dirty="0" smtClean="0">
                <a:effectLst/>
              </a:rPr>
              <a:t/>
            </a:r>
            <a:br>
              <a:rPr lang="ar-QA" sz="3600" b="1" dirty="0" smtClean="0">
                <a:effectLst/>
              </a:rPr>
            </a:br>
            <a:r>
              <a:rPr lang="en-US" sz="3600" b="1" dirty="0" smtClean="0">
                <a:effectLst/>
              </a:rPr>
              <a:t>Conclusion</a:t>
            </a:r>
            <a:br>
              <a:rPr lang="en-US" sz="3600" b="1" dirty="0" smtClean="0">
                <a:effectLst/>
              </a:rPr>
            </a:br>
            <a:r>
              <a:rPr lang="ar-SA" sz="3600" dirty="0" smtClean="0">
                <a:solidFill>
                  <a:schemeClr val="bg2">
                    <a:lumMod val="50000"/>
                  </a:schemeClr>
                </a:solidFill>
                <a:latin typeface="Agency FB" pitchFamily="34" charset="0"/>
              </a:rPr>
              <a:t/>
            </a:r>
            <a:br>
              <a:rPr lang="ar-SA" sz="3600" dirty="0" smtClean="0">
                <a:solidFill>
                  <a:schemeClr val="bg2">
                    <a:lumMod val="50000"/>
                  </a:schemeClr>
                </a:solidFill>
                <a:latin typeface="Agency FB" pitchFamily="34" charset="0"/>
              </a:rPr>
            </a:br>
            <a:endParaRPr lang="ar-SA" sz="3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764704"/>
            <a:ext cx="7770813" cy="1371600"/>
          </a:xfrm>
        </p:spPr>
        <p:txBody>
          <a:bodyPr/>
          <a:lstStyle/>
          <a:p>
            <a:r>
              <a:rPr lang="en-US" sz="3600" b="1" dirty="0" smtClean="0"/>
              <a:t>Presentation outline</a:t>
            </a:r>
            <a:r>
              <a:rPr lang="ar-SA" sz="3600" dirty="0" smtClean="0">
                <a:solidFill>
                  <a:schemeClr val="bg2">
                    <a:lumMod val="50000"/>
                  </a:schemeClr>
                </a:solidFill>
                <a:latin typeface="Agency FB" pitchFamily="34" charset="0"/>
              </a:rPr>
              <a:t/>
            </a:r>
            <a:br>
              <a:rPr lang="ar-SA" sz="3600" dirty="0" smtClean="0">
                <a:solidFill>
                  <a:schemeClr val="bg2">
                    <a:lumMod val="50000"/>
                  </a:schemeClr>
                </a:solidFill>
                <a:latin typeface="Agency FB" pitchFamily="34" charset="0"/>
              </a:rPr>
            </a:br>
            <a:endParaRPr lang="ar-SA" sz="3600" dirty="0"/>
          </a:p>
        </p:txBody>
      </p:sp>
      <p:sp>
        <p:nvSpPr>
          <p:cNvPr id="3" name="عنصر نائب للمحتوى 2"/>
          <p:cNvSpPr>
            <a:spLocks noGrp="1"/>
          </p:cNvSpPr>
          <p:nvPr>
            <p:ph idx="1"/>
          </p:nvPr>
        </p:nvSpPr>
        <p:spPr>
          <a:xfrm>
            <a:off x="179512" y="1828800"/>
            <a:ext cx="8748464" cy="4800600"/>
          </a:xfrm>
        </p:spPr>
        <p:txBody>
          <a:bodyPr/>
          <a:lstStyle/>
          <a:p>
            <a:pPr algn="l" rtl="0">
              <a:spcBef>
                <a:spcPts val="2400"/>
              </a:spcBef>
              <a:buClrTx/>
              <a:buFont typeface="Wingdings" pitchFamily="2" charset="2"/>
              <a:buChar char="v"/>
            </a:pPr>
            <a:r>
              <a:rPr lang="en-US" sz="1400" b="1" dirty="0">
                <a:solidFill>
                  <a:schemeClr val="accent5">
                    <a:lumMod val="75000"/>
                    <a:lumOff val="25000"/>
                  </a:schemeClr>
                </a:solidFill>
              </a:rPr>
              <a:t>Project objective </a:t>
            </a:r>
          </a:p>
          <a:p>
            <a:pPr algn="l" rtl="0">
              <a:spcBef>
                <a:spcPts val="2400"/>
              </a:spcBef>
              <a:buClrTx/>
              <a:buFont typeface="Wingdings" pitchFamily="2" charset="2"/>
              <a:buChar char="v"/>
            </a:pPr>
            <a:r>
              <a:rPr lang="en-US" sz="1400" b="1" dirty="0" smtClean="0">
                <a:solidFill>
                  <a:schemeClr val="accent5">
                    <a:lumMod val="75000"/>
                    <a:lumOff val="25000"/>
                  </a:schemeClr>
                </a:solidFill>
              </a:rPr>
              <a:t>Introduction.</a:t>
            </a:r>
          </a:p>
          <a:p>
            <a:pPr algn="l" rtl="0">
              <a:spcBef>
                <a:spcPts val="2400"/>
              </a:spcBef>
              <a:buClrTx/>
              <a:buFont typeface="Wingdings" pitchFamily="2" charset="2"/>
              <a:buChar char="v"/>
            </a:pPr>
            <a:r>
              <a:rPr lang="en-GB" sz="1400" b="1" dirty="0">
                <a:solidFill>
                  <a:schemeClr val="accent5">
                    <a:lumMod val="75000"/>
                    <a:lumOff val="25000"/>
                  </a:schemeClr>
                </a:solidFill>
              </a:rPr>
              <a:t>Sensing of Iron Ion </a:t>
            </a:r>
            <a:endParaRPr lang="en-GB" sz="1400" b="1" dirty="0" smtClean="0">
              <a:solidFill>
                <a:schemeClr val="accent5">
                  <a:lumMod val="75000"/>
                  <a:lumOff val="25000"/>
                </a:schemeClr>
              </a:solidFill>
            </a:endParaRPr>
          </a:p>
          <a:p>
            <a:pPr algn="l" rtl="0">
              <a:spcBef>
                <a:spcPts val="2400"/>
              </a:spcBef>
              <a:buClrTx/>
              <a:buFont typeface="Wingdings" pitchFamily="2" charset="2"/>
              <a:buChar char="v"/>
            </a:pPr>
            <a:r>
              <a:rPr lang="en-US" sz="1400" b="1" dirty="0">
                <a:solidFill>
                  <a:schemeClr val="accent5">
                    <a:lumMod val="75000"/>
                    <a:lumOff val="25000"/>
                  </a:schemeClr>
                </a:solidFill>
              </a:rPr>
              <a:t>Comparison Between General methods and CDs </a:t>
            </a:r>
            <a:endParaRPr lang="en-GB" sz="1400" b="1" dirty="0" smtClean="0">
              <a:solidFill>
                <a:schemeClr val="accent5">
                  <a:lumMod val="75000"/>
                  <a:lumOff val="25000"/>
                </a:schemeClr>
              </a:solidFill>
            </a:endParaRPr>
          </a:p>
          <a:p>
            <a:pPr algn="l" rtl="0">
              <a:spcBef>
                <a:spcPts val="2400"/>
              </a:spcBef>
              <a:buClrTx/>
              <a:buFont typeface="Wingdings" pitchFamily="2" charset="2"/>
              <a:buChar char="v"/>
            </a:pPr>
            <a:r>
              <a:rPr lang="en-US" sz="1400" b="1" dirty="0">
                <a:solidFill>
                  <a:schemeClr val="accent5">
                    <a:lumMod val="75000"/>
                    <a:lumOff val="25000"/>
                  </a:schemeClr>
                </a:solidFill>
              </a:rPr>
              <a:t>Major Factors Affecting the Properties of CDs</a:t>
            </a:r>
            <a:endParaRPr lang="en-US" sz="1400" b="1" dirty="0" smtClean="0">
              <a:solidFill>
                <a:schemeClr val="accent5">
                  <a:lumMod val="75000"/>
                  <a:lumOff val="25000"/>
                </a:schemeClr>
              </a:solidFill>
            </a:endParaRPr>
          </a:p>
          <a:p>
            <a:pPr algn="l" rtl="0">
              <a:spcBef>
                <a:spcPts val="2400"/>
              </a:spcBef>
              <a:buClrTx/>
              <a:buFont typeface="Wingdings" pitchFamily="2" charset="2"/>
              <a:buChar char="v"/>
            </a:pPr>
            <a:r>
              <a:rPr lang="en-GB" sz="1400" b="1" dirty="0" smtClean="0">
                <a:solidFill>
                  <a:schemeClr val="accent5">
                    <a:lumMod val="75000"/>
                    <a:lumOff val="25000"/>
                  </a:schemeClr>
                </a:solidFill>
              </a:rPr>
              <a:t>Ion Imprinted polymer</a:t>
            </a:r>
            <a:endParaRPr lang="en-GB" sz="1400" b="1" dirty="0" smtClean="0">
              <a:solidFill>
                <a:schemeClr val="accent5">
                  <a:lumMod val="75000"/>
                  <a:lumOff val="25000"/>
                </a:schemeClr>
              </a:solidFill>
            </a:endParaRPr>
          </a:p>
          <a:p>
            <a:pPr algn="l" rtl="0">
              <a:spcBef>
                <a:spcPts val="2400"/>
              </a:spcBef>
              <a:buClrTx/>
              <a:buFont typeface="Wingdings" pitchFamily="2" charset="2"/>
              <a:buChar char="v"/>
            </a:pPr>
            <a:r>
              <a:rPr lang="en-GB" sz="1400" b="1" dirty="0" smtClean="0">
                <a:solidFill>
                  <a:schemeClr val="accent5">
                    <a:lumMod val="75000"/>
                    <a:lumOff val="25000"/>
                  </a:schemeClr>
                </a:solidFill>
              </a:rPr>
              <a:t>Methodology </a:t>
            </a:r>
            <a:r>
              <a:rPr lang="en-GB" sz="1400" dirty="0" smtClean="0"/>
              <a:t>	</a:t>
            </a:r>
            <a:endParaRPr lang="ar-JO" sz="1400" dirty="0" smtClean="0"/>
          </a:p>
          <a:p>
            <a:pPr algn="l" rtl="0">
              <a:spcBef>
                <a:spcPts val="2400"/>
              </a:spcBef>
              <a:buClrTx/>
              <a:buFont typeface="Wingdings" pitchFamily="2" charset="2"/>
              <a:buChar char="v"/>
            </a:pPr>
            <a:r>
              <a:rPr lang="en-US" sz="1400" b="1" dirty="0" smtClean="0">
                <a:solidFill>
                  <a:schemeClr val="accent5">
                    <a:lumMod val="75000"/>
                    <a:lumOff val="25000"/>
                  </a:schemeClr>
                </a:solidFill>
              </a:rPr>
              <a:t>Results </a:t>
            </a:r>
            <a:endParaRPr lang="en-GB" sz="1400" b="1" dirty="0" smtClean="0">
              <a:solidFill>
                <a:schemeClr val="accent5">
                  <a:lumMod val="75000"/>
                  <a:lumOff val="25000"/>
                </a:schemeClr>
              </a:solidFill>
            </a:endParaRPr>
          </a:p>
          <a:p>
            <a:pPr algn="l" rtl="0">
              <a:spcBef>
                <a:spcPts val="2400"/>
              </a:spcBef>
              <a:buClrTx/>
              <a:buFont typeface="Wingdings" pitchFamily="2" charset="2"/>
              <a:buChar char="v"/>
            </a:pPr>
            <a:r>
              <a:rPr lang="en-GB" sz="1400" b="1" dirty="0" smtClean="0">
                <a:solidFill>
                  <a:schemeClr val="accent5">
                    <a:lumMod val="75000"/>
                    <a:lumOff val="25000"/>
                  </a:schemeClr>
                </a:solidFill>
              </a:rPr>
              <a:t>Conclusion</a:t>
            </a:r>
            <a:r>
              <a:rPr lang="en-GB" sz="1400" dirty="0" smtClean="0"/>
              <a:t>	</a:t>
            </a:r>
            <a:r>
              <a:rPr lang="en-GB" sz="1400" b="1" dirty="0" smtClean="0">
                <a:solidFill>
                  <a:schemeClr val="accent5">
                    <a:lumMod val="75000"/>
                    <a:lumOff val="25000"/>
                  </a:schemeClr>
                </a:solidFill>
              </a:rPr>
              <a:t> </a:t>
            </a:r>
            <a:endParaRPr lang="en-GB" sz="1400" b="1" dirty="0" smtClean="0">
              <a:solidFill>
                <a:schemeClr val="accent5">
                  <a:lumMod val="75000"/>
                  <a:lumOff val="2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sz="6600" dirty="0" smtClean="0">
                <a:latin typeface="Algerian" pitchFamily="82" charset="0"/>
              </a:rPr>
              <a:t>Thank you </a:t>
            </a:r>
            <a:endParaRPr lang="ar-SA" sz="6600" dirty="0">
              <a:latin typeface="Algerian" pitchFamily="82"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Project objective </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a:xfrm>
                <a:off x="533400" y="2057400"/>
                <a:ext cx="8305800" cy="4419600"/>
              </a:xfrm>
            </p:spPr>
            <p:txBody>
              <a:bodyPr/>
              <a:lstStyle/>
              <a:p>
                <a:pPr marL="0" indent="0" algn="l" rtl="0">
                  <a:buNone/>
                </a:pPr>
                <a:r>
                  <a:rPr lang="en-US" dirty="0" smtClean="0"/>
                  <a:t>A comprehensive </a:t>
                </a:r>
                <a:r>
                  <a:rPr lang="en-US" dirty="0"/>
                  <a:t>literature review was conducted </a:t>
                </a:r>
                <a:r>
                  <a:rPr lang="en-US" dirty="0" smtClean="0"/>
                  <a:t>searching: </a:t>
                </a:r>
              </a:p>
              <a:p>
                <a:pPr algn="l" rtl="0">
                  <a:lnSpc>
                    <a:spcPct val="150000"/>
                  </a:lnSpc>
                  <a:buClr>
                    <a:schemeClr val="accent5">
                      <a:lumMod val="75000"/>
                      <a:lumOff val="25000"/>
                    </a:schemeClr>
                  </a:buClr>
                  <a:buFont typeface="Wingdings" pitchFamily="2" charset="2"/>
                  <a:buChar char="v"/>
                </a:pPr>
                <a:r>
                  <a:rPr lang="en-US" sz="2000" dirty="0" smtClean="0"/>
                  <a:t>the </a:t>
                </a:r>
                <a:r>
                  <a:rPr lang="en-US" sz="2000" dirty="0"/>
                  <a:t>different natural precursors for the synthesis of CDs in addition to their properties and applications. </a:t>
                </a:r>
                <a:endParaRPr lang="en-US" sz="2000" dirty="0" smtClean="0"/>
              </a:p>
              <a:p>
                <a:pPr algn="l" rtl="0">
                  <a:lnSpc>
                    <a:spcPct val="150000"/>
                  </a:lnSpc>
                  <a:buClr>
                    <a:schemeClr val="accent5">
                      <a:lumMod val="75000"/>
                      <a:lumOff val="25000"/>
                    </a:schemeClr>
                  </a:buClr>
                  <a:buFont typeface="Wingdings" pitchFamily="2" charset="2"/>
                  <a:buChar char="v"/>
                </a:pPr>
                <a:r>
                  <a:rPr lang="en-US" sz="2000" dirty="0"/>
                  <a:t>T</a:t>
                </a:r>
                <a:r>
                  <a:rPr lang="en-US" sz="2000" dirty="0" smtClean="0"/>
                  <a:t>he </a:t>
                </a:r>
                <a:r>
                  <a:rPr lang="en-US" sz="2000" dirty="0"/>
                  <a:t>sensing parameters of the synthesis method for </a:t>
                </a:r>
                <a14:m>
                  <m:oMath xmlns:m="http://schemas.openxmlformats.org/officeDocument/2006/math">
                    <m:sSup>
                      <m:sSupPr>
                        <m:ctrlPr>
                          <a:rPr lang="en-US" sz="2000" i="1" smtClean="0">
                            <a:latin typeface="Cambria Math" panose="02040503050406030204" pitchFamily="18" charset="0"/>
                          </a:rPr>
                        </m:ctrlPr>
                      </m:sSupPr>
                      <m:e>
                        <m:r>
                          <a:rPr lang="en-US" sz="2000" b="0" i="1" smtClean="0">
                            <a:latin typeface="Cambria Math"/>
                          </a:rPr>
                          <m:t>𝐹𝑒</m:t>
                        </m:r>
                      </m:e>
                      <m:sup>
                        <m:r>
                          <a:rPr lang="en-US" sz="2000" b="0" i="1" smtClean="0">
                            <a:latin typeface="Cambria Math"/>
                          </a:rPr>
                          <m:t>3</m:t>
                        </m:r>
                        <m:r>
                          <a:rPr lang="en-US" sz="2000" b="0" i="1" smtClean="0">
                            <a:latin typeface="Cambria Math"/>
                          </a:rPr>
                          <m:t>+</m:t>
                        </m:r>
                      </m:sup>
                    </m:sSup>
                  </m:oMath>
                </a14:m>
                <a:r>
                  <a:rPr lang="en-US" sz="2000" dirty="0" smtClean="0"/>
                  <a:t> </a:t>
                </a:r>
                <a:r>
                  <a:rPr lang="en-US" sz="2000" dirty="0"/>
                  <a:t>in </a:t>
                </a:r>
                <a:r>
                  <a:rPr lang="en-US" sz="2000" dirty="0" smtClean="0"/>
                  <a:t>water in </a:t>
                </a:r>
                <a:r>
                  <a:rPr lang="en-US" sz="2000" dirty="0"/>
                  <a:t>addition to focusing on the use of CDs for the sensing. </a:t>
                </a:r>
                <a:endParaRPr lang="en-US" sz="2000" dirty="0" smtClean="0"/>
              </a:p>
              <a:p>
                <a:pPr algn="l" rtl="0">
                  <a:lnSpc>
                    <a:spcPct val="150000"/>
                  </a:lnSpc>
                  <a:buClr>
                    <a:schemeClr val="accent5">
                      <a:lumMod val="75000"/>
                      <a:lumOff val="25000"/>
                    </a:schemeClr>
                  </a:buClr>
                  <a:buFont typeface="Wingdings" pitchFamily="2" charset="2"/>
                  <a:buChar char="v"/>
                </a:pPr>
                <a:r>
                  <a:rPr lang="en-US" sz="2000" dirty="0"/>
                  <a:t>T</a:t>
                </a:r>
                <a:r>
                  <a:rPr lang="en-US" sz="2000" dirty="0" smtClean="0"/>
                  <a:t>he </a:t>
                </a:r>
                <a:r>
                  <a:rPr lang="en-US" sz="2000" dirty="0"/>
                  <a:t>parameters and the factors affecting the efficiency of the sensor. </a:t>
                </a:r>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xfrm>
                <a:off x="533400" y="2057400"/>
                <a:ext cx="8305800" cy="4419600"/>
              </a:xfrm>
              <a:blipFill rotWithShape="0">
                <a:blip r:embed="rId2"/>
                <a:stretch>
                  <a:fillRect l="-1175" t="-1103"/>
                </a:stretch>
              </a:blipFill>
            </p:spPr>
            <p:txBody>
              <a:bodyPr/>
              <a:lstStyle/>
              <a:p>
                <a:r>
                  <a:rPr lang="en-US">
                    <a:noFill/>
                  </a:rPr>
                  <a:t> </a:t>
                </a:r>
              </a:p>
            </p:txBody>
          </p:sp>
        </mc:Fallback>
      </mc:AlternateContent>
    </p:spTree>
    <p:extLst>
      <p:ext uri="{BB962C8B-B14F-4D97-AF65-F5344CB8AC3E}">
        <p14:creationId xmlns:p14="http://schemas.microsoft.com/office/powerpoint/2010/main" val="41632545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1"/>
          <p:cNvSpPr>
            <a:spLocks noGrp="1"/>
          </p:cNvSpPr>
          <p:nvPr>
            <p:ph type="title"/>
          </p:nvPr>
        </p:nvSpPr>
        <p:spPr>
          <a:xfrm>
            <a:off x="683568" y="764704"/>
            <a:ext cx="7770813" cy="1371600"/>
          </a:xfrm>
        </p:spPr>
        <p:txBody>
          <a:bodyPr/>
          <a:lstStyle/>
          <a:p>
            <a:r>
              <a:rPr lang="en-US" sz="3600" b="1" dirty="0" smtClean="0">
                <a:solidFill>
                  <a:schemeClr val="tx1"/>
                </a:solidFill>
                <a:effectLst/>
              </a:rPr>
              <a:t>Introduction</a:t>
            </a:r>
            <a:r>
              <a:rPr lang="ar-SA" sz="3600" dirty="0" smtClean="0">
                <a:solidFill>
                  <a:schemeClr val="bg2">
                    <a:lumMod val="50000"/>
                  </a:schemeClr>
                </a:solidFill>
                <a:effectLst/>
                <a:latin typeface="Agency FB" pitchFamily="34" charset="0"/>
              </a:rPr>
              <a:t/>
            </a:r>
            <a:br>
              <a:rPr lang="ar-SA" sz="3600" dirty="0" smtClean="0">
                <a:solidFill>
                  <a:schemeClr val="bg2">
                    <a:lumMod val="50000"/>
                  </a:schemeClr>
                </a:solidFill>
                <a:effectLst/>
                <a:latin typeface="Agency FB" pitchFamily="34" charset="0"/>
              </a:rPr>
            </a:br>
            <a:endParaRPr lang="ar-SA" sz="3600" dirty="0">
              <a:effectLst/>
            </a:endParaRPr>
          </a:p>
        </p:txBody>
      </p:sp>
      <p:sp>
        <p:nvSpPr>
          <p:cNvPr id="9" name="عنصر نائب للمحتوى 1"/>
          <p:cNvSpPr>
            <a:spLocks noGrp="1"/>
          </p:cNvSpPr>
          <p:nvPr>
            <p:ph idx="1"/>
          </p:nvPr>
        </p:nvSpPr>
        <p:spPr>
          <a:xfrm>
            <a:off x="304800" y="1905000"/>
            <a:ext cx="8763000" cy="4800600"/>
          </a:xfrm>
        </p:spPr>
        <p:txBody>
          <a:bodyPr/>
          <a:lstStyle/>
          <a:p>
            <a:pPr algn="l" rtl="0">
              <a:buClr>
                <a:schemeClr val="accent5">
                  <a:lumMod val="75000"/>
                  <a:lumOff val="25000"/>
                </a:schemeClr>
              </a:buClr>
              <a:buFont typeface="Wingdings" pitchFamily="2" charset="2"/>
              <a:buChar char="v"/>
            </a:pPr>
            <a:r>
              <a:rPr lang="en-US" sz="1600" dirty="0" smtClean="0"/>
              <a:t>Carbon nanodots (CDs) are a new category of carbon nanomaterials with sizes under 10 nm.</a:t>
            </a:r>
          </a:p>
          <a:p>
            <a:pPr marL="0" indent="0" algn="l" rtl="0">
              <a:buClr>
                <a:schemeClr val="tx1"/>
              </a:buClr>
              <a:buNone/>
            </a:pPr>
            <a:r>
              <a:rPr lang="en-US" sz="1600" dirty="0" smtClean="0"/>
              <a:t> </a:t>
            </a:r>
            <a:endParaRPr lang="en-US" sz="1600" dirty="0" smtClean="0"/>
          </a:p>
          <a:p>
            <a:pPr algn="l" rtl="0">
              <a:buClr>
                <a:schemeClr val="accent5">
                  <a:lumMod val="75000"/>
                  <a:lumOff val="25000"/>
                </a:schemeClr>
              </a:buClr>
              <a:buFont typeface="Wingdings" pitchFamily="2" charset="2"/>
              <a:buChar char="v"/>
            </a:pPr>
            <a:r>
              <a:rPr lang="en-US" sz="1600" dirty="0" smtClean="0"/>
              <a:t>several methods have been reported to prepare CDs, which can be roughly categorized into two methods Top-down and Bottom-up.</a:t>
            </a:r>
          </a:p>
          <a:p>
            <a:pPr algn="l" rtl="0">
              <a:buClr>
                <a:schemeClr val="accent5">
                  <a:lumMod val="75000"/>
                  <a:lumOff val="25000"/>
                </a:schemeClr>
              </a:buClr>
              <a:buFont typeface="Wingdings" pitchFamily="2" charset="2"/>
              <a:buChar char="v"/>
            </a:pPr>
            <a:endParaRPr lang="en-US" sz="1600" dirty="0"/>
          </a:p>
          <a:p>
            <a:pPr algn="l" rtl="0">
              <a:buClr>
                <a:schemeClr val="accent5">
                  <a:lumMod val="75000"/>
                  <a:lumOff val="25000"/>
                </a:schemeClr>
              </a:buClr>
              <a:buFont typeface="Wingdings" pitchFamily="2" charset="2"/>
              <a:buChar char="v"/>
            </a:pPr>
            <a:r>
              <a:rPr lang="en-US" sz="1600" dirty="0" smtClean="0"/>
              <a:t>CDs </a:t>
            </a:r>
            <a:r>
              <a:rPr lang="en-US" sz="1600" dirty="0"/>
              <a:t>have been synthesized from a large variety of precursors, including man-made and natural resources. </a:t>
            </a:r>
            <a:endParaRPr lang="en-US" sz="1600" dirty="0" smtClean="0"/>
          </a:p>
          <a:p>
            <a:pPr algn="l" rtl="0">
              <a:buClr>
                <a:schemeClr val="accent5">
                  <a:lumMod val="75000"/>
                  <a:lumOff val="25000"/>
                </a:schemeClr>
              </a:buClr>
            </a:pPr>
            <a:endParaRPr lang="en-US" sz="1600" dirty="0"/>
          </a:p>
          <a:p>
            <a:pPr algn="l" rtl="0">
              <a:buClr>
                <a:schemeClr val="accent5">
                  <a:lumMod val="75000"/>
                  <a:lumOff val="25000"/>
                </a:schemeClr>
              </a:buClr>
              <a:buFont typeface="Wingdings" pitchFamily="2" charset="2"/>
              <a:buChar char="v"/>
            </a:pPr>
            <a:r>
              <a:rPr lang="en-US" sz="1600" dirty="0" smtClean="0"/>
              <a:t>CDs </a:t>
            </a:r>
            <a:r>
              <a:rPr lang="en-US" sz="1600" dirty="0"/>
              <a:t>have many applications in many fields, including </a:t>
            </a:r>
            <a:r>
              <a:rPr lang="en-US" sz="1600" dirty="0" smtClean="0"/>
              <a:t>bio-imaging, sensing</a:t>
            </a:r>
            <a:r>
              <a:rPr lang="en-US" sz="1600" dirty="0"/>
              <a:t>, </a:t>
            </a:r>
            <a:r>
              <a:rPr lang="en-US" sz="1600" dirty="0" smtClean="0"/>
              <a:t>optronics and </a:t>
            </a:r>
            <a:r>
              <a:rPr lang="en-US" sz="1600" dirty="0" err="1"/>
              <a:t>photocatalyis</a:t>
            </a:r>
            <a:r>
              <a:rPr lang="en-US" sz="1600" dirty="0" smtClean="0"/>
              <a:t>.</a:t>
            </a:r>
            <a:endParaRPr lang="en-US" sz="1600" dirty="0"/>
          </a:p>
          <a:p>
            <a:pPr algn="l" rtl="0">
              <a:buClr>
                <a:schemeClr val="accent5">
                  <a:lumMod val="75000"/>
                  <a:lumOff val="25000"/>
                </a:schemeClr>
              </a:buClr>
              <a:buFont typeface="Wingdings" pitchFamily="2" charset="2"/>
              <a:buChar char="v"/>
            </a:pPr>
            <a:r>
              <a:rPr lang="en-US" sz="1600" dirty="0" smtClean="0"/>
              <a:t>118 natural sources to synthesis of carbon nanodots were found.</a:t>
            </a:r>
          </a:p>
          <a:p>
            <a:pPr marL="0" indent="0" algn="l" rtl="0">
              <a:buClr>
                <a:schemeClr val="tx1"/>
              </a:buClr>
              <a:buNone/>
            </a:pPr>
            <a:endParaRPr lang="en-US" sz="1600" dirty="0" smtClean="0"/>
          </a:p>
          <a:p>
            <a:pPr algn="l" rtl="0">
              <a:buClr>
                <a:schemeClr val="tx1"/>
              </a:buClr>
              <a:buFont typeface="Wingdings" pitchFamily="2" charset="2"/>
              <a:buChar char="v"/>
            </a:pPr>
            <a:endParaRPr lang="en-US" sz="1600" dirty="0"/>
          </a:p>
          <a:p>
            <a:pPr algn="l"/>
            <a:endParaRPr lang="en-US" sz="11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Introduction </a:t>
            </a:r>
            <a:endParaRPr lang="en-US" dirty="0"/>
          </a:p>
        </p:txBody>
      </p:sp>
      <p:sp>
        <p:nvSpPr>
          <p:cNvPr id="3" name="عنصر نائب للمحتوى 2"/>
          <p:cNvSpPr>
            <a:spLocks noGrp="1"/>
          </p:cNvSpPr>
          <p:nvPr>
            <p:ph idx="1"/>
          </p:nvPr>
        </p:nvSpPr>
        <p:spPr>
          <a:xfrm>
            <a:off x="685800" y="2209800"/>
            <a:ext cx="7770813" cy="4038600"/>
          </a:xfrm>
        </p:spPr>
        <p:txBody>
          <a:bodyPr/>
          <a:lstStyle/>
          <a:p>
            <a:pPr algn="l" rtl="0">
              <a:buClr>
                <a:schemeClr val="accent5">
                  <a:lumMod val="75000"/>
                  <a:lumOff val="25000"/>
                </a:schemeClr>
              </a:buClr>
              <a:buFont typeface="Wingdings" pitchFamily="2" charset="2"/>
              <a:buChar char="v"/>
            </a:pPr>
            <a:r>
              <a:rPr lang="en-US" sz="1600" dirty="0"/>
              <a:t>We found there was nearly 21 natural resources we can synthesis CDs for sensing iron ions Fe</a:t>
            </a:r>
            <a:r>
              <a:rPr lang="en-US" sz="1600" baseline="30000" dirty="0"/>
              <a:t>3+</a:t>
            </a:r>
            <a:r>
              <a:rPr lang="en-US" sz="1600" dirty="0"/>
              <a:t>, that has a great importance in monitoring iron levels in the water, whose excess may cause many diseases</a:t>
            </a:r>
            <a:r>
              <a:rPr lang="en-US" sz="1600" dirty="0" smtClean="0"/>
              <a:t>.</a:t>
            </a:r>
          </a:p>
          <a:p>
            <a:pPr algn="l" rtl="0">
              <a:buClr>
                <a:schemeClr val="accent5">
                  <a:lumMod val="75000"/>
                  <a:lumOff val="25000"/>
                </a:schemeClr>
              </a:buClr>
            </a:pPr>
            <a:endParaRPr lang="en-US" sz="1600" dirty="0"/>
          </a:p>
          <a:p>
            <a:pPr algn="l" rtl="0">
              <a:buClr>
                <a:schemeClr val="accent5">
                  <a:lumMod val="75000"/>
                  <a:lumOff val="25000"/>
                </a:schemeClr>
              </a:buClr>
              <a:buFont typeface="Wingdings" pitchFamily="2" charset="2"/>
              <a:buChar char="v"/>
            </a:pPr>
            <a:r>
              <a:rPr lang="en-US" sz="1600" dirty="0"/>
              <a:t>The most important of sensor performance parameters are the sensing range (linear range), sensitivity , and limit of detection (LOD</a:t>
            </a:r>
            <a:r>
              <a:rPr lang="en-US" sz="1600" dirty="0" smtClean="0"/>
              <a:t>).</a:t>
            </a:r>
          </a:p>
          <a:p>
            <a:pPr algn="l" rtl="0">
              <a:buClr>
                <a:schemeClr val="accent5">
                  <a:lumMod val="75000"/>
                  <a:lumOff val="25000"/>
                </a:schemeClr>
              </a:buClr>
            </a:pPr>
            <a:endParaRPr lang="en-US" sz="1600" dirty="0" smtClean="0"/>
          </a:p>
          <a:p>
            <a:pPr algn="l" rtl="0">
              <a:buClr>
                <a:schemeClr val="accent5">
                  <a:lumMod val="75000"/>
                  <a:lumOff val="25000"/>
                </a:schemeClr>
              </a:buClr>
              <a:buFont typeface="Wingdings" pitchFamily="2" charset="2"/>
              <a:buChar char="v"/>
            </a:pPr>
            <a:r>
              <a:rPr lang="en-US" sz="1600" dirty="0"/>
              <a:t>The detection of iron in water can be done using general methods However, these methods are expensive and time-consuming, so developing a sensor based on CDs derived from natural resources is a requirement and a point of interest for researchers.</a:t>
            </a:r>
          </a:p>
          <a:p>
            <a:pPr marL="0" indent="0">
              <a:buNone/>
            </a:pPr>
            <a:endParaRPr lang="en-US" dirty="0"/>
          </a:p>
        </p:txBody>
      </p:sp>
    </p:spTree>
    <p:extLst>
      <p:ext uri="{BB962C8B-B14F-4D97-AF65-F5344CB8AC3E}">
        <p14:creationId xmlns:p14="http://schemas.microsoft.com/office/powerpoint/2010/main" val="4107494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611560" y="2276872"/>
            <a:ext cx="7416824" cy="369332"/>
          </a:xfrm>
          <a:prstGeom prst="rect">
            <a:avLst/>
          </a:prstGeom>
          <a:noFill/>
        </p:spPr>
        <p:txBody>
          <a:bodyPr wrap="square" rtlCol="1">
            <a:spAutoFit/>
          </a:bodyPr>
          <a:lstStyle/>
          <a:p>
            <a:pPr>
              <a:buFont typeface="Wingdings" pitchFamily="2" charset="2"/>
              <a:buChar char="v"/>
            </a:pPr>
            <a:endParaRPr lang="ar-SA" dirty="0"/>
          </a:p>
        </p:txBody>
      </p:sp>
      <p:sp>
        <p:nvSpPr>
          <p:cNvPr id="4" name="مربع نص 3"/>
          <p:cNvSpPr txBox="1"/>
          <p:nvPr/>
        </p:nvSpPr>
        <p:spPr>
          <a:xfrm>
            <a:off x="381000" y="1752600"/>
            <a:ext cx="8223448" cy="5539978"/>
          </a:xfrm>
          <a:prstGeom prst="rect">
            <a:avLst/>
          </a:prstGeom>
          <a:noFill/>
        </p:spPr>
        <p:txBody>
          <a:bodyPr wrap="square" rtlCol="1">
            <a:spAutoFit/>
          </a:bodyPr>
          <a:lstStyle/>
          <a:p>
            <a:pPr algn="l" rtl="0">
              <a:lnSpc>
                <a:spcPct val="150000"/>
              </a:lnSpc>
            </a:pPr>
            <a:r>
              <a:rPr lang="en-US" sz="1600" dirty="0"/>
              <a:t>Iron in water can be determined by </a:t>
            </a:r>
            <a:r>
              <a:rPr lang="en-US" sz="1600" dirty="0" smtClean="0"/>
              <a:t>:</a:t>
            </a:r>
          </a:p>
          <a:p>
            <a:pPr marL="342900" indent="-342900" algn="l" rtl="0">
              <a:lnSpc>
                <a:spcPct val="150000"/>
              </a:lnSpc>
              <a:buFont typeface="Wingdings" pitchFamily="2" charset="2"/>
              <a:buChar char="Ø"/>
            </a:pPr>
            <a:r>
              <a:rPr lang="en-US" sz="2400" b="1" dirty="0" smtClean="0">
                <a:solidFill>
                  <a:schemeClr val="accent5">
                    <a:lumMod val="75000"/>
                    <a:lumOff val="25000"/>
                  </a:schemeClr>
                </a:solidFill>
              </a:rPr>
              <a:t>General Method :</a:t>
            </a:r>
          </a:p>
          <a:p>
            <a:pPr algn="l" rtl="0">
              <a:lnSpc>
                <a:spcPct val="150000"/>
              </a:lnSpc>
              <a:buClr>
                <a:schemeClr val="accent5">
                  <a:lumMod val="75000"/>
                  <a:lumOff val="25000"/>
                </a:schemeClr>
              </a:buClr>
              <a:buFont typeface="Wingdings" panose="05000000000000000000" pitchFamily="2" charset="2"/>
              <a:buChar char="v"/>
            </a:pPr>
            <a:r>
              <a:rPr lang="en-GB" b="1" dirty="0"/>
              <a:t>Automated methods</a:t>
            </a:r>
          </a:p>
          <a:p>
            <a:pPr algn="l" rtl="0">
              <a:lnSpc>
                <a:spcPct val="150000"/>
              </a:lnSpc>
            </a:pPr>
            <a:r>
              <a:rPr lang="en-GB" sz="1600" dirty="0"/>
              <a:t>Automated methods are the best and most accurate to estimate iron and other heavy ions, For example:</a:t>
            </a:r>
          </a:p>
          <a:p>
            <a:pPr marL="342900" indent="-342900" algn="l" rtl="0">
              <a:lnSpc>
                <a:spcPct val="150000"/>
              </a:lnSpc>
              <a:buFont typeface="+mj-lt"/>
              <a:buAutoNum type="arabicPeriod"/>
            </a:pPr>
            <a:r>
              <a:rPr lang="en-GB" sz="1600" dirty="0"/>
              <a:t>Atomic Absorption Spectrophotometer (AAS) </a:t>
            </a:r>
          </a:p>
          <a:p>
            <a:pPr marL="342900" indent="-342900" algn="l" rtl="0">
              <a:lnSpc>
                <a:spcPct val="150000"/>
              </a:lnSpc>
              <a:buFont typeface="+mj-lt"/>
              <a:buAutoNum type="arabicPeriod"/>
            </a:pPr>
            <a:r>
              <a:rPr lang="en-GB" sz="1600" dirty="0"/>
              <a:t>Ion Coupled Plasma (ICP)</a:t>
            </a:r>
          </a:p>
          <a:p>
            <a:pPr algn="l" rtl="0">
              <a:lnSpc>
                <a:spcPct val="150000"/>
              </a:lnSpc>
              <a:buClr>
                <a:schemeClr val="accent5">
                  <a:lumMod val="75000"/>
                  <a:lumOff val="25000"/>
                </a:schemeClr>
              </a:buClr>
              <a:buFont typeface="Wingdings" panose="05000000000000000000" pitchFamily="2" charset="2"/>
              <a:buChar char="v"/>
            </a:pPr>
            <a:r>
              <a:rPr lang="en-GB" b="1" dirty="0"/>
              <a:t>Spectral methods</a:t>
            </a:r>
          </a:p>
          <a:p>
            <a:pPr algn="l" rtl="0">
              <a:lnSpc>
                <a:spcPct val="150000"/>
              </a:lnSpc>
            </a:pPr>
            <a:r>
              <a:rPr lang="en-GB" sz="1600" dirty="0"/>
              <a:t>Most test substances in water are colourless and undetectable to the human eye. To test for their presence, we must find a way to "see" them, For Example:</a:t>
            </a:r>
          </a:p>
          <a:p>
            <a:pPr marL="342900" indent="-342900" algn="l" rtl="0">
              <a:lnSpc>
                <a:spcPct val="150000"/>
              </a:lnSpc>
              <a:buFont typeface="+mj-lt"/>
              <a:buAutoNum type="arabicPeriod"/>
            </a:pPr>
            <a:r>
              <a:rPr lang="en-GB" sz="1600" dirty="0"/>
              <a:t>Colorimeter  </a:t>
            </a:r>
          </a:p>
          <a:p>
            <a:pPr marL="342900" indent="-342900" algn="l" rtl="0">
              <a:lnSpc>
                <a:spcPct val="150000"/>
              </a:lnSpc>
              <a:buFont typeface="+mj-lt"/>
              <a:buAutoNum type="arabicPeriod"/>
            </a:pPr>
            <a:r>
              <a:rPr lang="en-GB" sz="1600" dirty="0"/>
              <a:t>Visible-Spectrophotometer</a:t>
            </a:r>
          </a:p>
          <a:p>
            <a:pPr algn="just">
              <a:buFont typeface="Wingdings" pitchFamily="2" charset="2"/>
              <a:buChar char="v"/>
            </a:pPr>
            <a:endParaRPr lang="en-US" sz="2400" b="1" dirty="0">
              <a:solidFill>
                <a:schemeClr val="bg1"/>
              </a:solidFill>
            </a:endParaRPr>
          </a:p>
          <a:p>
            <a:pPr algn="l" rtl="0"/>
            <a:endParaRPr lang="en-US" sz="2400" dirty="0" smtClean="0"/>
          </a:p>
        </p:txBody>
      </p:sp>
      <p:sp>
        <p:nvSpPr>
          <p:cNvPr id="10" name="عنوان 1"/>
          <p:cNvSpPr>
            <a:spLocks noGrp="1"/>
          </p:cNvSpPr>
          <p:nvPr>
            <p:ph type="title"/>
          </p:nvPr>
        </p:nvSpPr>
        <p:spPr>
          <a:xfrm>
            <a:off x="683568" y="764704"/>
            <a:ext cx="7770813" cy="1371600"/>
          </a:xfrm>
        </p:spPr>
        <p:txBody>
          <a:bodyPr/>
          <a:lstStyle/>
          <a:p>
            <a:r>
              <a:rPr lang="en-US" sz="3600" b="1" dirty="0" smtClean="0">
                <a:solidFill>
                  <a:schemeClr val="tx1"/>
                </a:solidFill>
                <a:effectLst/>
              </a:rPr>
              <a:t>Sensing of Iron Ion </a:t>
            </a:r>
            <a:r>
              <a:rPr lang="ar-SA" sz="3600" dirty="0" smtClean="0">
                <a:solidFill>
                  <a:schemeClr val="bg2">
                    <a:lumMod val="50000"/>
                  </a:schemeClr>
                </a:solidFill>
                <a:latin typeface="Agency FB" pitchFamily="34" charset="0"/>
              </a:rPr>
              <a:t/>
            </a:r>
            <a:br>
              <a:rPr lang="ar-SA" sz="3600" dirty="0" smtClean="0">
                <a:solidFill>
                  <a:schemeClr val="bg2">
                    <a:lumMod val="50000"/>
                  </a:schemeClr>
                </a:solidFill>
                <a:latin typeface="Agency FB" pitchFamily="34" charset="0"/>
              </a:rPr>
            </a:br>
            <a:endParaRPr lang="ar-SA"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Sensing of Iron Ion </a:t>
            </a:r>
            <a:endParaRPr lang="en-US" dirty="0"/>
          </a:p>
        </p:txBody>
      </p:sp>
      <mc:AlternateContent xmlns:mc="http://schemas.openxmlformats.org/markup-compatibility/2006">
        <mc:Choice xmlns:a14="http://schemas.microsoft.com/office/drawing/2010/main" Requires="a14">
          <p:sp>
            <p:nvSpPr>
              <p:cNvPr id="3" name="مربع نص 2"/>
              <p:cNvSpPr txBox="1"/>
              <p:nvPr/>
            </p:nvSpPr>
            <p:spPr>
              <a:xfrm>
                <a:off x="228600" y="1676400"/>
                <a:ext cx="8610600" cy="4893647"/>
              </a:xfrm>
              <a:prstGeom prst="rect">
                <a:avLst/>
              </a:prstGeom>
              <a:noFill/>
            </p:spPr>
            <p:txBody>
              <a:bodyPr wrap="square" rtlCol="0">
                <a:spAutoFit/>
              </a:bodyPr>
              <a:lstStyle/>
              <a:p>
                <a:pPr marL="285750" indent="-285750" algn="l" rtl="0">
                  <a:lnSpc>
                    <a:spcPct val="150000"/>
                  </a:lnSpc>
                  <a:buFont typeface="Wingdings" pitchFamily="2" charset="2"/>
                  <a:buChar char="Ø"/>
                </a:pPr>
                <a:r>
                  <a:rPr lang="en-US" sz="2400" b="1" dirty="0" smtClean="0">
                    <a:solidFill>
                      <a:schemeClr val="accent5">
                        <a:lumMod val="75000"/>
                        <a:lumOff val="25000"/>
                      </a:schemeClr>
                    </a:solidFill>
                  </a:rPr>
                  <a:t>CDs</a:t>
                </a:r>
              </a:p>
              <a:p>
                <a:pPr marL="285750" indent="-285750" algn="l" rtl="0">
                  <a:lnSpc>
                    <a:spcPct val="150000"/>
                  </a:lnSpc>
                  <a:buClr>
                    <a:schemeClr val="accent5">
                      <a:lumMod val="75000"/>
                      <a:lumOff val="25000"/>
                    </a:schemeClr>
                  </a:buClr>
                  <a:buFont typeface="Wingdings" pitchFamily="2" charset="2"/>
                  <a:buChar char="v"/>
                </a:pPr>
                <a:r>
                  <a:rPr lang="en-US" sz="1600" dirty="0" smtClean="0"/>
                  <a:t>Ferric </a:t>
                </a:r>
                <a:r>
                  <a:rPr lang="en-US" sz="1600" dirty="0"/>
                  <a:t>ion </a:t>
                </a:r>
                <a:r>
                  <a:rPr lang="en-US" sz="1600" dirty="0" smtClean="0"/>
                  <a:t>(</a:t>
                </a:r>
                <a14:m>
                  <m:oMath xmlns:m="http://schemas.openxmlformats.org/officeDocument/2006/math">
                    <m:sSup>
                      <m:sSupPr>
                        <m:ctrlPr>
                          <a:rPr lang="en-US" sz="1600" i="1" smtClean="0">
                            <a:latin typeface="Cambria Math" panose="02040503050406030204" pitchFamily="18" charset="0"/>
                          </a:rPr>
                        </m:ctrlPr>
                      </m:sSupPr>
                      <m:e>
                        <m:r>
                          <a:rPr lang="en-US" sz="1600" b="0" i="1" smtClean="0">
                            <a:latin typeface="Cambria Math"/>
                          </a:rPr>
                          <m:t>𝐹𝑒</m:t>
                        </m:r>
                      </m:e>
                      <m:sup>
                        <m:r>
                          <a:rPr lang="en-US" sz="1600" b="0" i="1" smtClean="0">
                            <a:latin typeface="Cambria Math"/>
                          </a:rPr>
                          <m:t>3</m:t>
                        </m:r>
                        <m:r>
                          <a:rPr lang="en-US" sz="1600" b="0" i="1" smtClean="0">
                            <a:latin typeface="Cambria Math"/>
                          </a:rPr>
                          <m:t>+</m:t>
                        </m:r>
                      </m:sup>
                    </m:sSup>
                  </m:oMath>
                </a14:m>
                <a:r>
                  <a:rPr lang="en-US" sz="1600" dirty="0" smtClean="0"/>
                  <a:t>) </a:t>
                </a:r>
                <a:r>
                  <a:rPr lang="en-US" sz="1600" dirty="0"/>
                  <a:t>is one of the most important metallic ions that is abundantly reachable in the environment. These ions play an important role in the preservation of many biological processes</a:t>
                </a:r>
                <a:r>
                  <a:rPr lang="en-US" sz="1600" dirty="0" smtClean="0"/>
                  <a:t>.</a:t>
                </a:r>
                <a:endParaRPr lang="en-US" sz="1600" dirty="0"/>
              </a:p>
              <a:p>
                <a:pPr marL="285750" indent="-285750" algn="l" rtl="0">
                  <a:lnSpc>
                    <a:spcPct val="150000"/>
                  </a:lnSpc>
                  <a:buClr>
                    <a:schemeClr val="accent5">
                      <a:lumMod val="75000"/>
                      <a:lumOff val="25000"/>
                    </a:schemeClr>
                  </a:buClr>
                  <a:buFont typeface="Wingdings" pitchFamily="2" charset="2"/>
                  <a:buChar char="v"/>
                </a:pPr>
                <a:r>
                  <a:rPr lang="en-US" sz="1600" dirty="0"/>
                  <a:t> S</a:t>
                </a:r>
                <a:r>
                  <a:rPr lang="en-US" sz="1600" dirty="0" smtClean="0"/>
                  <a:t>ensitive </a:t>
                </a:r>
                <a:r>
                  <a:rPr lang="en-US" sz="1600" dirty="0"/>
                  <a:t>and selective detection of </a:t>
                </a:r>
                <a14:m>
                  <m:oMath xmlns:m="http://schemas.openxmlformats.org/officeDocument/2006/math">
                    <m:sSup>
                      <m:sSupPr>
                        <m:ctrlPr>
                          <a:rPr lang="en-US" sz="1600" i="1" smtClean="0">
                            <a:latin typeface="Cambria Math" panose="02040503050406030204" pitchFamily="18" charset="0"/>
                          </a:rPr>
                        </m:ctrlPr>
                      </m:sSupPr>
                      <m:e>
                        <m:r>
                          <a:rPr lang="en-US" sz="1600" b="0" i="1" smtClean="0">
                            <a:latin typeface="Cambria Math"/>
                          </a:rPr>
                          <m:t>𝐹𝑒</m:t>
                        </m:r>
                      </m:e>
                      <m:sup>
                        <m:r>
                          <a:rPr lang="en-US" sz="1600" b="0" i="1" smtClean="0">
                            <a:latin typeface="Cambria Math"/>
                          </a:rPr>
                          <m:t>3</m:t>
                        </m:r>
                        <m:r>
                          <a:rPr lang="en-US" sz="1600" b="0" i="1" smtClean="0">
                            <a:latin typeface="Cambria Math"/>
                          </a:rPr>
                          <m:t>+</m:t>
                        </m:r>
                      </m:sup>
                    </m:sSup>
                  </m:oMath>
                </a14:m>
                <a:r>
                  <a:rPr lang="en-US" sz="1600" dirty="0" smtClean="0"/>
                  <a:t> </a:t>
                </a:r>
                <a:r>
                  <a:rPr lang="en-US" sz="1600" dirty="0"/>
                  <a:t>ions has a wide range of biological applications</a:t>
                </a:r>
                <a:r>
                  <a:rPr lang="en-US" sz="1600" dirty="0" smtClean="0"/>
                  <a:t>.</a:t>
                </a:r>
                <a:endParaRPr lang="en-US" sz="1600" dirty="0"/>
              </a:p>
              <a:p>
                <a:pPr marL="285750" indent="-285750" algn="l" rtl="0">
                  <a:lnSpc>
                    <a:spcPct val="150000"/>
                  </a:lnSpc>
                  <a:buClr>
                    <a:schemeClr val="accent5">
                      <a:lumMod val="75000"/>
                      <a:lumOff val="25000"/>
                    </a:schemeClr>
                  </a:buClr>
                  <a:buFont typeface="Wingdings" pitchFamily="2" charset="2"/>
                  <a:buChar char="v"/>
                </a:pPr>
                <a:r>
                  <a:rPr lang="en-US" sz="1600" dirty="0"/>
                  <a:t>The most important of sensor performance parameters </a:t>
                </a:r>
                <a:r>
                  <a:rPr lang="en-US" sz="1600" dirty="0" smtClean="0"/>
                  <a:t>are:</a:t>
                </a:r>
                <a:endParaRPr lang="en-US" sz="1600" dirty="0"/>
              </a:p>
              <a:p>
                <a:pPr marL="342900" indent="-342900" algn="l" rtl="0">
                  <a:lnSpc>
                    <a:spcPct val="150000"/>
                  </a:lnSpc>
                  <a:buAutoNum type="arabicPeriod"/>
                </a:pPr>
                <a:r>
                  <a:rPr lang="en-US" sz="1600" dirty="0" smtClean="0"/>
                  <a:t>The Sensing Range: </a:t>
                </a:r>
                <a:r>
                  <a:rPr lang="en-US" sz="1600" dirty="0"/>
                  <a:t>which defines the range in which a signal allows quantification of the concentration of an analyte (linear range</a:t>
                </a:r>
                <a:r>
                  <a:rPr lang="en-US" sz="1600" dirty="0" smtClean="0"/>
                  <a:t>).</a:t>
                </a:r>
              </a:p>
              <a:p>
                <a:pPr marL="342900" indent="-342900" algn="l" rtl="0">
                  <a:lnSpc>
                    <a:spcPct val="150000"/>
                  </a:lnSpc>
                  <a:buAutoNum type="arabicPeriod"/>
                </a:pPr>
                <a:r>
                  <a:rPr lang="en-US" sz="1600" dirty="0" smtClean="0"/>
                  <a:t>Sensitivity: </a:t>
                </a:r>
                <a:r>
                  <a:rPr lang="en-US" sz="1600" dirty="0"/>
                  <a:t>which is the slope of linear </a:t>
                </a:r>
                <a:r>
                  <a:rPr lang="en-US" sz="1600" dirty="0" smtClean="0"/>
                  <a:t>range.</a:t>
                </a:r>
              </a:p>
              <a:p>
                <a:pPr marL="342900" indent="-342900" algn="l" rtl="0">
                  <a:lnSpc>
                    <a:spcPct val="150000"/>
                  </a:lnSpc>
                  <a:buAutoNum type="arabicPeriod"/>
                </a:pPr>
                <a:r>
                  <a:rPr lang="en-US" sz="1600" dirty="0"/>
                  <a:t>L</a:t>
                </a:r>
                <a:r>
                  <a:rPr lang="en-US" sz="1600" dirty="0" smtClean="0"/>
                  <a:t>imit </a:t>
                </a:r>
                <a:r>
                  <a:rPr lang="en-US" sz="1600" dirty="0"/>
                  <a:t>of </a:t>
                </a:r>
                <a:r>
                  <a:rPr lang="en-US" sz="1600" dirty="0" smtClean="0"/>
                  <a:t>Detection </a:t>
                </a:r>
                <a:r>
                  <a:rPr lang="en-US" sz="1600" dirty="0"/>
                  <a:t>(LOD</a:t>
                </a:r>
                <a:r>
                  <a:rPr lang="en-US" sz="1600" dirty="0" smtClean="0"/>
                  <a:t>):  </a:t>
                </a:r>
                <a:r>
                  <a:rPr lang="en-US" sz="1600" dirty="0"/>
                  <a:t>is defined the minimal detectable value, where low LOD usually implies a rather high sensitivity. </a:t>
                </a:r>
                <a:endParaRPr lang="en-US" sz="1600" dirty="0" smtClean="0"/>
              </a:p>
              <a:p>
                <a:pPr algn="l" rtl="0"/>
                <a:endParaRPr lang="en-US" dirty="0" smtClean="0"/>
              </a:p>
              <a:p>
                <a:pPr marL="285750" indent="-285750" algn="l" rtl="0">
                  <a:buFont typeface="Wingdings" pitchFamily="2" charset="2"/>
                  <a:buChar char="v"/>
                </a:pPr>
                <a:endParaRPr lang="en-US" dirty="0"/>
              </a:p>
            </p:txBody>
          </p:sp>
        </mc:Choice>
        <mc:Fallback>
          <p:sp>
            <p:nvSpPr>
              <p:cNvPr id="3" name="مربع نص 2"/>
              <p:cNvSpPr txBox="1">
                <a:spLocks noRot="1" noChangeAspect="1" noMove="1" noResize="1" noEditPoints="1" noAdjustHandles="1" noChangeArrowheads="1" noChangeShapeType="1" noTextEdit="1"/>
              </p:cNvSpPr>
              <p:nvPr/>
            </p:nvSpPr>
            <p:spPr>
              <a:xfrm>
                <a:off x="228600" y="1676400"/>
                <a:ext cx="8610600" cy="4893647"/>
              </a:xfrm>
              <a:prstGeom prst="rect">
                <a:avLst/>
              </a:prstGeom>
              <a:blipFill rotWithShape="0">
                <a:blip r:embed="rId2"/>
                <a:stretch>
                  <a:fillRect l="-992" r="-779"/>
                </a:stretch>
              </a:blipFill>
            </p:spPr>
            <p:txBody>
              <a:bodyPr/>
              <a:lstStyle/>
              <a:p>
                <a:r>
                  <a:rPr lang="en-US">
                    <a:noFill/>
                  </a:rPr>
                  <a:t> </a:t>
                </a:r>
              </a:p>
            </p:txBody>
          </p:sp>
        </mc:Fallback>
      </mc:AlternateContent>
    </p:spTree>
    <p:extLst>
      <p:ext uri="{BB962C8B-B14F-4D97-AF65-F5344CB8AC3E}">
        <p14:creationId xmlns:p14="http://schemas.microsoft.com/office/powerpoint/2010/main" val="2531486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2800" b="1" dirty="0" smtClean="0"/>
              <a:t>Comparison Between General methods and CDs </a:t>
            </a:r>
            <a:endParaRPr lang="en-US" sz="2800" b="1" dirty="0"/>
          </a:p>
        </p:txBody>
      </p:sp>
      <p:graphicFrame>
        <p:nvGraphicFramePr>
          <p:cNvPr id="4" name="جدول 3"/>
          <p:cNvGraphicFramePr>
            <a:graphicFrameLocks noGrp="1"/>
          </p:cNvGraphicFramePr>
          <p:nvPr>
            <p:extLst>
              <p:ext uri="{D42A27DB-BD31-4B8C-83A1-F6EECF244321}">
                <p14:modId xmlns:p14="http://schemas.microsoft.com/office/powerpoint/2010/main" val="4178096465"/>
              </p:ext>
            </p:extLst>
          </p:nvPr>
        </p:nvGraphicFramePr>
        <p:xfrm>
          <a:off x="1828800" y="1905000"/>
          <a:ext cx="5791199" cy="4503034"/>
        </p:xfrm>
        <a:graphic>
          <a:graphicData uri="http://schemas.openxmlformats.org/drawingml/2006/table">
            <a:tbl>
              <a:tblPr firstRow="1" firstCol="1" bandRow="1">
                <a:tableStyleId>{9D7B26C5-4107-4FEC-AEDC-1716B250A1EF}</a:tableStyleId>
              </a:tblPr>
              <a:tblGrid>
                <a:gridCol w="2524368"/>
                <a:gridCol w="3266831"/>
              </a:tblGrid>
              <a:tr h="505872">
                <a:tc>
                  <a:txBody>
                    <a:bodyPr/>
                    <a:lstStyle/>
                    <a:p>
                      <a:pPr algn="ctr">
                        <a:lnSpc>
                          <a:spcPct val="107000"/>
                        </a:lnSpc>
                        <a:spcAft>
                          <a:spcPts val="0"/>
                        </a:spcAft>
                      </a:pPr>
                      <a:r>
                        <a:rPr lang="en-US" sz="1600" dirty="0">
                          <a:effectLst/>
                        </a:rPr>
                        <a:t>CDs</a:t>
                      </a:r>
                      <a:endParaRPr lang="en-US" sz="1400" dirty="0">
                        <a:effectLst/>
                      </a:endParaRPr>
                    </a:p>
                    <a:p>
                      <a:pPr algn="ctr">
                        <a:lnSpc>
                          <a:spcPct val="107000"/>
                        </a:lnSpc>
                        <a:spcAft>
                          <a:spcPts val="0"/>
                        </a:spcAft>
                      </a:pPr>
                      <a:r>
                        <a:rPr lang="en-US" sz="16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c>
                  <a:txBody>
                    <a:bodyPr/>
                    <a:lstStyle/>
                    <a:p>
                      <a:pPr algn="ctr">
                        <a:lnSpc>
                          <a:spcPct val="107000"/>
                        </a:lnSpc>
                        <a:spcAft>
                          <a:spcPts val="0"/>
                        </a:spcAft>
                      </a:pPr>
                      <a:r>
                        <a:rPr lang="en-US" sz="1600" dirty="0">
                          <a:effectLst/>
                        </a:rPr>
                        <a:t>General Methods</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r>
              <a:tr h="334447">
                <a:tc>
                  <a:txBody>
                    <a:bodyPr/>
                    <a:lstStyle/>
                    <a:p>
                      <a:pPr algn="ctr">
                        <a:lnSpc>
                          <a:spcPct val="107000"/>
                        </a:lnSpc>
                        <a:spcAft>
                          <a:spcPts val="0"/>
                        </a:spcAft>
                      </a:pPr>
                      <a:r>
                        <a:rPr lang="en-US" sz="1200" dirty="0">
                          <a:effectLst/>
                        </a:rPr>
                        <a:t>Easy Manipulating Instruments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c>
                  <a:txBody>
                    <a:bodyPr/>
                    <a:lstStyle/>
                    <a:p>
                      <a:pPr algn="ctr">
                        <a:lnSpc>
                          <a:spcPct val="107000"/>
                        </a:lnSpc>
                        <a:spcAft>
                          <a:spcPts val="0"/>
                        </a:spcAft>
                      </a:pPr>
                      <a:r>
                        <a:rPr lang="en-US" sz="1200">
                          <a:effectLst/>
                        </a:rPr>
                        <a:t>Sophisticated  Instrumentations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r>
              <a:tr h="334447">
                <a:tc>
                  <a:txBody>
                    <a:bodyPr/>
                    <a:lstStyle/>
                    <a:p>
                      <a:pPr algn="ctr">
                        <a:lnSpc>
                          <a:spcPct val="107000"/>
                        </a:lnSpc>
                        <a:spcAft>
                          <a:spcPts val="0"/>
                        </a:spcAft>
                      </a:pPr>
                      <a:r>
                        <a:rPr lang="en-US" sz="1200" dirty="0">
                          <a:effectLst/>
                        </a:rPr>
                        <a:t>Low Cost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c>
                  <a:txBody>
                    <a:bodyPr/>
                    <a:lstStyle/>
                    <a:p>
                      <a:pPr algn="ctr">
                        <a:lnSpc>
                          <a:spcPct val="107000"/>
                        </a:lnSpc>
                        <a:spcAft>
                          <a:spcPts val="0"/>
                        </a:spcAft>
                      </a:pPr>
                      <a:r>
                        <a:rPr lang="en-US" sz="1200">
                          <a:effectLst/>
                        </a:rPr>
                        <a:t>Expensive Instrumentations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r>
              <a:tr h="425826">
                <a:tc>
                  <a:txBody>
                    <a:bodyPr/>
                    <a:lstStyle/>
                    <a:p>
                      <a:pPr algn="ctr">
                        <a:lnSpc>
                          <a:spcPct val="107000"/>
                        </a:lnSpc>
                        <a:spcAft>
                          <a:spcPts val="0"/>
                        </a:spcAft>
                      </a:pPr>
                      <a:r>
                        <a:rPr lang="en-US" sz="1200" dirty="0">
                          <a:effectLst/>
                        </a:rPr>
                        <a:t>Simple Sample Preparation Techniques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c>
                  <a:txBody>
                    <a:bodyPr/>
                    <a:lstStyle/>
                    <a:p>
                      <a:pPr algn="ctr">
                        <a:lnSpc>
                          <a:spcPct val="107000"/>
                        </a:lnSpc>
                        <a:spcAft>
                          <a:spcPts val="0"/>
                        </a:spcAft>
                      </a:pPr>
                      <a:r>
                        <a:rPr lang="en-US" sz="1200">
                          <a:effectLst/>
                        </a:rPr>
                        <a:t>Complicated Sample Preparation Techniques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r>
              <a:tr h="619051">
                <a:tc>
                  <a:txBody>
                    <a:bodyPr/>
                    <a:lstStyle/>
                    <a:p>
                      <a:pPr algn="ctr">
                        <a:lnSpc>
                          <a:spcPct val="107000"/>
                        </a:lnSpc>
                        <a:spcAft>
                          <a:spcPts val="0"/>
                        </a:spcAft>
                      </a:pPr>
                      <a:r>
                        <a:rPr lang="en-US" sz="1200">
                          <a:effectLst/>
                        </a:rPr>
                        <a:t>Photo Stability Issues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c>
                  <a:txBody>
                    <a:bodyPr/>
                    <a:lstStyle/>
                    <a:p>
                      <a:pPr algn="ctr">
                        <a:lnSpc>
                          <a:spcPct val="107000"/>
                        </a:lnSpc>
                        <a:spcAft>
                          <a:spcPts val="0"/>
                        </a:spcAft>
                      </a:pPr>
                      <a:r>
                        <a:rPr lang="en-US" sz="1200" dirty="0">
                          <a:effectLst/>
                        </a:rPr>
                        <a:t>Limiting The Applications For The Routine Fe3+ Analysis In Aqueous Samples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r>
              <a:tr h="421561">
                <a:tc>
                  <a:txBody>
                    <a:bodyPr/>
                    <a:lstStyle/>
                    <a:p>
                      <a:pPr algn="ctr">
                        <a:lnSpc>
                          <a:spcPct val="107000"/>
                        </a:lnSpc>
                        <a:spcAft>
                          <a:spcPts val="0"/>
                        </a:spcAft>
                      </a:pPr>
                      <a:r>
                        <a:rPr lang="en-US" sz="1200">
                          <a:effectLst/>
                        </a:rPr>
                        <a:t>Excellent Biocompatibility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c>
                  <a:txBody>
                    <a:bodyPr/>
                    <a:lstStyle/>
                    <a:p>
                      <a:pPr algn="ctr">
                        <a:lnSpc>
                          <a:spcPct val="107000"/>
                        </a:lnSpc>
                        <a:spcAft>
                          <a:spcPts val="0"/>
                        </a:spcAft>
                      </a:pPr>
                      <a:r>
                        <a:rPr lang="en-US" sz="1200" dirty="0">
                          <a:effectLst/>
                        </a:rPr>
                        <a:t>Bad Biocompatibility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r>
              <a:tr h="341758">
                <a:tc>
                  <a:txBody>
                    <a:bodyPr/>
                    <a:lstStyle/>
                    <a:p>
                      <a:pPr algn="ctr">
                        <a:lnSpc>
                          <a:spcPct val="107000"/>
                        </a:lnSpc>
                        <a:spcAft>
                          <a:spcPts val="0"/>
                        </a:spcAft>
                      </a:pPr>
                      <a:r>
                        <a:rPr lang="en-US" sz="1200">
                          <a:effectLst/>
                        </a:rPr>
                        <a:t>Further Surface Passivation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c>
                  <a:txBody>
                    <a:bodyPr/>
                    <a:lstStyle/>
                    <a:p>
                      <a:pPr algn="ctr">
                        <a:lnSpc>
                          <a:spcPct val="107000"/>
                        </a:lnSpc>
                        <a:spcAft>
                          <a:spcPts val="0"/>
                        </a:spcAft>
                      </a:pPr>
                      <a:r>
                        <a:rPr lang="en-US" sz="1200" dirty="0">
                          <a:effectLst/>
                        </a:rPr>
                        <a:t>No Need Surface Passivation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r>
              <a:tr h="338103">
                <a:tc>
                  <a:txBody>
                    <a:bodyPr/>
                    <a:lstStyle/>
                    <a:p>
                      <a:pPr algn="ctr">
                        <a:lnSpc>
                          <a:spcPct val="107000"/>
                        </a:lnSpc>
                        <a:spcAft>
                          <a:spcPts val="0"/>
                        </a:spcAft>
                      </a:pPr>
                      <a:r>
                        <a:rPr lang="en-US" sz="1200">
                          <a:effectLst/>
                        </a:rPr>
                        <a:t>Low Toxicity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c>
                  <a:txBody>
                    <a:bodyPr/>
                    <a:lstStyle/>
                    <a:p>
                      <a:pPr algn="ctr">
                        <a:lnSpc>
                          <a:spcPct val="107000"/>
                        </a:lnSpc>
                        <a:spcAft>
                          <a:spcPts val="0"/>
                        </a:spcAft>
                      </a:pPr>
                      <a:r>
                        <a:rPr lang="en-US" sz="1200" dirty="0">
                          <a:effectLst/>
                        </a:rPr>
                        <a:t>High Toxicity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r>
              <a:tr h="342977">
                <a:tc>
                  <a:txBody>
                    <a:bodyPr/>
                    <a:lstStyle/>
                    <a:p>
                      <a:pPr algn="ctr">
                        <a:lnSpc>
                          <a:spcPct val="107000"/>
                        </a:lnSpc>
                        <a:spcAft>
                          <a:spcPts val="0"/>
                        </a:spcAft>
                      </a:pPr>
                      <a:r>
                        <a:rPr lang="en-US" sz="1200">
                          <a:effectLst/>
                        </a:rPr>
                        <a:t>Environmental Friendly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c>
                  <a:txBody>
                    <a:bodyPr/>
                    <a:lstStyle/>
                    <a:p>
                      <a:pPr algn="ctr">
                        <a:lnSpc>
                          <a:spcPct val="107000"/>
                        </a:lnSpc>
                        <a:spcAft>
                          <a:spcPts val="0"/>
                        </a:spcAft>
                      </a:pPr>
                      <a:r>
                        <a:rPr lang="en-US" sz="1200" dirty="0">
                          <a:effectLst/>
                        </a:rPr>
                        <a:t>Harmful to the Environment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r>
              <a:tr h="328355">
                <a:tc>
                  <a:txBody>
                    <a:bodyPr/>
                    <a:lstStyle/>
                    <a:p>
                      <a:pPr algn="ctr">
                        <a:lnSpc>
                          <a:spcPct val="107000"/>
                        </a:lnSpc>
                        <a:spcAft>
                          <a:spcPts val="0"/>
                        </a:spcAft>
                      </a:pPr>
                      <a:r>
                        <a:rPr lang="en-US" sz="1200">
                          <a:effectLst/>
                        </a:rPr>
                        <a:t>Water Soluble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c>
                  <a:txBody>
                    <a:bodyPr/>
                    <a:lstStyle/>
                    <a:p>
                      <a:pPr algn="ctr">
                        <a:lnSpc>
                          <a:spcPct val="107000"/>
                        </a:lnSpc>
                        <a:spcAft>
                          <a:spcPts val="0"/>
                        </a:spcAft>
                      </a:pPr>
                      <a:r>
                        <a:rPr lang="en-US" sz="1200" dirty="0">
                          <a:effectLst/>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r>
              <a:tr h="494666">
                <a:tc>
                  <a:txBody>
                    <a:bodyPr/>
                    <a:lstStyle/>
                    <a:p>
                      <a:pPr algn="ctr">
                        <a:lnSpc>
                          <a:spcPct val="107000"/>
                        </a:lnSpc>
                        <a:spcAft>
                          <a:spcPts val="0"/>
                        </a:spcAft>
                      </a:pPr>
                      <a:r>
                        <a:rPr lang="en-US" sz="1200" dirty="0">
                          <a:effectLst/>
                        </a:rPr>
                        <a:t>Less Controllable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c>
                  <a:txBody>
                    <a:bodyPr/>
                    <a:lstStyle/>
                    <a:p>
                      <a:pPr algn="ctr">
                        <a:lnSpc>
                          <a:spcPct val="107000"/>
                        </a:lnSpc>
                        <a:spcAft>
                          <a:spcPts val="0"/>
                        </a:spcAft>
                      </a:pPr>
                      <a:r>
                        <a:rPr lang="en-US" sz="1200" dirty="0">
                          <a:effectLst/>
                        </a:rPr>
                        <a:t>High Controllable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331" marR="68331" marT="0" marB="0"/>
                </a:tc>
              </a:tr>
            </a:tbl>
          </a:graphicData>
        </a:graphic>
      </p:graphicFrame>
    </p:spTree>
    <p:extLst>
      <p:ext uri="{BB962C8B-B14F-4D97-AF65-F5344CB8AC3E}">
        <p14:creationId xmlns:p14="http://schemas.microsoft.com/office/powerpoint/2010/main" val="1575519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304800"/>
            <a:ext cx="7770813" cy="1371600"/>
          </a:xfrm>
        </p:spPr>
        <p:txBody>
          <a:bodyPr/>
          <a:lstStyle/>
          <a:p>
            <a:pPr lvl="0"/>
            <a:r>
              <a:rPr lang="en-US" sz="2800" b="1" dirty="0">
                <a:effectLst/>
              </a:rPr>
              <a:t>Major Factors Affecting the Properties of </a:t>
            </a:r>
            <a:r>
              <a:rPr lang="en-US" sz="2800" b="1" dirty="0" smtClean="0">
                <a:effectLst/>
              </a:rPr>
              <a:t>CDs</a:t>
            </a:r>
            <a:r>
              <a:rPr lang="en-US" b="1" dirty="0">
                <a:effectLst/>
              </a:rPr>
              <a:t/>
            </a:r>
            <a:br>
              <a:rPr lang="en-US" b="1" dirty="0">
                <a:effectLst/>
              </a:rPr>
            </a:br>
            <a:endParaRPr lang="en-US" dirty="0"/>
          </a:p>
        </p:txBody>
      </p:sp>
      <p:sp>
        <p:nvSpPr>
          <p:cNvPr id="3" name="مربع نص 2"/>
          <p:cNvSpPr txBox="1"/>
          <p:nvPr/>
        </p:nvSpPr>
        <p:spPr>
          <a:xfrm>
            <a:off x="381000" y="1676400"/>
            <a:ext cx="8610600" cy="6401753"/>
          </a:xfrm>
          <a:prstGeom prst="rect">
            <a:avLst/>
          </a:prstGeom>
          <a:noFill/>
        </p:spPr>
        <p:txBody>
          <a:bodyPr wrap="square" rtlCol="0">
            <a:spAutoFit/>
          </a:bodyPr>
          <a:lstStyle/>
          <a:p>
            <a:pPr marL="285750" indent="-285750" algn="l" rtl="0">
              <a:lnSpc>
                <a:spcPct val="150000"/>
              </a:lnSpc>
              <a:buClr>
                <a:schemeClr val="accent5">
                  <a:lumMod val="75000"/>
                  <a:lumOff val="25000"/>
                </a:schemeClr>
              </a:buClr>
              <a:buFont typeface="Wingdings" pitchFamily="2" charset="2"/>
              <a:buChar char="v"/>
            </a:pPr>
            <a:r>
              <a:rPr lang="en-US" sz="1600" dirty="0"/>
              <a:t>The four major factors governing the fluorescence properties of </a:t>
            </a:r>
            <a:r>
              <a:rPr lang="en-US" sz="1600" dirty="0" smtClean="0"/>
              <a:t>CDs are:</a:t>
            </a:r>
          </a:p>
          <a:p>
            <a:pPr marL="342900" indent="-342900" algn="l" rtl="0">
              <a:lnSpc>
                <a:spcPct val="150000"/>
              </a:lnSpc>
              <a:buAutoNum type="arabicPeriod"/>
            </a:pPr>
            <a:r>
              <a:rPr lang="en-US" sz="1600" dirty="0" smtClean="0"/>
              <a:t>quantum </a:t>
            </a:r>
            <a:r>
              <a:rPr lang="en-US" sz="1600" dirty="0"/>
              <a:t>size </a:t>
            </a:r>
            <a:r>
              <a:rPr lang="en-US" sz="1600" dirty="0" smtClean="0"/>
              <a:t>effects </a:t>
            </a:r>
          </a:p>
          <a:p>
            <a:pPr marL="342900" indent="-342900" algn="l" rtl="0">
              <a:lnSpc>
                <a:spcPct val="150000"/>
              </a:lnSpc>
              <a:buAutoNum type="arabicPeriod"/>
            </a:pPr>
            <a:r>
              <a:rPr lang="en-US" sz="1600" dirty="0" smtClean="0"/>
              <a:t>surface </a:t>
            </a:r>
            <a:r>
              <a:rPr lang="en-US" sz="1600" dirty="0"/>
              <a:t>defect </a:t>
            </a:r>
            <a:r>
              <a:rPr lang="en-US" sz="1600" dirty="0" smtClean="0"/>
              <a:t>states</a:t>
            </a:r>
          </a:p>
          <a:p>
            <a:pPr marL="342900" indent="-342900" algn="l" rtl="0">
              <a:lnSpc>
                <a:spcPct val="150000"/>
              </a:lnSpc>
              <a:buAutoNum type="arabicPeriod"/>
            </a:pPr>
            <a:r>
              <a:rPr lang="en-US" sz="1600" dirty="0" err="1" smtClean="0"/>
              <a:t>bandgap</a:t>
            </a:r>
            <a:r>
              <a:rPr lang="en-US" sz="1600" dirty="0" smtClean="0"/>
              <a:t> transition</a:t>
            </a:r>
          </a:p>
          <a:p>
            <a:pPr marL="342900" indent="-342900" algn="l" rtl="0">
              <a:lnSpc>
                <a:spcPct val="150000"/>
              </a:lnSpc>
              <a:buAutoNum type="arabicPeriod"/>
            </a:pPr>
            <a:r>
              <a:rPr lang="en-US" sz="1600" dirty="0" smtClean="0"/>
              <a:t>surface passivation</a:t>
            </a:r>
          </a:p>
          <a:p>
            <a:pPr algn="l" rtl="0">
              <a:lnSpc>
                <a:spcPct val="150000"/>
              </a:lnSpc>
            </a:pPr>
            <a:endParaRPr lang="en-US" sz="1600" dirty="0"/>
          </a:p>
          <a:p>
            <a:pPr marL="285750" indent="-285750" algn="l" rtl="0">
              <a:lnSpc>
                <a:spcPct val="150000"/>
              </a:lnSpc>
              <a:buClr>
                <a:schemeClr val="accent5">
                  <a:lumMod val="75000"/>
                  <a:lumOff val="25000"/>
                </a:schemeClr>
              </a:buClr>
              <a:buFont typeface="Wingdings" pitchFamily="2" charset="2"/>
              <a:buChar char="v"/>
            </a:pPr>
            <a:r>
              <a:rPr lang="en-US" sz="1600" dirty="0"/>
              <a:t>Since improving the synthesis conditions is the most common way to regulate the properties of </a:t>
            </a:r>
            <a:r>
              <a:rPr lang="en-US" sz="1600" dirty="0" smtClean="0"/>
              <a:t>CDs the </a:t>
            </a:r>
            <a:r>
              <a:rPr lang="en-US" sz="1600" dirty="0"/>
              <a:t>effect of some of the major synthesis conditions on the properties of CDs </a:t>
            </a:r>
            <a:r>
              <a:rPr lang="en-US" sz="1600" dirty="0" smtClean="0"/>
              <a:t>are:</a:t>
            </a:r>
          </a:p>
          <a:p>
            <a:pPr marL="342900" indent="-342900" algn="l" rtl="0">
              <a:lnSpc>
                <a:spcPct val="150000"/>
              </a:lnSpc>
              <a:buAutoNum type="arabicPeriod"/>
            </a:pPr>
            <a:r>
              <a:rPr lang="en-US" sz="1600" dirty="0" smtClean="0"/>
              <a:t>Raw Materials</a:t>
            </a:r>
          </a:p>
          <a:p>
            <a:pPr marL="342900" indent="-342900" algn="l" rtl="0">
              <a:lnSpc>
                <a:spcPct val="150000"/>
              </a:lnSpc>
              <a:buAutoNum type="arabicPeriod"/>
            </a:pPr>
            <a:r>
              <a:rPr lang="en-US" sz="1600" dirty="0" smtClean="0"/>
              <a:t>Synthesis Temperature</a:t>
            </a:r>
          </a:p>
          <a:p>
            <a:pPr marL="342900" indent="-342900" algn="l" rtl="0">
              <a:lnSpc>
                <a:spcPct val="150000"/>
              </a:lnSpc>
              <a:buAutoNum type="arabicPeriod"/>
            </a:pPr>
            <a:r>
              <a:rPr lang="en-US" sz="1600" dirty="0" smtClean="0"/>
              <a:t>Reaction Time</a:t>
            </a:r>
            <a:endParaRPr lang="en-US" sz="1600" dirty="0"/>
          </a:p>
          <a:p>
            <a:pPr marL="342900" indent="-342900" algn="l" rtl="0">
              <a:lnSpc>
                <a:spcPct val="150000"/>
              </a:lnSpc>
              <a:buAutoNum type="arabicPeriod"/>
            </a:pPr>
            <a:r>
              <a:rPr lang="en-US" sz="1600" dirty="0" smtClean="0"/>
              <a:t>pH Value</a:t>
            </a:r>
            <a:endParaRPr lang="en-US" sz="1600" dirty="0"/>
          </a:p>
          <a:p>
            <a:pPr marL="342900" indent="-342900" algn="l" rtl="0">
              <a:lnSpc>
                <a:spcPct val="150000"/>
              </a:lnSpc>
              <a:buAutoNum type="arabicPeriod"/>
            </a:pPr>
            <a:r>
              <a:rPr lang="en-US" sz="1600" dirty="0" smtClean="0"/>
              <a:t>Heteroatom Doping</a:t>
            </a:r>
            <a:endParaRPr lang="en-US" sz="1600" dirty="0"/>
          </a:p>
          <a:p>
            <a:pPr marL="342900" indent="-342900" algn="l" rtl="0">
              <a:lnSpc>
                <a:spcPct val="150000"/>
              </a:lnSpc>
              <a:buAutoNum type="arabicPeriod"/>
            </a:pPr>
            <a:r>
              <a:rPr lang="en-US" sz="1600" dirty="0" smtClean="0"/>
              <a:t>Surface </a:t>
            </a:r>
            <a:r>
              <a:rPr lang="en-US" sz="1600" dirty="0"/>
              <a:t>Passivation</a:t>
            </a:r>
          </a:p>
          <a:p>
            <a:pPr marL="342900" lvl="1" indent="-342900" algn="l" rtl="0">
              <a:buFontTx/>
              <a:buAutoNum type="arabicPeriod"/>
            </a:pPr>
            <a:endParaRPr lang="en-US" dirty="0" smtClean="0"/>
          </a:p>
          <a:p>
            <a:pPr marL="342900" lvl="1" indent="-342900" algn="l" rtl="0">
              <a:buFontTx/>
              <a:buAutoNum type="arabicPeriod"/>
            </a:pPr>
            <a:endParaRPr lang="en-US" sz="2000" dirty="0"/>
          </a:p>
          <a:p>
            <a:pPr marL="342900" indent="-342900" algn="l" rtl="0">
              <a:buAutoNum type="arabicPeriod"/>
            </a:pPr>
            <a:endParaRPr lang="en-US" dirty="0"/>
          </a:p>
          <a:p>
            <a:pPr marL="285750" indent="-285750" algn="l" rtl="0">
              <a:buFont typeface="Wingdings" pitchFamily="2" charset="2"/>
              <a:buChar char="v"/>
            </a:pPr>
            <a:endParaRPr lang="en-US" dirty="0"/>
          </a:p>
        </p:txBody>
      </p:sp>
    </p:spTree>
    <p:extLst>
      <p:ext uri="{BB962C8B-B14F-4D97-AF65-F5344CB8AC3E}">
        <p14:creationId xmlns:p14="http://schemas.microsoft.com/office/powerpoint/2010/main" val="531447768"/>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themeOverride>
</file>

<file path=docProps/app.xml><?xml version="1.0" encoding="utf-8"?>
<Properties xmlns="http://schemas.openxmlformats.org/officeDocument/2006/extended-properties" xmlns:vt="http://schemas.openxmlformats.org/officeDocument/2006/docPropsVTypes">
  <Template/>
  <TotalTime>1620</TotalTime>
  <Words>1408</Words>
  <Application>Microsoft Office PowerPoint</Application>
  <PresentationFormat>On-screen Show (4:3)</PresentationFormat>
  <Paragraphs>207</Paragraphs>
  <Slides>20</Slides>
  <Notes>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20</vt:i4>
      </vt:variant>
    </vt:vector>
  </HeadingPairs>
  <TitlesOfParts>
    <vt:vector size="33" baseType="lpstr">
      <vt:lpstr>MS PGothic</vt:lpstr>
      <vt:lpstr>MS PGothic</vt:lpstr>
      <vt:lpstr>Agency FB</vt:lpstr>
      <vt:lpstr>Algerian</vt:lpstr>
      <vt:lpstr>Arial</vt:lpstr>
      <vt:lpstr>Bahnschrift SemiLight SemiConde</vt:lpstr>
      <vt:lpstr>Calibri</vt:lpstr>
      <vt:lpstr>Calisto MT</vt:lpstr>
      <vt:lpstr>Cambria Math</vt:lpstr>
      <vt:lpstr>Monotype Corsiva</vt:lpstr>
      <vt:lpstr>Times New Roman</vt:lpstr>
      <vt:lpstr>Wingdings</vt:lpstr>
      <vt:lpstr>Folio</vt:lpstr>
      <vt:lpstr>PowerPoint Presentation</vt:lpstr>
      <vt:lpstr>Presentation outline </vt:lpstr>
      <vt:lpstr>Project objective </vt:lpstr>
      <vt:lpstr>Introduction </vt:lpstr>
      <vt:lpstr>Introduction </vt:lpstr>
      <vt:lpstr>Sensing of Iron Ion  </vt:lpstr>
      <vt:lpstr>Sensing of Iron Ion </vt:lpstr>
      <vt:lpstr>Comparison Between General methods and CDs </vt:lpstr>
      <vt:lpstr>Major Factors Affecting the Properties of CDs </vt:lpstr>
      <vt:lpstr>Ion Imprinted Polymer</vt:lpstr>
      <vt:lpstr>Ion Imprinted Polymer</vt:lpstr>
      <vt:lpstr>Ion Imprinted Polymer</vt:lpstr>
      <vt:lpstr>Methodology </vt:lpstr>
      <vt:lpstr>Results</vt:lpstr>
      <vt:lpstr>Results</vt:lpstr>
      <vt:lpstr>Results </vt:lpstr>
      <vt:lpstr>Results</vt:lpstr>
      <vt:lpstr> Conclusion  </vt:lpstr>
      <vt:lpstr> Conclusion  </vt:lpstr>
      <vt:lpstr>Thank you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الوليد للكمبيوتر</dc:creator>
  <cp:lastModifiedBy>Microsoft account</cp:lastModifiedBy>
  <cp:revision>69</cp:revision>
  <dcterms:created xsi:type="dcterms:W3CDTF">2016-10-13T15:56:15Z</dcterms:created>
  <dcterms:modified xsi:type="dcterms:W3CDTF">2021-05-31T20:40:06Z</dcterms:modified>
</cp:coreProperties>
</file>