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813F1BA-71AF-44BA-8B8B-5BE0BD915B9E}" type="datetimeFigureOut">
              <a:rPr lang="en-US" smtClean="0"/>
              <a:t>5/19/2013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DEF4382-8869-48B6-8ACF-C5EA965D746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EF4382-8869-48B6-8ACF-C5EA965D74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EF4382-8869-48B6-8ACF-C5EA965D746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EF4382-8869-48B6-8ACF-C5EA965D7462}"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EF4382-8869-48B6-8ACF-C5EA965D7462}"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EF4382-8869-48B6-8ACF-C5EA965D7462}"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DEF4382-8869-48B6-8ACF-C5EA965D746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DEF4382-8869-48B6-8ACF-C5EA965D7462}"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813F1BA-71AF-44BA-8B8B-5BE0BD915B9E}" type="datetimeFigureOut">
              <a:rPr lang="en-US" smtClean="0"/>
              <a:t>5/19/2013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DEF4382-8869-48B6-8ACF-C5EA965D74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813F1BA-71AF-44BA-8B8B-5BE0BD915B9E}" type="datetimeFigureOut">
              <a:rPr lang="en-US" smtClean="0"/>
              <a:t>5/19/2013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EF4382-8869-48B6-8ACF-C5EA965D746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813F1BA-71AF-44BA-8B8B-5BE0BD915B9E}" type="datetimeFigureOut">
              <a:rPr lang="en-US" smtClean="0"/>
              <a:t>5/19/2013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DEF4382-8869-48B6-8ACF-C5EA965D7462}"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813F1BA-71AF-44BA-8B8B-5BE0BD915B9E}" type="datetimeFigureOut">
              <a:rPr lang="en-US" smtClean="0"/>
              <a:t>5/19/2013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DEF4382-8869-48B6-8ACF-C5EA965D746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524000"/>
            <a:ext cx="8077200" cy="4648200"/>
          </a:xfrm>
        </p:spPr>
        <p:txBody>
          <a:bodyPr>
            <a:normAutofit fontScale="40000" lnSpcReduction="20000"/>
          </a:bodyPr>
          <a:lstStyle/>
          <a:p>
            <a:pPr algn="ctr"/>
            <a:r>
              <a:rPr lang="en-US" sz="8000" dirty="0" smtClean="0">
                <a:solidFill>
                  <a:schemeClr val="tx1"/>
                </a:solidFill>
                <a:latin typeface="Angsana New" pitchFamily="18" charset="-34"/>
                <a:cs typeface="Angsana New" pitchFamily="18" charset="-34"/>
              </a:rPr>
              <a:t>AN-NAJAH NATIONAL UNIVERSITY</a:t>
            </a:r>
            <a:br>
              <a:rPr lang="en-US" sz="8000" dirty="0" smtClean="0">
                <a:solidFill>
                  <a:schemeClr val="tx1"/>
                </a:solidFill>
                <a:latin typeface="Angsana New" pitchFamily="18" charset="-34"/>
                <a:cs typeface="Angsana New" pitchFamily="18" charset="-34"/>
              </a:rPr>
            </a:br>
            <a:r>
              <a:rPr lang="en-US" sz="8000" dirty="0" smtClean="0">
                <a:solidFill>
                  <a:schemeClr val="tx1"/>
                </a:solidFill>
                <a:latin typeface="Angsana New" pitchFamily="18" charset="-34"/>
                <a:cs typeface="Angsana New" pitchFamily="18" charset="-34"/>
              </a:rPr>
              <a:t>FACULTY OF ENGINEERING</a:t>
            </a:r>
            <a:br>
              <a:rPr lang="en-US" sz="8000" dirty="0" smtClean="0">
                <a:solidFill>
                  <a:schemeClr val="tx1"/>
                </a:solidFill>
                <a:latin typeface="Angsana New" pitchFamily="18" charset="-34"/>
                <a:cs typeface="Angsana New" pitchFamily="18" charset="-34"/>
              </a:rPr>
            </a:br>
            <a:r>
              <a:rPr lang="en-US" sz="8000" dirty="0" smtClean="0">
                <a:solidFill>
                  <a:schemeClr val="tx1"/>
                </a:solidFill>
                <a:latin typeface="Angsana New" pitchFamily="18" charset="-34"/>
                <a:cs typeface="Angsana New" pitchFamily="18" charset="-34"/>
              </a:rPr>
              <a:t>DEPARTMENT OF MECHATRONICS ENGINEERING</a:t>
            </a:r>
          </a:p>
          <a:p>
            <a:pPr algn="ctr"/>
            <a:r>
              <a:rPr lang="en-US" sz="8000" dirty="0" smtClean="0">
                <a:solidFill>
                  <a:schemeClr val="tx1"/>
                </a:solidFill>
                <a:latin typeface="Angsana New" pitchFamily="18" charset="-34"/>
                <a:cs typeface="Angsana New" pitchFamily="18" charset="-34"/>
              </a:rPr>
              <a:t>STAIR CLIMBING WHEELCHAIR</a:t>
            </a:r>
          </a:p>
          <a:p>
            <a:endParaRPr lang="en-US" sz="8000" dirty="0" smtClean="0">
              <a:solidFill>
                <a:schemeClr val="tx1"/>
              </a:solidFill>
              <a:latin typeface="Angsana New" pitchFamily="18" charset="-34"/>
              <a:cs typeface="Angsana New" pitchFamily="18" charset="-34"/>
            </a:endParaRPr>
          </a:p>
          <a:p>
            <a:pPr algn="l"/>
            <a:r>
              <a:rPr lang="en-US" sz="8000" dirty="0">
                <a:solidFill>
                  <a:schemeClr val="tx1"/>
                </a:solidFill>
                <a:latin typeface="Angsana New" pitchFamily="18" charset="-34"/>
                <a:cs typeface="Angsana New" pitchFamily="18" charset="-34"/>
              </a:rPr>
              <a:t>Prepared by: </a:t>
            </a:r>
            <a:r>
              <a:rPr lang="en-US" sz="8000" dirty="0" smtClean="0">
                <a:solidFill>
                  <a:schemeClr val="tx1"/>
                </a:solidFill>
                <a:latin typeface="Angsana New" pitchFamily="18" charset="-34"/>
                <a:cs typeface="Angsana New" pitchFamily="18" charset="-34"/>
              </a:rPr>
              <a:t>                                        </a:t>
            </a:r>
            <a:r>
              <a:rPr lang="en-US" sz="8000" dirty="0">
                <a:solidFill>
                  <a:schemeClr val="tx1"/>
                </a:solidFill>
                <a:latin typeface="Angsana New" pitchFamily="18" charset="-34"/>
                <a:cs typeface="Angsana New" pitchFamily="18" charset="-34"/>
              </a:rPr>
              <a:t>supervisor:        </a:t>
            </a:r>
            <a:endParaRPr lang="en-US" sz="8000" dirty="0" smtClean="0">
              <a:solidFill>
                <a:schemeClr val="tx1"/>
              </a:solidFill>
              <a:latin typeface="Angsana New" pitchFamily="18" charset="-34"/>
              <a:cs typeface="Angsana New" pitchFamily="18" charset="-34"/>
            </a:endParaRPr>
          </a:p>
          <a:p>
            <a:pPr algn="l"/>
            <a:r>
              <a:rPr lang="en-US" sz="8000" dirty="0" err="1" smtClean="0">
                <a:solidFill>
                  <a:schemeClr val="tx1"/>
                </a:solidFill>
                <a:latin typeface="Angsana New" pitchFamily="18" charset="-34"/>
                <a:cs typeface="Angsana New" pitchFamily="18" charset="-34"/>
              </a:rPr>
              <a:t>Dua’a</a:t>
            </a:r>
            <a:r>
              <a:rPr lang="en-US" sz="8000" dirty="0" smtClean="0">
                <a:solidFill>
                  <a:schemeClr val="tx1"/>
                </a:solidFill>
                <a:latin typeface="Angsana New" pitchFamily="18" charset="-34"/>
                <a:cs typeface="Angsana New" pitchFamily="18" charset="-34"/>
              </a:rPr>
              <a:t> </a:t>
            </a:r>
            <a:r>
              <a:rPr lang="en-US" sz="8000" dirty="0" err="1">
                <a:solidFill>
                  <a:schemeClr val="tx1"/>
                </a:solidFill>
                <a:latin typeface="Angsana New" pitchFamily="18" charset="-34"/>
                <a:cs typeface="Angsana New" pitchFamily="18" charset="-34"/>
              </a:rPr>
              <a:t>Dmadi</a:t>
            </a:r>
            <a:r>
              <a:rPr lang="en-US" sz="8000" dirty="0">
                <a:solidFill>
                  <a:schemeClr val="tx1"/>
                </a:solidFill>
                <a:latin typeface="Angsana New" pitchFamily="18" charset="-34"/>
                <a:cs typeface="Angsana New" pitchFamily="18" charset="-34"/>
              </a:rPr>
              <a:t>                                        </a:t>
            </a:r>
            <a:r>
              <a:rPr lang="en-US" sz="8000" dirty="0" err="1" smtClean="0">
                <a:solidFill>
                  <a:schemeClr val="tx1"/>
                </a:solidFill>
                <a:latin typeface="Angsana New" pitchFamily="18" charset="-34"/>
                <a:cs typeface="Angsana New" pitchFamily="18" charset="-34"/>
              </a:rPr>
              <a:t>Dr.Nidal</a:t>
            </a:r>
            <a:r>
              <a:rPr lang="en-US" sz="8000" dirty="0" smtClean="0">
                <a:solidFill>
                  <a:schemeClr val="tx1"/>
                </a:solidFill>
                <a:latin typeface="Angsana New" pitchFamily="18" charset="-34"/>
                <a:cs typeface="Angsana New" pitchFamily="18" charset="-34"/>
              </a:rPr>
              <a:t>  </a:t>
            </a:r>
            <a:r>
              <a:rPr lang="en-US" sz="8000" dirty="0" err="1" smtClean="0">
                <a:solidFill>
                  <a:schemeClr val="tx1"/>
                </a:solidFill>
                <a:latin typeface="Angsana New" pitchFamily="18" charset="-34"/>
                <a:cs typeface="Angsana New" pitchFamily="18" charset="-34"/>
              </a:rPr>
              <a:t>Farahat</a:t>
            </a:r>
            <a:endParaRPr lang="en-US" sz="8000" dirty="0">
              <a:solidFill>
                <a:schemeClr val="tx1"/>
              </a:solidFill>
              <a:latin typeface="Angsana New" pitchFamily="18" charset="-34"/>
              <a:cs typeface="Angsana New" pitchFamily="18" charset="-34"/>
            </a:endParaRPr>
          </a:p>
          <a:p>
            <a:pPr algn="l"/>
            <a:r>
              <a:rPr lang="en-US" sz="8000" dirty="0" err="1" smtClean="0">
                <a:solidFill>
                  <a:schemeClr val="tx1"/>
                </a:solidFill>
                <a:latin typeface="Angsana New" pitchFamily="18" charset="-34"/>
                <a:cs typeface="Angsana New" pitchFamily="18" charset="-34"/>
              </a:rPr>
              <a:t>Rawan</a:t>
            </a:r>
            <a:r>
              <a:rPr lang="en-US" sz="8000" dirty="0" smtClean="0">
                <a:solidFill>
                  <a:schemeClr val="tx1"/>
                </a:solidFill>
                <a:latin typeface="Angsana New" pitchFamily="18" charset="-34"/>
                <a:cs typeface="Angsana New" pitchFamily="18" charset="-34"/>
              </a:rPr>
              <a:t> Massad</a:t>
            </a:r>
            <a:endParaRPr lang="en-US" sz="8000" dirty="0">
              <a:solidFill>
                <a:schemeClr val="tx1"/>
              </a:solidFill>
              <a:latin typeface="Angsana New" pitchFamily="18" charset="-34"/>
              <a:cs typeface="Angsana New" pitchFamily="18" charset="-34"/>
            </a:endParaRPr>
          </a:p>
          <a:p>
            <a:pPr algn="l"/>
            <a:r>
              <a:rPr lang="en-US" sz="8000" dirty="0" err="1">
                <a:solidFill>
                  <a:schemeClr val="tx1"/>
                </a:solidFill>
                <a:latin typeface="Angsana New" pitchFamily="18" charset="-34"/>
                <a:cs typeface="Angsana New" pitchFamily="18" charset="-34"/>
              </a:rPr>
              <a:t>Maram</a:t>
            </a:r>
            <a:r>
              <a:rPr lang="en-US" sz="8000" dirty="0">
                <a:solidFill>
                  <a:schemeClr val="tx1"/>
                </a:solidFill>
                <a:latin typeface="Angsana New" pitchFamily="18" charset="-34"/>
                <a:cs typeface="Angsana New" pitchFamily="18" charset="-34"/>
              </a:rPr>
              <a:t> Al </a:t>
            </a:r>
            <a:r>
              <a:rPr lang="en-US" sz="8000" dirty="0" err="1">
                <a:solidFill>
                  <a:schemeClr val="tx1"/>
                </a:solidFill>
                <a:latin typeface="Angsana New" pitchFamily="18" charset="-34"/>
                <a:cs typeface="Angsana New" pitchFamily="18" charset="-34"/>
              </a:rPr>
              <a:t>hassan</a:t>
            </a:r>
            <a:endParaRPr lang="en-US" sz="8000" dirty="0">
              <a:solidFill>
                <a:schemeClr val="tx1"/>
              </a:solidFill>
              <a:latin typeface="Angsana New" pitchFamily="18" charset="-34"/>
              <a:cs typeface="Angsana New" pitchFamily="18" charset="-34"/>
            </a:endParaRPr>
          </a:p>
          <a:p>
            <a:pPr algn="l"/>
            <a:r>
              <a:rPr lang="en-US" sz="8000" dirty="0" err="1">
                <a:solidFill>
                  <a:schemeClr val="tx1"/>
                </a:solidFill>
                <a:latin typeface="Angsana New" pitchFamily="18" charset="-34"/>
                <a:cs typeface="Angsana New" pitchFamily="18" charset="-34"/>
              </a:rPr>
              <a:t>Muna</a:t>
            </a:r>
            <a:r>
              <a:rPr lang="en-US" sz="8000" dirty="0">
                <a:solidFill>
                  <a:schemeClr val="tx1"/>
                </a:solidFill>
                <a:latin typeface="Angsana New" pitchFamily="18" charset="-34"/>
                <a:cs typeface="Angsana New" pitchFamily="18" charset="-34"/>
              </a:rPr>
              <a:t> Al </a:t>
            </a:r>
            <a:r>
              <a:rPr lang="en-US" sz="8000" dirty="0" err="1">
                <a:solidFill>
                  <a:schemeClr val="tx1"/>
                </a:solidFill>
                <a:latin typeface="Angsana New" pitchFamily="18" charset="-34"/>
                <a:cs typeface="Angsana New" pitchFamily="18" charset="-34"/>
              </a:rPr>
              <a:t>athma</a:t>
            </a:r>
            <a:endParaRPr lang="en-US" sz="8000" dirty="0">
              <a:solidFill>
                <a:schemeClr val="tx1"/>
              </a:solidFill>
              <a:latin typeface="Angsana New" pitchFamily="18" charset="-34"/>
              <a:cs typeface="Angsana New" pitchFamily="18" charset="-34"/>
            </a:endParaRPr>
          </a:p>
          <a:p>
            <a:endParaRPr lang="en-US" dirty="0"/>
          </a:p>
        </p:txBody>
      </p:sp>
      <p:pic>
        <p:nvPicPr>
          <p:cNvPr id="4" name="Picture 3" descr="NNU%20Seal%20logo.jpg"/>
          <p:cNvPicPr/>
          <p:nvPr/>
        </p:nvPicPr>
        <p:blipFill>
          <a:blip r:embed="rId2" cstate="print"/>
          <a:stretch>
            <a:fillRect/>
          </a:stretch>
        </p:blipFill>
        <p:spPr>
          <a:xfrm>
            <a:off x="3810000" y="152400"/>
            <a:ext cx="1390650" cy="1371600"/>
          </a:xfrm>
          <a:prstGeom prst="rect">
            <a:avLst/>
          </a:prstGeom>
        </p:spPr>
      </p:pic>
    </p:spTree>
    <p:extLst>
      <p:ext uri="{BB962C8B-B14F-4D97-AF65-F5344CB8AC3E}">
        <p14:creationId xmlns:p14="http://schemas.microsoft.com/office/powerpoint/2010/main" val="41201121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صورة 4" descr="http://www.ejsong.com/mdme/memmods/MEM30009A/lifting_systems/power_screw_1.gif"/>
          <p:cNvPicPr>
            <a:picLocks noGrp="1"/>
          </p:cNvPicPr>
          <p:nvPr>
            <p:ph idx="1"/>
          </p:nvPr>
        </p:nvPicPr>
        <p:blipFill>
          <a:blip r:embed="rId2"/>
          <a:stretch>
            <a:fillRect/>
          </a:stretch>
        </p:blipFill>
        <p:spPr bwMode="auto">
          <a:xfrm>
            <a:off x="3019425" y="2362994"/>
            <a:ext cx="3105150" cy="2762250"/>
          </a:xfrm>
          <a:prstGeom prst="rect">
            <a:avLst/>
          </a:prstGeom>
          <a:noFill/>
          <a:ln w="9525">
            <a:noFill/>
            <a:miter lim="800000"/>
            <a:headEnd/>
            <a:tailEnd/>
          </a:ln>
        </p:spPr>
      </p:pic>
      <p:sp>
        <p:nvSpPr>
          <p:cNvPr id="2" name="Title 1"/>
          <p:cNvSpPr>
            <a:spLocks noGrp="1"/>
          </p:cNvSpPr>
          <p:nvPr>
            <p:ph type="title"/>
          </p:nvPr>
        </p:nvSpPr>
        <p:spPr/>
        <p:txBody>
          <a:bodyPr>
            <a:noAutofit/>
          </a:bodyPr>
          <a:lstStyle/>
          <a:p>
            <a:r>
              <a:rPr lang="en-US" sz="7200" b="0" dirty="0">
                <a:solidFill>
                  <a:schemeClr val="tx1"/>
                </a:solidFill>
                <a:effectLst/>
                <a:latin typeface="Angsana New" pitchFamily="18" charset="-34"/>
                <a:cs typeface="Angsana New" pitchFamily="18" charset="-34"/>
              </a:rPr>
              <a:t>Power screw principle :</a:t>
            </a:r>
          </a:p>
        </p:txBody>
      </p:sp>
      <p:sp>
        <p:nvSpPr>
          <p:cNvPr id="11" name="TextBox 10"/>
          <p:cNvSpPr txBox="1"/>
          <p:nvPr/>
        </p:nvSpPr>
        <p:spPr>
          <a:xfrm>
            <a:off x="609600" y="1371600"/>
            <a:ext cx="8077200" cy="1200329"/>
          </a:xfrm>
          <a:prstGeom prst="rect">
            <a:avLst/>
          </a:prstGeom>
          <a:noFill/>
        </p:spPr>
        <p:txBody>
          <a:bodyPr wrap="square" rtlCol="0">
            <a:spAutoFit/>
          </a:bodyPr>
          <a:lstStyle/>
          <a:p>
            <a:r>
              <a:rPr lang="en-US" sz="3600" dirty="0" smtClean="0">
                <a:latin typeface="Times New Roman" pitchFamily="18" charset="0"/>
                <a:cs typeface="Times New Roman" pitchFamily="18" charset="0"/>
              </a:rPr>
              <a:t>It used to convert rotational motion to linear </a:t>
            </a:r>
            <a:r>
              <a:rPr lang="en-US" sz="3600" dirty="0" smtClean="0">
                <a:latin typeface="Times New Roman" pitchFamily="18" charset="0"/>
                <a:cs typeface="Times New Roman" pitchFamily="18" charset="0"/>
              </a:rPr>
              <a:t>motion .</a:t>
            </a:r>
          </a:p>
        </p:txBody>
      </p:sp>
    </p:spTree>
    <p:extLst>
      <p:ext uri="{BB962C8B-B14F-4D97-AF65-F5344CB8AC3E}">
        <p14:creationId xmlns:p14="http://schemas.microsoft.com/office/powerpoint/2010/main" val="55262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3733800"/>
          </a:xfrm>
        </p:spPr>
        <p:txBody>
          <a:bodyPr>
            <a:noAutofit/>
          </a:bodyPr>
          <a:lstStyle/>
          <a:p>
            <a:r>
              <a:rPr lang="en-US" sz="3600" dirty="0" smtClean="0">
                <a:solidFill>
                  <a:srgbClr val="0070C0"/>
                </a:solidFill>
                <a:latin typeface="Times New Roman" pitchFamily="18" charset="0"/>
                <a:cs typeface="Times New Roman" pitchFamily="18" charset="0"/>
              </a:rPr>
              <a:t>Electric DC motor :</a:t>
            </a:r>
          </a:p>
          <a:p>
            <a:pPr>
              <a:buNone/>
            </a:pP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Electric </a:t>
            </a:r>
            <a:r>
              <a:rPr lang="en-US" sz="3200" dirty="0">
                <a:latin typeface="Times New Roman" pitchFamily="18" charset="0"/>
                <a:cs typeface="Times New Roman" pitchFamily="18" charset="0"/>
              </a:rPr>
              <a:t>motors is a </a:t>
            </a:r>
            <a:r>
              <a:rPr lang="en-US" sz="3200" dirty="0" smtClean="0">
                <a:latin typeface="Times New Roman" pitchFamily="18" charset="0"/>
                <a:cs typeface="Times New Roman" pitchFamily="18" charset="0"/>
              </a:rPr>
              <a:t>machine </a:t>
            </a:r>
            <a:r>
              <a:rPr lang="en-US" sz="3200" dirty="0">
                <a:latin typeface="Times New Roman" pitchFamily="18" charset="0"/>
                <a:cs typeface="Times New Roman" pitchFamily="18" charset="0"/>
              </a:rPr>
              <a:t>that converts electrical energy into mechanical energy and movement</a:t>
            </a:r>
            <a:r>
              <a:rPr lang="en-US" sz="3200" dirty="0" smtClean="0">
                <a:latin typeface="Times New Roman" pitchFamily="18" charset="0"/>
                <a:cs typeface="Times New Roman" pitchFamily="18" charset="0"/>
              </a:rPr>
              <a:t>.</a:t>
            </a:r>
          </a:p>
          <a:p>
            <a:pPr>
              <a:buNone/>
            </a:pP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It is working on a </a:t>
            </a:r>
            <a:r>
              <a:rPr lang="en-US" sz="3200" dirty="0" smtClean="0">
                <a:latin typeface="Times New Roman" pitchFamily="18" charset="0"/>
                <a:cs typeface="Times New Roman" pitchFamily="18" charset="0"/>
              </a:rPr>
              <a:t>DC currant</a:t>
            </a:r>
            <a:r>
              <a:rPr lang="en-US" sz="3200" dirty="0" smtClean="0">
                <a:latin typeface="Times New Roman" pitchFamily="18" charset="0"/>
                <a:cs typeface="Times New Roman" pitchFamily="18" charset="0"/>
              </a:rPr>
              <a:t>.</a:t>
            </a:r>
            <a:endParaRPr lang="en-US" sz="3200" dirty="0" smtClean="0">
              <a:latin typeface="Times New Roman" pitchFamily="18" charset="0"/>
              <a:cs typeface="Times New Roman" pitchFamily="18" charset="0"/>
            </a:endParaRPr>
          </a:p>
        </p:txBody>
      </p:sp>
      <p:sp>
        <p:nvSpPr>
          <p:cNvPr id="2" name="Title 1"/>
          <p:cNvSpPr>
            <a:spLocks noGrp="1"/>
          </p:cNvSpPr>
          <p:nvPr>
            <p:ph type="title"/>
          </p:nvPr>
        </p:nvSpPr>
        <p:spPr>
          <a:xfrm>
            <a:off x="457200" y="228600"/>
            <a:ext cx="8229600" cy="838200"/>
          </a:xfrm>
        </p:spPr>
        <p:txBody>
          <a:bodyPr>
            <a:noAutofit/>
          </a:bodyPr>
          <a:lstStyle/>
          <a:p>
            <a:r>
              <a:rPr lang="en-US" sz="7200" b="0" dirty="0" smtClean="0">
                <a:solidFill>
                  <a:schemeClr val="tx1"/>
                </a:solidFill>
                <a:effectLst/>
                <a:latin typeface="Angsana New" pitchFamily="18" charset="-34"/>
                <a:cs typeface="Angsana New" pitchFamily="18" charset="-34"/>
              </a:rPr>
              <a:t>Electrical Part </a:t>
            </a:r>
            <a:endParaRPr lang="en-US" sz="7200" b="0" dirty="0">
              <a:solidFill>
                <a:schemeClr val="tx1"/>
              </a:solidFill>
              <a:effectLst/>
              <a:latin typeface="Angsana New" pitchFamily="18" charset="-34"/>
              <a:cs typeface="Angsana New" pitchFamily="18" charset="-34"/>
            </a:endParaRPr>
          </a:p>
        </p:txBody>
      </p:sp>
    </p:spTree>
    <p:extLst>
      <p:ext uri="{BB962C8B-B14F-4D97-AF65-F5344CB8AC3E}">
        <p14:creationId xmlns:p14="http://schemas.microsoft.com/office/powerpoint/2010/main" val="17970170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09728" indent="0">
              <a:buNone/>
            </a:pPr>
            <a:r>
              <a:rPr lang="en-US" sz="3600" dirty="0" smtClean="0">
                <a:solidFill>
                  <a:srgbClr val="0070C0"/>
                </a:solidFill>
                <a:latin typeface="Times New Roman" pitchFamily="18" charset="0"/>
                <a:cs typeface="Times New Roman" pitchFamily="18" charset="0"/>
              </a:rPr>
              <a:t>Movement of the wheelchair :</a:t>
            </a:r>
          </a:p>
          <a:p>
            <a:pPr>
              <a:buNone/>
            </a:pPr>
            <a:r>
              <a:rPr lang="en-US" sz="3600" dirty="0" smtClean="0">
                <a:latin typeface="Times New Roman" pitchFamily="18" charset="0"/>
                <a:cs typeface="Times New Roman" pitchFamily="18" charset="0"/>
              </a:rPr>
              <a:t>1.</a:t>
            </a:r>
            <a:r>
              <a:rPr lang="en-US" sz="3600" dirty="0">
                <a:latin typeface="Times New Roman" pitchFamily="18" charset="0"/>
                <a:cs typeface="Times New Roman" pitchFamily="18" charset="0"/>
              </a:rPr>
              <a:t> On the flat surface </a:t>
            </a:r>
            <a:r>
              <a:rPr lang="en-US" sz="3600" dirty="0" smtClean="0">
                <a:latin typeface="Times New Roman" pitchFamily="18" charset="0"/>
                <a:cs typeface="Times New Roman" pitchFamily="18" charset="0"/>
              </a:rPr>
              <a:t>the torque move </a:t>
            </a:r>
            <a:r>
              <a:rPr lang="en-US" sz="3600" dirty="0">
                <a:latin typeface="Times New Roman" pitchFamily="18" charset="0"/>
                <a:cs typeface="Times New Roman" pitchFamily="18" charset="0"/>
              </a:rPr>
              <a:t>the chair front and </a:t>
            </a:r>
            <a:r>
              <a:rPr lang="en-US" sz="3600" dirty="0" smtClean="0">
                <a:latin typeface="Times New Roman" pitchFamily="18" charset="0"/>
                <a:cs typeface="Times New Roman" pitchFamily="18" charset="0"/>
              </a:rPr>
              <a:t>back.</a:t>
            </a:r>
          </a:p>
          <a:p>
            <a:pPr>
              <a:buNone/>
            </a:pPr>
            <a:r>
              <a:rPr lang="en-US" sz="3600" dirty="0" smtClean="0">
                <a:latin typeface="Times New Roman" pitchFamily="18" charset="0"/>
                <a:cs typeface="Times New Roman" pitchFamily="18" charset="0"/>
              </a:rPr>
              <a:t>2. </a:t>
            </a:r>
            <a:r>
              <a:rPr lang="en-US" sz="3600" dirty="0">
                <a:latin typeface="Times New Roman" pitchFamily="18" charset="0"/>
                <a:cs typeface="Times New Roman" pitchFamily="18" charset="0"/>
              </a:rPr>
              <a:t>when there is an obstacle, </a:t>
            </a:r>
            <a:r>
              <a:rPr lang="en-US" sz="3600" dirty="0" smtClean="0">
                <a:latin typeface="Times New Roman" pitchFamily="18" charset="0"/>
                <a:cs typeface="Times New Roman" pitchFamily="18" charset="0"/>
              </a:rPr>
              <a:t>as stair the </a:t>
            </a:r>
            <a:r>
              <a:rPr lang="en-US" sz="3600" dirty="0">
                <a:latin typeface="Times New Roman" pitchFamily="18" charset="0"/>
                <a:cs typeface="Times New Roman" pitchFamily="18" charset="0"/>
              </a:rPr>
              <a:t>torque is transfer from the wheels to the </a:t>
            </a:r>
            <a:r>
              <a:rPr lang="en-US" sz="3600" dirty="0" smtClean="0">
                <a:latin typeface="Times New Roman" pitchFamily="18" charset="0"/>
                <a:cs typeface="Times New Roman" pitchFamily="18" charset="0"/>
              </a:rPr>
              <a:t>star frame </a:t>
            </a:r>
            <a:r>
              <a:rPr lang="en-US" sz="3600" dirty="0">
                <a:latin typeface="Times New Roman" pitchFamily="18" charset="0"/>
                <a:cs typeface="Times New Roman" pitchFamily="18" charset="0"/>
              </a:rPr>
              <a:t>and causes the rotation of </a:t>
            </a:r>
            <a:r>
              <a:rPr lang="en-US" sz="3600" dirty="0" smtClean="0">
                <a:latin typeface="Times New Roman" pitchFamily="18" charset="0"/>
                <a:cs typeface="Times New Roman" pitchFamily="18" charset="0"/>
              </a:rPr>
              <a:t>the star frame then go up</a:t>
            </a:r>
            <a:r>
              <a:rPr lang="en-US" sz="3600" dirty="0" smtClean="0"/>
              <a:t>.</a:t>
            </a:r>
            <a:endParaRPr lang="en-US" sz="3600" dirty="0" smtClean="0"/>
          </a:p>
          <a:p>
            <a:pPr>
              <a:buNone/>
            </a:pPr>
            <a:endParaRPr lang="en-US" dirty="0"/>
          </a:p>
          <a:p>
            <a:pPr>
              <a:buNone/>
            </a:pPr>
            <a:endParaRPr lang="en-US" dirty="0"/>
          </a:p>
        </p:txBody>
      </p:sp>
      <p:sp>
        <p:nvSpPr>
          <p:cNvPr id="2" name="Title 1"/>
          <p:cNvSpPr>
            <a:spLocks noGrp="1"/>
          </p:cNvSpPr>
          <p:nvPr>
            <p:ph type="title"/>
          </p:nvPr>
        </p:nvSpPr>
        <p:spPr/>
        <p:txBody>
          <a:bodyPr>
            <a:noAutofit/>
          </a:bodyPr>
          <a:lstStyle/>
          <a:p>
            <a:r>
              <a:rPr lang="en-US" sz="6600" b="0" dirty="0" smtClean="0">
                <a:solidFill>
                  <a:schemeClr val="tx1"/>
                </a:solidFill>
                <a:effectLst/>
                <a:latin typeface="Angsana New" pitchFamily="18" charset="-34"/>
                <a:cs typeface="Angsana New" pitchFamily="18" charset="-34"/>
              </a:rPr>
              <a:t/>
            </a:r>
            <a:br>
              <a:rPr lang="en-US" sz="6600" b="0" dirty="0" smtClean="0">
                <a:solidFill>
                  <a:schemeClr val="tx1"/>
                </a:solidFill>
                <a:effectLst/>
                <a:latin typeface="Angsana New" pitchFamily="18" charset="-34"/>
                <a:cs typeface="Angsana New" pitchFamily="18" charset="-34"/>
              </a:rPr>
            </a:br>
            <a:r>
              <a:rPr lang="en-US" sz="6600" b="0" dirty="0" smtClean="0">
                <a:solidFill>
                  <a:schemeClr val="tx1"/>
                </a:solidFill>
                <a:effectLst/>
                <a:latin typeface="Angsana New" pitchFamily="18" charset="-34"/>
                <a:cs typeface="Angsana New" pitchFamily="18" charset="-34"/>
              </a:rPr>
              <a:t>Torque </a:t>
            </a:r>
            <a:r>
              <a:rPr lang="en-US" sz="6600" b="0" dirty="0">
                <a:solidFill>
                  <a:schemeClr val="tx1"/>
                </a:solidFill>
                <a:effectLst/>
                <a:latin typeface="Angsana New" pitchFamily="18" charset="-34"/>
                <a:cs typeface="Angsana New" pitchFamily="18" charset="-34"/>
              </a:rPr>
              <a:t>and Speed of a DC. Motor</a:t>
            </a:r>
            <a:br>
              <a:rPr lang="en-US" sz="6600" b="0" dirty="0">
                <a:solidFill>
                  <a:schemeClr val="tx1"/>
                </a:solidFill>
                <a:effectLst/>
                <a:latin typeface="Angsana New" pitchFamily="18" charset="-34"/>
                <a:cs typeface="Angsana New" pitchFamily="18" charset="-34"/>
              </a:rPr>
            </a:br>
            <a:endParaRPr lang="en-US" sz="6600" b="0" dirty="0">
              <a:solidFill>
                <a:schemeClr val="tx1"/>
              </a:solidFill>
              <a:effectLst/>
              <a:latin typeface="Angsana New" pitchFamily="18" charset="-34"/>
              <a:cs typeface="Angsana New" pitchFamily="18" charset="-34"/>
            </a:endParaRPr>
          </a:p>
        </p:txBody>
      </p:sp>
    </p:spTree>
    <p:extLst>
      <p:ext uri="{BB962C8B-B14F-4D97-AF65-F5344CB8AC3E}">
        <p14:creationId xmlns:p14="http://schemas.microsoft.com/office/powerpoint/2010/main" val="998441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600" dirty="0">
                <a:latin typeface="Times New Roman" pitchFamily="18" charset="0"/>
                <a:cs typeface="Times New Roman" pitchFamily="18" charset="0"/>
              </a:rPr>
              <a:t>A toggle switch is a type of </a:t>
            </a:r>
            <a:r>
              <a:rPr lang="en-US" sz="3600" dirty="0" smtClean="0">
                <a:latin typeface="Times New Roman" pitchFamily="18" charset="0"/>
                <a:cs typeface="Times New Roman" pitchFamily="18" charset="0"/>
              </a:rPr>
              <a:t>electrical switches</a:t>
            </a:r>
            <a:r>
              <a:rPr lang="en-US" sz="3600" dirty="0">
                <a:latin typeface="Times New Roman" pitchFamily="18" charset="0"/>
                <a:cs typeface="Times New Roman" pitchFamily="18" charset="0"/>
              </a:rPr>
              <a:t> that are used manually by moving the switch to one of the trends available for movement</a:t>
            </a:r>
            <a:r>
              <a:rPr lang="en-US" sz="3600" dirty="0" smtClean="0">
                <a:latin typeface="Times New Roman" pitchFamily="18" charset="0"/>
                <a:cs typeface="Times New Roman" pitchFamily="18" charset="0"/>
              </a:rPr>
              <a:t>.</a:t>
            </a:r>
          </a:p>
          <a:p>
            <a:endParaRPr lang="en-US" dirty="0" smtClean="0"/>
          </a:p>
          <a:p>
            <a:endParaRPr lang="en-US" dirty="0"/>
          </a:p>
          <a:p>
            <a:pPr marL="109728" indent="0">
              <a:buNone/>
            </a:pPr>
            <a:endParaRPr lang="en-US" dirty="0"/>
          </a:p>
        </p:txBody>
      </p:sp>
      <p:sp>
        <p:nvSpPr>
          <p:cNvPr id="2" name="Title 1"/>
          <p:cNvSpPr>
            <a:spLocks noGrp="1"/>
          </p:cNvSpPr>
          <p:nvPr>
            <p:ph type="title"/>
          </p:nvPr>
        </p:nvSpPr>
        <p:spPr/>
        <p:txBody>
          <a:bodyPr>
            <a:noAutofit/>
          </a:bodyPr>
          <a:lstStyle/>
          <a:p>
            <a:r>
              <a:rPr lang="en-US" sz="7200" b="0" dirty="0" smtClean="0">
                <a:solidFill>
                  <a:schemeClr val="tx1"/>
                </a:solidFill>
                <a:effectLst/>
                <a:latin typeface="Angsana New" pitchFamily="18" charset="-34"/>
                <a:cs typeface="Angsana New" pitchFamily="18" charset="-34"/>
              </a:rPr>
              <a:t>Toggle </a:t>
            </a:r>
            <a:r>
              <a:rPr lang="en-US" sz="7200" b="0" dirty="0">
                <a:solidFill>
                  <a:schemeClr val="tx1"/>
                </a:solidFill>
                <a:effectLst/>
                <a:latin typeface="Angsana New" pitchFamily="18" charset="-34"/>
                <a:cs typeface="Angsana New" pitchFamily="18" charset="-34"/>
              </a:rPr>
              <a:t>switch</a:t>
            </a:r>
          </a:p>
        </p:txBody>
      </p:sp>
      <p:pic>
        <p:nvPicPr>
          <p:cNvPr id="4" name="صورة 1" descr="http://upload.wikimedia.org/wikipedia/commons/thumb/a/a0/Togglesw2.jpg/220px-Togglesw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3886200"/>
            <a:ext cx="4191000" cy="2667000"/>
          </a:xfrm>
          <a:prstGeom prst="rect">
            <a:avLst/>
          </a:prstGeom>
          <a:noFill/>
          <a:ln>
            <a:noFill/>
          </a:ln>
        </p:spPr>
      </p:pic>
    </p:spTree>
    <p:extLst>
      <p:ext uri="{BB962C8B-B14F-4D97-AF65-F5344CB8AC3E}">
        <p14:creationId xmlns:p14="http://schemas.microsoft.com/office/powerpoint/2010/main" val="696051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648201"/>
          </a:xfrm>
        </p:spPr>
        <p:txBody>
          <a:bodyPr/>
          <a:lstStyle/>
          <a:p>
            <a:endParaRPr lang="en-US" dirty="0" smtClean="0"/>
          </a:p>
          <a:p>
            <a:r>
              <a:rPr lang="en-US" sz="3600" dirty="0" smtClean="0">
                <a:latin typeface="Times New Roman" pitchFamily="18" charset="0"/>
                <a:cs typeface="Times New Roman" pitchFamily="18" charset="0"/>
              </a:rPr>
              <a:t>This kind of switches gives multiple choices of movement. The choices are go front, back and stop. </a:t>
            </a:r>
            <a:endParaRPr lang="en-US" sz="3600" dirty="0">
              <a:latin typeface="Times New Roman" pitchFamily="18" charset="0"/>
              <a:cs typeface="Times New Roman" pitchFamily="18" charset="0"/>
            </a:endParaRPr>
          </a:p>
        </p:txBody>
      </p:sp>
      <p:sp>
        <p:nvSpPr>
          <p:cNvPr id="2" name="Title 1"/>
          <p:cNvSpPr>
            <a:spLocks noGrp="1"/>
          </p:cNvSpPr>
          <p:nvPr>
            <p:ph type="title"/>
          </p:nvPr>
        </p:nvSpPr>
        <p:spPr/>
        <p:txBody>
          <a:bodyPr>
            <a:noAutofit/>
          </a:bodyPr>
          <a:lstStyle/>
          <a:p>
            <a:r>
              <a:rPr lang="en-US" sz="7200" b="0" dirty="0">
                <a:solidFill>
                  <a:schemeClr val="tx1"/>
                </a:solidFill>
                <a:effectLst/>
                <a:latin typeface="Angsana New" pitchFamily="18" charset="-34"/>
                <a:cs typeface="Angsana New" pitchFamily="18" charset="-34"/>
              </a:rPr>
              <a:t>why we choose </a:t>
            </a:r>
            <a:r>
              <a:rPr lang="en-US" sz="7200" b="0" dirty="0" smtClean="0">
                <a:solidFill>
                  <a:schemeClr val="tx1"/>
                </a:solidFill>
                <a:effectLst/>
                <a:latin typeface="Angsana New" pitchFamily="18" charset="-34"/>
                <a:cs typeface="Angsana New" pitchFamily="18" charset="-34"/>
              </a:rPr>
              <a:t>it ?</a:t>
            </a:r>
            <a:endParaRPr lang="en-US" sz="7200" b="0" dirty="0">
              <a:solidFill>
                <a:schemeClr val="tx1"/>
              </a:solidFill>
              <a:effectLst/>
              <a:latin typeface="Angsana New" pitchFamily="18" charset="-34"/>
              <a:cs typeface="Angsana New" pitchFamily="18" charset="-34"/>
            </a:endParaRPr>
          </a:p>
        </p:txBody>
      </p:sp>
    </p:spTree>
    <p:extLst>
      <p:ext uri="{BB962C8B-B14F-4D97-AF65-F5344CB8AC3E}">
        <p14:creationId xmlns:p14="http://schemas.microsoft.com/office/powerpoint/2010/main" val="15648425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normAutofit/>
          </a:bodyPr>
          <a:lstStyle/>
          <a:p>
            <a:endParaRPr lang="en-US" dirty="0" smtClean="0"/>
          </a:p>
          <a:p>
            <a:r>
              <a:rPr lang="en-US" sz="3600" dirty="0" smtClean="0">
                <a:latin typeface="Times New Roman" pitchFamily="18" charset="0"/>
                <a:cs typeface="Times New Roman" pitchFamily="18" charset="0"/>
              </a:rPr>
              <a:t>The  model </a:t>
            </a:r>
            <a:r>
              <a:rPr lang="en-US" sz="3600" dirty="0">
                <a:latin typeface="Times New Roman" pitchFamily="18" charset="0"/>
                <a:cs typeface="Times New Roman" pitchFamily="18" charset="0"/>
              </a:rPr>
              <a:t>designed to show the project in the real world, because the real design very </a:t>
            </a:r>
            <a:r>
              <a:rPr lang="en-US" sz="3600" dirty="0" smtClean="0">
                <a:latin typeface="Times New Roman" pitchFamily="18" charset="0"/>
                <a:cs typeface="Times New Roman" pitchFamily="18" charset="0"/>
              </a:rPr>
              <a:t>expensive and heavy.</a:t>
            </a:r>
            <a:endParaRPr lang="en-US" sz="3600" dirty="0">
              <a:latin typeface="Times New Roman" pitchFamily="18" charset="0"/>
              <a:cs typeface="Times New Roman" pitchFamily="18" charset="0"/>
            </a:endParaRPr>
          </a:p>
        </p:txBody>
      </p:sp>
      <p:sp>
        <p:nvSpPr>
          <p:cNvPr id="2" name="Title 1"/>
          <p:cNvSpPr>
            <a:spLocks noGrp="1"/>
          </p:cNvSpPr>
          <p:nvPr>
            <p:ph type="title"/>
          </p:nvPr>
        </p:nvSpPr>
        <p:spPr/>
        <p:txBody>
          <a:bodyPr>
            <a:noAutofit/>
          </a:bodyPr>
          <a:lstStyle/>
          <a:p>
            <a:r>
              <a:rPr lang="en-US" sz="7200" b="0" dirty="0" smtClean="0">
                <a:effectLst/>
                <a:latin typeface="Angsana New" pitchFamily="18" charset="-34"/>
                <a:cs typeface="Angsana New" pitchFamily="18" charset="-34"/>
              </a:rPr>
              <a:t>Model </a:t>
            </a:r>
            <a:endParaRPr lang="en-US" sz="7200" b="0" dirty="0">
              <a:effectLst/>
              <a:latin typeface="Angsana New" pitchFamily="18" charset="-34"/>
              <a:cs typeface="Angsana New" pitchFamily="18" charset="-34"/>
            </a:endParaRPr>
          </a:p>
        </p:txBody>
      </p:sp>
    </p:spTree>
    <p:extLst>
      <p:ext uri="{BB962C8B-B14F-4D97-AF65-F5344CB8AC3E}">
        <p14:creationId xmlns:p14="http://schemas.microsoft.com/office/powerpoint/2010/main" val="9355788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233672"/>
          </a:xfrm>
        </p:spPr>
        <p:txBody>
          <a:bodyPr/>
          <a:lstStyle/>
          <a:p>
            <a:endParaRPr lang="en-US" dirty="0" smtClean="0"/>
          </a:p>
          <a:p>
            <a:r>
              <a:rPr lang="en-US" sz="3600" dirty="0" smtClean="0">
                <a:latin typeface="Times New Roman" pitchFamily="18" charset="0"/>
                <a:cs typeface="Times New Roman" pitchFamily="18" charset="0"/>
              </a:rPr>
              <a:t>The </a:t>
            </a:r>
            <a:r>
              <a:rPr lang="en-US" sz="3600" dirty="0">
                <a:latin typeface="Times New Roman" pitchFamily="18" charset="0"/>
                <a:cs typeface="Times New Roman" pitchFamily="18" charset="0"/>
              </a:rPr>
              <a:t>main frame is nearly square shape it has size of 35X30 </a:t>
            </a:r>
            <a:r>
              <a:rPr lang="en-US" sz="3600" dirty="0" smtClean="0">
                <a:latin typeface="Times New Roman" pitchFamily="18" charset="0"/>
                <a:cs typeface="Times New Roman" pitchFamily="18" charset="0"/>
              </a:rPr>
              <a:t>cm</a:t>
            </a:r>
            <a:r>
              <a:rPr lang="en-US" sz="3600" baseline="30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this size is to give enough space for the motors and enough distance between wheels . and the bearing is put in its suitable place.</a:t>
            </a:r>
            <a:endParaRPr lang="en-US" sz="3600" b="1" dirty="0">
              <a:latin typeface="Times New Roman" pitchFamily="18" charset="0"/>
              <a:cs typeface="Times New Roman" pitchFamily="18" charset="0"/>
            </a:endParaRPr>
          </a:p>
        </p:txBody>
      </p:sp>
      <p:sp>
        <p:nvSpPr>
          <p:cNvPr id="3" name="Title 2"/>
          <p:cNvSpPr>
            <a:spLocks noGrp="1"/>
          </p:cNvSpPr>
          <p:nvPr>
            <p:ph type="title"/>
          </p:nvPr>
        </p:nvSpPr>
        <p:spPr/>
        <p:txBody>
          <a:bodyPr>
            <a:noAutofit/>
          </a:bodyPr>
          <a:lstStyle/>
          <a:p>
            <a:r>
              <a:rPr lang="en-US" sz="4800" b="0" dirty="0" smtClean="0">
                <a:effectLst/>
                <a:latin typeface="Times New Roman" pitchFamily="18" charset="0"/>
                <a:cs typeface="Times New Roman" pitchFamily="18" charset="0"/>
              </a:rPr>
              <a:t/>
            </a:r>
            <a:br>
              <a:rPr lang="en-US" sz="4800" b="0" dirty="0" smtClean="0">
                <a:effectLst/>
                <a:latin typeface="Times New Roman" pitchFamily="18" charset="0"/>
                <a:cs typeface="Times New Roman" pitchFamily="18" charset="0"/>
              </a:rPr>
            </a:br>
            <a:r>
              <a:rPr lang="en-US" sz="4800" b="0" dirty="0" smtClean="0">
                <a:effectLst/>
                <a:latin typeface="Times New Roman" pitchFamily="18" charset="0"/>
                <a:cs typeface="Times New Roman" pitchFamily="18" charset="0"/>
              </a:rPr>
              <a:t>Main </a:t>
            </a:r>
            <a:r>
              <a:rPr lang="en-US" sz="4800" b="0" dirty="0">
                <a:effectLst/>
                <a:latin typeface="Times New Roman" pitchFamily="18" charset="0"/>
                <a:cs typeface="Times New Roman" pitchFamily="18" charset="0"/>
              </a:rPr>
              <a:t>frames</a:t>
            </a:r>
            <a:r>
              <a:rPr lang="en-US" sz="4800" b="0" dirty="0" smtClean="0">
                <a:effectLst/>
                <a:latin typeface="Times New Roman" pitchFamily="18" charset="0"/>
                <a:cs typeface="Times New Roman" pitchFamily="18" charset="0"/>
              </a:rPr>
              <a:t>: (the body)</a:t>
            </a:r>
            <a:r>
              <a:rPr lang="en-US" sz="4800" b="0" dirty="0">
                <a:effectLst/>
                <a:latin typeface="Times New Roman" pitchFamily="18" charset="0"/>
                <a:cs typeface="Times New Roman" pitchFamily="18" charset="0"/>
              </a:rPr>
              <a:t/>
            </a:r>
            <a:br>
              <a:rPr lang="en-US" sz="4800" b="0" dirty="0">
                <a:effectLst/>
                <a:latin typeface="Times New Roman" pitchFamily="18" charset="0"/>
                <a:cs typeface="Times New Roman" pitchFamily="18" charset="0"/>
              </a:rPr>
            </a:br>
            <a:endParaRPr lang="en-US" sz="4800" b="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29390182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normAutofit/>
          </a:bodyPr>
          <a:lstStyle/>
          <a:p>
            <a:endParaRPr lang="en-US" sz="3600" dirty="0" smtClean="0"/>
          </a:p>
          <a:p>
            <a:r>
              <a:rPr lang="en-US" sz="3600" dirty="0" smtClean="0">
                <a:latin typeface="Times New Roman" pitchFamily="18" charset="0"/>
                <a:cs typeface="Times New Roman" pitchFamily="18" charset="0"/>
              </a:rPr>
              <a:t>Star </a:t>
            </a:r>
            <a:r>
              <a:rPr lang="en-US" sz="3600" dirty="0">
                <a:latin typeface="Times New Roman" pitchFamily="18" charset="0"/>
                <a:cs typeface="Times New Roman" pitchFamily="18" charset="0"/>
              </a:rPr>
              <a:t>frame size 6cm for each rod, this size is according to the size of wheel which is 5cm diameter.</a:t>
            </a:r>
          </a:p>
          <a:p>
            <a:endParaRPr lang="en-US" sz="3600" dirty="0">
              <a:latin typeface="Angsana New" pitchFamily="18" charset="-34"/>
              <a:cs typeface="Angsana New" pitchFamily="18" charset="-34"/>
            </a:endParaRPr>
          </a:p>
        </p:txBody>
      </p:sp>
      <p:sp>
        <p:nvSpPr>
          <p:cNvPr id="2" name="Title 1"/>
          <p:cNvSpPr>
            <a:spLocks noGrp="1"/>
          </p:cNvSpPr>
          <p:nvPr>
            <p:ph type="title"/>
          </p:nvPr>
        </p:nvSpPr>
        <p:spPr>
          <a:xfrm>
            <a:off x="228600" y="274638"/>
            <a:ext cx="8915400" cy="1143000"/>
          </a:xfrm>
        </p:spPr>
        <p:txBody>
          <a:bodyPr>
            <a:noAutofit/>
          </a:bodyPr>
          <a:lstStyle/>
          <a:p>
            <a:r>
              <a:rPr lang="en-US" sz="4800" b="0" dirty="0">
                <a:effectLst/>
                <a:latin typeface="Times New Roman" pitchFamily="18" charset="0"/>
                <a:cs typeface="Times New Roman" pitchFamily="18" charset="0"/>
              </a:rPr>
              <a:t> Tri-wheel size: </a:t>
            </a:r>
            <a:r>
              <a:rPr lang="en-US" sz="4800" b="0" dirty="0" smtClean="0">
                <a:effectLst/>
                <a:latin typeface="Times New Roman" pitchFamily="18" charset="0"/>
                <a:cs typeface="Times New Roman" pitchFamily="18" charset="0"/>
              </a:rPr>
              <a:t> (star frame)</a:t>
            </a:r>
            <a:endParaRPr lang="en-US" sz="4800" b="0"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4830607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lstStyle/>
          <a:p>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The pulleys have diameter of [</a:t>
            </a:r>
            <a:r>
              <a:rPr lang="en-US" sz="2800" dirty="0" smtClean="0">
                <a:latin typeface="Times New Roman" pitchFamily="18" charset="0"/>
                <a:cs typeface="Times New Roman" pitchFamily="18" charset="0"/>
              </a:rPr>
              <a:t>4cm as experimental size] </a:t>
            </a:r>
            <a:r>
              <a:rPr lang="en-US" sz="2800" dirty="0">
                <a:latin typeface="Times New Roman" pitchFamily="18" charset="0"/>
                <a:cs typeface="Times New Roman" pitchFamily="18" charset="0"/>
              </a:rPr>
              <a:t>in order to have suitable friction.</a:t>
            </a:r>
          </a:p>
          <a:p>
            <a:r>
              <a:rPr lang="en-US" sz="2800" dirty="0">
                <a:latin typeface="Times New Roman" pitchFamily="18" charset="0"/>
                <a:cs typeface="Times New Roman" pitchFamily="18" charset="0"/>
              </a:rPr>
              <a:t>The pulleys were made from </a:t>
            </a:r>
            <a:r>
              <a:rPr lang="en-US" sz="2800" dirty="0" err="1">
                <a:latin typeface="Times New Roman" pitchFamily="18" charset="0"/>
                <a:cs typeface="Times New Roman" pitchFamily="18" charset="0"/>
              </a:rPr>
              <a:t>tephelon</a:t>
            </a:r>
            <a:r>
              <a:rPr lang="en-US" sz="2800" dirty="0">
                <a:latin typeface="Times New Roman" pitchFamily="18" charset="0"/>
                <a:cs typeface="Times New Roman" pitchFamily="18" charset="0"/>
              </a:rPr>
              <a:t> material which is light, cheep, available in market. Turning was used to manufacturing the pulleys, 16 pieces were used for project, 4 pieces for each star frame. The chain </a:t>
            </a:r>
            <a:r>
              <a:rPr lang="en-US" sz="2800" dirty="0" smtClean="0">
                <a:latin typeface="Times New Roman" pitchFamily="18" charset="0"/>
                <a:cs typeface="Times New Roman" pitchFamily="18" charset="0"/>
              </a:rPr>
              <a:t>was </a:t>
            </a:r>
            <a:r>
              <a:rPr lang="en-US" sz="2800" dirty="0">
                <a:latin typeface="Times New Roman" pitchFamily="18" charset="0"/>
                <a:cs typeface="Times New Roman" pitchFamily="18" charset="0"/>
              </a:rPr>
              <a:t>used to connect between motor and star frame and  prevent sliding . </a:t>
            </a:r>
          </a:p>
          <a:p>
            <a:endParaRPr lang="en-US" dirty="0"/>
          </a:p>
        </p:txBody>
      </p:sp>
      <p:sp>
        <p:nvSpPr>
          <p:cNvPr id="3" name="Title 2"/>
          <p:cNvSpPr>
            <a:spLocks noGrp="1"/>
          </p:cNvSpPr>
          <p:nvPr>
            <p:ph type="title"/>
          </p:nvPr>
        </p:nvSpPr>
        <p:spPr/>
        <p:txBody>
          <a:bodyPr>
            <a:normAutofit/>
          </a:bodyPr>
          <a:lstStyle/>
          <a:p>
            <a:r>
              <a:rPr lang="en-US" sz="4800" b="0" dirty="0" smtClean="0">
                <a:effectLst/>
                <a:latin typeface="Times New Roman" pitchFamily="18" charset="0"/>
                <a:cs typeface="Times New Roman" pitchFamily="18" charset="0"/>
              </a:rPr>
              <a:t>The pulleys: </a:t>
            </a:r>
            <a:endParaRPr lang="en-US" sz="4800" b="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21342695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smtClean="0"/>
          </a:p>
          <a:p>
            <a:pPr marL="109728" indent="0">
              <a:buNone/>
            </a:pPr>
            <a:r>
              <a:rPr lang="en-US" dirty="0"/>
              <a:t> </a:t>
            </a:r>
          </a:p>
          <a:p>
            <a:r>
              <a:rPr lang="en-US" sz="3600" dirty="0">
                <a:latin typeface="Times New Roman" pitchFamily="18" charset="0"/>
                <a:cs typeface="Times New Roman" pitchFamily="18" charset="0"/>
              </a:rPr>
              <a:t>The belts were made from rupper which increase the friction, and the size was suitable for the size of star frame. The rubber has </a:t>
            </a:r>
            <a:r>
              <a:rPr lang="en-US" sz="3600" dirty="0" smtClean="0">
                <a:latin typeface="Times New Roman" pitchFamily="18" charset="0"/>
                <a:cs typeface="Times New Roman" pitchFamily="18" charset="0"/>
              </a:rPr>
              <a:t>(12cm</a:t>
            </a:r>
            <a:r>
              <a:rPr lang="en-US" sz="3600" dirty="0">
                <a:latin typeface="Times New Roman" pitchFamily="18" charset="0"/>
                <a:cs typeface="Times New Roman" pitchFamily="18" charset="0"/>
              </a:rPr>
              <a:t>) for each </a:t>
            </a:r>
            <a:r>
              <a:rPr lang="en-US" sz="3600" dirty="0" smtClean="0">
                <a:latin typeface="Times New Roman" pitchFamily="18" charset="0"/>
                <a:cs typeface="Times New Roman" pitchFamily="18" charset="0"/>
              </a:rPr>
              <a:t>piece.  </a:t>
            </a:r>
            <a:endParaRPr lang="en-US" sz="3600" dirty="0">
              <a:latin typeface="Times New Roman" pitchFamily="18" charset="0"/>
              <a:cs typeface="Times New Roman" pitchFamily="18" charset="0"/>
            </a:endParaRPr>
          </a:p>
          <a:p>
            <a:pPr marL="109728" indent="0">
              <a:buNone/>
            </a:pPr>
            <a:endParaRPr lang="en-US" dirty="0"/>
          </a:p>
        </p:txBody>
      </p:sp>
      <p:sp>
        <p:nvSpPr>
          <p:cNvPr id="3" name="Title 2"/>
          <p:cNvSpPr>
            <a:spLocks noGrp="1"/>
          </p:cNvSpPr>
          <p:nvPr>
            <p:ph type="title"/>
          </p:nvPr>
        </p:nvSpPr>
        <p:spPr/>
        <p:txBody>
          <a:bodyPr>
            <a:normAutofit/>
          </a:bodyPr>
          <a:lstStyle/>
          <a:p>
            <a:r>
              <a:rPr lang="en-US" sz="5400" b="0" dirty="0" smtClean="0">
                <a:effectLst/>
                <a:latin typeface="Times New Roman" pitchFamily="18" charset="0"/>
                <a:cs typeface="Times New Roman" pitchFamily="18" charset="0"/>
              </a:rPr>
              <a:t>The Belts:</a:t>
            </a:r>
            <a:endParaRPr lang="en-US" sz="5400" b="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3166247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png"/>
          <p:cNvPicPr/>
          <p:nvPr/>
        </p:nvPicPr>
        <p:blipFill>
          <a:blip r:embed="rId2" cstate="print"/>
          <a:stretch>
            <a:fillRect/>
          </a:stretch>
        </p:blipFill>
        <p:spPr>
          <a:xfrm>
            <a:off x="4772891" y="0"/>
            <a:ext cx="4343400" cy="5257800"/>
          </a:xfrm>
          <a:prstGeom prst="rect">
            <a:avLst/>
          </a:prstGeom>
        </p:spPr>
      </p:pic>
      <p:sp>
        <p:nvSpPr>
          <p:cNvPr id="2" name="Title 1"/>
          <p:cNvSpPr>
            <a:spLocks noGrp="1"/>
          </p:cNvSpPr>
          <p:nvPr>
            <p:ph type="ctrTitle"/>
          </p:nvPr>
        </p:nvSpPr>
        <p:spPr>
          <a:xfrm rot="19728426">
            <a:off x="-393909" y="1396767"/>
            <a:ext cx="7162800" cy="1066800"/>
          </a:xfrm>
        </p:spPr>
        <p:txBody>
          <a:bodyPr>
            <a:normAutofit fontScale="90000"/>
          </a:bodyPr>
          <a:lstStyle/>
          <a:p>
            <a:pPr algn="ctr"/>
            <a:r>
              <a:rPr lang="en-US" sz="8000" dirty="0" smtClean="0">
                <a:solidFill>
                  <a:schemeClr val="tx1"/>
                </a:solidFill>
                <a:effectLst/>
                <a:latin typeface="Angsana New" pitchFamily="18" charset="-34"/>
                <a:cs typeface="Angsana New" pitchFamily="18" charset="-34"/>
              </a:rPr>
              <a:t>Stair climbing wheelchair</a:t>
            </a:r>
            <a:endParaRPr lang="en-US" sz="8000" dirty="0">
              <a:solidFill>
                <a:schemeClr val="tx1"/>
              </a:solidFill>
              <a:effectLst/>
              <a:latin typeface="Angsana New" pitchFamily="18" charset="-34"/>
              <a:cs typeface="Angsana New" pitchFamily="18" charset="-34"/>
            </a:endParaRPr>
          </a:p>
        </p:txBody>
      </p:sp>
    </p:spTree>
    <p:extLst>
      <p:ext uri="{BB962C8B-B14F-4D97-AF65-F5344CB8AC3E}">
        <p14:creationId xmlns:p14="http://schemas.microsoft.com/office/powerpoint/2010/main" val="11055011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txBody>
          <a:bodyPr>
            <a:normAutofit/>
          </a:bodyPr>
          <a:lstStyle/>
          <a:p>
            <a:r>
              <a:rPr lang="en-US" sz="2800" dirty="0">
                <a:latin typeface="Times New Roman" pitchFamily="18" charset="0"/>
                <a:cs typeface="Times New Roman" pitchFamily="18" charset="0"/>
              </a:rPr>
              <a:t>Glass car cleaner motor was used because </a:t>
            </a:r>
            <a:r>
              <a:rPr lang="en-US" sz="2800" dirty="0" smtClean="0">
                <a:latin typeface="Times New Roman" pitchFamily="18" charset="0"/>
                <a:cs typeface="Times New Roman" pitchFamily="18" charset="0"/>
              </a:rPr>
              <a:t>it available and </a:t>
            </a:r>
            <a:r>
              <a:rPr lang="en-US" sz="2800" dirty="0">
                <a:latin typeface="Times New Roman" pitchFamily="18" charset="0"/>
                <a:cs typeface="Times New Roman" pitchFamily="18" charset="0"/>
              </a:rPr>
              <a:t>has properties for easy use in small model.</a:t>
            </a:r>
          </a:p>
          <a:p>
            <a:r>
              <a:rPr lang="en-US" sz="2800" dirty="0">
                <a:latin typeface="Times New Roman" pitchFamily="18" charset="0"/>
                <a:cs typeface="Times New Roman" pitchFamily="18" charset="0"/>
              </a:rPr>
              <a:t>It has fairly small size and suitable velocity of 30 rpm and needs to 12v to work correctly, to achieve this, the 12 v battery was chosen to use</a:t>
            </a:r>
            <a:r>
              <a:rPr lang="en-US" sz="2800" dirty="0" smtClean="0">
                <a:latin typeface="Times New Roman" pitchFamily="18" charset="0"/>
                <a:cs typeface="Times New Roman" pitchFamily="18" charset="0"/>
              </a:rPr>
              <a:t>. But it is not available so we use  transformer. </a:t>
            </a:r>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Two motors were used in this model to give motion for each side (right and left) according to switches.</a:t>
            </a:r>
          </a:p>
          <a:p>
            <a:pPr marL="109728" indent="0">
              <a:buNone/>
            </a:pPr>
            <a:endParaRPr lang="en-US" dirty="0"/>
          </a:p>
        </p:txBody>
      </p:sp>
      <p:sp>
        <p:nvSpPr>
          <p:cNvPr id="3" name="Title 2"/>
          <p:cNvSpPr>
            <a:spLocks noGrp="1"/>
          </p:cNvSpPr>
          <p:nvPr>
            <p:ph type="title"/>
          </p:nvPr>
        </p:nvSpPr>
        <p:spPr/>
        <p:txBody>
          <a:bodyPr>
            <a:normAutofit/>
          </a:bodyPr>
          <a:lstStyle/>
          <a:p>
            <a:r>
              <a:rPr lang="en-US" sz="5400" b="0" dirty="0" smtClean="0">
                <a:effectLst/>
                <a:latin typeface="Times New Roman" pitchFamily="18" charset="0"/>
                <a:cs typeface="Times New Roman" pitchFamily="18" charset="0"/>
              </a:rPr>
              <a:t>DC Motor </a:t>
            </a:r>
            <a:r>
              <a:rPr lang="en-US" sz="5400" b="0" dirty="0">
                <a:effectLst/>
                <a:latin typeface="Times New Roman" pitchFamily="18" charset="0"/>
                <a:cs typeface="Times New Roman" pitchFamily="18" charset="0"/>
              </a:rPr>
              <a:t>and </a:t>
            </a:r>
            <a:r>
              <a:rPr lang="en-US" sz="5400" b="0" dirty="0" smtClean="0">
                <a:effectLst/>
                <a:latin typeface="Times New Roman" pitchFamily="18" charset="0"/>
                <a:cs typeface="Times New Roman" pitchFamily="18" charset="0"/>
              </a:rPr>
              <a:t>Control :</a:t>
            </a:r>
            <a:endParaRPr lang="en-US" sz="5400" b="0" dirty="0">
              <a:latin typeface="Times New Roman" pitchFamily="18" charset="0"/>
              <a:cs typeface="Times New Roman" pitchFamily="18" charset="0"/>
            </a:endParaRPr>
          </a:p>
        </p:txBody>
      </p:sp>
    </p:spTree>
    <p:extLst>
      <p:ext uri="{BB962C8B-B14F-4D97-AF65-F5344CB8AC3E}">
        <p14:creationId xmlns:p14="http://schemas.microsoft.com/office/powerpoint/2010/main" val="17899195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5400" b="0" dirty="0" smtClean="0">
                <a:effectLst/>
                <a:latin typeface="Times New Roman" pitchFamily="18" charset="0"/>
                <a:cs typeface="Times New Roman" pitchFamily="18" charset="0"/>
              </a:rPr>
              <a:t>Dynamic analysis :</a:t>
            </a:r>
            <a:endParaRPr lang="en-US" sz="5400" b="0" dirty="0">
              <a:effectLst/>
              <a:latin typeface="Times New Roman" pitchFamily="18" charset="0"/>
              <a:cs typeface="Times New Roman" pitchFamily="18" charset="0"/>
            </a:endParaRPr>
          </a:p>
        </p:txBody>
      </p:sp>
      <p:grpSp>
        <p:nvGrpSpPr>
          <p:cNvPr id="26" name="Group 25"/>
          <p:cNvGrpSpPr/>
          <p:nvPr/>
        </p:nvGrpSpPr>
        <p:grpSpPr>
          <a:xfrm>
            <a:off x="2715471" y="2557334"/>
            <a:ext cx="3597275" cy="3135630"/>
            <a:chOff x="0" y="0"/>
            <a:chExt cx="3597275" cy="3135630"/>
          </a:xfrm>
        </p:grpSpPr>
        <p:grpSp>
          <p:nvGrpSpPr>
            <p:cNvPr id="27" name="Group 26"/>
            <p:cNvGrpSpPr>
              <a:grpSpLocks/>
            </p:cNvGrpSpPr>
            <p:nvPr/>
          </p:nvGrpSpPr>
          <p:grpSpPr bwMode="auto">
            <a:xfrm>
              <a:off x="0" y="0"/>
              <a:ext cx="3597275" cy="3135630"/>
              <a:chOff x="1845" y="150"/>
              <a:chExt cx="7500" cy="6990"/>
            </a:xfrm>
          </p:grpSpPr>
          <p:grpSp>
            <p:nvGrpSpPr>
              <p:cNvPr id="30" name="Group 29"/>
              <p:cNvGrpSpPr>
                <a:grpSpLocks/>
              </p:cNvGrpSpPr>
              <p:nvPr/>
            </p:nvGrpSpPr>
            <p:grpSpPr bwMode="auto">
              <a:xfrm>
                <a:off x="1845" y="150"/>
                <a:ext cx="7500" cy="6990"/>
                <a:chOff x="1845" y="150"/>
                <a:chExt cx="7500" cy="6990"/>
              </a:xfrm>
            </p:grpSpPr>
            <p:sp>
              <p:nvSpPr>
                <p:cNvPr id="34" name="AutoShape 20"/>
                <p:cNvSpPr>
                  <a:spLocks noChangeArrowheads="1"/>
                </p:cNvSpPr>
                <p:nvPr/>
              </p:nvSpPr>
              <p:spPr bwMode="auto">
                <a:xfrm>
                  <a:off x="2850" y="2205"/>
                  <a:ext cx="5460" cy="3660"/>
                </a:xfrm>
                <a:prstGeom prst="triangle">
                  <a:avLst>
                    <a:gd name="adj" fmla="val 50000"/>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35" name="Oval 34"/>
                <p:cNvSpPr>
                  <a:spLocks noChangeArrowheads="1"/>
                </p:cNvSpPr>
                <p:nvPr/>
              </p:nvSpPr>
              <p:spPr bwMode="auto">
                <a:xfrm>
                  <a:off x="4650" y="3600"/>
                  <a:ext cx="1860" cy="18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36" name="Oval 35"/>
                <p:cNvSpPr>
                  <a:spLocks noChangeArrowheads="1"/>
                </p:cNvSpPr>
                <p:nvPr/>
              </p:nvSpPr>
              <p:spPr bwMode="auto">
                <a:xfrm>
                  <a:off x="6405" y="4560"/>
                  <a:ext cx="870" cy="94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37" name="Oval 36"/>
                <p:cNvSpPr>
                  <a:spLocks noChangeArrowheads="1"/>
                </p:cNvSpPr>
                <p:nvPr/>
              </p:nvSpPr>
              <p:spPr bwMode="auto">
                <a:xfrm>
                  <a:off x="3855" y="4635"/>
                  <a:ext cx="960" cy="87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38" name="Oval 37"/>
                <p:cNvSpPr>
                  <a:spLocks noChangeArrowheads="1"/>
                </p:cNvSpPr>
                <p:nvPr/>
              </p:nvSpPr>
              <p:spPr bwMode="auto">
                <a:xfrm>
                  <a:off x="5145" y="2655"/>
                  <a:ext cx="870" cy="94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39" name="Oval 38"/>
                <p:cNvSpPr>
                  <a:spLocks noChangeArrowheads="1"/>
                </p:cNvSpPr>
                <p:nvPr/>
              </p:nvSpPr>
              <p:spPr bwMode="auto">
                <a:xfrm>
                  <a:off x="7110" y="4470"/>
                  <a:ext cx="2235" cy="250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40" name="Oval 39"/>
                <p:cNvSpPr>
                  <a:spLocks noChangeArrowheads="1"/>
                </p:cNvSpPr>
                <p:nvPr/>
              </p:nvSpPr>
              <p:spPr bwMode="auto">
                <a:xfrm>
                  <a:off x="4485" y="150"/>
                  <a:ext cx="2235" cy="250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41" name="Oval 40"/>
                <p:cNvSpPr>
                  <a:spLocks noChangeArrowheads="1"/>
                </p:cNvSpPr>
                <p:nvPr/>
              </p:nvSpPr>
              <p:spPr bwMode="auto">
                <a:xfrm>
                  <a:off x="1845" y="4635"/>
                  <a:ext cx="2235" cy="250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42" name="Oval 41"/>
                <p:cNvSpPr>
                  <a:spLocks noChangeArrowheads="1"/>
                </p:cNvSpPr>
                <p:nvPr/>
              </p:nvSpPr>
              <p:spPr bwMode="auto">
                <a:xfrm>
                  <a:off x="5145" y="1020"/>
                  <a:ext cx="870" cy="96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cxnSp>
              <p:nvCxnSpPr>
                <p:cNvPr id="43" name="AutoShape 29"/>
                <p:cNvCxnSpPr>
                  <a:cxnSpLocks noChangeShapeType="1"/>
                </p:cNvCxnSpPr>
                <p:nvPr/>
              </p:nvCxnSpPr>
              <p:spPr bwMode="auto">
                <a:xfrm>
                  <a:off x="5145" y="1530"/>
                  <a:ext cx="0" cy="28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4" name="AutoShape 30"/>
                <p:cNvCxnSpPr>
                  <a:cxnSpLocks noChangeShapeType="1"/>
                </p:cNvCxnSpPr>
                <p:nvPr/>
              </p:nvCxnSpPr>
              <p:spPr bwMode="auto">
                <a:xfrm flipV="1">
                  <a:off x="6016" y="1380"/>
                  <a:ext cx="1" cy="30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5" name="Oval 44"/>
                <p:cNvSpPr>
                  <a:spLocks noChangeArrowheads="1"/>
                </p:cNvSpPr>
                <p:nvPr/>
              </p:nvSpPr>
              <p:spPr bwMode="auto">
                <a:xfrm>
                  <a:off x="2430" y="5400"/>
                  <a:ext cx="870" cy="96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46" name="Oval 45"/>
                <p:cNvSpPr>
                  <a:spLocks noChangeArrowheads="1"/>
                </p:cNvSpPr>
                <p:nvPr/>
              </p:nvSpPr>
              <p:spPr bwMode="auto">
                <a:xfrm>
                  <a:off x="7785" y="5235"/>
                  <a:ext cx="870" cy="96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47" name="AutoShape 33"/>
                <p:cNvSpPr>
                  <a:spLocks noChangeArrowheads="1"/>
                </p:cNvSpPr>
                <p:nvPr/>
              </p:nvSpPr>
              <p:spPr bwMode="auto">
                <a:xfrm rot="2083818">
                  <a:off x="7907" y="4710"/>
                  <a:ext cx="1243" cy="927"/>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48" name="AutoShape 34"/>
                <p:cNvSpPr>
                  <a:spLocks noChangeArrowheads="1"/>
                </p:cNvSpPr>
                <p:nvPr/>
              </p:nvSpPr>
              <p:spPr bwMode="auto">
                <a:xfrm rot="12324708">
                  <a:off x="2057" y="6048"/>
                  <a:ext cx="1243" cy="927"/>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49" name="Oval 48"/>
                <p:cNvSpPr>
                  <a:spLocks noChangeArrowheads="1"/>
                </p:cNvSpPr>
                <p:nvPr/>
              </p:nvSpPr>
              <p:spPr bwMode="auto">
                <a:xfrm>
                  <a:off x="5145" y="3945"/>
                  <a:ext cx="870" cy="94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50" name="AutoShape 36"/>
                <p:cNvSpPr>
                  <a:spLocks noChangeArrowheads="1"/>
                </p:cNvSpPr>
                <p:nvPr/>
              </p:nvSpPr>
              <p:spPr bwMode="auto">
                <a:xfrm rot="12212516">
                  <a:off x="4815" y="4560"/>
                  <a:ext cx="940" cy="611"/>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grpSp>
          <p:cxnSp>
            <p:nvCxnSpPr>
              <p:cNvPr id="31" name="AutoShape 37"/>
              <p:cNvCxnSpPr>
                <a:cxnSpLocks noChangeShapeType="1"/>
              </p:cNvCxnSpPr>
              <p:nvPr/>
            </p:nvCxnSpPr>
            <p:spPr bwMode="auto">
              <a:xfrm>
                <a:off x="5580" y="3120"/>
                <a:ext cx="0" cy="14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2" name="AutoShape 38"/>
              <p:cNvCxnSpPr>
                <a:cxnSpLocks noChangeShapeType="1"/>
              </p:cNvCxnSpPr>
              <p:nvPr/>
            </p:nvCxnSpPr>
            <p:spPr bwMode="auto">
              <a:xfrm flipH="1" flipV="1">
                <a:off x="5475" y="4890"/>
                <a:ext cx="2610" cy="130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3" name="AutoShape 39"/>
              <p:cNvCxnSpPr>
                <a:cxnSpLocks noChangeShapeType="1"/>
              </p:cNvCxnSpPr>
              <p:nvPr/>
            </p:nvCxnSpPr>
            <p:spPr bwMode="auto">
              <a:xfrm flipH="1">
                <a:off x="3090" y="4890"/>
                <a:ext cx="2490" cy="139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cxnSp>
          <p:nvCxnSpPr>
            <p:cNvPr id="28" name="Straight Connector 27"/>
            <p:cNvCxnSpPr/>
            <p:nvPr/>
          </p:nvCxnSpPr>
          <p:spPr>
            <a:xfrm flipV="1">
              <a:off x="425302" y="1669312"/>
              <a:ext cx="1335405" cy="699770"/>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H="1" flipV="1">
              <a:off x="1828800" y="1701209"/>
              <a:ext cx="1277620" cy="579755"/>
            </a:xfrm>
            <a:prstGeom prst="line">
              <a:avLst/>
            </a:prstGeom>
          </p:spPr>
          <p:style>
            <a:lnRef idx="1">
              <a:schemeClr val="dk1"/>
            </a:lnRef>
            <a:fillRef idx="0">
              <a:schemeClr val="dk1"/>
            </a:fillRef>
            <a:effectRef idx="0">
              <a:schemeClr val="dk1"/>
            </a:effectRef>
            <a:fontRef idx="minor">
              <a:schemeClr val="tx1"/>
            </a:fontRef>
          </p:style>
        </p:cxnSp>
      </p:grpSp>
      <p:sp>
        <p:nvSpPr>
          <p:cNvPr id="51" name="TextBox 50"/>
          <p:cNvSpPr txBox="1"/>
          <p:nvPr/>
        </p:nvSpPr>
        <p:spPr>
          <a:xfrm>
            <a:off x="838200" y="1600200"/>
            <a:ext cx="6553200" cy="584775"/>
          </a:xfrm>
          <a:prstGeom prst="rect">
            <a:avLst/>
          </a:prstGeom>
          <a:noFill/>
        </p:spPr>
        <p:txBody>
          <a:bodyPr wrap="square" rtlCol="0">
            <a:spAutoFit/>
          </a:bodyPr>
          <a:lstStyle/>
          <a:p>
            <a:r>
              <a:rPr lang="en-US" sz="3200" dirty="0" smtClean="0">
                <a:solidFill>
                  <a:srgbClr val="0070C0"/>
                </a:solidFill>
                <a:latin typeface="Times New Roman" pitchFamily="18" charset="0"/>
                <a:cs typeface="Times New Roman" pitchFamily="18" charset="0"/>
              </a:rPr>
              <a:t>The free body diagram of the wheel </a:t>
            </a:r>
            <a:endParaRPr lang="en-US" sz="3200"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670490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9552" y="119959"/>
            <a:ext cx="8229600" cy="1143000"/>
          </a:xfrm>
        </p:spPr>
        <p:txBody>
          <a:bodyPr>
            <a:normAutofit/>
          </a:bodyPr>
          <a:lstStyle/>
          <a:p>
            <a:r>
              <a:rPr lang="en-US" sz="3200" b="0" dirty="0">
                <a:solidFill>
                  <a:srgbClr val="0070C0"/>
                </a:solidFill>
                <a:effectLst/>
                <a:latin typeface="Times New Roman" pitchFamily="18" charset="0"/>
                <a:cs typeface="Times New Roman" pitchFamily="18" charset="0"/>
              </a:rPr>
              <a:t>Free body diagram for central pulley </a:t>
            </a:r>
            <a:r>
              <a:rPr lang="en-US" sz="3200" b="0" dirty="0" smtClean="0">
                <a:solidFill>
                  <a:srgbClr val="0070C0"/>
                </a:solidFill>
                <a:effectLst/>
                <a:latin typeface="Times New Roman" pitchFamily="18" charset="0"/>
                <a:cs typeface="Times New Roman" pitchFamily="18" charset="0"/>
              </a:rPr>
              <a:t>:</a:t>
            </a:r>
            <a:endParaRPr lang="en-US" sz="3200" b="0" dirty="0">
              <a:solidFill>
                <a:srgbClr val="0070C0"/>
              </a:solidFill>
              <a:effectLst/>
              <a:latin typeface="Times New Roman" pitchFamily="18" charset="0"/>
              <a:cs typeface="Times New Roman" pitchFamily="18" charset="0"/>
            </a:endParaRPr>
          </a:p>
        </p:txBody>
      </p:sp>
      <p:grpSp>
        <p:nvGrpSpPr>
          <p:cNvPr id="30" name="Group 29"/>
          <p:cNvGrpSpPr/>
          <p:nvPr/>
        </p:nvGrpSpPr>
        <p:grpSpPr>
          <a:xfrm>
            <a:off x="2667000" y="1139664"/>
            <a:ext cx="3663280" cy="2626779"/>
            <a:chOff x="2347626" y="2125249"/>
            <a:chExt cx="4445415" cy="3300834"/>
          </a:xfrm>
        </p:grpSpPr>
        <p:grpSp>
          <p:nvGrpSpPr>
            <p:cNvPr id="15" name="Group 14"/>
            <p:cNvGrpSpPr>
              <a:grpSpLocks/>
            </p:cNvGrpSpPr>
            <p:nvPr/>
          </p:nvGrpSpPr>
          <p:grpSpPr bwMode="auto">
            <a:xfrm>
              <a:off x="2839487" y="2394808"/>
              <a:ext cx="2864272" cy="2663825"/>
              <a:chOff x="2850" y="7545"/>
              <a:chExt cx="4710" cy="5126"/>
            </a:xfrm>
          </p:grpSpPr>
          <p:cxnSp>
            <p:nvCxnSpPr>
              <p:cNvPr id="16" name="AutoShape 91"/>
              <p:cNvCxnSpPr>
                <a:cxnSpLocks noChangeShapeType="1"/>
              </p:cNvCxnSpPr>
              <p:nvPr/>
            </p:nvCxnSpPr>
            <p:spPr bwMode="auto">
              <a:xfrm flipV="1">
                <a:off x="6150" y="10125"/>
                <a:ext cx="0" cy="106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nvGrpSpPr>
              <p:cNvPr id="17" name="Group 16"/>
              <p:cNvGrpSpPr>
                <a:grpSpLocks/>
              </p:cNvGrpSpPr>
              <p:nvPr/>
            </p:nvGrpSpPr>
            <p:grpSpPr bwMode="auto">
              <a:xfrm>
                <a:off x="2850" y="7545"/>
                <a:ext cx="4710" cy="5126"/>
                <a:chOff x="2850" y="7545"/>
                <a:chExt cx="4710" cy="5126"/>
              </a:xfrm>
            </p:grpSpPr>
            <p:sp>
              <p:nvSpPr>
                <p:cNvPr id="18" name="Oval 17"/>
                <p:cNvSpPr>
                  <a:spLocks noChangeArrowheads="1"/>
                </p:cNvSpPr>
                <p:nvPr/>
              </p:nvSpPr>
              <p:spPr bwMode="auto">
                <a:xfrm>
                  <a:off x="3630" y="8731"/>
                  <a:ext cx="2520" cy="276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91440" marR="91440" indent="182880">
                    <a:lnSpc>
                      <a:spcPct val="150000"/>
                    </a:lnSpc>
                    <a:spcBef>
                      <a:spcPts val="600"/>
                    </a:spcBef>
                    <a:spcAft>
                      <a:spcPts val="600"/>
                    </a:spcAft>
                  </a:pPr>
                  <a:r>
                    <a:rPr lang="ar-SA" sz="1400" kern="1200" baseline="-25000">
                      <a:effectLst/>
                      <a:latin typeface="Times New Roman"/>
                      <a:ea typeface="Calibri"/>
                      <a:cs typeface="Arial"/>
                    </a:rPr>
                    <a:t> </a:t>
                  </a:r>
                  <a:endParaRPr lang="en-US" sz="1200" kern="1200">
                    <a:effectLst/>
                    <a:latin typeface="Times New Roman"/>
                    <a:ea typeface="Calibri"/>
                    <a:cs typeface="Arial"/>
                  </a:endParaRPr>
                </a:p>
                <a:p>
                  <a:pPr marL="91440" marR="91440" indent="182880">
                    <a:lnSpc>
                      <a:spcPct val="150000"/>
                    </a:lnSpc>
                    <a:spcBef>
                      <a:spcPts val="600"/>
                    </a:spcBef>
                    <a:spcAft>
                      <a:spcPts val="600"/>
                    </a:spcAft>
                  </a:pPr>
                  <a:r>
                    <a:rPr lang="en-US" sz="1400" kern="1200">
                      <a:effectLst/>
                      <a:latin typeface="Times New Roman"/>
                      <a:ea typeface="Calibri"/>
                      <a:cs typeface="Arial"/>
                    </a:rPr>
                    <a:t>F</a:t>
                  </a:r>
                  <a:r>
                    <a:rPr lang="en-US" sz="1400" kern="1200" baseline="-25000">
                      <a:effectLst/>
                      <a:latin typeface="Times New Roman"/>
                      <a:ea typeface="Calibri"/>
                      <a:cs typeface="Arial"/>
                    </a:rPr>
                    <a:t>B</a:t>
                  </a:r>
                  <a:endParaRPr lang="en-US" sz="1200" kern="1200">
                    <a:effectLst/>
                    <a:latin typeface="Times New Roman"/>
                    <a:ea typeface="Calibri"/>
                    <a:cs typeface="Arial"/>
                  </a:endParaRPr>
                </a:p>
              </p:txBody>
            </p:sp>
            <p:cxnSp>
              <p:nvCxnSpPr>
                <p:cNvPr id="19" name="AutoShape 94"/>
                <p:cNvCxnSpPr>
                  <a:cxnSpLocks noChangeShapeType="1"/>
                </p:cNvCxnSpPr>
                <p:nvPr/>
              </p:nvCxnSpPr>
              <p:spPr bwMode="auto">
                <a:xfrm flipH="1">
                  <a:off x="4890" y="7545"/>
                  <a:ext cx="15" cy="258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AutoShape 95"/>
                <p:cNvCxnSpPr>
                  <a:cxnSpLocks noChangeShapeType="1"/>
                </p:cNvCxnSpPr>
                <p:nvPr/>
              </p:nvCxnSpPr>
              <p:spPr bwMode="auto">
                <a:xfrm flipV="1">
                  <a:off x="2850" y="9581"/>
                  <a:ext cx="885" cy="207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AutoShape 96"/>
                <p:cNvCxnSpPr>
                  <a:cxnSpLocks noChangeShapeType="1"/>
                </p:cNvCxnSpPr>
                <p:nvPr/>
              </p:nvCxnSpPr>
              <p:spPr bwMode="auto">
                <a:xfrm flipV="1">
                  <a:off x="4815" y="11491"/>
                  <a:ext cx="0" cy="118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AutoShape 97"/>
                <p:cNvCxnSpPr>
                  <a:cxnSpLocks noChangeShapeType="1"/>
                </p:cNvCxnSpPr>
                <p:nvPr/>
              </p:nvCxnSpPr>
              <p:spPr bwMode="auto">
                <a:xfrm flipH="1">
                  <a:off x="4080" y="10125"/>
                  <a:ext cx="96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AutoShape 98"/>
                <p:cNvCxnSpPr>
                  <a:cxnSpLocks noChangeShapeType="1"/>
                </p:cNvCxnSpPr>
                <p:nvPr/>
              </p:nvCxnSpPr>
              <p:spPr bwMode="auto">
                <a:xfrm flipH="1">
                  <a:off x="6150" y="10125"/>
                  <a:ext cx="141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AutoShape 99"/>
                <p:cNvCxnSpPr>
                  <a:cxnSpLocks noChangeShapeType="1"/>
                </p:cNvCxnSpPr>
                <p:nvPr/>
              </p:nvCxnSpPr>
              <p:spPr bwMode="auto">
                <a:xfrm>
                  <a:off x="3495" y="11491"/>
                  <a:ext cx="115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grpSp>
        <p:sp>
          <p:nvSpPr>
            <p:cNvPr id="25" name="TextBox 24"/>
            <p:cNvSpPr txBox="1"/>
            <p:nvPr/>
          </p:nvSpPr>
          <p:spPr>
            <a:xfrm>
              <a:off x="3605725" y="2125249"/>
              <a:ext cx="966920" cy="369332"/>
            </a:xfrm>
            <a:prstGeom prst="rect">
              <a:avLst/>
            </a:prstGeom>
            <a:noFill/>
          </p:spPr>
          <p:txBody>
            <a:bodyPr wrap="square" rtlCol="0">
              <a:spAutoFit/>
            </a:bodyPr>
            <a:lstStyle/>
            <a:p>
              <a:r>
                <a:rPr lang="en-US" dirty="0" smtClean="0"/>
                <a:t>w/4</a:t>
              </a:r>
              <a:endParaRPr lang="en-US" dirty="0"/>
            </a:p>
          </p:txBody>
        </p:sp>
        <p:sp>
          <p:nvSpPr>
            <p:cNvPr id="27" name="TextBox 26"/>
            <p:cNvSpPr txBox="1"/>
            <p:nvPr/>
          </p:nvSpPr>
          <p:spPr>
            <a:xfrm>
              <a:off x="3726245" y="5056751"/>
              <a:ext cx="616418" cy="369332"/>
            </a:xfrm>
            <a:prstGeom prst="rect">
              <a:avLst/>
            </a:prstGeom>
            <a:noFill/>
          </p:spPr>
          <p:txBody>
            <a:bodyPr wrap="square" rtlCol="0">
              <a:spAutoFit/>
            </a:bodyPr>
            <a:lstStyle/>
            <a:p>
              <a:r>
                <a:rPr lang="en-US" dirty="0" smtClean="0"/>
                <a:t>N</a:t>
              </a:r>
              <a:endParaRPr lang="en-US" dirty="0"/>
            </a:p>
          </p:txBody>
        </p:sp>
        <p:sp>
          <p:nvSpPr>
            <p:cNvPr id="28" name="TextBox 27"/>
            <p:cNvSpPr txBox="1"/>
            <p:nvPr/>
          </p:nvSpPr>
          <p:spPr>
            <a:xfrm>
              <a:off x="5638800" y="3551662"/>
              <a:ext cx="1154241" cy="369332"/>
            </a:xfrm>
            <a:prstGeom prst="rect">
              <a:avLst/>
            </a:prstGeom>
            <a:noFill/>
          </p:spPr>
          <p:txBody>
            <a:bodyPr wrap="square" rtlCol="0">
              <a:spAutoFit/>
            </a:bodyPr>
            <a:lstStyle/>
            <a:p>
              <a:r>
                <a:rPr lang="en-US" dirty="0" err="1" smtClean="0"/>
                <a:t>fs</a:t>
              </a:r>
              <a:endParaRPr lang="en-US" dirty="0"/>
            </a:p>
          </p:txBody>
        </p:sp>
        <p:sp>
          <p:nvSpPr>
            <p:cNvPr id="29" name="TextBox 28"/>
            <p:cNvSpPr txBox="1"/>
            <p:nvPr/>
          </p:nvSpPr>
          <p:spPr>
            <a:xfrm>
              <a:off x="2347626" y="4431580"/>
              <a:ext cx="782087" cy="369332"/>
            </a:xfrm>
            <a:prstGeom prst="rect">
              <a:avLst/>
            </a:prstGeom>
            <a:noFill/>
          </p:spPr>
          <p:txBody>
            <a:bodyPr wrap="square" rtlCol="0">
              <a:spAutoFit/>
            </a:bodyPr>
            <a:lstStyle/>
            <a:p>
              <a:r>
                <a:rPr lang="en-US" dirty="0" smtClean="0"/>
                <a:t>T</a:t>
              </a:r>
              <a:endParaRPr lang="en-US" dirty="0"/>
            </a:p>
          </p:txBody>
        </p:sp>
      </p:grpSp>
      <p:sp>
        <p:nvSpPr>
          <p:cNvPr id="31" name="Rectangle 30"/>
          <p:cNvSpPr/>
          <p:nvPr/>
        </p:nvSpPr>
        <p:spPr>
          <a:xfrm>
            <a:off x="553542" y="3578081"/>
            <a:ext cx="6533058" cy="584775"/>
          </a:xfrm>
          <a:prstGeom prst="rect">
            <a:avLst/>
          </a:prstGeom>
        </p:spPr>
        <p:txBody>
          <a:bodyPr wrap="square">
            <a:spAutoFit/>
          </a:bodyPr>
          <a:lstStyle/>
          <a:p>
            <a:r>
              <a:rPr lang="en-US" sz="3200" dirty="0">
                <a:solidFill>
                  <a:srgbClr val="0070C0"/>
                </a:solidFill>
                <a:latin typeface="Times New Roman" pitchFamily="18" charset="0"/>
                <a:cs typeface="Times New Roman" pitchFamily="18" charset="0"/>
              </a:rPr>
              <a:t>Free body diagram of the </a:t>
            </a:r>
            <a:r>
              <a:rPr lang="en-US" sz="3200" dirty="0" smtClean="0">
                <a:solidFill>
                  <a:srgbClr val="0070C0"/>
                </a:solidFill>
                <a:latin typeface="Times New Roman" pitchFamily="18" charset="0"/>
                <a:cs typeface="Times New Roman" pitchFamily="18" charset="0"/>
              </a:rPr>
              <a:t>pulley :</a:t>
            </a:r>
            <a:endParaRPr lang="en-US" sz="3200" dirty="0">
              <a:solidFill>
                <a:srgbClr val="0070C0"/>
              </a:solidFill>
              <a:latin typeface="Times New Roman" pitchFamily="18" charset="0"/>
              <a:cs typeface="Times New Roman" pitchFamily="18" charset="0"/>
            </a:endParaRPr>
          </a:p>
        </p:txBody>
      </p:sp>
      <p:grpSp>
        <p:nvGrpSpPr>
          <p:cNvPr id="32" name="Group 31"/>
          <p:cNvGrpSpPr/>
          <p:nvPr/>
        </p:nvGrpSpPr>
        <p:grpSpPr>
          <a:xfrm>
            <a:off x="3436961" y="4106591"/>
            <a:ext cx="2173601" cy="2155683"/>
            <a:chOff x="3200400" y="1656660"/>
            <a:chExt cx="2514600" cy="2721966"/>
          </a:xfrm>
        </p:grpSpPr>
        <p:grpSp>
          <p:nvGrpSpPr>
            <p:cNvPr id="33" name="Group 32"/>
            <p:cNvGrpSpPr>
              <a:grpSpLocks/>
            </p:cNvGrpSpPr>
            <p:nvPr/>
          </p:nvGrpSpPr>
          <p:grpSpPr bwMode="auto">
            <a:xfrm>
              <a:off x="3388722" y="1949036"/>
              <a:ext cx="1774508" cy="2060258"/>
              <a:chOff x="4035" y="1320"/>
              <a:chExt cx="1890" cy="2595"/>
            </a:xfrm>
          </p:grpSpPr>
          <p:sp>
            <p:nvSpPr>
              <p:cNvPr id="37" name="Oval 36"/>
              <p:cNvSpPr>
                <a:spLocks noChangeArrowheads="1"/>
              </p:cNvSpPr>
              <p:nvPr/>
            </p:nvSpPr>
            <p:spPr bwMode="auto">
              <a:xfrm>
                <a:off x="4035" y="2010"/>
                <a:ext cx="1395" cy="153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cxnSp>
            <p:nvCxnSpPr>
              <p:cNvPr id="38" name="AutoShape 102"/>
              <p:cNvCxnSpPr>
                <a:cxnSpLocks noChangeShapeType="1"/>
              </p:cNvCxnSpPr>
              <p:nvPr/>
            </p:nvCxnSpPr>
            <p:spPr bwMode="auto">
              <a:xfrm flipH="1">
                <a:off x="4035" y="1320"/>
                <a:ext cx="495" cy="12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9" name="AutoShape 103"/>
              <p:cNvCxnSpPr>
                <a:cxnSpLocks noChangeShapeType="1"/>
              </p:cNvCxnSpPr>
              <p:nvPr/>
            </p:nvCxnSpPr>
            <p:spPr bwMode="auto">
              <a:xfrm flipH="1">
                <a:off x="5430" y="1665"/>
                <a:ext cx="495" cy="12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0" name="AutoShape 104"/>
              <p:cNvCxnSpPr>
                <a:cxnSpLocks noChangeShapeType="1"/>
              </p:cNvCxnSpPr>
              <p:nvPr/>
            </p:nvCxnSpPr>
            <p:spPr bwMode="auto">
              <a:xfrm flipV="1">
                <a:off x="4230" y="2775"/>
                <a:ext cx="480" cy="11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34" name="TextBox 33"/>
            <p:cNvSpPr txBox="1"/>
            <p:nvPr/>
          </p:nvSpPr>
          <p:spPr>
            <a:xfrm>
              <a:off x="3571806" y="1656660"/>
              <a:ext cx="619194" cy="369332"/>
            </a:xfrm>
            <a:prstGeom prst="rect">
              <a:avLst/>
            </a:prstGeom>
            <a:noFill/>
          </p:spPr>
          <p:txBody>
            <a:bodyPr wrap="square" rtlCol="0">
              <a:spAutoFit/>
            </a:bodyPr>
            <a:lstStyle/>
            <a:p>
              <a:r>
                <a:rPr lang="en-US" dirty="0" err="1" smtClean="0"/>
                <a:t>fp</a:t>
              </a:r>
              <a:endParaRPr lang="en-US" dirty="0"/>
            </a:p>
          </p:txBody>
        </p:sp>
        <p:sp>
          <p:nvSpPr>
            <p:cNvPr id="35" name="TextBox 34"/>
            <p:cNvSpPr txBox="1"/>
            <p:nvPr/>
          </p:nvSpPr>
          <p:spPr>
            <a:xfrm>
              <a:off x="4930854" y="1841326"/>
              <a:ext cx="784146" cy="369332"/>
            </a:xfrm>
            <a:prstGeom prst="rect">
              <a:avLst/>
            </a:prstGeom>
            <a:noFill/>
          </p:spPr>
          <p:txBody>
            <a:bodyPr wrap="square" rtlCol="0">
              <a:spAutoFit/>
            </a:bodyPr>
            <a:lstStyle/>
            <a:p>
              <a:r>
                <a:rPr lang="en-US" dirty="0" err="1" smtClean="0"/>
                <a:t>fp</a:t>
              </a:r>
              <a:endParaRPr lang="en-US" dirty="0"/>
            </a:p>
          </p:txBody>
        </p:sp>
        <p:sp>
          <p:nvSpPr>
            <p:cNvPr id="36" name="TextBox 35"/>
            <p:cNvSpPr txBox="1"/>
            <p:nvPr/>
          </p:nvSpPr>
          <p:spPr>
            <a:xfrm>
              <a:off x="3200400" y="4009294"/>
              <a:ext cx="990600" cy="369332"/>
            </a:xfrm>
            <a:prstGeom prst="rect">
              <a:avLst/>
            </a:prstGeom>
            <a:noFill/>
          </p:spPr>
          <p:txBody>
            <a:bodyPr wrap="square" rtlCol="0">
              <a:spAutoFit/>
            </a:bodyPr>
            <a:lstStyle/>
            <a:p>
              <a:r>
                <a:rPr lang="en-US" dirty="0" err="1" smtClean="0"/>
                <a:t>FRp</a:t>
              </a:r>
              <a:endParaRPr lang="en-US" dirty="0"/>
            </a:p>
          </p:txBody>
        </p:sp>
      </p:grpSp>
    </p:spTree>
    <p:extLst>
      <p:ext uri="{BB962C8B-B14F-4D97-AF65-F5344CB8AC3E}">
        <p14:creationId xmlns:p14="http://schemas.microsoft.com/office/powerpoint/2010/main" val="25805674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3600" b="0" dirty="0" smtClean="0">
                <a:solidFill>
                  <a:srgbClr val="0070C0"/>
                </a:solidFill>
                <a:effectLst/>
                <a:latin typeface="Times New Roman" pitchFamily="18" charset="0"/>
                <a:cs typeface="Times New Roman" pitchFamily="18" charset="0"/>
              </a:rPr>
              <a:t>Free body diagram for the wheel</a:t>
            </a:r>
            <a:endParaRPr lang="en-US" sz="3600" b="0" dirty="0">
              <a:solidFill>
                <a:srgbClr val="0070C0"/>
              </a:solidFill>
              <a:effectLst/>
              <a:latin typeface="Times New Roman" pitchFamily="18" charset="0"/>
              <a:cs typeface="Times New Roman" pitchFamily="18" charset="0"/>
            </a:endParaRPr>
          </a:p>
        </p:txBody>
      </p:sp>
      <p:grpSp>
        <p:nvGrpSpPr>
          <p:cNvPr id="14" name="Group 13"/>
          <p:cNvGrpSpPr>
            <a:grpSpLocks/>
          </p:cNvGrpSpPr>
          <p:nvPr/>
        </p:nvGrpSpPr>
        <p:grpSpPr bwMode="auto">
          <a:xfrm>
            <a:off x="2998914" y="1985550"/>
            <a:ext cx="2514600" cy="2662650"/>
            <a:chOff x="3480" y="7185"/>
            <a:chExt cx="2445" cy="3090"/>
          </a:xfrm>
        </p:grpSpPr>
        <p:sp>
          <p:nvSpPr>
            <p:cNvPr id="15" name="Oval 14"/>
            <p:cNvSpPr>
              <a:spLocks noChangeArrowheads="1"/>
            </p:cNvSpPr>
            <p:nvPr/>
          </p:nvSpPr>
          <p:spPr bwMode="auto">
            <a:xfrm>
              <a:off x="3705" y="7185"/>
              <a:ext cx="2220" cy="219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91440" marR="91440" indent="182880" algn="just">
                <a:lnSpc>
                  <a:spcPct val="150000"/>
                </a:lnSpc>
                <a:spcBef>
                  <a:spcPts val="600"/>
                </a:spcBef>
                <a:spcAft>
                  <a:spcPts val="600"/>
                </a:spcAft>
              </a:pPr>
              <a:r>
                <a:rPr lang="ar-SA" sz="1100" kern="1200" dirty="0">
                  <a:effectLst/>
                  <a:latin typeface="Times New Roman"/>
                  <a:ea typeface="Calibri"/>
                  <a:cs typeface="Arial"/>
                </a:rPr>
                <a:t> </a:t>
              </a:r>
              <a:endParaRPr lang="en-US" sz="1200" kern="1200" dirty="0">
                <a:effectLst/>
                <a:latin typeface="Times New Roman"/>
                <a:ea typeface="Calibri"/>
                <a:cs typeface="Arial"/>
              </a:endParaRPr>
            </a:p>
            <a:p>
              <a:pPr marL="91440" marR="91440" indent="182880">
                <a:lnSpc>
                  <a:spcPct val="150000"/>
                </a:lnSpc>
                <a:spcBef>
                  <a:spcPts val="600"/>
                </a:spcBef>
                <a:spcAft>
                  <a:spcPts val="600"/>
                </a:spcAft>
              </a:pPr>
              <a:r>
                <a:rPr lang="en-US" sz="1400" kern="1200" dirty="0">
                  <a:effectLst/>
                  <a:latin typeface="Times New Roman"/>
                  <a:ea typeface="Calibri"/>
                  <a:cs typeface="Arial"/>
                </a:rPr>
                <a:t>F</a:t>
              </a:r>
              <a:r>
                <a:rPr lang="en-US" sz="1400" kern="1200" baseline="-25000" dirty="0">
                  <a:effectLst/>
                  <a:latin typeface="Times New Roman"/>
                  <a:ea typeface="Calibri"/>
                  <a:cs typeface="Arial"/>
                </a:rPr>
                <a:t>MR</a:t>
              </a:r>
              <a:endParaRPr lang="en-US" sz="1200" kern="1200" dirty="0">
                <a:effectLst/>
                <a:latin typeface="Times New Roman"/>
                <a:ea typeface="Calibri"/>
                <a:cs typeface="Arial"/>
              </a:endParaRPr>
            </a:p>
          </p:txBody>
        </p:sp>
        <p:sp>
          <p:nvSpPr>
            <p:cNvPr id="16" name="AutoShape 113"/>
            <p:cNvSpPr>
              <a:spLocks noChangeArrowheads="1"/>
            </p:cNvSpPr>
            <p:nvPr/>
          </p:nvSpPr>
          <p:spPr bwMode="auto">
            <a:xfrm rot="-839091">
              <a:off x="3823" y="7442"/>
              <a:ext cx="1838" cy="1469"/>
            </a:xfrm>
            <a:custGeom>
              <a:avLst/>
              <a:gdLst>
                <a:gd name="G0" fmla="+- 0 0 0"/>
                <a:gd name="G1" fmla="+- -9892358 0 0"/>
                <a:gd name="G2" fmla="+- 0 0 -9892358"/>
                <a:gd name="G3" fmla="+- 10800 0 0"/>
                <a:gd name="G4" fmla="+- 0 0 0"/>
                <a:gd name="T0" fmla="*/ 360 256 1"/>
                <a:gd name="T1" fmla="*/ 0 256 1"/>
                <a:gd name="G5" fmla="+- G2 T0 T1"/>
                <a:gd name="G6" fmla="?: G2 G2 G5"/>
                <a:gd name="G7" fmla="+- 0 0 G6"/>
                <a:gd name="G8" fmla="+- 5400 0 0"/>
                <a:gd name="G9" fmla="+- 0 0 -9892358"/>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9892358"/>
                <a:gd name="G36" fmla="sin G34 -9892358"/>
                <a:gd name="G37" fmla="+/ -9892358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3509 w 21600"/>
                <a:gd name="T5" fmla="*/ 345 h 21600"/>
                <a:gd name="T6" fmla="*/ 3719 w 21600"/>
                <a:gd name="T7" fmla="*/ 6866 h 21600"/>
                <a:gd name="T8" fmla="*/ 12154 w 21600"/>
                <a:gd name="T9" fmla="*/ 5572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8838" y="5399"/>
                    <a:pt x="7031" y="6463"/>
                    <a:pt x="6079" y="8177"/>
                  </a:cubicBezTo>
                  <a:lnTo>
                    <a:pt x="1359" y="5555"/>
                  </a:lnTo>
                  <a:cubicBezTo>
                    <a:pt x="3263" y="2126"/>
                    <a:pt x="6877"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91440" marR="91440" indent="182880">
                <a:lnSpc>
                  <a:spcPct val="150000"/>
                </a:lnSpc>
                <a:spcBef>
                  <a:spcPts val="600"/>
                </a:spcBef>
                <a:spcAft>
                  <a:spcPts val="600"/>
                </a:spcAft>
              </a:pPr>
              <a:r>
                <a:rPr lang="en-US" sz="1400" kern="1200">
                  <a:effectLst/>
                  <a:latin typeface="Times New Roman"/>
                  <a:ea typeface="Calibri"/>
                  <a:cs typeface="Arial"/>
                </a:rPr>
                <a:t>T</a:t>
              </a:r>
              <a:r>
                <a:rPr lang="en-US" sz="1400" kern="1200" baseline="-25000">
                  <a:effectLst/>
                  <a:latin typeface="Times New Roman"/>
                  <a:ea typeface="Calibri"/>
                  <a:cs typeface="Arial"/>
                </a:rPr>
                <a:t>M</a:t>
              </a:r>
              <a:endParaRPr lang="en-US" sz="1200" kern="1200">
                <a:effectLst/>
                <a:latin typeface="Times New Roman"/>
                <a:ea typeface="Calibri"/>
                <a:cs typeface="Arial"/>
              </a:endParaRPr>
            </a:p>
          </p:txBody>
        </p:sp>
        <p:cxnSp>
          <p:nvCxnSpPr>
            <p:cNvPr id="17" name="AutoShape 114"/>
            <p:cNvCxnSpPr>
              <a:cxnSpLocks noChangeShapeType="1"/>
            </p:cNvCxnSpPr>
            <p:nvPr/>
          </p:nvCxnSpPr>
          <p:spPr bwMode="auto">
            <a:xfrm>
              <a:off x="3480" y="7395"/>
              <a:ext cx="225" cy="13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8" name="AutoShape 115"/>
            <p:cNvCxnSpPr>
              <a:cxnSpLocks noChangeShapeType="1"/>
            </p:cNvCxnSpPr>
            <p:nvPr/>
          </p:nvCxnSpPr>
          <p:spPr bwMode="auto">
            <a:xfrm flipV="1">
              <a:off x="5205" y="8745"/>
              <a:ext cx="720" cy="153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9" name="AutoShape 116"/>
            <p:cNvCxnSpPr>
              <a:cxnSpLocks noChangeShapeType="1"/>
            </p:cNvCxnSpPr>
            <p:nvPr/>
          </p:nvCxnSpPr>
          <p:spPr bwMode="auto">
            <a:xfrm flipH="1">
              <a:off x="4035" y="8460"/>
              <a:ext cx="79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20" name="TextBox 19"/>
          <p:cNvSpPr txBox="1"/>
          <p:nvPr/>
        </p:nvSpPr>
        <p:spPr>
          <a:xfrm>
            <a:off x="2590799" y="1985550"/>
            <a:ext cx="762001" cy="369332"/>
          </a:xfrm>
          <a:prstGeom prst="rect">
            <a:avLst/>
          </a:prstGeom>
          <a:noFill/>
        </p:spPr>
        <p:txBody>
          <a:bodyPr wrap="square" rtlCol="0">
            <a:spAutoFit/>
          </a:bodyPr>
          <a:lstStyle/>
          <a:p>
            <a:r>
              <a:rPr lang="en-US" dirty="0" smtClean="0"/>
              <a:t>Fp1</a:t>
            </a:r>
            <a:endParaRPr lang="en-US" dirty="0"/>
          </a:p>
        </p:txBody>
      </p:sp>
      <p:sp>
        <p:nvSpPr>
          <p:cNvPr id="21" name="TextBox 20"/>
          <p:cNvSpPr txBox="1"/>
          <p:nvPr/>
        </p:nvSpPr>
        <p:spPr>
          <a:xfrm>
            <a:off x="4371916" y="4644199"/>
            <a:ext cx="762001" cy="369332"/>
          </a:xfrm>
          <a:prstGeom prst="rect">
            <a:avLst/>
          </a:prstGeom>
          <a:noFill/>
        </p:spPr>
        <p:txBody>
          <a:bodyPr wrap="square" rtlCol="0">
            <a:spAutoFit/>
          </a:bodyPr>
          <a:lstStyle/>
          <a:p>
            <a:r>
              <a:rPr lang="en-US" dirty="0" smtClean="0"/>
              <a:t>Fp2</a:t>
            </a:r>
            <a:endParaRPr lang="en-US" dirty="0"/>
          </a:p>
        </p:txBody>
      </p:sp>
    </p:spTree>
    <p:extLst>
      <p:ext uri="{BB962C8B-B14F-4D97-AF65-F5344CB8AC3E}">
        <p14:creationId xmlns:p14="http://schemas.microsoft.com/office/powerpoint/2010/main" val="2355036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a:bodyPr>
          <a:lstStyle/>
          <a:p>
            <a:r>
              <a:rPr lang="en-US" sz="3600" dirty="0" smtClean="0">
                <a:latin typeface="Times New Roman" pitchFamily="18" charset="0"/>
                <a:cs typeface="Times New Roman" pitchFamily="18" charset="0"/>
              </a:rPr>
              <a:t>The diameter </a:t>
            </a:r>
            <a:r>
              <a:rPr lang="en-US" sz="3600" dirty="0">
                <a:latin typeface="Times New Roman" pitchFamily="18" charset="0"/>
                <a:cs typeface="Times New Roman" pitchFamily="18" charset="0"/>
              </a:rPr>
              <a:t>of </a:t>
            </a:r>
            <a:r>
              <a:rPr lang="en-US" sz="3600" dirty="0" smtClean="0">
                <a:latin typeface="Times New Roman" pitchFamily="18" charset="0"/>
                <a:cs typeface="Times New Roman" pitchFamily="18" charset="0"/>
              </a:rPr>
              <a:t>actual pulley </a:t>
            </a:r>
            <a:r>
              <a:rPr lang="en-US" sz="3600" dirty="0">
                <a:latin typeface="Times New Roman" pitchFamily="18" charset="0"/>
                <a:cs typeface="Times New Roman" pitchFamily="18" charset="0"/>
              </a:rPr>
              <a:t>= 4 </a:t>
            </a:r>
            <a:r>
              <a:rPr lang="en-US" sz="3600" dirty="0" smtClean="0">
                <a:latin typeface="Times New Roman" pitchFamily="18" charset="0"/>
                <a:cs typeface="Times New Roman" pitchFamily="18" charset="0"/>
              </a:rPr>
              <a:t>cm</a:t>
            </a:r>
          </a:p>
          <a:p>
            <a:r>
              <a:rPr lang="en-US" sz="3600" dirty="0">
                <a:latin typeface="Times New Roman" pitchFamily="18" charset="0"/>
                <a:cs typeface="Times New Roman" pitchFamily="18" charset="0"/>
              </a:rPr>
              <a:t>The motor torque should be more than the torque of other </a:t>
            </a:r>
            <a:r>
              <a:rPr lang="en-US" sz="3600" dirty="0" smtClean="0">
                <a:latin typeface="Times New Roman" pitchFamily="18" charset="0"/>
                <a:cs typeface="Times New Roman" pitchFamily="18" charset="0"/>
              </a:rPr>
              <a:t>forces. </a:t>
            </a:r>
            <a:endParaRPr lang="en-US" sz="3600" dirty="0">
              <a:latin typeface="Times New Roman" pitchFamily="18" charset="0"/>
              <a:cs typeface="Times New Roman" pitchFamily="18" charset="0"/>
            </a:endParaRPr>
          </a:p>
          <a:p>
            <a:r>
              <a:rPr lang="en-US" sz="3600" dirty="0">
                <a:latin typeface="Times New Roman" pitchFamily="18" charset="0"/>
                <a:cs typeface="Times New Roman" pitchFamily="18" charset="0"/>
              </a:rPr>
              <a:t>F</a:t>
            </a:r>
            <a:r>
              <a:rPr lang="en-US" sz="3600" baseline="-25000" dirty="0">
                <a:latin typeface="Times New Roman" pitchFamily="18" charset="0"/>
                <a:cs typeface="Times New Roman" pitchFamily="18" charset="0"/>
              </a:rPr>
              <a:t>MR</a:t>
            </a:r>
            <a:r>
              <a:rPr lang="en-US" sz="3600" dirty="0">
                <a:latin typeface="Times New Roman" pitchFamily="18" charset="0"/>
                <a:cs typeface="Times New Roman" pitchFamily="18" charset="0"/>
              </a:rPr>
              <a:t> * R</a:t>
            </a:r>
            <a:r>
              <a:rPr lang="en-US" sz="3600" baseline="-25000" dirty="0">
                <a:latin typeface="Times New Roman" pitchFamily="18" charset="0"/>
                <a:cs typeface="Times New Roman" pitchFamily="18" charset="0"/>
              </a:rPr>
              <a:t>FMR  </a:t>
            </a:r>
            <a:r>
              <a:rPr lang="en-US" sz="3600" dirty="0">
                <a:latin typeface="Times New Roman" pitchFamily="18" charset="0"/>
                <a:cs typeface="Times New Roman" pitchFamily="18" charset="0"/>
              </a:rPr>
              <a:t>≥  (W/4 (R</a:t>
            </a:r>
            <a:r>
              <a:rPr lang="en-US" sz="3600" baseline="-25000" dirty="0">
                <a:latin typeface="Times New Roman" pitchFamily="18" charset="0"/>
                <a:cs typeface="Times New Roman" pitchFamily="18" charset="0"/>
              </a:rPr>
              <a:t>W</a:t>
            </a:r>
            <a:r>
              <a:rPr lang="en-US" sz="3600" dirty="0">
                <a:latin typeface="Times New Roman" pitchFamily="18" charset="0"/>
                <a:cs typeface="Times New Roman" pitchFamily="18" charset="0"/>
              </a:rPr>
              <a:t>) +F</a:t>
            </a:r>
            <a:r>
              <a:rPr lang="en-US" sz="3600" baseline="-25000" dirty="0">
                <a:latin typeface="Times New Roman" pitchFamily="18" charset="0"/>
                <a:cs typeface="Times New Roman" pitchFamily="18" charset="0"/>
              </a:rPr>
              <a:t>PR </a:t>
            </a:r>
            <a:r>
              <a:rPr lang="en-US" sz="3600" dirty="0">
                <a:latin typeface="Times New Roman" pitchFamily="18" charset="0"/>
                <a:cs typeface="Times New Roman" pitchFamily="18" charset="0"/>
              </a:rPr>
              <a:t>(R</a:t>
            </a:r>
            <a:r>
              <a:rPr lang="en-US" sz="3600" baseline="-25000" dirty="0">
                <a:latin typeface="Times New Roman" pitchFamily="18" charset="0"/>
                <a:cs typeface="Times New Roman" pitchFamily="18" charset="0"/>
              </a:rPr>
              <a:t>FPR)</a:t>
            </a:r>
            <a:r>
              <a:rPr lang="en-US" sz="3600" dirty="0">
                <a:latin typeface="Times New Roman" pitchFamily="18" charset="0"/>
                <a:cs typeface="Times New Roman" pitchFamily="18" charset="0"/>
              </a:rPr>
              <a:t>)</a:t>
            </a:r>
          </a:p>
          <a:p>
            <a:r>
              <a:rPr lang="en-US" sz="3600" dirty="0">
                <a:latin typeface="Times New Roman" pitchFamily="18" charset="0"/>
                <a:cs typeface="Times New Roman" pitchFamily="18" charset="0"/>
              </a:rPr>
              <a:t>Now we can find the exact size of the pulley by this equation :</a:t>
            </a:r>
          </a:p>
          <a:p>
            <a:r>
              <a:rPr lang="en-US" sz="3600" dirty="0">
                <a:solidFill>
                  <a:srgbClr val="0070C0"/>
                </a:solidFill>
                <a:latin typeface="Times New Roman" pitchFamily="18" charset="0"/>
                <a:cs typeface="Times New Roman" pitchFamily="18" charset="0"/>
              </a:rPr>
              <a:t>F</a:t>
            </a:r>
            <a:r>
              <a:rPr lang="en-US" sz="3600" baseline="-25000" dirty="0">
                <a:solidFill>
                  <a:srgbClr val="0070C0"/>
                </a:solidFill>
                <a:latin typeface="Times New Roman" pitchFamily="18" charset="0"/>
                <a:cs typeface="Times New Roman" pitchFamily="18" charset="0"/>
              </a:rPr>
              <a:t>MR</a:t>
            </a:r>
            <a:r>
              <a:rPr lang="en-US" sz="3600" dirty="0">
                <a:solidFill>
                  <a:srgbClr val="0070C0"/>
                </a:solidFill>
                <a:latin typeface="Times New Roman" pitchFamily="18" charset="0"/>
                <a:cs typeface="Times New Roman" pitchFamily="18" charset="0"/>
              </a:rPr>
              <a:t> * R</a:t>
            </a:r>
            <a:r>
              <a:rPr lang="en-US" sz="3600" baseline="-25000" dirty="0">
                <a:solidFill>
                  <a:srgbClr val="0070C0"/>
                </a:solidFill>
                <a:latin typeface="Times New Roman" pitchFamily="18" charset="0"/>
                <a:cs typeface="Times New Roman" pitchFamily="18" charset="0"/>
              </a:rPr>
              <a:t>FMR =</a:t>
            </a:r>
            <a:r>
              <a:rPr lang="en-US" sz="3600" dirty="0">
                <a:solidFill>
                  <a:srgbClr val="0070C0"/>
                </a:solidFill>
                <a:latin typeface="Times New Roman" pitchFamily="18" charset="0"/>
                <a:cs typeface="Times New Roman" pitchFamily="18" charset="0"/>
              </a:rPr>
              <a:t> (W/4 (R</a:t>
            </a:r>
            <a:r>
              <a:rPr lang="en-US" sz="3600" baseline="-25000" dirty="0">
                <a:solidFill>
                  <a:srgbClr val="0070C0"/>
                </a:solidFill>
                <a:latin typeface="Times New Roman" pitchFamily="18" charset="0"/>
                <a:cs typeface="Times New Roman" pitchFamily="18" charset="0"/>
              </a:rPr>
              <a:t>W</a:t>
            </a:r>
            <a:r>
              <a:rPr lang="en-US" sz="3600" dirty="0">
                <a:solidFill>
                  <a:srgbClr val="0070C0"/>
                </a:solidFill>
                <a:latin typeface="Times New Roman" pitchFamily="18" charset="0"/>
                <a:cs typeface="Times New Roman" pitchFamily="18" charset="0"/>
              </a:rPr>
              <a:t>) +F</a:t>
            </a:r>
            <a:r>
              <a:rPr lang="en-US" sz="3600" baseline="-25000" dirty="0">
                <a:solidFill>
                  <a:srgbClr val="0070C0"/>
                </a:solidFill>
                <a:latin typeface="Times New Roman" pitchFamily="18" charset="0"/>
                <a:cs typeface="Times New Roman" pitchFamily="18" charset="0"/>
              </a:rPr>
              <a:t>PR </a:t>
            </a:r>
            <a:r>
              <a:rPr lang="en-US" sz="3600" dirty="0">
                <a:solidFill>
                  <a:srgbClr val="0070C0"/>
                </a:solidFill>
                <a:latin typeface="Times New Roman" pitchFamily="18" charset="0"/>
                <a:cs typeface="Times New Roman" pitchFamily="18" charset="0"/>
              </a:rPr>
              <a:t>(R</a:t>
            </a:r>
            <a:r>
              <a:rPr lang="en-US" sz="3600" baseline="-25000" dirty="0">
                <a:solidFill>
                  <a:srgbClr val="0070C0"/>
                </a:solidFill>
                <a:latin typeface="Times New Roman" pitchFamily="18" charset="0"/>
                <a:cs typeface="Times New Roman" pitchFamily="18" charset="0"/>
              </a:rPr>
              <a:t>F(PR</a:t>
            </a:r>
            <a:r>
              <a:rPr lang="en-US" sz="3600" baseline="-25000" dirty="0" smtClean="0">
                <a:solidFill>
                  <a:srgbClr val="0070C0"/>
                </a:solidFill>
                <a:latin typeface="Times New Roman" pitchFamily="18" charset="0"/>
                <a:cs typeface="Times New Roman" pitchFamily="18" charset="0"/>
              </a:rPr>
              <a:t>)</a:t>
            </a:r>
            <a:r>
              <a:rPr lang="en-US" sz="3600" dirty="0" smtClean="0">
                <a:solidFill>
                  <a:srgbClr val="0070C0"/>
                </a:solidFill>
                <a:latin typeface="Times New Roman" pitchFamily="18" charset="0"/>
                <a:cs typeface="Times New Roman" pitchFamily="18" charset="0"/>
              </a:rPr>
              <a:t>)</a:t>
            </a:r>
          </a:p>
          <a:p>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34583380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762000"/>
            <a:ext cx="8001000" cy="6032421"/>
          </a:xfrm>
          <a:prstGeom prst="rect">
            <a:avLst/>
          </a:prstGeom>
        </p:spPr>
        <p:txBody>
          <a:bodyPr wrap="square">
            <a:spAutoFit/>
          </a:bodyPr>
          <a:lstStyle/>
          <a:p>
            <a:pPr marL="109728" indent="0">
              <a:buNone/>
            </a:pPr>
            <a:r>
              <a:rPr lang="en-US" sz="2400" dirty="0">
                <a:latin typeface="Times New Roman" pitchFamily="18" charset="0"/>
                <a:cs typeface="Times New Roman" pitchFamily="18" charset="0"/>
              </a:rPr>
              <a:t>By substitution in </a:t>
            </a:r>
            <a:r>
              <a:rPr lang="en-US" sz="2400" dirty="0" smtClean="0">
                <a:latin typeface="Times New Roman" pitchFamily="18" charset="0"/>
                <a:cs typeface="Times New Roman" pitchFamily="18" charset="0"/>
              </a:rPr>
              <a:t>the previous equation</a:t>
            </a:r>
          </a:p>
          <a:p>
            <a:pPr marL="109728" indent="0">
              <a:buNone/>
            </a:pPr>
            <a:r>
              <a:rPr lang="en-US" sz="2400" dirty="0">
                <a:latin typeface="Times New Roman" pitchFamily="18" charset="0"/>
                <a:cs typeface="Times New Roman" pitchFamily="18" charset="0"/>
              </a:rPr>
              <a:t>R</a:t>
            </a:r>
            <a:r>
              <a:rPr lang="en-US" sz="2400" baseline="-25000" dirty="0">
                <a:latin typeface="Times New Roman" pitchFamily="18" charset="0"/>
                <a:cs typeface="Times New Roman" pitchFamily="18" charset="0"/>
              </a:rPr>
              <a:t>F(PR) </a:t>
            </a:r>
            <a:r>
              <a:rPr lang="en-US" sz="2400" baseline="-25000" dirty="0" smtClean="0">
                <a:latin typeface="Times New Roman" pitchFamily="18" charset="0"/>
                <a:cs typeface="Times New Roman" pitchFamily="18" charset="0"/>
              </a:rPr>
              <a:t> = </a:t>
            </a:r>
            <a:r>
              <a:rPr lang="en-US" sz="2400" dirty="0">
                <a:latin typeface="Times New Roman" pitchFamily="18" charset="0"/>
                <a:cs typeface="Times New Roman" pitchFamily="18" charset="0"/>
              </a:rPr>
              <a:t>9.976 </a:t>
            </a:r>
            <a:r>
              <a:rPr lang="en-US" sz="2400" dirty="0" smtClean="0">
                <a:latin typeface="Times New Roman" pitchFamily="18" charset="0"/>
                <a:cs typeface="Times New Roman" pitchFamily="18" charset="0"/>
              </a:rPr>
              <a:t>cm </a:t>
            </a:r>
          </a:p>
          <a:p>
            <a:pPr marL="109728" indent="0">
              <a:buNone/>
            </a:pPr>
            <a:r>
              <a:rPr lang="en-US" sz="2400" dirty="0" smtClean="0">
                <a:latin typeface="Times New Roman" pitchFamily="18" charset="0"/>
                <a:cs typeface="Times New Roman" pitchFamily="18" charset="0"/>
              </a:rPr>
              <a:t>Which is the diameter of the pulley that achieve the equation. </a:t>
            </a:r>
          </a:p>
          <a:p>
            <a:pPr marL="109728" indent="0">
              <a:buNone/>
            </a:pPr>
            <a:endParaRPr lang="en-US" sz="2400" b="1" dirty="0" smtClean="0">
              <a:latin typeface="Times New Roman" pitchFamily="18" charset="0"/>
              <a:cs typeface="Times New Roman" pitchFamily="18" charset="0"/>
            </a:endParaRPr>
          </a:p>
          <a:p>
            <a:pPr marL="109728" indent="0">
              <a:buNone/>
            </a:pPr>
            <a:r>
              <a:rPr lang="en-US" sz="2800" dirty="0" smtClean="0">
                <a:solidFill>
                  <a:srgbClr val="0070C0"/>
                </a:solidFill>
                <a:latin typeface="Times New Roman" pitchFamily="18" charset="0"/>
                <a:cs typeface="Times New Roman" pitchFamily="18" charset="0"/>
              </a:rPr>
              <a:t>The explanation of the results </a:t>
            </a:r>
            <a:r>
              <a:rPr lang="en-US" dirty="0" smtClean="0">
                <a:solidFill>
                  <a:srgbClr val="0070C0"/>
                </a:solidFill>
                <a:latin typeface="Times New Roman" pitchFamily="18" charset="0"/>
                <a:cs typeface="Times New Roman" pitchFamily="18" charset="0"/>
              </a:rPr>
              <a:t>:</a:t>
            </a:r>
          </a:p>
          <a:p>
            <a:pPr marL="109728" indent="0">
              <a:buNone/>
            </a:pPr>
            <a:endParaRPr lang="en-US" dirty="0" smtClean="0">
              <a:solidFill>
                <a:schemeClr val="bg2">
                  <a:lumMod val="50000"/>
                </a:schemeClr>
              </a:solidFill>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size of pulleys doesn't available in the market, the pulleys were designed in suitable size by lathe machine. </a:t>
            </a:r>
          </a:p>
          <a:p>
            <a:r>
              <a:rPr lang="en-US" sz="2400" dirty="0">
                <a:latin typeface="Times New Roman" pitchFamily="18" charset="0"/>
                <a:cs typeface="Times New Roman" pitchFamily="18" charset="0"/>
              </a:rPr>
              <a:t>The design of the model selected by the available size of the wheel in the market. </a:t>
            </a:r>
          </a:p>
          <a:p>
            <a:r>
              <a:rPr lang="en-US" sz="2400" dirty="0">
                <a:latin typeface="Times New Roman" pitchFamily="18" charset="0"/>
                <a:cs typeface="Times New Roman" pitchFamily="18" charset="0"/>
              </a:rPr>
              <a:t>The motor didn’t give enough power.</a:t>
            </a:r>
          </a:p>
          <a:p>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size of the pulley should more than 4 cm in order to increase the area an increase the distance and this leads to increase the torque and rotate the star.</a:t>
            </a:r>
          </a:p>
          <a:p>
            <a:r>
              <a:rPr lang="en-US" sz="2400" dirty="0">
                <a:latin typeface="Times New Roman" pitchFamily="18" charset="0"/>
                <a:cs typeface="Times New Roman" pitchFamily="18" charset="0"/>
              </a:rPr>
              <a:t> </a:t>
            </a:r>
          </a:p>
          <a:p>
            <a:pPr marL="109728" indent="0">
              <a:buNone/>
            </a:pPr>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3629078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09600" y="381001"/>
            <a:ext cx="8077200" cy="914400"/>
          </a:xfrm>
        </p:spPr>
        <p:txBody>
          <a:bodyPr>
            <a:normAutofit/>
          </a:bodyPr>
          <a:lstStyle/>
          <a:p>
            <a:pPr marL="109728" indent="0">
              <a:buNone/>
            </a:pPr>
            <a:r>
              <a:rPr lang="en-US" sz="4000" dirty="0" smtClean="0">
                <a:latin typeface="Times New Roman" pitchFamily="18" charset="0"/>
                <a:cs typeface="Times New Roman" pitchFamily="18" charset="0"/>
              </a:rPr>
              <a:t>Conclusion and recommendation</a:t>
            </a:r>
          </a:p>
          <a:p>
            <a:pPr marL="109728" indent="0">
              <a:buNone/>
            </a:pPr>
            <a:endParaRPr lang="en-US" sz="4000" dirty="0">
              <a:latin typeface="Times New Roman" pitchFamily="18" charset="0"/>
              <a:cs typeface="Times New Roman" pitchFamily="18" charset="0"/>
            </a:endParaRPr>
          </a:p>
          <a:p>
            <a:pPr marL="109728" indent="0">
              <a:buNone/>
            </a:pPr>
            <a:endParaRPr lang="en-US" sz="4000" dirty="0">
              <a:latin typeface="Times New Roman" pitchFamily="18" charset="0"/>
              <a:cs typeface="Times New Roman" pitchFamily="18" charset="0"/>
            </a:endParaRPr>
          </a:p>
        </p:txBody>
      </p:sp>
      <p:sp>
        <p:nvSpPr>
          <p:cNvPr id="9" name="Rectangle 3"/>
          <p:cNvSpPr>
            <a:spLocks noGrp="1" noChangeArrowheads="1"/>
          </p:cNvSpPr>
          <p:nvPr>
            <p:ph type="title"/>
          </p:nvPr>
        </p:nvSpPr>
        <p:spPr bwMode="auto">
          <a:xfrm>
            <a:off x="762000" y="1066800"/>
            <a:ext cx="7543800" cy="489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46" tIns="304704" rIns="92046" bIns="0" numCol="1" anchor="ctr" anchorCtr="0" compatLnSpc="1">
            <a:prstTxWarp prst="textNoShape">
              <a:avLst/>
            </a:prstTxWarp>
            <a:spAutoFit/>
          </a:bodyPr>
          <a:lstStyle/>
          <a:p>
            <a:pPr marL="0" marR="0" lvl="0" indent="1825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Stair climbing wheel chair simulates the easiest and cheapest mechanism, where The person concerned can easily get. Where the chair facilitates his movement and reach to any place he wants. We searched for treatment of this problem at least equipment, efforts and costs. And we hope that this project can be implemented on the ground successfully. To provide humanitarian service, for special needs people.</a:t>
            </a:r>
            <a:b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800" b="1" i="0" u="none" strike="noStrike" cap="none" normalizeH="0" baseline="0" dirty="0" smtClean="0">
              <a:ln>
                <a:noFill/>
              </a:ln>
              <a:solidFill>
                <a:srgbClr val="365F91"/>
              </a:solidFill>
              <a:effectLst/>
              <a:latin typeface="Times New Roman" pitchFamily="18" charset="0"/>
              <a:ea typeface="Times New Roman" pitchFamily="18" charset="0"/>
              <a:cs typeface="Times New Roman" pitchFamily="18" charset="0"/>
            </a:endParaRPr>
          </a:p>
          <a:p>
            <a:pPr marL="0" marR="0" lvl="0" indent="182563"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69062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762000"/>
            <a:ext cx="8153400" cy="4495801"/>
          </a:xfrm>
        </p:spPr>
        <p:txBody>
          <a:bodyPr>
            <a:normAutofit/>
          </a:bodyPr>
          <a:lstStyle/>
          <a:p>
            <a:pPr algn="ctr"/>
            <a:endParaRPr lang="en-US" sz="4800" dirty="0" smtClean="0"/>
          </a:p>
          <a:p>
            <a:pPr algn="ctr"/>
            <a:endParaRPr lang="en-US" sz="4800" dirty="0" smtClean="0"/>
          </a:p>
          <a:p>
            <a:pPr algn="ctr">
              <a:buNone/>
            </a:pPr>
            <a:r>
              <a:rPr lang="en-US" sz="8800" dirty="0" smtClean="0">
                <a:latin typeface="Angsana New" pitchFamily="18" charset="-34"/>
                <a:cs typeface="Angsana New" pitchFamily="18" charset="-34"/>
              </a:rPr>
              <a:t>Thank you for listening</a:t>
            </a:r>
            <a:endParaRPr lang="en-US" sz="8800" dirty="0">
              <a:latin typeface="Angsana New" pitchFamily="18" charset="-34"/>
              <a:cs typeface="Angsana New" pitchFamily="18" charset="-34"/>
            </a:endParaRPr>
          </a:p>
        </p:txBody>
      </p:sp>
    </p:spTree>
    <p:extLst>
      <p:ext uri="{BB962C8B-B14F-4D97-AF65-F5344CB8AC3E}">
        <p14:creationId xmlns:p14="http://schemas.microsoft.com/office/powerpoint/2010/main" val="4283406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a:bodyPr>
          <a:lstStyle/>
          <a:p>
            <a:r>
              <a:rPr lang="en-US" sz="4800" dirty="0" smtClean="0">
                <a:solidFill>
                  <a:srgbClr val="0070C0"/>
                </a:solidFill>
                <a:latin typeface="AngsanaUPC" pitchFamily="18" charset="-34"/>
                <a:cs typeface="AngsanaUPC" pitchFamily="18" charset="-34"/>
              </a:rPr>
              <a:t>Main problem :</a:t>
            </a:r>
          </a:p>
          <a:p>
            <a:pPr>
              <a:buNone/>
            </a:pPr>
            <a:r>
              <a:rPr lang="en-US" sz="3200" dirty="0">
                <a:latin typeface="Times New Roman" pitchFamily="18" charset="0"/>
                <a:cs typeface="Times New Roman" pitchFamily="18" charset="0"/>
              </a:rPr>
              <a:t>The main problem is to find the tools and equipment needed to manufacturing </a:t>
            </a:r>
            <a:r>
              <a:rPr lang="en-US" sz="3200" dirty="0" smtClean="0">
                <a:latin typeface="Times New Roman" pitchFamily="18" charset="0"/>
                <a:cs typeface="Times New Roman" pitchFamily="18" charset="0"/>
              </a:rPr>
              <a:t>chair which </a:t>
            </a:r>
            <a:r>
              <a:rPr lang="en-US" sz="3200" dirty="0">
                <a:latin typeface="Times New Roman" pitchFamily="18" charset="0"/>
                <a:cs typeface="Times New Roman" pitchFamily="18" charset="0"/>
              </a:rPr>
              <a:t>climb the stairs without any assistance. </a:t>
            </a:r>
            <a:endParaRPr lang="en-US" sz="3200" dirty="0" smtClean="0">
              <a:latin typeface="Times New Roman" pitchFamily="18" charset="0"/>
              <a:cs typeface="Times New Roman" pitchFamily="18" charset="0"/>
            </a:endParaRPr>
          </a:p>
          <a:p>
            <a:r>
              <a:rPr lang="en-US" sz="4800" dirty="0" smtClean="0">
                <a:solidFill>
                  <a:srgbClr val="0070C0"/>
                </a:solidFill>
                <a:latin typeface="AngsanaUPC" pitchFamily="18" charset="-34"/>
                <a:cs typeface="AngsanaUPC" pitchFamily="18" charset="-34"/>
              </a:rPr>
              <a:t>The principle of our design :</a:t>
            </a:r>
          </a:p>
          <a:p>
            <a:pPr>
              <a:buNone/>
            </a:pPr>
            <a:r>
              <a:rPr lang="en-US" sz="3200" dirty="0" smtClean="0">
                <a:latin typeface="Times New Roman" pitchFamily="18" charset="0"/>
                <a:cs typeface="Times New Roman" pitchFamily="18" charset="0"/>
              </a:rPr>
              <a:t> Tri </a:t>
            </a:r>
            <a:r>
              <a:rPr lang="en-US" sz="3200" dirty="0">
                <a:latin typeface="Times New Roman" pitchFamily="18" charset="0"/>
                <a:cs typeface="Times New Roman" pitchFamily="18" charset="0"/>
              </a:rPr>
              <a:t>wheel </a:t>
            </a:r>
            <a:r>
              <a:rPr lang="en-US" sz="3200" dirty="0" smtClean="0">
                <a:latin typeface="Times New Roman" pitchFamily="18" charset="0"/>
                <a:cs typeface="Times New Roman" pitchFamily="18" charset="0"/>
              </a:rPr>
              <a:t>mechanisms. </a:t>
            </a:r>
            <a:endParaRPr lang="en-US" sz="32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052665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635691"/>
          </a:xfrm>
        </p:spPr>
        <p:txBody>
          <a:bodyPr/>
          <a:lstStyle/>
          <a:p>
            <a:pPr marL="109728" indent="0">
              <a:buNone/>
            </a:pPr>
            <a:endParaRPr lang="en-US" sz="4400" dirty="0" smtClean="0">
              <a:latin typeface="Angsana New" pitchFamily="18" charset="-34"/>
              <a:cs typeface="Angsana New" pitchFamily="18" charset="-34"/>
            </a:endParaRPr>
          </a:p>
          <a:p>
            <a:r>
              <a:rPr lang="en-US" sz="3600" dirty="0">
                <a:latin typeface="Times New Roman" pitchFamily="18" charset="0"/>
                <a:cs typeface="Times New Roman" pitchFamily="18" charset="0"/>
              </a:rPr>
              <a:t>We change the design which consist of planetary gears to pulleys. </a:t>
            </a:r>
            <a:endParaRPr lang="en-US" sz="3600" dirty="0" smtClean="0">
              <a:latin typeface="Times New Roman" pitchFamily="18" charset="0"/>
              <a:cs typeface="Times New Roman" pitchFamily="18" charset="0"/>
            </a:endParaRPr>
          </a:p>
          <a:p>
            <a:endParaRPr lang="en-US" sz="3600" dirty="0" smtClean="0">
              <a:latin typeface="Times New Roman" pitchFamily="18" charset="0"/>
              <a:cs typeface="Times New Roman" pitchFamily="18" charset="0"/>
            </a:endParaRPr>
          </a:p>
          <a:p>
            <a:endParaRPr lang="en-US" sz="3600" dirty="0" smtClean="0">
              <a:latin typeface="Times New Roman" pitchFamily="18" charset="0"/>
              <a:cs typeface="Times New Roman" pitchFamily="18" charset="0"/>
            </a:endParaRPr>
          </a:p>
          <a:p>
            <a:pPr marL="109728" indent="0">
              <a:buNone/>
            </a:pPr>
            <a:endParaRPr lang="en-US" sz="3600" dirty="0">
              <a:latin typeface="Times New Roman" pitchFamily="18" charset="0"/>
              <a:cs typeface="Times New Roman" pitchFamily="18" charset="0"/>
            </a:endParaRPr>
          </a:p>
        </p:txBody>
      </p:sp>
      <p:sp>
        <p:nvSpPr>
          <p:cNvPr id="2" name="Title 1"/>
          <p:cNvSpPr>
            <a:spLocks noGrp="1"/>
          </p:cNvSpPr>
          <p:nvPr>
            <p:ph type="title"/>
          </p:nvPr>
        </p:nvSpPr>
        <p:spPr/>
        <p:txBody>
          <a:bodyPr>
            <a:noAutofit/>
          </a:bodyPr>
          <a:lstStyle/>
          <a:p>
            <a:r>
              <a:rPr lang="en-US" sz="4800" b="0" dirty="0">
                <a:effectLst/>
                <a:latin typeface="Times New Roman" pitchFamily="18" charset="0"/>
                <a:cs typeface="Times New Roman" pitchFamily="18" charset="0"/>
              </a:rPr>
              <a:t>Tri-wheel mechanism</a:t>
            </a:r>
            <a:endParaRPr lang="en-US" sz="4800" b="0" dirty="0">
              <a:solidFill>
                <a:schemeClr val="tx1"/>
              </a:solidFill>
              <a:effectLst/>
              <a:latin typeface="Times New Roman" pitchFamily="18" charset="0"/>
              <a:cs typeface="Times New Roman" pitchFamily="18" charset="0"/>
            </a:endParaRPr>
          </a:p>
        </p:txBody>
      </p:sp>
      <p:pic>
        <p:nvPicPr>
          <p:cNvPr id="5" name="صورة 4" descr="C:\Users\user\Desktop\stair_is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7800" y="3610419"/>
            <a:ext cx="3063558" cy="2215127"/>
          </a:xfrm>
          <a:prstGeom prst="rect">
            <a:avLst/>
          </a:prstGeom>
          <a:noFill/>
          <a:ln>
            <a:noFill/>
          </a:ln>
        </p:spPr>
      </p:pic>
      <p:pic>
        <p:nvPicPr>
          <p:cNvPr id="1026" name="Picture 2" descr="C:\Users\HP\Desktop\ملفات مهمه\مشروع التخرج\muna\Old_20-tri-wheel_073999B9-042D-6DC1-63481A3601F2067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1" y="3612585"/>
            <a:ext cx="2743199" cy="2215127"/>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3810000" y="4267200"/>
            <a:ext cx="1143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Tree>
    <p:extLst>
      <p:ext uri="{BB962C8B-B14F-4D97-AF65-F5344CB8AC3E}">
        <p14:creationId xmlns:p14="http://schemas.microsoft.com/office/powerpoint/2010/main" val="2319692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lstStyle/>
          <a:p>
            <a:pPr marL="109728" indent="0">
              <a:buNone/>
            </a:pPr>
            <a:endParaRPr lang="en-US" sz="2800" dirty="0">
              <a:latin typeface="Times New Roman" pitchFamily="18" charset="0"/>
              <a:cs typeface="Times New Roman" pitchFamily="18" charset="0"/>
            </a:endParaRPr>
          </a:p>
          <a:p>
            <a:r>
              <a:rPr lang="en-US" sz="3600" dirty="0" smtClean="0">
                <a:latin typeface="Times New Roman" pitchFamily="18" charset="0"/>
                <a:cs typeface="Times New Roman" pitchFamily="18" charset="0"/>
              </a:rPr>
              <a:t>Because :</a:t>
            </a:r>
          </a:p>
          <a:p>
            <a:pPr marL="624078" indent="-514350">
              <a:buFont typeface="+mj-lt"/>
              <a:buAutoNum type="arabicPeriod"/>
            </a:pPr>
            <a:r>
              <a:rPr lang="en-US" sz="3600" dirty="0" smtClean="0">
                <a:latin typeface="Times New Roman" pitchFamily="18" charset="0"/>
                <a:cs typeface="Times New Roman" pitchFamily="18" charset="0"/>
              </a:rPr>
              <a:t>The gears are more expensive.</a:t>
            </a:r>
          </a:p>
          <a:p>
            <a:pPr marL="624078" indent="-514350">
              <a:buFont typeface="+mj-lt"/>
              <a:buAutoNum type="arabicPeriod"/>
            </a:pPr>
            <a:r>
              <a:rPr lang="en-US" sz="3600" dirty="0" smtClean="0">
                <a:latin typeface="Times New Roman" pitchFamily="18" charset="0"/>
                <a:cs typeface="Times New Roman" pitchFamily="18" charset="0"/>
              </a:rPr>
              <a:t>More </a:t>
            </a:r>
            <a:r>
              <a:rPr lang="en-US" sz="3600" dirty="0">
                <a:latin typeface="Times New Roman" pitchFamily="18" charset="0"/>
                <a:cs typeface="Times New Roman" pitchFamily="18" charset="0"/>
              </a:rPr>
              <a:t>complex and sometimes cannot be performed easily.</a:t>
            </a:r>
          </a:p>
        </p:txBody>
      </p:sp>
    </p:spTree>
    <p:extLst>
      <p:ext uri="{BB962C8B-B14F-4D97-AF65-F5344CB8AC3E}">
        <p14:creationId xmlns:p14="http://schemas.microsoft.com/office/powerpoint/2010/main" val="2821665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HP\Desktop\ملفات مهمه\مشروع التخرج\muna\stair_iso.jp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5800" y="1481138"/>
            <a:ext cx="8229600" cy="452596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7200" b="0" dirty="0" smtClean="0">
                <a:solidFill>
                  <a:schemeClr val="tx1"/>
                </a:solidFill>
                <a:effectLst/>
                <a:latin typeface="Angsana New" pitchFamily="18" charset="-34"/>
                <a:cs typeface="Angsana New" pitchFamily="18" charset="-34"/>
              </a:rPr>
              <a:t>Main </a:t>
            </a:r>
            <a:r>
              <a:rPr lang="en-US" sz="7200" b="0" dirty="0" smtClean="0">
                <a:solidFill>
                  <a:schemeClr val="tx1"/>
                </a:solidFill>
                <a:effectLst/>
                <a:latin typeface="Angsana New" pitchFamily="18" charset="-34"/>
                <a:cs typeface="Angsana New" pitchFamily="18" charset="-34"/>
              </a:rPr>
              <a:t>components</a:t>
            </a:r>
            <a:endParaRPr lang="en-US" sz="7200" b="0" dirty="0">
              <a:solidFill>
                <a:schemeClr val="tx1"/>
              </a:solidFill>
              <a:effectLst/>
              <a:latin typeface="Angsana New" pitchFamily="18" charset="-34"/>
              <a:cs typeface="Angsana New" pitchFamily="18" charset="-34"/>
            </a:endParaRPr>
          </a:p>
        </p:txBody>
      </p:sp>
      <p:cxnSp>
        <p:nvCxnSpPr>
          <p:cNvPr id="6" name="Straight Arrow Connector 5"/>
          <p:cNvCxnSpPr/>
          <p:nvPr/>
        </p:nvCxnSpPr>
        <p:spPr>
          <a:xfrm flipH="1">
            <a:off x="6584373" y="2043545"/>
            <a:ext cx="990600" cy="865909"/>
          </a:xfrm>
          <a:prstGeom prst="straightConnector1">
            <a:avLst/>
          </a:prstGeom>
          <a:ln w="57150">
            <a:solidFill>
              <a:srgbClr val="FF0000"/>
            </a:solidFill>
            <a:tailEnd type="arrow"/>
          </a:ln>
          <a:effectLst>
            <a:glow rad="63500">
              <a:schemeClr val="accent4">
                <a:satMod val="175000"/>
                <a:alpha val="40000"/>
              </a:schemeClr>
            </a:glow>
          </a:effectLst>
          <a:scene3d>
            <a:camera prst="orthographicFront">
              <a:rot lat="0" lon="21299999" rev="0"/>
            </a:camera>
            <a:lightRig rig="sunrise" dir="t"/>
          </a:scene3d>
          <a:sp3d>
            <a:bevelT/>
          </a:sp3d>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467600" y="1727262"/>
            <a:ext cx="94095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pulley</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4" name="Elbow Connector 13"/>
          <p:cNvCxnSpPr/>
          <p:nvPr/>
        </p:nvCxnSpPr>
        <p:spPr>
          <a:xfrm>
            <a:off x="4800600" y="2096594"/>
            <a:ext cx="1524000" cy="1484806"/>
          </a:xfrm>
          <a:prstGeom prst="bentConnector3">
            <a:avLst/>
          </a:prstGeom>
          <a:ln w="53975">
            <a:solidFill>
              <a:srgbClr val="FF0000"/>
            </a:solidFill>
            <a:tailEnd type="arrow"/>
          </a:ln>
          <a:effectLst>
            <a:glow rad="139700">
              <a:schemeClr val="accent4">
                <a:satMod val="175000"/>
                <a:alpha val="40000"/>
              </a:schemeClr>
            </a:glow>
            <a:innerShdw blurRad="63500" dist="50800">
              <a:prstClr val="black">
                <a:alpha val="50000"/>
              </a:prstClr>
            </a:innerShdw>
          </a:effectLst>
          <a:scene3d>
            <a:camera prst="orthographicFront"/>
            <a:lightRig rig="sunset" dir="t"/>
          </a:scene3d>
          <a:sp3d>
            <a:bevelT/>
            <a:bevelB/>
          </a:sp3d>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016829" y="1858879"/>
            <a:ext cx="979057"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belt</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20" name="Straight Arrow Connector 19"/>
          <p:cNvCxnSpPr/>
          <p:nvPr/>
        </p:nvCxnSpPr>
        <p:spPr>
          <a:xfrm flipH="1" flipV="1">
            <a:off x="6781800" y="4648200"/>
            <a:ext cx="1828800" cy="304800"/>
          </a:xfrm>
          <a:prstGeom prst="straightConnector1">
            <a:avLst/>
          </a:prstGeom>
          <a:ln w="53975">
            <a:solidFill>
              <a:srgbClr val="FF0000"/>
            </a:solidFill>
            <a:tailEnd type="arrow"/>
          </a:ln>
          <a:effectLst>
            <a:glow rad="139700">
              <a:schemeClr val="accent4">
                <a:satMod val="175000"/>
                <a:alpha val="40000"/>
              </a:schemeClr>
            </a:glow>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178222" y="4325034"/>
            <a:ext cx="864756"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Star frame</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5" name="TextBox 24"/>
          <p:cNvSpPr txBox="1"/>
          <p:nvPr/>
        </p:nvSpPr>
        <p:spPr>
          <a:xfrm>
            <a:off x="4648200" y="6206836"/>
            <a:ext cx="1143000"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bearing</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27" name="Straight Arrow Connector 26"/>
          <p:cNvCxnSpPr/>
          <p:nvPr/>
        </p:nvCxnSpPr>
        <p:spPr>
          <a:xfrm flipV="1">
            <a:off x="5410200" y="4530436"/>
            <a:ext cx="762000" cy="1676400"/>
          </a:xfrm>
          <a:prstGeom prst="straightConnector1">
            <a:avLst/>
          </a:prstGeom>
          <a:ln w="53975">
            <a:solidFill>
              <a:srgbClr val="FF0000"/>
            </a:solidFill>
            <a:tailEnd type="arrow"/>
          </a:ln>
          <a:effectLst>
            <a:glow rad="1397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3124200" y="5568372"/>
            <a:ext cx="914400" cy="638464"/>
          </a:xfrm>
          <a:prstGeom prst="straightConnector1">
            <a:avLst/>
          </a:prstGeom>
          <a:ln w="47625">
            <a:solidFill>
              <a:srgbClr val="FF0000"/>
            </a:solidFill>
            <a:tailEnd type="arrow"/>
          </a:ln>
          <a:effectLst>
            <a:glow rad="1397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057400" y="4325034"/>
            <a:ext cx="1981200" cy="1243338"/>
          </a:xfrm>
          <a:prstGeom prst="straightConnector1">
            <a:avLst/>
          </a:prstGeom>
          <a:ln w="47625">
            <a:solidFill>
              <a:srgbClr val="FF0000"/>
            </a:solidFill>
            <a:tailEnd type="arrow"/>
          </a:ln>
          <a:effectLst>
            <a:glow rad="1397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905000" y="6007100"/>
            <a:ext cx="1143000"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wheel</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5" name="TextBox 34"/>
          <p:cNvSpPr txBox="1"/>
          <p:nvPr/>
        </p:nvSpPr>
        <p:spPr>
          <a:xfrm>
            <a:off x="1143000" y="5368636"/>
            <a:ext cx="914400"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shaft</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97997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724400"/>
          </a:xfrm>
        </p:spPr>
        <p:txBody>
          <a:bodyPr>
            <a:normAutofit/>
          </a:bodyPr>
          <a:lstStyle/>
          <a:p>
            <a:r>
              <a:rPr lang="en-US" sz="3200" dirty="0" smtClean="0">
                <a:latin typeface="Times New Roman" pitchFamily="18" charset="0"/>
                <a:cs typeface="Times New Roman" pitchFamily="18" charset="0"/>
              </a:rPr>
              <a:t>In our mechanism we have the central pulley which combined with three pulley which </a:t>
            </a:r>
            <a:r>
              <a:rPr lang="en-US" sz="3200" dirty="0" smtClean="0">
                <a:latin typeface="Times New Roman" pitchFamily="18" charset="0"/>
                <a:cs typeface="Times New Roman" pitchFamily="18" charset="0"/>
              </a:rPr>
              <a:t>transfer </a:t>
            </a:r>
            <a:r>
              <a:rPr lang="en-US" sz="3200" dirty="0" smtClean="0">
                <a:latin typeface="Times New Roman" pitchFamily="18" charset="0"/>
                <a:cs typeface="Times New Roman" pitchFamily="18" charset="0"/>
              </a:rPr>
              <a:t>the motion from the central pulley to the follower </a:t>
            </a:r>
            <a:r>
              <a:rPr lang="en-US" sz="3200" dirty="0" smtClean="0">
                <a:latin typeface="Times New Roman" pitchFamily="18" charset="0"/>
                <a:cs typeface="Times New Roman" pitchFamily="18" charset="0"/>
              </a:rPr>
              <a:t>pulleys. </a:t>
            </a:r>
          </a:p>
          <a:p>
            <a:pPr marL="0" indent="0">
              <a:buNone/>
            </a:pPr>
            <a:r>
              <a:rPr lang="en-US" dirty="0">
                <a:latin typeface="Times New Roman" pitchFamily="18" charset="0"/>
                <a:cs typeface="Times New Roman" pitchFamily="18" charset="0"/>
              </a:rPr>
              <a:t>follower pulleys is </a:t>
            </a:r>
            <a:r>
              <a:rPr lang="en-US" sz="3200" dirty="0" smtClean="0">
                <a:latin typeface="Times New Roman" pitchFamily="18" charset="0"/>
                <a:cs typeface="Times New Roman" pitchFamily="18" charset="0"/>
              </a:rPr>
              <a:t>connected to the </a:t>
            </a:r>
            <a:r>
              <a:rPr lang="en-US" sz="3200" dirty="0" smtClean="0">
                <a:latin typeface="Times New Roman" pitchFamily="18" charset="0"/>
                <a:cs typeface="Times New Roman" pitchFamily="18" charset="0"/>
              </a:rPr>
              <a:t>wheel.</a:t>
            </a:r>
          </a:p>
          <a:p>
            <a:pPr marL="0" indent="0">
              <a:buNone/>
            </a:pPr>
            <a:r>
              <a:rPr lang="en-US" dirty="0" smtClean="0">
                <a:latin typeface="Times New Roman" pitchFamily="18" charset="0"/>
                <a:cs typeface="Times New Roman" pitchFamily="18" charset="0"/>
              </a:rPr>
              <a:t>When the </a:t>
            </a:r>
            <a:r>
              <a:rPr lang="en-US" dirty="0">
                <a:latin typeface="Times New Roman" pitchFamily="18" charset="0"/>
                <a:cs typeface="Times New Roman" pitchFamily="18" charset="0"/>
              </a:rPr>
              <a:t>follower pulleys </a:t>
            </a:r>
            <a:r>
              <a:rPr lang="en-US" dirty="0" smtClean="0">
                <a:latin typeface="Times New Roman" pitchFamily="18" charset="0"/>
                <a:cs typeface="Times New Roman" pitchFamily="18" charset="0"/>
              </a:rPr>
              <a:t> rotate the wheels rotate.</a:t>
            </a:r>
            <a:endParaRPr lang="en-US" sz="3200" dirty="0" smtClean="0">
              <a:latin typeface="Times New Roman" pitchFamily="18" charset="0"/>
              <a:cs typeface="Times New Roman" pitchFamily="18" charset="0"/>
            </a:endParaRPr>
          </a:p>
        </p:txBody>
      </p:sp>
      <p:sp>
        <p:nvSpPr>
          <p:cNvPr id="2" name="Title 1"/>
          <p:cNvSpPr>
            <a:spLocks noGrp="1"/>
          </p:cNvSpPr>
          <p:nvPr>
            <p:ph type="title"/>
          </p:nvPr>
        </p:nvSpPr>
        <p:spPr>
          <a:xfrm>
            <a:off x="457200" y="0"/>
            <a:ext cx="8229600" cy="1417638"/>
          </a:xfrm>
        </p:spPr>
        <p:txBody>
          <a:bodyPr>
            <a:normAutofit fontScale="90000"/>
          </a:bodyPr>
          <a:lstStyle/>
          <a:p>
            <a:r>
              <a:rPr lang="en-US" b="1" dirty="0"/>
              <a:t/>
            </a:r>
            <a:br>
              <a:rPr lang="en-US" b="1" dirty="0"/>
            </a:br>
            <a:r>
              <a:rPr lang="en-US" dirty="0"/>
              <a:t> </a:t>
            </a:r>
            <a:br>
              <a:rPr lang="en-US" dirty="0"/>
            </a:br>
            <a:r>
              <a:rPr lang="en-US" b="1" dirty="0"/>
              <a:t/>
            </a:r>
            <a:br>
              <a:rPr lang="en-US" b="1" dirty="0"/>
            </a:br>
            <a:r>
              <a:rPr lang="en-US" sz="4000" dirty="0"/>
              <a:t> </a:t>
            </a:r>
            <a:br>
              <a:rPr lang="en-US" sz="4000" dirty="0"/>
            </a:br>
            <a:r>
              <a:rPr lang="en-US" dirty="0"/>
              <a:t> </a:t>
            </a:r>
            <a:br>
              <a:rPr lang="en-US" dirty="0"/>
            </a:br>
            <a:r>
              <a:rPr lang="en-US" dirty="0"/>
              <a:t> </a:t>
            </a:r>
            <a:br>
              <a:rPr lang="en-US" dirty="0"/>
            </a:br>
            <a:endParaRPr lang="en-US" dirty="0"/>
          </a:p>
        </p:txBody>
      </p:sp>
      <p:sp>
        <p:nvSpPr>
          <p:cNvPr id="4" name="Title 1"/>
          <p:cNvSpPr txBox="1">
            <a:spLocks/>
          </p:cNvSpPr>
          <p:nvPr/>
        </p:nvSpPr>
        <p:spPr>
          <a:xfrm>
            <a:off x="457200" y="274638"/>
            <a:ext cx="8229600" cy="114300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sz="7200" b="0" dirty="0" smtClean="0">
                <a:solidFill>
                  <a:schemeClr val="tx1"/>
                </a:solidFill>
                <a:effectLst/>
                <a:latin typeface="Angsana New" pitchFamily="18" charset="-34"/>
                <a:cs typeface="Angsana New" pitchFamily="18" charset="-34"/>
              </a:rPr>
              <a:t>Main components :</a:t>
            </a:r>
            <a:endParaRPr lang="en-US" sz="7200" b="0" dirty="0">
              <a:solidFill>
                <a:schemeClr val="tx1"/>
              </a:solidFill>
              <a:effectLst/>
              <a:latin typeface="Angsana New" pitchFamily="18" charset="-34"/>
              <a:cs typeface="Angsana New" pitchFamily="18" charset="-34"/>
            </a:endParaRPr>
          </a:p>
        </p:txBody>
      </p:sp>
    </p:spTree>
    <p:extLst>
      <p:ext uri="{BB962C8B-B14F-4D97-AF65-F5344CB8AC3E}">
        <p14:creationId xmlns:p14="http://schemas.microsoft.com/office/powerpoint/2010/main" val="1948570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102291"/>
          </a:xfrm>
        </p:spPr>
        <p:txBody>
          <a:bodyPr/>
          <a:lstStyle/>
          <a:p>
            <a:pPr>
              <a:buNone/>
            </a:pPr>
            <a:endParaRPr lang="en-US" sz="3200" dirty="0" smtClean="0">
              <a:latin typeface="Times New Roman" pitchFamily="18" charset="0"/>
              <a:cs typeface="Times New Roman" pitchFamily="18" charset="0"/>
            </a:endParaRPr>
          </a:p>
          <a:p>
            <a:pPr>
              <a:buNone/>
            </a:pPr>
            <a:endParaRPr lang="en-US" sz="3200" dirty="0">
              <a:latin typeface="Times New Roman" pitchFamily="18" charset="0"/>
              <a:cs typeface="Times New Roman" pitchFamily="18" charset="0"/>
            </a:endParaRPr>
          </a:p>
          <a:p>
            <a:pPr>
              <a:buNone/>
            </a:pPr>
            <a:endParaRPr lang="en-US" sz="3200" dirty="0" smtClean="0">
              <a:latin typeface="Times New Roman" pitchFamily="18" charset="0"/>
              <a:cs typeface="Times New Roman" pitchFamily="18" charset="0"/>
            </a:endParaRPr>
          </a:p>
          <a:p>
            <a:pPr>
              <a:buNone/>
            </a:pPr>
            <a:endParaRPr lang="en-US" sz="3200" dirty="0">
              <a:latin typeface="Times New Roman" pitchFamily="18" charset="0"/>
              <a:cs typeface="Times New Roman" pitchFamily="18" charset="0"/>
            </a:endParaRPr>
          </a:p>
          <a:p>
            <a:pPr>
              <a:buNone/>
            </a:pPr>
            <a:endParaRPr lang="en-US" sz="3200" dirty="0" smtClean="0">
              <a:latin typeface="Times New Roman" pitchFamily="18" charset="0"/>
              <a:cs typeface="Times New Roman" pitchFamily="18" charset="0"/>
            </a:endParaRPr>
          </a:p>
          <a:p>
            <a:r>
              <a:rPr lang="en-US" sz="4000" dirty="0">
                <a:latin typeface="Times New Roman" pitchFamily="18" charset="0"/>
                <a:cs typeface="Times New Roman" pitchFamily="18" charset="0"/>
              </a:rPr>
              <a:t>It used to rotate left or right</a:t>
            </a:r>
          </a:p>
        </p:txBody>
      </p:sp>
      <p:sp>
        <p:nvSpPr>
          <p:cNvPr id="4" name="Title 1"/>
          <p:cNvSpPr>
            <a:spLocks noGrp="1"/>
          </p:cNvSpPr>
          <p:nvPr>
            <p:ph type="title"/>
          </p:nvPr>
        </p:nvSpPr>
        <p:spPr>
          <a:xfrm>
            <a:off x="228600" y="304800"/>
            <a:ext cx="8686800" cy="1219199"/>
          </a:xfrm>
        </p:spPr>
        <p:txBody>
          <a:bodyPr>
            <a:noAutofit/>
          </a:bodyPr>
          <a:lstStyle/>
          <a:p>
            <a:r>
              <a:rPr lang="en-US" sz="6000" b="0" dirty="0" smtClean="0">
                <a:solidFill>
                  <a:schemeClr val="tx1"/>
                </a:solidFill>
                <a:effectLst/>
                <a:latin typeface="Times New Roman" pitchFamily="18" charset="0"/>
                <a:cs typeface="Times New Roman" pitchFamily="18" charset="0"/>
              </a:rPr>
              <a:t/>
            </a:r>
            <a:br>
              <a:rPr lang="en-US" sz="6000" b="0" dirty="0" smtClean="0">
                <a:solidFill>
                  <a:schemeClr val="tx1"/>
                </a:solidFill>
                <a:effectLst/>
                <a:latin typeface="Times New Roman" pitchFamily="18" charset="0"/>
                <a:cs typeface="Times New Roman" pitchFamily="18" charset="0"/>
              </a:rPr>
            </a:br>
            <a:r>
              <a:rPr lang="en-US" sz="6000" b="0" dirty="0" smtClean="0">
                <a:solidFill>
                  <a:schemeClr val="tx1"/>
                </a:solidFill>
                <a:effectLst/>
                <a:latin typeface="Times New Roman" pitchFamily="18" charset="0"/>
                <a:cs typeface="Times New Roman" pitchFamily="18" charset="0"/>
              </a:rPr>
              <a:t>castor wheel  </a:t>
            </a:r>
            <a:r>
              <a:rPr lang="en-US" sz="6000" dirty="0">
                <a:latin typeface="Times New Roman" pitchFamily="18" charset="0"/>
                <a:cs typeface="Times New Roman" pitchFamily="18" charset="0"/>
              </a:rPr>
              <a:t/>
            </a:r>
            <a:br>
              <a:rPr lang="en-US" sz="6000" dirty="0">
                <a:latin typeface="Times New Roman" pitchFamily="18" charset="0"/>
                <a:cs typeface="Times New Roman" pitchFamily="18" charset="0"/>
              </a:rPr>
            </a:br>
            <a:endParaRPr lang="en-US" sz="6000" b="0" dirty="0">
              <a:solidFill>
                <a:schemeClr val="tx1"/>
              </a:solidFill>
              <a:effectLst/>
              <a:latin typeface="Times New Roman" pitchFamily="18" charset="0"/>
              <a:cs typeface="Times New Roman" pitchFamily="18" charset="0"/>
            </a:endParaRPr>
          </a:p>
        </p:txBody>
      </p:sp>
      <p:pic>
        <p:nvPicPr>
          <p:cNvPr id="5" name="صورة 3"/>
          <p:cNvPicPr/>
          <p:nvPr/>
        </p:nvPicPr>
        <p:blipFill>
          <a:blip r:embed="rId2" cstate="print"/>
          <a:stretch>
            <a:fillRect/>
          </a:stretch>
        </p:blipFill>
        <p:spPr>
          <a:xfrm>
            <a:off x="3276600" y="1981200"/>
            <a:ext cx="1983105" cy="2363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5056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ar-SA" sz="4400" dirty="0" smtClean="0"/>
          </a:p>
          <a:p>
            <a:endParaRPr lang="en-US" sz="4400" dirty="0"/>
          </a:p>
          <a:p>
            <a:endParaRPr lang="en-US" sz="4400" dirty="0" smtClean="0"/>
          </a:p>
          <a:p>
            <a:endParaRPr lang="en-US" sz="4400" dirty="0"/>
          </a:p>
        </p:txBody>
      </p:sp>
      <p:sp>
        <p:nvSpPr>
          <p:cNvPr id="6" name="Title 5"/>
          <p:cNvSpPr>
            <a:spLocks noGrp="1"/>
          </p:cNvSpPr>
          <p:nvPr>
            <p:ph type="title"/>
          </p:nvPr>
        </p:nvSpPr>
        <p:spPr>
          <a:xfrm>
            <a:off x="457200" y="457200"/>
            <a:ext cx="8229600" cy="1557010"/>
          </a:xfrm>
        </p:spPr>
        <p:txBody>
          <a:bodyPr>
            <a:noAutofit/>
          </a:bodyPr>
          <a:lstStyle/>
          <a:p>
            <a:r>
              <a:rPr lang="en-US" sz="4400" b="0" dirty="0">
                <a:effectLst/>
                <a:latin typeface="Times New Roman" pitchFamily="18" charset="0"/>
                <a:cs typeface="Times New Roman" pitchFamily="18" charset="0"/>
              </a:rPr>
              <a:t>Mechanism  for balance the seat with respect to </a:t>
            </a:r>
            <a:r>
              <a:rPr lang="en-US" sz="4400" b="0" dirty="0" smtClean="0">
                <a:effectLst/>
                <a:latin typeface="Times New Roman" pitchFamily="18" charset="0"/>
                <a:cs typeface="Times New Roman" pitchFamily="18" charset="0"/>
              </a:rPr>
              <a:t>wheels motion:</a:t>
            </a:r>
            <a:r>
              <a:rPr lang="en-US" sz="4400" b="0" dirty="0">
                <a:effectLst/>
                <a:latin typeface="Times New Roman" pitchFamily="18" charset="0"/>
                <a:cs typeface="Times New Roman" pitchFamily="18" charset="0"/>
              </a:rPr>
              <a:t/>
            </a:r>
            <a:br>
              <a:rPr lang="en-US" sz="4400" b="0" dirty="0">
                <a:effectLst/>
                <a:latin typeface="Times New Roman" pitchFamily="18" charset="0"/>
                <a:cs typeface="Times New Roman" pitchFamily="18" charset="0"/>
              </a:rPr>
            </a:br>
            <a:endParaRPr lang="en-US" sz="4400" b="0" dirty="0">
              <a:effectLst/>
              <a:latin typeface="Times New Roman" pitchFamily="18" charset="0"/>
              <a:cs typeface="Times New Roman" pitchFamily="18" charset="0"/>
            </a:endParaRPr>
          </a:p>
        </p:txBody>
      </p:sp>
      <p:sp>
        <p:nvSpPr>
          <p:cNvPr id="2" name="Rectangle 1"/>
          <p:cNvSpPr/>
          <p:nvPr/>
        </p:nvSpPr>
        <p:spPr>
          <a:xfrm>
            <a:off x="457200" y="1752600"/>
            <a:ext cx="8229600" cy="1569660"/>
          </a:xfrm>
          <a:prstGeom prst="rect">
            <a:avLst/>
          </a:prstGeom>
        </p:spPr>
        <p:txBody>
          <a:bodyPr wrap="square">
            <a:spAutoFit/>
          </a:bodyPr>
          <a:lstStyle/>
          <a:p>
            <a:r>
              <a:rPr lang="en-US" sz="3200" dirty="0" smtClean="0">
                <a:latin typeface="Times New Roman" pitchFamily="18" charset="0"/>
                <a:cs typeface="Times New Roman" pitchFamily="18" charset="0"/>
              </a:rPr>
              <a:t>The main idea of this mechanism is to keep the person in the horizontal situation. To </a:t>
            </a:r>
            <a:r>
              <a:rPr lang="en-US" sz="3200" dirty="0" smtClean="0">
                <a:latin typeface="Times New Roman" pitchFamily="18" charset="0"/>
                <a:cs typeface="Times New Roman" pitchFamily="18" charset="0"/>
              </a:rPr>
              <a:t>achieve this we use power </a:t>
            </a:r>
            <a:r>
              <a:rPr lang="en-US" sz="3200" dirty="0" smtClean="0">
                <a:latin typeface="Times New Roman" pitchFamily="18" charset="0"/>
                <a:cs typeface="Times New Roman" pitchFamily="18" charset="0"/>
              </a:rPr>
              <a:t>screw </a:t>
            </a:r>
            <a:r>
              <a:rPr lang="en-US" sz="3200" b="1" dirty="0" smtClean="0">
                <a:latin typeface="Times New Roman" pitchFamily="18" charset="0"/>
                <a:cs typeface="Times New Roman" pitchFamily="18" charset="0"/>
              </a:rPr>
              <a:t> </a:t>
            </a:r>
            <a:endParaRPr lang="en-US" sz="3200" b="1" dirty="0">
              <a:latin typeface="Times New Roman" pitchFamily="18" charset="0"/>
              <a:cs typeface="Times New Roman" pitchFamily="18" charset="0"/>
            </a:endParaRPr>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3" name="صورة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055918"/>
            <a:ext cx="4060731" cy="19534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92075"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Box 12"/>
          <p:cNvSpPr txBox="1"/>
          <p:nvPr/>
        </p:nvSpPr>
        <p:spPr>
          <a:xfrm>
            <a:off x="2265220" y="5286879"/>
            <a:ext cx="1828800" cy="646331"/>
          </a:xfrm>
          <a:prstGeom prst="rect">
            <a:avLst/>
          </a:prstGeom>
          <a:noFill/>
        </p:spPr>
        <p:txBody>
          <a:bodyPr wrap="square" rtlCol="0">
            <a:spAutoFit/>
          </a:bodyPr>
          <a:lstStyle/>
          <a:p>
            <a:r>
              <a:rPr lang="en-US" dirty="0" smtClean="0"/>
              <a:t>The angle of the stair</a:t>
            </a:r>
            <a:endParaRPr lang="en-US" dirty="0"/>
          </a:p>
        </p:txBody>
      </p:sp>
      <p:grpSp>
        <p:nvGrpSpPr>
          <p:cNvPr id="7" name="Group 6"/>
          <p:cNvGrpSpPr/>
          <p:nvPr/>
        </p:nvGrpSpPr>
        <p:grpSpPr>
          <a:xfrm>
            <a:off x="381000" y="4114800"/>
            <a:ext cx="3354533" cy="2098963"/>
            <a:chOff x="1316180" y="3886200"/>
            <a:chExt cx="3354533" cy="2098963"/>
          </a:xfrm>
        </p:grpSpPr>
        <p:cxnSp>
          <p:nvCxnSpPr>
            <p:cNvPr id="8" name="Straight Connector 7"/>
            <p:cNvCxnSpPr/>
            <p:nvPr/>
          </p:nvCxnSpPr>
          <p:spPr>
            <a:xfrm flipV="1">
              <a:off x="1316180" y="3886200"/>
              <a:ext cx="3332020" cy="1835728"/>
            </a:xfrm>
            <a:prstGeom prst="line">
              <a:avLst/>
            </a:prstGeom>
          </p:spPr>
          <p:style>
            <a:lnRef idx="3">
              <a:schemeClr val="accent5"/>
            </a:lnRef>
            <a:fillRef idx="0">
              <a:schemeClr val="accent5"/>
            </a:fillRef>
            <a:effectRef idx="2">
              <a:schemeClr val="accent5"/>
            </a:effectRef>
            <a:fontRef idx="minor">
              <a:schemeClr val="tx1"/>
            </a:fontRef>
          </p:style>
        </p:cxnSp>
        <p:cxnSp>
          <p:nvCxnSpPr>
            <p:cNvPr id="9" name="Elbow Connector 8"/>
            <p:cNvCxnSpPr/>
            <p:nvPr/>
          </p:nvCxnSpPr>
          <p:spPr>
            <a:xfrm flipV="1">
              <a:off x="1359476" y="5257800"/>
              <a:ext cx="1655619" cy="464128"/>
            </a:xfrm>
            <a:prstGeom prst="bentConnector3">
              <a:avLst/>
            </a:prstGeom>
          </p:spPr>
          <p:style>
            <a:lnRef idx="3">
              <a:schemeClr val="accent5"/>
            </a:lnRef>
            <a:fillRef idx="0">
              <a:schemeClr val="accent5"/>
            </a:fillRef>
            <a:effectRef idx="2">
              <a:schemeClr val="accent5"/>
            </a:effectRef>
            <a:fontRef idx="minor">
              <a:schemeClr val="tx1"/>
            </a:fontRef>
          </p:style>
        </p:cxnSp>
        <p:cxnSp>
          <p:nvCxnSpPr>
            <p:cNvPr id="10" name="Elbow Connector 9"/>
            <p:cNvCxnSpPr/>
            <p:nvPr/>
          </p:nvCxnSpPr>
          <p:spPr>
            <a:xfrm flipV="1">
              <a:off x="2187285" y="4793672"/>
              <a:ext cx="1655619" cy="464128"/>
            </a:xfrm>
            <a:prstGeom prst="bentConnector3">
              <a:avLst/>
            </a:prstGeom>
          </p:spPr>
          <p:style>
            <a:lnRef idx="3">
              <a:schemeClr val="accent5"/>
            </a:lnRef>
            <a:fillRef idx="0">
              <a:schemeClr val="accent5"/>
            </a:fillRef>
            <a:effectRef idx="2">
              <a:schemeClr val="accent5"/>
            </a:effectRef>
            <a:fontRef idx="minor">
              <a:schemeClr val="tx1"/>
            </a:fontRef>
          </p:style>
        </p:cxnSp>
        <p:cxnSp>
          <p:nvCxnSpPr>
            <p:cNvPr id="11" name="Straight Connector 10"/>
            <p:cNvCxnSpPr/>
            <p:nvPr/>
          </p:nvCxnSpPr>
          <p:spPr>
            <a:xfrm flipV="1">
              <a:off x="1333497" y="5735781"/>
              <a:ext cx="3288724" cy="34636"/>
            </a:xfrm>
            <a:prstGeom prst="line">
              <a:avLst/>
            </a:prstGeom>
          </p:spPr>
          <p:style>
            <a:lnRef idx="3">
              <a:schemeClr val="accent5"/>
            </a:lnRef>
            <a:fillRef idx="0">
              <a:schemeClr val="accent5"/>
            </a:fillRef>
            <a:effectRef idx="2">
              <a:schemeClr val="accent5"/>
            </a:effectRef>
            <a:fontRef idx="minor">
              <a:schemeClr val="tx1"/>
            </a:fontRef>
          </p:style>
        </p:cxnSp>
        <p:sp>
          <p:nvSpPr>
            <p:cNvPr id="12" name="Arc 11"/>
            <p:cNvSpPr/>
            <p:nvPr/>
          </p:nvSpPr>
          <p:spPr>
            <a:xfrm>
              <a:off x="2350076" y="4765963"/>
              <a:ext cx="523010" cy="1219200"/>
            </a:xfrm>
            <a:prstGeom prst="arc">
              <a:avLst>
                <a:gd name="adj1" fmla="val 17278810"/>
                <a:gd name="adj2" fmla="val 3612646"/>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cxnSp>
          <p:nvCxnSpPr>
            <p:cNvPr id="14" name="Straight Arrow Connector 13"/>
            <p:cNvCxnSpPr/>
            <p:nvPr/>
          </p:nvCxnSpPr>
          <p:spPr>
            <a:xfrm flipV="1">
              <a:off x="2889538" y="5375563"/>
              <a:ext cx="310862" cy="5715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 name="Elbow Connector 14"/>
            <p:cNvCxnSpPr/>
            <p:nvPr/>
          </p:nvCxnSpPr>
          <p:spPr>
            <a:xfrm flipV="1">
              <a:off x="3015094" y="4329544"/>
              <a:ext cx="1655619" cy="464128"/>
            </a:xfrm>
            <a:prstGeom prst="bentConnector3">
              <a:avLst/>
            </a:prstGeom>
          </p:spPr>
          <p:style>
            <a:lnRef idx="3">
              <a:schemeClr val="accent5"/>
            </a:lnRef>
            <a:fillRef idx="0">
              <a:schemeClr val="accent5"/>
            </a:fillRef>
            <a:effectRef idx="2">
              <a:schemeClr val="accent5"/>
            </a:effectRef>
            <a:fontRef idx="minor">
              <a:schemeClr val="tx1"/>
            </a:fontRef>
          </p:style>
        </p:cxnSp>
      </p:grpSp>
    </p:spTree>
    <p:extLst>
      <p:ext uri="{BB962C8B-B14F-4D97-AF65-F5344CB8AC3E}">
        <p14:creationId xmlns:p14="http://schemas.microsoft.com/office/powerpoint/2010/main" val="17192618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174</TotalTime>
  <Words>852</Words>
  <Application>Microsoft Office PowerPoint</Application>
  <PresentationFormat>On-screen Show (4:3)</PresentationFormat>
  <Paragraphs>123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PowerPoint Presentation</vt:lpstr>
      <vt:lpstr>Stair climbing wheelchair</vt:lpstr>
      <vt:lpstr>PowerPoint Presentation</vt:lpstr>
      <vt:lpstr>Tri-wheel mechanism</vt:lpstr>
      <vt:lpstr>PowerPoint Presentation</vt:lpstr>
      <vt:lpstr>Main components</vt:lpstr>
      <vt:lpstr>          </vt:lpstr>
      <vt:lpstr> castor wheel   </vt:lpstr>
      <vt:lpstr>Mechanism  for balance the seat with respect to wheels motion: </vt:lpstr>
      <vt:lpstr>Power screw principle :</vt:lpstr>
      <vt:lpstr>Electrical Part </vt:lpstr>
      <vt:lpstr> Torque and Speed of a DC. Motor </vt:lpstr>
      <vt:lpstr>Toggle switch</vt:lpstr>
      <vt:lpstr>why we choose it ?</vt:lpstr>
      <vt:lpstr>Model </vt:lpstr>
      <vt:lpstr> Main frames: (the body) </vt:lpstr>
      <vt:lpstr> Tri-wheel size:  (star frame)</vt:lpstr>
      <vt:lpstr>The pulleys: </vt:lpstr>
      <vt:lpstr>The Belts:</vt:lpstr>
      <vt:lpstr>DC Motor and Control :</vt:lpstr>
      <vt:lpstr>Dynamic analysis :</vt:lpstr>
      <vt:lpstr>Free body diagram for central pulley :</vt:lpstr>
      <vt:lpstr>Free body diagram for the wheel</vt:lpstr>
      <vt:lpstr>PowerPoint Presentation</vt:lpstr>
      <vt:lpstr>PowerPoint Presentation</vt:lpstr>
      <vt:lpstr>Stair climbing wheel chair simulates the easiest and cheapest mechanism, where The person concerned can easily get. Where the chair facilitates his movement and reach to any place he wants. We searched for treatment of this problem at least equipment, efforts and costs. And we hope that this project can be implemented on the ground successfully. To provide humanitarian service, for special needs people.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17</cp:revision>
  <dcterms:created xsi:type="dcterms:W3CDTF">2013-05-19T12:47:24Z</dcterms:created>
  <dcterms:modified xsi:type="dcterms:W3CDTF">2013-05-19T23:02:14Z</dcterms:modified>
</cp:coreProperties>
</file>