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3"/>
  </p:notesMasterIdLst>
  <p:sldIdLst>
    <p:sldId id="256" r:id="rId2"/>
    <p:sldId id="362" r:id="rId3"/>
    <p:sldId id="286" r:id="rId4"/>
    <p:sldId id="257" r:id="rId5"/>
    <p:sldId id="260" r:id="rId6"/>
    <p:sldId id="261" r:id="rId7"/>
    <p:sldId id="29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64" r:id="rId18"/>
    <p:sldId id="266" r:id="rId19"/>
    <p:sldId id="267" r:id="rId20"/>
    <p:sldId id="280" r:id="rId21"/>
    <p:sldId id="268" r:id="rId22"/>
    <p:sldId id="273" r:id="rId23"/>
    <p:sldId id="275" r:id="rId24"/>
    <p:sldId id="270" r:id="rId25"/>
    <p:sldId id="271" r:id="rId26"/>
    <p:sldId id="276" r:id="rId27"/>
    <p:sldId id="278" r:id="rId28"/>
    <p:sldId id="279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311" r:id="rId44"/>
    <p:sldId id="312" r:id="rId45"/>
    <p:sldId id="313" r:id="rId46"/>
    <p:sldId id="314" r:id="rId47"/>
    <p:sldId id="315" r:id="rId48"/>
    <p:sldId id="316" r:id="rId49"/>
    <p:sldId id="317" r:id="rId50"/>
    <p:sldId id="318" r:id="rId51"/>
    <p:sldId id="319" r:id="rId52"/>
    <p:sldId id="320" r:id="rId53"/>
    <p:sldId id="321" r:id="rId54"/>
    <p:sldId id="322" r:id="rId55"/>
    <p:sldId id="324" r:id="rId56"/>
    <p:sldId id="326" r:id="rId57"/>
    <p:sldId id="327" r:id="rId58"/>
    <p:sldId id="328" r:id="rId59"/>
    <p:sldId id="329" r:id="rId60"/>
    <p:sldId id="330" r:id="rId61"/>
    <p:sldId id="331" r:id="rId62"/>
    <p:sldId id="333" r:id="rId63"/>
    <p:sldId id="334" r:id="rId64"/>
    <p:sldId id="335" r:id="rId65"/>
    <p:sldId id="336" r:id="rId66"/>
    <p:sldId id="337" r:id="rId67"/>
    <p:sldId id="338" r:id="rId68"/>
    <p:sldId id="339" r:id="rId69"/>
    <p:sldId id="340" r:id="rId70"/>
    <p:sldId id="341" r:id="rId71"/>
    <p:sldId id="342" r:id="rId72"/>
    <p:sldId id="343" r:id="rId73"/>
    <p:sldId id="344" r:id="rId74"/>
    <p:sldId id="345" r:id="rId75"/>
    <p:sldId id="346" r:id="rId76"/>
    <p:sldId id="347" r:id="rId77"/>
    <p:sldId id="348" r:id="rId78"/>
    <p:sldId id="349" r:id="rId79"/>
    <p:sldId id="350" r:id="rId80"/>
    <p:sldId id="351" r:id="rId81"/>
    <p:sldId id="352" r:id="rId82"/>
    <p:sldId id="353" r:id="rId83"/>
    <p:sldId id="354" r:id="rId84"/>
    <p:sldId id="355" r:id="rId85"/>
    <p:sldId id="356" r:id="rId86"/>
    <p:sldId id="357" r:id="rId87"/>
    <p:sldId id="358" r:id="rId88"/>
    <p:sldId id="359" r:id="rId89"/>
    <p:sldId id="360" r:id="rId90"/>
    <p:sldId id="361" r:id="rId91"/>
    <p:sldId id="363" r:id="rId9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الكاتب" initials="ا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56" y="-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notesMaster" Target="notesMasters/notesMaster1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1-04T20:36:26.956" idx="4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C8ED0-C4EF-408A-A9E9-20A25D89FA98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FB9B5-E341-4232-8BC4-D84B26F62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37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FB9B5-E341-4232-8BC4-D84B26F6279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68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49DAF-093F-4482-AA38-346E9A2DEE94}" type="slidenum">
              <a:rPr lang="en-US" noProof="0" smtClean="0"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39417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649DAF-093F-4482-AA38-346E9A2DEE94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9670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FB9B5-E341-4232-8BC4-D84B26F6279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12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FB9B5-E341-4232-8BC4-D84B26F6279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12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FB9B5-E341-4232-8BC4-D84B26F6279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12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FB9B5-E341-4232-8BC4-D84B26F6279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12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FB9B5-E341-4232-8BC4-D84B26F6279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12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FB9B5-E341-4232-8BC4-D84B26F62797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68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B211-7A86-41C3-B75E-DAC786092572}" type="datetime1">
              <a:rPr lang="en-US" smtClean="0"/>
              <a:t>12/29/2021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029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94810-4FD5-4854-BEEC-A014659DFFDD}" type="datetime1">
              <a:rPr lang="en-US" smtClean="0"/>
              <a:t>12/29/2021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15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ECEF-04FD-475A-8502-A011A688D456}" type="datetime1">
              <a:rPr lang="en-US" smtClean="0"/>
              <a:t>12/29/2021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083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87" y="1152000"/>
            <a:ext cx="11337047" cy="46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720921" y="6119082"/>
            <a:ext cx="160739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5F6D6B0F-FF8B-4D60-B712-A57904D5502C}"/>
              </a:ext>
            </a:extLst>
          </p:cNvPr>
          <p:cNvSpPr/>
          <p:nvPr userDrawn="1"/>
        </p:nvSpPr>
        <p:spPr>
          <a:xfrm rot="19260823">
            <a:off x="10213765" y="538864"/>
            <a:ext cx="467241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="" xmlns:a16="http://schemas.microsoft.com/office/drawing/2014/main" id="{FFF5FB50-33B5-4195-92D6-70891F240926}"/>
              </a:ext>
            </a:extLst>
          </p:cNvPr>
          <p:cNvSpPr/>
          <p:nvPr userDrawn="1"/>
        </p:nvSpPr>
        <p:spPr>
          <a:xfrm rot="20377627">
            <a:off x="10675361" y="849218"/>
            <a:ext cx="316804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6" name="Freeform: Shape 25">
            <a:extLst>
              <a:ext uri="{FF2B5EF4-FFF2-40B4-BE49-F238E27FC236}">
                <a16:creationId xmlns="" xmlns:a16="http://schemas.microsoft.com/office/drawing/2014/main" id="{EECD958F-56E9-4A3B-9C25-D5970592C848}"/>
              </a:ext>
            </a:extLst>
          </p:cNvPr>
          <p:cNvSpPr/>
          <p:nvPr userDrawn="1"/>
        </p:nvSpPr>
        <p:spPr>
          <a:xfrm rot="19260823">
            <a:off x="10714578" y="620572"/>
            <a:ext cx="250624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="" xmlns:a16="http://schemas.microsoft.com/office/drawing/2014/main" id="{72F4FF18-9272-43AF-912E-B1CF8BF148D4}"/>
              </a:ext>
            </a:extLst>
          </p:cNvPr>
          <p:cNvSpPr/>
          <p:nvPr userDrawn="1"/>
        </p:nvSpPr>
        <p:spPr>
          <a:xfrm rot="19810388">
            <a:off x="11062045" y="781602"/>
            <a:ext cx="216938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8" name="Freeform: Shape 27">
            <a:extLst>
              <a:ext uri="{FF2B5EF4-FFF2-40B4-BE49-F238E27FC236}">
                <a16:creationId xmlns="" xmlns:a16="http://schemas.microsoft.com/office/drawing/2014/main" id="{AE9C7EB4-9E81-4394-8C2C-A54BBD15B51D}"/>
              </a:ext>
            </a:extLst>
          </p:cNvPr>
          <p:cNvSpPr/>
          <p:nvPr userDrawn="1"/>
        </p:nvSpPr>
        <p:spPr>
          <a:xfrm rot="18277851">
            <a:off x="11149595" y="382073"/>
            <a:ext cx="216995" cy="15988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" name="Freeform: Shape 28">
            <a:extLst>
              <a:ext uri="{FF2B5EF4-FFF2-40B4-BE49-F238E27FC236}">
                <a16:creationId xmlns="" xmlns:a16="http://schemas.microsoft.com/office/drawing/2014/main" id="{FE681EC0-A139-4B14-89E8-F237CB63D4C9}"/>
              </a:ext>
            </a:extLst>
          </p:cNvPr>
          <p:cNvSpPr/>
          <p:nvPr userDrawn="1"/>
        </p:nvSpPr>
        <p:spPr>
          <a:xfrm rot="20761418">
            <a:off x="11542445" y="1030691"/>
            <a:ext cx="162214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87F87648-ABB4-4C97-BB6D-58342407E9DF}"/>
              </a:ext>
            </a:extLst>
          </p:cNvPr>
          <p:cNvSpPr/>
          <p:nvPr userDrawn="1"/>
        </p:nvSpPr>
        <p:spPr>
          <a:xfrm rot="17315293">
            <a:off x="11753159" y="247574"/>
            <a:ext cx="216995" cy="15988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Freeform: Shape 30">
            <a:extLst>
              <a:ext uri="{FF2B5EF4-FFF2-40B4-BE49-F238E27FC236}">
                <a16:creationId xmlns="" xmlns:a16="http://schemas.microsoft.com/office/drawing/2014/main" id="{0802EFEB-F4DF-4501-91AA-173B60EBBBAA}"/>
              </a:ext>
            </a:extLst>
          </p:cNvPr>
          <p:cNvSpPr/>
          <p:nvPr userDrawn="1"/>
        </p:nvSpPr>
        <p:spPr>
          <a:xfrm rot="20082236">
            <a:off x="11445128" y="631129"/>
            <a:ext cx="216938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109FE51D-8E02-4ED7-862B-5CF838F7F77F}"/>
              </a:ext>
            </a:extLst>
          </p:cNvPr>
          <p:cNvSpPr/>
          <p:nvPr userDrawn="1"/>
        </p:nvSpPr>
        <p:spPr>
          <a:xfrm rot="19879732">
            <a:off x="11665841" y="824433"/>
            <a:ext cx="216938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4ECB9E40-5923-4571-9C8E-D7412C1283B2}"/>
              </a:ext>
            </a:extLst>
          </p:cNvPr>
          <p:cNvSpPr/>
          <p:nvPr userDrawn="1"/>
        </p:nvSpPr>
        <p:spPr>
          <a:xfrm rot="328041">
            <a:off x="10091874" y="901549"/>
            <a:ext cx="579548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E46052C9-826B-47AC-9F6B-3078D4F43748}"/>
              </a:ext>
            </a:extLst>
          </p:cNvPr>
          <p:cNvSpPr/>
          <p:nvPr userDrawn="1"/>
        </p:nvSpPr>
        <p:spPr>
          <a:xfrm>
            <a:off x="10868940" y="1202556"/>
            <a:ext cx="316804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0C3867F5-4C6F-48BE-9DFF-9046D1FE6771}"/>
              </a:ext>
            </a:extLst>
          </p:cNvPr>
          <p:cNvSpPr/>
          <p:nvPr userDrawn="1"/>
        </p:nvSpPr>
        <p:spPr>
          <a:xfrm rot="20761418">
            <a:off x="11509606" y="1484837"/>
            <a:ext cx="162214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6" name="Freeform: Shape 35">
            <a:extLst>
              <a:ext uri="{FF2B5EF4-FFF2-40B4-BE49-F238E27FC236}">
                <a16:creationId xmlns="" xmlns:a16="http://schemas.microsoft.com/office/drawing/2014/main" id="{7B0CB40F-9E6F-457D-9C1F-9769BC3AE13E}"/>
              </a:ext>
            </a:extLst>
          </p:cNvPr>
          <p:cNvSpPr/>
          <p:nvPr userDrawn="1"/>
        </p:nvSpPr>
        <p:spPr>
          <a:xfrm rot="1160487">
            <a:off x="10288983" y="1614015"/>
            <a:ext cx="316804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0FCD03E7-2128-4C04-A914-409506646A76}"/>
              </a:ext>
            </a:extLst>
          </p:cNvPr>
          <p:cNvSpPr/>
          <p:nvPr userDrawn="1"/>
        </p:nvSpPr>
        <p:spPr>
          <a:xfrm rot="803026">
            <a:off x="11583089" y="2015430"/>
            <a:ext cx="162214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29373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 6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87" y="432000"/>
            <a:ext cx="11337047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28835" y="5480316"/>
            <a:ext cx="160739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39504" y="4505325"/>
            <a:ext cx="1799531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47320" y="4505325"/>
            <a:ext cx="1799531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=""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55136" y="4505325"/>
            <a:ext cx="1799531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62952" y="4505325"/>
            <a:ext cx="1799531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688" y="3926334"/>
            <a:ext cx="1799531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9504" y="3926335"/>
            <a:ext cx="1799531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47320" y="3926335"/>
            <a:ext cx="1799531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55136" y="3926335"/>
            <a:ext cx="1799531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="" xmlns:a16="http://schemas.microsoft.com/office/drawing/2014/main" id="{B01E9EA3-8BD6-4531-812C-663C75428B7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62952" y="3926335"/>
            <a:ext cx="1799531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1688" y="4505325"/>
            <a:ext cx="1799531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="" xmlns:a16="http://schemas.microsoft.com/office/drawing/2014/main" id="{4089E01F-0C47-4C6A-A9A8-A1A7E470F31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16902" y="2160705"/>
            <a:ext cx="122910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22">
            <a:extLst>
              <a:ext uri="{FF2B5EF4-FFF2-40B4-BE49-F238E27FC236}">
                <a16:creationId xmlns="" xmlns:a16="http://schemas.microsoft.com/office/drawing/2014/main" id="{806A4855-25AA-40D4-B1A4-A271486B6C9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624718" y="2160705"/>
            <a:ext cx="122910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22">
            <a:extLst>
              <a:ext uri="{FF2B5EF4-FFF2-40B4-BE49-F238E27FC236}">
                <a16:creationId xmlns="" xmlns:a16="http://schemas.microsoft.com/office/drawing/2014/main" id="{31E10A24-B676-4117-9507-B4B0EB406F0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32534" y="2160705"/>
            <a:ext cx="122910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22">
            <a:extLst>
              <a:ext uri="{FF2B5EF4-FFF2-40B4-BE49-F238E27FC236}">
                <a16:creationId xmlns="" xmlns:a16="http://schemas.microsoft.com/office/drawing/2014/main" id="{6549D851-9848-44AC-937A-9B1EF867E59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440350" y="2160705"/>
            <a:ext cx="122910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Picture Placeholder 22">
            <a:extLst>
              <a:ext uri="{FF2B5EF4-FFF2-40B4-BE49-F238E27FC236}">
                <a16:creationId xmlns="" xmlns:a16="http://schemas.microsoft.com/office/drawing/2014/main" id="{B765F5D3-7CB7-4E55-8217-E9EEA9F2945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348166" y="2160705"/>
            <a:ext cx="122910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0" name="Picture Placeholder 22">
            <a:extLst>
              <a:ext uri="{FF2B5EF4-FFF2-40B4-BE49-F238E27FC236}">
                <a16:creationId xmlns="" xmlns:a16="http://schemas.microsoft.com/office/drawing/2014/main" id="{8CB2CA38-4C7F-4D6B-9B34-606F1A007A17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255980" y="2160705"/>
            <a:ext cx="122910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5DA42CA-D117-4AF7-9FEC-03EB2BBB756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970766" y="3925889"/>
            <a:ext cx="1799531" cy="504825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5F9CEF5A-8DCE-4156-9138-C113C0D3A7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970766" y="4505326"/>
            <a:ext cx="1799531" cy="9001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14099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D1212-F7AB-452D-B424-8731F26C84CE}" type="datetime1">
              <a:rPr lang="en-US" smtClean="0"/>
              <a:t>12/29/2021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51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8480-C1CB-4194-AF9E-DEAE67335704}" type="datetime1">
              <a:rPr lang="en-US" smtClean="0"/>
              <a:t>12/29/2021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371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7A8A-8FC3-423E-80CA-65060FD83242}" type="datetime1">
              <a:rPr lang="en-US" smtClean="0"/>
              <a:t>12/29/2021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65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83E9-49AE-464B-9880-254D3D4EF7B7}" type="datetime1">
              <a:rPr lang="en-US" smtClean="0"/>
              <a:t>12/29/2021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94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988CB-CBC8-4C4D-8B85-16070C0C9D83}" type="datetime1">
              <a:rPr lang="en-US" smtClean="0"/>
              <a:t>12/29/2021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858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AE0E-3561-4A7B-8174-9B260554BD1A}" type="datetime1">
              <a:rPr lang="en-US" smtClean="0"/>
              <a:t>12/29/2021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6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83519-B808-4187-B085-4AF3B7C9BF55}" type="datetime1">
              <a:rPr lang="en-US" smtClean="0"/>
              <a:t>12/29/2021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56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B0932-7BDF-4C3A-A96B-5EDC6C6F85CE}" type="datetime1">
              <a:rPr lang="en-US" smtClean="0"/>
              <a:t>12/29/2021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81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1F9B8-C059-47E9-A793-BA17006BE936}" type="datetime1">
              <a:rPr lang="en-US" smtClean="0"/>
              <a:t>12/29/2021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4A055-73A9-442A-8003-11FAFE129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0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Relationship Id="rId9" Type="http://schemas.openxmlformats.org/officeDocument/2006/relationships/comments" Target="../comments/commen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4.jpeg"/><Relationship Id="rId5" Type="http://schemas.openxmlformats.org/officeDocument/2006/relationships/image" Target="../media/image83.jpg"/><Relationship Id="rId4" Type="http://schemas.openxmlformats.org/officeDocument/2006/relationships/image" Target="../media/image82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0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9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7" Type="http://schemas.openxmlformats.org/officeDocument/2006/relationships/image" Target="../media/image118.jpeg"/><Relationship Id="rId2" Type="http://schemas.openxmlformats.org/officeDocument/2006/relationships/image" Target="../media/image113.jf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7.png"/><Relationship Id="rId5" Type="http://schemas.openxmlformats.org/officeDocument/2006/relationships/image" Target="../media/image116.jpeg"/><Relationship Id="rId4" Type="http://schemas.openxmlformats.org/officeDocument/2006/relationships/image" Target="../media/image115.jfi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jfif"/><Relationship Id="rId1" Type="http://schemas.openxmlformats.org/officeDocument/2006/relationships/slideLayout" Target="../slideLayouts/slideLayout1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1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0\Downloads\270063891_601576194460232_7127400305043666365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3"/>
            <a:ext cx="12188825" cy="685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عنوان فرعي 18">
            <a:extLst>
              <a:ext uri="{FF2B5EF4-FFF2-40B4-BE49-F238E27FC236}">
                <a16:creationId xmlns="" xmlns:a16="http://schemas.microsoft.com/office/drawing/2014/main" id="{B7CEC374-5225-4B95-B1B7-3A2007D0D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65315" y="5289690"/>
            <a:ext cx="6840000" cy="936000"/>
          </a:xfrm>
          <a:solidFill>
            <a:schemeClr val="bg1">
              <a:lumMod val="85000"/>
              <a:alpha val="90000"/>
            </a:schemeClr>
          </a:solidFill>
        </p:spPr>
        <p:txBody>
          <a:bodyPr/>
          <a:lstStyle/>
          <a:p>
            <a:r>
              <a:rPr lang="en-US" sz="2400" b="1" spc="-150" dirty="0">
                <a:solidFill>
                  <a:srgbClr val="333333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An-Najah National university                                            </a:t>
            </a:r>
            <a:br>
              <a:rPr lang="en-US" sz="2400" b="1" spc="-150" dirty="0">
                <a:solidFill>
                  <a:srgbClr val="333333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2400" b="1" spc="-150" dirty="0">
                <a:solidFill>
                  <a:srgbClr val="333333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Building Engineering Department</a:t>
            </a:r>
          </a:p>
        </p:txBody>
      </p:sp>
      <p:sp>
        <p:nvSpPr>
          <p:cNvPr id="7" name="عنوان 21">
            <a:extLst>
              <a:ext uri="{FF2B5EF4-FFF2-40B4-BE49-F238E27FC236}">
                <a16:creationId xmlns="" xmlns:a16="http://schemas.microsoft.com/office/drawing/2014/main" id="{F1A3C371-439D-4ED6-A7B0-132B8AECD5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1355" y="218272"/>
            <a:ext cx="6840000" cy="1330610"/>
          </a:xfrm>
          <a:solidFill>
            <a:schemeClr val="bg1">
              <a:lumMod val="85000"/>
              <a:alpha val="8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333333"/>
                </a:solidFill>
              </a:rPr>
              <a:t>Nablus Municipality</a:t>
            </a:r>
            <a:endParaRPr lang="en-US" dirty="0">
              <a:solidFill>
                <a:srgbClr val="333333"/>
              </a:solidFill>
            </a:endParaRPr>
          </a:p>
        </p:txBody>
      </p:sp>
      <p:sp>
        <p:nvSpPr>
          <p:cNvPr id="8" name="Title 5">
            <a:extLst>
              <a:ext uri="{FF2B5EF4-FFF2-40B4-BE49-F238E27FC236}">
                <a16:creationId xmlns="" xmlns:a16="http://schemas.microsoft.com/office/drawing/2014/main" id="{D0178440-AC5E-4D91-A38E-70DFA3280654}"/>
              </a:ext>
            </a:extLst>
          </p:cNvPr>
          <p:cNvSpPr txBox="1">
            <a:spLocks/>
          </p:cNvSpPr>
          <p:nvPr/>
        </p:nvSpPr>
        <p:spPr>
          <a:xfrm>
            <a:off x="8716920" y="3429000"/>
            <a:ext cx="3220416" cy="2960094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</p:spPr>
        <p:txBody>
          <a:bodyPr vert="horz" lIns="432000" tIns="0" rIns="432000" bIns="14400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 spc="-15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20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</a:t>
            </a: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Ameen </a:t>
            </a:r>
            <a: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amed</a:t>
            </a:r>
            <a:endParaRPr lang="en-US" sz="20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Jaser </a:t>
            </a:r>
            <a: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amil </a:t>
            </a:r>
            <a: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</a:t>
            </a:r>
            <a: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Mohammad Sholi</a:t>
            </a:r>
            <a:endParaRPr lang="en-US" sz="20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  :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Alaa </a:t>
            </a:r>
            <a: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haheen</a:t>
            </a:r>
            <a:endParaRPr lang="en-US" sz="4000" b="1" dirty="0">
              <a:ln w="0"/>
              <a:solidFill>
                <a:srgbClr val="3333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74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273" y="1452468"/>
            <a:ext cx="2410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Before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74E4806-C2E2-48D0-8020-080557B9E4E3}"/>
              </a:ext>
            </a:extLst>
          </p:cNvPr>
          <p:cNvSpPr/>
          <p:nvPr/>
        </p:nvSpPr>
        <p:spPr>
          <a:xfrm>
            <a:off x="6309885" y="1452468"/>
            <a:ext cx="2410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After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79412" y="2848704"/>
            <a:ext cx="5112197" cy="2569467"/>
          </a:xfrm>
          <a:prstGeom prst="rect">
            <a:avLst/>
          </a:prstGeom>
        </p:spPr>
      </p:pic>
      <p:pic>
        <p:nvPicPr>
          <p:cNvPr id="7" name="صورة 578"/>
          <p:cNvPicPr/>
          <p:nvPr/>
        </p:nvPicPr>
        <p:blipFill>
          <a:blip r:embed="rId3"/>
          <a:stretch>
            <a:fillRect/>
          </a:stretch>
        </p:blipFill>
        <p:spPr>
          <a:xfrm>
            <a:off x="6309886" y="2731732"/>
            <a:ext cx="5696371" cy="2789555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5992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79DBDAF6-7C16-4692-8680-ABEDC7C283E9}"/>
              </a:ext>
            </a:extLst>
          </p:cNvPr>
          <p:cNvSpPr/>
          <p:nvPr/>
        </p:nvSpPr>
        <p:spPr>
          <a:xfrm>
            <a:off x="303212" y="1531673"/>
            <a:ext cx="2410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Before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F2E2CF8-3BF2-4889-9F99-AAF1E96C45E8}"/>
              </a:ext>
            </a:extLst>
          </p:cNvPr>
          <p:cNvSpPr/>
          <p:nvPr/>
        </p:nvSpPr>
        <p:spPr>
          <a:xfrm>
            <a:off x="5874114" y="1531673"/>
            <a:ext cx="2410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01624" y="3138654"/>
            <a:ext cx="5942052" cy="2676525"/>
          </a:xfrm>
          <a:prstGeom prst="rect">
            <a:avLst/>
          </a:prstGeom>
        </p:spPr>
      </p:pic>
      <p:pic>
        <p:nvPicPr>
          <p:cNvPr id="7" name="صورة 580"/>
          <p:cNvPicPr/>
          <p:nvPr/>
        </p:nvPicPr>
        <p:blipFill>
          <a:blip r:embed="rId3"/>
          <a:stretch>
            <a:fillRect/>
          </a:stretch>
        </p:blipFill>
        <p:spPr>
          <a:xfrm>
            <a:off x="5942052" y="3117872"/>
            <a:ext cx="5638760" cy="2676525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3896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79DBDAF6-7C16-4692-8680-ABEDC7C283E9}"/>
              </a:ext>
            </a:extLst>
          </p:cNvPr>
          <p:cNvSpPr/>
          <p:nvPr/>
        </p:nvSpPr>
        <p:spPr>
          <a:xfrm>
            <a:off x="382108" y="1355638"/>
            <a:ext cx="2410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Before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F2E2CF8-3BF2-4889-9F99-AAF1E96C45E8}"/>
              </a:ext>
            </a:extLst>
          </p:cNvPr>
          <p:cNvSpPr/>
          <p:nvPr/>
        </p:nvSpPr>
        <p:spPr>
          <a:xfrm>
            <a:off x="6368793" y="1355638"/>
            <a:ext cx="2410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82108" y="3236412"/>
            <a:ext cx="5165477" cy="2514600"/>
          </a:xfrm>
          <a:prstGeom prst="rect">
            <a:avLst/>
          </a:prstGeom>
        </p:spPr>
      </p:pic>
      <p:pic>
        <p:nvPicPr>
          <p:cNvPr id="7" name="صورة 681"/>
          <p:cNvPicPr/>
          <p:nvPr/>
        </p:nvPicPr>
        <p:blipFill>
          <a:blip r:embed="rId3"/>
          <a:stretch>
            <a:fillRect/>
          </a:stretch>
        </p:blipFill>
        <p:spPr>
          <a:xfrm>
            <a:off x="6018212" y="3135447"/>
            <a:ext cx="5540300" cy="2615565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82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79DBDAF6-7C16-4692-8680-ABEDC7C283E9}"/>
              </a:ext>
            </a:extLst>
          </p:cNvPr>
          <p:cNvSpPr/>
          <p:nvPr/>
        </p:nvSpPr>
        <p:spPr>
          <a:xfrm>
            <a:off x="264670" y="1340262"/>
            <a:ext cx="2410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Before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F2E2CF8-3BF2-4889-9F99-AAF1E96C45E8}"/>
              </a:ext>
            </a:extLst>
          </p:cNvPr>
          <p:cNvSpPr/>
          <p:nvPr/>
        </p:nvSpPr>
        <p:spPr>
          <a:xfrm>
            <a:off x="6293657" y="1340262"/>
            <a:ext cx="2410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931939"/>
            <a:ext cx="5284607" cy="2466780"/>
          </a:xfrm>
          <a:prstGeom prst="rect">
            <a:avLst/>
          </a:prstGeom>
        </p:spPr>
      </p:pic>
      <p:pic>
        <p:nvPicPr>
          <p:cNvPr id="7" name="صورة 682"/>
          <p:cNvPicPr/>
          <p:nvPr/>
        </p:nvPicPr>
        <p:blipFill>
          <a:blip r:embed="rId3"/>
          <a:stretch>
            <a:fillRect/>
          </a:stretch>
        </p:blipFill>
        <p:spPr>
          <a:xfrm>
            <a:off x="5635244" y="2705623"/>
            <a:ext cx="5985882" cy="2751297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9405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79DBDAF6-7C16-4692-8680-ABEDC7C283E9}"/>
              </a:ext>
            </a:extLst>
          </p:cNvPr>
          <p:cNvSpPr/>
          <p:nvPr/>
        </p:nvSpPr>
        <p:spPr>
          <a:xfrm>
            <a:off x="264670" y="1340262"/>
            <a:ext cx="2410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Fourth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Before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F2E2CF8-3BF2-4889-9F99-AAF1E96C45E8}"/>
              </a:ext>
            </a:extLst>
          </p:cNvPr>
          <p:cNvSpPr/>
          <p:nvPr/>
        </p:nvSpPr>
        <p:spPr>
          <a:xfrm>
            <a:off x="6293657" y="1340262"/>
            <a:ext cx="2410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Fourth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857827"/>
            <a:ext cx="5561011" cy="2695575"/>
          </a:xfrm>
          <a:prstGeom prst="rect">
            <a:avLst/>
          </a:prstGeom>
        </p:spPr>
      </p:pic>
      <p:pic>
        <p:nvPicPr>
          <p:cNvPr id="7" name="صورة 683"/>
          <p:cNvPicPr/>
          <p:nvPr/>
        </p:nvPicPr>
        <p:blipFill>
          <a:blip r:embed="rId3"/>
          <a:stretch>
            <a:fillRect/>
          </a:stretch>
        </p:blipFill>
        <p:spPr>
          <a:xfrm>
            <a:off x="5561011" y="2857826"/>
            <a:ext cx="6096001" cy="2693670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9337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F2E2CF8-3BF2-4889-9F99-AAF1E96C45E8}"/>
              </a:ext>
            </a:extLst>
          </p:cNvPr>
          <p:cNvSpPr/>
          <p:nvPr/>
        </p:nvSpPr>
        <p:spPr>
          <a:xfrm>
            <a:off x="4550859" y="1327736"/>
            <a:ext cx="2410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fifth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  <p:pic>
        <p:nvPicPr>
          <p:cNvPr id="6" name="صورة 755"/>
          <p:cNvPicPr/>
          <p:nvPr/>
        </p:nvPicPr>
        <p:blipFill>
          <a:blip r:embed="rId2"/>
          <a:stretch>
            <a:fillRect/>
          </a:stretch>
        </p:blipFill>
        <p:spPr>
          <a:xfrm>
            <a:off x="2400197" y="2705623"/>
            <a:ext cx="6712202" cy="2987288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7875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758"/>
          <p:cNvPicPr/>
          <p:nvPr/>
        </p:nvPicPr>
        <p:blipFill>
          <a:blip r:embed="rId2"/>
          <a:stretch>
            <a:fillRect/>
          </a:stretch>
        </p:blipFill>
        <p:spPr>
          <a:xfrm>
            <a:off x="1753188" y="2480154"/>
            <a:ext cx="8290071" cy="3167384"/>
          </a:xfrm>
          <a:prstGeom prst="rect">
            <a:avLst/>
          </a:prstGeom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F2E2CF8-3BF2-4889-9F99-AAF1E96C45E8}"/>
              </a:ext>
            </a:extLst>
          </p:cNvPr>
          <p:cNvSpPr/>
          <p:nvPr/>
        </p:nvSpPr>
        <p:spPr>
          <a:xfrm>
            <a:off x="4550859" y="1327736"/>
            <a:ext cx="24108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sixth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548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28" name="عنصر نائب للنص 27">
            <a:extLst>
              <a:ext uri="{FF2B5EF4-FFF2-40B4-BE49-F238E27FC236}">
                <a16:creationId xmlns="" xmlns:a16="http://schemas.microsoft.com/office/drawing/2014/main" id="{540D918F-6574-427A-8978-268DA5E531E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1812" y="1904997"/>
            <a:ext cx="2819400" cy="1607366"/>
          </a:xfrm>
        </p:spPr>
        <p:txBody>
          <a:bodyPr>
            <a:noAutofit/>
          </a:bodyPr>
          <a:lstStyle/>
          <a:p>
            <a:pPr marL="342900" indent="-342900">
              <a:buFontTx/>
              <a:buChar char="-"/>
            </a:pPr>
            <a:r>
              <a:rPr lang="en-US" sz="2200" dirty="0" smtClean="0"/>
              <a:t>Over Shadowing</a:t>
            </a:r>
          </a:p>
          <a:p>
            <a:pPr marL="342900" indent="-342900">
              <a:buFontTx/>
              <a:buChar char="-"/>
            </a:pPr>
            <a:endParaRPr lang="en-US" sz="2200" dirty="0" smtClean="0"/>
          </a:p>
          <a:p>
            <a:pPr marL="342900" indent="-342900">
              <a:buFontTx/>
              <a:buChar char="-"/>
            </a:pPr>
            <a:r>
              <a:rPr lang="en-US" sz="2200" dirty="0">
                <a:cs typeface="Times New Roman" panose="02020603050405020304" pitchFamily="18" charset="0"/>
              </a:rPr>
              <a:t>Solar </a:t>
            </a:r>
            <a:r>
              <a:rPr lang="en-US" sz="2200" dirty="0" smtClean="0">
                <a:cs typeface="Times New Roman" panose="02020603050405020304" pitchFamily="18" charset="0"/>
              </a:rPr>
              <a:t>Radiation</a:t>
            </a:r>
          </a:p>
          <a:p>
            <a:pPr marL="342900" indent="-342900">
              <a:buFontTx/>
              <a:buChar char="-"/>
            </a:pPr>
            <a:endParaRPr lang="en-US" sz="2200" dirty="0"/>
          </a:p>
          <a:p>
            <a:pPr marL="342900" indent="-342900">
              <a:buFontTx/>
              <a:buChar char="-"/>
            </a:pPr>
            <a:r>
              <a:rPr lang="en-US" sz="2200" dirty="0" smtClean="0"/>
              <a:t>Thermal </a:t>
            </a:r>
            <a:r>
              <a:rPr lang="en-US" sz="2200" dirty="0"/>
              <a:t>Comfort</a:t>
            </a:r>
          </a:p>
          <a:p>
            <a:pPr marL="342900" indent="-342900">
              <a:buFontTx/>
              <a:buChar char="-"/>
            </a:pPr>
            <a:endParaRPr lang="en-US" sz="2200" dirty="0"/>
          </a:p>
        </p:txBody>
      </p:sp>
      <p:sp>
        <p:nvSpPr>
          <p:cNvPr id="44" name="Content Placeholder 5">
            <a:extLst>
              <a:ext uri="{FF2B5EF4-FFF2-40B4-BE49-F238E27FC236}">
                <a16:creationId xmlns="" xmlns:a16="http://schemas.microsoft.com/office/drawing/2014/main" id="{8576C726-841F-4300-A107-AC765CC5FC49}"/>
              </a:ext>
            </a:extLst>
          </p:cNvPr>
          <p:cNvSpPr txBox="1">
            <a:spLocks/>
          </p:cNvSpPr>
          <p:nvPr/>
        </p:nvSpPr>
        <p:spPr>
          <a:xfrm>
            <a:off x="155204" y="41564"/>
            <a:ext cx="5638800" cy="122872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4400" dirty="0"/>
              <a:t>Environmental Aspects  </a:t>
            </a:r>
            <a:endParaRPr lang="en-US" sz="4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8434" name="Picture 2" descr="C:\Users\User0\Downloads\270243725_1308606112943828_6042662344625064414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812" y="1447799"/>
            <a:ext cx="6324599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77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91" y="1371600"/>
            <a:ext cx="3619221" cy="33528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6612" y="609600"/>
            <a:ext cx="9402274" cy="140053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Overshadowing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</a:t>
            </a:r>
            <a:r>
              <a:rPr lang="en-US" sz="3100" b="1" dirty="0" smtClean="0">
                <a:solidFill>
                  <a:srgbClr val="FF0000"/>
                </a:solidFill>
              </a:rPr>
              <a:t>In Summer </a:t>
            </a:r>
            <a:r>
              <a:rPr lang="en-US" sz="2700" b="1" dirty="0">
                <a:solidFill>
                  <a:schemeClr val="tx1"/>
                </a:solidFill>
              </a:rPr>
              <a:t>(21/Jan)</a:t>
            </a:r>
            <a:r>
              <a:rPr lang="en-US" sz="3100" b="1" dirty="0">
                <a:solidFill>
                  <a:schemeClr val="tx1"/>
                </a:solidFill>
              </a:rPr>
              <a:t/>
            </a:r>
            <a:br>
              <a:rPr lang="en-US" sz="3100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="" xmlns:a16="http://schemas.microsoft.com/office/drawing/2014/main" id="{F2D2301E-5BF1-454D-95CC-44CC00B4C0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18</a:t>
            </a:fld>
            <a:endParaRPr lang="en-US" noProof="0" dirty="0"/>
          </a:p>
        </p:txBody>
      </p:sp>
      <p:pic>
        <p:nvPicPr>
          <p:cNvPr id="10" name="صورة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393" y="2286000"/>
            <a:ext cx="3880226" cy="3428552"/>
          </a:xfrm>
          <a:prstGeom prst="rect">
            <a:avLst/>
          </a:prstGeom>
        </p:spPr>
      </p:pic>
      <p:sp>
        <p:nvSpPr>
          <p:cNvPr id="13" name="مستطيل 12"/>
          <p:cNvSpPr/>
          <p:nvPr/>
        </p:nvSpPr>
        <p:spPr>
          <a:xfrm>
            <a:off x="5589635" y="5749187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12 pm</a:t>
            </a:r>
            <a:endParaRPr lang="en-US" sz="2400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1903412" y="4800599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8 am</a:t>
            </a:r>
            <a:endParaRPr lang="en-US" sz="2400" b="1" dirty="0"/>
          </a:p>
        </p:txBody>
      </p:sp>
      <p:sp>
        <p:nvSpPr>
          <p:cNvPr id="16" name="مستطيل 15"/>
          <p:cNvSpPr/>
          <p:nvPr/>
        </p:nvSpPr>
        <p:spPr>
          <a:xfrm>
            <a:off x="9675812" y="4794941"/>
            <a:ext cx="15245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3 pm</a:t>
            </a:r>
            <a:endParaRPr lang="en-US" sz="2400" b="1" dirty="0"/>
          </a:p>
        </p:txBody>
      </p:sp>
      <p:pic>
        <p:nvPicPr>
          <p:cNvPr id="17" name="صورة 1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901" y="1453456"/>
            <a:ext cx="3581399" cy="334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81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6612" y="304800"/>
            <a:ext cx="9402274" cy="140053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Overshadowing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</a:t>
            </a:r>
            <a:r>
              <a:rPr lang="en-US" sz="3100" b="1" dirty="0" smtClean="0">
                <a:solidFill>
                  <a:srgbClr val="0070C0"/>
                </a:solidFill>
              </a:rPr>
              <a:t>In Winter </a:t>
            </a:r>
            <a:r>
              <a:rPr lang="en-US" sz="2700" b="1" dirty="0" smtClean="0">
                <a:solidFill>
                  <a:schemeClr val="tx1"/>
                </a:solidFill>
              </a:rPr>
              <a:t>(21/Jan)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="" xmlns:a16="http://schemas.microsoft.com/office/drawing/2014/main" id="{F2D2301E-5BF1-454D-95CC-44CC00B4C0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1976212" y="4650432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8 am</a:t>
            </a:r>
            <a:endParaRPr lang="en-US" sz="2400" b="1" dirty="0"/>
          </a:p>
        </p:txBody>
      </p:sp>
      <p:sp>
        <p:nvSpPr>
          <p:cNvPr id="12" name="مستطيل 11"/>
          <p:cNvSpPr/>
          <p:nvPr/>
        </p:nvSpPr>
        <p:spPr>
          <a:xfrm>
            <a:off x="9599612" y="4650433"/>
            <a:ext cx="824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3 pm</a:t>
            </a:r>
            <a:endParaRPr lang="en-US" sz="2400" b="1" dirty="0"/>
          </a:p>
        </p:txBody>
      </p:sp>
      <p:pic>
        <p:nvPicPr>
          <p:cNvPr id="14" name="صورة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12" y="1227902"/>
            <a:ext cx="3581401" cy="3422531"/>
          </a:xfrm>
          <a:prstGeom prst="rect">
            <a:avLst/>
          </a:prstGeom>
        </p:spPr>
      </p:pic>
      <p:pic>
        <p:nvPicPr>
          <p:cNvPr id="16" name="صورة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065" y="2362200"/>
            <a:ext cx="3836747" cy="3447541"/>
          </a:xfrm>
          <a:prstGeom prst="rect">
            <a:avLst/>
          </a:prstGeom>
        </p:spPr>
      </p:pic>
      <p:sp>
        <p:nvSpPr>
          <p:cNvPr id="17" name="مستطيل 16"/>
          <p:cNvSpPr/>
          <p:nvPr/>
        </p:nvSpPr>
        <p:spPr>
          <a:xfrm>
            <a:off x="5865812" y="5800573"/>
            <a:ext cx="11590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12 pm</a:t>
            </a:r>
            <a:endParaRPr lang="en-US" sz="2400" b="1" dirty="0"/>
          </a:p>
        </p:txBody>
      </p:sp>
      <p:pic>
        <p:nvPicPr>
          <p:cNvPr id="18" name="صورة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606" y="1227902"/>
            <a:ext cx="3769912" cy="354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95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52D215A-7D9D-4B71-81A1-3220FCFE3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Outlines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B2A7A116-BC28-4E39-B586-25212F9948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`</a:t>
            </a:r>
            <a:fld id="{19B51A1E-902D-48AF-9020-955120F399B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E6971D8C-ECC5-4EDD-AC10-DDF4CA7E9D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4256" y="3661264"/>
            <a:ext cx="1799531" cy="504000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Architectural design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A6E9F776-E542-4D93-851A-A3A10F6D2A7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85451" y="3738286"/>
            <a:ext cx="1326638" cy="504000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Structural Design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CE222CAE-9234-4B0E-90FC-584C469313C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349473" y="3670005"/>
            <a:ext cx="1799531" cy="504000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Environmental Design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ACD29343-5246-427C-BFCC-F61B25177CF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447518" y="3702043"/>
            <a:ext cx="1860124" cy="50400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Cost &amp; Quantity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248F5E2-762B-44E2-83B5-C078E3551BE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14900" y="3702044"/>
            <a:ext cx="2229837" cy="713787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Electro mechanical Design </a:t>
            </a:r>
          </a:p>
        </p:txBody>
      </p:sp>
      <p:pic>
        <p:nvPicPr>
          <p:cNvPr id="28" name="عنصر نائب للصورة 27">
            <a:extLst>
              <a:ext uri="{FF2B5EF4-FFF2-40B4-BE49-F238E27FC236}">
                <a16:creationId xmlns="" xmlns:a16="http://schemas.microsoft.com/office/drawing/2014/main" id="{FE40E7A8-F80E-4C57-B0DB-AB3C08B2E884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3"/>
          <a:srcRect l="64" r="64"/>
          <a:stretch/>
        </p:blipFill>
        <p:spPr>
          <a:xfrm>
            <a:off x="714644" y="2199576"/>
            <a:ext cx="1229105" cy="1229425"/>
          </a:xfrm>
        </p:spPr>
      </p:pic>
      <p:pic>
        <p:nvPicPr>
          <p:cNvPr id="159" name="Picture Placeholder 158">
            <a:extLst>
              <a:ext uri="{FF2B5EF4-FFF2-40B4-BE49-F238E27FC236}">
                <a16:creationId xmlns="" xmlns:a16="http://schemas.microsoft.com/office/drawing/2014/main" id="{9F99EF5B-831D-4852-A739-269399B8FA71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6" r="23846"/>
          <a:stretch/>
        </p:blipFill>
        <p:spPr>
          <a:xfrm>
            <a:off x="4434218" y="2335212"/>
            <a:ext cx="1229105" cy="1229425"/>
          </a:xfrm>
        </p:spPr>
      </p:pic>
      <p:pic>
        <p:nvPicPr>
          <p:cNvPr id="24" name="عنصر نائب للصورة 23">
            <a:extLst>
              <a:ext uri="{FF2B5EF4-FFF2-40B4-BE49-F238E27FC236}">
                <a16:creationId xmlns="" xmlns:a16="http://schemas.microsoft.com/office/drawing/2014/main" id="{A8D0BFA6-4677-40CF-B8FC-41E87B25ECCF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5"/>
          <a:srcRect l="64" r="64"/>
          <a:stretch/>
        </p:blipFill>
        <p:spPr>
          <a:xfrm>
            <a:off x="2634687" y="2210829"/>
            <a:ext cx="1229105" cy="1229425"/>
          </a:xfrm>
        </p:spPr>
      </p:pic>
      <p:pic>
        <p:nvPicPr>
          <p:cNvPr id="33" name="عنصر نائب للصورة 32">
            <a:extLst>
              <a:ext uri="{FF2B5EF4-FFF2-40B4-BE49-F238E27FC236}">
                <a16:creationId xmlns="" xmlns:a16="http://schemas.microsoft.com/office/drawing/2014/main" id="{BCCEA56D-BF7A-45F7-8E0A-B2AAEEF83033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6"/>
          <a:srcRect t="2330" b="2330"/>
          <a:stretch>
            <a:fillRect/>
          </a:stretch>
        </p:blipFill>
        <p:spPr>
          <a:xfrm>
            <a:off x="6515266" y="2320978"/>
            <a:ext cx="1229105" cy="1229425"/>
          </a:xfrm>
        </p:spPr>
      </p:pic>
      <p:pic>
        <p:nvPicPr>
          <p:cNvPr id="165" name="Picture Placeholder 164">
            <a:extLst>
              <a:ext uri="{FF2B5EF4-FFF2-40B4-BE49-F238E27FC236}">
                <a16:creationId xmlns="" xmlns:a16="http://schemas.microsoft.com/office/drawing/2014/main" id="{6D714D76-10CE-413E-BCF3-42860232AB97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" r="64"/>
          <a:stretch/>
        </p:blipFill>
        <p:spPr>
          <a:xfrm>
            <a:off x="10674507" y="2292218"/>
            <a:ext cx="1229105" cy="1229425"/>
          </a:xfrm>
        </p:spPr>
      </p:pic>
      <p:pic>
        <p:nvPicPr>
          <p:cNvPr id="31" name="عنصر نائب للصورة 30">
            <a:extLst>
              <a:ext uri="{FF2B5EF4-FFF2-40B4-BE49-F238E27FC236}">
                <a16:creationId xmlns="" xmlns:a16="http://schemas.microsoft.com/office/drawing/2014/main" id="{9F2CB362-6F15-431F-9BBB-0B9CB3E2B5F6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8"/>
          <a:srcRect l="33" r="33"/>
          <a:stretch>
            <a:fillRect/>
          </a:stretch>
        </p:blipFill>
        <p:spPr>
          <a:xfrm>
            <a:off x="8596314" y="2320978"/>
            <a:ext cx="1229992" cy="1228725"/>
          </a:xfrm>
        </p:spPr>
      </p:pic>
      <p:sp>
        <p:nvSpPr>
          <p:cNvPr id="27" name="عنصر نائب للنص 26">
            <a:extLst>
              <a:ext uri="{FF2B5EF4-FFF2-40B4-BE49-F238E27FC236}">
                <a16:creationId xmlns="" xmlns:a16="http://schemas.microsoft.com/office/drawing/2014/main" id="{3F853CC9-648E-48D3-8705-A1D48A117AB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0389294" y="3660440"/>
            <a:ext cx="1799531" cy="50482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86176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System</a:t>
            </a: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2" y="1686241"/>
            <a:ext cx="4267200" cy="4104959"/>
          </a:xfrm>
          <a:prstGeom prst="rect">
            <a:avLst/>
          </a:prstGeom>
        </p:spPr>
      </p:pic>
      <p:pic>
        <p:nvPicPr>
          <p:cNvPr id="14337" name="صورة 4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212" y="1686241"/>
            <a:ext cx="5808635" cy="410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سهم إلى اليسار 6"/>
          <p:cNvSpPr/>
          <p:nvPr/>
        </p:nvSpPr>
        <p:spPr>
          <a:xfrm>
            <a:off x="10617887" y="3035299"/>
            <a:ext cx="266700" cy="2286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سهم إلى اليمين 7"/>
          <p:cNvSpPr/>
          <p:nvPr/>
        </p:nvSpPr>
        <p:spPr>
          <a:xfrm>
            <a:off x="8693263" y="2464606"/>
            <a:ext cx="304800" cy="28575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2188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457200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مربع نص 10"/>
          <p:cNvSpPr txBox="1"/>
          <p:nvPr/>
        </p:nvSpPr>
        <p:spPr>
          <a:xfrm>
            <a:off x="2132012" y="5892923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SW</a:t>
            </a:r>
            <a:endParaRPr lang="en-US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7661533" y="5892923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</a:t>
            </a:r>
            <a:endParaRPr lang="en-US" dirty="0"/>
          </a:p>
        </p:txBody>
      </p:sp>
      <p:sp>
        <p:nvSpPr>
          <p:cNvPr id="14" name="سهم إلى اليمين 13"/>
          <p:cNvSpPr/>
          <p:nvPr/>
        </p:nvSpPr>
        <p:spPr>
          <a:xfrm>
            <a:off x="8693263" y="2892424"/>
            <a:ext cx="304800" cy="28575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سهم إلى اليمين 14"/>
          <p:cNvSpPr/>
          <p:nvPr/>
        </p:nvSpPr>
        <p:spPr>
          <a:xfrm>
            <a:off x="8693263" y="3292762"/>
            <a:ext cx="304800" cy="28575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6" name="سهم إلى اليمين 15"/>
          <p:cNvSpPr/>
          <p:nvPr/>
        </p:nvSpPr>
        <p:spPr>
          <a:xfrm>
            <a:off x="8692338" y="3654424"/>
            <a:ext cx="304800" cy="28575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7" name="سهم إلى اليمين 16"/>
          <p:cNvSpPr/>
          <p:nvPr/>
        </p:nvSpPr>
        <p:spPr>
          <a:xfrm>
            <a:off x="8692338" y="3940174"/>
            <a:ext cx="304800" cy="28575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" name="سهم إلى اليمين 17"/>
          <p:cNvSpPr/>
          <p:nvPr/>
        </p:nvSpPr>
        <p:spPr>
          <a:xfrm>
            <a:off x="8679348" y="4225924"/>
            <a:ext cx="304800" cy="28575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9" name="سهم إلى اليمين 18"/>
          <p:cNvSpPr/>
          <p:nvPr/>
        </p:nvSpPr>
        <p:spPr>
          <a:xfrm>
            <a:off x="8703886" y="2892424"/>
            <a:ext cx="304800" cy="28575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0" name="سهم إلى اليمين 19"/>
          <p:cNvSpPr/>
          <p:nvPr/>
        </p:nvSpPr>
        <p:spPr>
          <a:xfrm>
            <a:off x="8679348" y="4511674"/>
            <a:ext cx="304800" cy="28575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1" name="سهم إلى اليسار 20"/>
          <p:cNvSpPr/>
          <p:nvPr/>
        </p:nvSpPr>
        <p:spPr>
          <a:xfrm>
            <a:off x="10656798" y="2663824"/>
            <a:ext cx="266700" cy="2286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2" name="سهم إلى اليسار 21"/>
          <p:cNvSpPr/>
          <p:nvPr/>
        </p:nvSpPr>
        <p:spPr>
          <a:xfrm>
            <a:off x="10581629" y="3349912"/>
            <a:ext cx="266700" cy="2286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3" name="سهم إلى اليسار 22"/>
          <p:cNvSpPr/>
          <p:nvPr/>
        </p:nvSpPr>
        <p:spPr>
          <a:xfrm>
            <a:off x="10579086" y="3624420"/>
            <a:ext cx="266700" cy="2286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4" name="سهم إلى اليسار 23"/>
          <p:cNvSpPr/>
          <p:nvPr/>
        </p:nvSpPr>
        <p:spPr>
          <a:xfrm>
            <a:off x="10526101" y="3941328"/>
            <a:ext cx="266700" cy="2286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5" name="سهم إلى اليسار 24"/>
          <p:cNvSpPr/>
          <p:nvPr/>
        </p:nvSpPr>
        <p:spPr>
          <a:xfrm>
            <a:off x="10495849" y="4169928"/>
            <a:ext cx="266700" cy="2286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1977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6612" y="304800"/>
            <a:ext cx="9402274" cy="1400530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Radiation: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="" xmlns:a16="http://schemas.microsoft.com/office/drawing/2014/main" id="{F2D2301E-5BF1-454D-95CC-44CC00B4C0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2" name="مستطيل 1"/>
          <p:cNvSpPr/>
          <p:nvPr/>
        </p:nvSpPr>
        <p:spPr>
          <a:xfrm>
            <a:off x="989012" y="1183912"/>
            <a:ext cx="9829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We made annual solar radiation for the roof, and we made solar radiation for each elevations before and after modification at the different time of the day, </a:t>
            </a:r>
            <a:r>
              <a:rPr lang="en-US" sz="2000" b="1" dirty="0" smtClean="0"/>
              <a:t>By Revit software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" name="مستطيل 2"/>
          <p:cNvSpPr/>
          <p:nvPr/>
        </p:nvSpPr>
        <p:spPr>
          <a:xfrm>
            <a:off x="379412" y="2438400"/>
            <a:ext cx="54576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Summary for the solar radiation in </a:t>
            </a:r>
            <a:r>
              <a:rPr lang="en-US" sz="1600" b="1" dirty="0" smtClean="0">
                <a:solidFill>
                  <a:srgbClr val="FF0000"/>
                </a:solidFill>
              </a:rPr>
              <a:t>Summer</a:t>
            </a:r>
            <a:r>
              <a:rPr lang="en-US" sz="1600" b="1" dirty="0" smtClean="0"/>
              <a:t> after modification</a:t>
            </a:r>
            <a:endParaRPr lang="en-US" sz="1600" dirty="0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153618"/>
              </p:ext>
            </p:extLst>
          </p:nvPr>
        </p:nvGraphicFramePr>
        <p:xfrm>
          <a:off x="555218" y="2971800"/>
          <a:ext cx="5348693" cy="3200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5794"/>
                <a:gridCol w="1558424"/>
                <a:gridCol w="1257302"/>
                <a:gridCol w="1337173"/>
              </a:tblGrid>
              <a:tr h="777306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Elevation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At 8 </a:t>
                      </a:r>
                      <a:r>
                        <a:rPr lang="en-US" sz="1800" kern="1200" dirty="0" smtClean="0">
                          <a:effectLst/>
                        </a:rPr>
                        <a:t>am (</a:t>
                      </a:r>
                      <a:r>
                        <a:rPr lang="en-US" sz="1800" kern="1200" dirty="0" err="1" smtClean="0">
                          <a:effectLst/>
                        </a:rPr>
                        <a:t>Wh</a:t>
                      </a:r>
                      <a:r>
                        <a:rPr lang="en-US" sz="1800" kern="1200" dirty="0" smtClean="0">
                          <a:effectLst/>
                        </a:rPr>
                        <a:t>/m2</a:t>
                      </a:r>
                      <a:r>
                        <a:rPr lang="en-US" sz="1800" kern="12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At </a:t>
                      </a:r>
                      <a:r>
                        <a:rPr lang="en-US" sz="1800" kern="1200" dirty="0" smtClean="0">
                          <a:effectLst/>
                        </a:rPr>
                        <a:t>12 pm (</a:t>
                      </a:r>
                      <a:r>
                        <a:rPr lang="en-US" sz="1800" kern="1200" dirty="0" err="1" smtClean="0">
                          <a:effectLst/>
                        </a:rPr>
                        <a:t>Wh</a:t>
                      </a:r>
                      <a:r>
                        <a:rPr lang="en-US" sz="1800" kern="1200" dirty="0" smtClean="0">
                          <a:effectLst/>
                        </a:rPr>
                        <a:t>/m2</a:t>
                      </a:r>
                      <a:r>
                        <a:rPr lang="en-US" sz="1800" kern="12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At 3 pm </a:t>
                      </a:r>
                      <a:r>
                        <a:rPr lang="en-US" sz="1800" kern="1200" dirty="0" smtClean="0">
                          <a:effectLst/>
                        </a:rPr>
                        <a:t>(</a:t>
                      </a:r>
                      <a:r>
                        <a:rPr lang="en-US" sz="1800" kern="1200" dirty="0" err="1" smtClean="0">
                          <a:effectLst/>
                        </a:rPr>
                        <a:t>Wh</a:t>
                      </a:r>
                      <a:r>
                        <a:rPr lang="en-US" sz="1800" kern="1200" dirty="0" smtClean="0">
                          <a:effectLst/>
                        </a:rPr>
                        <a:t>/m2</a:t>
                      </a:r>
                      <a:r>
                        <a:rPr lang="en-US" sz="1800" kern="12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05774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</a:rPr>
                        <a:t>South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40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210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effectLst/>
                        </a:rPr>
                        <a:t>338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05774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North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effectLst/>
                        </a:rPr>
                        <a:t>300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50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80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05774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East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effectLst/>
                        </a:rPr>
                        <a:t>480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380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05774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west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80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200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effectLst/>
                        </a:rPr>
                        <a:t>340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6627812" y="2438400"/>
            <a:ext cx="53324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Summary for the solar radiation in </a:t>
            </a:r>
            <a:r>
              <a:rPr lang="en-US" sz="1600" b="1" dirty="0" smtClean="0">
                <a:solidFill>
                  <a:srgbClr val="0070C0"/>
                </a:solidFill>
              </a:rPr>
              <a:t>Winter </a:t>
            </a:r>
            <a:r>
              <a:rPr lang="en-US" sz="1600" b="1" dirty="0" smtClean="0"/>
              <a:t>after modification</a:t>
            </a:r>
            <a:endParaRPr lang="en-US" sz="1600" dirty="0"/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081858"/>
              </p:ext>
            </p:extLst>
          </p:nvPr>
        </p:nvGraphicFramePr>
        <p:xfrm>
          <a:off x="6475412" y="2971800"/>
          <a:ext cx="5484812" cy="3200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203"/>
                <a:gridCol w="1371203"/>
                <a:gridCol w="1371203"/>
                <a:gridCol w="1371203"/>
              </a:tblGrid>
              <a:tr h="74453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Elevation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At 8 am </a:t>
                      </a:r>
                      <a:r>
                        <a:rPr lang="en-US" sz="1800" kern="1200" dirty="0" smtClean="0">
                          <a:effectLst/>
                        </a:rPr>
                        <a:t>(</a:t>
                      </a:r>
                      <a:r>
                        <a:rPr lang="en-US" sz="1800" kern="1200" dirty="0" err="1" smtClean="0">
                          <a:effectLst/>
                        </a:rPr>
                        <a:t>Wh</a:t>
                      </a:r>
                      <a:r>
                        <a:rPr lang="en-US" sz="1800" kern="1200" dirty="0" smtClean="0">
                          <a:effectLst/>
                        </a:rPr>
                        <a:t>/m2</a:t>
                      </a:r>
                      <a:r>
                        <a:rPr lang="en-US" sz="1800" kern="12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At 12 pm </a:t>
                      </a:r>
                      <a:r>
                        <a:rPr lang="en-US" sz="1800" kern="1200" dirty="0" smtClean="0">
                          <a:effectLst/>
                        </a:rPr>
                        <a:t>(</a:t>
                      </a:r>
                      <a:r>
                        <a:rPr lang="en-US" sz="1800" kern="1200" dirty="0" err="1" smtClean="0">
                          <a:effectLst/>
                        </a:rPr>
                        <a:t>Wh</a:t>
                      </a:r>
                      <a:r>
                        <a:rPr lang="en-US" sz="1800" kern="1200" dirty="0" smtClean="0">
                          <a:effectLst/>
                        </a:rPr>
                        <a:t>/m2</a:t>
                      </a:r>
                      <a:r>
                        <a:rPr lang="en-US" sz="1800" kern="12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At 3 pm </a:t>
                      </a:r>
                      <a:r>
                        <a:rPr lang="en-US" sz="1800" kern="1200" dirty="0" smtClean="0">
                          <a:effectLst/>
                        </a:rPr>
                        <a:t>(</a:t>
                      </a:r>
                      <a:r>
                        <a:rPr lang="en-US" sz="1800" kern="1200" dirty="0" err="1" smtClean="0">
                          <a:effectLst/>
                        </a:rPr>
                        <a:t>Wh</a:t>
                      </a:r>
                      <a:r>
                        <a:rPr lang="en-US" sz="1800" kern="1200" dirty="0" smtClean="0">
                          <a:effectLst/>
                        </a:rPr>
                        <a:t>/m2</a:t>
                      </a:r>
                      <a:r>
                        <a:rPr lang="en-US" sz="1800" kern="12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13966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south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13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effectLst/>
                        </a:rPr>
                        <a:t>560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effectLst/>
                        </a:rPr>
                        <a:t>600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13966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North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15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60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70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13966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west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50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effectLst/>
                        </a:rPr>
                        <a:t>150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13966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East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25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effectLst/>
                        </a:rPr>
                        <a:t>306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20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7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6612" y="304800"/>
            <a:ext cx="9402274" cy="1371600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Comfort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="" xmlns:a16="http://schemas.microsoft.com/office/drawing/2014/main" id="{F2D2301E-5BF1-454D-95CC-44CC00B4C0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22</a:t>
            </a:fld>
            <a:endParaRPr lang="en-US" noProof="0" dirty="0"/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208067"/>
              </p:ext>
            </p:extLst>
          </p:nvPr>
        </p:nvGraphicFramePr>
        <p:xfrm>
          <a:off x="2055812" y="1219200"/>
          <a:ext cx="7315200" cy="261162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472561"/>
                <a:gridCol w="2140357"/>
                <a:gridCol w="2702282"/>
              </a:tblGrid>
              <a:tr h="6306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(U-value) W/m2.K for</a:t>
                      </a:r>
                      <a:r>
                        <a:rPr lang="en-US" sz="1200" baseline="0" dirty="0" smtClean="0">
                          <a:effectLst/>
                        </a:rPr>
                        <a:t> our building</a:t>
                      </a:r>
                      <a:endParaRPr lang="en-US" sz="1200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Highest thermal transmissivity value (U-value) W/m2.K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Structural elements in the outer shell of the building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638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0.249</a:t>
                      </a:r>
                      <a:endParaRPr lang="en-US" sz="1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External wall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638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0.611</a:t>
                      </a:r>
                      <a:endParaRPr lang="en-US" sz="1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-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Celling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63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0.251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0.39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Times New Roman"/>
                          <a:cs typeface="Arial"/>
                        </a:rPr>
                        <a:t>Roof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090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0.395</a:t>
                      </a:r>
                      <a:endParaRPr lang="en-US" sz="1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0.46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Ground Floor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63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effectLst/>
                        </a:rPr>
                        <a:t>1.493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2.46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Exterior </a:t>
                      </a:r>
                      <a:r>
                        <a:rPr lang="en-US" sz="1200" dirty="0">
                          <a:effectLst/>
                        </a:rPr>
                        <a:t>windows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63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effectLst/>
                        </a:rPr>
                        <a:t>1.492</a:t>
                      </a:r>
                      <a:endParaRPr lang="en-US" sz="1200" b="1" dirty="0" smtClean="0">
                        <a:effectLst/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Exterior doors exposed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419108"/>
              </p:ext>
            </p:extLst>
          </p:nvPr>
        </p:nvGraphicFramePr>
        <p:xfrm>
          <a:off x="2894012" y="4038600"/>
          <a:ext cx="5943600" cy="2133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5471"/>
                <a:gridCol w="2668129"/>
              </a:tblGrid>
              <a:tr h="355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Energy status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Design Capacity(W/m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5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Highly energy efficient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20 - 25</a:t>
                      </a:r>
                      <a:endParaRPr lang="en-US" sz="1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5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Good energy efficient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26 - 40</a:t>
                      </a:r>
                      <a:endParaRPr lang="en-US" sz="1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5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Energy efficient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41 - 60</a:t>
                      </a:r>
                      <a:endParaRPr lang="en-US" sz="1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5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Accepted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61 - 80</a:t>
                      </a:r>
                      <a:endParaRPr lang="en-US" sz="1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5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Fails (consumes high amount of energy)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&gt; 80</a:t>
                      </a:r>
                      <a:endParaRPr lang="en-US" sz="12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597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08212" y="878605"/>
            <a:ext cx="9402274" cy="1371600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 &amp; Cooling loads (With insulation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="" xmlns:a16="http://schemas.microsoft.com/office/drawing/2014/main" id="{F2D2301E-5BF1-454D-95CC-44CC00B4C0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23</a:t>
            </a:fld>
            <a:endParaRPr lang="en-US" noProof="0" dirty="0"/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58956"/>
              </p:ext>
            </p:extLst>
          </p:nvPr>
        </p:nvGraphicFramePr>
        <p:xfrm>
          <a:off x="227012" y="1219200"/>
          <a:ext cx="11582401" cy="4917119"/>
        </p:xfrm>
        <a:graphic>
          <a:graphicData uri="http://schemas.openxmlformats.org/drawingml/2006/table">
            <a:tbl>
              <a:tblPr/>
              <a:tblGrid>
                <a:gridCol w="1455492"/>
                <a:gridCol w="2547112"/>
                <a:gridCol w="1565189"/>
                <a:gridCol w="2226047"/>
                <a:gridCol w="1551812"/>
                <a:gridCol w="2236749"/>
              </a:tblGrid>
              <a:tr h="2111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Floors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Zone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Cooling Design Capacity (kW)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 Cooling Load Per Floor Area(W/m</a:t>
                      </a:r>
                      <a:r>
                        <a:rPr lang="en-US" sz="105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Heating Design Capacity (kW)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 Heating Load Per Floor Area(W/m2)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8357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Ground floor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corridor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34.1918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Cafeteria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41.7579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counting department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65.9995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47.8655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crowd service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35.4271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58.5155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56.3079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Security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37.5584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First floor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crowd service &amp; corridor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25.6455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of Elections and Statistics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60.9291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Security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33.2706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Regulatory Office and General Police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35.5523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Disputes and Legal Affairs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56.9539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civil status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70.6917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57.5264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Second 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corridor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31.9161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Restoration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43.3347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Restoration office 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33.542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Building Exploitation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35.3679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Maintenance department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59.3524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Projects Follow-up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48.6815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Media interest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44.7619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Warehouse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44.1249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of the Building and Construction Authority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50.8228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835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Materiel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59.0113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  <p:sp>
        <p:nvSpPr>
          <p:cNvPr id="2" name="مستطيل 1"/>
          <p:cNvSpPr/>
          <p:nvPr/>
        </p:nvSpPr>
        <p:spPr>
          <a:xfrm>
            <a:off x="531812" y="228600"/>
            <a:ext cx="3066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Comfort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28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="" xmlns:a16="http://schemas.microsoft.com/office/drawing/2014/main" id="{F2D2301E-5BF1-454D-95CC-44CC00B4C0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24</a:t>
            </a:fld>
            <a:endParaRPr lang="en-US" noProof="0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614434"/>
              </p:ext>
            </p:extLst>
          </p:nvPr>
        </p:nvGraphicFramePr>
        <p:xfrm>
          <a:off x="227012" y="1371600"/>
          <a:ext cx="11658600" cy="4362712"/>
        </p:xfrm>
        <a:graphic>
          <a:graphicData uri="http://schemas.openxmlformats.org/drawingml/2006/table">
            <a:tbl>
              <a:tblPr/>
              <a:tblGrid>
                <a:gridCol w="1465067"/>
                <a:gridCol w="2563869"/>
                <a:gridCol w="1575487"/>
                <a:gridCol w="2240692"/>
                <a:gridCol w="1562021"/>
                <a:gridCol w="2251464"/>
              </a:tblGrid>
              <a:tr h="2321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Floors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Zone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Cooling Design Capacity (kW)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 Cooling Load Per Floor Area(W/m</a:t>
                      </a:r>
                      <a:r>
                        <a:rPr lang="en-US" sz="105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Heating Design Capacity (kW)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 Heating Load Per Floor Area(W/m2)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12372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Third floor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corridor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31.1844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 of Electrical Engineering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43.2417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of the director of engineers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40.3447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Engineering File Manager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35.2347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Audit engineers &amp; Archive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59.0708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 of Civil Engineering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55.0006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 of Energy Engineering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37.3276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Warehouse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44.4435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 of Industrial &amp; Building Engineering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45.0842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Department of Mechatronics Engineering &amp; IT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53.8051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Fourth floor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corridor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30.1805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Agricultural Affairs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42.8942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Agricultural Affairs Office 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33.2989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Social Affairs Office 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34.5707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Cultural Affairs Office2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63.3839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Social Affairs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57.9216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Cultural Affairs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46.671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of Prevention and Public Health 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73.5028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123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of Prevention and Public Health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49.8085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  <p:sp>
        <p:nvSpPr>
          <p:cNvPr id="13" name="مستطيل 12"/>
          <p:cNvSpPr/>
          <p:nvPr/>
        </p:nvSpPr>
        <p:spPr>
          <a:xfrm>
            <a:off x="608012" y="228600"/>
            <a:ext cx="3066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Comfort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2970212" y="685800"/>
            <a:ext cx="6858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&amp; Cooling loads (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insulation</a:t>
            </a:r>
            <a:r>
              <a:rPr lang="en-US" sz="2800" dirty="0" smtClean="0">
                <a:solidFill>
                  <a:srgbClr val="000000"/>
                </a:solidFill>
              </a:rPr>
              <a:t>)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/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9319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="" xmlns:a16="http://schemas.microsoft.com/office/drawing/2014/main" id="{F2D2301E-5BF1-454D-95CC-44CC00B4C0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25</a:t>
            </a:fld>
            <a:endParaRPr lang="en-US" noProof="0" dirty="0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396125"/>
              </p:ext>
            </p:extLst>
          </p:nvPr>
        </p:nvGraphicFramePr>
        <p:xfrm>
          <a:off x="379412" y="1447800"/>
          <a:ext cx="11582401" cy="4599718"/>
        </p:xfrm>
        <a:graphic>
          <a:graphicData uri="http://schemas.openxmlformats.org/drawingml/2006/table">
            <a:tbl>
              <a:tblPr/>
              <a:tblGrid>
                <a:gridCol w="1455492"/>
                <a:gridCol w="2547112"/>
                <a:gridCol w="1565189"/>
                <a:gridCol w="2226047"/>
                <a:gridCol w="1551812"/>
                <a:gridCol w="2236749"/>
              </a:tblGrid>
              <a:tr h="2422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Floors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Zone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Cooling Design Capacity (kW)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 Cooling Load Per Floor Area(W/m</a:t>
                      </a:r>
                      <a:r>
                        <a:rPr lang="en-US" sz="105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Heating Design Capacity (kW)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 Heating Load Per Floor Area(W/m2)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21675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Fifth floor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corridor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32.4521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of Movement and Statistics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69.6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49.66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Personnel Management Office  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40.5927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Personnel Management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35.7586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of General Inventory &amp; Archive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52.4599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Financial Operations Office, Processing Branch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50.7056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Secretary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34.0659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Office of General Inventory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41.0339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Financial Operations Office, Management Branch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52.7841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Deals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62.8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83.1936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Property Management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55.3853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Municipal Property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61.4125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Sixth floor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Corridor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39.7975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Mayor's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5.73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55.1849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Secretary 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48.7545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Security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35.5303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Secretary 2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39.3025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21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Deputy Mayor's Office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54.3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58.6627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2633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191.76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155.66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04" marR="7604" marT="76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912812" y="228600"/>
            <a:ext cx="3066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Comfort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122612" y="802029"/>
            <a:ext cx="6934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&amp; Cooling loads (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insulation</a:t>
            </a:r>
            <a:r>
              <a:rPr lang="en-US" sz="2800" dirty="0" smtClean="0">
                <a:solidFill>
                  <a:srgbClr val="000000"/>
                </a:solidFill>
              </a:rPr>
              <a:t>)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/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8346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6612" y="304800"/>
            <a:ext cx="9402274" cy="1371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Comfort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 &amp; Cooling loads 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Capacity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="" xmlns:a16="http://schemas.microsoft.com/office/drawing/2014/main" id="{F2D2301E-5BF1-454D-95CC-44CC00B4C0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26</a:t>
            </a:fld>
            <a:endParaRPr lang="en-US" noProof="0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597522"/>
              </p:ext>
            </p:extLst>
          </p:nvPr>
        </p:nvGraphicFramePr>
        <p:xfrm>
          <a:off x="1635846" y="1981200"/>
          <a:ext cx="8001000" cy="1397000"/>
        </p:xfrm>
        <a:graphic>
          <a:graphicData uri="http://schemas.openxmlformats.org/drawingml/2006/table">
            <a:tbl>
              <a:tblPr/>
              <a:tblGrid>
                <a:gridCol w="3111500"/>
                <a:gridCol w="2527300"/>
                <a:gridCol w="2362200"/>
              </a:tblGrid>
              <a:tr h="482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Cooling Design Capacity (kW)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Heating Design Capacity (kW)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4171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Without insulation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289.91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359.66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With insulation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191.76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155.66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612" y="4686300"/>
            <a:ext cx="8153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1229879" y="3886200"/>
            <a:ext cx="830580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We get the annual energy consumption rate of the building by using Design builder software and it was about 37 KWh/m</a:t>
            </a:r>
            <a:r>
              <a:rPr lang="en-US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331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6612" y="304800"/>
            <a:ext cx="9402274" cy="1371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Comfort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en-US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PMV of the building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="" xmlns:a16="http://schemas.microsoft.com/office/drawing/2014/main" id="{F2D2301E-5BF1-454D-95CC-44CC00B4C0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27</a:t>
            </a:fld>
            <a:endParaRPr lang="en-US" noProof="0" dirty="0"/>
          </a:p>
        </p:txBody>
      </p:sp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1295400"/>
            <a:ext cx="105918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32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6612" y="228600"/>
            <a:ext cx="9402274" cy="13716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="" xmlns:a16="http://schemas.microsoft.com/office/drawing/2014/main" id="{F2D2301E-5BF1-454D-95CC-44CC00B4C0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28</a:t>
            </a:fld>
            <a:endParaRPr lang="en-US" noProof="0" dirty="0"/>
          </a:p>
        </p:txBody>
      </p:sp>
      <p:pic>
        <p:nvPicPr>
          <p:cNvPr id="6" name="صورة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78" y="914400"/>
            <a:ext cx="8369733" cy="5410200"/>
          </a:xfrm>
          <a:prstGeom prst="rect">
            <a:avLst/>
          </a:prstGeom>
        </p:spPr>
      </p:pic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51590"/>
              </p:ext>
            </p:extLst>
          </p:nvPr>
        </p:nvGraphicFramePr>
        <p:xfrm>
          <a:off x="8913812" y="3048000"/>
          <a:ext cx="2362200" cy="1371600"/>
        </p:xfrm>
        <a:graphic>
          <a:graphicData uri="http://schemas.openxmlformats.org/drawingml/2006/table">
            <a:tbl>
              <a:tblPr/>
              <a:tblGrid>
                <a:gridCol w="1469400"/>
                <a:gridCol w="892800"/>
              </a:tblGrid>
              <a:tr h="323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Saving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Heating load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Cooling load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Interior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lighting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9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نص 24">
            <a:extLst>
              <a:ext uri="{FF2B5EF4-FFF2-40B4-BE49-F238E27FC236}">
                <a16:creationId xmlns="" xmlns:a16="http://schemas.microsoft.com/office/drawing/2014/main" id="{F6F5E625-8B50-4915-AFD0-351211A6867C}"/>
              </a:ext>
            </a:extLst>
          </p:cNvPr>
          <p:cNvSpPr txBox="1">
            <a:spLocks/>
          </p:cNvSpPr>
          <p:nvPr/>
        </p:nvSpPr>
        <p:spPr>
          <a:xfrm>
            <a:off x="1446212" y="3764659"/>
            <a:ext cx="1799531" cy="2880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Cheeks &amp; Design</a:t>
            </a:r>
          </a:p>
          <a:p>
            <a:endParaRPr lang="en-US" dirty="0"/>
          </a:p>
        </p:txBody>
      </p:sp>
      <p:sp>
        <p:nvSpPr>
          <p:cNvPr id="6" name="عنصر نائب للنص 25">
            <a:extLst>
              <a:ext uri="{FF2B5EF4-FFF2-40B4-BE49-F238E27FC236}">
                <a16:creationId xmlns="" xmlns:a16="http://schemas.microsoft.com/office/drawing/2014/main" id="{3A23ED05-105B-4821-AB3B-E4C8CE41E4C7}"/>
              </a:ext>
            </a:extLst>
          </p:cNvPr>
          <p:cNvSpPr txBox="1">
            <a:spLocks/>
          </p:cNvSpPr>
          <p:nvPr/>
        </p:nvSpPr>
        <p:spPr>
          <a:xfrm>
            <a:off x="3832073" y="4162995"/>
            <a:ext cx="1689526" cy="2880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Detailing</a:t>
            </a:r>
            <a:endParaRPr lang="en-US" dirty="0"/>
          </a:p>
        </p:txBody>
      </p:sp>
      <p:pic>
        <p:nvPicPr>
          <p:cNvPr id="7" name="عنصر نائب للصورة 44">
            <a:extLst>
              <a:ext uri="{FF2B5EF4-FFF2-40B4-BE49-F238E27FC236}">
                <a16:creationId xmlns="" xmlns:a16="http://schemas.microsoft.com/office/drawing/2014/main" id="{1C660BCF-8721-4F71-82A3-3760A8C6BB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00" b="600"/>
          <a:stretch>
            <a:fillRect/>
          </a:stretch>
        </p:blipFill>
        <p:spPr>
          <a:xfrm>
            <a:off x="1544283" y="2239132"/>
            <a:ext cx="1228405" cy="1230312"/>
          </a:xfrm>
          <a:prstGeom prst="ellipse">
            <a:avLst/>
          </a:prstGeom>
        </p:spPr>
      </p:pic>
      <p:pic>
        <p:nvPicPr>
          <p:cNvPr id="8" name="عنصر نائب للصورة 46">
            <a:extLst>
              <a:ext uri="{FF2B5EF4-FFF2-40B4-BE49-F238E27FC236}">
                <a16:creationId xmlns="" xmlns:a16="http://schemas.microsoft.com/office/drawing/2014/main" id="{1E71B372-CE12-4578-975F-5E89856E24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059" r="25059"/>
          <a:stretch>
            <a:fillRect/>
          </a:stretch>
        </p:blipFill>
        <p:spPr>
          <a:xfrm>
            <a:off x="3799025" y="2679982"/>
            <a:ext cx="1228405" cy="1228725"/>
          </a:xfrm>
          <a:prstGeom prst="ellipse">
            <a:avLst/>
          </a:prstGeom>
        </p:spPr>
      </p:pic>
      <p:sp>
        <p:nvSpPr>
          <p:cNvPr id="9" name="عنصر نائب للنص 24">
            <a:extLst>
              <a:ext uri="{FF2B5EF4-FFF2-40B4-BE49-F238E27FC236}">
                <a16:creationId xmlns="" xmlns:a16="http://schemas.microsoft.com/office/drawing/2014/main" id="{F6F5E625-8B50-4915-AFD0-351211A6867C}"/>
              </a:ext>
            </a:extLst>
          </p:cNvPr>
          <p:cNvSpPr txBox="1">
            <a:spLocks/>
          </p:cNvSpPr>
          <p:nvPr/>
        </p:nvSpPr>
        <p:spPr>
          <a:xfrm>
            <a:off x="989012" y="1219200"/>
            <a:ext cx="2931626" cy="41387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</a:t>
            </a:r>
            <a:endParaRPr lang="en-US" sz="4000" dirty="0"/>
          </a:p>
        </p:txBody>
      </p:sp>
      <p:pic>
        <p:nvPicPr>
          <p:cNvPr id="19458" name="Picture 2" descr="C:\Users\User0\Downloads\270243725_1308606112943828_6042662344625064414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212" y="2057400"/>
            <a:ext cx="6170613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86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1887" y="385483"/>
            <a:ext cx="11337047" cy="630917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Architectural Design 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17410" name="Picture 2" descr="C:\Users\User0\Downloads\270243725_1308606112943828_6042662344625064414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66800"/>
            <a:ext cx="6399211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User0\Downloads\269973394_617392552826214_1606693512633687375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12" y="1066800"/>
            <a:ext cx="5789613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User0\Downloads\269962436_335516355244096_9071496088460460099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886199"/>
            <a:ext cx="6399212" cy="297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C:\Users\User0\Downloads\269932857_1317864762065178_7029876842703151578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12" y="3886199"/>
            <a:ext cx="5789613" cy="297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6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713983"/>
            <a:ext cx="9141619" cy="5148197"/>
          </a:xfrm>
        </p:spPr>
        <p:txBody>
          <a:bodyPr/>
          <a:lstStyle/>
          <a:p>
            <a:pPr algn="l"/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Codes: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ACI-318-14 for reinforcement concert design.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UBC-97 for earthquake design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pPr algn="l"/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98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building divided to two blocks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0158" y="2398322"/>
            <a:ext cx="5364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 No1.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23019" y="2398322"/>
            <a:ext cx="5364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No2.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2237" y="2736876"/>
            <a:ext cx="3396463" cy="40127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800" y="2785881"/>
            <a:ext cx="4047071" cy="3914775"/>
          </a:xfrm>
          <a:prstGeom prst="rect">
            <a:avLst/>
          </a:prstGeom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240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data</a:t>
            </a:r>
            <a:r>
              <a:rPr lang="x-none" dirty="0" smtClean="0"/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6194033" y="1825625"/>
                <a:ext cx="5844777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 smtClean="0"/>
                  <a:t>Material: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sz="2200" dirty="0"/>
                  <a:t>- Concrete strength</a:t>
                </a:r>
                <a14:m>
                  <m:oMath xmlns:m="http://schemas.openxmlformats.org/officeDocument/2006/math"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</m:sup>
                    </m:sSup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28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𝑀𝑃𝑎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200" b="0" dirty="0"/>
              </a:p>
              <a:p>
                <a:pPr marL="0" indent="0">
                  <a:buNone/>
                </a:pPr>
                <a:r>
                  <a:rPr lang="en-US" sz="2200" dirty="0"/>
                  <a:t>- steel yield strength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𝐹𝑦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420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𝑀𝑃𝑎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200" b="0" dirty="0"/>
              </a:p>
              <a:p>
                <a:pPr>
                  <a:buFontTx/>
                  <a:buChar char="-"/>
                </a:pPr>
                <a:r>
                  <a:rPr lang="en-US" sz="2200" dirty="0"/>
                  <a:t>Cobiax   </a:t>
                </a:r>
                <a:r>
                  <a:rPr lang="en-US" sz="2200" dirty="0" smtClean="0"/>
                  <a:t>_(42*42*36</a:t>
                </a:r>
                <a:r>
                  <a:rPr lang="en-US" sz="2200" dirty="0"/>
                  <a:t>) cm.</a:t>
                </a:r>
              </a:p>
              <a:p>
                <a:pPr marL="0" indent="0">
                  <a:buNone/>
                </a:pPr>
                <a:r>
                  <a:rPr lang="en-US" sz="2400" dirty="0" smtClean="0"/>
                  <a:t>soil</a:t>
                </a:r>
                <a:r>
                  <a:rPr lang="en-US" sz="2400" dirty="0"/>
                  <a:t>:</a:t>
                </a:r>
              </a:p>
              <a:p>
                <a:pPr marL="0" indent="0">
                  <a:buNone/>
                </a:pPr>
                <a:r>
                  <a:rPr lang="en-US" sz="2200" dirty="0"/>
                  <a:t>Bearing capacity of the soil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5646" y="1825625"/>
                <a:ext cx="5846299" cy="4351338"/>
              </a:xfrm>
              <a:prstGeom prst="rect">
                <a:avLst/>
              </a:prstGeom>
              <a:blipFill rotWithShape="0">
                <a:blip r:embed="rId2"/>
                <a:stretch>
                  <a:fillRect l="-1564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56207" y="2278581"/>
            <a:ext cx="3290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Loads.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276495"/>
              </p:ext>
            </p:extLst>
          </p:nvPr>
        </p:nvGraphicFramePr>
        <p:xfrm>
          <a:off x="635528" y="2759642"/>
          <a:ext cx="4073031" cy="30774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8353"/>
                <a:gridCol w="1128938"/>
                <a:gridCol w="1317095"/>
                <a:gridCol w="918645"/>
              </a:tblGrid>
              <a:tr h="34194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Loads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1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block No.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Floor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Live load (KN/SM)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SID (KN/SM)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</a:tr>
              <a:tr h="34194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Block1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basemnt floorS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</a:tr>
              <a:tr h="341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GF-6th floor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</a:tr>
              <a:tr h="341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Stair case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</a:tr>
              <a:tr h="34194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Block2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basemnt floorS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</a:tr>
              <a:tr h="341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GF-6th floor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</a:tr>
              <a:tr h="341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roof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</a:tr>
              <a:tr h="3419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Stair case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/>
                </a:tc>
              </a:tr>
            </a:tbl>
          </a:graphicData>
        </a:graphic>
      </p:graphicFrame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005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factor: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data</a:t>
            </a:r>
            <a:r>
              <a:rPr lang="x-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686343"/>
              </p:ext>
            </p:extLst>
          </p:nvPr>
        </p:nvGraphicFramePr>
        <p:xfrm>
          <a:off x="455251" y="3483499"/>
          <a:ext cx="7271295" cy="2693464"/>
        </p:xfrm>
        <a:graphic>
          <a:graphicData uri="http://schemas.openxmlformats.org/drawingml/2006/table">
            <a:tbl>
              <a:tblPr/>
              <a:tblGrid>
                <a:gridCol w="34925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51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436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8909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Seismic factor 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054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 of the building in Nablus city.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0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Seismic zone factor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9523" marR="9523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9523" marR="9523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0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Soil profile 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3" marR="9523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0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Acceleration seismic coefficient  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(Ca) </a:t>
                      </a:r>
                    </a:p>
                  </a:txBody>
                  <a:tcPr marL="9523" marR="9523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0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Velocity seismic coefficient          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(Cv)</a:t>
                      </a:r>
                    </a:p>
                  </a:txBody>
                  <a:tcPr marL="9523" marR="9523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.32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0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Seismic importance coefficient     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(Ι)</a:t>
                      </a:r>
                    </a:p>
                  </a:txBody>
                  <a:tcPr marL="9523" marR="9523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3" marR="9523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0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Structure design type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3" marR="9523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Building frame system -shear wall-concret </a:t>
                      </a:r>
                    </a:p>
                  </a:txBody>
                  <a:tcPr marL="9523" marR="9523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0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Over strength factor                    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(R)</a:t>
                      </a:r>
                    </a:p>
                  </a:txBody>
                  <a:tcPr marL="9523" marR="9523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</a:t>
                      </a:r>
                    </a:p>
                  </a:txBody>
                  <a:tcPr marL="9523" marR="9523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5105" y="491514"/>
            <a:ext cx="3284936" cy="52955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585105" y="5862915"/>
            <a:ext cx="3774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Seismic zone factor UBS-97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5306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check: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check: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40860" y="2566449"/>
            <a:ext cx="1078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Block No1.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66215" y="2566449"/>
            <a:ext cx="1078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Block </a:t>
            </a:r>
            <a:r>
              <a:rPr lang="en-US" sz="1600" dirty="0" smtClean="0"/>
              <a:t>No2.</a:t>
            </a:r>
            <a:endParaRPr lang="en-US" sz="16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165" y="3159939"/>
            <a:ext cx="3008333" cy="313761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7462492" y="3159939"/>
            <a:ext cx="2883244" cy="3062353"/>
          </a:xfrm>
          <a:prstGeom prst="rect">
            <a:avLst/>
          </a:prstGeom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6513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6700" lvl="0" indent="-266700"/>
            <a:r>
              <a:rPr 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check:</a:t>
            </a:r>
            <a:endParaRPr lang="ar-SA" sz="24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% of error in equilibrium check must be less than 5%.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check: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02578" y="1690689"/>
            <a:ext cx="6094413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Stress-Strain check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%of the error in stress strain check must be less than:</a:t>
            </a:r>
          </a:p>
          <a:p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10% of column.</a:t>
            </a:r>
          </a:p>
          <a:p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30% for beam and slab in two-way system.</a:t>
            </a:r>
          </a:p>
          <a:p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10%  for beam and slab in one-way system</a:t>
            </a:r>
            <a:endParaRPr lang="en-US" sz="15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218127"/>
              </p:ext>
            </p:extLst>
          </p:nvPr>
        </p:nvGraphicFramePr>
        <p:xfrm>
          <a:off x="837982" y="3427053"/>
          <a:ext cx="4237390" cy="3274370"/>
        </p:xfrm>
        <a:graphic>
          <a:graphicData uri="http://schemas.openxmlformats.org/drawingml/2006/table">
            <a:tbl>
              <a:tblPr/>
              <a:tblGrid>
                <a:gridCol w="789106"/>
                <a:gridCol w="940441"/>
                <a:gridCol w="1426876"/>
                <a:gridCol w="1080967"/>
              </a:tblGrid>
              <a:tr h="327437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Equilibrium check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4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blocks 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 of load (kN)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error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274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Block 1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Etabs (V16)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manual calculated 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of error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274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Dead load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65824.39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65058.22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4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Live load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22388.91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23055.28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2.98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4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SID laad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26721.91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26354.88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4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Block 2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Etabs (V16)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manual calculated 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of error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274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Dead load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34928.72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34212.69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2.05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4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Live load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12479.32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12448.91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4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SID laad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11689.6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11930.08</a:t>
                      </a: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3" marR="9523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801185"/>
              </p:ext>
            </p:extLst>
          </p:nvPr>
        </p:nvGraphicFramePr>
        <p:xfrm>
          <a:off x="5628462" y="3430935"/>
          <a:ext cx="5865872" cy="177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Worksheet" r:id="rId3" imgW="5867499" imgH="1771567" progId="Excel.Sheet.12">
                  <p:embed/>
                </p:oleObj>
              </mc:Choice>
              <mc:Fallback>
                <p:oleObj name="Worksheet" r:id="rId3" imgW="5867499" imgH="177156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28462" y="3430935"/>
                        <a:ext cx="5865872" cy="177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1172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01" y="1"/>
            <a:ext cx="10512862" cy="863600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check: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 check: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7063715" y="885088"/>
                <a:ext cx="3969711" cy="15388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Block 2.</a:t>
                </a:r>
              </a:p>
              <a:p>
                <a:endParaRPr lang="en-US" dirty="0" smtClean="0"/>
              </a:p>
              <a:p>
                <a:pPr lvl="1" algn="r" rt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𝑝𝑒𝑟𝑖𝑜𝑑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𝑚𝑎𝑛𝑢𝑎𝑙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006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𝑠𝑒𝑐</m:t>
                      </m:r>
                    </m:oMath>
                  </m:oMathPara>
                </a14:m>
                <a:endParaRPr lang="ar-SA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1" indent="0" algn="r" rtl="1">
                  <a:spcBef>
                    <a:spcPts val="10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𝑝𝑒𝑟𝑖𝑜𝑑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𝐸𝑡𝑎𝑏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00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𝑠𝑒𝑐</m:t>
                      </m:r>
                    </m:oMath>
                  </m:oMathPara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5555" y="885087"/>
                <a:ext cx="3970745" cy="1538883"/>
              </a:xfrm>
              <a:prstGeom prst="rect">
                <a:avLst/>
              </a:prstGeom>
              <a:blipFill rotWithShape="0">
                <a:blip r:embed="rId2"/>
                <a:stretch>
                  <a:fillRect l="-1229" t="-1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7063716" y="2374900"/>
            <a:ext cx="4287128" cy="44831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1019197" y="2374901"/>
            <a:ext cx="4275324" cy="44830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6900" y="1008198"/>
            <a:ext cx="327088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1" indent="0">
              <a:buNone/>
            </a:pPr>
            <a:r>
              <a:rPr lang="en-US" sz="1600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Block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sz="1600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marL="266700" lvl="1" indent="0">
              <a:buNone/>
            </a:pPr>
            <a:endParaRPr lang="en-US" sz="1600" dirty="0"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𝑇 𝑝𝑒𝑟𝑖𝑜𝑑 𝑚𝑎𝑛𝑢𝑎𝑙=1.006 𝑠𝑒𝑐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𝑇 𝑝𝑒𝑟𝑖𝑜𝑑 𝐸𝑡𝑎𝑏=1.016 𝑠𝑒𝑐</a:t>
            </a:r>
          </a:p>
          <a:p>
            <a:endParaRPr lang="en-US" dirty="0" smtClean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746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 partition check:</a:t>
            </a:r>
          </a:p>
          <a:p>
            <a:pPr marL="457200" lvl="1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summation of  Ux and Uy must bee reach 90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 1.</a:t>
            </a:r>
            <a:endParaRPr lang="ar-S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a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check: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4412" y="2217108"/>
            <a:ext cx="5256431" cy="4308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679873" y="3670126"/>
            <a:ext cx="6574452" cy="2405813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2197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 2.</a:t>
            </a:r>
          </a:p>
          <a:p>
            <a:pPr marL="457200" lvl="1" indent="0">
              <a:buNone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a 63 mode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837982" y="2617941"/>
            <a:ext cx="10512862" cy="3908120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5262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982" y="1415441"/>
            <a:ext cx="10512862" cy="4799100"/>
          </a:xfrm>
        </p:spPr>
        <p:txBody>
          <a:bodyPr/>
          <a:lstStyle/>
          <a:p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displacement from Etabs for the two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directions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be less than the limit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displacement</a:t>
            </a:r>
          </a:p>
          <a:p>
            <a:pPr marL="0"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 1.</a:t>
            </a:r>
          </a:p>
          <a:p>
            <a:pPr marL="0" lvl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manual displacement less than the limit.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check:</a:t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6938" y="4226547"/>
            <a:ext cx="5661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</a:p>
          <a:p>
            <a:pPr marL="0" lvl="1"/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manual displacement less than the limit.</a:t>
            </a:r>
          </a:p>
          <a:p>
            <a:pPr marL="0" lvl="1"/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prstClr val="black"/>
              </a:solidFill>
              <a:latin typeface="Calibri Ligh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939" y="2267212"/>
            <a:ext cx="10513904" cy="19593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39" y="4880375"/>
            <a:ext cx="10513904" cy="1880666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6822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="" xmlns:mc="http://schemas.openxmlformats.org/markup-compatibility/2006" xmlns:a14="http://schemas.microsoft.com/office/drawing/2010/main" xmlns:a16="http://schemas.microsoft.com/office/drawing/2014/main" id="{841DD5B3-8651-4B9B-A7E5-6560B2FD9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/>
              <a:t>The project is located in Nablus - on Tulkarm Street – opposite to the Tamimi fuel station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68F35FE5-0290-47F2-B7E6-3CC40E48D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/>
              <a:t>Location and Site Plan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8AB8A96-4ECB-445D-90F1-4C7E558D2A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2" y="2590800"/>
            <a:ext cx="5436691" cy="3597121"/>
          </a:xfrm>
          <a:prstGeom prst="rect">
            <a:avLst/>
          </a:prstGeom>
        </p:spPr>
      </p:pic>
      <p:pic>
        <p:nvPicPr>
          <p:cNvPr id="11" name="صورة 10"/>
          <p:cNvPicPr/>
          <p:nvPr/>
        </p:nvPicPr>
        <p:blipFill>
          <a:blip r:embed="rId4"/>
          <a:stretch>
            <a:fillRect/>
          </a:stretch>
        </p:blipFill>
        <p:spPr>
          <a:xfrm>
            <a:off x="608012" y="2590800"/>
            <a:ext cx="5256212" cy="359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0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% of errors in base shear check must be less than 5%.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check: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240984" y="3610118"/>
            <a:ext cx="5177119" cy="122872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19007" y="3683449"/>
            <a:ext cx="4885053" cy="12287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7981" y="2511050"/>
            <a:ext cx="1078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Block No1.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73725" y="2425290"/>
            <a:ext cx="1078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Block </a:t>
            </a:r>
            <a:r>
              <a:rPr lang="en-US" sz="1600" dirty="0" smtClean="0"/>
              <a:t>No2.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04639" y="2892441"/>
            <a:ext cx="43994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Manual calculated of base shear=5208.21 kN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37091" y="3434775"/>
            <a:ext cx="3159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Etabs result 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562575" y="2874162"/>
            <a:ext cx="43994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Manual calculated of base shear=2643 kN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173725" y="3350342"/>
            <a:ext cx="3159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Etabs result </a:t>
            </a:r>
            <a:endParaRPr lang="en-US" sz="16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40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2264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limit = Ln/240.</a:t>
            </a:r>
          </a:p>
          <a:p>
            <a:pPr marL="457200" lvl="1" indent="0"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we checks all of the panel in the building, we made sure that there no values ​​from Etabs exceeding the limit.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41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810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1.Footings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used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of footings in this building.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 footing.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detailing of the structure elements: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42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6867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503" y="184715"/>
            <a:ext cx="10512862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footing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Block1).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footing with thickness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90cm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Bottom reinforcement.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03" y="1748946"/>
            <a:ext cx="4532719" cy="3543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8707" y="1593851"/>
            <a:ext cx="3605252" cy="36983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24833" y="5138358"/>
            <a:ext cx="3680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Bottom reinforcement </a:t>
            </a:r>
            <a:r>
              <a:rPr lang="en-US" sz="1400" dirty="0" smtClean="0"/>
              <a:t>x-axis</a:t>
            </a:r>
            <a:r>
              <a:rPr lang="en-US" sz="1400" dirty="0"/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2733" y="5138358"/>
            <a:ext cx="3680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Bottom reinforcement y-axis: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43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7330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982" y="723900"/>
            <a:ext cx="10512862" cy="54530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 footing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Block1).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reinforcement. 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4539" y="2517792"/>
            <a:ext cx="3930713" cy="33294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92640" y="1880286"/>
            <a:ext cx="3282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Top reinforcement x-axis:</a:t>
            </a:r>
            <a:endParaRPr lang="en-US" sz="1400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44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6980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87" y="1447800"/>
            <a:ext cx="11337047" cy="4384200"/>
          </a:xfrm>
        </p:spPr>
        <p:txBody>
          <a:bodyPr/>
          <a:lstStyle/>
          <a:p>
            <a:pPr marL="0" lvl="0" indent="0">
              <a:buNone/>
            </a:pP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used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of  columns shape this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building, rectangular ,square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circular shape with</a:t>
            </a:r>
            <a:r>
              <a:rPr lang="ar-SA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 of  each shape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endParaRPr lang="en-US" sz="16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100" y="2057400"/>
            <a:ext cx="6270112" cy="4119563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45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9953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982" y="901702"/>
            <a:ext cx="5107245" cy="52752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5226" y="901701"/>
            <a:ext cx="5405617" cy="5275262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46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725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Slabs: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 of slab in this building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Voided slab with thickness 50cm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way solid slab with thickness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30cm.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way ribbed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with thickness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32cm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way solid slab with thickness 15cm for stair case.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47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5827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31887" y="1152000"/>
            <a:ext cx="11337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Basement floor layout.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Voided slab with thickness 50cm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Block1):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53576" y="1825626"/>
            <a:ext cx="2542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Section in slab.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982" y="2287290"/>
            <a:ext cx="4321397" cy="40246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450" y="2534605"/>
            <a:ext cx="5056393" cy="2201841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48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6766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7142" y="2343944"/>
            <a:ext cx="9642528" cy="41695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Voided slab with thickness 50cm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Block1):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/>
              <a:t>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92592" y="2190056"/>
            <a:ext cx="3982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Bottom reinforcement bars y-axis 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07439" y="2190056"/>
            <a:ext cx="3982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Bottom reinforcement bars </a:t>
            </a:r>
            <a:r>
              <a:rPr lang="en-US" sz="1400" dirty="0" smtClean="0"/>
              <a:t>x-axis </a:t>
            </a:r>
            <a:r>
              <a:rPr lang="en-US" sz="1400" dirty="0"/>
              <a:t>.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49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7441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="" xmlns:a16="http://schemas.microsoft.com/office/drawing/2014/main" id="{577673E6-1DF2-461C-B79A-AB86840481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7" name="TextBox 8">
            <a:extLst>
              <a:ext uri="{FF2B5EF4-FFF2-40B4-BE49-F238E27FC236}">
                <a16:creationId xmlns="" xmlns:a16="http://schemas.microsoft.com/office/drawing/2014/main" id="{C6CC6FA8-EE7F-4421-A748-EC336F4FB32A}"/>
              </a:ext>
            </a:extLst>
          </p:cNvPr>
          <p:cNvSpPr txBox="1"/>
          <p:nvPr/>
        </p:nvSpPr>
        <p:spPr>
          <a:xfrm>
            <a:off x="363915" y="171952"/>
            <a:ext cx="1640114" cy="27790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32" name="صورة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806" y="171952"/>
            <a:ext cx="5853937" cy="6063725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7313612" y="5912511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Surrounding buildings &amp; Entrances</a:t>
            </a:r>
          </a:p>
          <a:p>
            <a:pPr lvl="0"/>
            <a:endParaRPr lang="en-US" b="1" dirty="0"/>
          </a:p>
        </p:txBody>
      </p:sp>
      <p:pic>
        <p:nvPicPr>
          <p:cNvPr id="33" name="صورة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15" y="662833"/>
            <a:ext cx="4428398" cy="5269701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759629" y="5912510"/>
            <a:ext cx="36369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Wind movement &amp; Streets &amp; Noise</a:t>
            </a:r>
          </a:p>
          <a:p>
            <a:pPr lvl="0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98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5575" y="2020887"/>
            <a:ext cx="6810375" cy="2943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0135" y="1237556"/>
            <a:ext cx="3982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top </a:t>
            </a:r>
            <a:r>
              <a:rPr lang="en-US" sz="1400" dirty="0"/>
              <a:t>reinforcement bars </a:t>
            </a:r>
            <a:r>
              <a:rPr lang="en-US" sz="1400" dirty="0" smtClean="0"/>
              <a:t>x-axis </a:t>
            </a:r>
            <a:r>
              <a:rPr lang="en-US" sz="1400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32087" y="1237556"/>
            <a:ext cx="3982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top </a:t>
            </a:r>
            <a:r>
              <a:rPr lang="en-US" sz="1400" dirty="0"/>
              <a:t>reinforcement bars y</a:t>
            </a:r>
            <a:r>
              <a:rPr lang="en-US" sz="1400" dirty="0" smtClean="0"/>
              <a:t>-axis </a:t>
            </a:r>
            <a:r>
              <a:rPr lang="en-US" sz="1400" dirty="0"/>
              <a:t>.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965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3903" y="2163882"/>
            <a:ext cx="4189909" cy="4000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>
              <a:spcBef>
                <a:spcPts val="1000"/>
              </a:spcBef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Beams: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designed many different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dimensions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this building.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753" y="2359145"/>
            <a:ext cx="2561558" cy="3609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2013" y="1758008"/>
            <a:ext cx="1078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Block No1.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87367" y="1758008"/>
            <a:ext cx="1078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Block </a:t>
            </a:r>
            <a:r>
              <a:rPr lang="en-US" sz="1600" dirty="0" smtClean="0"/>
              <a:t>No2.</a:t>
            </a:r>
            <a:endParaRPr lang="en-US" sz="16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0209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837982" y="606426"/>
            <a:ext cx="10512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Detailing of beam </a:t>
            </a:r>
            <a:r>
              <a:rPr lang="en-US" dirty="0" smtClean="0"/>
              <a:t>B1 in block 1.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982" y="1612901"/>
            <a:ext cx="10512862" cy="4483100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9824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982" y="800100"/>
            <a:ext cx="10512862" cy="5376863"/>
          </a:xfrm>
        </p:spPr>
        <p:txBody>
          <a:bodyPr/>
          <a:lstStyle/>
          <a:p>
            <a:r>
              <a:rPr lang="en-US" dirty="0"/>
              <a:t>Detailing of beam </a:t>
            </a:r>
            <a:r>
              <a:rPr lang="en-US" dirty="0" smtClean="0"/>
              <a:t>B9 </a:t>
            </a:r>
            <a:r>
              <a:rPr lang="en-US" dirty="0"/>
              <a:t>in block </a:t>
            </a:r>
            <a:r>
              <a:rPr lang="en-US" dirty="0" smtClean="0"/>
              <a:t>2.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982" y="1587501"/>
            <a:ext cx="9662183" cy="4876799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5935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>
              <a:spcBef>
                <a:spcPts val="1000"/>
              </a:spcBef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Shear wall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thickness 30cm for shear wall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81" y="1633684"/>
            <a:ext cx="5637332" cy="4856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62892" y="1464407"/>
            <a:ext cx="1078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Block No1.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98636" y="1378647"/>
            <a:ext cx="1078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Block </a:t>
            </a:r>
            <a:r>
              <a:rPr lang="en-US" sz="1600" dirty="0" smtClean="0"/>
              <a:t>No2.</a:t>
            </a: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449" y="1739864"/>
            <a:ext cx="6165376" cy="4749835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0071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55</a:t>
            </a:fld>
            <a:endParaRPr lang="en-US" noProof="0" dirty="0"/>
          </a:p>
        </p:txBody>
      </p:sp>
      <p:sp>
        <p:nvSpPr>
          <p:cNvPr id="27" name="عنصر نائب للنص 26">
            <a:extLst>
              <a:ext uri="{FF2B5EF4-FFF2-40B4-BE49-F238E27FC236}">
                <a16:creationId xmlns="" xmlns:a16="http://schemas.microsoft.com/office/drawing/2014/main" id="{C65DBCF8-CD47-497C-A339-D1523B9E77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00706" y="3486847"/>
            <a:ext cx="1799531" cy="504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HVAV </a:t>
            </a:r>
            <a:br>
              <a:rPr lang="en-US" dirty="0"/>
            </a:br>
            <a:r>
              <a:rPr lang="en-US" dirty="0"/>
              <a:t>Design</a:t>
            </a:r>
          </a:p>
        </p:txBody>
      </p:sp>
      <p:sp>
        <p:nvSpPr>
          <p:cNvPr id="28" name="عنصر نائب للنص 27">
            <a:extLst>
              <a:ext uri="{FF2B5EF4-FFF2-40B4-BE49-F238E27FC236}">
                <a16:creationId xmlns="" xmlns:a16="http://schemas.microsoft.com/office/drawing/2014/main" id="{540D918F-6574-427A-8978-268DA5E531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00238" y="3486847"/>
            <a:ext cx="2138024" cy="50399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Artificial lighting</a:t>
            </a:r>
            <a:r>
              <a:rPr lang="x-none" dirty="0"/>
              <a:t> &amp;</a:t>
            </a:r>
            <a:r>
              <a:rPr lang="en-US" dirty="0"/>
              <a:t> Electrical</a:t>
            </a:r>
            <a:r>
              <a:rPr lang="x-none" dirty="0"/>
              <a:t> </a:t>
            </a:r>
            <a:endParaRPr lang="en-US" dirty="0"/>
          </a:p>
        </p:txBody>
      </p:sp>
      <p:sp>
        <p:nvSpPr>
          <p:cNvPr id="29" name="عنصر نائب للنص 28">
            <a:extLst>
              <a:ext uri="{FF2B5EF4-FFF2-40B4-BE49-F238E27FC236}">
                <a16:creationId xmlns="" xmlns:a16="http://schemas.microsoft.com/office/drawing/2014/main" id="{D056425F-B711-4334-91D0-C5AC57123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00706" y="5867190"/>
            <a:ext cx="1799531" cy="504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Acoustical </a:t>
            </a:r>
            <a:br>
              <a:rPr lang="en-US" dirty="0"/>
            </a:br>
            <a:r>
              <a:rPr lang="en-US" dirty="0"/>
              <a:t>Design</a:t>
            </a:r>
          </a:p>
        </p:txBody>
      </p:sp>
      <p:sp>
        <p:nvSpPr>
          <p:cNvPr id="14" name="عنصر نائب للنص 13">
            <a:extLst>
              <a:ext uri="{FF2B5EF4-FFF2-40B4-BE49-F238E27FC236}">
                <a16:creationId xmlns="" xmlns:a16="http://schemas.microsoft.com/office/drawing/2014/main" id="{E22C5BBD-F30B-4E61-8A10-86A6B05F8B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908523" y="5867190"/>
            <a:ext cx="1799531" cy="504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Water Supply &amp;</a:t>
            </a:r>
            <a:br>
              <a:rPr lang="en-US" dirty="0"/>
            </a:br>
            <a:r>
              <a:rPr lang="en-US" dirty="0"/>
              <a:t>Drainage</a:t>
            </a:r>
          </a:p>
        </p:txBody>
      </p:sp>
      <p:pic>
        <p:nvPicPr>
          <p:cNvPr id="26" name="عنصر نائب للصورة 25">
            <a:extLst>
              <a:ext uri="{FF2B5EF4-FFF2-40B4-BE49-F238E27FC236}">
                <a16:creationId xmlns="" xmlns:a16="http://schemas.microsoft.com/office/drawing/2014/main" id="{C595D3EE-0C99-4DE7-BEFB-7D4B9C8D8D74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/>
          <a:srcRect l="12835" r="12835"/>
          <a:stretch>
            <a:fillRect/>
          </a:stretch>
        </p:blipFill>
        <p:spPr>
          <a:xfrm>
            <a:off x="1285184" y="1720818"/>
            <a:ext cx="1229992" cy="1230313"/>
          </a:xfrm>
        </p:spPr>
      </p:pic>
      <p:pic>
        <p:nvPicPr>
          <p:cNvPr id="31" name="عنصر نائب للصورة 30">
            <a:extLst>
              <a:ext uri="{FF2B5EF4-FFF2-40B4-BE49-F238E27FC236}">
                <a16:creationId xmlns="" xmlns:a16="http://schemas.microsoft.com/office/drawing/2014/main" id="{7375FF89-8C01-4E7F-9927-4DFDF97245B5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3"/>
          <a:srcRect t="5032" b="5032"/>
          <a:stretch>
            <a:fillRect/>
          </a:stretch>
        </p:blipFill>
        <p:spPr>
          <a:xfrm>
            <a:off x="3194449" y="1720818"/>
            <a:ext cx="1228405" cy="1230313"/>
          </a:xfrm>
        </p:spPr>
      </p:pic>
      <p:pic>
        <p:nvPicPr>
          <p:cNvPr id="33" name="عنصر نائب للصورة 32">
            <a:extLst>
              <a:ext uri="{FF2B5EF4-FFF2-40B4-BE49-F238E27FC236}">
                <a16:creationId xmlns="" xmlns:a16="http://schemas.microsoft.com/office/drawing/2014/main" id="{CF758C8B-2F89-46B7-83B2-4A0322ADB360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4"/>
          <a:srcRect l="25359" r="25359"/>
          <a:stretch>
            <a:fillRect/>
          </a:stretch>
        </p:blipFill>
        <p:spPr>
          <a:xfrm>
            <a:off x="1285184" y="4102068"/>
            <a:ext cx="1229992" cy="1228725"/>
          </a:xfrm>
        </p:spPr>
      </p:pic>
      <p:pic>
        <p:nvPicPr>
          <p:cNvPr id="35" name="عنصر نائب للصورة 34">
            <a:extLst>
              <a:ext uri="{FF2B5EF4-FFF2-40B4-BE49-F238E27FC236}">
                <a16:creationId xmlns="" xmlns:a16="http://schemas.microsoft.com/office/drawing/2014/main" id="{54355FF1-82C7-45D5-BC96-69B74ECAF7AB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5"/>
          <a:srcRect/>
          <a:stretch>
            <a:fillRect/>
          </a:stretch>
        </p:blipFill>
        <p:spPr>
          <a:xfrm>
            <a:off x="3194449" y="4102068"/>
            <a:ext cx="1228405" cy="1228725"/>
          </a:xfrm>
        </p:spPr>
      </p:pic>
      <p:sp>
        <p:nvSpPr>
          <p:cNvPr id="44" name="Content Placeholder 5">
            <a:extLst>
              <a:ext uri="{FF2B5EF4-FFF2-40B4-BE49-F238E27FC236}">
                <a16:creationId xmlns="" xmlns:a16="http://schemas.microsoft.com/office/drawing/2014/main" id="{8576C726-841F-4300-A107-AC765CC5FC49}"/>
              </a:ext>
            </a:extLst>
          </p:cNvPr>
          <p:cNvSpPr txBox="1">
            <a:spLocks/>
          </p:cNvSpPr>
          <p:nvPr/>
        </p:nvSpPr>
        <p:spPr>
          <a:xfrm>
            <a:off x="0" y="784446"/>
            <a:ext cx="6230673" cy="61471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4400" dirty="0"/>
              <a:t>Electromechanical Aspects  </a:t>
            </a:r>
            <a:endParaRPr lang="en-US" sz="4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482" name="Picture 2" descr="C:\Users\User0\Downloads\270243725_1308606112943828_6042662344625064414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673" y="2514599"/>
            <a:ext cx="5789613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36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3B16BF1-F94F-40C5-A6C8-0E7E1E526C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2189162"/>
            <a:ext cx="9141619" cy="238760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0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5D84B2F-A31B-4822-9084-3A4F544E9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VRF (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 Refrigerant Flow) </a:t>
            </a:r>
            <a:r>
              <a:rPr lang="en-US" sz="1600" dirty="0"/>
              <a:t>system has been used.               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Fan coil unit VRF system </a:t>
            </a:r>
            <a:r>
              <a:rPr lang="en-US" sz="1600" dirty="0"/>
              <a:t>has been used.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cs typeface="Times New Roman" panose="02020603050405020304" pitchFamily="18" charset="0"/>
              </a:rPr>
              <a:t>Equipment from different companies (TOSHIBA, METALAIRE) has been used.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CC791AF-2252-46C0-BF1E-483EE8425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Design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id="{36CF0745-127C-4639-8E51-4AB2AB0D6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692248"/>
              </p:ext>
            </p:extLst>
          </p:nvPr>
        </p:nvGraphicFramePr>
        <p:xfrm>
          <a:off x="4505512" y="3269774"/>
          <a:ext cx="2725254" cy="21886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4115">
                  <a:extLst>
                    <a:ext uri="{9D8B030D-6E8A-4147-A177-3AD203B41FA5}">
                      <a16:colId xmlns="" xmlns:a16="http://schemas.microsoft.com/office/drawing/2014/main" val="1937485164"/>
                    </a:ext>
                  </a:extLst>
                </a:gridCol>
                <a:gridCol w="1431139">
                  <a:extLst>
                    <a:ext uri="{9D8B030D-6E8A-4147-A177-3AD203B41FA5}">
                      <a16:colId xmlns="" xmlns:a16="http://schemas.microsoft.com/office/drawing/2014/main" val="3043210699"/>
                    </a:ext>
                  </a:extLst>
                </a:gridCol>
              </a:tblGrid>
              <a:tr h="2735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floor name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total clloing load kw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938082910"/>
                  </a:ext>
                </a:extLst>
              </a:tr>
              <a:tr h="2735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fgroung floor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2492780434"/>
                  </a:ext>
                </a:extLst>
              </a:tr>
              <a:tr h="2735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first floor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899941105"/>
                  </a:ext>
                </a:extLst>
              </a:tr>
              <a:tr h="2735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second floor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25.3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766569258"/>
                  </a:ext>
                </a:extLst>
              </a:tr>
              <a:tr h="2735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third floor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31.52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193295675"/>
                  </a:ext>
                </a:extLst>
              </a:tr>
              <a:tr h="2735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fourth floor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23.9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3854566422"/>
                  </a:ext>
                </a:extLst>
              </a:tr>
              <a:tr h="2735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fifth floor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`17.5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1826294766"/>
                  </a:ext>
                </a:extLst>
              </a:tr>
              <a:tr h="27357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sixth floor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16.23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3248895247"/>
                  </a:ext>
                </a:extLst>
              </a:tr>
            </a:tbl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1110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C569D863-8E50-4CFF-A72B-46F9C2036E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96" y="1367161"/>
            <a:ext cx="6133034" cy="3852909"/>
          </a:xfr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EA0891-011A-4885-B855-B481A338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Outdoor units: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F1D2BF8-4AD3-4D5A-A4AE-F5EC998B9AEF}"/>
              </a:ext>
            </a:extLst>
          </p:cNvPr>
          <p:cNvSpPr txBox="1"/>
          <p:nvPr/>
        </p:nvSpPr>
        <p:spPr>
          <a:xfrm>
            <a:off x="4322302" y="4323425"/>
            <a:ext cx="38058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Out door VRF unit system</a:t>
            </a:r>
          </a:p>
          <a:p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8761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5952FD6E-137D-4FDB-9AE0-5D06CAD685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244" y="1690689"/>
            <a:ext cx="2476070" cy="2763291"/>
          </a:xfr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7114211E-D435-419F-B946-07CB106F7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units: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B2BB261-D09C-42A0-8B71-3DA6FBC3C1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972" y="1455939"/>
            <a:ext cx="6041610" cy="29980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999477B-10BC-4FB6-BAA3-EACE5A658953}"/>
              </a:ext>
            </a:extLst>
          </p:cNvPr>
          <p:cNvSpPr txBox="1"/>
          <p:nvPr/>
        </p:nvSpPr>
        <p:spPr>
          <a:xfrm>
            <a:off x="1411182" y="4793942"/>
            <a:ext cx="2130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Fan coil unit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95E3595-CC92-4A3E-8A62-AB91A824022B}"/>
              </a:ext>
            </a:extLst>
          </p:cNvPr>
          <p:cNvSpPr txBox="1"/>
          <p:nvPr/>
        </p:nvSpPr>
        <p:spPr>
          <a:xfrm>
            <a:off x="6479012" y="4944863"/>
            <a:ext cx="4020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Fresh air in take unit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0183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>
            <a:extLst>
              <a:ext uri="{FF2B5EF4-FFF2-40B4-BE49-F238E27FC236}">
                <a16:creationId xmlns="" xmlns:a16="http://schemas.microsoft.com/office/drawing/2014/main" id="{577673E6-1DF2-461C-B79A-AB86840481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7" name="TextBox 8">
            <a:extLst>
              <a:ext uri="{FF2B5EF4-FFF2-40B4-BE49-F238E27FC236}">
                <a16:creationId xmlns="" xmlns:a16="http://schemas.microsoft.com/office/drawing/2014/main" id="{C6CC6FA8-EE7F-4421-A748-EC336F4FB32A}"/>
              </a:ext>
            </a:extLst>
          </p:cNvPr>
          <p:cNvSpPr txBox="1"/>
          <p:nvPr/>
        </p:nvSpPr>
        <p:spPr>
          <a:xfrm>
            <a:off x="363915" y="171952"/>
            <a:ext cx="1640114" cy="27790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2050" name="Picture 2" descr="C:\Users\User0\Desktop\الفصل الثاني\G.P 1\بيئة\Sun Path\Summer\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600"/>
            <a:ext cx="5959097" cy="4950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0\Desktop\الفصل الثاني\G.P 1\بيئة\Sun Path\Winter\1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545" y="1295400"/>
            <a:ext cx="6366591" cy="446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57B1CB7-0B42-4F7B-9B65-599E01542E2C}"/>
              </a:ext>
            </a:extLst>
          </p:cNvPr>
          <p:cNvSpPr txBox="1"/>
          <p:nvPr/>
        </p:nvSpPr>
        <p:spPr>
          <a:xfrm>
            <a:off x="1967805" y="5943600"/>
            <a:ext cx="1944494" cy="2810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 Path in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Summer 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="" xmlns:a16="http://schemas.microsoft.com/office/drawing/2014/main" id="{757B1CB7-0B42-4F7B-9B65-599E01542E2C}"/>
              </a:ext>
            </a:extLst>
          </p:cNvPr>
          <p:cNvSpPr txBox="1"/>
          <p:nvPr/>
        </p:nvSpPr>
        <p:spPr>
          <a:xfrm>
            <a:off x="8075612" y="5943061"/>
            <a:ext cx="1944494" cy="2810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 Path in 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Winter</a:t>
            </a:r>
            <a:endParaRPr lang="en-US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16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DF1903B6-41BA-40A1-99AF-29F9F53437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259" y="1690689"/>
            <a:ext cx="3870287" cy="3475021"/>
          </a:xfr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B35A98-8AA8-466B-AFE3-BA4A53020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units: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B34FCCC-CE86-46FE-B95D-012276ED3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71" y="1762217"/>
            <a:ext cx="3031970" cy="457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07FBFD69-C00D-4810-B1D1-5F1C6D84E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10" y="2390509"/>
            <a:ext cx="5683533" cy="3177815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60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749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061A9231-92F9-40A3-9C2C-735E975AF1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620" y="1825625"/>
            <a:ext cx="8633585" cy="4351338"/>
          </a:xfr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DC704C-5003-4A9C-B111-531929EE4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distribution of the HVAC systems in the Basement floor</a:t>
            </a:r>
            <a:endParaRPr lang="en-US" sz="24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61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6396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B99F54-DF76-4C5B-A822-D46D00F98B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Artificial lighting Design </a:t>
            </a:r>
            <a:br>
              <a:rPr lang="en-US" sz="6000" dirty="0"/>
            </a:b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9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B53A3E-BD05-4EFE-B7A7-174698EC8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selected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0B74F7-FC7B-4BCC-8217-363EC8291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Lighting design for the manger room: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6A2D5E4-8BA5-4A2C-84A1-6BEB3A9EDF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417" y="2182927"/>
            <a:ext cx="3802315" cy="29862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A81C13A-578D-426D-ABF7-2DF8EB3CC2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786" y="2182927"/>
            <a:ext cx="2986604" cy="26062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EBCBB1A-8127-4849-B386-2158DFED5D29}"/>
              </a:ext>
            </a:extLst>
          </p:cNvPr>
          <p:cNvSpPr txBox="1"/>
          <p:nvPr/>
        </p:nvSpPr>
        <p:spPr>
          <a:xfrm>
            <a:off x="2846885" y="6218090"/>
            <a:ext cx="2723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Simulation result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="" xmlns:a16="http://schemas.microsoft.com/office/drawing/2014/main" id="{145B6585-457E-4AF6-804D-C67F8515B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966670"/>
              </p:ext>
            </p:extLst>
          </p:nvPr>
        </p:nvGraphicFramePr>
        <p:xfrm>
          <a:off x="1776241" y="5442595"/>
          <a:ext cx="4494629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6859">
                  <a:extLst>
                    <a:ext uri="{9D8B030D-6E8A-4147-A177-3AD203B41FA5}">
                      <a16:colId xmlns="" xmlns:a16="http://schemas.microsoft.com/office/drawing/2014/main" val="3172165079"/>
                    </a:ext>
                  </a:extLst>
                </a:gridCol>
                <a:gridCol w="495171">
                  <a:extLst>
                    <a:ext uri="{9D8B030D-6E8A-4147-A177-3AD203B41FA5}">
                      <a16:colId xmlns="" xmlns:a16="http://schemas.microsoft.com/office/drawing/2014/main" val="514840052"/>
                    </a:ext>
                  </a:extLst>
                </a:gridCol>
                <a:gridCol w="533261">
                  <a:extLst>
                    <a:ext uri="{9D8B030D-6E8A-4147-A177-3AD203B41FA5}">
                      <a16:colId xmlns="" xmlns:a16="http://schemas.microsoft.com/office/drawing/2014/main" val="1938020769"/>
                    </a:ext>
                  </a:extLst>
                </a:gridCol>
                <a:gridCol w="571351">
                  <a:extLst>
                    <a:ext uri="{9D8B030D-6E8A-4147-A177-3AD203B41FA5}">
                      <a16:colId xmlns="" xmlns:a16="http://schemas.microsoft.com/office/drawing/2014/main" val="967380948"/>
                    </a:ext>
                  </a:extLst>
                </a:gridCol>
                <a:gridCol w="609441">
                  <a:extLst>
                    <a:ext uri="{9D8B030D-6E8A-4147-A177-3AD203B41FA5}">
                      <a16:colId xmlns="" xmlns:a16="http://schemas.microsoft.com/office/drawing/2014/main" val="2904539644"/>
                    </a:ext>
                  </a:extLst>
                </a:gridCol>
                <a:gridCol w="749105">
                  <a:extLst>
                    <a:ext uri="{9D8B030D-6E8A-4147-A177-3AD203B41FA5}">
                      <a16:colId xmlns="" xmlns:a16="http://schemas.microsoft.com/office/drawing/2014/main" val="3093195085"/>
                    </a:ext>
                  </a:extLst>
                </a:gridCol>
                <a:gridCol w="609441">
                  <a:extLst>
                    <a:ext uri="{9D8B030D-6E8A-4147-A177-3AD203B41FA5}">
                      <a16:colId xmlns="" xmlns:a16="http://schemas.microsoft.com/office/drawing/2014/main" val="39317723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space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standard lux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lux desgion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ugr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standerd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ugr desgion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uniform standerd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uniform desgion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121390199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head manager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0.63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380979430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8E1B184-C73C-47D4-9F9B-367290FB8EB9}"/>
              </a:ext>
            </a:extLst>
          </p:cNvPr>
          <p:cNvSpPr txBox="1"/>
          <p:nvPr/>
        </p:nvSpPr>
        <p:spPr>
          <a:xfrm>
            <a:off x="8143503" y="5066523"/>
            <a:ext cx="233067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Lighting disruption</a:t>
            </a:r>
            <a:r>
              <a:rPr lang="ar-SA" sz="1050" dirty="0"/>
              <a:t> </a:t>
            </a:r>
            <a:r>
              <a:rPr lang="en-US" sz="1050" dirty="0"/>
              <a:t>swatch  for head manger room</a:t>
            </a:r>
          </a:p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53438732-F125-4D0E-B8C9-43315ABD47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300" y="2247703"/>
            <a:ext cx="2026568" cy="2476715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63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4445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AEA842A7-27AC-4520-9F3F-4B8E32CC28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82" y="1800808"/>
            <a:ext cx="4880972" cy="4058815"/>
          </a:xfr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767A8111-1140-4B2C-85B0-D13CC43BD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views for the manger room.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1BDABED-35F2-49A3-BB66-8B0F7ADE3F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27" y="1800808"/>
            <a:ext cx="5354377" cy="3956180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64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286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76069CD1-DAF0-463C-B4B6-3F065CB700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587" y="1690688"/>
            <a:ext cx="4431652" cy="3954332"/>
          </a:xfr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95DB57-8DEE-41EB-B916-1D3D4087E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views for the lope room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8FA8DDC-A563-4D5F-B847-D43370412A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72" y="1690688"/>
            <a:ext cx="5042760" cy="3954331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65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0530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88D1BC-D3E5-4689-8D6E-177BE69670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Luminaires selected: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089274F-F436-4AE2-B178-4E5F2C0A6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Lighting design for lope: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5B1BB90-70B2-4B38-AB64-31916F8CF7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99" y="2304226"/>
            <a:ext cx="3522469" cy="32194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B4C0E58-9332-4C52-8A1A-F768D329A3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565" y="2397967"/>
            <a:ext cx="3219808" cy="2985796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id="{466028D5-5B47-43C1-9ADB-9B47A94314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452839"/>
              </p:ext>
            </p:extLst>
          </p:nvPr>
        </p:nvGraphicFramePr>
        <p:xfrm>
          <a:off x="1599783" y="5617463"/>
          <a:ext cx="4494629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6859">
                  <a:extLst>
                    <a:ext uri="{9D8B030D-6E8A-4147-A177-3AD203B41FA5}">
                      <a16:colId xmlns="" xmlns:a16="http://schemas.microsoft.com/office/drawing/2014/main" val="3590265043"/>
                    </a:ext>
                  </a:extLst>
                </a:gridCol>
                <a:gridCol w="495171">
                  <a:extLst>
                    <a:ext uri="{9D8B030D-6E8A-4147-A177-3AD203B41FA5}">
                      <a16:colId xmlns="" xmlns:a16="http://schemas.microsoft.com/office/drawing/2014/main" val="407590285"/>
                    </a:ext>
                  </a:extLst>
                </a:gridCol>
                <a:gridCol w="533261">
                  <a:extLst>
                    <a:ext uri="{9D8B030D-6E8A-4147-A177-3AD203B41FA5}">
                      <a16:colId xmlns="" xmlns:a16="http://schemas.microsoft.com/office/drawing/2014/main" val="3043238149"/>
                    </a:ext>
                  </a:extLst>
                </a:gridCol>
                <a:gridCol w="571351">
                  <a:extLst>
                    <a:ext uri="{9D8B030D-6E8A-4147-A177-3AD203B41FA5}">
                      <a16:colId xmlns="" xmlns:a16="http://schemas.microsoft.com/office/drawing/2014/main" val="286395074"/>
                    </a:ext>
                  </a:extLst>
                </a:gridCol>
                <a:gridCol w="609441">
                  <a:extLst>
                    <a:ext uri="{9D8B030D-6E8A-4147-A177-3AD203B41FA5}">
                      <a16:colId xmlns="" xmlns:a16="http://schemas.microsoft.com/office/drawing/2014/main" val="81152389"/>
                    </a:ext>
                  </a:extLst>
                </a:gridCol>
                <a:gridCol w="749105">
                  <a:extLst>
                    <a:ext uri="{9D8B030D-6E8A-4147-A177-3AD203B41FA5}">
                      <a16:colId xmlns="" xmlns:a16="http://schemas.microsoft.com/office/drawing/2014/main" val="1183521855"/>
                    </a:ext>
                  </a:extLst>
                </a:gridCol>
                <a:gridCol w="609441">
                  <a:extLst>
                    <a:ext uri="{9D8B030D-6E8A-4147-A177-3AD203B41FA5}">
                      <a16:colId xmlns="" xmlns:a16="http://schemas.microsoft.com/office/drawing/2014/main" val="203170284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space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standard lux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lux desgion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ugr standerd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ugr desgion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uniform standerd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uniform desgion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21541371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loope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0.63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242591352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E5AB24F-4126-4D38-8086-75439AEFD9DC}"/>
              </a:ext>
            </a:extLst>
          </p:cNvPr>
          <p:cNvSpPr txBox="1"/>
          <p:nvPr/>
        </p:nvSpPr>
        <p:spPr>
          <a:xfrm>
            <a:off x="7956939" y="5120409"/>
            <a:ext cx="2798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Lighting lope disruption</a:t>
            </a:r>
          </a:p>
          <a:p>
            <a:r>
              <a:rPr lang="en-US" sz="1200" dirty="0"/>
              <a:t> and swatch 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F7809EB8-9C6D-4F5E-8802-DA9A2B280F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619" y="785545"/>
            <a:ext cx="2788436" cy="39246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1DEE0DA7-974D-4BA0-A313-AF465632F38E}"/>
              </a:ext>
            </a:extLst>
          </p:cNvPr>
          <p:cNvSpPr txBox="1"/>
          <p:nvPr/>
        </p:nvSpPr>
        <p:spPr>
          <a:xfrm>
            <a:off x="2611891" y="6335487"/>
            <a:ext cx="18003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Simulation result</a:t>
            </a:r>
            <a:endParaRPr lang="en-US" sz="1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66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376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="" xmlns:a16="http://schemas.microsoft.com/office/drawing/2014/main" id="{57950765-A77C-4B9D-8BF9-2B27C14587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2452137"/>
              </p:ext>
            </p:extLst>
          </p:nvPr>
        </p:nvGraphicFramePr>
        <p:xfrm>
          <a:off x="1044757" y="1386856"/>
          <a:ext cx="5466315" cy="22707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8931">
                  <a:extLst>
                    <a:ext uri="{9D8B030D-6E8A-4147-A177-3AD203B41FA5}">
                      <a16:colId xmlns="" xmlns:a16="http://schemas.microsoft.com/office/drawing/2014/main" val="1392282954"/>
                    </a:ext>
                  </a:extLst>
                </a:gridCol>
                <a:gridCol w="683289">
                  <a:extLst>
                    <a:ext uri="{9D8B030D-6E8A-4147-A177-3AD203B41FA5}">
                      <a16:colId xmlns="" xmlns:a16="http://schemas.microsoft.com/office/drawing/2014/main" val="2700200920"/>
                    </a:ext>
                  </a:extLst>
                </a:gridCol>
                <a:gridCol w="455526">
                  <a:extLst>
                    <a:ext uri="{9D8B030D-6E8A-4147-A177-3AD203B41FA5}">
                      <a16:colId xmlns="" xmlns:a16="http://schemas.microsoft.com/office/drawing/2014/main" val="2071222888"/>
                    </a:ext>
                  </a:extLst>
                </a:gridCol>
                <a:gridCol w="612114">
                  <a:extLst>
                    <a:ext uri="{9D8B030D-6E8A-4147-A177-3AD203B41FA5}">
                      <a16:colId xmlns="" xmlns:a16="http://schemas.microsoft.com/office/drawing/2014/main" val="822629850"/>
                    </a:ext>
                  </a:extLst>
                </a:gridCol>
                <a:gridCol w="669054">
                  <a:extLst>
                    <a:ext uri="{9D8B030D-6E8A-4147-A177-3AD203B41FA5}">
                      <a16:colId xmlns="" xmlns:a16="http://schemas.microsoft.com/office/drawing/2014/main" val="611349360"/>
                    </a:ext>
                  </a:extLst>
                </a:gridCol>
                <a:gridCol w="782936">
                  <a:extLst>
                    <a:ext uri="{9D8B030D-6E8A-4147-A177-3AD203B41FA5}">
                      <a16:colId xmlns="" xmlns:a16="http://schemas.microsoft.com/office/drawing/2014/main" val="1506157230"/>
                    </a:ext>
                  </a:extLst>
                </a:gridCol>
                <a:gridCol w="754465">
                  <a:extLst>
                    <a:ext uri="{9D8B030D-6E8A-4147-A177-3AD203B41FA5}">
                      <a16:colId xmlns="" xmlns:a16="http://schemas.microsoft.com/office/drawing/2014/main" val="2926873287"/>
                    </a:ext>
                  </a:extLst>
                </a:gridCol>
              </a:tblGrid>
              <a:tr h="7569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space name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stnderd lux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Lux design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UGR standard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UGR design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Uniformity standard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Uniformity design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extLst>
                  <a:ext uri="{0D108BD9-81ED-4DB2-BD59-A6C34878D82A}">
                    <a16:rowId xmlns="" xmlns:a16="http://schemas.microsoft.com/office/drawing/2014/main" val="2091097644"/>
                  </a:ext>
                </a:extLst>
              </a:tr>
              <a:tr h="252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Barcking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_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_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967231178"/>
                  </a:ext>
                </a:extLst>
              </a:tr>
              <a:tr h="252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Service office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_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_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3548805597"/>
                  </a:ext>
                </a:extLst>
              </a:tr>
              <a:tr h="252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Lobby for theatr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948249285"/>
                  </a:ext>
                </a:extLst>
              </a:tr>
              <a:tr h="252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Cafeteria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_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_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2398366241"/>
                  </a:ext>
                </a:extLst>
              </a:tr>
              <a:tr h="252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main head room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&lt;10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2966718368"/>
                  </a:ext>
                </a:extLst>
              </a:tr>
              <a:tr h="252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_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_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0.33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2329415153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62303A94-7939-4991-B559-32DB33A43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Lighting design for all room :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8" name="Rectangle 3">
            <a:extLst>
              <a:ext uri="{FF2B5EF4-FFF2-40B4-BE49-F238E27FC236}">
                <a16:creationId xmlns="" xmlns:a16="http://schemas.microsoft.com/office/drawing/2014/main" id="{F0B5F6D2-1D40-49E7-B142-038C2417B8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6696" y="3995469"/>
            <a:ext cx="5354377" cy="620691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Since all floors have the same spaces, </a:t>
            </a:r>
            <a:endParaRPr kumimoji="0" lang="ar-SA" altLang="en-US" sz="2100" b="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this table expresses all values ​​for all floors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67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6316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E53190-7059-4DF5-9491-C59551356E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Electrical</a:t>
            </a:r>
            <a:r>
              <a:rPr lang="en-US" sz="6000" dirty="0" smtClean="0"/>
              <a:t> </a:t>
            </a:r>
            <a:r>
              <a:rPr lang="en-US" sz="6000" dirty="0"/>
              <a:t>Design  </a:t>
            </a:r>
            <a:br>
              <a:rPr lang="en-US" sz="6000" dirty="0"/>
            </a:b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0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42542DFF-8360-4D3C-8893-97DD0D6B41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560" y="0"/>
            <a:ext cx="6058253" cy="5978111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35E0C6ED-7513-4539-93E3-96B48DDFEFDC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992367" y="802433"/>
            <a:ext cx="2278351" cy="29578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7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C009FB78-E59A-4046-B1E0-4C51A5E2CBE8}"/>
              </a:ext>
            </a:extLst>
          </p:cNvPr>
          <p:cNvSpPr/>
          <p:nvPr/>
        </p:nvSpPr>
        <p:spPr>
          <a:xfrm>
            <a:off x="303212" y="1143000"/>
            <a:ext cx="2396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Site Plan with Analysis: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85206" y="1959221"/>
            <a:ext cx="1562746" cy="26089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Site Plan After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2090610" y="1905000"/>
            <a:ext cx="1697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Site Plan Before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812" y="2895600"/>
            <a:ext cx="5778583" cy="31638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51" y="2895600"/>
            <a:ext cx="5750461" cy="3163888"/>
          </a:xfrm>
          <a:prstGeom prst="rect">
            <a:avLst/>
          </a:prstGeom>
        </p:spPr>
      </p:pic>
      <p:sp>
        <p:nvSpPr>
          <p:cNvPr id="9" name="Title 4"/>
          <p:cNvSpPr txBox="1">
            <a:spLocks/>
          </p:cNvSpPr>
          <p:nvPr/>
        </p:nvSpPr>
        <p:spPr>
          <a:xfrm>
            <a:off x="538479" y="219582"/>
            <a:ext cx="9988667" cy="58477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smtClean="0"/>
              <a:t>Architectural Plans</a:t>
            </a:r>
            <a:endParaRPr lang="en-US" sz="3200" b="1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359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BBD1D2D2-C407-491D-B7A9-6D436BAFFC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938" y="1175657"/>
            <a:ext cx="6464429" cy="5001306"/>
          </a:xfr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95AAAD63-BFE4-4C53-B0D6-9F9CDD40C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Electric board for light and socket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70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4236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45EDC1A0-C521-4E7D-92D5-539E67B990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830651"/>
              </p:ext>
            </p:extLst>
          </p:nvPr>
        </p:nvGraphicFramePr>
        <p:xfrm>
          <a:off x="756359" y="1497822"/>
          <a:ext cx="5446879" cy="10763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4498">
                  <a:extLst>
                    <a:ext uri="{9D8B030D-6E8A-4147-A177-3AD203B41FA5}">
                      <a16:colId xmlns="" xmlns:a16="http://schemas.microsoft.com/office/drawing/2014/main" val="1961580939"/>
                    </a:ext>
                  </a:extLst>
                </a:gridCol>
                <a:gridCol w="609441">
                  <a:extLst>
                    <a:ext uri="{9D8B030D-6E8A-4147-A177-3AD203B41FA5}">
                      <a16:colId xmlns="" xmlns:a16="http://schemas.microsoft.com/office/drawing/2014/main" val="2700401042"/>
                    </a:ext>
                  </a:extLst>
                </a:gridCol>
                <a:gridCol w="901465">
                  <a:extLst>
                    <a:ext uri="{9D8B030D-6E8A-4147-A177-3AD203B41FA5}">
                      <a16:colId xmlns="" xmlns:a16="http://schemas.microsoft.com/office/drawing/2014/main" val="43179664"/>
                    </a:ext>
                  </a:extLst>
                </a:gridCol>
                <a:gridCol w="609441">
                  <a:extLst>
                    <a:ext uri="{9D8B030D-6E8A-4147-A177-3AD203B41FA5}">
                      <a16:colId xmlns="" xmlns:a16="http://schemas.microsoft.com/office/drawing/2014/main" val="3277989050"/>
                    </a:ext>
                  </a:extLst>
                </a:gridCol>
                <a:gridCol w="609441">
                  <a:extLst>
                    <a:ext uri="{9D8B030D-6E8A-4147-A177-3AD203B41FA5}">
                      <a16:colId xmlns="" xmlns:a16="http://schemas.microsoft.com/office/drawing/2014/main" val="3312543338"/>
                    </a:ext>
                  </a:extLst>
                </a:gridCol>
                <a:gridCol w="723711">
                  <a:extLst>
                    <a:ext uri="{9D8B030D-6E8A-4147-A177-3AD203B41FA5}">
                      <a16:colId xmlns="" xmlns:a16="http://schemas.microsoft.com/office/drawing/2014/main" val="3210060067"/>
                    </a:ext>
                  </a:extLst>
                </a:gridCol>
                <a:gridCol w="609441">
                  <a:extLst>
                    <a:ext uri="{9D8B030D-6E8A-4147-A177-3AD203B41FA5}">
                      <a16:colId xmlns="" xmlns:a16="http://schemas.microsoft.com/office/drawing/2014/main" val="2363137784"/>
                    </a:ext>
                  </a:extLst>
                </a:gridCol>
                <a:gridCol w="609441">
                  <a:extLst>
                    <a:ext uri="{9D8B030D-6E8A-4147-A177-3AD203B41FA5}">
                      <a16:colId xmlns="" xmlns:a16="http://schemas.microsoft.com/office/drawing/2014/main" val="234383998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load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load (w)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power (w)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(load) 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IC. B Amp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cable Amp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C.B Amp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Cable(ice)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254337431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light load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2.5mm^2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91229053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socket load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8mm^2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330905283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DE29AEEB-C39B-4DA1-B7C7-27F4DE35B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7659993" cy="1325563"/>
          </a:xfrm>
        </p:spPr>
        <p:txBody>
          <a:bodyPr>
            <a:normAutofit/>
          </a:bodyPr>
          <a:lstStyle/>
          <a:p>
            <a:r>
              <a:rPr lang="en-US" sz="2000" dirty="0"/>
              <a:t>Load distribution and cable area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EC9AA9E-E29C-409B-B1F0-C53666DC5E27}"/>
              </a:ext>
            </a:extLst>
          </p:cNvPr>
          <p:cNvSpPr txBox="1"/>
          <p:nvPr/>
        </p:nvSpPr>
        <p:spPr>
          <a:xfrm>
            <a:off x="1128710" y="4386210"/>
            <a:ext cx="30409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The electrical load of elevator</a:t>
            </a:r>
            <a:endParaRPr lang="en-US" sz="12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="" xmlns:a16="http://schemas.microsoft.com/office/drawing/2014/main" id="{EA0C2515-0681-43BC-90A8-025B739513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004289"/>
              </p:ext>
            </p:extLst>
          </p:nvPr>
        </p:nvGraphicFramePr>
        <p:xfrm>
          <a:off x="647531" y="3409982"/>
          <a:ext cx="5555708" cy="9074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2247">
                  <a:extLst>
                    <a:ext uri="{9D8B030D-6E8A-4147-A177-3AD203B41FA5}">
                      <a16:colId xmlns="" xmlns:a16="http://schemas.microsoft.com/office/drawing/2014/main" val="3788717593"/>
                    </a:ext>
                  </a:extLst>
                </a:gridCol>
                <a:gridCol w="677796">
                  <a:extLst>
                    <a:ext uri="{9D8B030D-6E8A-4147-A177-3AD203B41FA5}">
                      <a16:colId xmlns="" xmlns:a16="http://schemas.microsoft.com/office/drawing/2014/main" val="2746042433"/>
                    </a:ext>
                  </a:extLst>
                </a:gridCol>
                <a:gridCol w="677796">
                  <a:extLst>
                    <a:ext uri="{9D8B030D-6E8A-4147-A177-3AD203B41FA5}">
                      <a16:colId xmlns="" xmlns:a16="http://schemas.microsoft.com/office/drawing/2014/main" val="2424744686"/>
                    </a:ext>
                  </a:extLst>
                </a:gridCol>
                <a:gridCol w="788911">
                  <a:extLst>
                    <a:ext uri="{9D8B030D-6E8A-4147-A177-3AD203B41FA5}">
                      <a16:colId xmlns="" xmlns:a16="http://schemas.microsoft.com/office/drawing/2014/main" val="61222145"/>
                    </a:ext>
                  </a:extLst>
                </a:gridCol>
                <a:gridCol w="525014">
                  <a:extLst>
                    <a:ext uri="{9D8B030D-6E8A-4147-A177-3AD203B41FA5}">
                      <a16:colId xmlns="" xmlns:a16="http://schemas.microsoft.com/office/drawing/2014/main" val="1279709345"/>
                    </a:ext>
                  </a:extLst>
                </a:gridCol>
                <a:gridCol w="533348">
                  <a:extLst>
                    <a:ext uri="{9D8B030D-6E8A-4147-A177-3AD203B41FA5}">
                      <a16:colId xmlns="" xmlns:a16="http://schemas.microsoft.com/office/drawing/2014/main" val="399895256"/>
                    </a:ext>
                  </a:extLst>
                </a:gridCol>
                <a:gridCol w="917248">
                  <a:extLst>
                    <a:ext uri="{9D8B030D-6E8A-4147-A177-3AD203B41FA5}">
                      <a16:colId xmlns="" xmlns:a16="http://schemas.microsoft.com/office/drawing/2014/main" val="2969538"/>
                    </a:ext>
                  </a:extLst>
                </a:gridCol>
                <a:gridCol w="533348">
                  <a:extLst>
                    <a:ext uri="{9D8B030D-6E8A-4147-A177-3AD203B41FA5}">
                      <a16:colId xmlns="" xmlns:a16="http://schemas.microsoft.com/office/drawing/2014/main" val="671640859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main distribution for elevator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power (w)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load (Amp)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IC. B (Amp)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Caple (Amp)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C.B (Amp)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Cable (Amp)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phase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="" xmlns:a16="http://schemas.microsoft.com/office/drawing/2014/main" val="96621367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four elevators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44.8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61Amp (16mm^2)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306935169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DEE394AD-9787-4CEB-90D8-4127A947F4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273960"/>
              </p:ext>
            </p:extLst>
          </p:nvPr>
        </p:nvGraphicFramePr>
        <p:xfrm>
          <a:off x="6737798" y="1471585"/>
          <a:ext cx="4803495" cy="32289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7773">
                  <a:extLst>
                    <a:ext uri="{9D8B030D-6E8A-4147-A177-3AD203B41FA5}">
                      <a16:colId xmlns="" xmlns:a16="http://schemas.microsoft.com/office/drawing/2014/main" val="2157931533"/>
                    </a:ext>
                  </a:extLst>
                </a:gridCol>
                <a:gridCol w="586026">
                  <a:extLst>
                    <a:ext uri="{9D8B030D-6E8A-4147-A177-3AD203B41FA5}">
                      <a16:colId xmlns="" xmlns:a16="http://schemas.microsoft.com/office/drawing/2014/main" val="1484852948"/>
                    </a:ext>
                  </a:extLst>
                </a:gridCol>
                <a:gridCol w="586026">
                  <a:extLst>
                    <a:ext uri="{9D8B030D-6E8A-4147-A177-3AD203B41FA5}">
                      <a16:colId xmlns="" xmlns:a16="http://schemas.microsoft.com/office/drawing/2014/main" val="3596964395"/>
                    </a:ext>
                  </a:extLst>
                </a:gridCol>
                <a:gridCol w="682096">
                  <a:extLst>
                    <a:ext uri="{9D8B030D-6E8A-4147-A177-3AD203B41FA5}">
                      <a16:colId xmlns="" xmlns:a16="http://schemas.microsoft.com/office/drawing/2014/main" val="4098153849"/>
                    </a:ext>
                  </a:extLst>
                </a:gridCol>
                <a:gridCol w="461136">
                  <a:extLst>
                    <a:ext uri="{9D8B030D-6E8A-4147-A177-3AD203B41FA5}">
                      <a16:colId xmlns="" xmlns:a16="http://schemas.microsoft.com/office/drawing/2014/main" val="3665695896"/>
                    </a:ext>
                  </a:extLst>
                </a:gridCol>
                <a:gridCol w="461136">
                  <a:extLst>
                    <a:ext uri="{9D8B030D-6E8A-4147-A177-3AD203B41FA5}">
                      <a16:colId xmlns="" xmlns:a16="http://schemas.microsoft.com/office/drawing/2014/main" val="3640646277"/>
                    </a:ext>
                  </a:extLst>
                </a:gridCol>
                <a:gridCol w="778166">
                  <a:extLst>
                    <a:ext uri="{9D8B030D-6E8A-4147-A177-3AD203B41FA5}">
                      <a16:colId xmlns="" xmlns:a16="http://schemas.microsoft.com/office/drawing/2014/main" val="3323507053"/>
                    </a:ext>
                  </a:extLst>
                </a:gridCol>
                <a:gridCol w="461136">
                  <a:extLst>
                    <a:ext uri="{9D8B030D-6E8A-4147-A177-3AD203B41FA5}">
                      <a16:colId xmlns="" xmlns:a16="http://schemas.microsoft.com/office/drawing/2014/main" val="3493804974"/>
                    </a:ext>
                  </a:extLst>
                </a:gridCol>
              </a:tblGrid>
              <a:tr h="3044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main </a:t>
                      </a:r>
                      <a:r>
                        <a:rPr lang="en-US" sz="1100" dirty="0" err="1">
                          <a:effectLst/>
                        </a:rPr>
                        <a:t>distrubuation</a:t>
                      </a:r>
                      <a:r>
                        <a:rPr lang="en-US" sz="1100" dirty="0">
                          <a:effectLst/>
                        </a:rPr>
                        <a:t> for </a:t>
                      </a:r>
                      <a:r>
                        <a:rPr lang="en-US" sz="1100" dirty="0" err="1">
                          <a:effectLst/>
                        </a:rPr>
                        <a:t>hvac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power (w)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load (Amp)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IC.B (Amp)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caple (Amp)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C.B (Amp)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Cable(Amp)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phase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="" xmlns:a16="http://schemas.microsoft.com/office/drawing/2014/main" val="307338513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ground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46Amp 10mm^2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854734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first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34.155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46Amp 10mm^2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20403197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second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29000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53.705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61Amp 10mm^2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8188940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third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25600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52.095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61Amp 10mm^2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15684689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fourth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53.36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61Amp 10mm^2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59957529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fifth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31600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55.9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64.285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61Amp 10mm^2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370922176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sixth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17800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36.225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46Amp 10mm^2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103706752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F8E4DEC6-F320-4804-B753-7C31AC39F71B}"/>
              </a:ext>
            </a:extLst>
          </p:cNvPr>
          <p:cNvSpPr txBox="1"/>
          <p:nvPr/>
        </p:nvSpPr>
        <p:spPr>
          <a:xfrm>
            <a:off x="1128710" y="2746547"/>
            <a:ext cx="3171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Electrical load for first floor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4EC0407-FCB0-4C35-BDB9-D7DD390DAD97}"/>
              </a:ext>
            </a:extLst>
          </p:cNvPr>
          <p:cNvSpPr txBox="1"/>
          <p:nvPr/>
        </p:nvSpPr>
        <p:spPr>
          <a:xfrm>
            <a:off x="8376708" y="4777097"/>
            <a:ext cx="30409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858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The electrical load of Hvac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71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823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193F95-B0EF-4031-B691-E6B8D43FE1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Acoustical Design</a:t>
            </a:r>
            <a:br>
              <a:rPr lang="en-US" sz="6000" dirty="0"/>
            </a:br>
            <a:r>
              <a:rPr lang="en-US" sz="6000" dirty="0"/>
              <a:t/>
            </a:r>
            <a:br>
              <a:rPr lang="en-US" sz="6000" dirty="0"/>
            </a:b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52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795FE9C-D8AD-428D-99E1-47953921D9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spaces that were designed acoustically in the building :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Manger room in sixth floor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absorption coefficient for the finished material were used.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62FE31-E368-47C3-B937-3C146D0F7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Reverberation Time (RT60):</a:t>
            </a:r>
            <a:endParaRPr lang="en-US" sz="3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B9B56AFC-BEB6-4347-89D7-E739EB754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611897"/>
              </p:ext>
            </p:extLst>
          </p:nvPr>
        </p:nvGraphicFramePr>
        <p:xfrm>
          <a:off x="2455776" y="3429000"/>
          <a:ext cx="6433986" cy="2882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9557">
                  <a:extLst>
                    <a:ext uri="{9D8B030D-6E8A-4147-A177-3AD203B41FA5}">
                      <a16:colId xmlns="" xmlns:a16="http://schemas.microsoft.com/office/drawing/2014/main" val="2560574813"/>
                    </a:ext>
                  </a:extLst>
                </a:gridCol>
                <a:gridCol w="708050">
                  <a:extLst>
                    <a:ext uri="{9D8B030D-6E8A-4147-A177-3AD203B41FA5}">
                      <a16:colId xmlns="" xmlns:a16="http://schemas.microsoft.com/office/drawing/2014/main" val="2319441575"/>
                    </a:ext>
                  </a:extLst>
                </a:gridCol>
                <a:gridCol w="707271">
                  <a:extLst>
                    <a:ext uri="{9D8B030D-6E8A-4147-A177-3AD203B41FA5}">
                      <a16:colId xmlns="" xmlns:a16="http://schemas.microsoft.com/office/drawing/2014/main" val="133947380"/>
                    </a:ext>
                  </a:extLst>
                </a:gridCol>
                <a:gridCol w="707271">
                  <a:extLst>
                    <a:ext uri="{9D8B030D-6E8A-4147-A177-3AD203B41FA5}">
                      <a16:colId xmlns="" xmlns:a16="http://schemas.microsoft.com/office/drawing/2014/main" val="780335958"/>
                    </a:ext>
                  </a:extLst>
                </a:gridCol>
                <a:gridCol w="801522">
                  <a:extLst>
                    <a:ext uri="{9D8B030D-6E8A-4147-A177-3AD203B41FA5}">
                      <a16:colId xmlns="" xmlns:a16="http://schemas.microsoft.com/office/drawing/2014/main" val="1665412368"/>
                    </a:ext>
                  </a:extLst>
                </a:gridCol>
                <a:gridCol w="801522">
                  <a:extLst>
                    <a:ext uri="{9D8B030D-6E8A-4147-A177-3AD203B41FA5}">
                      <a16:colId xmlns="" xmlns:a16="http://schemas.microsoft.com/office/drawing/2014/main" val="2993114398"/>
                    </a:ext>
                  </a:extLst>
                </a:gridCol>
                <a:gridCol w="707271">
                  <a:extLst>
                    <a:ext uri="{9D8B030D-6E8A-4147-A177-3AD203B41FA5}">
                      <a16:colId xmlns="" xmlns:a16="http://schemas.microsoft.com/office/drawing/2014/main" val="2339315825"/>
                    </a:ext>
                  </a:extLst>
                </a:gridCol>
                <a:gridCol w="801522">
                  <a:extLst>
                    <a:ext uri="{9D8B030D-6E8A-4147-A177-3AD203B41FA5}">
                      <a16:colId xmlns="" xmlns:a16="http://schemas.microsoft.com/office/drawing/2014/main" val="173703409"/>
                    </a:ext>
                  </a:extLst>
                </a:gridCol>
              </a:tblGrid>
              <a:tr h="6201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finishing material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Absorption coefficient at every frequency (HZ)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89695814"/>
                  </a:ext>
                </a:extLst>
              </a:tr>
              <a:tr h="323253">
                <a:tc>
                  <a:txBody>
                    <a:bodyPr/>
                    <a:lstStyle/>
                    <a:p>
                      <a:pPr marL="0" marR="0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3187853337"/>
                  </a:ext>
                </a:extLst>
              </a:tr>
              <a:tr h="3232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plaster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602366742"/>
                  </a:ext>
                </a:extLst>
              </a:tr>
              <a:tr h="3232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wooden 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3592844744"/>
                  </a:ext>
                </a:extLst>
              </a:tr>
              <a:tr h="3232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glass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3667678760"/>
                  </a:ext>
                </a:extLst>
              </a:tr>
              <a:tr h="3232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door (hollow)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.03.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750949501"/>
                  </a:ext>
                </a:extLst>
              </a:tr>
              <a:tr h="3232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calling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2468630334"/>
                  </a:ext>
                </a:extLst>
              </a:tr>
              <a:tr h="3232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ceramic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3170760364"/>
                  </a:ext>
                </a:extLst>
              </a:tr>
            </a:tbl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73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298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96DA68E8-3E33-4A53-ABC4-21953BE2E1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7821949"/>
              </p:ext>
            </p:extLst>
          </p:nvPr>
        </p:nvGraphicFramePr>
        <p:xfrm>
          <a:off x="1333283" y="1608926"/>
          <a:ext cx="3358794" cy="23006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0258">
                  <a:extLst>
                    <a:ext uri="{9D8B030D-6E8A-4147-A177-3AD203B41FA5}">
                      <a16:colId xmlns="" xmlns:a16="http://schemas.microsoft.com/office/drawing/2014/main" val="101546242"/>
                    </a:ext>
                  </a:extLst>
                </a:gridCol>
                <a:gridCol w="729512">
                  <a:extLst>
                    <a:ext uri="{9D8B030D-6E8A-4147-A177-3AD203B41FA5}">
                      <a16:colId xmlns="" xmlns:a16="http://schemas.microsoft.com/office/drawing/2014/main" val="886805924"/>
                    </a:ext>
                  </a:extLst>
                </a:gridCol>
                <a:gridCol w="729512">
                  <a:extLst>
                    <a:ext uri="{9D8B030D-6E8A-4147-A177-3AD203B41FA5}">
                      <a16:colId xmlns="" xmlns:a16="http://schemas.microsoft.com/office/drawing/2014/main" val="2843023204"/>
                    </a:ext>
                  </a:extLst>
                </a:gridCol>
                <a:gridCol w="729512">
                  <a:extLst>
                    <a:ext uri="{9D8B030D-6E8A-4147-A177-3AD203B41FA5}">
                      <a16:colId xmlns="" xmlns:a16="http://schemas.microsoft.com/office/drawing/2014/main" val="3261314561"/>
                    </a:ext>
                  </a:extLst>
                </a:gridCol>
              </a:tblGrid>
              <a:tr h="2717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FULL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EMPTY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1433247337"/>
                  </a:ext>
                </a:extLst>
              </a:tr>
              <a:tr h="2898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freq (hz)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RT(60)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RT(60)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RT(60)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3689486065"/>
                  </a:ext>
                </a:extLst>
              </a:tr>
              <a:tr h="289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4074837418"/>
                  </a:ext>
                </a:extLst>
              </a:tr>
              <a:tr h="289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3912010888"/>
                  </a:ext>
                </a:extLst>
              </a:tr>
              <a:tr h="289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1622089224"/>
                  </a:ext>
                </a:extLst>
              </a:tr>
              <a:tr h="289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 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3470791909"/>
                  </a:ext>
                </a:extLst>
              </a:tr>
              <a:tr h="289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4136708908"/>
                  </a:ext>
                </a:extLst>
              </a:tr>
              <a:tr h="289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4KHZ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0.79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349606564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239C99-B7A6-4743-8799-527D0AE73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Classroom RT60 according to 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Millington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78DEEC8-D5F1-4E49-B975-42F5B79B1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252" y="1436914"/>
            <a:ext cx="5596909" cy="2472617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74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5708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2AEBD45-36ED-40EE-972A-0297A4A4F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2" y="1834956"/>
            <a:ext cx="10512862" cy="4351338"/>
          </a:xfrm>
        </p:spPr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External walls: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F3D409-73BF-466E-BCCA-395E9CEB3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STC and IIC</a:t>
            </a: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8FD7A44-188E-47F9-8393-F9FEC1F4A2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91" y="2248681"/>
            <a:ext cx="3197934" cy="29799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B2E7D02-79AB-417C-82D8-FF2F8180764B}"/>
              </a:ext>
            </a:extLst>
          </p:cNvPr>
          <p:cNvSpPr txBox="1"/>
          <p:nvPr/>
        </p:nvSpPr>
        <p:spPr>
          <a:xfrm>
            <a:off x="6205304" y="1930652"/>
            <a:ext cx="1348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Internal wall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FD21954-2419-4086-9E1C-8CFD187D71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752" y="2534635"/>
            <a:ext cx="2853331" cy="2578749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82D76828-7F85-4BE4-B0A8-4A7BB4E49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004042"/>
              </p:ext>
            </p:extLst>
          </p:nvPr>
        </p:nvGraphicFramePr>
        <p:xfrm>
          <a:off x="559690" y="5524589"/>
          <a:ext cx="3591352" cy="365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8919">
                  <a:extLst>
                    <a:ext uri="{9D8B030D-6E8A-4147-A177-3AD203B41FA5}">
                      <a16:colId xmlns="" xmlns:a16="http://schemas.microsoft.com/office/drawing/2014/main" val="2222414285"/>
                    </a:ext>
                  </a:extLst>
                </a:gridCol>
                <a:gridCol w="448919">
                  <a:extLst>
                    <a:ext uri="{9D8B030D-6E8A-4147-A177-3AD203B41FA5}">
                      <a16:colId xmlns="" xmlns:a16="http://schemas.microsoft.com/office/drawing/2014/main" val="1906129632"/>
                    </a:ext>
                  </a:extLst>
                </a:gridCol>
                <a:gridCol w="448919">
                  <a:extLst>
                    <a:ext uri="{9D8B030D-6E8A-4147-A177-3AD203B41FA5}">
                      <a16:colId xmlns="" xmlns:a16="http://schemas.microsoft.com/office/drawing/2014/main" val="921662966"/>
                    </a:ext>
                  </a:extLst>
                </a:gridCol>
                <a:gridCol w="448919">
                  <a:extLst>
                    <a:ext uri="{9D8B030D-6E8A-4147-A177-3AD203B41FA5}">
                      <a16:colId xmlns="" xmlns:a16="http://schemas.microsoft.com/office/drawing/2014/main" val="2285713875"/>
                    </a:ext>
                  </a:extLst>
                </a:gridCol>
                <a:gridCol w="448919">
                  <a:extLst>
                    <a:ext uri="{9D8B030D-6E8A-4147-A177-3AD203B41FA5}">
                      <a16:colId xmlns="" xmlns:a16="http://schemas.microsoft.com/office/drawing/2014/main" val="554255212"/>
                    </a:ext>
                  </a:extLst>
                </a:gridCol>
                <a:gridCol w="448919">
                  <a:extLst>
                    <a:ext uri="{9D8B030D-6E8A-4147-A177-3AD203B41FA5}">
                      <a16:colId xmlns="" xmlns:a16="http://schemas.microsoft.com/office/drawing/2014/main" val="835014945"/>
                    </a:ext>
                  </a:extLst>
                </a:gridCol>
                <a:gridCol w="448919">
                  <a:extLst>
                    <a:ext uri="{9D8B030D-6E8A-4147-A177-3AD203B41FA5}">
                      <a16:colId xmlns="" xmlns:a16="http://schemas.microsoft.com/office/drawing/2014/main" val="3052173266"/>
                    </a:ext>
                  </a:extLst>
                </a:gridCol>
                <a:gridCol w="448919">
                  <a:extLst>
                    <a:ext uri="{9D8B030D-6E8A-4147-A177-3AD203B41FA5}">
                      <a16:colId xmlns="" xmlns:a16="http://schemas.microsoft.com/office/drawing/2014/main" val="149598568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1k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="" xmlns:a16="http://schemas.microsoft.com/office/drawing/2014/main" val="38057589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309269580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306604A-BB05-43C5-9C04-927ABFD108DE}"/>
              </a:ext>
            </a:extLst>
          </p:cNvPr>
          <p:cNvSpPr txBox="1"/>
          <p:nvPr/>
        </p:nvSpPr>
        <p:spPr>
          <a:xfrm>
            <a:off x="559690" y="6111551"/>
            <a:ext cx="4328278" cy="388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Wall 1*71.2mm European</a:t>
            </a:r>
            <a:r>
              <a:rPr lang="en-US" sz="9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9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 f5/G +1*100mm concrete +100 mm poliestere(10kg/m^3)+1*100 holly block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="" xmlns:a16="http://schemas.microsoft.com/office/drawing/2014/main" id="{29D99C17-EF78-49D8-9BC9-D76E2F8B3C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228884"/>
              </p:ext>
            </p:extLst>
          </p:nvPr>
        </p:nvGraphicFramePr>
        <p:xfrm>
          <a:off x="5907849" y="5228645"/>
          <a:ext cx="4017336" cy="365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2167">
                  <a:extLst>
                    <a:ext uri="{9D8B030D-6E8A-4147-A177-3AD203B41FA5}">
                      <a16:colId xmlns="" xmlns:a16="http://schemas.microsoft.com/office/drawing/2014/main" val="164483126"/>
                    </a:ext>
                  </a:extLst>
                </a:gridCol>
                <a:gridCol w="502167">
                  <a:extLst>
                    <a:ext uri="{9D8B030D-6E8A-4147-A177-3AD203B41FA5}">
                      <a16:colId xmlns="" xmlns:a16="http://schemas.microsoft.com/office/drawing/2014/main" val="76142617"/>
                    </a:ext>
                  </a:extLst>
                </a:gridCol>
                <a:gridCol w="502167">
                  <a:extLst>
                    <a:ext uri="{9D8B030D-6E8A-4147-A177-3AD203B41FA5}">
                      <a16:colId xmlns="" xmlns:a16="http://schemas.microsoft.com/office/drawing/2014/main" val="186794091"/>
                    </a:ext>
                  </a:extLst>
                </a:gridCol>
                <a:gridCol w="502167">
                  <a:extLst>
                    <a:ext uri="{9D8B030D-6E8A-4147-A177-3AD203B41FA5}">
                      <a16:colId xmlns="" xmlns:a16="http://schemas.microsoft.com/office/drawing/2014/main" val="1798202331"/>
                    </a:ext>
                  </a:extLst>
                </a:gridCol>
                <a:gridCol w="502167">
                  <a:extLst>
                    <a:ext uri="{9D8B030D-6E8A-4147-A177-3AD203B41FA5}">
                      <a16:colId xmlns="" xmlns:a16="http://schemas.microsoft.com/office/drawing/2014/main" val="1429743920"/>
                    </a:ext>
                  </a:extLst>
                </a:gridCol>
                <a:gridCol w="502167">
                  <a:extLst>
                    <a:ext uri="{9D8B030D-6E8A-4147-A177-3AD203B41FA5}">
                      <a16:colId xmlns="" xmlns:a16="http://schemas.microsoft.com/office/drawing/2014/main" val="3183152463"/>
                    </a:ext>
                  </a:extLst>
                </a:gridCol>
                <a:gridCol w="502167">
                  <a:extLst>
                    <a:ext uri="{9D8B030D-6E8A-4147-A177-3AD203B41FA5}">
                      <a16:colId xmlns="" xmlns:a16="http://schemas.microsoft.com/office/drawing/2014/main" val="798868515"/>
                    </a:ext>
                  </a:extLst>
                </a:gridCol>
                <a:gridCol w="502167">
                  <a:extLst>
                    <a:ext uri="{9D8B030D-6E8A-4147-A177-3AD203B41FA5}">
                      <a16:colId xmlns="" xmlns:a16="http://schemas.microsoft.com/office/drawing/2014/main" val="130759692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1k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="" xmlns:a16="http://schemas.microsoft.com/office/drawing/2014/main" val="23008076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215180618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F5D5A98F-9153-4C14-8358-F89B17334268}"/>
              </a:ext>
            </a:extLst>
          </p:cNvPr>
          <p:cNvSpPr txBox="1"/>
          <p:nvPr/>
        </p:nvSpPr>
        <p:spPr>
          <a:xfrm>
            <a:off x="5994236" y="5868373"/>
            <a:ext cx="3655168" cy="265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5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 cm light block + 2mm plaster in both side +50 mm fiber class</a:t>
            </a: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75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2809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74CF85C-2905-488D-8A5B-838FFD6886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068" y="1788303"/>
            <a:ext cx="10512862" cy="4351338"/>
          </a:xfrm>
        </p:spPr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Ceiling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7200EA-67D0-40E1-94A4-CD0C1786F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STC and IIC</a:t>
            </a: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D35064A-00B3-4481-9D57-7785FFB79B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68" y="2268221"/>
            <a:ext cx="3068534" cy="2499053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7BF95333-36B6-4D8C-ACA8-0668E5D288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282364"/>
              </p:ext>
            </p:extLst>
          </p:nvPr>
        </p:nvGraphicFramePr>
        <p:xfrm>
          <a:off x="509942" y="4844108"/>
          <a:ext cx="3370584" cy="365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1512">
                  <a:extLst>
                    <a:ext uri="{9D8B030D-6E8A-4147-A177-3AD203B41FA5}">
                      <a16:colId xmlns="" xmlns:a16="http://schemas.microsoft.com/office/drawing/2014/main" val="800337120"/>
                    </a:ext>
                  </a:extLst>
                </a:gridCol>
                <a:gridCol w="481512">
                  <a:extLst>
                    <a:ext uri="{9D8B030D-6E8A-4147-A177-3AD203B41FA5}">
                      <a16:colId xmlns="" xmlns:a16="http://schemas.microsoft.com/office/drawing/2014/main" val="65293756"/>
                    </a:ext>
                  </a:extLst>
                </a:gridCol>
                <a:gridCol w="481512">
                  <a:extLst>
                    <a:ext uri="{9D8B030D-6E8A-4147-A177-3AD203B41FA5}">
                      <a16:colId xmlns="" xmlns:a16="http://schemas.microsoft.com/office/drawing/2014/main" val="895951792"/>
                    </a:ext>
                  </a:extLst>
                </a:gridCol>
                <a:gridCol w="481512">
                  <a:extLst>
                    <a:ext uri="{9D8B030D-6E8A-4147-A177-3AD203B41FA5}">
                      <a16:colId xmlns="" xmlns:a16="http://schemas.microsoft.com/office/drawing/2014/main" val="1348788930"/>
                    </a:ext>
                  </a:extLst>
                </a:gridCol>
                <a:gridCol w="481512">
                  <a:extLst>
                    <a:ext uri="{9D8B030D-6E8A-4147-A177-3AD203B41FA5}">
                      <a16:colId xmlns="" xmlns:a16="http://schemas.microsoft.com/office/drawing/2014/main" val="2819629853"/>
                    </a:ext>
                  </a:extLst>
                </a:gridCol>
                <a:gridCol w="481512">
                  <a:extLst>
                    <a:ext uri="{9D8B030D-6E8A-4147-A177-3AD203B41FA5}">
                      <a16:colId xmlns="" xmlns:a16="http://schemas.microsoft.com/office/drawing/2014/main" val="2437607561"/>
                    </a:ext>
                  </a:extLst>
                </a:gridCol>
                <a:gridCol w="481512">
                  <a:extLst>
                    <a:ext uri="{9D8B030D-6E8A-4147-A177-3AD203B41FA5}">
                      <a16:colId xmlns="" xmlns:a16="http://schemas.microsoft.com/office/drawing/2014/main" val="281697849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1k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28826794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96346167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E625BD8-DF65-41FE-A404-8EDCFAC099EC}"/>
              </a:ext>
            </a:extLst>
          </p:cNvPr>
          <p:cNvSpPr txBox="1"/>
          <p:nvPr/>
        </p:nvSpPr>
        <p:spPr>
          <a:xfrm>
            <a:off x="672069" y="5415134"/>
            <a:ext cx="3768146" cy="639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1*50rock wall T1 150+1*60mm concrete+ 1*330mm concrete +1*70mm concrete savr-60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+Z purlin(700*70)mm empty cavity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B3221B5-5757-412A-A4D3-0EBF8E1BED6B}"/>
              </a:ext>
            </a:extLst>
          </p:cNvPr>
          <p:cNvSpPr txBox="1"/>
          <p:nvPr/>
        </p:nvSpPr>
        <p:spPr>
          <a:xfrm>
            <a:off x="6234336" y="1507072"/>
            <a:ext cx="2021106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Impact insulation class (IIC)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E2958618-455E-4427-85B4-E623BEFD6B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913" y="1831340"/>
            <a:ext cx="3068534" cy="2395427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78E4780F-272C-432A-BD31-9AE06B0656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399645"/>
              </p:ext>
            </p:extLst>
          </p:nvPr>
        </p:nvGraphicFramePr>
        <p:xfrm>
          <a:off x="5480526" y="4634564"/>
          <a:ext cx="3964480" cy="365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5560">
                  <a:extLst>
                    <a:ext uri="{9D8B030D-6E8A-4147-A177-3AD203B41FA5}">
                      <a16:colId xmlns="" xmlns:a16="http://schemas.microsoft.com/office/drawing/2014/main" val="4061588754"/>
                    </a:ext>
                  </a:extLst>
                </a:gridCol>
                <a:gridCol w="495560">
                  <a:extLst>
                    <a:ext uri="{9D8B030D-6E8A-4147-A177-3AD203B41FA5}">
                      <a16:colId xmlns="" xmlns:a16="http://schemas.microsoft.com/office/drawing/2014/main" val="366432562"/>
                    </a:ext>
                  </a:extLst>
                </a:gridCol>
                <a:gridCol w="495560">
                  <a:extLst>
                    <a:ext uri="{9D8B030D-6E8A-4147-A177-3AD203B41FA5}">
                      <a16:colId xmlns="" xmlns:a16="http://schemas.microsoft.com/office/drawing/2014/main" val="2913998081"/>
                    </a:ext>
                  </a:extLst>
                </a:gridCol>
                <a:gridCol w="495560">
                  <a:extLst>
                    <a:ext uri="{9D8B030D-6E8A-4147-A177-3AD203B41FA5}">
                      <a16:colId xmlns="" xmlns:a16="http://schemas.microsoft.com/office/drawing/2014/main" val="2112355812"/>
                    </a:ext>
                  </a:extLst>
                </a:gridCol>
                <a:gridCol w="495560">
                  <a:extLst>
                    <a:ext uri="{9D8B030D-6E8A-4147-A177-3AD203B41FA5}">
                      <a16:colId xmlns="" xmlns:a16="http://schemas.microsoft.com/office/drawing/2014/main" val="209879799"/>
                    </a:ext>
                  </a:extLst>
                </a:gridCol>
                <a:gridCol w="495560">
                  <a:extLst>
                    <a:ext uri="{9D8B030D-6E8A-4147-A177-3AD203B41FA5}">
                      <a16:colId xmlns="" xmlns:a16="http://schemas.microsoft.com/office/drawing/2014/main" val="2941836774"/>
                    </a:ext>
                  </a:extLst>
                </a:gridCol>
                <a:gridCol w="495560">
                  <a:extLst>
                    <a:ext uri="{9D8B030D-6E8A-4147-A177-3AD203B41FA5}">
                      <a16:colId xmlns="" xmlns:a16="http://schemas.microsoft.com/office/drawing/2014/main" val="2680431614"/>
                    </a:ext>
                  </a:extLst>
                </a:gridCol>
                <a:gridCol w="495560">
                  <a:extLst>
                    <a:ext uri="{9D8B030D-6E8A-4147-A177-3AD203B41FA5}">
                      <a16:colId xmlns="" xmlns:a16="http://schemas.microsoft.com/office/drawing/2014/main" val="56083804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1k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ctr"/>
                </a:tc>
                <a:extLst>
                  <a:ext uri="{0D108BD9-81ED-4DB2-BD59-A6C34878D82A}">
                    <a16:rowId xmlns="" xmlns:a16="http://schemas.microsoft.com/office/drawing/2014/main" val="14611389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62" marR="68562" marT="0" marB="0" anchor="b"/>
                </a:tc>
                <a:extLst>
                  <a:ext uri="{0D108BD9-81ED-4DB2-BD59-A6C34878D82A}">
                    <a16:rowId xmlns="" xmlns:a16="http://schemas.microsoft.com/office/drawing/2014/main" val="260595324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9488114-D9CB-465D-8C1C-522FFA87F5F1}"/>
              </a:ext>
            </a:extLst>
          </p:cNvPr>
          <p:cNvSpPr txBox="1"/>
          <p:nvPr/>
        </p:nvSpPr>
        <p:spPr>
          <a:xfrm>
            <a:off x="5530059" y="5275854"/>
            <a:ext cx="4437105" cy="42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Sand bead under ceramic tile (40mm) +1*50rock wall T1 150+1*330mm concrete + 1*170mm rib slab +1*12.25gypsemna regular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76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3372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9D4EC95-87AB-4846-9D38-5F8D48E48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type of speaker was used in the meeting room: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833D93D-0B0E-4D8B-A5D9-1A517B6FC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Loud speaker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8D706BB-7D63-45C6-A609-995FAB2ECC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811" y="1825625"/>
            <a:ext cx="2698487" cy="31849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B276105-1A08-40F7-BA04-7251BA36DC47}"/>
              </a:ext>
            </a:extLst>
          </p:cNvPr>
          <p:cNvSpPr txBox="1"/>
          <p:nvPr/>
        </p:nvSpPr>
        <p:spPr>
          <a:xfrm>
            <a:off x="923490" y="2202025"/>
            <a:ext cx="5456987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two speakers from Yamaha club Company were used on the walls and the max SPL value for this type is 88 dB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77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6936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56053C4-D773-4FC4-B75F-0FB1EA5CE5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fighting system</a:t>
            </a:r>
            <a:b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53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D793B4A8-1045-49D9-B4BC-B4233EEB48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50" y="1825625"/>
            <a:ext cx="6524347" cy="3334204"/>
          </a:xfr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92D866-5731-426F-ADDF-22A3B64C7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firefighting plan of the ground floor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i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D6F62B5-8A10-40BC-ACD1-DEB60E93A8BD}"/>
              </a:ext>
            </a:extLst>
          </p:cNvPr>
          <p:cNvSpPr txBox="1"/>
          <p:nvPr/>
        </p:nvSpPr>
        <p:spPr>
          <a:xfrm>
            <a:off x="7687009" y="830424"/>
            <a:ext cx="3304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Times New Roman" pitchFamily="18" charset="0"/>
                <a:cs typeface="Times New Roman" pitchFamily="18" charset="0"/>
              </a:rPr>
              <a:t>The symbols of the fire fighting and evacuation systems in the building</a:t>
            </a:r>
            <a:endParaRPr lang="en-US" dirty="0"/>
          </a:p>
        </p:txBody>
      </p:sp>
      <p:pic>
        <p:nvPicPr>
          <p:cNvPr id="7" name="صورة 15">
            <a:extLst>
              <a:ext uri="{FF2B5EF4-FFF2-40B4-BE49-F238E27FC236}">
                <a16:creationId xmlns="" xmlns:a16="http://schemas.microsoft.com/office/drawing/2014/main" id="{FE500676-AC03-4708-8033-346249F3A9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4706" y="1744424"/>
            <a:ext cx="1639886" cy="1325563"/>
          </a:xfrm>
          <a:prstGeom prst="rect">
            <a:avLst/>
          </a:prstGeom>
        </p:spPr>
      </p:pic>
      <p:pic>
        <p:nvPicPr>
          <p:cNvPr id="8" name="صورة 17">
            <a:extLst>
              <a:ext uri="{FF2B5EF4-FFF2-40B4-BE49-F238E27FC236}">
                <a16:creationId xmlns="" xmlns:a16="http://schemas.microsoft.com/office/drawing/2014/main" id="{42702552-D78A-41FA-8A64-6F0F591897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332" y="3235176"/>
            <a:ext cx="1565260" cy="1105678"/>
          </a:xfrm>
          <a:prstGeom prst="rect">
            <a:avLst/>
          </a:prstGeom>
        </p:spPr>
      </p:pic>
      <p:pic>
        <p:nvPicPr>
          <p:cNvPr id="9" name="صورة 19">
            <a:extLst>
              <a:ext uri="{FF2B5EF4-FFF2-40B4-BE49-F238E27FC236}">
                <a16:creationId xmlns="" xmlns:a16="http://schemas.microsoft.com/office/drawing/2014/main" id="{73A56257-09BB-4899-A724-A900ED6F29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1866" y="4440057"/>
            <a:ext cx="1639887" cy="1439545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79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8538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43"/>
          <p:cNvPicPr/>
          <p:nvPr/>
        </p:nvPicPr>
        <p:blipFill>
          <a:blip r:embed="rId2"/>
          <a:stretch>
            <a:fillRect/>
          </a:stretch>
        </p:blipFill>
        <p:spPr>
          <a:xfrm>
            <a:off x="3356449" y="2772623"/>
            <a:ext cx="4824743" cy="27908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389207" y="2103969"/>
            <a:ext cx="22872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 after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4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6ECF32D0-373D-42FA-BCC2-0B9E6F4CCE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61" y="1285876"/>
            <a:ext cx="2142567" cy="2143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4D431035-0844-4AD7-9535-5DAB3940F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Contests of fire fitting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4681E61-17D5-497B-B2FA-C7466B8730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739" y="1381253"/>
            <a:ext cx="2142567" cy="17445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FA6F7F8-35FA-408D-8CDF-E9415F5038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76" y="3798332"/>
            <a:ext cx="1990207" cy="22955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DE4AED9E-74A9-49BE-BECF-33EAED4CC3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152" y="3934113"/>
            <a:ext cx="2178986" cy="1884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86D25A9D-3CB8-4355-A5C5-CC89FE2119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487" y="3997663"/>
            <a:ext cx="2377706" cy="1884577"/>
          </a:xfrm>
          <a:prstGeom prst="rect">
            <a:avLst/>
          </a:prstGeom>
        </p:spPr>
      </p:pic>
      <p:pic>
        <p:nvPicPr>
          <p:cNvPr id="11" name="صورة 3">
            <a:extLst>
              <a:ext uri="{FF2B5EF4-FFF2-40B4-BE49-F238E27FC236}">
                <a16:creationId xmlns="" xmlns:a16="http://schemas.microsoft.com/office/drawing/2014/main" id="{A69FCC96-340E-442E-9E18-1F68D5799958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152" y="1520440"/>
            <a:ext cx="1875936" cy="14973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B359693F-9277-4608-99B3-DF4C6CE9F087}"/>
              </a:ext>
            </a:extLst>
          </p:cNvPr>
          <p:cNvSpPr txBox="1"/>
          <p:nvPr/>
        </p:nvSpPr>
        <p:spPr>
          <a:xfrm>
            <a:off x="1022667" y="3429000"/>
            <a:ext cx="2142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Smoke detector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426E38B-3AD3-4E07-A1C2-98E354719F83}"/>
              </a:ext>
            </a:extLst>
          </p:cNvPr>
          <p:cNvSpPr txBox="1"/>
          <p:nvPr/>
        </p:nvSpPr>
        <p:spPr>
          <a:xfrm>
            <a:off x="3973812" y="3491763"/>
            <a:ext cx="1926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 detector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881E51D-CB80-494E-B0E2-865790A54202}"/>
              </a:ext>
            </a:extLst>
          </p:cNvPr>
          <p:cNvSpPr txBox="1"/>
          <p:nvPr/>
        </p:nvSpPr>
        <p:spPr>
          <a:xfrm>
            <a:off x="7024120" y="3537930"/>
            <a:ext cx="1464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Sprinkler</a:t>
            </a: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893472F-E817-4E09-B602-ACB1ACFB8BB3}"/>
              </a:ext>
            </a:extLst>
          </p:cNvPr>
          <p:cNvSpPr txBox="1"/>
          <p:nvPr/>
        </p:nvSpPr>
        <p:spPr>
          <a:xfrm>
            <a:off x="7024121" y="6048603"/>
            <a:ext cx="1921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Emergency sign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B276DCD8-65B0-4D1D-A422-02AC21E68A6B}"/>
              </a:ext>
            </a:extLst>
          </p:cNvPr>
          <p:cNvSpPr txBox="1"/>
          <p:nvPr/>
        </p:nvSpPr>
        <p:spPr>
          <a:xfrm>
            <a:off x="1371243" y="6093856"/>
            <a:ext cx="1547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Fire hose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054798B0-E2F2-42F5-9147-34DDF6B97976}"/>
              </a:ext>
            </a:extLst>
          </p:cNvPr>
          <p:cNvSpPr txBox="1"/>
          <p:nvPr/>
        </p:nvSpPr>
        <p:spPr>
          <a:xfrm>
            <a:off x="4111049" y="6082086"/>
            <a:ext cx="1547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Dry stand pipe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80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1239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5E4BDAB6-8829-44F6-A16D-77363AB8EA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6944416"/>
              </p:ext>
            </p:extLst>
          </p:nvPr>
        </p:nvGraphicFramePr>
        <p:xfrm>
          <a:off x="752084" y="2057209"/>
          <a:ext cx="3725443" cy="22721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3016">
                  <a:extLst>
                    <a:ext uri="{9D8B030D-6E8A-4147-A177-3AD203B41FA5}">
                      <a16:colId xmlns="" xmlns:a16="http://schemas.microsoft.com/office/drawing/2014/main" val="2114248176"/>
                    </a:ext>
                  </a:extLst>
                </a:gridCol>
                <a:gridCol w="2082427">
                  <a:extLst>
                    <a:ext uri="{9D8B030D-6E8A-4147-A177-3AD203B41FA5}">
                      <a16:colId xmlns="" xmlns:a16="http://schemas.microsoft.com/office/drawing/2014/main" val="3868068675"/>
                    </a:ext>
                  </a:extLst>
                </a:gridCol>
              </a:tblGrid>
              <a:tr h="3129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space name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fire fitting way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2870143463"/>
                  </a:ext>
                </a:extLst>
              </a:tr>
              <a:tr h="32654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office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drw boder extinguisher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548320587"/>
                  </a:ext>
                </a:extLst>
              </a:tr>
              <a:tr h="32654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computer room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drw boder extinguisher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2746484219"/>
                  </a:ext>
                </a:extLst>
              </a:tr>
              <a:tr h="32654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barcking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water sprinker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4071396463"/>
                  </a:ext>
                </a:extLst>
              </a:tr>
              <a:tr h="32654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lope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water sprinker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2592337520"/>
                  </a:ext>
                </a:extLst>
              </a:tr>
              <a:tr h="32654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caffteria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water sprinker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2490572204"/>
                  </a:ext>
                </a:extLst>
              </a:tr>
              <a:tr h="32654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manger room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dry sprinkler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b"/>
                </a:tc>
                <a:extLst>
                  <a:ext uri="{0D108BD9-81ED-4DB2-BD59-A6C34878D82A}">
                    <a16:rowId xmlns="" xmlns:a16="http://schemas.microsoft.com/office/drawing/2014/main" val="25411928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CC8B02-772A-4D1F-A486-DA02F3419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3415A660-4402-4C8E-AA2B-3A8B86FF896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027" y="2178268"/>
            <a:ext cx="1958611" cy="17125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15">
            <a:extLst>
              <a:ext uri="{FF2B5EF4-FFF2-40B4-BE49-F238E27FC236}">
                <a16:creationId xmlns="" xmlns:a16="http://schemas.microsoft.com/office/drawing/2014/main" id="{E572D2CD-AC49-4421-9584-C4E2F64DD4E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146" y="2178268"/>
            <a:ext cx="1722916" cy="17125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81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6311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F3BA8A-F801-46EC-B392-770F3B4B0B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 </a:t>
            </a:r>
            <a:b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6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A86462A-360B-4986-B4DC-4BA9F051D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Tanks Used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8DCC36-E7DF-4477-B9DA-5A18B07C0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7043612-8910-4A41-8E19-EB6EBC6AC1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68" y="2400559"/>
            <a:ext cx="3948671" cy="2336800"/>
          </a:xfrm>
          <a:prstGeom prst="rect">
            <a:avLst/>
          </a:prstGeom>
        </p:spPr>
      </p:pic>
      <p:pic>
        <p:nvPicPr>
          <p:cNvPr id="5" name="Picture 349">
            <a:extLst>
              <a:ext uri="{FF2B5EF4-FFF2-40B4-BE49-F238E27FC236}">
                <a16:creationId xmlns="" xmlns:a16="http://schemas.microsoft.com/office/drawing/2014/main" id="{86C58F82-094A-4360-8510-6F4BED9D8F4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482104" y="2082564"/>
            <a:ext cx="2718288" cy="233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83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5677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7533129-7709-4208-A7C7-F4B0DF7B1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Consumption for drinking and domestic Consumption</a:t>
            </a:r>
          </a:p>
          <a:p>
            <a:endParaRPr lang="en-US" sz="18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31D529D4-2BB8-4E19-8F68-16A627FF2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consumption </a:t>
            </a:r>
            <a:endParaRPr lang="en-US" sz="18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D275C1DD-3F03-4E1F-AFF6-FD6D0AF56D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524869"/>
              </p:ext>
            </p:extLst>
          </p:nvPr>
        </p:nvGraphicFramePr>
        <p:xfrm>
          <a:off x="1223159" y="2434675"/>
          <a:ext cx="4065919" cy="7470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1374">
                  <a:extLst>
                    <a:ext uri="{9D8B030D-6E8A-4147-A177-3AD203B41FA5}">
                      <a16:colId xmlns="" xmlns:a16="http://schemas.microsoft.com/office/drawing/2014/main" val="408971348"/>
                    </a:ext>
                  </a:extLst>
                </a:gridCol>
                <a:gridCol w="1462658">
                  <a:extLst>
                    <a:ext uri="{9D8B030D-6E8A-4147-A177-3AD203B41FA5}">
                      <a16:colId xmlns="" xmlns:a16="http://schemas.microsoft.com/office/drawing/2014/main" val="546350773"/>
                    </a:ext>
                  </a:extLst>
                </a:gridCol>
                <a:gridCol w="1341887">
                  <a:extLst>
                    <a:ext uri="{9D8B030D-6E8A-4147-A177-3AD203B41FA5}">
                      <a16:colId xmlns="" xmlns:a16="http://schemas.microsoft.com/office/drawing/2014/main" val="214730820"/>
                    </a:ext>
                  </a:extLst>
                </a:gridCol>
              </a:tblGrid>
              <a:tr h="3735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number of person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person cosume /day(L)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total consume/day(L)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extLst>
                  <a:ext uri="{0D108BD9-81ED-4DB2-BD59-A6C34878D82A}">
                    <a16:rowId xmlns="" xmlns:a16="http://schemas.microsoft.com/office/drawing/2014/main" val="725417084"/>
                  </a:ext>
                </a:extLst>
              </a:tr>
              <a:tr h="3735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1280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extLst>
                  <a:ext uri="{0D108BD9-81ED-4DB2-BD59-A6C34878D82A}">
                    <a16:rowId xmlns="" xmlns:a16="http://schemas.microsoft.com/office/drawing/2014/main" val="349581692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97CE936-25FC-4862-924C-DE0B99EDBEEF}"/>
              </a:ext>
            </a:extLst>
          </p:cNvPr>
          <p:cNvSpPr txBox="1"/>
          <p:nvPr/>
        </p:nvSpPr>
        <p:spPr>
          <a:xfrm>
            <a:off x="6744276" y="1805830"/>
            <a:ext cx="3208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Firefighting consumption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id="{46756201-0944-4152-9C8C-3830BD1AC6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43340"/>
              </p:ext>
            </p:extLst>
          </p:nvPr>
        </p:nvGraphicFramePr>
        <p:xfrm>
          <a:off x="6455102" y="2447431"/>
          <a:ext cx="2897826" cy="6777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8696">
                  <a:extLst>
                    <a:ext uri="{9D8B030D-6E8A-4147-A177-3AD203B41FA5}">
                      <a16:colId xmlns="" xmlns:a16="http://schemas.microsoft.com/office/drawing/2014/main" val="2896215479"/>
                    </a:ext>
                  </a:extLst>
                </a:gridCol>
                <a:gridCol w="1469130">
                  <a:extLst>
                    <a:ext uri="{9D8B030D-6E8A-4147-A177-3AD203B41FA5}">
                      <a16:colId xmlns="" xmlns:a16="http://schemas.microsoft.com/office/drawing/2014/main" val="1466611398"/>
                    </a:ext>
                  </a:extLst>
                </a:gridCol>
              </a:tblGrid>
              <a:tr h="3388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tupe of consumption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cosumption (m^3)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extLst>
                  <a:ext uri="{0D108BD9-81ED-4DB2-BD59-A6C34878D82A}">
                    <a16:rowId xmlns="" xmlns:a16="http://schemas.microsoft.com/office/drawing/2014/main" val="1940953290"/>
                  </a:ext>
                </a:extLst>
              </a:tr>
              <a:tr h="3388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fire fitting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170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8" marR="7618" marT="7620" marB="0" anchor="ctr"/>
                </a:tc>
                <a:extLst>
                  <a:ext uri="{0D108BD9-81ED-4DB2-BD59-A6C34878D82A}">
                    <a16:rowId xmlns="" xmlns:a16="http://schemas.microsoft.com/office/drawing/2014/main" val="335839214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A69B2FA-DA5D-4B66-AC8E-9D3DAEDE1785}"/>
              </a:ext>
            </a:extLst>
          </p:cNvPr>
          <p:cNvSpPr txBox="1"/>
          <p:nvPr/>
        </p:nvSpPr>
        <p:spPr>
          <a:xfrm>
            <a:off x="1408556" y="4010261"/>
            <a:ext cx="3637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Tank volume 4000L  to provide the budling water in case of cutoff water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84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5084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0E145020-CE18-40E8-AEBB-B3C0EAE21F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830" y="1690688"/>
            <a:ext cx="6171221" cy="4351338"/>
          </a:xfr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C4CB3D39-6AD7-45A3-B53B-E01C9A616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pipe </a:t>
            </a:r>
            <a:r>
              <a:rPr lang="en-US" dirty="0" err="1" smtClean="0"/>
              <a:t>dustrpution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85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8455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48B8778-F1DF-4385-BDD5-65EF6DA37C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</a:t>
            </a:r>
            <a:b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0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BF51E813-089A-4663-B966-54A496A2A39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lvl="0" indent="0">
                  <a:buNone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total number of fixture units is 210 fu the main diameter for the main stack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̎</m:t>
                        </m:r>
                      </m:sup>
                    </m:sSup>
                  </m:oMath>
                </a14:m>
                <a:endPara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Font typeface="Wingdings" panose="05000000000000000000" pitchFamily="2" charset="2"/>
                  <a:buChar char="v"/>
                </a:pPr>
                <a:r>
                  <a:rPr lang="en-US" sz="16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diameters for the pipes as follows </a:t>
                </a:r>
              </a:p>
              <a:p>
                <a:pPr lvl="0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Horizontal pipe for the water closet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̎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slope 1%</a:t>
                </a:r>
                <a:endPara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Horizontal pipe for the lavatory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̎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slope 2%</a:t>
                </a:r>
                <a:endPara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pipe between the manholes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̎</m:t>
                        </m:r>
                      </m:sup>
                    </m:sSup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slope1%</a:t>
                </a:r>
                <a:endPara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rain water main vertical stack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̎</m:t>
                        </m:r>
                      </m:sup>
                    </m:sSup>
                  </m:oMath>
                </a14:m>
                <a:endPara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51E813-089A-4663-B966-54A496A2A3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48" t="-7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4C948C-1640-4BDB-ACCA-B4DE0796E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Pipes used </a:t>
            </a: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A95507F-4290-4D22-BD00-FE41701EC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792" y="2434124"/>
            <a:ext cx="4130700" cy="31343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7E7224A-ACDA-48DE-AB51-024F99E44C4B}"/>
              </a:ext>
            </a:extLst>
          </p:cNvPr>
          <p:cNvSpPr txBox="1"/>
          <p:nvPr/>
        </p:nvSpPr>
        <p:spPr>
          <a:xfrm>
            <a:off x="8749835" y="5085184"/>
            <a:ext cx="209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show fu for each floor and for horizontal and vertical pipe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87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0806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017DB599-3745-4385-AE29-84FB10029A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256" y="1723345"/>
            <a:ext cx="6697487" cy="4593479"/>
          </a:xfr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34C744B0-EA06-4300-BCCF-96EAE49EF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Bath Room Drainage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88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0411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833735E-4E4F-4835-A85B-75672A8B44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and Cost Estimation 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66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1670" y="1681040"/>
            <a:ext cx="2159932" cy="2689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 before </a:t>
            </a:r>
          </a:p>
        </p:txBody>
      </p:sp>
      <p:sp>
        <p:nvSpPr>
          <p:cNvPr id="6" name="Rectangle 5"/>
          <p:cNvSpPr/>
          <p:nvPr/>
        </p:nvSpPr>
        <p:spPr>
          <a:xfrm>
            <a:off x="6724457" y="1681040"/>
            <a:ext cx="22872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 after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461670" y="2644558"/>
            <a:ext cx="4747800" cy="2403431"/>
          </a:xfrm>
          <a:prstGeom prst="rect">
            <a:avLst/>
          </a:prstGeom>
        </p:spPr>
      </p:pic>
      <p:pic>
        <p:nvPicPr>
          <p:cNvPr id="9" name="صورة 577"/>
          <p:cNvPicPr/>
          <p:nvPr/>
        </p:nvPicPr>
        <p:blipFill>
          <a:blip r:embed="rId3"/>
          <a:stretch>
            <a:fillRect/>
          </a:stretch>
        </p:blipFill>
        <p:spPr>
          <a:xfrm>
            <a:off x="6150339" y="2235913"/>
            <a:ext cx="5272936" cy="3220720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0618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9D882B0-BAB1-4204-9477-DB2F809BB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Earth work                        = 1687770    NIS</a:t>
            </a:r>
          </a:p>
          <a:p>
            <a:pPr algn="just">
              <a:lnSpc>
                <a:spcPct val="200000"/>
              </a:lnSpc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Foundation                       = </a:t>
            </a:r>
            <a:r>
              <a:rPr lang="ar-SA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838615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NIS</a:t>
            </a:r>
          </a:p>
          <a:p>
            <a:pPr algn="just">
              <a:lnSpc>
                <a:spcPct val="200000"/>
              </a:lnSpc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Building (construction)    =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1549217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NIS</a:t>
            </a:r>
          </a:p>
          <a:p>
            <a:pPr algn="just">
              <a:lnSpc>
                <a:spcPct val="200000"/>
              </a:lnSpc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Finishing                          =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6113730</a:t>
            </a: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NIS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200000"/>
              </a:lnSpc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                         =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378590</a:t>
            </a: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NIS</a:t>
            </a:r>
          </a:p>
          <a:p>
            <a:pPr algn="just">
              <a:lnSpc>
                <a:spcPct val="200000"/>
              </a:lnSpc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                     =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1549217</a:t>
            </a: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NIS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F84096-4EDB-4FB2-9B4C-E6BEA1255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total cost of the building is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19041028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NIS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and the total area of the building is 9700m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which means that the total unit cost per 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is1866.5</a:t>
            </a:r>
            <a:r>
              <a:rPr lang="en-US" sz="1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itchFamily="18" charset="0"/>
              </a:rPr>
              <a:t>18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NIS/m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nearly 600 $/m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E8FA76C-6836-428C-A552-38720B385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182" y="1690689"/>
            <a:ext cx="4243603" cy="3909399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90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091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0\Downloads\270063891_601576194460232_7127400305043666365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3"/>
            <a:ext cx="12188825" cy="685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عنوان 21">
            <a:extLst>
              <a:ext uri="{FF2B5EF4-FFF2-40B4-BE49-F238E27FC236}">
                <a16:creationId xmlns="" xmlns:a16="http://schemas.microsoft.com/office/drawing/2014/main" id="{F1A3C371-439D-4ED6-A7B0-132B8AECD5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8212" y="228600"/>
            <a:ext cx="6840000" cy="1330610"/>
          </a:xfrm>
          <a:solidFill>
            <a:schemeClr val="bg1">
              <a:lumMod val="85000"/>
              <a:alpha val="80000"/>
            </a:schemeClr>
          </a:solidFill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</a:t>
            </a:r>
            <a:r>
              <a:rPr 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endParaRPr lang="en-US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5">
            <a:extLst>
              <a:ext uri="{FF2B5EF4-FFF2-40B4-BE49-F238E27FC236}">
                <a16:creationId xmlns="" xmlns:a16="http://schemas.microsoft.com/office/drawing/2014/main" id="{D0178440-AC5E-4D91-A38E-70DFA3280654}"/>
              </a:ext>
            </a:extLst>
          </p:cNvPr>
          <p:cNvSpPr txBox="1">
            <a:spLocks/>
          </p:cNvSpPr>
          <p:nvPr/>
        </p:nvSpPr>
        <p:spPr>
          <a:xfrm>
            <a:off x="9293225" y="3897906"/>
            <a:ext cx="2895600" cy="2960094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</p:spPr>
        <p:txBody>
          <a:bodyPr vert="horz" lIns="432000" tIns="0" rIns="432000" bIns="14400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 spc="-15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20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</a:t>
            </a: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Ameen </a:t>
            </a:r>
            <a: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amed</a:t>
            </a:r>
            <a:endParaRPr lang="en-US" sz="20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Jaser </a:t>
            </a:r>
            <a: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amil </a:t>
            </a:r>
            <a: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</a:t>
            </a:r>
            <a: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Mohammad Sholi</a:t>
            </a:r>
            <a:endParaRPr lang="en-US" sz="20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  :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Alaa </a:t>
            </a:r>
            <a:r>
              <a:rPr lang="en-US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haheen</a:t>
            </a:r>
            <a:endParaRPr lang="en-US" sz="4000" b="1" dirty="0">
              <a:ln w="0"/>
              <a:solidFill>
                <a:srgbClr val="3333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A055-73A9-442A-8003-11FAFE129598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9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</TotalTime>
  <Words>2958</Words>
  <Application>Microsoft Office PowerPoint</Application>
  <PresentationFormat>مخصص</PresentationFormat>
  <Paragraphs>1280</Paragraphs>
  <Slides>91</Slides>
  <Notes>9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91</vt:i4>
      </vt:variant>
    </vt:vector>
  </HeadingPairs>
  <TitlesOfParts>
    <vt:vector size="93" baseType="lpstr">
      <vt:lpstr>نسق Office</vt:lpstr>
      <vt:lpstr>Worksheet</vt:lpstr>
      <vt:lpstr>Nablus Municipality</vt:lpstr>
      <vt:lpstr>The Outlines </vt:lpstr>
      <vt:lpstr> Architectural Design  </vt:lpstr>
      <vt:lpstr>Location and Site Plan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Overshadowing:                                                                                 In Summer (21/Jan)  </vt:lpstr>
      <vt:lpstr>Overshadowing:                                                                                   In Winter (21/Jan) </vt:lpstr>
      <vt:lpstr>Shading System</vt:lpstr>
      <vt:lpstr>Solar Radiation:  </vt:lpstr>
      <vt:lpstr>Thermal Comfort </vt:lpstr>
      <vt:lpstr>Heating &amp; Cooling loads (With insulation)   </vt:lpstr>
      <vt:lpstr>عرض تقديمي في PowerPoint</vt:lpstr>
      <vt:lpstr>عرض تقديمي في PowerPoint</vt:lpstr>
      <vt:lpstr> Thermal Comfort   Heating &amp; Cooling loads Design Capacity :  </vt:lpstr>
      <vt:lpstr>Thermal Comfort                                         PMV of the building </vt:lpstr>
      <vt:lpstr>Baseline </vt:lpstr>
      <vt:lpstr>عرض تقديمي في PowerPoint</vt:lpstr>
      <vt:lpstr>عرض تقديمي في PowerPoint</vt:lpstr>
      <vt:lpstr>Blocks.</vt:lpstr>
      <vt:lpstr>Design data:</vt:lpstr>
      <vt:lpstr>Design data:</vt:lpstr>
      <vt:lpstr>Verification check:</vt:lpstr>
      <vt:lpstr>Verification check:</vt:lpstr>
      <vt:lpstr>Seismic check: Period check:</vt:lpstr>
      <vt:lpstr>Seismic check:</vt:lpstr>
      <vt:lpstr>عرض تقديمي في PowerPoint</vt:lpstr>
      <vt:lpstr>Drift check: </vt:lpstr>
      <vt:lpstr>Seismic check:</vt:lpstr>
      <vt:lpstr>Deflection check: </vt:lpstr>
      <vt:lpstr>  Design and detailing of the structure elements:  </vt:lpstr>
      <vt:lpstr>عرض تقديمي في PowerPoint</vt:lpstr>
      <vt:lpstr>عرض تقديمي في PowerPoint</vt:lpstr>
      <vt:lpstr>2. columns:</vt:lpstr>
      <vt:lpstr>عرض تقديمي في PowerPoint</vt:lpstr>
      <vt:lpstr>عرض تقديمي في PowerPoint</vt:lpstr>
      <vt:lpstr>Voided slab with thickness 50cm (Block1): </vt:lpstr>
      <vt:lpstr>Voided slab with thickness 50cm (Block1):   </vt:lpstr>
      <vt:lpstr>عرض تقديمي في PowerPoint</vt:lpstr>
      <vt:lpstr> 4. Beams:   we designed many different dimensions in this building. </vt:lpstr>
      <vt:lpstr>عرض تقديمي في PowerPoint</vt:lpstr>
      <vt:lpstr>عرض تقديمي في PowerPoint</vt:lpstr>
      <vt:lpstr> 5. Shear wall: We used thickness 30cm for shear wall. </vt:lpstr>
      <vt:lpstr>عرض تقديمي في PowerPoint</vt:lpstr>
      <vt:lpstr>HVAC system </vt:lpstr>
      <vt:lpstr>HVAC Design</vt:lpstr>
      <vt:lpstr>Outdoor units:</vt:lpstr>
      <vt:lpstr>Indoor units:</vt:lpstr>
      <vt:lpstr>Indoor units:</vt:lpstr>
      <vt:lpstr>The distribution of the HVAC systems in the Basement floor</vt:lpstr>
      <vt:lpstr>Artificial lighting Design  </vt:lpstr>
      <vt:lpstr>Lighting design for the manger room:  </vt:lpstr>
      <vt:lpstr>3D views for the manger room.</vt:lpstr>
      <vt:lpstr>3D views for the lope room</vt:lpstr>
      <vt:lpstr>Lighting design for lope:  </vt:lpstr>
      <vt:lpstr>Lighting design for all room :  </vt:lpstr>
      <vt:lpstr>Electrical Design   </vt:lpstr>
      <vt:lpstr>عرض تقديمي في PowerPoint</vt:lpstr>
      <vt:lpstr>Electric board for light and socket </vt:lpstr>
      <vt:lpstr>Load distribution and cable area</vt:lpstr>
      <vt:lpstr>Acoustical Design  </vt:lpstr>
      <vt:lpstr>Reverberation Time (RT60):</vt:lpstr>
      <vt:lpstr> Classroom RT60 according to Millington</vt:lpstr>
      <vt:lpstr>STC and IIC</vt:lpstr>
      <vt:lpstr>STC and IIC</vt:lpstr>
      <vt:lpstr>Loud speaker</vt:lpstr>
      <vt:lpstr>Fire fighting system </vt:lpstr>
      <vt:lpstr>firefighting plan of the ground floor </vt:lpstr>
      <vt:lpstr>Contests of fire fitting system</vt:lpstr>
      <vt:lpstr>عرض تقديمي في PowerPoint</vt:lpstr>
      <vt:lpstr>Water Supply System  </vt:lpstr>
      <vt:lpstr>Water supply system</vt:lpstr>
      <vt:lpstr>Water consumption </vt:lpstr>
      <vt:lpstr>Water pipe dustrpution</vt:lpstr>
      <vt:lpstr>Drainage System  </vt:lpstr>
      <vt:lpstr>Pipes used </vt:lpstr>
      <vt:lpstr>Bath Room Drainage  </vt:lpstr>
      <vt:lpstr>Quantity Surveying and Cost Estimation  </vt:lpstr>
      <vt:lpstr>The total cost of the building is 19041028 NIS and the total area of the building is 9700m2 which means that the total unit cost per m2 is1866.518NIS/m2, nearly 600 $/m2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User0</dc:creator>
  <cp:lastModifiedBy>User0</cp:lastModifiedBy>
  <cp:revision>39</cp:revision>
  <dcterms:created xsi:type="dcterms:W3CDTF">2021-12-28T01:06:57Z</dcterms:created>
  <dcterms:modified xsi:type="dcterms:W3CDTF">2021-12-29T03:23:08Z</dcterms:modified>
</cp:coreProperties>
</file>