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656" r:id="rId1"/>
  </p:sldMasterIdLst>
  <p:notesMasterIdLst>
    <p:notesMasterId r:id="rId37"/>
  </p:notesMasterIdLst>
  <p:sldIdLst>
    <p:sldId id="298" r:id="rId2"/>
    <p:sldId id="284" r:id="rId3"/>
    <p:sldId id="259" r:id="rId4"/>
    <p:sldId id="261" r:id="rId5"/>
    <p:sldId id="285" r:id="rId6"/>
    <p:sldId id="286" r:id="rId7"/>
    <p:sldId id="287" r:id="rId8"/>
    <p:sldId id="264" r:id="rId9"/>
    <p:sldId id="271" r:id="rId10"/>
    <p:sldId id="269" r:id="rId11"/>
    <p:sldId id="272" r:id="rId12"/>
    <p:sldId id="270" r:id="rId13"/>
    <p:sldId id="291" r:id="rId14"/>
    <p:sldId id="268" r:id="rId15"/>
    <p:sldId id="288" r:id="rId16"/>
    <p:sldId id="289" r:id="rId17"/>
    <p:sldId id="262" r:id="rId18"/>
    <p:sldId id="263" r:id="rId19"/>
    <p:sldId id="273" r:id="rId20"/>
    <p:sldId id="275" r:id="rId21"/>
    <p:sldId id="276" r:id="rId22"/>
    <p:sldId id="293" r:id="rId23"/>
    <p:sldId id="292" r:id="rId24"/>
    <p:sldId id="299" r:id="rId25"/>
    <p:sldId id="278" r:id="rId26"/>
    <p:sldId id="279" r:id="rId27"/>
    <p:sldId id="280" r:id="rId28"/>
    <p:sldId id="281" r:id="rId29"/>
    <p:sldId id="295" r:id="rId30"/>
    <p:sldId id="296" r:id="rId31"/>
    <p:sldId id="300" r:id="rId32"/>
    <p:sldId id="302" r:id="rId33"/>
    <p:sldId id="301" r:id="rId34"/>
    <p:sldId id="303" r:id="rId35"/>
    <p:sldId id="282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90E8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90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795DD4-4DB2-4544-BB1E-8F5059FDC136}" type="doc">
      <dgm:prSet loTypeId="urn:microsoft.com/office/officeart/2005/8/layout/process5" loCatId="process" qsTypeId="urn:microsoft.com/office/officeart/2005/8/quickstyle/3d3" qsCatId="3D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977CAFDE-F40B-47BD-B274-F3EF2BEA34B5}">
      <dgm:prSet phldrT="[Text]"/>
      <dgm:spPr>
        <a:xfrm>
          <a:off x="406925" y="1696"/>
          <a:ext cx="1229617" cy="737770"/>
        </a:xfrm>
      </dgm:spPr>
      <dgm:t>
        <a:bodyPr/>
        <a:lstStyle/>
        <a:p>
          <a:r>
            <a:rPr lang="en-US" dirty="0" smtClean="0">
              <a:latin typeface="Calibri"/>
              <a:ea typeface="+mn-ea"/>
              <a:cs typeface="+mn-cs"/>
            </a:rPr>
            <a:t>Speed breaker </a:t>
          </a:r>
          <a:endParaRPr lang="en-US" dirty="0">
            <a:latin typeface="Calibri"/>
            <a:ea typeface="+mn-ea"/>
            <a:cs typeface="+mn-cs"/>
          </a:endParaRPr>
        </a:p>
      </dgm:t>
    </dgm:pt>
    <dgm:pt modelId="{DCBA0398-CABC-425E-8A4D-8D8C452152B2}" type="parTrans" cxnId="{D3B88928-EAF4-4348-9BA4-90E67E3F35C6}">
      <dgm:prSet/>
      <dgm:spPr/>
      <dgm:t>
        <a:bodyPr/>
        <a:lstStyle/>
        <a:p>
          <a:endParaRPr lang="en-US"/>
        </a:p>
      </dgm:t>
    </dgm:pt>
    <dgm:pt modelId="{46B1BC6D-BC04-4848-A10A-7FF3ACC0A4EA}" type="sibTrans" cxnId="{D3B88928-EAF4-4348-9BA4-90E67E3F35C6}">
      <dgm:prSet/>
      <dgm:spPr>
        <a:xfrm>
          <a:off x="1744750" y="218109"/>
          <a:ext cx="260679" cy="304945"/>
        </a:xfrm>
      </dgm:spPr>
      <dgm:t>
        <a:bodyPr/>
        <a:lstStyle/>
        <a:p>
          <a:endParaRPr lang="en-US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35B00611-26F7-449F-9126-67431A9CFD11}">
      <dgm:prSet phldrT="[Text]"/>
      <dgm:spPr>
        <a:xfrm>
          <a:off x="2128391" y="1696"/>
          <a:ext cx="1229617" cy="737770"/>
        </a:xfrm>
      </dgm:spPr>
      <dgm:t>
        <a:bodyPr/>
        <a:lstStyle/>
        <a:p>
          <a:r>
            <a:rPr lang="en-US" dirty="0" smtClean="0">
              <a:latin typeface="Calibri"/>
              <a:ea typeface="+mn-ea"/>
              <a:cs typeface="+mn-cs"/>
            </a:rPr>
            <a:t>Load applied on the speed breaker</a:t>
          </a:r>
          <a:endParaRPr lang="en-US" dirty="0">
            <a:latin typeface="Calibri"/>
            <a:ea typeface="+mn-ea"/>
            <a:cs typeface="+mn-cs"/>
          </a:endParaRPr>
        </a:p>
      </dgm:t>
    </dgm:pt>
    <dgm:pt modelId="{0CE5F4E9-4187-4DF2-B4FF-660DDECF6DD4}" type="parTrans" cxnId="{DB465E09-2E13-42B7-BC27-6487023CBCF0}">
      <dgm:prSet/>
      <dgm:spPr/>
      <dgm:t>
        <a:bodyPr/>
        <a:lstStyle/>
        <a:p>
          <a:endParaRPr lang="en-US"/>
        </a:p>
      </dgm:t>
    </dgm:pt>
    <dgm:pt modelId="{271031B0-7A36-47FD-B3C1-7FC47C20E71C}" type="sibTrans" cxnId="{DB465E09-2E13-42B7-BC27-6487023CBCF0}">
      <dgm:prSet/>
      <dgm:spPr>
        <a:xfrm>
          <a:off x="3466215" y="218109"/>
          <a:ext cx="260679" cy="304945"/>
        </a:xfrm>
      </dgm:spPr>
      <dgm:t>
        <a:bodyPr/>
        <a:lstStyle/>
        <a:p>
          <a:endParaRPr lang="en-US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6BA6C76F-A414-4744-974A-CA41EAA6F0C0}">
      <dgm:prSet phldrT="[Text]"/>
      <dgm:spPr>
        <a:xfrm>
          <a:off x="3849856" y="1696"/>
          <a:ext cx="1229617" cy="737770"/>
        </a:xfrm>
      </dgm:spPr>
      <dgm:t>
        <a:bodyPr/>
        <a:lstStyle/>
        <a:p>
          <a:r>
            <a:rPr lang="en-US" dirty="0" smtClean="0">
              <a:latin typeface="Calibri"/>
              <a:ea typeface="+mn-ea"/>
              <a:cs typeface="+mn-cs"/>
            </a:rPr>
            <a:t>The springs compressed </a:t>
          </a:r>
          <a:endParaRPr lang="en-US" dirty="0">
            <a:latin typeface="Calibri"/>
            <a:ea typeface="+mn-ea"/>
            <a:cs typeface="+mn-cs"/>
          </a:endParaRPr>
        </a:p>
      </dgm:t>
    </dgm:pt>
    <dgm:pt modelId="{A8935F13-522B-405A-9E18-CF2F8011913D}" type="parTrans" cxnId="{53196984-66EA-438C-B673-2A9123B6958A}">
      <dgm:prSet/>
      <dgm:spPr/>
      <dgm:t>
        <a:bodyPr/>
        <a:lstStyle/>
        <a:p>
          <a:endParaRPr lang="en-US"/>
        </a:p>
      </dgm:t>
    </dgm:pt>
    <dgm:pt modelId="{FD63F487-98D3-4A5A-B6B4-9C7F905E7DC3}" type="sibTrans" cxnId="{53196984-66EA-438C-B673-2A9123B6958A}">
      <dgm:prSet/>
      <dgm:spPr>
        <a:xfrm rot="5400000">
          <a:off x="4334325" y="825540"/>
          <a:ext cx="260679" cy="304945"/>
        </a:xfrm>
      </dgm:spPr>
      <dgm:t>
        <a:bodyPr/>
        <a:lstStyle/>
        <a:p>
          <a:endParaRPr lang="en-US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1FD1CBC5-5FB3-4EC7-ADA3-78CFDA92E501}">
      <dgm:prSet phldrT="[Text]"/>
      <dgm:spPr>
        <a:xfrm>
          <a:off x="3849856" y="1231314"/>
          <a:ext cx="1229617" cy="737770"/>
        </a:xfrm>
      </dgm:spPr>
      <dgm:t>
        <a:bodyPr/>
        <a:lstStyle/>
        <a:p>
          <a:r>
            <a:rPr lang="en-US" smtClean="0">
              <a:latin typeface="Calibri"/>
              <a:ea typeface="+mn-ea"/>
              <a:cs typeface="+mn-cs"/>
            </a:rPr>
            <a:t>Transitional motion in rack</a:t>
          </a:r>
          <a:endParaRPr lang="en-US">
            <a:latin typeface="Calibri"/>
            <a:ea typeface="+mn-ea"/>
            <a:cs typeface="+mn-cs"/>
          </a:endParaRPr>
        </a:p>
      </dgm:t>
    </dgm:pt>
    <dgm:pt modelId="{73F65F69-9F58-4A1D-A8F8-F5E706F0561E}" type="parTrans" cxnId="{F52868FE-2440-4975-BD2A-0D895CA0EB92}">
      <dgm:prSet/>
      <dgm:spPr/>
      <dgm:t>
        <a:bodyPr/>
        <a:lstStyle/>
        <a:p>
          <a:endParaRPr lang="en-US"/>
        </a:p>
      </dgm:t>
    </dgm:pt>
    <dgm:pt modelId="{F1BD6249-E7FA-43BF-8E0A-610DB6DF949E}" type="sibTrans" cxnId="{F52868FE-2440-4975-BD2A-0D895CA0EB92}">
      <dgm:prSet/>
      <dgm:spPr>
        <a:xfrm rot="10800000">
          <a:off x="3480970" y="1447727"/>
          <a:ext cx="260679" cy="304945"/>
        </a:xfrm>
      </dgm:spPr>
      <dgm:t>
        <a:bodyPr/>
        <a:lstStyle/>
        <a:p>
          <a:endParaRPr lang="en-US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63188C95-6EA8-4EEB-99B0-10096FB63D85}">
      <dgm:prSet phldrT="[Text]"/>
      <dgm:spPr>
        <a:xfrm>
          <a:off x="2128391" y="1231314"/>
          <a:ext cx="1229617" cy="737770"/>
        </a:xfrm>
      </dgm:spPr>
      <dgm:t>
        <a:bodyPr/>
        <a:lstStyle/>
        <a:p>
          <a:r>
            <a:rPr lang="en-US" smtClean="0">
              <a:latin typeface="Calibri"/>
              <a:ea typeface="+mn-ea"/>
              <a:cs typeface="+mn-cs"/>
            </a:rPr>
            <a:t>Rotational motion in the gears </a:t>
          </a:r>
          <a:endParaRPr lang="en-US">
            <a:latin typeface="Calibri"/>
            <a:ea typeface="+mn-ea"/>
            <a:cs typeface="+mn-cs"/>
          </a:endParaRPr>
        </a:p>
      </dgm:t>
    </dgm:pt>
    <dgm:pt modelId="{137CCC22-5B38-44D5-A6D0-DE23386C8818}" type="parTrans" cxnId="{A63DE2BD-89B0-49F6-88DD-3C87C5C3ABEC}">
      <dgm:prSet/>
      <dgm:spPr/>
      <dgm:t>
        <a:bodyPr/>
        <a:lstStyle/>
        <a:p>
          <a:endParaRPr lang="en-US"/>
        </a:p>
      </dgm:t>
    </dgm:pt>
    <dgm:pt modelId="{5E1830F7-5043-404F-9EA4-4FC47D1AC068}" type="sibTrans" cxnId="{A63DE2BD-89B0-49F6-88DD-3C87C5C3ABEC}">
      <dgm:prSet/>
      <dgm:spPr>
        <a:xfrm rot="10800000">
          <a:off x="1759505" y="1447727"/>
          <a:ext cx="260679" cy="304945"/>
        </a:xfrm>
      </dgm:spPr>
      <dgm:t>
        <a:bodyPr/>
        <a:lstStyle/>
        <a:p>
          <a:endParaRPr lang="en-US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1AEF617D-F5C6-4B00-8649-465EBF505CDA}">
      <dgm:prSet phldrT="[Text]"/>
      <dgm:spPr>
        <a:xfrm>
          <a:off x="406925" y="1231314"/>
          <a:ext cx="1229617" cy="737770"/>
        </a:xfrm>
      </dgm:spPr>
      <dgm:t>
        <a:bodyPr/>
        <a:lstStyle/>
        <a:p>
          <a:r>
            <a:rPr lang="en-US" smtClean="0">
              <a:latin typeface="Calibri"/>
              <a:ea typeface="+mn-ea"/>
              <a:cs typeface="+mn-cs"/>
            </a:rPr>
            <a:t>The generator rotates </a:t>
          </a:r>
          <a:endParaRPr lang="en-US">
            <a:latin typeface="Calibri"/>
            <a:ea typeface="+mn-ea"/>
            <a:cs typeface="+mn-cs"/>
          </a:endParaRPr>
        </a:p>
      </dgm:t>
    </dgm:pt>
    <dgm:pt modelId="{5777A58F-7CB2-43E4-BAF8-8828A5487021}" type="parTrans" cxnId="{8EF6FD40-1D30-4328-A81D-E834650501C0}">
      <dgm:prSet/>
      <dgm:spPr/>
      <dgm:t>
        <a:bodyPr/>
        <a:lstStyle/>
        <a:p>
          <a:endParaRPr lang="en-US"/>
        </a:p>
      </dgm:t>
    </dgm:pt>
    <dgm:pt modelId="{2B6D69B4-7EE2-4BDA-ABB3-E44988BA2452}" type="sibTrans" cxnId="{8EF6FD40-1D30-4328-A81D-E834650501C0}">
      <dgm:prSet/>
      <dgm:spPr>
        <a:xfrm rot="5400000">
          <a:off x="891395" y="2055158"/>
          <a:ext cx="260679" cy="304945"/>
        </a:xfrm>
      </dgm:spPr>
      <dgm:t>
        <a:bodyPr/>
        <a:lstStyle/>
        <a:p>
          <a:endParaRPr lang="en-US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78DF7530-0E19-4FDD-8182-FDAA06991FCC}">
      <dgm:prSet phldrT="[Text]"/>
      <dgm:spPr>
        <a:xfrm>
          <a:off x="406925" y="2460932"/>
          <a:ext cx="1229617" cy="737770"/>
        </a:xfrm>
      </dgm:spPr>
      <dgm:t>
        <a:bodyPr/>
        <a:lstStyle/>
        <a:p>
          <a:r>
            <a:rPr lang="en-US" dirty="0" smtClean="0">
              <a:latin typeface="Calibri"/>
              <a:ea typeface="+mn-ea"/>
              <a:cs typeface="+mn-cs"/>
            </a:rPr>
            <a:t>Generating electricity</a:t>
          </a:r>
          <a:endParaRPr lang="en-US" dirty="0">
            <a:latin typeface="Calibri"/>
            <a:ea typeface="+mn-ea"/>
            <a:cs typeface="+mn-cs"/>
          </a:endParaRPr>
        </a:p>
      </dgm:t>
    </dgm:pt>
    <dgm:pt modelId="{E9270CAB-5BE1-40BB-8245-88B0EC1F3E77}" type="parTrans" cxnId="{3A2C6DEC-E70B-4A8B-9CFE-5D68246B3763}">
      <dgm:prSet/>
      <dgm:spPr/>
      <dgm:t>
        <a:bodyPr/>
        <a:lstStyle/>
        <a:p>
          <a:endParaRPr lang="en-US"/>
        </a:p>
      </dgm:t>
    </dgm:pt>
    <dgm:pt modelId="{228084A5-6E13-497A-9051-E4D152790497}" type="sibTrans" cxnId="{3A2C6DEC-E70B-4A8B-9CFE-5D68246B3763}">
      <dgm:prSet/>
      <dgm:spPr>
        <a:xfrm>
          <a:off x="1744750" y="2677345"/>
          <a:ext cx="260679" cy="304945"/>
        </a:xfrm>
      </dgm:spPr>
      <dgm:t>
        <a:bodyPr/>
        <a:lstStyle/>
        <a:p>
          <a:endParaRPr lang="en-US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A7637E6A-46B8-4D3A-90CE-B01854DDA203}">
      <dgm:prSet phldrT="[Text]"/>
      <dgm:spPr>
        <a:xfrm>
          <a:off x="2128391" y="2460932"/>
          <a:ext cx="1229617" cy="737770"/>
        </a:xfrm>
      </dgm:spPr>
      <dgm:t>
        <a:bodyPr/>
        <a:lstStyle/>
        <a:p>
          <a:r>
            <a:rPr lang="en-US" smtClean="0">
              <a:latin typeface="Calibri"/>
              <a:ea typeface="+mn-ea"/>
              <a:cs typeface="+mn-cs"/>
            </a:rPr>
            <a:t>Saving energy in UPS </a:t>
          </a:r>
          <a:endParaRPr lang="en-US">
            <a:latin typeface="Calibri"/>
            <a:ea typeface="+mn-ea"/>
            <a:cs typeface="+mn-cs"/>
          </a:endParaRPr>
        </a:p>
      </dgm:t>
    </dgm:pt>
    <dgm:pt modelId="{695AE415-D285-4443-AEF6-F9C21C50E439}" type="parTrans" cxnId="{AFC244AD-C5FE-42D5-A40C-E7F8B9B2B95F}">
      <dgm:prSet/>
      <dgm:spPr/>
      <dgm:t>
        <a:bodyPr/>
        <a:lstStyle/>
        <a:p>
          <a:endParaRPr lang="en-US"/>
        </a:p>
      </dgm:t>
    </dgm:pt>
    <dgm:pt modelId="{443155EA-7A01-4247-AD10-8370367BD4B9}" type="sibTrans" cxnId="{AFC244AD-C5FE-42D5-A40C-E7F8B9B2B95F}">
      <dgm:prSet/>
      <dgm:spPr/>
      <dgm:t>
        <a:bodyPr/>
        <a:lstStyle/>
        <a:p>
          <a:endParaRPr lang="en-US"/>
        </a:p>
      </dgm:t>
    </dgm:pt>
    <dgm:pt modelId="{9C53232C-A0DA-4CC5-AF99-19431DC0797E}" type="pres">
      <dgm:prSet presAssocID="{75795DD4-4DB2-4544-BB1E-8F5059FDC13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F25DC91-B64D-4DB4-8484-6F0286B7FD59}" type="pres">
      <dgm:prSet presAssocID="{977CAFDE-F40B-47BD-B274-F3EF2BEA34B5}" presName="node" presStyleLbl="node1" presStyleIdx="0" presStyleCnt="8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34307EB1-9807-4FA9-8EC7-4B6D0B9BA6AC}" type="pres">
      <dgm:prSet presAssocID="{46B1BC6D-BC04-4848-A10A-7FF3ACC0A4EA}" presName="sibTrans" presStyleLbl="sibTrans2D1" presStyleIdx="0" presStyleCnt="7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en-US"/>
        </a:p>
      </dgm:t>
    </dgm:pt>
    <dgm:pt modelId="{E82838AC-6F54-4A60-B174-DD452162AE4B}" type="pres">
      <dgm:prSet presAssocID="{46B1BC6D-BC04-4848-A10A-7FF3ACC0A4EA}" presName="connectorText" presStyleLbl="sibTrans2D1" presStyleIdx="0" presStyleCnt="7"/>
      <dgm:spPr/>
      <dgm:t>
        <a:bodyPr/>
        <a:lstStyle/>
        <a:p>
          <a:endParaRPr lang="en-US"/>
        </a:p>
      </dgm:t>
    </dgm:pt>
    <dgm:pt modelId="{E02EB0A4-5FF2-4733-B311-F704450B6F60}" type="pres">
      <dgm:prSet presAssocID="{35B00611-26F7-449F-9126-67431A9CFD11}" presName="node" presStyleLbl="node1" presStyleIdx="1" presStyleCnt="8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C416A08A-3076-49FD-9E3A-BD0C66E9BF78}" type="pres">
      <dgm:prSet presAssocID="{271031B0-7A36-47FD-B3C1-7FC47C20E71C}" presName="sibTrans" presStyleLbl="sibTrans2D1" presStyleIdx="1" presStyleCnt="7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en-US"/>
        </a:p>
      </dgm:t>
    </dgm:pt>
    <dgm:pt modelId="{9B737825-F11C-45CB-BBCC-470D51057429}" type="pres">
      <dgm:prSet presAssocID="{271031B0-7A36-47FD-B3C1-7FC47C20E71C}" presName="connectorText" presStyleLbl="sibTrans2D1" presStyleIdx="1" presStyleCnt="7"/>
      <dgm:spPr/>
      <dgm:t>
        <a:bodyPr/>
        <a:lstStyle/>
        <a:p>
          <a:endParaRPr lang="en-US"/>
        </a:p>
      </dgm:t>
    </dgm:pt>
    <dgm:pt modelId="{CA81AEAC-0DAF-4BD4-A85A-7BBAFCD7AA79}" type="pres">
      <dgm:prSet presAssocID="{6BA6C76F-A414-4744-974A-CA41EAA6F0C0}" presName="node" presStyleLbl="node1" presStyleIdx="2" presStyleCnt="8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ED5BA678-FBD0-4C47-9430-FD3708465062}" type="pres">
      <dgm:prSet presAssocID="{FD63F487-98D3-4A5A-B6B4-9C7F905E7DC3}" presName="sibTrans" presStyleLbl="sibTrans2D1" presStyleIdx="2" presStyleCnt="7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en-US"/>
        </a:p>
      </dgm:t>
    </dgm:pt>
    <dgm:pt modelId="{B242CB29-D6D5-4786-930B-C733AB3AD47C}" type="pres">
      <dgm:prSet presAssocID="{FD63F487-98D3-4A5A-B6B4-9C7F905E7DC3}" presName="connectorText" presStyleLbl="sibTrans2D1" presStyleIdx="2" presStyleCnt="7"/>
      <dgm:spPr/>
      <dgm:t>
        <a:bodyPr/>
        <a:lstStyle/>
        <a:p>
          <a:endParaRPr lang="en-US"/>
        </a:p>
      </dgm:t>
    </dgm:pt>
    <dgm:pt modelId="{96A47413-ACCB-473D-8E89-83B8DCCE4477}" type="pres">
      <dgm:prSet presAssocID="{1FD1CBC5-5FB3-4EC7-ADA3-78CFDA92E501}" presName="node" presStyleLbl="node1" presStyleIdx="3" presStyleCnt="8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1B785A46-7EAA-4B1A-A54D-4D4B70CAD48D}" type="pres">
      <dgm:prSet presAssocID="{F1BD6249-E7FA-43BF-8E0A-610DB6DF949E}" presName="sibTrans" presStyleLbl="sibTrans2D1" presStyleIdx="3" presStyleCnt="7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en-US"/>
        </a:p>
      </dgm:t>
    </dgm:pt>
    <dgm:pt modelId="{78BA6549-090F-48F0-B8A9-40647DE3EFAB}" type="pres">
      <dgm:prSet presAssocID="{F1BD6249-E7FA-43BF-8E0A-610DB6DF949E}" presName="connectorText" presStyleLbl="sibTrans2D1" presStyleIdx="3" presStyleCnt="7"/>
      <dgm:spPr/>
      <dgm:t>
        <a:bodyPr/>
        <a:lstStyle/>
        <a:p>
          <a:endParaRPr lang="en-US"/>
        </a:p>
      </dgm:t>
    </dgm:pt>
    <dgm:pt modelId="{6B86C0CD-C301-4648-8458-10FF571A3D91}" type="pres">
      <dgm:prSet presAssocID="{63188C95-6EA8-4EEB-99B0-10096FB63D85}" presName="node" presStyleLbl="node1" presStyleIdx="4" presStyleCnt="8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6144A25C-014B-4719-B2FA-101FA82353E9}" type="pres">
      <dgm:prSet presAssocID="{5E1830F7-5043-404F-9EA4-4FC47D1AC068}" presName="sibTrans" presStyleLbl="sibTrans2D1" presStyleIdx="4" presStyleCnt="7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en-US"/>
        </a:p>
      </dgm:t>
    </dgm:pt>
    <dgm:pt modelId="{093EED5F-9990-495A-BA03-2E9E9A37A912}" type="pres">
      <dgm:prSet presAssocID="{5E1830F7-5043-404F-9EA4-4FC47D1AC068}" presName="connectorText" presStyleLbl="sibTrans2D1" presStyleIdx="4" presStyleCnt="7"/>
      <dgm:spPr/>
      <dgm:t>
        <a:bodyPr/>
        <a:lstStyle/>
        <a:p>
          <a:endParaRPr lang="en-US"/>
        </a:p>
      </dgm:t>
    </dgm:pt>
    <dgm:pt modelId="{35132B9B-6F26-4905-8139-53BD514657DA}" type="pres">
      <dgm:prSet presAssocID="{1AEF617D-F5C6-4B00-8649-465EBF505CDA}" presName="node" presStyleLbl="node1" presStyleIdx="5" presStyleCnt="8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B18AA1A5-0075-4E29-B202-3F2A5EC0B89A}" type="pres">
      <dgm:prSet presAssocID="{2B6D69B4-7EE2-4BDA-ABB3-E44988BA2452}" presName="sibTrans" presStyleLbl="sibTrans2D1" presStyleIdx="5" presStyleCnt="7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en-US"/>
        </a:p>
      </dgm:t>
    </dgm:pt>
    <dgm:pt modelId="{A2A8AB3A-E282-4CB3-9ACA-EB50FAE79EDF}" type="pres">
      <dgm:prSet presAssocID="{2B6D69B4-7EE2-4BDA-ABB3-E44988BA2452}" presName="connectorText" presStyleLbl="sibTrans2D1" presStyleIdx="5" presStyleCnt="7"/>
      <dgm:spPr/>
      <dgm:t>
        <a:bodyPr/>
        <a:lstStyle/>
        <a:p>
          <a:endParaRPr lang="en-US"/>
        </a:p>
      </dgm:t>
    </dgm:pt>
    <dgm:pt modelId="{0BA70BD5-5B9B-4A23-9B7B-D41B0BC5627B}" type="pres">
      <dgm:prSet presAssocID="{78DF7530-0E19-4FDD-8182-FDAA06991FCC}" presName="node" presStyleLbl="node1" presStyleIdx="6" presStyleCnt="8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20BF8892-BEEF-4D5E-93A4-9134A87F922E}" type="pres">
      <dgm:prSet presAssocID="{228084A5-6E13-497A-9051-E4D152790497}" presName="sibTrans" presStyleLbl="sibTrans2D1" presStyleIdx="6" presStyleCnt="7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en-US"/>
        </a:p>
      </dgm:t>
    </dgm:pt>
    <dgm:pt modelId="{1682703F-1BE6-4EF1-AD81-E41A7B855891}" type="pres">
      <dgm:prSet presAssocID="{228084A5-6E13-497A-9051-E4D152790497}" presName="connectorText" presStyleLbl="sibTrans2D1" presStyleIdx="6" presStyleCnt="7"/>
      <dgm:spPr/>
      <dgm:t>
        <a:bodyPr/>
        <a:lstStyle/>
        <a:p>
          <a:endParaRPr lang="en-US"/>
        </a:p>
      </dgm:t>
    </dgm:pt>
    <dgm:pt modelId="{C48AF668-0DBF-4E4F-9DFB-056F85337A98}" type="pres">
      <dgm:prSet presAssocID="{A7637E6A-46B8-4D3A-90CE-B01854DDA203}" presName="node" presStyleLbl="node1" presStyleIdx="7" presStyleCnt="8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</dgm:ptLst>
  <dgm:cxnLst>
    <dgm:cxn modelId="{12441434-010B-438E-B633-8DD239CF16C7}" type="presOf" srcId="{35B00611-26F7-449F-9126-67431A9CFD11}" destId="{E02EB0A4-5FF2-4733-B311-F704450B6F60}" srcOrd="0" destOrd="0" presId="urn:microsoft.com/office/officeart/2005/8/layout/process5"/>
    <dgm:cxn modelId="{AFC244AD-C5FE-42D5-A40C-E7F8B9B2B95F}" srcId="{75795DD4-4DB2-4544-BB1E-8F5059FDC136}" destId="{A7637E6A-46B8-4D3A-90CE-B01854DDA203}" srcOrd="7" destOrd="0" parTransId="{695AE415-D285-4443-AEF6-F9C21C50E439}" sibTransId="{443155EA-7A01-4247-AD10-8370367BD4B9}"/>
    <dgm:cxn modelId="{EB6C05EA-CDB3-4DFD-9403-879746E466A0}" type="presOf" srcId="{271031B0-7A36-47FD-B3C1-7FC47C20E71C}" destId="{9B737825-F11C-45CB-BBCC-470D51057429}" srcOrd="1" destOrd="0" presId="urn:microsoft.com/office/officeart/2005/8/layout/process5"/>
    <dgm:cxn modelId="{A63DE2BD-89B0-49F6-88DD-3C87C5C3ABEC}" srcId="{75795DD4-4DB2-4544-BB1E-8F5059FDC136}" destId="{63188C95-6EA8-4EEB-99B0-10096FB63D85}" srcOrd="4" destOrd="0" parTransId="{137CCC22-5B38-44D5-A6D0-DE23386C8818}" sibTransId="{5E1830F7-5043-404F-9EA4-4FC47D1AC068}"/>
    <dgm:cxn modelId="{BB0BF81D-09E7-41B1-BFB2-582E95F80A8D}" type="presOf" srcId="{228084A5-6E13-497A-9051-E4D152790497}" destId="{20BF8892-BEEF-4D5E-93A4-9134A87F922E}" srcOrd="0" destOrd="0" presId="urn:microsoft.com/office/officeart/2005/8/layout/process5"/>
    <dgm:cxn modelId="{572E8920-3C39-4A31-9B88-22368871AAC8}" type="presOf" srcId="{78DF7530-0E19-4FDD-8182-FDAA06991FCC}" destId="{0BA70BD5-5B9B-4A23-9B7B-D41B0BC5627B}" srcOrd="0" destOrd="0" presId="urn:microsoft.com/office/officeart/2005/8/layout/process5"/>
    <dgm:cxn modelId="{5124E4FD-E509-47ED-8B37-940FA7FE3115}" type="presOf" srcId="{FD63F487-98D3-4A5A-B6B4-9C7F905E7DC3}" destId="{ED5BA678-FBD0-4C47-9430-FD3708465062}" srcOrd="0" destOrd="0" presId="urn:microsoft.com/office/officeart/2005/8/layout/process5"/>
    <dgm:cxn modelId="{A2BDB049-1852-4E9A-899C-7EF193A208BD}" type="presOf" srcId="{75795DD4-4DB2-4544-BB1E-8F5059FDC136}" destId="{9C53232C-A0DA-4CC5-AF99-19431DC0797E}" srcOrd="0" destOrd="0" presId="urn:microsoft.com/office/officeart/2005/8/layout/process5"/>
    <dgm:cxn modelId="{816BFA58-2BB3-4B6E-94F6-39395D3A9D7C}" type="presOf" srcId="{63188C95-6EA8-4EEB-99B0-10096FB63D85}" destId="{6B86C0CD-C301-4648-8458-10FF571A3D91}" srcOrd="0" destOrd="0" presId="urn:microsoft.com/office/officeart/2005/8/layout/process5"/>
    <dgm:cxn modelId="{B1F8C50A-64DD-4D2C-BB34-A36A29EF6E0A}" type="presOf" srcId="{5E1830F7-5043-404F-9EA4-4FC47D1AC068}" destId="{093EED5F-9990-495A-BA03-2E9E9A37A912}" srcOrd="1" destOrd="0" presId="urn:microsoft.com/office/officeart/2005/8/layout/process5"/>
    <dgm:cxn modelId="{ECF87CAA-F582-4472-B4BA-C5E2CCE19848}" type="presOf" srcId="{5E1830F7-5043-404F-9EA4-4FC47D1AC068}" destId="{6144A25C-014B-4719-B2FA-101FA82353E9}" srcOrd="0" destOrd="0" presId="urn:microsoft.com/office/officeart/2005/8/layout/process5"/>
    <dgm:cxn modelId="{D4F1DB04-6030-4791-A388-5B7CA940C077}" type="presOf" srcId="{271031B0-7A36-47FD-B3C1-7FC47C20E71C}" destId="{C416A08A-3076-49FD-9E3A-BD0C66E9BF78}" srcOrd="0" destOrd="0" presId="urn:microsoft.com/office/officeart/2005/8/layout/process5"/>
    <dgm:cxn modelId="{38CC5C51-7CF8-40EC-A984-E27F0ACC7DDD}" type="presOf" srcId="{1AEF617D-F5C6-4B00-8649-465EBF505CDA}" destId="{35132B9B-6F26-4905-8139-53BD514657DA}" srcOrd="0" destOrd="0" presId="urn:microsoft.com/office/officeart/2005/8/layout/process5"/>
    <dgm:cxn modelId="{B4668B8F-A4C5-45AA-A25E-B5E5B5843940}" type="presOf" srcId="{2B6D69B4-7EE2-4BDA-ABB3-E44988BA2452}" destId="{A2A8AB3A-E282-4CB3-9ACA-EB50FAE79EDF}" srcOrd="1" destOrd="0" presId="urn:microsoft.com/office/officeart/2005/8/layout/process5"/>
    <dgm:cxn modelId="{53196984-66EA-438C-B673-2A9123B6958A}" srcId="{75795DD4-4DB2-4544-BB1E-8F5059FDC136}" destId="{6BA6C76F-A414-4744-974A-CA41EAA6F0C0}" srcOrd="2" destOrd="0" parTransId="{A8935F13-522B-405A-9E18-CF2F8011913D}" sibTransId="{FD63F487-98D3-4A5A-B6B4-9C7F905E7DC3}"/>
    <dgm:cxn modelId="{135A590E-42FD-471F-8CD0-B28CF3EA2959}" type="presOf" srcId="{FD63F487-98D3-4A5A-B6B4-9C7F905E7DC3}" destId="{B242CB29-D6D5-4786-930B-C733AB3AD47C}" srcOrd="1" destOrd="0" presId="urn:microsoft.com/office/officeart/2005/8/layout/process5"/>
    <dgm:cxn modelId="{E2BFD894-9280-4987-8047-DF454397B3EC}" type="presOf" srcId="{6BA6C76F-A414-4744-974A-CA41EAA6F0C0}" destId="{CA81AEAC-0DAF-4BD4-A85A-7BBAFCD7AA79}" srcOrd="0" destOrd="0" presId="urn:microsoft.com/office/officeart/2005/8/layout/process5"/>
    <dgm:cxn modelId="{F52868FE-2440-4975-BD2A-0D895CA0EB92}" srcId="{75795DD4-4DB2-4544-BB1E-8F5059FDC136}" destId="{1FD1CBC5-5FB3-4EC7-ADA3-78CFDA92E501}" srcOrd="3" destOrd="0" parTransId="{73F65F69-9F58-4A1D-A8F8-F5E706F0561E}" sibTransId="{F1BD6249-E7FA-43BF-8E0A-610DB6DF949E}"/>
    <dgm:cxn modelId="{8EF6FD40-1D30-4328-A81D-E834650501C0}" srcId="{75795DD4-4DB2-4544-BB1E-8F5059FDC136}" destId="{1AEF617D-F5C6-4B00-8649-465EBF505CDA}" srcOrd="5" destOrd="0" parTransId="{5777A58F-7CB2-43E4-BAF8-8828A5487021}" sibTransId="{2B6D69B4-7EE2-4BDA-ABB3-E44988BA2452}"/>
    <dgm:cxn modelId="{548947BD-2A12-4329-A7B2-42FC8320B072}" type="presOf" srcId="{977CAFDE-F40B-47BD-B274-F3EF2BEA34B5}" destId="{BF25DC91-B64D-4DB4-8484-6F0286B7FD59}" srcOrd="0" destOrd="0" presId="urn:microsoft.com/office/officeart/2005/8/layout/process5"/>
    <dgm:cxn modelId="{8669765E-2DD2-4483-B660-5BFBE06C777B}" type="presOf" srcId="{A7637E6A-46B8-4D3A-90CE-B01854DDA203}" destId="{C48AF668-0DBF-4E4F-9DFB-056F85337A98}" srcOrd="0" destOrd="0" presId="urn:microsoft.com/office/officeart/2005/8/layout/process5"/>
    <dgm:cxn modelId="{80F74CBB-524A-4B12-AB13-C59D9F8DBD64}" type="presOf" srcId="{F1BD6249-E7FA-43BF-8E0A-610DB6DF949E}" destId="{78BA6549-090F-48F0-B8A9-40647DE3EFAB}" srcOrd="1" destOrd="0" presId="urn:microsoft.com/office/officeart/2005/8/layout/process5"/>
    <dgm:cxn modelId="{7612DF38-F809-4907-911D-9B14A0CFEBCA}" type="presOf" srcId="{1FD1CBC5-5FB3-4EC7-ADA3-78CFDA92E501}" destId="{96A47413-ACCB-473D-8E89-83B8DCCE4477}" srcOrd="0" destOrd="0" presId="urn:microsoft.com/office/officeart/2005/8/layout/process5"/>
    <dgm:cxn modelId="{DB465E09-2E13-42B7-BC27-6487023CBCF0}" srcId="{75795DD4-4DB2-4544-BB1E-8F5059FDC136}" destId="{35B00611-26F7-449F-9126-67431A9CFD11}" srcOrd="1" destOrd="0" parTransId="{0CE5F4E9-4187-4DF2-B4FF-660DDECF6DD4}" sibTransId="{271031B0-7A36-47FD-B3C1-7FC47C20E71C}"/>
    <dgm:cxn modelId="{2A3D4F29-5ADC-418F-9B00-6CABB083A314}" type="presOf" srcId="{46B1BC6D-BC04-4848-A10A-7FF3ACC0A4EA}" destId="{E82838AC-6F54-4A60-B174-DD452162AE4B}" srcOrd="1" destOrd="0" presId="urn:microsoft.com/office/officeart/2005/8/layout/process5"/>
    <dgm:cxn modelId="{D3B88928-EAF4-4348-9BA4-90E67E3F35C6}" srcId="{75795DD4-4DB2-4544-BB1E-8F5059FDC136}" destId="{977CAFDE-F40B-47BD-B274-F3EF2BEA34B5}" srcOrd="0" destOrd="0" parTransId="{DCBA0398-CABC-425E-8A4D-8D8C452152B2}" sibTransId="{46B1BC6D-BC04-4848-A10A-7FF3ACC0A4EA}"/>
    <dgm:cxn modelId="{401A01AD-0DB0-46E3-BDE9-0A7C8D8BF272}" type="presOf" srcId="{F1BD6249-E7FA-43BF-8E0A-610DB6DF949E}" destId="{1B785A46-7EAA-4B1A-A54D-4D4B70CAD48D}" srcOrd="0" destOrd="0" presId="urn:microsoft.com/office/officeart/2005/8/layout/process5"/>
    <dgm:cxn modelId="{CEBF4463-539F-4077-A7B3-6C17F968F282}" type="presOf" srcId="{2B6D69B4-7EE2-4BDA-ABB3-E44988BA2452}" destId="{B18AA1A5-0075-4E29-B202-3F2A5EC0B89A}" srcOrd="0" destOrd="0" presId="urn:microsoft.com/office/officeart/2005/8/layout/process5"/>
    <dgm:cxn modelId="{4DC9AAFE-B278-443D-AC36-326F4A4AF21E}" type="presOf" srcId="{46B1BC6D-BC04-4848-A10A-7FF3ACC0A4EA}" destId="{34307EB1-9807-4FA9-8EC7-4B6D0B9BA6AC}" srcOrd="0" destOrd="0" presId="urn:microsoft.com/office/officeart/2005/8/layout/process5"/>
    <dgm:cxn modelId="{F0CD8FB9-AED9-43C2-A08C-E7AAB7AF6248}" type="presOf" srcId="{228084A5-6E13-497A-9051-E4D152790497}" destId="{1682703F-1BE6-4EF1-AD81-E41A7B855891}" srcOrd="1" destOrd="0" presId="urn:microsoft.com/office/officeart/2005/8/layout/process5"/>
    <dgm:cxn modelId="{3A2C6DEC-E70B-4A8B-9CFE-5D68246B3763}" srcId="{75795DD4-4DB2-4544-BB1E-8F5059FDC136}" destId="{78DF7530-0E19-4FDD-8182-FDAA06991FCC}" srcOrd="6" destOrd="0" parTransId="{E9270CAB-5BE1-40BB-8245-88B0EC1F3E77}" sibTransId="{228084A5-6E13-497A-9051-E4D152790497}"/>
    <dgm:cxn modelId="{3DA951F2-047F-44B4-A635-2BEFA85B5725}" type="presParOf" srcId="{9C53232C-A0DA-4CC5-AF99-19431DC0797E}" destId="{BF25DC91-B64D-4DB4-8484-6F0286B7FD59}" srcOrd="0" destOrd="0" presId="urn:microsoft.com/office/officeart/2005/8/layout/process5"/>
    <dgm:cxn modelId="{C08064F0-1BA8-419B-B573-76FFA041083D}" type="presParOf" srcId="{9C53232C-A0DA-4CC5-AF99-19431DC0797E}" destId="{34307EB1-9807-4FA9-8EC7-4B6D0B9BA6AC}" srcOrd="1" destOrd="0" presId="urn:microsoft.com/office/officeart/2005/8/layout/process5"/>
    <dgm:cxn modelId="{E0211B1B-9526-4DF5-97CD-C71D49EC4E74}" type="presParOf" srcId="{34307EB1-9807-4FA9-8EC7-4B6D0B9BA6AC}" destId="{E82838AC-6F54-4A60-B174-DD452162AE4B}" srcOrd="0" destOrd="0" presId="urn:microsoft.com/office/officeart/2005/8/layout/process5"/>
    <dgm:cxn modelId="{2389BEB2-E4D7-435C-A0BB-2CC079D11E86}" type="presParOf" srcId="{9C53232C-A0DA-4CC5-AF99-19431DC0797E}" destId="{E02EB0A4-5FF2-4733-B311-F704450B6F60}" srcOrd="2" destOrd="0" presId="urn:microsoft.com/office/officeart/2005/8/layout/process5"/>
    <dgm:cxn modelId="{087AA1A9-0269-40BE-96CB-4F2B997BFDAA}" type="presParOf" srcId="{9C53232C-A0DA-4CC5-AF99-19431DC0797E}" destId="{C416A08A-3076-49FD-9E3A-BD0C66E9BF78}" srcOrd="3" destOrd="0" presId="urn:microsoft.com/office/officeart/2005/8/layout/process5"/>
    <dgm:cxn modelId="{81B62D6A-CCFB-43FA-9475-D54299792B63}" type="presParOf" srcId="{C416A08A-3076-49FD-9E3A-BD0C66E9BF78}" destId="{9B737825-F11C-45CB-BBCC-470D51057429}" srcOrd="0" destOrd="0" presId="urn:microsoft.com/office/officeart/2005/8/layout/process5"/>
    <dgm:cxn modelId="{9628EE89-4DF2-41CE-810D-4583107CF194}" type="presParOf" srcId="{9C53232C-A0DA-4CC5-AF99-19431DC0797E}" destId="{CA81AEAC-0DAF-4BD4-A85A-7BBAFCD7AA79}" srcOrd="4" destOrd="0" presId="urn:microsoft.com/office/officeart/2005/8/layout/process5"/>
    <dgm:cxn modelId="{B9D77830-322F-42A2-AF9D-62CD50FD0F56}" type="presParOf" srcId="{9C53232C-A0DA-4CC5-AF99-19431DC0797E}" destId="{ED5BA678-FBD0-4C47-9430-FD3708465062}" srcOrd="5" destOrd="0" presId="urn:microsoft.com/office/officeart/2005/8/layout/process5"/>
    <dgm:cxn modelId="{258A4AE5-3DA5-4CC0-BF14-94511CB5A9F7}" type="presParOf" srcId="{ED5BA678-FBD0-4C47-9430-FD3708465062}" destId="{B242CB29-D6D5-4786-930B-C733AB3AD47C}" srcOrd="0" destOrd="0" presId="urn:microsoft.com/office/officeart/2005/8/layout/process5"/>
    <dgm:cxn modelId="{9CBC0975-C200-4CE8-B4C3-57CAD85E16E3}" type="presParOf" srcId="{9C53232C-A0DA-4CC5-AF99-19431DC0797E}" destId="{96A47413-ACCB-473D-8E89-83B8DCCE4477}" srcOrd="6" destOrd="0" presId="urn:microsoft.com/office/officeart/2005/8/layout/process5"/>
    <dgm:cxn modelId="{32B3E451-3F9A-4281-A236-DC0C4ADD82C4}" type="presParOf" srcId="{9C53232C-A0DA-4CC5-AF99-19431DC0797E}" destId="{1B785A46-7EAA-4B1A-A54D-4D4B70CAD48D}" srcOrd="7" destOrd="0" presId="urn:microsoft.com/office/officeart/2005/8/layout/process5"/>
    <dgm:cxn modelId="{79389C7B-FB82-49E9-995B-A91C435EFA77}" type="presParOf" srcId="{1B785A46-7EAA-4B1A-A54D-4D4B70CAD48D}" destId="{78BA6549-090F-48F0-B8A9-40647DE3EFAB}" srcOrd="0" destOrd="0" presId="urn:microsoft.com/office/officeart/2005/8/layout/process5"/>
    <dgm:cxn modelId="{A6B58F79-B485-4130-B972-F325CC852527}" type="presParOf" srcId="{9C53232C-A0DA-4CC5-AF99-19431DC0797E}" destId="{6B86C0CD-C301-4648-8458-10FF571A3D91}" srcOrd="8" destOrd="0" presId="urn:microsoft.com/office/officeart/2005/8/layout/process5"/>
    <dgm:cxn modelId="{7092428C-0716-4BBE-B75E-10A06F4A3B90}" type="presParOf" srcId="{9C53232C-A0DA-4CC5-AF99-19431DC0797E}" destId="{6144A25C-014B-4719-B2FA-101FA82353E9}" srcOrd="9" destOrd="0" presId="urn:microsoft.com/office/officeart/2005/8/layout/process5"/>
    <dgm:cxn modelId="{CEE3B935-277D-40F0-BEF2-526CB5F250E0}" type="presParOf" srcId="{6144A25C-014B-4719-B2FA-101FA82353E9}" destId="{093EED5F-9990-495A-BA03-2E9E9A37A912}" srcOrd="0" destOrd="0" presId="urn:microsoft.com/office/officeart/2005/8/layout/process5"/>
    <dgm:cxn modelId="{32045C34-20D4-4687-8198-76A1CF415393}" type="presParOf" srcId="{9C53232C-A0DA-4CC5-AF99-19431DC0797E}" destId="{35132B9B-6F26-4905-8139-53BD514657DA}" srcOrd="10" destOrd="0" presId="urn:microsoft.com/office/officeart/2005/8/layout/process5"/>
    <dgm:cxn modelId="{1333F9F0-6AED-4F6D-A67C-4220AFE6D381}" type="presParOf" srcId="{9C53232C-A0DA-4CC5-AF99-19431DC0797E}" destId="{B18AA1A5-0075-4E29-B202-3F2A5EC0B89A}" srcOrd="11" destOrd="0" presId="urn:microsoft.com/office/officeart/2005/8/layout/process5"/>
    <dgm:cxn modelId="{01FDA076-F514-436D-9E7C-741CDD40183C}" type="presParOf" srcId="{B18AA1A5-0075-4E29-B202-3F2A5EC0B89A}" destId="{A2A8AB3A-E282-4CB3-9ACA-EB50FAE79EDF}" srcOrd="0" destOrd="0" presId="urn:microsoft.com/office/officeart/2005/8/layout/process5"/>
    <dgm:cxn modelId="{A80F332B-17D3-4B24-9223-C3E4BCDB10CB}" type="presParOf" srcId="{9C53232C-A0DA-4CC5-AF99-19431DC0797E}" destId="{0BA70BD5-5B9B-4A23-9B7B-D41B0BC5627B}" srcOrd="12" destOrd="0" presId="urn:microsoft.com/office/officeart/2005/8/layout/process5"/>
    <dgm:cxn modelId="{0F0E81EA-8555-4E1A-A7CF-EFD732C66BAE}" type="presParOf" srcId="{9C53232C-A0DA-4CC5-AF99-19431DC0797E}" destId="{20BF8892-BEEF-4D5E-93A4-9134A87F922E}" srcOrd="13" destOrd="0" presId="urn:microsoft.com/office/officeart/2005/8/layout/process5"/>
    <dgm:cxn modelId="{8EE9737E-7C13-4B2C-BEEF-1A79EDAFE516}" type="presParOf" srcId="{20BF8892-BEEF-4D5E-93A4-9134A87F922E}" destId="{1682703F-1BE6-4EF1-AD81-E41A7B855891}" srcOrd="0" destOrd="0" presId="urn:microsoft.com/office/officeart/2005/8/layout/process5"/>
    <dgm:cxn modelId="{695FB58E-2F8F-4A5B-8C3A-6EDF5287B407}" type="presParOf" srcId="{9C53232C-A0DA-4CC5-AF99-19431DC0797E}" destId="{C48AF668-0DBF-4E4F-9DFB-056F85337A98}" srcOrd="14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25DC91-B64D-4DB4-8484-6F0286B7FD59}">
      <dsp:nvSpPr>
        <dsp:cNvPr id="0" name=""/>
        <dsp:cNvSpPr/>
      </dsp:nvSpPr>
      <dsp:spPr>
        <a:xfrm>
          <a:off x="422692" y="912"/>
          <a:ext cx="1568480" cy="941088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shade val="80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Calibri"/>
              <a:ea typeface="+mn-ea"/>
              <a:cs typeface="+mn-cs"/>
            </a:rPr>
            <a:t>Speed breaker </a:t>
          </a:r>
          <a:endParaRPr lang="en-US" sz="1700" kern="1200" dirty="0">
            <a:latin typeface="Calibri"/>
            <a:ea typeface="+mn-ea"/>
            <a:cs typeface="+mn-cs"/>
          </a:endParaRPr>
        </a:p>
      </dsp:txBody>
      <dsp:txXfrm>
        <a:off x="450256" y="28476"/>
        <a:ext cx="1513352" cy="885960"/>
      </dsp:txXfrm>
    </dsp:sp>
    <dsp:sp modelId="{34307EB1-9807-4FA9-8EC7-4B6D0B9BA6AC}">
      <dsp:nvSpPr>
        <dsp:cNvPr id="0" name=""/>
        <dsp:cNvSpPr/>
      </dsp:nvSpPr>
      <dsp:spPr>
        <a:xfrm>
          <a:off x="2129199" y="276964"/>
          <a:ext cx="332517" cy="3889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129199" y="354761"/>
        <a:ext cx="232762" cy="233389"/>
      </dsp:txXfrm>
    </dsp:sp>
    <dsp:sp modelId="{E02EB0A4-5FF2-4733-B311-F704450B6F60}">
      <dsp:nvSpPr>
        <dsp:cNvPr id="0" name=""/>
        <dsp:cNvSpPr/>
      </dsp:nvSpPr>
      <dsp:spPr>
        <a:xfrm>
          <a:off x="2618565" y="912"/>
          <a:ext cx="1568480" cy="941088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86136"/>
            <a:satOff val="-5574"/>
            <a:lumOff val="508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shade val="80000"/>
              <a:hueOff val="86136"/>
              <a:satOff val="-5574"/>
              <a:lumOff val="5089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Calibri"/>
              <a:ea typeface="+mn-ea"/>
              <a:cs typeface="+mn-cs"/>
            </a:rPr>
            <a:t>Load applied on the speed breaker</a:t>
          </a:r>
          <a:endParaRPr lang="en-US" sz="1700" kern="1200" dirty="0">
            <a:latin typeface="Calibri"/>
            <a:ea typeface="+mn-ea"/>
            <a:cs typeface="+mn-cs"/>
          </a:endParaRPr>
        </a:p>
      </dsp:txBody>
      <dsp:txXfrm>
        <a:off x="2646129" y="28476"/>
        <a:ext cx="1513352" cy="885960"/>
      </dsp:txXfrm>
    </dsp:sp>
    <dsp:sp modelId="{C416A08A-3076-49FD-9E3A-BD0C66E9BF78}">
      <dsp:nvSpPr>
        <dsp:cNvPr id="0" name=""/>
        <dsp:cNvSpPr/>
      </dsp:nvSpPr>
      <dsp:spPr>
        <a:xfrm>
          <a:off x="4325072" y="276964"/>
          <a:ext cx="332517" cy="3889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101059"/>
            <a:satOff val="-6503"/>
            <a:lumOff val="559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4325072" y="354761"/>
        <a:ext cx="232762" cy="233389"/>
      </dsp:txXfrm>
    </dsp:sp>
    <dsp:sp modelId="{CA81AEAC-0DAF-4BD4-A85A-7BBAFCD7AA79}">
      <dsp:nvSpPr>
        <dsp:cNvPr id="0" name=""/>
        <dsp:cNvSpPr/>
      </dsp:nvSpPr>
      <dsp:spPr>
        <a:xfrm>
          <a:off x="4814438" y="912"/>
          <a:ext cx="1568480" cy="941088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172272"/>
            <a:satOff val="-11147"/>
            <a:lumOff val="10178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shade val="80000"/>
              <a:hueOff val="172272"/>
              <a:satOff val="-11147"/>
              <a:lumOff val="10178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Calibri"/>
              <a:ea typeface="+mn-ea"/>
              <a:cs typeface="+mn-cs"/>
            </a:rPr>
            <a:t>The springs compressed </a:t>
          </a:r>
          <a:endParaRPr lang="en-US" sz="1700" kern="1200" dirty="0">
            <a:latin typeface="Calibri"/>
            <a:ea typeface="+mn-ea"/>
            <a:cs typeface="+mn-cs"/>
          </a:endParaRPr>
        </a:p>
      </dsp:txBody>
      <dsp:txXfrm>
        <a:off x="4842002" y="28476"/>
        <a:ext cx="1513352" cy="885960"/>
      </dsp:txXfrm>
    </dsp:sp>
    <dsp:sp modelId="{ED5BA678-FBD0-4C47-9430-FD3708465062}">
      <dsp:nvSpPr>
        <dsp:cNvPr id="0" name=""/>
        <dsp:cNvSpPr/>
      </dsp:nvSpPr>
      <dsp:spPr>
        <a:xfrm rot="5400000">
          <a:off x="5432420" y="1051794"/>
          <a:ext cx="332517" cy="3889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202119"/>
            <a:satOff val="-13005"/>
            <a:lumOff val="1118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-5400000">
        <a:off x="5481985" y="1080027"/>
        <a:ext cx="233389" cy="232762"/>
      </dsp:txXfrm>
    </dsp:sp>
    <dsp:sp modelId="{96A47413-ACCB-473D-8E89-83B8DCCE4477}">
      <dsp:nvSpPr>
        <dsp:cNvPr id="0" name=""/>
        <dsp:cNvSpPr/>
      </dsp:nvSpPr>
      <dsp:spPr>
        <a:xfrm>
          <a:off x="4814438" y="1569393"/>
          <a:ext cx="1568480" cy="941088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258408"/>
            <a:satOff val="-16721"/>
            <a:lumOff val="15267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shade val="80000"/>
              <a:hueOff val="258408"/>
              <a:satOff val="-16721"/>
              <a:lumOff val="15267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>
              <a:latin typeface="Calibri"/>
              <a:ea typeface="+mn-ea"/>
              <a:cs typeface="+mn-cs"/>
            </a:rPr>
            <a:t>Transitional motion in rack</a:t>
          </a:r>
          <a:endParaRPr lang="en-US" sz="1700" kern="1200">
            <a:latin typeface="Calibri"/>
            <a:ea typeface="+mn-ea"/>
            <a:cs typeface="+mn-cs"/>
          </a:endParaRPr>
        </a:p>
      </dsp:txBody>
      <dsp:txXfrm>
        <a:off x="4842002" y="1596957"/>
        <a:ext cx="1513352" cy="885960"/>
      </dsp:txXfrm>
    </dsp:sp>
    <dsp:sp modelId="{1B785A46-7EAA-4B1A-A54D-4D4B70CAD48D}">
      <dsp:nvSpPr>
        <dsp:cNvPr id="0" name=""/>
        <dsp:cNvSpPr/>
      </dsp:nvSpPr>
      <dsp:spPr>
        <a:xfrm rot="10800000">
          <a:off x="4343894" y="1845445"/>
          <a:ext cx="332517" cy="3889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303178"/>
            <a:satOff val="-19508"/>
            <a:lumOff val="1677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10800000">
        <a:off x="4443649" y="1923242"/>
        <a:ext cx="232762" cy="233389"/>
      </dsp:txXfrm>
    </dsp:sp>
    <dsp:sp modelId="{6B86C0CD-C301-4648-8458-10FF571A3D91}">
      <dsp:nvSpPr>
        <dsp:cNvPr id="0" name=""/>
        <dsp:cNvSpPr/>
      </dsp:nvSpPr>
      <dsp:spPr>
        <a:xfrm>
          <a:off x="2618565" y="1569393"/>
          <a:ext cx="1568480" cy="941088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344544"/>
            <a:satOff val="-22295"/>
            <a:lumOff val="20355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shade val="80000"/>
              <a:hueOff val="344544"/>
              <a:satOff val="-22295"/>
              <a:lumOff val="20355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>
              <a:latin typeface="Calibri"/>
              <a:ea typeface="+mn-ea"/>
              <a:cs typeface="+mn-cs"/>
            </a:rPr>
            <a:t>Rotational motion in the gears </a:t>
          </a:r>
          <a:endParaRPr lang="en-US" sz="1700" kern="1200">
            <a:latin typeface="Calibri"/>
            <a:ea typeface="+mn-ea"/>
            <a:cs typeface="+mn-cs"/>
          </a:endParaRPr>
        </a:p>
      </dsp:txBody>
      <dsp:txXfrm>
        <a:off x="2646129" y="1596957"/>
        <a:ext cx="1513352" cy="885960"/>
      </dsp:txXfrm>
    </dsp:sp>
    <dsp:sp modelId="{6144A25C-014B-4719-B2FA-101FA82353E9}">
      <dsp:nvSpPr>
        <dsp:cNvPr id="0" name=""/>
        <dsp:cNvSpPr/>
      </dsp:nvSpPr>
      <dsp:spPr>
        <a:xfrm rot="10800000">
          <a:off x="2148021" y="1845445"/>
          <a:ext cx="332517" cy="3889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404237"/>
            <a:satOff val="-26011"/>
            <a:lumOff val="2236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10800000">
        <a:off x="2247776" y="1923242"/>
        <a:ext cx="232762" cy="233389"/>
      </dsp:txXfrm>
    </dsp:sp>
    <dsp:sp modelId="{35132B9B-6F26-4905-8139-53BD514657DA}">
      <dsp:nvSpPr>
        <dsp:cNvPr id="0" name=""/>
        <dsp:cNvSpPr/>
      </dsp:nvSpPr>
      <dsp:spPr>
        <a:xfrm>
          <a:off x="422692" y="1569393"/>
          <a:ext cx="1568480" cy="941088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430680"/>
            <a:satOff val="-27869"/>
            <a:lumOff val="25444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shade val="80000"/>
              <a:hueOff val="430680"/>
              <a:satOff val="-27869"/>
              <a:lumOff val="25444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>
              <a:latin typeface="Calibri"/>
              <a:ea typeface="+mn-ea"/>
              <a:cs typeface="+mn-cs"/>
            </a:rPr>
            <a:t>The generator rotates </a:t>
          </a:r>
          <a:endParaRPr lang="en-US" sz="1700" kern="1200">
            <a:latin typeface="Calibri"/>
            <a:ea typeface="+mn-ea"/>
            <a:cs typeface="+mn-cs"/>
          </a:endParaRPr>
        </a:p>
      </dsp:txBody>
      <dsp:txXfrm>
        <a:off x="450256" y="1596957"/>
        <a:ext cx="1513352" cy="885960"/>
      </dsp:txXfrm>
    </dsp:sp>
    <dsp:sp modelId="{B18AA1A5-0075-4E29-B202-3F2A5EC0B89A}">
      <dsp:nvSpPr>
        <dsp:cNvPr id="0" name=""/>
        <dsp:cNvSpPr/>
      </dsp:nvSpPr>
      <dsp:spPr>
        <a:xfrm rot="5400000">
          <a:off x="1040673" y="2620275"/>
          <a:ext cx="332517" cy="3889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505296"/>
            <a:satOff val="-32513"/>
            <a:lumOff val="2795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-5400000">
        <a:off x="1090238" y="2648508"/>
        <a:ext cx="233389" cy="232762"/>
      </dsp:txXfrm>
    </dsp:sp>
    <dsp:sp modelId="{0BA70BD5-5B9B-4A23-9B7B-D41B0BC5627B}">
      <dsp:nvSpPr>
        <dsp:cNvPr id="0" name=""/>
        <dsp:cNvSpPr/>
      </dsp:nvSpPr>
      <dsp:spPr>
        <a:xfrm>
          <a:off x="422692" y="3137874"/>
          <a:ext cx="1568480" cy="941088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516817"/>
            <a:satOff val="-33442"/>
            <a:lumOff val="30533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shade val="80000"/>
              <a:hueOff val="516817"/>
              <a:satOff val="-33442"/>
              <a:lumOff val="30533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Calibri"/>
              <a:ea typeface="+mn-ea"/>
              <a:cs typeface="+mn-cs"/>
            </a:rPr>
            <a:t>Generating electricity</a:t>
          </a:r>
          <a:endParaRPr lang="en-US" sz="1700" kern="1200" dirty="0">
            <a:latin typeface="Calibri"/>
            <a:ea typeface="+mn-ea"/>
            <a:cs typeface="+mn-cs"/>
          </a:endParaRPr>
        </a:p>
      </dsp:txBody>
      <dsp:txXfrm>
        <a:off x="450256" y="3165438"/>
        <a:ext cx="1513352" cy="885960"/>
      </dsp:txXfrm>
    </dsp:sp>
    <dsp:sp modelId="{20BF8892-BEEF-4D5E-93A4-9134A87F922E}">
      <dsp:nvSpPr>
        <dsp:cNvPr id="0" name=""/>
        <dsp:cNvSpPr/>
      </dsp:nvSpPr>
      <dsp:spPr>
        <a:xfrm>
          <a:off x="2129199" y="3413926"/>
          <a:ext cx="332517" cy="3889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606356"/>
            <a:satOff val="-39016"/>
            <a:lumOff val="3354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129199" y="3491723"/>
        <a:ext cx="232762" cy="233389"/>
      </dsp:txXfrm>
    </dsp:sp>
    <dsp:sp modelId="{C48AF668-0DBF-4E4F-9DFB-056F85337A98}">
      <dsp:nvSpPr>
        <dsp:cNvPr id="0" name=""/>
        <dsp:cNvSpPr/>
      </dsp:nvSpPr>
      <dsp:spPr>
        <a:xfrm>
          <a:off x="2618565" y="3137874"/>
          <a:ext cx="1568480" cy="941088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602953"/>
            <a:satOff val="-39016"/>
            <a:lumOff val="35622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shade val="80000"/>
              <a:hueOff val="602953"/>
              <a:satOff val="-39016"/>
              <a:lumOff val="35622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>
              <a:latin typeface="Calibri"/>
              <a:ea typeface="+mn-ea"/>
              <a:cs typeface="+mn-cs"/>
            </a:rPr>
            <a:t>Saving energy in UPS </a:t>
          </a:r>
          <a:endParaRPr lang="en-US" sz="1700" kern="1200">
            <a:latin typeface="Calibri"/>
            <a:ea typeface="+mn-ea"/>
            <a:cs typeface="+mn-cs"/>
          </a:endParaRPr>
        </a:p>
      </dsp:txBody>
      <dsp:txXfrm>
        <a:off x="2646129" y="3165438"/>
        <a:ext cx="1513352" cy="8859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13" Type="http://schemas.openxmlformats.org/officeDocument/2006/relationships/image" Target="../media/image44.wmf"/><Relationship Id="rId18" Type="http://schemas.openxmlformats.org/officeDocument/2006/relationships/image" Target="../media/image49.wmf"/><Relationship Id="rId3" Type="http://schemas.openxmlformats.org/officeDocument/2006/relationships/image" Target="../media/image34.wmf"/><Relationship Id="rId7" Type="http://schemas.openxmlformats.org/officeDocument/2006/relationships/image" Target="../media/image38.wmf"/><Relationship Id="rId12" Type="http://schemas.openxmlformats.org/officeDocument/2006/relationships/image" Target="../media/image43.wmf"/><Relationship Id="rId17" Type="http://schemas.openxmlformats.org/officeDocument/2006/relationships/image" Target="../media/image48.wmf"/><Relationship Id="rId2" Type="http://schemas.openxmlformats.org/officeDocument/2006/relationships/image" Target="../media/image33.wmf"/><Relationship Id="rId16" Type="http://schemas.openxmlformats.org/officeDocument/2006/relationships/image" Target="../media/image47.wmf"/><Relationship Id="rId1" Type="http://schemas.openxmlformats.org/officeDocument/2006/relationships/image" Target="../media/image32.wmf"/><Relationship Id="rId6" Type="http://schemas.openxmlformats.org/officeDocument/2006/relationships/image" Target="../media/image37.wmf"/><Relationship Id="rId11" Type="http://schemas.openxmlformats.org/officeDocument/2006/relationships/image" Target="../media/image42.wmf"/><Relationship Id="rId5" Type="http://schemas.openxmlformats.org/officeDocument/2006/relationships/image" Target="../media/image36.wmf"/><Relationship Id="rId15" Type="http://schemas.openxmlformats.org/officeDocument/2006/relationships/image" Target="../media/image46.wmf"/><Relationship Id="rId10" Type="http://schemas.openxmlformats.org/officeDocument/2006/relationships/image" Target="../media/image41.wmf"/><Relationship Id="rId4" Type="http://schemas.openxmlformats.org/officeDocument/2006/relationships/image" Target="../media/image35.wmf"/><Relationship Id="rId9" Type="http://schemas.openxmlformats.org/officeDocument/2006/relationships/image" Target="../media/image40.wmf"/><Relationship Id="rId14" Type="http://schemas.openxmlformats.org/officeDocument/2006/relationships/image" Target="../media/image4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7" Type="http://schemas.openxmlformats.org/officeDocument/2006/relationships/image" Target="../media/image56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Relationship Id="rId6" Type="http://schemas.openxmlformats.org/officeDocument/2006/relationships/image" Target="../media/image55.wmf"/><Relationship Id="rId5" Type="http://schemas.openxmlformats.org/officeDocument/2006/relationships/image" Target="../media/image54.wmf"/><Relationship Id="rId4" Type="http://schemas.openxmlformats.org/officeDocument/2006/relationships/image" Target="../media/image53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74.wmf"/><Relationship Id="rId3" Type="http://schemas.openxmlformats.org/officeDocument/2006/relationships/image" Target="../media/image69.wmf"/><Relationship Id="rId7" Type="http://schemas.openxmlformats.org/officeDocument/2006/relationships/image" Target="../media/image73.wmf"/><Relationship Id="rId2" Type="http://schemas.openxmlformats.org/officeDocument/2006/relationships/image" Target="../media/image68.wmf"/><Relationship Id="rId1" Type="http://schemas.openxmlformats.org/officeDocument/2006/relationships/image" Target="../media/image67.wmf"/><Relationship Id="rId6" Type="http://schemas.openxmlformats.org/officeDocument/2006/relationships/image" Target="../media/image72.wmf"/><Relationship Id="rId5" Type="http://schemas.openxmlformats.org/officeDocument/2006/relationships/image" Target="../media/image71.wmf"/><Relationship Id="rId4" Type="http://schemas.openxmlformats.org/officeDocument/2006/relationships/image" Target="../media/image70.wmf"/><Relationship Id="rId9" Type="http://schemas.openxmlformats.org/officeDocument/2006/relationships/image" Target="../media/image7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E402A3-F964-42A8-B897-BDB141171915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529D74-17A1-4B1E-971F-308B780AA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572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57" r:id="rId1"/>
    <p:sldLayoutId id="2147484658" r:id="rId2"/>
    <p:sldLayoutId id="2147484659" r:id="rId3"/>
    <p:sldLayoutId id="2147484660" r:id="rId4"/>
    <p:sldLayoutId id="2147484661" r:id="rId5"/>
    <p:sldLayoutId id="2147484662" r:id="rId6"/>
    <p:sldLayoutId id="2147484663" r:id="rId7"/>
    <p:sldLayoutId id="2147484664" r:id="rId8"/>
    <p:sldLayoutId id="2147484665" r:id="rId9"/>
    <p:sldLayoutId id="2147484666" r:id="rId10"/>
    <p:sldLayoutId id="21474846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39.wmf"/><Relationship Id="rId26" Type="http://schemas.openxmlformats.org/officeDocument/2006/relationships/image" Target="../media/image43.wmf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34" Type="http://schemas.openxmlformats.org/officeDocument/2006/relationships/image" Target="../media/image47.wmf"/><Relationship Id="rId7" Type="http://schemas.openxmlformats.org/officeDocument/2006/relationships/oleObject" Target="../embeddings/oleObject3.bin"/><Relationship Id="rId12" Type="http://schemas.openxmlformats.org/officeDocument/2006/relationships/image" Target="../media/image36.wmf"/><Relationship Id="rId17" Type="http://schemas.openxmlformats.org/officeDocument/2006/relationships/oleObject" Target="../embeddings/oleObject8.bin"/><Relationship Id="rId25" Type="http://schemas.openxmlformats.org/officeDocument/2006/relationships/oleObject" Target="../embeddings/oleObject12.bin"/><Relationship Id="rId33" Type="http://schemas.openxmlformats.org/officeDocument/2006/relationships/oleObject" Target="../embeddings/oleObject16.bin"/><Relationship Id="rId38" Type="http://schemas.openxmlformats.org/officeDocument/2006/relationships/image" Target="../media/image49.wmf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38.wmf"/><Relationship Id="rId20" Type="http://schemas.openxmlformats.org/officeDocument/2006/relationships/image" Target="../media/image40.wmf"/><Relationship Id="rId29" Type="http://schemas.openxmlformats.org/officeDocument/2006/relationships/oleObject" Target="../embeddings/oleObject14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33.wmf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42.wmf"/><Relationship Id="rId32" Type="http://schemas.openxmlformats.org/officeDocument/2006/relationships/image" Target="../media/image46.wmf"/><Relationship Id="rId37" Type="http://schemas.openxmlformats.org/officeDocument/2006/relationships/oleObject" Target="../embeddings/oleObject18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1.bin"/><Relationship Id="rId28" Type="http://schemas.openxmlformats.org/officeDocument/2006/relationships/image" Target="../media/image44.wmf"/><Relationship Id="rId36" Type="http://schemas.openxmlformats.org/officeDocument/2006/relationships/image" Target="../media/image48.wmf"/><Relationship Id="rId10" Type="http://schemas.openxmlformats.org/officeDocument/2006/relationships/image" Target="../media/image35.wmf"/><Relationship Id="rId19" Type="http://schemas.openxmlformats.org/officeDocument/2006/relationships/oleObject" Target="../embeddings/oleObject9.bin"/><Relationship Id="rId31" Type="http://schemas.openxmlformats.org/officeDocument/2006/relationships/oleObject" Target="../embeddings/oleObject15.bin"/><Relationship Id="rId4" Type="http://schemas.openxmlformats.org/officeDocument/2006/relationships/image" Target="../media/image32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37.wmf"/><Relationship Id="rId22" Type="http://schemas.openxmlformats.org/officeDocument/2006/relationships/image" Target="../media/image41.wmf"/><Relationship Id="rId27" Type="http://schemas.openxmlformats.org/officeDocument/2006/relationships/oleObject" Target="../embeddings/oleObject13.bin"/><Relationship Id="rId30" Type="http://schemas.openxmlformats.org/officeDocument/2006/relationships/image" Target="../media/image45.wmf"/><Relationship Id="rId35" Type="http://schemas.openxmlformats.org/officeDocument/2006/relationships/oleObject" Target="../embeddings/oleObject17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13" Type="http://schemas.openxmlformats.org/officeDocument/2006/relationships/oleObject" Target="../embeddings/oleObject24.bin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12" Type="http://schemas.openxmlformats.org/officeDocument/2006/relationships/image" Target="../media/image54.wmf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56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51.wmf"/><Relationship Id="rId11" Type="http://schemas.openxmlformats.org/officeDocument/2006/relationships/oleObject" Target="../embeddings/oleObject23.bin"/><Relationship Id="rId5" Type="http://schemas.openxmlformats.org/officeDocument/2006/relationships/oleObject" Target="../embeddings/oleObject20.bin"/><Relationship Id="rId15" Type="http://schemas.openxmlformats.org/officeDocument/2006/relationships/oleObject" Target="../embeddings/oleObject25.bin"/><Relationship Id="rId10" Type="http://schemas.openxmlformats.org/officeDocument/2006/relationships/image" Target="../media/image53.wmf"/><Relationship Id="rId4" Type="http://schemas.openxmlformats.org/officeDocument/2006/relationships/image" Target="../media/image50.wmf"/><Relationship Id="rId9" Type="http://schemas.openxmlformats.org/officeDocument/2006/relationships/oleObject" Target="../embeddings/oleObject22.bin"/><Relationship Id="rId14" Type="http://schemas.openxmlformats.org/officeDocument/2006/relationships/image" Target="../media/image55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gif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wmf"/><Relationship Id="rId13" Type="http://schemas.openxmlformats.org/officeDocument/2006/relationships/oleObject" Target="../embeddings/oleObject31.bin"/><Relationship Id="rId18" Type="http://schemas.openxmlformats.org/officeDocument/2006/relationships/image" Target="../media/image74.wmf"/><Relationship Id="rId3" Type="http://schemas.openxmlformats.org/officeDocument/2006/relationships/oleObject" Target="../embeddings/oleObject26.bin"/><Relationship Id="rId7" Type="http://schemas.openxmlformats.org/officeDocument/2006/relationships/oleObject" Target="../embeddings/oleObject28.bin"/><Relationship Id="rId12" Type="http://schemas.openxmlformats.org/officeDocument/2006/relationships/image" Target="../media/image71.wmf"/><Relationship Id="rId17" Type="http://schemas.openxmlformats.org/officeDocument/2006/relationships/oleObject" Target="../embeddings/oleObject33.bin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73.wmf"/><Relationship Id="rId20" Type="http://schemas.openxmlformats.org/officeDocument/2006/relationships/image" Target="../media/image75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68.wmf"/><Relationship Id="rId11" Type="http://schemas.openxmlformats.org/officeDocument/2006/relationships/oleObject" Target="../embeddings/oleObject30.bin"/><Relationship Id="rId5" Type="http://schemas.openxmlformats.org/officeDocument/2006/relationships/oleObject" Target="../embeddings/oleObject27.bin"/><Relationship Id="rId15" Type="http://schemas.openxmlformats.org/officeDocument/2006/relationships/oleObject" Target="../embeddings/oleObject32.bin"/><Relationship Id="rId10" Type="http://schemas.openxmlformats.org/officeDocument/2006/relationships/image" Target="../media/image70.wmf"/><Relationship Id="rId19" Type="http://schemas.openxmlformats.org/officeDocument/2006/relationships/oleObject" Target="../embeddings/oleObject34.bin"/><Relationship Id="rId4" Type="http://schemas.openxmlformats.org/officeDocument/2006/relationships/image" Target="../media/image67.wmf"/><Relationship Id="rId9" Type="http://schemas.openxmlformats.org/officeDocument/2006/relationships/oleObject" Target="../embeddings/oleObject29.bin"/><Relationship Id="rId14" Type="http://schemas.openxmlformats.org/officeDocument/2006/relationships/image" Target="../media/image72.w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g"/><Relationship Id="rId2" Type="http://schemas.openxmlformats.org/officeDocument/2006/relationships/image" Target="../media/image77.gi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rc_mi" descr="http://blog.amin.org/khaledmufleh1/files/2010/03/nnu-seal-logo-300x29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657600" y="762000"/>
            <a:ext cx="1828800" cy="1810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685800" y="2514600"/>
            <a:ext cx="7848600" cy="14773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An-</a:t>
            </a:r>
            <a:r>
              <a:rPr lang="en-US" dirty="0" err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Najah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National University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Faculty of Engineering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Department Of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Mechanical  Engineering</a:t>
            </a:r>
            <a:endParaRPr lang="en-US" dirty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en-US" dirty="0"/>
              <a:t> </a:t>
            </a:r>
          </a:p>
          <a:p>
            <a:pPr algn="ctr"/>
            <a:r>
              <a:rPr lang="en-US" dirty="0"/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2209800" y="3622596"/>
            <a:ext cx="4571764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n-US" dirty="0"/>
              <a:t>Electricity Generation Using Speed Breakers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256196" y="5628773"/>
            <a:ext cx="1393607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abriola" pitchFamily="82" charset="0"/>
                <a:cs typeface="Andalus" pitchFamily="18" charset="-78"/>
              </a:rPr>
              <a:t>Submitted to :</a:t>
            </a: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  <a:latin typeface="Gabriola" pitchFamily="82" charset="0"/>
              <a:cs typeface="Aldhabi" pitchFamily="2" charset="-78"/>
            </a:endParaRPr>
          </a:p>
          <a:p>
            <a:pPr lvl="0"/>
            <a:r>
              <a:rPr lang="en-US" sz="2000" b="1" dirty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cs typeface="Andalus" pitchFamily="18" charset="-78"/>
              </a:rPr>
              <a:t>Dr. </a:t>
            </a:r>
            <a:r>
              <a:rPr lang="en-US" sz="2000" b="1" dirty="0" err="1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cs typeface="Andalus" pitchFamily="18" charset="-78"/>
              </a:rPr>
              <a:t>Iyad</a:t>
            </a: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cs typeface="Andalus" pitchFamily="18" charset="-78"/>
              </a:rPr>
              <a:t> </a:t>
            </a:r>
            <a:r>
              <a:rPr lang="en-US" sz="2000" b="1" dirty="0" err="1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cs typeface="Andalus" pitchFamily="18" charset="-78"/>
              </a:rPr>
              <a:t>Assaf</a:t>
            </a:r>
            <a:endParaRPr lang="en-US" sz="2000" b="1" dirty="0">
              <a:solidFill>
                <a:schemeClr val="accent2">
                  <a:lumMod val="50000"/>
                </a:schemeClr>
              </a:solidFill>
              <a:latin typeface="Gabriola" pitchFamily="82" charset="0"/>
              <a:cs typeface="Andalus" pitchFamily="18" charset="-78"/>
            </a:endParaRPr>
          </a:p>
          <a:p>
            <a:pPr lvl="0"/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Gabriola" pitchFamily="82" charset="0"/>
                <a:cs typeface="Andalus" pitchFamily="18" charset="-78"/>
              </a:rPr>
              <a:t/>
            </a:r>
            <a:br>
              <a:rPr lang="en-US" b="1" dirty="0">
                <a:solidFill>
                  <a:schemeClr val="accent1">
                    <a:lumMod val="50000"/>
                  </a:schemeClr>
                </a:solidFill>
                <a:latin typeface="Gabriola" pitchFamily="82" charset="0"/>
                <a:cs typeface="Andalus" pitchFamily="18" charset="-78"/>
              </a:rPr>
            </a:br>
            <a:endParaRPr lang="en-US" b="1" dirty="0">
              <a:solidFill>
                <a:schemeClr val="accent2">
                  <a:lumMod val="50000"/>
                </a:schemeClr>
              </a:solidFill>
              <a:latin typeface="Gabriola" pitchFamily="82" charset="0"/>
              <a:cs typeface="Andalus" pitchFamily="18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52600" y="4114800"/>
            <a:ext cx="6400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abriola" pitchFamily="82" charset="0"/>
                <a:cs typeface="Andalus" pitchFamily="18" charset="-78"/>
              </a:rPr>
              <a:t>Submitted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abriola" pitchFamily="82" charset="0"/>
                <a:cs typeface="Andalus" pitchFamily="18" charset="-78"/>
              </a:rPr>
              <a:t>by:</a:t>
            </a:r>
            <a:endParaRPr lang="en-US" sz="2000" b="1" dirty="0" smtClean="0">
              <a:solidFill>
                <a:schemeClr val="accent5">
                  <a:lumMod val="50000"/>
                </a:schemeClr>
              </a:solidFill>
              <a:latin typeface="Gabriola" pitchFamily="82" charset="0"/>
              <a:cs typeface="Andalus" pitchFamily="18" charset="-78"/>
            </a:endParaRPr>
          </a:p>
          <a:p>
            <a:pPr lvl="0"/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cs typeface="Andalus" pitchFamily="18" charset="-78"/>
              </a:rPr>
              <a:t>Ahmad </a:t>
            </a:r>
            <a:r>
              <a:rPr lang="en-US" sz="2000" b="1" dirty="0" err="1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cs typeface="Andalus" pitchFamily="18" charset="-78"/>
              </a:rPr>
              <a:t>Beshara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cs typeface="Andalus" pitchFamily="18" charset="-78"/>
              </a:rPr>
              <a:t>                                                                              Bilal   </a:t>
            </a:r>
            <a:r>
              <a:rPr lang="en-US" sz="2000" b="1" dirty="0" err="1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cs typeface="Andalus" pitchFamily="18" charset="-78"/>
              </a:rPr>
              <a:t>Hawawra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cs typeface="Andalus" pitchFamily="18" charset="-78"/>
              </a:rPr>
              <a:t>     </a:t>
            </a:r>
            <a:b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cs typeface="Andalus" pitchFamily="18" charset="-78"/>
              </a:rPr>
            </a:b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cs typeface="Andalus" pitchFamily="18" charset="-78"/>
              </a:rPr>
              <a:t>                    </a:t>
            </a:r>
            <a:r>
              <a:rPr lang="ar-SA" sz="20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cs typeface="Andalus" pitchFamily="18" charset="-78"/>
              </a:rPr>
              <a:t> </a:t>
            </a:r>
            <a:endParaRPr lang="en-US" sz="2000" b="1" dirty="0">
              <a:solidFill>
                <a:schemeClr val="accent2">
                  <a:lumMod val="50000"/>
                </a:schemeClr>
              </a:solidFill>
              <a:latin typeface="Gabriola" pitchFamily="82" charset="0"/>
              <a:cs typeface="Andalus" pitchFamily="18" charset="-78"/>
            </a:endParaRPr>
          </a:p>
          <a:p>
            <a:pPr lvl="0"/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cs typeface="Andalus" pitchFamily="18" charset="-78"/>
              </a:rPr>
              <a:t> Kareem </a:t>
            </a: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cs typeface="Andalus" pitchFamily="18" charset="-78"/>
              </a:rPr>
              <a:t>Ahmad                   </a:t>
            </a:r>
            <a:r>
              <a:rPr lang="ar-SA" sz="2000" b="1" dirty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cs typeface="Andalus" pitchFamily="18" charset="-78"/>
              </a:rPr>
              <a:t>  </a:t>
            </a: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cs typeface="Andalus" pitchFamily="18" charset="-78"/>
              </a:rPr>
              <a:t> 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cs typeface="Andalus" pitchFamily="18" charset="-78"/>
              </a:rPr>
              <a:t>                                                        </a:t>
            </a:r>
            <a:r>
              <a:rPr lang="en-US" sz="2000" b="1" dirty="0" err="1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cs typeface="Andalus" pitchFamily="18" charset="-78"/>
              </a:rPr>
              <a:t>Renad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cs typeface="Andalus" pitchFamily="18" charset="-78"/>
              </a:rPr>
              <a:t> </a:t>
            </a:r>
            <a:r>
              <a:rPr lang="en-US" sz="2000" b="1" dirty="0" err="1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cs typeface="Andalus" pitchFamily="18" charset="-78"/>
              </a:rPr>
              <a:t>Daqqa</a:t>
            </a:r>
            <a:endParaRPr lang="en-US" sz="2000" b="1" dirty="0">
              <a:solidFill>
                <a:schemeClr val="accent2">
                  <a:lumMod val="50000"/>
                </a:schemeClr>
              </a:solidFill>
              <a:latin typeface="Gabriola" pitchFamily="82" charset="0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09116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920240" y="-228600"/>
            <a:ext cx="219803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abriola" pitchFamily="82" charset="0"/>
              </a:rPr>
              <a:t>Component</a:t>
            </a:r>
            <a:endParaRPr lang="en-US" sz="44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Gabriola" pitchFamily="82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4419600" y="990600"/>
            <a:ext cx="0" cy="5029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609600" y="903514"/>
            <a:ext cx="230383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3-</a:t>
            </a:r>
            <a:r>
              <a:rPr lang="en-US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H</a:t>
            </a:r>
            <a:r>
              <a:rPr lang="en-US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ollow pipe</a:t>
            </a:r>
            <a:endParaRPr lang="en-US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Comic Sans MS" pitchFamily="66" charset="0"/>
            </a:endParaRPr>
          </a:p>
        </p:txBody>
      </p:sp>
      <p:sp>
        <p:nvSpPr>
          <p:cNvPr id="12" name="Text Placeholder 9"/>
          <p:cNvSpPr txBox="1">
            <a:spLocks/>
          </p:cNvSpPr>
          <p:nvPr/>
        </p:nvSpPr>
        <p:spPr>
          <a:xfrm>
            <a:off x="5788794" y="903514"/>
            <a:ext cx="2460930" cy="1348061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t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4-</a:t>
            </a:r>
            <a:r>
              <a:rPr lang="en-US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 </a:t>
            </a:r>
            <a:r>
              <a:rPr lang="en-US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spur gear&amp;</a:t>
            </a:r>
          </a:p>
          <a:p>
            <a:pPr algn="ctr"/>
            <a:r>
              <a:rPr lang="en-US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Support </a:t>
            </a:r>
            <a:r>
              <a:rPr lang="en-US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guide </a:t>
            </a:r>
            <a:endParaRPr lang="ar-SA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Comic Sans MS" pitchFamily="66" charset="0"/>
            </a:endParaRPr>
          </a:p>
          <a:p>
            <a:pPr algn="ctr"/>
            <a:endParaRPr 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71" y="2133601"/>
            <a:ext cx="2492829" cy="41040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273346"/>
            <a:ext cx="4115805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8137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970908" y="-228601"/>
            <a:ext cx="219803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4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abriola" pitchFamily="82" charset="0"/>
              </a:rPr>
              <a:t>C</a:t>
            </a:r>
            <a:r>
              <a:rPr lang="en-US" sz="4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abriola" pitchFamily="82" charset="0"/>
              </a:rPr>
              <a:t>omponent</a:t>
            </a:r>
            <a:endParaRPr lang="en-US" sz="44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Gabriola" pitchFamily="82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4572000" y="838200"/>
            <a:ext cx="0" cy="5181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9"/>
          <p:cNvSpPr>
            <a:spLocks noGrp="1"/>
          </p:cNvSpPr>
          <p:nvPr>
            <p:ph type="title"/>
          </p:nvPr>
        </p:nvSpPr>
        <p:spPr>
          <a:xfrm>
            <a:off x="4866264" y="816429"/>
            <a:ext cx="257314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US" sz="24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mic Sans MS" pitchFamily="66" charset="0"/>
                <a:ea typeface="+mn-ea"/>
                <a:cs typeface="+mn-cs"/>
              </a:rPr>
              <a:t>6</a:t>
            </a:r>
            <a:r>
              <a:rPr lang="en-US" sz="24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mic Sans MS" pitchFamily="66" charset="0"/>
                <a:ea typeface="+mn-ea"/>
                <a:cs typeface="+mn-cs"/>
              </a:rPr>
              <a:t>-Rubber </a:t>
            </a:r>
            <a:r>
              <a:rPr lang="en-US" sz="24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mic Sans MS" pitchFamily="66" charset="0"/>
                <a:ea typeface="+mn-ea"/>
                <a:cs typeface="+mn-cs"/>
              </a:rPr>
              <a:t>speed</a:t>
            </a:r>
            <a:br>
              <a:rPr lang="en-US" sz="24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mic Sans MS" pitchFamily="66" charset="0"/>
                <a:ea typeface="+mn-ea"/>
                <a:cs typeface="+mn-cs"/>
              </a:rPr>
            </a:br>
            <a:r>
              <a:rPr lang="en-US" sz="24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mic Sans MS" pitchFamily="66" charset="0"/>
                <a:ea typeface="+mn-ea"/>
                <a:cs typeface="+mn-cs"/>
              </a:rPr>
              <a:t> breaker</a:t>
            </a:r>
            <a:endParaRPr lang="en-US" sz="24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805338" y="835967"/>
            <a:ext cx="125386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5-Rack</a:t>
            </a:r>
            <a:endParaRPr lang="en-US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Comic Sans MS" pitchFamily="66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2133600"/>
            <a:ext cx="3726226" cy="27946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972" y="2006301"/>
            <a:ext cx="2514600" cy="40134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9887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208908" y="-152400"/>
            <a:ext cx="219803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4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abriola" pitchFamily="82" charset="0"/>
              </a:rPr>
              <a:t>C</a:t>
            </a:r>
            <a:r>
              <a:rPr lang="en-US" sz="4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abriola" pitchFamily="82" charset="0"/>
              </a:rPr>
              <a:t>omponent</a:t>
            </a:r>
            <a:endParaRPr lang="en-US" sz="44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Gabriola" pitchFamily="82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4572000" y="76200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572000" y="990600"/>
            <a:ext cx="0" cy="4953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9"/>
          <p:cNvSpPr>
            <a:spLocks noGrp="1"/>
          </p:cNvSpPr>
          <p:nvPr>
            <p:ph type="body" idx="1"/>
          </p:nvPr>
        </p:nvSpPr>
        <p:spPr>
          <a:xfrm>
            <a:off x="932130" y="927518"/>
            <a:ext cx="129394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7-Bolts</a:t>
            </a:r>
            <a:endParaRPr lang="en-US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Comic Sans MS" pitchFamily="66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590800"/>
            <a:ext cx="3778577" cy="228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 Placeholder 9"/>
          <p:cNvSpPr txBox="1">
            <a:spLocks/>
          </p:cNvSpPr>
          <p:nvPr/>
        </p:nvSpPr>
        <p:spPr>
          <a:xfrm>
            <a:off x="4808343" y="914400"/>
            <a:ext cx="2117887" cy="461665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t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en-US"/>
            </a:defPPr>
            <a:lvl1pPr indent="0" algn="ctr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spc="50">
                <a:ln w="11430"/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defRPr>
            </a:lvl1pPr>
            <a:lvl2pPr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baseline="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8-Generator</a:t>
            </a:r>
            <a:endParaRPr lang="en-US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0343" y="1981200"/>
            <a:ext cx="3878530" cy="36656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74971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9"/>
          <p:cNvSpPr>
            <a:spLocks noGrp="1"/>
          </p:cNvSpPr>
          <p:nvPr>
            <p:ph idx="1"/>
          </p:nvPr>
        </p:nvSpPr>
        <p:spPr>
          <a:xfrm>
            <a:off x="991100" y="838200"/>
            <a:ext cx="103425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en-US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9-ups</a:t>
            </a:r>
            <a:endParaRPr lang="en-US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Comic Sans MS" pitchFamily="66" charset="0"/>
            </a:endParaRPr>
          </a:p>
        </p:txBody>
      </p:sp>
      <p:sp>
        <p:nvSpPr>
          <p:cNvPr id="5" name="Text Placeholder 9"/>
          <p:cNvSpPr txBox="1">
            <a:spLocks/>
          </p:cNvSpPr>
          <p:nvPr/>
        </p:nvSpPr>
        <p:spPr>
          <a:xfrm>
            <a:off x="6019740" y="838200"/>
            <a:ext cx="1988045" cy="461665"/>
          </a:xfrm>
          <a:prstGeom prst="rect">
            <a:avLst/>
          </a:prstGeom>
          <a:noFill/>
        </p:spPr>
        <p:txBody>
          <a:bodyPr vert="horz" wrap="none" lIns="91440" tIns="45720" rIns="91440" bIns="45720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en-US"/>
            </a:defPPr>
            <a:lvl1pPr indent="0" algn="ctr">
              <a:spcBef>
                <a:spcPct val="20000"/>
              </a:spcBef>
              <a:buFont typeface="Arial" pitchFamily="34" charset="0"/>
              <a:buNone/>
              <a:defRPr sz="2400" b="1" spc="50">
                <a:ln w="11430"/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US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10-invertor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4572000" y="838200"/>
            <a:ext cx="0" cy="5181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133600"/>
            <a:ext cx="2362835" cy="23628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858" y="2133600"/>
            <a:ext cx="2616835" cy="26168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61137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790" y="762000"/>
            <a:ext cx="7924800" cy="5562600"/>
          </a:xfrm>
        </p:spPr>
        <p:txBody>
          <a:bodyPr/>
          <a:lstStyle/>
          <a:p>
            <a:endParaRPr 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  <a:p>
            <a:endParaRPr lang="en-US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3179618" y="840200"/>
            <a:ext cx="249299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US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11-Steel plate</a:t>
            </a:r>
            <a:endParaRPr lang="en-US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0114" y="1475991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Lower plate </a:t>
            </a:r>
            <a:endParaRPr lang="en-US" sz="2400" b="1" u="sng" dirty="0">
              <a:solidFill>
                <a:schemeClr val="accent3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24600" y="1467338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upper plate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2590800"/>
            <a:ext cx="4001476" cy="2667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396353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04800"/>
            <a:ext cx="8534400" cy="63246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marL="0" indent="0">
              <a:buNone/>
            </a:pPr>
            <a:r>
              <a:rPr lang="en-US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ldhabi" pitchFamily="2" charset="-78"/>
                <a:cs typeface="Aldhabi" pitchFamily="2" charset="-78"/>
              </a:rPr>
              <a:t>      </a:t>
            </a:r>
            <a:r>
              <a:rPr lang="en-US" sz="3600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ldhabi" pitchFamily="2" charset="-78"/>
                <a:cs typeface="Aldhabi" pitchFamily="2" charset="-78"/>
              </a:rPr>
              <a:t> Material  for each  component</a:t>
            </a:r>
            <a:r>
              <a:rPr lang="en-US" dirty="0" smtClean="0"/>
              <a:t>:</a:t>
            </a:r>
            <a:endParaRPr lang="ar-SA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400" b="1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  </a:t>
            </a:r>
            <a:r>
              <a:rPr lang="en-US" sz="2400" b="1" u="sng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Steel  </a:t>
            </a:r>
            <a:r>
              <a:rPr lang="en-US" sz="2400" b="1" u="sng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material </a:t>
            </a:r>
            <a:r>
              <a:rPr lang="en-US" sz="2400" b="1" u="sng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:</a:t>
            </a:r>
            <a:endParaRPr lang="en-US" sz="2400" u="sng" dirty="0">
              <a:solidFill>
                <a:schemeClr val="accent3">
                  <a:lumMod val="75000"/>
                </a:schemeClr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 Steel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is a strong material that is highly resistant to 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      shaping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at normal temperatures but this resistance 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 lessens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considerably at higher temperatures</a:t>
            </a:r>
          </a:p>
          <a:p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Type of steel : 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4140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is a 1% chromium - molybdenum e high tensile steel </a:t>
            </a:r>
          </a:p>
          <a:p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this type of steel has a high fatigue life and it can be used for heavy duties </a:t>
            </a:r>
          </a:p>
          <a:p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This material used for </a:t>
            </a:r>
            <a:r>
              <a:rPr lang="en-US" sz="2400" u="sng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plate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en-US" sz="2400" u="sng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gear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en-US" sz="2400" u="sng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bolts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en-US" sz="2400" u="sng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angular joint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en-US" sz="2400" u="sng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support guide block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and</a:t>
            </a:r>
            <a:r>
              <a:rPr lang="ar-SA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sz="2400" u="sng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Hollow </a:t>
            </a:r>
            <a:r>
              <a:rPr lang="en-US" sz="2400" u="sng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pipes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663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"/>
            <a:ext cx="8534400" cy="6477000"/>
          </a:xfrm>
        </p:spPr>
        <p:txBody>
          <a:bodyPr/>
          <a:lstStyle/>
          <a:p>
            <a:pPr marL="0" indent="0">
              <a:buNone/>
            </a:pPr>
            <a:endParaRPr lang="ar-SA" sz="2400" b="1" u="sng" dirty="0" smtClean="0">
              <a:solidFill>
                <a:schemeClr val="accent3">
                  <a:lumMod val="75000"/>
                </a:schemeClr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ar-SA" sz="2400" b="1" u="sng" dirty="0">
              <a:solidFill>
                <a:schemeClr val="accent3">
                  <a:lumMod val="75000"/>
                </a:schemeClr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n-US" sz="2400" b="1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     </a:t>
            </a:r>
            <a:r>
              <a:rPr lang="en-US" sz="2400" b="1" u="sng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Chrome-vanadium</a:t>
            </a:r>
            <a:r>
              <a:rPr lang="ar-SA" sz="2400" b="1" u="sng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:</a:t>
            </a:r>
            <a:r>
              <a:rPr lang="en-US" sz="2400" b="1" u="sng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</a:t>
            </a:r>
            <a:endParaRPr lang="ar-SA" sz="2400" b="1" u="sng" dirty="0" smtClean="0">
              <a:solidFill>
                <a:schemeClr val="accent3">
                  <a:lumMod val="75000"/>
                </a:schemeClr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n-US" sz="2400" b="1" u="sng" dirty="0">
              <a:solidFill>
                <a:schemeClr val="accent3">
                  <a:lumMod val="75000"/>
                </a:schemeClr>
              </a:solidFill>
              <a:latin typeface="Comic Sans MS" pitchFamily="66" charset="0"/>
            </a:endParaRPr>
          </a:p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The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material will be used is Chrome-vanadium (UNS G61500, AISI 6150 M ASTM 231-41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).</a:t>
            </a:r>
          </a:p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This is the most popular alloy spring steel for condition involving higher stresses than can be used with the high-carbon steels and for use where fatigue resistance and long endurance are needed.</a:t>
            </a:r>
            <a:endParaRPr lang="en-US" sz="24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Also good for shock and impact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loads</a:t>
            </a:r>
            <a:endParaRPr lang="ar-SA" sz="24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This material used for </a:t>
            </a:r>
            <a:r>
              <a:rPr lang="en-US" sz="2400" u="sng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spring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244273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4" y="435429"/>
            <a:ext cx="9587211" cy="63899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2209800" y="5874840"/>
            <a:ext cx="519426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itchFamily="66" charset="0"/>
              </a:rPr>
              <a:t>Final shape</a:t>
            </a:r>
          </a:p>
        </p:txBody>
      </p:sp>
    </p:spTree>
    <p:extLst>
      <p:ext uri="{BB962C8B-B14F-4D97-AF65-F5344CB8AC3E}">
        <p14:creationId xmlns:p14="http://schemas.microsoft.com/office/powerpoint/2010/main" val="23513444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11417" y="-65314"/>
            <a:ext cx="404678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abriola" pitchFamily="82" charset="0"/>
              </a:rPr>
              <a:t>How  the  project  </a:t>
            </a:r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abriola" pitchFamily="82" charset="0"/>
              </a:rPr>
              <a:t>work</a:t>
            </a:r>
            <a:r>
              <a:rPr lang="ar-SA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abriola" pitchFamily="82" charset="0"/>
              </a:rPr>
              <a:t>فيديو</a:t>
            </a:r>
            <a:endParaRPr lang="en-US" sz="3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Gabriola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71167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798" y="1676400"/>
            <a:ext cx="7559040" cy="5047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2478019" y="617040"/>
            <a:ext cx="44566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</a:rPr>
              <a:t>Result </a:t>
            </a:r>
            <a:r>
              <a:rPr lang="en-US" sz="5400" b="1" u="sng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</a:rPr>
              <a:t>and analysis </a:t>
            </a:r>
          </a:p>
        </p:txBody>
      </p:sp>
    </p:spTree>
    <p:extLst>
      <p:ext uri="{BB962C8B-B14F-4D97-AF65-F5344CB8AC3E}">
        <p14:creationId xmlns:p14="http://schemas.microsoft.com/office/powerpoint/2010/main" val="2969537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66257"/>
            <a:ext cx="6777317" cy="4724400"/>
          </a:xfrm>
        </p:spPr>
        <p:txBody>
          <a:bodyPr>
            <a:normAutofit/>
          </a:bodyPr>
          <a:lstStyle/>
          <a:p>
            <a:pPr marL="525780" indent="-457200">
              <a:buFont typeface="+mj-lt"/>
              <a:buAutoNum type="arabicPeriod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Introduction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.</a:t>
            </a:r>
          </a:p>
          <a:p>
            <a:pPr marL="525780" indent="-457200">
              <a:buFont typeface="+mj-lt"/>
              <a:buAutoNum type="arabicPeriod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Objectives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.</a:t>
            </a:r>
          </a:p>
          <a:p>
            <a:pPr marL="525780" indent="-457200">
              <a:buFont typeface="+mj-lt"/>
              <a:buAutoNum type="arabicPeriod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Problem statement </a:t>
            </a:r>
            <a:endParaRPr lang="ar-AE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 marL="525780" indent="-457200">
              <a:buFont typeface="+mj-lt"/>
              <a:buAutoNum type="arabicPeriod"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Methodology</a:t>
            </a:r>
          </a:p>
          <a:p>
            <a:pPr marL="525780" indent="-457200">
              <a:buFont typeface="+mj-lt"/>
              <a:buAutoNum type="arabicPeriod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Result and analysis .</a:t>
            </a:r>
            <a:endParaRPr lang="ar-AE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 marL="525780" indent="-457200">
              <a:buFont typeface="+mj-lt"/>
              <a:buAutoNum type="arabicPeriod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Recommendation and </a:t>
            </a:r>
            <a:r>
              <a:rPr lang="ar-AE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Conclusions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28550" y="617040"/>
            <a:ext cx="17556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u="sng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Gabriola" pitchFamily="82" charset="0"/>
              </a:rPr>
              <a:t>Outline</a:t>
            </a:r>
            <a:endParaRPr lang="en-US" sz="5400" b="1" u="sng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briola" pitchFamily="8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662" y="872581"/>
            <a:ext cx="2493338" cy="2659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19839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625293" y="-130628"/>
            <a:ext cx="4046781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2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abriola" pitchFamily="82" charset="0"/>
              </a:rPr>
              <a:t>Helical </a:t>
            </a:r>
            <a:r>
              <a:rPr lang="en-US" sz="2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abriola" pitchFamily="82" charset="0"/>
              </a:rPr>
              <a:t>compression</a:t>
            </a:r>
            <a:r>
              <a:rPr lang="en-US" sz="2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abriola" pitchFamily="82" charset="0"/>
              </a:rPr>
              <a:t> spring</a:t>
            </a:r>
            <a:endParaRPr lang="en-US" sz="2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Gabriola" pitchFamily="82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9550" y="1437267"/>
            <a:ext cx="4398266" cy="4419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TextBox 15"/>
          <p:cNvSpPr txBox="1"/>
          <p:nvPr/>
        </p:nvSpPr>
        <p:spPr>
          <a:xfrm>
            <a:off x="696686" y="1524000"/>
            <a:ext cx="3581400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(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Na)   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Number 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of active 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coils.</a:t>
            </a: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  <a:p>
            <a:endParaRPr lang="en-US" sz="1600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(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Nt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)   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Number 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of total 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coils.</a:t>
            </a:r>
          </a:p>
          <a:p>
            <a:endParaRPr lang="en-US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  <a:p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(OD)  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Outside 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diameter.</a:t>
            </a:r>
          </a:p>
          <a:p>
            <a:endParaRPr lang="en-US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  <a:p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(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Lo)  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 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Free 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Length</a:t>
            </a:r>
          </a:p>
          <a:p>
            <a:endParaRPr lang="en-US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  <a:p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(</a:t>
            </a:r>
            <a:r>
              <a:rPr lang="en-US" sz="1600" dirty="0" err="1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Ls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) 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  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Solid 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Length. </a:t>
            </a:r>
            <a:endParaRPr lang="en-US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  <a:p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  <a:p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(C)    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Spring index.</a:t>
            </a:r>
          </a:p>
          <a:p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  <a:p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(D)    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Mean diameter.</a:t>
            </a:r>
          </a:p>
          <a:p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(d)    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Wire diameter.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 </a:t>
            </a:r>
            <a:endParaRPr lang="en-US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  <a:p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  <a:p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(K)    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Spring Rate.</a:t>
            </a:r>
          </a:p>
          <a:p>
            <a:endParaRPr lang="en-US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  <a:p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(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P)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    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Pitch : 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distance between 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coil.</a:t>
            </a:r>
            <a:r>
              <a:rPr lang="en-US" dirty="0"/>
              <a:t/>
            </a:r>
            <a:br>
              <a:rPr lang="en-US" dirty="0"/>
            </a:b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  <a:p>
            <a:endParaRPr lang="en-US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  <a:p>
            <a:endParaRPr lang="en-US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  <a:p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027" name="Rectangle 1026"/>
          <p:cNvSpPr/>
          <p:nvPr/>
        </p:nvSpPr>
        <p:spPr>
          <a:xfrm>
            <a:off x="914400" y="881390"/>
            <a:ext cx="220765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Parameters</a:t>
            </a:r>
            <a:endParaRPr lang="en-US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068380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11417" y="-65314"/>
            <a:ext cx="404678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abriola" pitchFamily="82" charset="0"/>
              </a:rPr>
              <a:t>Helical compression spring</a:t>
            </a:r>
            <a:endParaRPr lang="en-US" sz="32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Gabriola" pitchFamily="82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738642" y="552118"/>
            <a:ext cx="282320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Calculation:</a:t>
            </a:r>
            <a:endParaRPr lang="en-US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5801" y="1219199"/>
            <a:ext cx="342900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The calculation depend on :</a:t>
            </a:r>
          </a:p>
          <a:p>
            <a:endParaRPr lang="en-US" sz="1600" dirty="0"/>
          </a:p>
          <a:p>
            <a:r>
              <a:rPr lang="en-US" sz="1400" dirty="0" smtClean="0"/>
              <a:t> 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weight</a:t>
            </a:r>
            <a:r>
              <a:rPr lang="ar-SA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(maximum)  = 2000 kg</a:t>
            </a:r>
          </a:p>
          <a:p>
            <a:r>
              <a:rPr lang="en-US" sz="16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Fmax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= 2000 * 9.81 = 19620 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N</a:t>
            </a:r>
            <a:endParaRPr lang="ar-SA" sz="1600" dirty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  <a:p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  <a:p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weight 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(minimum) 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= 1200 k</a:t>
            </a:r>
          </a:p>
          <a:p>
            <a:r>
              <a:rPr lang="en-US" sz="16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Fmin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= 1200 * 9.81= 11772 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N</a:t>
            </a: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  <a:p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But etch spring will have (F /2 ) = 11772/2 = 5885 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N</a:t>
            </a: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  <a:p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Material of spring Chrome-vanadium, squared and 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ground</a:t>
            </a: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  <a:p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F 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= 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5885 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N</a:t>
            </a: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  <a:p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G  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= 77200  </a:t>
            </a:r>
            <a:r>
              <a:rPr lang="en-US" sz="16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Mpa</a:t>
            </a: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  <a:p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Lo = 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500 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mm</a:t>
            </a: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  <a:p>
            <a:r>
              <a:rPr lang="en-US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Ymax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 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= 150 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mm</a:t>
            </a: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  <a:p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d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= 18 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m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m </a:t>
            </a:r>
          </a:p>
          <a:p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D  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= 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mm</a:t>
            </a: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  <a:p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From 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table 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(10-4) [1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]</a:t>
            </a: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  <a:p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A = 2005 </a:t>
            </a:r>
          </a:p>
          <a:p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m = 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0.168</a:t>
            </a: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685" y="1734909"/>
            <a:ext cx="141922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495800" y="1219199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Equations that are </a:t>
            </a:r>
            <a:r>
              <a:rPr lang="en-US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used :</a:t>
            </a:r>
            <a:endParaRPr lang="en-US" u="sng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5570" y="2598281"/>
            <a:ext cx="141922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367087"/>
            <a:ext cx="141922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9806" y="4216854"/>
            <a:ext cx="1276350" cy="65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9806" y="5000625"/>
            <a:ext cx="141922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5521" y="1724023"/>
            <a:ext cx="141922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1916" y="2535009"/>
            <a:ext cx="151447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0079" y="3529692"/>
            <a:ext cx="141922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9806" y="5829300"/>
            <a:ext cx="141922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6679" y="4486275"/>
            <a:ext cx="137160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6679" y="5357812"/>
            <a:ext cx="1504950" cy="79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713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286000"/>
            <a:ext cx="7924800" cy="37338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685800" y="762000"/>
            <a:ext cx="8229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we choose a suitable wire diameter to satisfy the standard dimensions (the free length and the solid length , more logical and more safe  )</a:t>
            </a:r>
          </a:p>
          <a:p>
            <a:r>
              <a:rPr lang="en-US" dirty="0"/>
              <a:t> 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97298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09600" y="859971"/>
            <a:ext cx="8229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Helical compression spring design for fatigue loading and fatigue life</a:t>
            </a:r>
          </a:p>
        </p:txBody>
      </p:sp>
      <p:sp>
        <p:nvSpPr>
          <p:cNvPr id="135" name="Rectangle 1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36" name="Object 1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2721860"/>
              </p:ext>
            </p:extLst>
          </p:nvPr>
        </p:nvGraphicFramePr>
        <p:xfrm>
          <a:off x="372570" y="2494788"/>
          <a:ext cx="1388460" cy="3444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5" name="Equation" r:id="rId3" imgW="927100" imgH="228600" progId="Equation.3">
                  <p:embed/>
                </p:oleObj>
              </mc:Choice>
              <mc:Fallback>
                <p:oleObj name="Equation" r:id="rId3" imgW="927100" imgH="228600" progId="Equation.3">
                  <p:embed/>
                  <p:pic>
                    <p:nvPicPr>
                      <p:cNvPr id="0" name="Object 1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2570" y="2494788"/>
                        <a:ext cx="1388460" cy="3444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7" name="Rectangle 1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38" name="Object 1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3891909"/>
              </p:ext>
            </p:extLst>
          </p:nvPr>
        </p:nvGraphicFramePr>
        <p:xfrm>
          <a:off x="381000" y="1676400"/>
          <a:ext cx="1371600" cy="333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6" name="Equation" r:id="rId5" imgW="927000" imgH="228600" progId="Equation.3">
                  <p:embed/>
                </p:oleObj>
              </mc:Choice>
              <mc:Fallback>
                <p:oleObj name="Equation" r:id="rId5" imgW="927000" imgH="228600" progId="Equation.3">
                  <p:embed/>
                  <p:pic>
                    <p:nvPicPr>
                      <p:cNvPr id="0" name="Object 1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676400"/>
                        <a:ext cx="1371600" cy="3334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9" name="Rectangle 1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40" name="Object 1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2150230"/>
              </p:ext>
            </p:extLst>
          </p:nvPr>
        </p:nvGraphicFramePr>
        <p:xfrm>
          <a:off x="395287" y="3200400"/>
          <a:ext cx="1571625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7" name="Equation" r:id="rId7" imgW="1002865" imgH="634725" progId="Equation.3">
                  <p:embed/>
                </p:oleObj>
              </mc:Choice>
              <mc:Fallback>
                <p:oleObj name="Equation" r:id="rId7" imgW="1002865" imgH="634725" progId="Equation.3">
                  <p:embed/>
                  <p:pic>
                    <p:nvPicPr>
                      <p:cNvPr id="0" name="Object 1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7" y="3200400"/>
                        <a:ext cx="1571625" cy="990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" name="Rectangle 14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44" name="Object 1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0321027"/>
              </p:ext>
            </p:extLst>
          </p:nvPr>
        </p:nvGraphicFramePr>
        <p:xfrm>
          <a:off x="485775" y="5074810"/>
          <a:ext cx="1343025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8" name="Equation" r:id="rId9" imgW="838200" imgH="228600" progId="Equation.3">
                  <p:embed/>
                </p:oleObj>
              </mc:Choice>
              <mc:Fallback>
                <p:oleObj name="Equation" r:id="rId9" imgW="838200" imgH="228600" progId="Equation.3">
                  <p:embed/>
                  <p:pic>
                    <p:nvPicPr>
                      <p:cNvPr id="0" name="Object 1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775" y="5074810"/>
                        <a:ext cx="1343025" cy="361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5" name="Rectangle 15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46" name="Object 1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0855786"/>
              </p:ext>
            </p:extLst>
          </p:nvPr>
        </p:nvGraphicFramePr>
        <p:xfrm>
          <a:off x="2952178" y="3369808"/>
          <a:ext cx="1514475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9" name="Equation" r:id="rId11" imgW="1282700" imgH="393700" progId="Equation.3">
                  <p:embed/>
                </p:oleObj>
              </mc:Choice>
              <mc:Fallback>
                <p:oleObj name="Equation" r:id="rId11" imgW="1282700" imgH="393700" progId="Equation.3">
                  <p:embed/>
                  <p:pic>
                    <p:nvPicPr>
                      <p:cNvPr id="0" name="Object 1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2178" y="3369808"/>
                        <a:ext cx="1514475" cy="4667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7" name="Rectangle 15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48" name="Object 1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7501306"/>
              </p:ext>
            </p:extLst>
          </p:nvPr>
        </p:nvGraphicFramePr>
        <p:xfrm>
          <a:off x="2926080" y="1699532"/>
          <a:ext cx="1524000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0" name="Equation" r:id="rId13" imgW="1295400" imgH="393700" progId="Equation.3">
                  <p:embed/>
                </p:oleObj>
              </mc:Choice>
              <mc:Fallback>
                <p:oleObj name="Equation" r:id="rId13" imgW="1295400" imgH="393700" progId="Equation.3">
                  <p:embed/>
                  <p:pic>
                    <p:nvPicPr>
                      <p:cNvPr id="0" name="Object 1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6080" y="1699532"/>
                        <a:ext cx="1524000" cy="466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9" name="Rectangle 15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0" name="Object 1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2450888"/>
              </p:ext>
            </p:extLst>
          </p:nvPr>
        </p:nvGraphicFramePr>
        <p:xfrm>
          <a:off x="3065097" y="4912504"/>
          <a:ext cx="1288638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1" name="Equation" r:id="rId15" imgW="774360" imgH="393480" progId="Equation.3">
                  <p:embed/>
                </p:oleObj>
              </mc:Choice>
              <mc:Fallback>
                <p:oleObj name="Equation" r:id="rId15" imgW="774360" imgH="393480" progId="Equation.3">
                  <p:embed/>
                  <p:pic>
                    <p:nvPicPr>
                      <p:cNvPr id="0" name="Object 1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5097" y="4912504"/>
                        <a:ext cx="1288638" cy="4667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1" name="Rectangle 15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2" name="Object 1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9014403"/>
              </p:ext>
            </p:extLst>
          </p:nvPr>
        </p:nvGraphicFramePr>
        <p:xfrm>
          <a:off x="5430202" y="1642937"/>
          <a:ext cx="1392555" cy="6329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2" name="Equation" r:id="rId17" imgW="888614" imgH="406224" progId="Equation.3">
                  <p:embed/>
                </p:oleObj>
              </mc:Choice>
              <mc:Fallback>
                <p:oleObj name="Equation" r:id="rId17" imgW="888614" imgH="406224" progId="Equation.3">
                  <p:embed/>
                  <p:pic>
                    <p:nvPicPr>
                      <p:cNvPr id="0" name="Object 1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0202" y="1642937"/>
                        <a:ext cx="1392555" cy="6329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" name="Rectangle 15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4" name="Object 1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4038201"/>
              </p:ext>
            </p:extLst>
          </p:nvPr>
        </p:nvGraphicFramePr>
        <p:xfrm>
          <a:off x="5411152" y="3287942"/>
          <a:ext cx="1430655" cy="6304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3" name="Equation" r:id="rId19" imgW="952087" imgH="418918" progId="Equation.3">
                  <p:embed/>
                </p:oleObj>
              </mc:Choice>
              <mc:Fallback>
                <p:oleObj name="Equation" r:id="rId19" imgW="952087" imgH="418918" progId="Equation.3">
                  <p:embed/>
                  <p:pic>
                    <p:nvPicPr>
                      <p:cNvPr id="0" name="Object 1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1152" y="3287942"/>
                        <a:ext cx="1430655" cy="63045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5" name="Rectangle 159"/>
          <p:cNvSpPr>
            <a:spLocks noChangeArrowheads="1"/>
          </p:cNvSpPr>
          <p:nvPr/>
        </p:nvSpPr>
        <p:spPr bwMode="auto">
          <a:xfrm>
            <a:off x="0" y="4953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6" name="Rectangle 16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8" name="Rectangle 163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9" name="Object 15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0983542"/>
              </p:ext>
            </p:extLst>
          </p:nvPr>
        </p:nvGraphicFramePr>
        <p:xfrm>
          <a:off x="5410201" y="4868526"/>
          <a:ext cx="14478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4" name="Equation" r:id="rId21" imgW="914400" imgH="647700" progId="Equation.3">
                  <p:embed/>
                </p:oleObj>
              </mc:Choice>
              <mc:Fallback>
                <p:oleObj name="Equation" r:id="rId21" imgW="914400" imgH="647700" progId="Equation.3">
                  <p:embed/>
                  <p:pic>
                    <p:nvPicPr>
                      <p:cNvPr id="0" name="Object 1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1" y="4868526"/>
                        <a:ext cx="1447800" cy="762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0" name="Rectangle 16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2" name="Rectangle 16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4" name="Rectangle 16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6" name="Rectangle 17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70" name="Object 16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4451542"/>
              </p:ext>
            </p:extLst>
          </p:nvPr>
        </p:nvGraphicFramePr>
        <p:xfrm>
          <a:off x="419100" y="4267200"/>
          <a:ext cx="1363439" cy="4298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5" name="Equation" r:id="rId23" imgW="711000" imgH="228600" progId="Equation.3">
                  <p:embed/>
                </p:oleObj>
              </mc:Choice>
              <mc:Fallback>
                <p:oleObj name="Equation" r:id="rId23" imgW="711000" imgH="228600" progId="Equation.3">
                  <p:embed/>
                  <p:pic>
                    <p:nvPicPr>
                      <p:cNvPr id="0" name="Object 4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" y="4267200"/>
                        <a:ext cx="1363439" cy="42988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2" name="Rounded Rectangle 171"/>
          <p:cNvSpPr/>
          <p:nvPr/>
        </p:nvSpPr>
        <p:spPr>
          <a:xfrm>
            <a:off x="304800" y="1556657"/>
            <a:ext cx="1524000" cy="609600"/>
          </a:xfrm>
          <a:prstGeom prst="round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ounded Rectangle 172"/>
          <p:cNvSpPr/>
          <p:nvPr/>
        </p:nvSpPr>
        <p:spPr>
          <a:xfrm>
            <a:off x="304800" y="2362200"/>
            <a:ext cx="1524000" cy="609600"/>
          </a:xfrm>
          <a:prstGeom prst="round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Rounded Rectangle 173"/>
          <p:cNvSpPr/>
          <p:nvPr/>
        </p:nvSpPr>
        <p:spPr>
          <a:xfrm>
            <a:off x="268224" y="3200400"/>
            <a:ext cx="1752600" cy="1066800"/>
          </a:xfrm>
          <a:prstGeom prst="round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ounded Rectangle 174"/>
          <p:cNvSpPr/>
          <p:nvPr/>
        </p:nvSpPr>
        <p:spPr>
          <a:xfrm>
            <a:off x="359664" y="4858076"/>
            <a:ext cx="1524000" cy="609600"/>
          </a:xfrm>
          <a:prstGeom prst="round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Rectangle 4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77" name="Object 17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6799867"/>
              </p:ext>
            </p:extLst>
          </p:nvPr>
        </p:nvGraphicFramePr>
        <p:xfrm>
          <a:off x="359664" y="5639670"/>
          <a:ext cx="1690689" cy="3772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6" name="Equation" r:id="rId25" imgW="736600" imgH="228600" progId="Equation.3">
                  <p:embed/>
                </p:oleObj>
              </mc:Choice>
              <mc:Fallback>
                <p:oleObj name="Equation" r:id="rId25" imgW="736600" imgH="228600" progId="Equation.3">
                  <p:embed/>
                  <p:pic>
                    <p:nvPicPr>
                      <p:cNvPr id="0" name="Object 4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664" y="5639670"/>
                        <a:ext cx="1690689" cy="3772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8" name="Rounded Rectangle 177"/>
          <p:cNvSpPr/>
          <p:nvPr/>
        </p:nvSpPr>
        <p:spPr>
          <a:xfrm>
            <a:off x="2819400" y="1556656"/>
            <a:ext cx="1737360" cy="805543"/>
          </a:xfrm>
          <a:prstGeom prst="round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ctangle 45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80" name="Object 17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2862687"/>
              </p:ext>
            </p:extLst>
          </p:nvPr>
        </p:nvGraphicFramePr>
        <p:xfrm>
          <a:off x="2913493" y="2447925"/>
          <a:ext cx="1549173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7" name="Equation" r:id="rId27" imgW="800100" imgH="228600" progId="Equation.3">
                  <p:embed/>
                </p:oleObj>
              </mc:Choice>
              <mc:Fallback>
                <p:oleObj name="Equation" r:id="rId27" imgW="800100" imgH="228600" progId="Equation.3">
                  <p:embed/>
                  <p:pic>
                    <p:nvPicPr>
                      <p:cNvPr id="0" name="Object 4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3493" y="2447925"/>
                        <a:ext cx="1549173" cy="4381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1" name="Rounded Rectangle 180"/>
          <p:cNvSpPr/>
          <p:nvPr/>
        </p:nvSpPr>
        <p:spPr>
          <a:xfrm>
            <a:off x="2840736" y="3200400"/>
            <a:ext cx="1737360" cy="805543"/>
          </a:xfrm>
          <a:prstGeom prst="round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Rectangle 45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83" name="Object 18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1549546"/>
              </p:ext>
            </p:extLst>
          </p:nvPr>
        </p:nvGraphicFramePr>
        <p:xfrm>
          <a:off x="2920719" y="4038624"/>
          <a:ext cx="1534722" cy="4571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8" name="Equation" r:id="rId29" imgW="761669" imgH="228501" progId="Equation.3">
                  <p:embed/>
                </p:oleObj>
              </mc:Choice>
              <mc:Fallback>
                <p:oleObj name="Equation" r:id="rId29" imgW="761669" imgH="228501" progId="Equation.3">
                  <p:embed/>
                  <p:pic>
                    <p:nvPicPr>
                      <p:cNvPr id="0" name="Object 4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0719" y="4038624"/>
                        <a:ext cx="1534722" cy="45715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" name="Rounded Rectangle 183"/>
          <p:cNvSpPr/>
          <p:nvPr/>
        </p:nvSpPr>
        <p:spPr>
          <a:xfrm>
            <a:off x="2840736" y="4760104"/>
            <a:ext cx="1737360" cy="805543"/>
          </a:xfrm>
          <a:prstGeom prst="round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Rectangle 45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86" name="Object 18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2339993"/>
              </p:ext>
            </p:extLst>
          </p:nvPr>
        </p:nvGraphicFramePr>
        <p:xfrm>
          <a:off x="3194113" y="5586983"/>
          <a:ext cx="1030605" cy="257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9" name="Equation" r:id="rId31" imgW="532937" imgH="215713" progId="Equation.3">
                  <p:embed/>
                </p:oleObj>
              </mc:Choice>
              <mc:Fallback>
                <p:oleObj name="Equation" r:id="rId31" imgW="532937" imgH="215713" progId="Equation.3">
                  <p:embed/>
                  <p:pic>
                    <p:nvPicPr>
                      <p:cNvPr id="0" name="Object 4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4113" y="5586983"/>
                        <a:ext cx="1030605" cy="2571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7" name="Rounded Rectangle 186"/>
          <p:cNvSpPr/>
          <p:nvPr/>
        </p:nvSpPr>
        <p:spPr>
          <a:xfrm>
            <a:off x="5257800" y="1543156"/>
            <a:ext cx="1737360" cy="805543"/>
          </a:xfrm>
          <a:prstGeom prst="round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ctangle 45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89" name="Object 18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881434"/>
              </p:ext>
            </p:extLst>
          </p:nvPr>
        </p:nvGraphicFramePr>
        <p:xfrm>
          <a:off x="5562600" y="2424684"/>
          <a:ext cx="1219200" cy="4112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0" name="Equation" r:id="rId33" imgW="672808" imgH="228501" progId="Equation.3">
                  <p:embed/>
                </p:oleObj>
              </mc:Choice>
              <mc:Fallback>
                <p:oleObj name="Equation" r:id="rId33" imgW="672808" imgH="228501" progId="Equation.3">
                  <p:embed/>
                  <p:pic>
                    <p:nvPicPr>
                      <p:cNvPr id="0" name="Object 4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2424684"/>
                        <a:ext cx="1219200" cy="4112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0" name="Rectangle 45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2" name="Rounded Rectangle 191"/>
          <p:cNvSpPr/>
          <p:nvPr/>
        </p:nvSpPr>
        <p:spPr>
          <a:xfrm>
            <a:off x="5257800" y="3150761"/>
            <a:ext cx="1737360" cy="855182"/>
          </a:xfrm>
          <a:prstGeom prst="round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ctangle 46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94" name="Object 19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0172222"/>
              </p:ext>
            </p:extLst>
          </p:nvPr>
        </p:nvGraphicFramePr>
        <p:xfrm>
          <a:off x="5486400" y="4133850"/>
          <a:ext cx="1508760" cy="4800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1" name="Equation" r:id="rId35" imgW="711200" imgH="228600" progId="Equation.3">
                  <p:embed/>
                </p:oleObj>
              </mc:Choice>
              <mc:Fallback>
                <p:oleObj name="Equation" r:id="rId35" imgW="711200" imgH="228600" progId="Equation.3">
                  <p:embed/>
                  <p:pic>
                    <p:nvPicPr>
                      <p:cNvPr id="0" name="Object 4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4133850"/>
                        <a:ext cx="1508760" cy="4800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5" name="Rounded Rectangle 194"/>
          <p:cNvSpPr/>
          <p:nvPr/>
        </p:nvSpPr>
        <p:spPr>
          <a:xfrm>
            <a:off x="5257800" y="4760104"/>
            <a:ext cx="1737360" cy="855182"/>
          </a:xfrm>
          <a:prstGeom prst="round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Rectangle 46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97" name="Object 19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2258277"/>
              </p:ext>
            </p:extLst>
          </p:nvPr>
        </p:nvGraphicFramePr>
        <p:xfrm>
          <a:off x="5477827" y="5615286"/>
          <a:ext cx="1297305" cy="4324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2" name="Equation" r:id="rId37" imgW="723586" imgH="241195" progId="Equation.3">
                  <p:embed/>
                </p:oleObj>
              </mc:Choice>
              <mc:Fallback>
                <p:oleObj name="Equation" r:id="rId37" imgW="723586" imgH="241195" progId="Equation.3">
                  <p:embed/>
                  <p:pic>
                    <p:nvPicPr>
                      <p:cNvPr id="0" name="Object 4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7827" y="5615286"/>
                        <a:ext cx="1297305" cy="4324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36732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01762" y="1066800"/>
            <a:ext cx="1905000" cy="1001486"/>
          </a:xfrm>
          <a:prstGeom prst="round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601762" y="2839212"/>
            <a:ext cx="1815302" cy="1002792"/>
          </a:xfrm>
          <a:prstGeom prst="round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449362" y="4841748"/>
            <a:ext cx="2120102" cy="886968"/>
          </a:xfrm>
          <a:prstGeom prst="round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8617732"/>
              </p:ext>
            </p:extLst>
          </p:nvPr>
        </p:nvGraphicFramePr>
        <p:xfrm>
          <a:off x="789540" y="1061403"/>
          <a:ext cx="1529443" cy="10068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2" name="Equation" r:id="rId3" imgW="964781" imgH="634725" progId="Equation.3">
                  <p:embed/>
                </p:oleObj>
              </mc:Choice>
              <mc:Fallback>
                <p:oleObj name="Equation" r:id="rId3" imgW="964781" imgH="634725" progId="Equation.3">
                  <p:embed/>
                  <p:pic>
                    <p:nvPicPr>
                      <p:cNvPr id="0" name="Object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9540" y="1061403"/>
                        <a:ext cx="1529443" cy="100688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98731"/>
              </p:ext>
            </p:extLst>
          </p:nvPr>
        </p:nvGraphicFramePr>
        <p:xfrm>
          <a:off x="855109" y="2080478"/>
          <a:ext cx="135128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3" name="Equation" r:id="rId5" imgW="609336" imgH="241195" progId="Equation.3">
                  <p:embed/>
                </p:oleObj>
              </mc:Choice>
              <mc:Fallback>
                <p:oleObj name="Equation" r:id="rId5" imgW="609336" imgH="241195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5109" y="2080478"/>
                        <a:ext cx="1351280" cy="533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4549991"/>
              </p:ext>
            </p:extLst>
          </p:nvPr>
        </p:nvGraphicFramePr>
        <p:xfrm>
          <a:off x="861713" y="3010975"/>
          <a:ext cx="1295400" cy="6592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4" name="Equation" r:id="rId7" imgW="901700" imgH="457200" progId="Equation.3">
                  <p:embed/>
                </p:oleObj>
              </mc:Choice>
              <mc:Fallback>
                <p:oleObj name="Equation" r:id="rId7" imgW="901700" imgH="457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1713" y="3010975"/>
                        <a:ext cx="1295400" cy="65926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6200175"/>
              </p:ext>
            </p:extLst>
          </p:nvPr>
        </p:nvGraphicFramePr>
        <p:xfrm>
          <a:off x="747413" y="4038600"/>
          <a:ext cx="15240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5" name="Equation" r:id="rId9" imgW="710891" imgH="177723" progId="Equation.3">
                  <p:embed/>
                </p:oleObj>
              </mc:Choice>
              <mc:Fallback>
                <p:oleObj name="Equation" r:id="rId9" imgW="710891" imgH="177723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7413" y="4038600"/>
                        <a:ext cx="1524000" cy="381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9375941"/>
              </p:ext>
            </p:extLst>
          </p:nvPr>
        </p:nvGraphicFramePr>
        <p:xfrm>
          <a:off x="511955" y="4933188"/>
          <a:ext cx="1994916" cy="704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6" name="Equation" r:id="rId11" imgW="1231366" imgH="431613" progId="Equation.3">
                  <p:embed/>
                </p:oleObj>
              </mc:Choice>
              <mc:Fallback>
                <p:oleObj name="Equation" r:id="rId11" imgW="1231366" imgH="431613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955" y="4933188"/>
                        <a:ext cx="1994916" cy="704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9508073"/>
              </p:ext>
            </p:extLst>
          </p:nvPr>
        </p:nvGraphicFramePr>
        <p:xfrm>
          <a:off x="830579" y="5728716"/>
          <a:ext cx="144736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7" name="Equation" r:id="rId13" imgW="609336" imgH="177723" progId="Equation.3">
                  <p:embed/>
                </p:oleObj>
              </mc:Choice>
              <mc:Fallback>
                <p:oleObj name="Equation" r:id="rId13" imgW="609336" imgH="177723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0579" y="5728716"/>
                        <a:ext cx="1447365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ounded Rectangle 17"/>
          <p:cNvSpPr/>
          <p:nvPr/>
        </p:nvSpPr>
        <p:spPr>
          <a:xfrm>
            <a:off x="4876800" y="1181318"/>
            <a:ext cx="2120102" cy="1104682"/>
          </a:xfrm>
          <a:prstGeom prst="round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8359937"/>
              </p:ext>
            </p:extLst>
          </p:nvPr>
        </p:nvGraphicFramePr>
        <p:xfrm>
          <a:off x="5181600" y="1310367"/>
          <a:ext cx="1600200" cy="8817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8" name="Equation" r:id="rId15" imgW="787400" imgH="431800" progId="Equation.3">
                  <p:embed/>
                </p:oleObj>
              </mc:Choice>
              <mc:Fallback>
                <p:oleObj name="Equation" r:id="rId15" imgW="787400" imgH="43180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1310367"/>
                        <a:ext cx="1600200" cy="88174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20"/>
          <p:cNvSpPr/>
          <p:nvPr/>
        </p:nvSpPr>
        <p:spPr>
          <a:xfrm>
            <a:off x="3810000" y="275458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 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657600" y="2939255"/>
            <a:ext cx="50292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N=841382.54</a:t>
            </a:r>
            <a:endParaRPr lang="ar-SA" dirty="0" smtClean="0">
              <a:latin typeface="Comic Sans MS" pitchFamily="66" charset="0"/>
            </a:endParaRPr>
          </a:p>
          <a:p>
            <a:endParaRPr lang="en-US" dirty="0">
              <a:latin typeface="Comic Sans MS" pitchFamily="66" charset="0"/>
            </a:endParaRPr>
          </a:p>
          <a:p>
            <a:r>
              <a:rPr lang="en-US" dirty="0">
                <a:latin typeface="Comic Sans MS" pitchFamily="66" charset="0"/>
              </a:rPr>
              <a:t>every car  make two cycles in the springs : one by the front wheels and the other by the back wheels , every day 500 cars pass over the speed breaker  so we have 1000 cycles in the springs each day</a:t>
            </a:r>
          </a:p>
          <a:p>
            <a:r>
              <a:rPr lang="en-US" dirty="0">
                <a:latin typeface="Comic Sans MS" pitchFamily="66" charset="0"/>
              </a:rPr>
              <a:t>Period that does not  happened fatigue</a:t>
            </a:r>
          </a:p>
          <a:p>
            <a:r>
              <a:rPr lang="en-US" dirty="0" smtClean="0">
                <a:latin typeface="Comic Sans MS" pitchFamily="66" charset="0"/>
              </a:rPr>
              <a:t>831382.54 </a:t>
            </a:r>
            <a:r>
              <a:rPr lang="en-US" dirty="0">
                <a:latin typeface="Comic Sans MS" pitchFamily="66" charset="0"/>
              </a:rPr>
              <a:t>/ 1000 * 360 = 2 year</a:t>
            </a:r>
          </a:p>
        </p:txBody>
      </p:sp>
    </p:spTree>
    <p:extLst>
      <p:ext uri="{BB962C8B-B14F-4D97-AF65-F5344CB8AC3E}">
        <p14:creationId xmlns:p14="http://schemas.microsoft.com/office/powerpoint/2010/main" val="12926507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914400"/>
            <a:ext cx="7772400" cy="5486400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734596" y="-119743"/>
            <a:ext cx="4046781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2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abriola" pitchFamily="82" charset="0"/>
              </a:rPr>
              <a:t>Hollow pipe </a:t>
            </a:r>
            <a:endParaRPr lang="en-US" sz="2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Gabriola" pitchFamily="82" charset="0"/>
            </a:endParaRPr>
          </a:p>
        </p:txBody>
      </p:sp>
      <p:sp>
        <p:nvSpPr>
          <p:cNvPr id="5" name="Text Placeholder 5"/>
          <p:cNvSpPr txBox="1">
            <a:spLocks/>
          </p:cNvSpPr>
          <p:nvPr/>
        </p:nvSpPr>
        <p:spPr>
          <a:xfrm>
            <a:off x="76200" y="1015424"/>
            <a:ext cx="3048000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Calculation: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53200" y="3581401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Comic Sans MS" pitchFamily="66" charset="0"/>
              </a:rPr>
              <a:t>D</a:t>
            </a:r>
            <a:r>
              <a:rPr lang="en-US" sz="1400" dirty="0" err="1">
                <a:latin typeface="Comic Sans MS" pitchFamily="66" charset="0"/>
              </a:rPr>
              <a:t>out</a:t>
            </a:r>
            <a:endParaRPr lang="en-US" sz="1400" dirty="0">
              <a:latin typeface="Comic Sans MS" pitchFamily="66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3766067"/>
            <a:ext cx="2843872" cy="24585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3" name="Straight Arrow Connector 12"/>
          <p:cNvCxnSpPr/>
          <p:nvPr/>
        </p:nvCxnSpPr>
        <p:spPr>
          <a:xfrm flipH="1">
            <a:off x="5780314" y="4495800"/>
            <a:ext cx="45720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998028" y="4126468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</a:t>
            </a:r>
            <a:endParaRPr lang="en-US" b="1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813709"/>
            <a:ext cx="2085975" cy="2724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8" name="Straight Arrow Connector 17"/>
          <p:cNvCxnSpPr/>
          <p:nvPr/>
        </p:nvCxnSpPr>
        <p:spPr>
          <a:xfrm>
            <a:off x="7315200" y="1600200"/>
            <a:ext cx="609600" cy="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800975" y="953869"/>
            <a:ext cx="838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mic Sans MS" pitchFamily="66" charset="0"/>
              </a:rPr>
              <a:t>upper hollow pipe</a:t>
            </a:r>
            <a:endParaRPr lang="en-US" sz="1200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7315200" y="2590800"/>
            <a:ext cx="609600" cy="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800975" y="1852618"/>
            <a:ext cx="838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omic Sans MS" pitchFamily="66" charset="0"/>
              </a:rPr>
              <a:t>Lower hollow </a:t>
            </a:r>
            <a:r>
              <a:rPr lang="en-US" sz="1200" dirty="0">
                <a:latin typeface="Comic Sans MS" pitchFamily="66" charset="0"/>
              </a:rPr>
              <a:t>pipe</a:t>
            </a:r>
            <a:endParaRPr lang="en-US" sz="1200" dirty="0"/>
          </a:p>
        </p:txBody>
      </p:sp>
      <p:sp>
        <p:nvSpPr>
          <p:cNvPr id="2" name="Rectangle 1"/>
          <p:cNvSpPr/>
          <p:nvPr/>
        </p:nvSpPr>
        <p:spPr>
          <a:xfrm>
            <a:off x="293913" y="1852618"/>
            <a:ext cx="5421087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omic Sans MS" pitchFamily="66" charset="0"/>
              </a:rPr>
              <a:t>Din  spring = D-d =156.5-18=138.5 mm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clearance </a:t>
            </a:r>
            <a:r>
              <a:rPr lang="en-US" dirty="0">
                <a:latin typeface="Comic Sans MS" pitchFamily="66" charset="0"/>
              </a:rPr>
              <a:t>between lower hollow pipe and spring = 5mm</a:t>
            </a:r>
          </a:p>
          <a:p>
            <a:r>
              <a:rPr lang="en-US" dirty="0" smtClean="0">
                <a:latin typeface="Comic Sans MS" pitchFamily="66" charset="0"/>
              </a:rPr>
              <a:t>thickness </a:t>
            </a:r>
            <a:r>
              <a:rPr lang="en-US" dirty="0">
                <a:latin typeface="Comic Sans MS" pitchFamily="66" charset="0"/>
              </a:rPr>
              <a:t>for hollow pipe = 3mm</a:t>
            </a:r>
          </a:p>
          <a:p>
            <a:r>
              <a:rPr lang="en-US" dirty="0" smtClean="0">
                <a:latin typeface="Comic Sans MS" pitchFamily="66" charset="0"/>
              </a:rPr>
              <a:t>Din(lower H.P)= Din spring - 2*clearance -2*thickness</a:t>
            </a:r>
            <a:endParaRPr lang="en-US" dirty="0">
              <a:latin typeface="Comic Sans MS" pitchFamily="66" charset="0"/>
            </a:endParaRP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Din lower = 122m</a:t>
            </a:r>
          </a:p>
          <a:p>
            <a:r>
              <a:rPr lang="en-US" dirty="0">
                <a:latin typeface="Comic Sans MS" pitchFamily="66" charset="0"/>
              </a:rPr>
              <a:t> </a:t>
            </a:r>
          </a:p>
          <a:p>
            <a:r>
              <a:rPr lang="en-US" dirty="0" smtClean="0">
                <a:latin typeface="Comic Sans MS" pitchFamily="66" charset="0"/>
              </a:rPr>
              <a:t>clearance </a:t>
            </a:r>
            <a:r>
              <a:rPr lang="en-US" dirty="0">
                <a:latin typeface="Comic Sans MS" pitchFamily="66" charset="0"/>
              </a:rPr>
              <a:t>between upper hollow pipe and spring = 2mm</a:t>
            </a:r>
          </a:p>
          <a:p>
            <a:r>
              <a:rPr lang="en-US" dirty="0" smtClean="0">
                <a:latin typeface="Comic Sans MS" pitchFamily="66" charset="0"/>
              </a:rPr>
              <a:t>thickness </a:t>
            </a:r>
            <a:r>
              <a:rPr lang="en-US" dirty="0">
                <a:latin typeface="Comic Sans MS" pitchFamily="66" charset="0"/>
              </a:rPr>
              <a:t>for hollow pipe = 3mm</a:t>
            </a:r>
          </a:p>
          <a:p>
            <a:r>
              <a:rPr lang="en-US" dirty="0">
                <a:latin typeface="Comic Sans MS" pitchFamily="66" charset="0"/>
              </a:rPr>
              <a:t>Din ( upper </a:t>
            </a:r>
            <a:r>
              <a:rPr lang="en-US" dirty="0" smtClean="0">
                <a:latin typeface="Comic Sans MS" pitchFamily="66" charset="0"/>
              </a:rPr>
              <a:t>H.P) = </a:t>
            </a:r>
            <a:r>
              <a:rPr lang="en-US" dirty="0">
                <a:latin typeface="Comic Sans MS" pitchFamily="66" charset="0"/>
              </a:rPr>
              <a:t>Din spring -2*clearance – 2*thickness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Din upper = 128 mm</a:t>
            </a:r>
          </a:p>
        </p:txBody>
      </p:sp>
    </p:spTree>
    <p:extLst>
      <p:ext uri="{BB962C8B-B14F-4D97-AF65-F5344CB8AC3E}">
        <p14:creationId xmlns:p14="http://schemas.microsoft.com/office/powerpoint/2010/main" val="33890170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11417" y="-65314"/>
            <a:ext cx="4046781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abriola" pitchFamily="82" charset="0"/>
              </a:rPr>
              <a:t>Rack , pinion and </a:t>
            </a:r>
            <a:r>
              <a:rPr lang="en-US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abriola" pitchFamily="82" charset="0"/>
              </a:rPr>
              <a:t>spur</a:t>
            </a:r>
            <a:r>
              <a:rPr lang="en-US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abriola" pitchFamily="82" charset="0"/>
              </a:rPr>
              <a:t> Gear</a:t>
            </a:r>
          </a:p>
          <a:p>
            <a:pPr algn="ctr"/>
            <a:r>
              <a:rPr lang="en-US" sz="3200" b="1" dirty="0" smtClean="0"/>
              <a:t> </a:t>
            </a:r>
            <a:endParaRPr lang="en-US" sz="32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Gabriola" pitchFamily="82" charset="0"/>
            </a:endParaRPr>
          </a:p>
        </p:txBody>
      </p:sp>
      <p:pic>
        <p:nvPicPr>
          <p:cNvPr id="5" name="Content Placeholder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0114" y="1830125"/>
            <a:ext cx="3429000" cy="217929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18456" y="1275641"/>
            <a:ext cx="7162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Teeth parallel to the shaft, Used to transmitted motion from one shaft to the other shaft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620485" y="781071"/>
            <a:ext cx="1854995" cy="461665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t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Spur gear:</a:t>
            </a:r>
            <a:endParaRPr 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Text Placeholder 5"/>
          <p:cNvSpPr txBox="1">
            <a:spLocks/>
          </p:cNvSpPr>
          <p:nvPr/>
        </p:nvSpPr>
        <p:spPr>
          <a:xfrm>
            <a:off x="570480" y="4264967"/>
            <a:ext cx="3212739" cy="461665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t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Rack &amp; pinion gear:</a:t>
            </a:r>
            <a:endParaRPr 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9670" y="4419600"/>
            <a:ext cx="2073729" cy="1905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42256" y="49530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Comic Sans MS" pitchFamily="66" charset="0"/>
              </a:rPr>
              <a:t>Rack and pinion gears are used to convert the transitional motion to rotational motion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18456" y="2193539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AutoNum type="alphaLcParenBoth" startAt="4"/>
            </a:pPr>
            <a:r>
              <a:rPr lang="en-US" sz="1600" dirty="0" smtClean="0">
                <a:latin typeface="Comic Sans MS" pitchFamily="66" charset="0"/>
              </a:rPr>
              <a:t>Pitch Diameter</a:t>
            </a:r>
          </a:p>
          <a:p>
            <a:pPr marL="342900" indent="-342900">
              <a:buAutoNum type="alphaLcParenBoth" startAt="4"/>
            </a:pPr>
            <a:endParaRPr lang="en-US" sz="1600" dirty="0">
              <a:latin typeface="Comic Sans MS" pitchFamily="66" charset="0"/>
            </a:endParaRPr>
          </a:p>
          <a:p>
            <a:pPr marL="342900" indent="-342900">
              <a:buAutoNum type="alphaUcParenBoth" startAt="16"/>
            </a:pPr>
            <a:r>
              <a:rPr lang="en-US" sz="1600" dirty="0" err="1" smtClean="0">
                <a:latin typeface="Comic Sans MS" pitchFamily="66" charset="0"/>
              </a:rPr>
              <a:t>Diametral</a:t>
            </a:r>
            <a:r>
              <a:rPr lang="en-US" sz="1600" dirty="0" smtClean="0">
                <a:latin typeface="Comic Sans MS" pitchFamily="66" charset="0"/>
              </a:rPr>
              <a:t> Pitch</a:t>
            </a:r>
          </a:p>
          <a:p>
            <a:pPr marL="342900" indent="-342900">
              <a:buAutoNum type="alphaUcParenBoth" startAt="16"/>
            </a:pPr>
            <a:endParaRPr lang="en-US" sz="1600" dirty="0">
              <a:latin typeface="Comic Sans MS" pitchFamily="66" charset="0"/>
            </a:endParaRPr>
          </a:p>
          <a:p>
            <a:r>
              <a:rPr lang="en-US" sz="1600" dirty="0" smtClean="0">
                <a:latin typeface="Comic Sans MS" pitchFamily="66" charset="0"/>
              </a:rPr>
              <a:t>(N) Number </a:t>
            </a:r>
            <a:r>
              <a:rPr lang="en-US" sz="1600" dirty="0">
                <a:latin typeface="Comic Sans MS" pitchFamily="66" charset="0"/>
              </a:rPr>
              <a:t>of </a:t>
            </a:r>
            <a:r>
              <a:rPr lang="en-US" sz="1600" dirty="0" smtClean="0">
                <a:latin typeface="Comic Sans MS" pitchFamily="66" charset="0"/>
              </a:rPr>
              <a:t>teeth</a:t>
            </a:r>
          </a:p>
          <a:p>
            <a:endParaRPr lang="en-US" sz="1600" dirty="0">
              <a:latin typeface="Comic Sans MS" pitchFamily="66" charset="0"/>
            </a:endParaRPr>
          </a:p>
          <a:p>
            <a:r>
              <a:rPr lang="en-US" sz="1600" dirty="0" smtClean="0">
                <a:latin typeface="Comic Sans MS" pitchFamily="66" charset="0"/>
              </a:rPr>
              <a:t>Theta : angular </a:t>
            </a:r>
            <a:r>
              <a:rPr lang="en-US" sz="1600" dirty="0">
                <a:latin typeface="Comic Sans MS" pitchFamily="66" charset="0"/>
              </a:rPr>
              <a:t>rotation </a:t>
            </a:r>
          </a:p>
        </p:txBody>
      </p:sp>
    </p:spTree>
    <p:extLst>
      <p:ext uri="{BB962C8B-B14F-4D97-AF65-F5344CB8AC3E}">
        <p14:creationId xmlns:p14="http://schemas.microsoft.com/office/powerpoint/2010/main" val="361349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>
            <a:spLocks noGrp="1"/>
          </p:cNvSpPr>
          <p:nvPr>
            <p:ph type="body" idx="1"/>
          </p:nvPr>
        </p:nvSpPr>
        <p:spPr>
          <a:xfrm>
            <a:off x="820451" y="697429"/>
            <a:ext cx="282320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Calculation:</a:t>
            </a:r>
            <a:endParaRPr lang="en-US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11417" y="-65314"/>
            <a:ext cx="4046781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abriola" pitchFamily="82" charset="0"/>
              </a:rPr>
              <a:t>Rack , pinion and </a:t>
            </a:r>
            <a:r>
              <a:rPr lang="en-US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abriola" pitchFamily="82" charset="0"/>
              </a:rPr>
              <a:t>spur</a:t>
            </a:r>
            <a:r>
              <a:rPr lang="en-US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abriola" pitchFamily="82" charset="0"/>
              </a:rPr>
              <a:t> Gear</a:t>
            </a:r>
          </a:p>
          <a:p>
            <a:pPr algn="ctr"/>
            <a:r>
              <a:rPr lang="en-US" sz="3200" b="1" dirty="0" smtClean="0"/>
              <a:t> </a:t>
            </a:r>
            <a:endParaRPr lang="en-US" sz="32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Gabriola" pitchFamily="8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5800" y="1447800"/>
            <a:ext cx="309251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The calculation depend on </a:t>
            </a:r>
            <a:r>
              <a:rPr lang="en-US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:</a:t>
            </a:r>
            <a:endParaRPr lang="ar-SA" u="sng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endParaRPr lang="ar-SA" u="sng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endParaRPr lang="en-US" u="sng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5800" y="2286000"/>
            <a:ext cx="4572000" cy="264072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accent1"/>
              </a:buClr>
              <a:buSzPct val="76000"/>
            </a:pPr>
            <a:r>
              <a:rPr lang="en-US" dirty="0" smtClean="0">
                <a:latin typeface="Comic Sans MS" pitchFamily="66" charset="0"/>
              </a:rPr>
              <a:t>S</a:t>
            </a:r>
            <a:r>
              <a:rPr lang="ar-SA" dirty="0" smtClean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=</a:t>
            </a:r>
            <a:r>
              <a:rPr lang="ar-SA" dirty="0" smtClean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150 mm,  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76000"/>
            </a:pPr>
            <a:r>
              <a:rPr lang="en-US" dirty="0" smtClean="0">
                <a:latin typeface="Comic Sans MS" pitchFamily="66" charset="0"/>
              </a:rPr>
              <a:t>the </a:t>
            </a:r>
            <a:r>
              <a:rPr lang="en-US" dirty="0">
                <a:latin typeface="Comic Sans MS" pitchFamily="66" charset="0"/>
              </a:rPr>
              <a:t>distance that gear </a:t>
            </a:r>
            <a:r>
              <a:rPr lang="en-US" dirty="0" err="1" smtClean="0">
                <a:latin typeface="Comic Sans MS" pitchFamily="66" charset="0"/>
              </a:rPr>
              <a:t>rotat</a:t>
            </a:r>
            <a:r>
              <a:rPr lang="ar-SA" dirty="0" smtClean="0">
                <a:latin typeface="Comic Sans MS" pitchFamily="66" charset="0"/>
              </a:rPr>
              <a:t> </a:t>
            </a:r>
            <a:r>
              <a:rPr lang="en-US" dirty="0">
                <a:latin typeface="Comic Sans MS" pitchFamily="66" charset="0"/>
              </a:rPr>
              <a:t>(</a:t>
            </a:r>
            <a:r>
              <a:rPr lang="en-US" dirty="0" smtClean="0">
                <a:latin typeface="Comic Sans MS" pitchFamily="66" charset="0"/>
              </a:rPr>
              <a:t>arc length)</a:t>
            </a:r>
            <a:r>
              <a:rPr lang="ar-SA" dirty="0" smtClean="0">
                <a:latin typeface="Comic Sans MS" pitchFamily="66" charset="0"/>
              </a:rPr>
              <a:t>.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76000"/>
            </a:pPr>
            <a:r>
              <a:rPr lang="en-US" dirty="0">
                <a:latin typeface="Comic Sans MS" pitchFamily="66" charset="0"/>
              </a:rPr>
              <a:t> </a:t>
            </a:r>
            <a:endParaRPr lang="en-US" dirty="0" smtClean="0">
              <a:latin typeface="Comic Sans MS" pitchFamily="66" charset="0"/>
            </a:endParaRPr>
          </a:p>
          <a:p>
            <a:pPr>
              <a:spcBef>
                <a:spcPct val="20000"/>
              </a:spcBef>
              <a:buClr>
                <a:schemeClr val="accent1"/>
              </a:buClr>
              <a:buSzPct val="76000"/>
            </a:pPr>
            <a:r>
              <a:rPr lang="en-US" dirty="0">
                <a:latin typeface="Comic Sans MS" pitchFamily="66" charset="0"/>
              </a:rPr>
              <a:t>Let N</a:t>
            </a:r>
            <a:r>
              <a:rPr lang="en-US" sz="1400" dirty="0">
                <a:latin typeface="Comic Sans MS" pitchFamily="66" charset="0"/>
              </a:rPr>
              <a:t>1</a:t>
            </a:r>
            <a:r>
              <a:rPr lang="en-US" dirty="0">
                <a:latin typeface="Comic Sans MS" pitchFamily="66" charset="0"/>
              </a:rPr>
              <a:t> (gear) = 40 </a:t>
            </a:r>
            <a:r>
              <a:rPr lang="en-US" dirty="0" smtClean="0">
                <a:latin typeface="Comic Sans MS" pitchFamily="66" charset="0"/>
              </a:rPr>
              <a:t>teeth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76000"/>
            </a:pPr>
            <a:endParaRPr lang="en-US" dirty="0" smtClean="0">
              <a:latin typeface="Comic Sans MS" pitchFamily="66" charset="0"/>
            </a:endParaRPr>
          </a:p>
          <a:p>
            <a:pPr>
              <a:spcBef>
                <a:spcPct val="20000"/>
              </a:spcBef>
              <a:buClr>
                <a:schemeClr val="accent1"/>
              </a:buClr>
              <a:buSzPct val="76000"/>
            </a:pPr>
            <a:r>
              <a:rPr lang="en-US" dirty="0" smtClean="0">
                <a:latin typeface="Comic Sans MS" pitchFamily="66" charset="0"/>
              </a:rPr>
              <a:t>Let N</a:t>
            </a:r>
            <a:r>
              <a:rPr lang="en-US" sz="1400" dirty="0" smtClean="0">
                <a:latin typeface="Comic Sans MS" pitchFamily="66" charset="0"/>
              </a:rPr>
              <a:t>2</a:t>
            </a:r>
            <a:r>
              <a:rPr lang="en-US" dirty="0" smtClean="0">
                <a:latin typeface="Comic Sans MS" pitchFamily="66" charset="0"/>
              </a:rPr>
              <a:t> (pinion) = 24 to 8 teeth</a:t>
            </a:r>
            <a:endParaRPr lang="en-US" dirty="0">
              <a:latin typeface="Comic Sans MS" pitchFamily="66" charset="0"/>
            </a:endParaRPr>
          </a:p>
          <a:p>
            <a:pPr>
              <a:spcBef>
                <a:spcPct val="20000"/>
              </a:spcBef>
              <a:buClr>
                <a:schemeClr val="accent1"/>
              </a:buClr>
              <a:buSzPct val="76000"/>
            </a:pPr>
            <a:endParaRPr lang="ar-SA" dirty="0" smtClean="0"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7482" y="1953008"/>
            <a:ext cx="1251857" cy="998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7482" y="3281447"/>
            <a:ext cx="1535482" cy="680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0139" y="4419600"/>
            <a:ext cx="1145711" cy="892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857729" y="1403865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Equations that are </a:t>
            </a:r>
            <a:r>
              <a:rPr lang="en-US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used :</a:t>
            </a:r>
            <a:endParaRPr lang="en-US" u="sng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6382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11417" y="-65314"/>
            <a:ext cx="404678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abriola" pitchFamily="82" charset="0"/>
              </a:rPr>
              <a:t>Excel  sheet</a:t>
            </a:r>
            <a:r>
              <a:rPr lang="en-US" sz="3200" b="1" dirty="0" smtClean="0"/>
              <a:t> </a:t>
            </a:r>
            <a:endParaRPr lang="en-US" sz="32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Gabriola" pitchFamily="8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914400"/>
            <a:ext cx="6679581" cy="2743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00200" y="1339334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</a:t>
            </a:r>
            <a:endParaRPr lang="en-US" b="1" dirty="0"/>
          </a:p>
        </p:txBody>
      </p:sp>
      <p:sp>
        <p:nvSpPr>
          <p:cNvPr id="7" name="Rectangle 6"/>
          <p:cNvSpPr/>
          <p:nvPr/>
        </p:nvSpPr>
        <p:spPr>
          <a:xfrm>
            <a:off x="1295400" y="3810000"/>
            <a:ext cx="5943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r1  = 96 mm</a:t>
            </a:r>
            <a:endParaRPr lang="en-US" dirty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N1  = 40 teeth</a:t>
            </a:r>
            <a:endParaRPr lang="en-US" dirty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N2 = 8 teeth</a:t>
            </a:r>
            <a:endParaRPr lang="en-US" dirty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r2  = 19mm</a:t>
            </a:r>
            <a:endParaRPr lang="en-US" dirty="0">
              <a:latin typeface="Comic Sans MS" pitchFamily="66" charset="0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392094" y="4227961"/>
            <a:ext cx="529470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omic Sans MS" pitchFamily="66" charset="0"/>
              </a:rPr>
              <a:t>To check if r for gear 2 is true </a:t>
            </a:r>
            <a:r>
              <a:rPr lang="en-US" dirty="0" smtClean="0">
                <a:latin typeface="Comic Sans MS" pitchFamily="66" charset="0"/>
              </a:rPr>
              <a:t>?</a:t>
            </a:r>
          </a:p>
          <a:p>
            <a:endParaRPr lang="en-US" dirty="0">
              <a:latin typeface="Comic Sans MS" pitchFamily="66" charset="0"/>
            </a:endParaRPr>
          </a:p>
          <a:p>
            <a:r>
              <a:rPr lang="en-US" dirty="0">
                <a:latin typeface="Comic Sans MS" pitchFamily="66" charset="0"/>
              </a:rPr>
              <a:t>If the arc length   circumference  for </a:t>
            </a:r>
            <a:r>
              <a:rPr lang="en-US" dirty="0" err="1">
                <a:latin typeface="Comic Sans MS" pitchFamily="66" charset="0"/>
              </a:rPr>
              <a:t>ger</a:t>
            </a:r>
            <a:r>
              <a:rPr lang="en-US" dirty="0">
                <a:latin typeface="Comic Sans MS" pitchFamily="66" charset="0"/>
              </a:rPr>
              <a:t> 2 , its true</a:t>
            </a:r>
          </a:p>
          <a:p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S=150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mm</a:t>
            </a:r>
          </a:p>
          <a:p>
            <a:r>
              <a:rPr lang="en-US" dirty="0" smtClean="0">
                <a:latin typeface="Comic Sans MS" pitchFamily="66" charset="0"/>
              </a:rPr>
              <a:t> </a:t>
            </a:r>
            <a:endParaRPr lang="en-US" dirty="0">
              <a:latin typeface="Comic Sans MS" pitchFamily="66" charset="0"/>
            </a:endParaRPr>
          </a:p>
          <a:p>
            <a:r>
              <a:rPr lang="en-US" dirty="0"/>
              <a:t> 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800600"/>
            <a:ext cx="238125" cy="289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2127" y="5943600"/>
            <a:ext cx="51943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3932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381000" y="1434163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Comic Sans MS" pitchFamily="66" charset="0"/>
              </a:rPr>
              <a:t>We will find the thickness of plate depend on</a:t>
            </a:r>
          </a:p>
          <a:p>
            <a:endParaRPr lang="ar-SA" dirty="0"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Comic Sans MS" pitchFamily="66" charset="0"/>
              </a:rPr>
              <a:t>Material </a:t>
            </a:r>
            <a:r>
              <a:rPr lang="en-US" dirty="0">
                <a:latin typeface="Comic Sans MS" pitchFamily="66" charset="0"/>
              </a:rPr>
              <a:t>of plate : steel – 4140 </a:t>
            </a:r>
            <a:endParaRPr lang="ar-SA" dirty="0" smtClean="0"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ar-SA" dirty="0">
              <a:latin typeface="Comic Sans MS" pitchFamily="66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Comic Sans MS" pitchFamily="66" charset="0"/>
              </a:rPr>
              <a:t>Tensile strength = 1770 </a:t>
            </a:r>
            <a:r>
              <a:rPr lang="en-US" dirty="0" err="1" smtClean="0">
                <a:latin typeface="Comic Sans MS" pitchFamily="66" charset="0"/>
              </a:rPr>
              <a:t>Mpa</a:t>
            </a:r>
            <a:endParaRPr lang="ar-SA" dirty="0" smtClean="0">
              <a:latin typeface="Comic Sans MS" pitchFamily="66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ar-SA" dirty="0"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Comic Sans MS" pitchFamily="66" charset="0"/>
              </a:rPr>
              <a:t>Yield strength    = 1640 </a:t>
            </a:r>
            <a:r>
              <a:rPr lang="en-US" dirty="0" err="1" smtClean="0">
                <a:latin typeface="Comic Sans MS" pitchFamily="66" charset="0"/>
              </a:rPr>
              <a:t>Mpa</a:t>
            </a:r>
            <a:endParaRPr lang="ar-SA" dirty="0" smtClean="0"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Comic Sans MS" pitchFamily="66" charset="0"/>
              </a:rPr>
              <a:t>Length of plate = 300 </a:t>
            </a:r>
            <a:r>
              <a:rPr lang="en-US" dirty="0" smtClean="0">
                <a:latin typeface="Comic Sans MS" pitchFamily="66" charset="0"/>
              </a:rPr>
              <a:t>mm</a:t>
            </a:r>
            <a:endParaRPr lang="ar-SA" dirty="0" smtClean="0"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ar-SA" dirty="0"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Comic Sans MS" pitchFamily="66" charset="0"/>
              </a:rPr>
              <a:t>Width of plate  = 500 </a:t>
            </a:r>
            <a:r>
              <a:rPr lang="en-US" dirty="0" smtClean="0">
                <a:latin typeface="Comic Sans MS" pitchFamily="66" charset="0"/>
              </a:rPr>
              <a:t>m</a:t>
            </a:r>
            <a:endParaRPr lang="ar-SA" dirty="0" smtClean="0"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Comic Sans MS" pitchFamily="66" charset="0"/>
              </a:rPr>
              <a:t>Factor of safety  (n) = </a:t>
            </a:r>
            <a:r>
              <a:rPr lang="en-US" dirty="0" smtClean="0">
                <a:latin typeface="Comic Sans MS" pitchFamily="66" charset="0"/>
              </a:rPr>
              <a:t>2</a:t>
            </a:r>
            <a:endParaRPr lang="ar-SA" dirty="0" smtClean="0"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ar-SA" dirty="0"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Comic Sans MS" pitchFamily="66" charset="0"/>
              </a:rPr>
              <a:t>Thickness (t)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ar-SA" dirty="0" smtClean="0"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latin typeface="Comic Sans MS" pitchFamily="66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5462179" y="1819320"/>
            <a:ext cx="2945130" cy="419100"/>
          </a:xfrm>
          <a:prstGeom prst="rect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cxnSp>
        <p:nvCxnSpPr>
          <p:cNvPr id="64" name="Straight Connector 63"/>
          <p:cNvCxnSpPr/>
          <p:nvPr/>
        </p:nvCxnSpPr>
        <p:spPr>
          <a:xfrm flipV="1">
            <a:off x="5474970" y="1600245"/>
            <a:ext cx="323850" cy="2190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V="1">
            <a:off x="8418195" y="1621246"/>
            <a:ext cx="219075" cy="219075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5798820" y="1600200"/>
            <a:ext cx="283845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V="1">
            <a:off x="8637270" y="1621246"/>
            <a:ext cx="0" cy="46672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V="1">
            <a:off x="8429216" y="2063289"/>
            <a:ext cx="219075" cy="17081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5334000" y="1886759"/>
            <a:ext cx="0" cy="371475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 type="arrow"/>
            <a:tailEnd type="arrow"/>
          </a:ln>
          <a:effectLst/>
        </p:spPr>
      </p:cxnSp>
      <p:sp>
        <p:nvSpPr>
          <p:cNvPr id="70" name="Text Box 2"/>
          <p:cNvSpPr txBox="1">
            <a:spLocks noChangeArrowheads="1"/>
          </p:cNvSpPr>
          <p:nvPr/>
        </p:nvSpPr>
        <p:spPr bwMode="auto">
          <a:xfrm>
            <a:off x="4988923" y="1854608"/>
            <a:ext cx="248920" cy="498475"/>
          </a:xfrm>
          <a:prstGeom prst="rect">
            <a:avLst/>
          </a:prstGeom>
          <a:solidFill>
            <a:srgbClr val="FFFFFF"/>
          </a:solidFill>
          <a:ln w="9525">
            <a:solidFill>
              <a:sysClr val="window" lastClr="FFFFFF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600" b="1" dirty="0">
                <a:effectLst/>
                <a:latin typeface="Calibri"/>
                <a:ea typeface="Calibri"/>
                <a:cs typeface="Arial"/>
              </a:rPr>
              <a:t>t</a:t>
            </a:r>
            <a:endParaRPr lang="en-US" sz="1100" dirty="0">
              <a:effectLst/>
              <a:latin typeface="Calibri"/>
              <a:ea typeface="Calibri"/>
              <a:cs typeface="Arial"/>
            </a:endParaRPr>
          </a:p>
        </p:txBody>
      </p:sp>
      <p:sp>
        <p:nvSpPr>
          <p:cNvPr id="62" name="Rectangle 79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665917" y="838200"/>
            <a:ext cx="34612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calculation for plate thickness</a:t>
            </a:r>
          </a:p>
        </p:txBody>
      </p:sp>
      <p:cxnSp>
        <p:nvCxnSpPr>
          <p:cNvPr id="90" name="Straight Arrow Connector 89"/>
          <p:cNvCxnSpPr/>
          <p:nvPr/>
        </p:nvCxnSpPr>
        <p:spPr>
          <a:xfrm flipH="1">
            <a:off x="5474970" y="2353083"/>
            <a:ext cx="295424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 Box 2"/>
          <p:cNvSpPr txBox="1">
            <a:spLocks noChangeArrowheads="1"/>
          </p:cNvSpPr>
          <p:nvPr/>
        </p:nvSpPr>
        <p:spPr bwMode="auto">
          <a:xfrm>
            <a:off x="6256133" y="2364740"/>
            <a:ext cx="1391920" cy="299720"/>
          </a:xfrm>
          <a:prstGeom prst="rect">
            <a:avLst/>
          </a:prstGeom>
          <a:solidFill>
            <a:srgbClr val="FFFFFF"/>
          </a:solidFill>
          <a:ln w="9525">
            <a:solidFill>
              <a:sysClr val="window" lastClr="FFFFFF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000" dirty="0">
                <a:effectLst/>
                <a:latin typeface="Calibri"/>
                <a:ea typeface="Calibri"/>
                <a:cs typeface="Arial"/>
              </a:rPr>
              <a:t>3000 mm</a:t>
            </a:r>
            <a:endParaRPr lang="en-US" sz="1100" dirty="0">
              <a:effectLst/>
              <a:latin typeface="Calibri"/>
              <a:ea typeface="Calibri"/>
              <a:cs typeface="Arial"/>
            </a:endParaRPr>
          </a:p>
        </p:txBody>
      </p:sp>
      <p:sp>
        <p:nvSpPr>
          <p:cNvPr id="94" name="Text Box 2"/>
          <p:cNvSpPr txBox="1">
            <a:spLocks noChangeArrowheads="1"/>
          </p:cNvSpPr>
          <p:nvPr/>
        </p:nvSpPr>
        <p:spPr bwMode="auto">
          <a:xfrm rot="19318433">
            <a:off x="8449098" y="2213700"/>
            <a:ext cx="621665" cy="278765"/>
          </a:xfrm>
          <a:prstGeom prst="rect">
            <a:avLst/>
          </a:prstGeom>
          <a:solidFill>
            <a:srgbClr val="FFFFFF"/>
          </a:solidFill>
          <a:ln w="9525">
            <a:solidFill>
              <a:sysClr val="window" lastClr="FFFFFF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000">
                <a:effectLst/>
                <a:latin typeface="Calibri"/>
                <a:ea typeface="Calibri"/>
                <a:cs typeface="Arial"/>
              </a:rPr>
              <a:t>500 mm</a:t>
            </a:r>
            <a:endParaRPr lang="en-US" sz="1100">
              <a:effectLst/>
              <a:latin typeface="Calibri"/>
              <a:ea typeface="Calibri"/>
              <a:cs typeface="Arial"/>
            </a:endParaRPr>
          </a:p>
        </p:txBody>
      </p:sp>
      <p:cxnSp>
        <p:nvCxnSpPr>
          <p:cNvPr id="95" name="Straight Arrow Connector 94"/>
          <p:cNvCxnSpPr/>
          <p:nvPr/>
        </p:nvCxnSpPr>
        <p:spPr>
          <a:xfrm flipH="1">
            <a:off x="8488906" y="2074175"/>
            <a:ext cx="318770" cy="24765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 type="arrow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177190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077200" cy="480060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Electricity generation depends mainly on coal, coal burning produce a large amounts of carbon.</a:t>
            </a:r>
          </a:p>
          <a:p>
            <a:pPr marL="68580" indent="0">
              <a:buNone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The power sources in our world are in continuous decreasing.</a:t>
            </a:r>
          </a:p>
          <a:p>
            <a:pPr marL="68580" indent="0">
              <a:buNone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Our project provides a new clean source of energy. The speed breaker is generating electricity depending mainly on car’s weight by converting the kinetic energy of the moving car into electrical energy using a DC-generator, and for every car passes on the speed breaker, the generator could generate up to 72 watt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.</a:t>
            </a:r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971800" y="559168"/>
            <a:ext cx="29161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</a:rPr>
              <a:t>Introduction</a:t>
            </a:r>
            <a:endParaRPr lang="en-US" sz="5400" b="1" u="sng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briola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4525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9980840"/>
              </p:ext>
            </p:extLst>
          </p:nvPr>
        </p:nvGraphicFramePr>
        <p:xfrm>
          <a:off x="462438" y="1137557"/>
          <a:ext cx="17145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69" name="Equation" r:id="rId3" imgW="660240" imgH="393480" progId="Equation.3">
                  <p:embed/>
                </p:oleObj>
              </mc:Choice>
              <mc:Fallback>
                <p:oleObj name="Equation" r:id="rId3" imgW="660240" imgH="39348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2438" y="1137557"/>
                        <a:ext cx="1714500" cy="838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9441281"/>
              </p:ext>
            </p:extLst>
          </p:nvPr>
        </p:nvGraphicFramePr>
        <p:xfrm>
          <a:off x="519255" y="3142161"/>
          <a:ext cx="1600866" cy="7623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0" name="Equation" r:id="rId5" imgW="875920" imgH="393529" progId="Equation.3">
                  <p:embed/>
                </p:oleObj>
              </mc:Choice>
              <mc:Fallback>
                <p:oleObj name="Equation" r:id="rId5" imgW="875920" imgH="393529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255" y="3142161"/>
                        <a:ext cx="1600866" cy="76231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7963369"/>
              </p:ext>
            </p:extLst>
          </p:nvPr>
        </p:nvGraphicFramePr>
        <p:xfrm>
          <a:off x="3018064" y="1295400"/>
          <a:ext cx="914400" cy="4220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1" name="Equation" r:id="rId7" imgW="469800" imgH="228600" progId="Equation.3">
                  <p:embed/>
                </p:oleObj>
              </mc:Choice>
              <mc:Fallback>
                <p:oleObj name="Equation" r:id="rId7" imgW="46980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8064" y="1295400"/>
                        <a:ext cx="914400" cy="42203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6075741"/>
              </p:ext>
            </p:extLst>
          </p:nvPr>
        </p:nvGraphicFramePr>
        <p:xfrm>
          <a:off x="4390295" y="3259303"/>
          <a:ext cx="914400" cy="5280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2" name="Equation" r:id="rId9" imgW="672808" imgH="393529" progId="Equation.3">
                  <p:embed/>
                </p:oleObj>
              </mc:Choice>
              <mc:Fallback>
                <p:oleObj name="Equation" r:id="rId9" imgW="672808" imgH="393529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0295" y="3259303"/>
                        <a:ext cx="914400" cy="52803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9122765"/>
              </p:ext>
            </p:extLst>
          </p:nvPr>
        </p:nvGraphicFramePr>
        <p:xfrm>
          <a:off x="7215663" y="1304925"/>
          <a:ext cx="8572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3" name="Equation" r:id="rId11" imgW="634725" imgH="393529" progId="Equation.3">
                  <p:embed/>
                </p:oleObj>
              </mc:Choice>
              <mc:Fallback>
                <p:oleObj name="Equation" r:id="rId11" imgW="634725" imgH="393529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15663" y="1304925"/>
                        <a:ext cx="857250" cy="514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0" y="5143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kumimoji="0" lang="en-US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4579855"/>
              </p:ext>
            </p:extLst>
          </p:nvPr>
        </p:nvGraphicFramePr>
        <p:xfrm>
          <a:off x="4790440" y="1304925"/>
          <a:ext cx="13906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4" name="Equation" r:id="rId13" imgW="1028254" imgH="393529" progId="Equation.3">
                  <p:embed/>
                </p:oleObj>
              </mc:Choice>
              <mc:Fallback>
                <p:oleObj name="Equation" r:id="rId13" imgW="1028254" imgH="393529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0440" y="1304925"/>
                        <a:ext cx="1390650" cy="514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18"/>
          <p:cNvSpPr/>
          <p:nvPr/>
        </p:nvSpPr>
        <p:spPr>
          <a:xfrm>
            <a:off x="6606203" y="3998231"/>
            <a:ext cx="2303780" cy="7239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0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7369993"/>
              </p:ext>
            </p:extLst>
          </p:nvPr>
        </p:nvGraphicFramePr>
        <p:xfrm>
          <a:off x="3048000" y="3313770"/>
          <a:ext cx="433388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5" name="Equation" r:id="rId15" imgW="406080" imgH="393480" progId="Equation.3">
                  <p:embed/>
                </p:oleObj>
              </mc:Choice>
              <mc:Fallback>
                <p:oleObj name="Equation" r:id="rId15" imgW="406080" imgH="39348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3313770"/>
                        <a:ext cx="433388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21"/>
          <p:cNvSpPr/>
          <p:nvPr/>
        </p:nvSpPr>
        <p:spPr>
          <a:xfrm>
            <a:off x="7449820" y="1779880"/>
            <a:ext cx="16941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omic Sans MS" pitchFamily="66" charset="0"/>
              </a:rPr>
              <a:t> V=9810 N</a:t>
            </a:r>
            <a:r>
              <a:rPr lang="ar-SA" dirty="0">
                <a:latin typeface="Comic Sans MS" pitchFamily="66" charset="0"/>
              </a:rPr>
              <a:t>  </a:t>
            </a:r>
            <a:r>
              <a:rPr lang="en-US" dirty="0">
                <a:latin typeface="Comic Sans MS" pitchFamily="66" charset="0"/>
              </a:rPr>
              <a:t>               </a:t>
            </a:r>
            <a:r>
              <a:rPr lang="en-US" dirty="0">
                <a:latin typeface="Comic Sans MS" pitchFamily="66" charset="0"/>
              </a:rPr>
              <a:t>M</a:t>
            </a:r>
            <a:r>
              <a:rPr lang="en-US" dirty="0">
                <a:latin typeface="Comic Sans MS" pitchFamily="66" charset="0"/>
              </a:rPr>
              <a:t>= 4905 N/mm </a:t>
            </a:r>
            <a:endParaRPr lang="en-US" dirty="0">
              <a:latin typeface="Comic Sans MS" pitchFamily="66" charset="0"/>
            </a:endParaRPr>
          </a:p>
          <a:p>
            <a:r>
              <a:rPr lang="en-US" dirty="0">
                <a:latin typeface="Comic Sans MS" pitchFamily="66" charset="0"/>
              </a:rPr>
              <a:t> (from </a:t>
            </a:r>
            <a:r>
              <a:rPr lang="en-US" dirty="0">
                <a:latin typeface="Comic Sans MS" pitchFamily="66" charset="0"/>
              </a:rPr>
              <a:t>shear-moment diagram</a:t>
            </a:r>
            <a:r>
              <a:rPr lang="en-US" dirty="0"/>
              <a:t>)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381000" y="1143000"/>
            <a:ext cx="1877377" cy="838200"/>
          </a:xfrm>
          <a:prstGeom prst="round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450839" y="3124200"/>
            <a:ext cx="1819464" cy="798241"/>
          </a:xfrm>
          <a:prstGeom prst="round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/>
          <p:cNvCxnSpPr>
            <a:stCxn id="23" idx="3"/>
          </p:cNvCxnSpPr>
          <p:nvPr/>
        </p:nvCxnSpPr>
        <p:spPr>
          <a:xfrm>
            <a:off x="2258377" y="1562100"/>
            <a:ext cx="63722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4030802" y="1562100"/>
            <a:ext cx="63722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6278702" y="1534886"/>
            <a:ext cx="63722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2362200" y="3177009"/>
            <a:ext cx="625297" cy="346311"/>
          </a:xfrm>
          <a:prstGeom prst="rect">
            <a:avLst/>
          </a:prstGeom>
          <a:solidFill>
            <a:srgbClr val="FFFFFF"/>
          </a:solidFill>
          <a:ln w="9525">
            <a:solidFill>
              <a:sysClr val="window" lastClr="FFFFFF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200" b="1" dirty="0" smtClean="0">
                <a:latin typeface="Calibri"/>
                <a:ea typeface="Calibri"/>
                <a:cs typeface="Arial"/>
              </a:rPr>
              <a:t>where</a:t>
            </a:r>
            <a:endParaRPr lang="en-US" sz="1100" dirty="0">
              <a:effectLst/>
              <a:latin typeface="Calibri"/>
              <a:ea typeface="Calibri"/>
              <a:cs typeface="Arial"/>
            </a:endParaRPr>
          </a:p>
        </p:txBody>
      </p:sp>
      <p:sp>
        <p:nvSpPr>
          <p:cNvPr id="31" name="Rectangle 1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3" name="Rectangle 1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8531206"/>
              </p:ext>
            </p:extLst>
          </p:nvPr>
        </p:nvGraphicFramePr>
        <p:xfrm>
          <a:off x="457200" y="2133600"/>
          <a:ext cx="312420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6" name="Equation" r:id="rId17" imgW="1815312" imgH="393529" progId="Equation.3">
                  <p:embed/>
                </p:oleObj>
              </mc:Choice>
              <mc:Fallback>
                <p:oleObj name="Equation" r:id="rId17" imgW="1815312" imgH="393529" progId="Equation.3">
                  <p:embed/>
                  <p:pic>
                    <p:nvPicPr>
                      <p:cNvPr id="0" name="Object 1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133600"/>
                        <a:ext cx="3124200" cy="5905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Rectangle 34"/>
          <p:cNvSpPr/>
          <p:nvPr/>
        </p:nvSpPr>
        <p:spPr>
          <a:xfrm>
            <a:off x="4332214" y="2209800"/>
            <a:ext cx="14574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omic Sans MS" pitchFamily="66" charset="0"/>
              </a:rPr>
              <a:t>t = 4.25 mm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2241640" y="3523320"/>
            <a:ext cx="63722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3712190" y="3523320"/>
            <a:ext cx="63722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19" idx="3"/>
            <a:endCxn id="19" idx="1"/>
          </p:cNvCxnSpPr>
          <p:nvPr/>
        </p:nvCxnSpPr>
        <p:spPr>
          <a:xfrm flipH="1">
            <a:off x="6606203" y="4360181"/>
            <a:ext cx="23037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606203" y="3998231"/>
            <a:ext cx="309722" cy="3619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6886764" y="3998231"/>
            <a:ext cx="309722" cy="3619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7196486" y="3982355"/>
            <a:ext cx="309722" cy="3619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513201" y="3998231"/>
            <a:ext cx="309722" cy="3619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7765086" y="3982355"/>
            <a:ext cx="309722" cy="3619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8074808" y="3998231"/>
            <a:ext cx="309722" cy="3619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8384530" y="3998231"/>
            <a:ext cx="309722" cy="3619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8618139" y="3982355"/>
            <a:ext cx="309722" cy="3619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Oval 48"/>
          <p:cNvSpPr/>
          <p:nvPr/>
        </p:nvSpPr>
        <p:spPr>
          <a:xfrm>
            <a:off x="7758093" y="4133487"/>
            <a:ext cx="64830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1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1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7943114"/>
              </p:ext>
            </p:extLst>
          </p:nvPr>
        </p:nvGraphicFramePr>
        <p:xfrm>
          <a:off x="323724" y="4382296"/>
          <a:ext cx="3388466" cy="694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7" name="Equation" r:id="rId19" imgW="1993035" imgH="406224" progId="Equation.3">
                  <p:embed/>
                </p:oleObj>
              </mc:Choice>
              <mc:Fallback>
                <p:oleObj name="Equation" r:id="rId19" imgW="1993035" imgH="406224" progId="Equation.3">
                  <p:embed/>
                  <p:pic>
                    <p:nvPicPr>
                      <p:cNvPr id="0" name="Object 1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724" y="4382296"/>
                        <a:ext cx="3388466" cy="6941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" name="Rectangle 51"/>
          <p:cNvSpPr/>
          <p:nvPr/>
        </p:nvSpPr>
        <p:spPr>
          <a:xfrm>
            <a:off x="4332213" y="4480767"/>
            <a:ext cx="12474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omic Sans MS" pitchFamily="66" charset="0"/>
              </a:rPr>
              <a:t>t = .25mm</a:t>
            </a:r>
          </a:p>
        </p:txBody>
      </p:sp>
      <p:sp>
        <p:nvSpPr>
          <p:cNvPr id="53" name="Rectangle 52"/>
          <p:cNvSpPr/>
          <p:nvPr/>
        </p:nvSpPr>
        <p:spPr>
          <a:xfrm>
            <a:off x="432277" y="54102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Comic Sans MS" pitchFamily="66" charset="0"/>
              </a:rPr>
              <a:t>We will choose  the largest thickness &gt;&gt;&gt; t=4mm</a:t>
            </a:r>
          </a:p>
        </p:txBody>
      </p:sp>
    </p:spTree>
    <p:extLst>
      <p:ext uri="{BB962C8B-B14F-4D97-AF65-F5344CB8AC3E}">
        <p14:creationId xmlns:p14="http://schemas.microsoft.com/office/powerpoint/2010/main" val="1713814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50" y="609600"/>
            <a:ext cx="4762500" cy="595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89646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1143000"/>
            <a:ext cx="815340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calculate the amount of energy produced daily by generator </a:t>
            </a:r>
            <a:endParaRPr lang="en-US" u="sng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endParaRPr lang="en-US" dirty="0"/>
          </a:p>
          <a:p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For every car passes over the speed breaker , the generator could generate up to </a:t>
            </a:r>
            <a:r>
              <a:rPr lang="en-US" sz="26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72</a:t>
            </a:r>
            <a:endParaRPr lang="en-US" sz="26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watts ,and as the car passes by two levels :by the front wheels and by the back </a:t>
            </a:r>
          </a:p>
          <a:p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wheels 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,the generator will be able to generate up to 144 watt for every car . </a:t>
            </a:r>
            <a:r>
              <a:rPr lang="en-US" sz="26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From</a:t>
            </a:r>
            <a:endParaRPr lang="en-US" sz="26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previous transportation statistics , about 500 cars will pass over the speed </a:t>
            </a:r>
          </a:p>
          <a:p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breaker 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each day , so the amount of power generated each day is : 500*144 = </a:t>
            </a:r>
          </a:p>
          <a:p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72000 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watt/day</a:t>
            </a:r>
          </a:p>
        </p:txBody>
      </p:sp>
    </p:spTree>
    <p:extLst>
      <p:ext uri="{BB962C8B-B14F-4D97-AF65-F5344CB8AC3E}">
        <p14:creationId xmlns:p14="http://schemas.microsoft.com/office/powerpoint/2010/main" val="8647350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624480"/>
            <a:ext cx="766107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u="sng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Gabriola" pitchFamily="82" charset="0"/>
              </a:rPr>
              <a:t>Recommendation </a:t>
            </a:r>
            <a:r>
              <a:rPr lang="en-US" sz="5400" b="1" u="sng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Gabriola" pitchFamily="82" charset="0"/>
              </a:rPr>
              <a:t>and </a:t>
            </a:r>
            <a:r>
              <a:rPr lang="ar-AE" sz="5400" b="1" u="sng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Gabriola" pitchFamily="82" charset="0"/>
              </a:rPr>
              <a:t> </a:t>
            </a:r>
            <a:r>
              <a:rPr lang="en-US" sz="5400" b="1" u="sng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Gabriola" pitchFamily="82" charset="0"/>
              </a:rPr>
              <a:t>Conclusions</a:t>
            </a:r>
          </a:p>
          <a:p>
            <a:pPr algn="ctr"/>
            <a:endParaRPr lang="en-US" sz="5400" b="1" u="sng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briola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3400" y="1676400"/>
            <a:ext cx="8382000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u="sng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Conclusion </a:t>
            </a:r>
          </a:p>
          <a:p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    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  In our project , the main goal was to provide a new cheap and clean source of energy depends mainly on the moving cars weights , which means it is completely clean. The running cost of the project is zero , and the construction cost is low . so our project is economically feasible and environmental friendly .</a:t>
            </a:r>
          </a:p>
          <a:p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                 Our project is “electricity generation using speed breaker” , it consist of  :</a:t>
            </a:r>
          </a:p>
          <a:p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1-    2 steel plates </a:t>
            </a:r>
          </a:p>
          <a:p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2-    2  helical compression </a:t>
            </a:r>
          </a:p>
          <a:p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3-    3 gears (rack , gear and pinion)</a:t>
            </a:r>
          </a:p>
          <a:p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4-    4 angular joints</a:t>
            </a:r>
          </a:p>
          <a:p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5-    rubber speed breaker </a:t>
            </a:r>
          </a:p>
          <a:p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6-    2 rods </a:t>
            </a:r>
          </a:p>
          <a:p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7-    support guide block </a:t>
            </a:r>
          </a:p>
          <a:p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8-    bolts and welding </a:t>
            </a:r>
          </a:p>
        </p:txBody>
      </p:sp>
    </p:spTree>
    <p:extLst>
      <p:ext uri="{BB962C8B-B14F-4D97-AF65-F5344CB8AC3E}">
        <p14:creationId xmlns:p14="http://schemas.microsoft.com/office/powerpoint/2010/main" val="2140537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1066800"/>
            <a:ext cx="8305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u="sng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Recommendations</a:t>
            </a:r>
            <a:r>
              <a:rPr lang="en-US" b="1" dirty="0"/>
              <a:t> </a:t>
            </a:r>
            <a:endParaRPr lang="en-US" b="1" dirty="0" smtClean="0"/>
          </a:p>
          <a:p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our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project is very simple and upgradeable , so anyone can understand the working procedure and modify the project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.</a:t>
            </a:r>
          </a:p>
          <a:p>
            <a:pPr marL="342900" indent="-342900">
              <a:buAutoNum type="arabicPeriod"/>
            </a:pPr>
            <a:endParaRPr lang="en-US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2.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the speed breaker could generate more power by using more than one generator in the same speed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breaker</a:t>
            </a:r>
          </a:p>
          <a:p>
            <a:endParaRPr lang="en-US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3.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the construction cost is low ,  the running cost is zero and its easy to maintain </a:t>
            </a:r>
            <a:endParaRPr lang="en-US" dirty="0" smtClean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endParaRPr lang="en-US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4. you can put multiple speed breakers in the streets , which means generating and saving more power .</a:t>
            </a:r>
          </a:p>
        </p:txBody>
      </p:sp>
    </p:spTree>
    <p:extLst>
      <p:ext uri="{BB962C8B-B14F-4D97-AF65-F5344CB8AC3E}">
        <p14:creationId xmlns:p14="http://schemas.microsoft.com/office/powerpoint/2010/main" val="32055867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828800"/>
            <a:ext cx="7924799" cy="437673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209800" y="1066800"/>
            <a:ext cx="501465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Thank you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2133600"/>
            <a:ext cx="1809750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640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2165606"/>
              </p:ext>
            </p:extLst>
          </p:nvPr>
        </p:nvGraphicFramePr>
        <p:xfrm>
          <a:off x="1219200" y="1752600"/>
          <a:ext cx="6805612" cy="4079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2743201" y="762000"/>
            <a:ext cx="329128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3200" b="1" dirty="0">
                <a:ln/>
                <a:solidFill>
                  <a:schemeClr val="accent3"/>
                </a:solidFill>
                <a:latin typeface="Gabriola" pitchFamily="82" charset="0"/>
              </a:rPr>
              <a:t>D</a:t>
            </a:r>
            <a:r>
              <a:rPr lang="en-US" sz="3200" b="1" dirty="0" smtClean="0">
                <a:ln/>
                <a:solidFill>
                  <a:schemeClr val="accent3"/>
                </a:solidFill>
                <a:latin typeface="Gabriola" pitchFamily="82" charset="0"/>
              </a:rPr>
              <a:t>escription </a:t>
            </a:r>
            <a:r>
              <a:rPr lang="en-US" sz="3200" b="1" dirty="0">
                <a:ln/>
                <a:solidFill>
                  <a:schemeClr val="accent3"/>
                </a:solidFill>
                <a:latin typeface="Gabriola" pitchFamily="82" charset="0"/>
              </a:rPr>
              <a:t>of the system</a:t>
            </a:r>
          </a:p>
        </p:txBody>
      </p:sp>
    </p:spTree>
    <p:extLst>
      <p:ext uri="{BB962C8B-B14F-4D97-AF65-F5344CB8AC3E}">
        <p14:creationId xmlns:p14="http://schemas.microsoft.com/office/powerpoint/2010/main" val="2471224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39184" y="676870"/>
            <a:ext cx="47275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u="sng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ea typeface="+mn-ea"/>
                <a:cs typeface="+mn-cs"/>
              </a:rPr>
              <a:t>Objectives </a:t>
            </a:r>
            <a:r>
              <a:rPr lang="en-US" sz="54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ea typeface="+mn-ea"/>
                <a:cs typeface="+mn-cs"/>
              </a:rPr>
              <a:t> of  Project</a:t>
            </a:r>
            <a:endParaRPr lang="en-US" sz="5400" b="1" u="sng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briola" pitchFamily="82" charset="0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133600"/>
            <a:ext cx="6777317" cy="3508977"/>
          </a:xfrm>
        </p:spPr>
        <p:txBody>
          <a:bodyPr>
            <a:normAutofit fontScale="70000" lnSpcReduction="20000"/>
          </a:bodyPr>
          <a:lstStyle/>
          <a:p>
            <a:pPr marL="68580" lvl="0" indent="0">
              <a:buNone/>
            </a:pPr>
            <a:r>
              <a:rPr lang="en-US" sz="3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To provide an environmental friendly power source.</a:t>
            </a:r>
          </a:p>
          <a:p>
            <a:pPr marL="68580" lvl="0" indent="0">
              <a:buNone/>
            </a:pPr>
            <a:endParaRPr lang="en-US" sz="34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 marL="68580" lvl="0" indent="0">
              <a:buNone/>
            </a:pPr>
            <a:r>
              <a:rPr lang="en-US" sz="3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Reducing  the costs of electricity .</a:t>
            </a:r>
          </a:p>
          <a:p>
            <a:pPr marL="68580" lvl="0" indent="0">
              <a:buNone/>
            </a:pPr>
            <a:endParaRPr lang="en-US" sz="34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 marL="68580" lvl="0" indent="0">
              <a:buNone/>
            </a:pPr>
            <a:r>
              <a:rPr lang="en-US" sz="3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Producing a big amount of energy and storing it to use later when the electricity shut down.</a:t>
            </a:r>
          </a:p>
          <a:p>
            <a:pPr marL="68580" lvl="0" indent="0">
              <a:buNone/>
            </a:pPr>
            <a:endParaRPr lang="en-US" sz="34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 marL="68580" lvl="0" indent="0">
              <a:buNone/>
            </a:pPr>
            <a:r>
              <a:rPr lang="en-US" sz="3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To make cheap and easy maintainable power source.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939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2384450" y="676870"/>
            <a:ext cx="42370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ea typeface="+mn-ea"/>
                <a:cs typeface="+mn-cs"/>
              </a:rPr>
              <a:t>Problem statement</a:t>
            </a:r>
            <a:endParaRPr lang="en-US" sz="5400" b="1" u="sng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briola" pitchFamily="8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4897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en-US" dirty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en-US" dirty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074" y="1828800"/>
            <a:ext cx="8305800" cy="5211763"/>
          </a:xfrm>
        </p:spPr>
        <p:txBody>
          <a:bodyPr>
            <a:normAutofit/>
          </a:bodyPr>
          <a:lstStyle/>
          <a:p>
            <a:pPr marL="68580" indent="0">
              <a:lnSpc>
                <a:spcPct val="80000"/>
              </a:lnSpc>
              <a:buNone/>
            </a:pP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We will apply our project in Nablus ,Precisely in the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city</a:t>
            </a:r>
          </a:p>
          <a:p>
            <a:pPr marL="68580" indent="0">
              <a:lnSpc>
                <a:spcPct val="80000"/>
              </a:lnSpc>
              <a:buNone/>
            </a:pP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center in the front of the taxis parking lots. </a:t>
            </a:r>
            <a:endParaRPr lang="en-US" sz="24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 marL="68580" indent="0">
              <a:lnSpc>
                <a:spcPct val="80000"/>
              </a:lnSpc>
              <a:buNone/>
            </a:pPr>
            <a:endParaRPr lang="ar-SA" sz="24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 marL="68580" indent="0">
              <a:lnSpc>
                <a:spcPct val="80000"/>
              </a:lnSpc>
              <a:buNone/>
            </a:pP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We chose this place as there is a high number of cars </a:t>
            </a:r>
            <a:endParaRPr lang="en-US" sz="24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 marL="68580" indent="0">
              <a:lnSpc>
                <a:spcPct val="80000"/>
              </a:lnSpc>
              <a:buNone/>
            </a:pP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pass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over from this region and there is often a big </a:t>
            </a:r>
            <a:endParaRPr lang="en-US" sz="24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 marL="68580" indent="0">
              <a:lnSpc>
                <a:spcPct val="80000"/>
              </a:lnSpc>
              <a:buNone/>
            </a:pP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traffic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. Also , the weight of the vehicles pass over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is</a:t>
            </a:r>
          </a:p>
          <a:p>
            <a:pPr marL="68580" indent="0">
              <a:lnSpc>
                <a:spcPct val="80000"/>
              </a:lnSpc>
              <a:buNone/>
            </a:pP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approximately fixed and suitable for the speed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breaker</a:t>
            </a:r>
          </a:p>
          <a:p>
            <a:pPr marL="68580" indent="0">
              <a:lnSpc>
                <a:spcPct val="80000"/>
              </a:lnSpc>
              <a:buNone/>
            </a:pP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,so we make sure that failure will not occur. As a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result</a:t>
            </a:r>
          </a:p>
          <a:p>
            <a:pPr marL="68580" indent="0">
              <a:lnSpc>
                <a:spcPct val="80000"/>
              </a:lnSpc>
              <a:buNone/>
            </a:pP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, a high amount of power is generated and the </a:t>
            </a:r>
            <a:endParaRPr lang="en-US" sz="24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 marL="68580" indent="0">
              <a:lnSpc>
                <a:spcPct val="80000"/>
              </a:lnSpc>
              <a:buNone/>
            </a:pP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efficiency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is high </a:t>
            </a:r>
            <a:r>
              <a:rPr lang="en-US" sz="2400" dirty="0">
                <a:solidFill>
                  <a:srgbClr val="002060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3016029" y="533400"/>
            <a:ext cx="2973891" cy="923330"/>
          </a:xfrm>
          <a:prstGeom prst="rect">
            <a:avLst/>
          </a:prstGeom>
          <a:noFill/>
        </p:spPr>
        <p:txBody>
          <a:bodyPr vert="horz" wrap="none" lIns="91440" tIns="45720" rIns="91440" bIns="4572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ea typeface="+mn-ea"/>
                <a:cs typeface="+mn-cs"/>
              </a:rPr>
              <a:t>Methodology</a:t>
            </a:r>
            <a:endParaRPr lang="en-US" sz="5400" b="1" u="sng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briola" pitchFamily="8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66992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478971"/>
            <a:ext cx="8077200" cy="601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angle 1"/>
          <p:cNvSpPr/>
          <p:nvPr/>
        </p:nvSpPr>
        <p:spPr>
          <a:xfrm>
            <a:off x="2687638" y="3134928"/>
            <a:ext cx="399500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P</a:t>
            </a:r>
            <a:r>
              <a:rPr lang="en-US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arts Assembly</a:t>
            </a:r>
            <a:endParaRPr lang="ar-SA" sz="4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7648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4343400" y="1066800"/>
            <a:ext cx="0" cy="4953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5911540" y="-206831"/>
            <a:ext cx="219803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4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abriola" pitchFamily="82" charset="0"/>
              </a:rPr>
              <a:t>C</a:t>
            </a:r>
            <a:r>
              <a:rPr lang="en-US" sz="4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abriola" pitchFamily="82" charset="0"/>
              </a:rPr>
              <a:t>omponent</a:t>
            </a:r>
            <a:endParaRPr lang="en-US" sz="440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Gabriola" pitchFamily="82" charset="0"/>
            </a:endParaRPr>
          </a:p>
        </p:txBody>
      </p:sp>
      <p:sp>
        <p:nvSpPr>
          <p:cNvPr id="7" name="Text Placeholder 9"/>
          <p:cNvSpPr>
            <a:spLocks noGrp="1"/>
          </p:cNvSpPr>
          <p:nvPr>
            <p:ph type="body" idx="1"/>
          </p:nvPr>
        </p:nvSpPr>
        <p:spPr>
          <a:xfrm>
            <a:off x="683510" y="835967"/>
            <a:ext cx="149752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1-</a:t>
            </a:r>
            <a:r>
              <a:rPr lang="en-US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Spring</a:t>
            </a:r>
            <a:endParaRPr lang="en-US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Text Placeholder 9"/>
          <p:cNvSpPr txBox="1">
            <a:spLocks/>
          </p:cNvSpPr>
          <p:nvPr/>
        </p:nvSpPr>
        <p:spPr>
          <a:xfrm>
            <a:off x="4479128" y="844619"/>
            <a:ext cx="3817560" cy="46166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2-Angular </a:t>
            </a:r>
            <a:r>
              <a:rPr lang="en-US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joint &amp; wheel</a:t>
            </a:r>
            <a:endParaRPr lang="en-US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Comic Sans MS" pitchFamily="66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933085"/>
            <a:ext cx="3581400" cy="32204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799" y="1922199"/>
            <a:ext cx="2168963" cy="34297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3063399"/>
            <a:ext cx="2427263" cy="34353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46173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2726</TotalTime>
  <Words>1310</Words>
  <Application>Microsoft Office PowerPoint</Application>
  <PresentationFormat>On-screen Show (4:3)</PresentationFormat>
  <Paragraphs>254</Paragraphs>
  <Slides>35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7" baseType="lpstr">
      <vt:lpstr>Flow</vt:lpstr>
      <vt:lpstr>Microsoft Equation 3.0</vt:lpstr>
      <vt:lpstr>PowerPoint Presentation</vt:lpstr>
      <vt:lpstr>PowerPoint Presentation</vt:lpstr>
      <vt:lpstr>PowerPoint Presentation</vt:lpstr>
      <vt:lpstr>PowerPoint Presentation</vt:lpstr>
      <vt:lpstr>Objectives  of  Project</vt:lpstr>
      <vt:lpstr>Problem statement</vt:lpstr>
      <vt:lpstr>   </vt:lpstr>
      <vt:lpstr>PowerPoint Presentation</vt:lpstr>
      <vt:lpstr>PowerPoint Presentation</vt:lpstr>
      <vt:lpstr>PowerPoint Presentation</vt:lpstr>
      <vt:lpstr>6-Rubber speed  breaker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Renad</dc:creator>
  <cp:lastModifiedBy>Dell</cp:lastModifiedBy>
  <cp:revision>119</cp:revision>
  <dcterms:created xsi:type="dcterms:W3CDTF">2006-08-16T00:00:00Z</dcterms:created>
  <dcterms:modified xsi:type="dcterms:W3CDTF">2016-05-17T22:44:21Z</dcterms:modified>
</cp:coreProperties>
</file>