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0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slide+xml" PartName="/ppt/slides/slide33.xml"/>
  <Override ContentType="application/vnd.openxmlformats-officedocument.presentationml.slide+xml" PartName="/ppt/slides/slide34.xml"/>
  <Override ContentType="application/vnd.openxmlformats-officedocument.presentationml.slide+xml" PartName="/ppt/slides/slide35.xml"/>
  <Override ContentType="application/vnd.openxmlformats-officedocument.presentationml.slide+xml" PartName="/ppt/slides/slide36.xml"/>
  <Override ContentType="application/vnd.openxmlformats-officedocument.presentationml.slide+xml" PartName="/ppt/slides/slide37.xml"/>
  <Override ContentType="application/vnd.openxmlformats-officedocument.presentationml.slide+xml" PartName="/ppt/slides/slide38.xml"/>
  <Override ContentType="application/vnd.openxmlformats-officedocument.presentationml.slide+xml" PartName="/ppt/slides/slide39.xml"/>
  <Override ContentType="application/vnd.openxmlformats-officedocument.presentationml.slide+xml" PartName="/ppt/slides/slide40.xml"/>
  <Override ContentType="application/vnd.openxmlformats-officedocument.presentationml.slide+xml" PartName="/ppt/slides/slide41.xml"/>
  <Override ContentType="application/vnd.openxmlformats-officedocument.presentationml.slide+xml" PartName="/ppt/slides/slide42.xml"/>
  <Override ContentType="application/vnd.openxmlformats-officedocument.presentationml.slide+xml" PartName="/ppt/slides/slide43.xml"/>
  <Override ContentType="application/vnd.openxmlformats-officedocument.presentationml.slide+xml" PartName="/ppt/slides/slide44.xml"/>
  <Override ContentType="application/vnd.openxmlformats-officedocument.presentationml.slide+xml" PartName="/ppt/slides/slide45.xml"/>
  <Override ContentType="application/vnd.openxmlformats-officedocument.presentationml.slide+xml" PartName="/ppt/slides/slide46.xml"/>
  <Override ContentType="application/vnd.openxmlformats-officedocument.presentationml.slide+xml" PartName="/ppt/slides/slide47.xml"/>
  <Override ContentType="application/vnd.openxmlformats-officedocument.presentationml.slide+xml" PartName="/ppt/slides/slide48.xml"/>
  <Override ContentType="application/vnd.openxmlformats-officedocument.presentationml.slide+xml" PartName="/ppt/slides/slide49.xml"/>
  <Override ContentType="application/vnd.openxmlformats-officedocument.presentationml.slide+xml" PartName="/ppt/slides/slide50.xml"/>
  <Override ContentType="application/vnd.openxmlformats-officedocument.presentationml.slide+xml" PartName="/ppt/slides/slide51.xml"/>
  <Override ContentType="application/vnd.openxmlformats-officedocument.presentationml.slide+xml" PartName="/ppt/slides/slide52.xml"/>
  <Override ContentType="application/vnd.openxmlformats-officedocument.presentationml.slide+xml" PartName="/ppt/slides/slide53.xml"/>
  <Override ContentType="application/vnd.openxmlformats-officedocument.presentationml.slide+xml" PartName="/ppt/slides/slide54.xml"/>
  <Override ContentType="application/vnd.openxmlformats-officedocument.presentationml.slide+xml" PartName="/ppt/slides/slide55.xml"/>
  <Override ContentType="application/vnd.openxmlformats-officedocument.presentationml.slide+xml" PartName="/ppt/slides/slide56.xml"/>
  <Override ContentType="application/vnd.openxmlformats-officedocument.presentationml.slide+xml" PartName="/ppt/slides/slide57.xml"/>
  <Override ContentType="application/vnd.openxmlformats-officedocument.presentationml.slide+xml" PartName="/ppt/slides/slide58.xml"/>
  <Override ContentType="application/vnd.openxmlformats-officedocument.presentationml.slide+xml" PartName="/ppt/slides/slide59.xml"/>
  <Override ContentType="application/vnd.openxmlformats-officedocument.presentationml.slide+xml" PartName="/ppt/slides/slide60.xml"/>
  <Override ContentType="application/vnd.openxmlformats-officedocument.presentationml.slide+xml" PartName="/ppt/slides/slide61.xml"/>
  <Override ContentType="application/vnd.openxmlformats-officedocument.presentationml.slide+xml" PartName="/ppt/slides/slide62.xml"/>
  <Override ContentType="application/vnd.openxmlformats-officedocument.presentationml.slide+xml" PartName="/ppt/slides/slide63.xml"/>
  <Override ContentType="application/vnd.openxmlformats-officedocument.presentationml.slide+xml" PartName="/ppt/slides/slide64.xml"/>
  <Override ContentType="application/vnd.openxmlformats-officedocument.presentationml.slide+xml" PartName="/ppt/slides/slide65.xml"/>
  <Override ContentType="application/vnd.openxmlformats-officedocument.presentationml.slide+xml" PartName="/ppt/slides/slide66.xml"/>
  <Override ContentType="application/vnd.openxmlformats-officedocument.presentationml.slide+xml" PartName="/ppt/slides/slide67.xml"/>
  <Override ContentType="application/vnd.openxmlformats-officedocument.presentationml.slide+xml" PartName="/ppt/slides/slide68.xml"/>
  <Override ContentType="application/vnd.openxmlformats-officedocument.presentationml.slide+xml" PartName="/ppt/slides/slide69.xml"/>
  <Override ContentType="application/vnd.openxmlformats-officedocument.presentationml.slide+xml" PartName="/ppt/slides/slide70.xml"/>
  <Override ContentType="application/vnd.openxmlformats-officedocument.presentationml.slide+xml" PartName="/ppt/slides/slide71.xml"/>
  <Override ContentType="application/vnd.openxmlformats-officedocument.presentationml.slide+xml" PartName="/ppt/slides/slide72.xml"/>
  <Override ContentType="application/vnd.openxmlformats-officedocument.presentationml.slide+xml" PartName="/ppt/slides/slide73.xml"/>
  <Override ContentType="application/vnd.openxmlformats-officedocument.presentationml.slide+xml" PartName="/ppt/slides/slide74.xml"/>
  <Override ContentType="application/vnd.openxmlformats-officedocument.presentationml.slide+xml" PartName="/ppt/slides/slide75.xml"/>
  <Override ContentType="application/vnd.openxmlformats-officedocument.presentationml.slide+xml" PartName="/ppt/slides/slide76.xml"/>
  <Override ContentType="application/vnd.openxmlformats-officedocument.presentationml.slide+xml" PartName="/ppt/slides/slide77.xml"/>
  <Override ContentType="application/vnd.openxmlformats-officedocument.presentationml.slide+xml" PartName="/ppt/slides/slide78.xml"/>
  <Override ContentType="application/vnd.openxmlformats-officedocument.presentationml.slide+xml" PartName="/ppt/slides/slide79.xml"/>
  <Override ContentType="application/vnd.openxmlformats-officedocument.presentationml.slide+xml" PartName="/ppt/slides/slide80.xml"/>
  <Override ContentType="application/vnd.openxmlformats-officedocument.presentationml.slide+xml" PartName="/ppt/slides/slide81.xml"/>
  <Override ContentType="application/vnd.openxmlformats-officedocument.presentationml.slide+xml" PartName="/ppt/slides/slide82.xml"/>
  <Override ContentType="application/vnd.openxmlformats-officedocument.presentationml.slide+xml" PartName="/ppt/slides/slide83.xml"/>
  <Override ContentType="application/vnd.openxmlformats-officedocument.presentationml.slide+xml" PartName="/ppt/slides/slide84.xml"/>
  <Override ContentType="application/vnd.openxmlformats-officedocument.presentationml.slide+xml" PartName="/ppt/slides/slide85.xml"/>
  <Override ContentType="application/vnd.openxmlformats-officedocument.presentationml.slide+xml" PartName="/ppt/slides/slide86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  <p:sldId id="304" r:id="rId54"/>
    <p:sldId id="305" r:id="rId55"/>
    <p:sldId id="306" r:id="rId56"/>
    <p:sldId id="307" r:id="rId57"/>
    <p:sldId id="308" r:id="rId58"/>
    <p:sldId id="309" r:id="rId59"/>
    <p:sldId id="310" r:id="rId60"/>
    <p:sldId id="311" r:id="rId61"/>
    <p:sldId id="312" r:id="rId62"/>
    <p:sldId id="313" r:id="rId63"/>
    <p:sldId id="314" r:id="rId64"/>
    <p:sldId id="315" r:id="rId65"/>
    <p:sldId id="316" r:id="rId66"/>
    <p:sldId id="317" r:id="rId67"/>
    <p:sldId id="318" r:id="rId68"/>
    <p:sldId id="319" r:id="rId69"/>
    <p:sldId id="320" r:id="rId70"/>
    <p:sldId id="321" r:id="rId71"/>
    <p:sldId id="322" r:id="rId72"/>
    <p:sldId id="323" r:id="rId73"/>
    <p:sldId id="324" r:id="rId74"/>
    <p:sldId id="325" r:id="rId75"/>
    <p:sldId id="326" r:id="rId76"/>
    <p:sldId id="327" r:id="rId77"/>
    <p:sldId id="328" r:id="rId78"/>
    <p:sldId id="329" r:id="rId79"/>
    <p:sldId id="330" r:id="rId80"/>
    <p:sldId id="331" r:id="rId81"/>
    <p:sldId id="332" r:id="rId82"/>
    <p:sldId id="333" r:id="rId83"/>
    <p:sldId id="334" r:id="rId84"/>
    <p:sldId id="335" r:id="rId85"/>
    <p:sldId id="336" r:id="rId86"/>
    <p:sldId id="337" r:id="rId87"/>
    <p:sldId id="338" r:id="rId88"/>
    <p:sldId id="339" r:id="rId89"/>
    <p:sldId id="340" r:id="rId90"/>
    <p:sldId id="341" r:id="rId91"/>
  </p:sldIdLst>
  <p:sldSz cx="18288000" cy="10287000"/>
  <p:notesSz cx="6858000" cy="9144000"/>
  <p:embeddedFontLst>
    <p:embeddedFont>
      <p:font typeface="Cormorant Garamond Bold Italics" charset="1" panose="00000800000000000000"/>
      <p:regular r:id="rId92"/>
    </p:embeddedFont>
    <p:embeddedFont>
      <p:font typeface="Cormorant Garamond Bold" charset="1" panose="00000800000000000000"/>
      <p:regular r:id="rId93"/>
    </p:embeddedFont>
    <p:embeddedFont>
      <p:font typeface="Cormorant Garamond" charset="1" panose="00000500000000000000"/>
      <p:regular r:id="rId94"/>
    </p:embeddedFont>
    <p:embeddedFont>
      <p:font typeface="Open Sans" charset="1" panose="020B0606030504020204"/>
      <p:regular r:id="rId95"/>
    </p:embeddedFont>
    <p:embeddedFont>
      <p:font typeface="Cormorant Garamond Italics" charset="1" panose="00000500000000000000"/>
      <p:regular r:id="rId9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16" Target="slides/slide11.xml" Type="http://schemas.openxmlformats.org/officeDocument/2006/relationships/slide"/><Relationship Id="rId17" Target="slides/slide12.xml" Type="http://schemas.openxmlformats.org/officeDocument/2006/relationships/slide"/><Relationship Id="rId18" Target="slides/slide13.xml" Type="http://schemas.openxmlformats.org/officeDocument/2006/relationships/slide"/><Relationship Id="rId19" Target="slides/slide14.xml" Type="http://schemas.openxmlformats.org/officeDocument/2006/relationships/slide"/><Relationship Id="rId2" Target="presProps.xml" Type="http://schemas.openxmlformats.org/officeDocument/2006/relationships/presProps"/><Relationship Id="rId20" Target="slides/slide15.xml" Type="http://schemas.openxmlformats.org/officeDocument/2006/relationships/slide"/><Relationship Id="rId21" Target="slides/slide16.xml" Type="http://schemas.openxmlformats.org/officeDocument/2006/relationships/slide"/><Relationship Id="rId22" Target="slides/slide17.xml" Type="http://schemas.openxmlformats.org/officeDocument/2006/relationships/slide"/><Relationship Id="rId23" Target="slides/slide18.xml" Type="http://schemas.openxmlformats.org/officeDocument/2006/relationships/slide"/><Relationship Id="rId24" Target="slides/slide19.xml" Type="http://schemas.openxmlformats.org/officeDocument/2006/relationships/slide"/><Relationship Id="rId25" Target="slides/slide20.xml" Type="http://schemas.openxmlformats.org/officeDocument/2006/relationships/slide"/><Relationship Id="rId26" Target="slides/slide21.xml" Type="http://schemas.openxmlformats.org/officeDocument/2006/relationships/slide"/><Relationship Id="rId27" Target="slides/slide22.xml" Type="http://schemas.openxmlformats.org/officeDocument/2006/relationships/slide"/><Relationship Id="rId28" Target="slides/slide23.xml" Type="http://schemas.openxmlformats.org/officeDocument/2006/relationships/slide"/><Relationship Id="rId29" Target="slides/slide24.xml" Type="http://schemas.openxmlformats.org/officeDocument/2006/relationships/slide"/><Relationship Id="rId3" Target="viewProps.xml" Type="http://schemas.openxmlformats.org/officeDocument/2006/relationships/viewProps"/><Relationship Id="rId30" Target="slides/slide25.xml" Type="http://schemas.openxmlformats.org/officeDocument/2006/relationships/slide"/><Relationship Id="rId31" Target="slides/slide26.xml" Type="http://schemas.openxmlformats.org/officeDocument/2006/relationships/slide"/><Relationship Id="rId32" Target="slides/slide27.xml" Type="http://schemas.openxmlformats.org/officeDocument/2006/relationships/slide"/><Relationship Id="rId33" Target="slides/slide28.xml" Type="http://schemas.openxmlformats.org/officeDocument/2006/relationships/slide"/><Relationship Id="rId34" Target="slides/slide29.xml" Type="http://schemas.openxmlformats.org/officeDocument/2006/relationships/slide"/><Relationship Id="rId35" Target="slides/slide30.xml" Type="http://schemas.openxmlformats.org/officeDocument/2006/relationships/slide"/><Relationship Id="rId36" Target="slides/slide31.xml" Type="http://schemas.openxmlformats.org/officeDocument/2006/relationships/slide"/><Relationship Id="rId37" Target="slides/slide32.xml" Type="http://schemas.openxmlformats.org/officeDocument/2006/relationships/slide"/><Relationship Id="rId38" Target="slides/slide33.xml" Type="http://schemas.openxmlformats.org/officeDocument/2006/relationships/slide"/><Relationship Id="rId39" Target="slides/slide34.xml" Type="http://schemas.openxmlformats.org/officeDocument/2006/relationships/slide"/><Relationship Id="rId4" Target="theme/theme1.xml" Type="http://schemas.openxmlformats.org/officeDocument/2006/relationships/theme"/><Relationship Id="rId40" Target="slides/slide35.xml" Type="http://schemas.openxmlformats.org/officeDocument/2006/relationships/slide"/><Relationship Id="rId41" Target="slides/slide36.xml" Type="http://schemas.openxmlformats.org/officeDocument/2006/relationships/slide"/><Relationship Id="rId42" Target="slides/slide37.xml" Type="http://schemas.openxmlformats.org/officeDocument/2006/relationships/slide"/><Relationship Id="rId43" Target="slides/slide38.xml" Type="http://schemas.openxmlformats.org/officeDocument/2006/relationships/slide"/><Relationship Id="rId44" Target="slides/slide39.xml" Type="http://schemas.openxmlformats.org/officeDocument/2006/relationships/slide"/><Relationship Id="rId45" Target="slides/slide40.xml" Type="http://schemas.openxmlformats.org/officeDocument/2006/relationships/slide"/><Relationship Id="rId46" Target="slides/slide41.xml" Type="http://schemas.openxmlformats.org/officeDocument/2006/relationships/slide"/><Relationship Id="rId47" Target="slides/slide42.xml" Type="http://schemas.openxmlformats.org/officeDocument/2006/relationships/slide"/><Relationship Id="rId48" Target="slides/slide43.xml" Type="http://schemas.openxmlformats.org/officeDocument/2006/relationships/slide"/><Relationship Id="rId49" Target="slides/slide44.xml" Type="http://schemas.openxmlformats.org/officeDocument/2006/relationships/slide"/><Relationship Id="rId5" Target="tableStyles.xml" Type="http://schemas.openxmlformats.org/officeDocument/2006/relationships/tableStyles"/><Relationship Id="rId50" Target="slides/slide45.xml" Type="http://schemas.openxmlformats.org/officeDocument/2006/relationships/slide"/><Relationship Id="rId51" Target="slides/slide46.xml" Type="http://schemas.openxmlformats.org/officeDocument/2006/relationships/slide"/><Relationship Id="rId52" Target="slides/slide47.xml" Type="http://schemas.openxmlformats.org/officeDocument/2006/relationships/slide"/><Relationship Id="rId53" Target="slides/slide48.xml" Type="http://schemas.openxmlformats.org/officeDocument/2006/relationships/slide"/><Relationship Id="rId54" Target="slides/slide49.xml" Type="http://schemas.openxmlformats.org/officeDocument/2006/relationships/slide"/><Relationship Id="rId55" Target="slides/slide50.xml" Type="http://schemas.openxmlformats.org/officeDocument/2006/relationships/slide"/><Relationship Id="rId56" Target="slides/slide51.xml" Type="http://schemas.openxmlformats.org/officeDocument/2006/relationships/slide"/><Relationship Id="rId57" Target="slides/slide52.xml" Type="http://schemas.openxmlformats.org/officeDocument/2006/relationships/slide"/><Relationship Id="rId58" Target="slides/slide53.xml" Type="http://schemas.openxmlformats.org/officeDocument/2006/relationships/slide"/><Relationship Id="rId59" Target="slides/slide54.xml" Type="http://schemas.openxmlformats.org/officeDocument/2006/relationships/slide"/><Relationship Id="rId6" Target="slides/slide1.xml" Type="http://schemas.openxmlformats.org/officeDocument/2006/relationships/slide"/><Relationship Id="rId60" Target="slides/slide55.xml" Type="http://schemas.openxmlformats.org/officeDocument/2006/relationships/slide"/><Relationship Id="rId61" Target="slides/slide56.xml" Type="http://schemas.openxmlformats.org/officeDocument/2006/relationships/slide"/><Relationship Id="rId62" Target="slides/slide57.xml" Type="http://schemas.openxmlformats.org/officeDocument/2006/relationships/slide"/><Relationship Id="rId63" Target="slides/slide58.xml" Type="http://schemas.openxmlformats.org/officeDocument/2006/relationships/slide"/><Relationship Id="rId64" Target="slides/slide59.xml" Type="http://schemas.openxmlformats.org/officeDocument/2006/relationships/slide"/><Relationship Id="rId65" Target="slides/slide60.xml" Type="http://schemas.openxmlformats.org/officeDocument/2006/relationships/slide"/><Relationship Id="rId66" Target="slides/slide61.xml" Type="http://schemas.openxmlformats.org/officeDocument/2006/relationships/slide"/><Relationship Id="rId67" Target="slides/slide62.xml" Type="http://schemas.openxmlformats.org/officeDocument/2006/relationships/slide"/><Relationship Id="rId68" Target="slides/slide63.xml" Type="http://schemas.openxmlformats.org/officeDocument/2006/relationships/slide"/><Relationship Id="rId69" Target="slides/slide64.xml" Type="http://schemas.openxmlformats.org/officeDocument/2006/relationships/slide"/><Relationship Id="rId7" Target="slides/slide2.xml" Type="http://schemas.openxmlformats.org/officeDocument/2006/relationships/slide"/><Relationship Id="rId70" Target="slides/slide65.xml" Type="http://schemas.openxmlformats.org/officeDocument/2006/relationships/slide"/><Relationship Id="rId71" Target="slides/slide66.xml" Type="http://schemas.openxmlformats.org/officeDocument/2006/relationships/slide"/><Relationship Id="rId72" Target="slides/slide67.xml" Type="http://schemas.openxmlformats.org/officeDocument/2006/relationships/slide"/><Relationship Id="rId73" Target="slides/slide68.xml" Type="http://schemas.openxmlformats.org/officeDocument/2006/relationships/slide"/><Relationship Id="rId74" Target="slides/slide69.xml" Type="http://schemas.openxmlformats.org/officeDocument/2006/relationships/slide"/><Relationship Id="rId75" Target="slides/slide70.xml" Type="http://schemas.openxmlformats.org/officeDocument/2006/relationships/slide"/><Relationship Id="rId76" Target="slides/slide71.xml" Type="http://schemas.openxmlformats.org/officeDocument/2006/relationships/slide"/><Relationship Id="rId77" Target="slides/slide72.xml" Type="http://schemas.openxmlformats.org/officeDocument/2006/relationships/slide"/><Relationship Id="rId78" Target="slides/slide73.xml" Type="http://schemas.openxmlformats.org/officeDocument/2006/relationships/slide"/><Relationship Id="rId79" Target="slides/slide74.xml" Type="http://schemas.openxmlformats.org/officeDocument/2006/relationships/slide"/><Relationship Id="rId8" Target="slides/slide3.xml" Type="http://schemas.openxmlformats.org/officeDocument/2006/relationships/slide"/><Relationship Id="rId80" Target="slides/slide75.xml" Type="http://schemas.openxmlformats.org/officeDocument/2006/relationships/slide"/><Relationship Id="rId81" Target="slides/slide76.xml" Type="http://schemas.openxmlformats.org/officeDocument/2006/relationships/slide"/><Relationship Id="rId82" Target="slides/slide77.xml" Type="http://schemas.openxmlformats.org/officeDocument/2006/relationships/slide"/><Relationship Id="rId83" Target="slides/slide78.xml" Type="http://schemas.openxmlformats.org/officeDocument/2006/relationships/slide"/><Relationship Id="rId84" Target="slides/slide79.xml" Type="http://schemas.openxmlformats.org/officeDocument/2006/relationships/slide"/><Relationship Id="rId85" Target="slides/slide80.xml" Type="http://schemas.openxmlformats.org/officeDocument/2006/relationships/slide"/><Relationship Id="rId86" Target="slides/slide81.xml" Type="http://schemas.openxmlformats.org/officeDocument/2006/relationships/slide"/><Relationship Id="rId87" Target="slides/slide82.xml" Type="http://schemas.openxmlformats.org/officeDocument/2006/relationships/slide"/><Relationship Id="rId88" Target="slides/slide83.xml" Type="http://schemas.openxmlformats.org/officeDocument/2006/relationships/slide"/><Relationship Id="rId89" Target="slides/slide84.xml" Type="http://schemas.openxmlformats.org/officeDocument/2006/relationships/slide"/><Relationship Id="rId9" Target="slides/slide4.xml" Type="http://schemas.openxmlformats.org/officeDocument/2006/relationships/slide"/><Relationship Id="rId90" Target="slides/slide85.xml" Type="http://schemas.openxmlformats.org/officeDocument/2006/relationships/slide"/><Relationship Id="rId91" Target="slides/slide86.xml" Type="http://schemas.openxmlformats.org/officeDocument/2006/relationships/slide"/><Relationship Id="rId92" Target="fonts/font92.fntdata" Type="http://schemas.openxmlformats.org/officeDocument/2006/relationships/font"/><Relationship Id="rId93" Target="fonts/font93.fntdata" Type="http://schemas.openxmlformats.org/officeDocument/2006/relationships/font"/><Relationship Id="rId94" Target="fonts/font94.fntdata" Type="http://schemas.openxmlformats.org/officeDocument/2006/relationships/font"/><Relationship Id="rId95" Target="fonts/font95.fntdata" Type="http://schemas.openxmlformats.org/officeDocument/2006/relationships/font"/><Relationship Id="rId96" Target="fonts/font96.fntdata" Type="http://schemas.openxmlformats.org/officeDocument/2006/relationships/font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jpeg" Type="http://schemas.openxmlformats.org/officeDocument/2006/relationships/image"/></Relationships>
</file>

<file path=ppt/slides/_rels/slide1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8.png" Type="http://schemas.openxmlformats.org/officeDocument/2006/relationships/image"/></Relationships>
</file>

<file path=ppt/slides/_rels/slide1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9.png" Type="http://schemas.openxmlformats.org/officeDocument/2006/relationships/image"/></Relationships>
</file>

<file path=ppt/slides/_rels/slide1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.png" Type="http://schemas.openxmlformats.org/officeDocument/2006/relationships/image"/></Relationships>
</file>

<file path=ppt/slides/_rels/slide1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/Relationships>
</file>

<file path=ppt/slides/_rels/slide1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/Relationships>
</file>

<file path=ppt/slides/_rels/slide1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/Relationships>
</file>

<file path=ppt/slides/_rels/slide1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/Relationships>
</file>

<file path=ppt/slides/_rels/slide1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11.jpeg" Type="http://schemas.openxmlformats.org/officeDocument/2006/relationships/image"/></Relationships>
</file>

<file path=ppt/slides/_rels/slide1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12.png" Type="http://schemas.openxmlformats.org/officeDocument/2006/relationships/image"/></Relationships>
</file>

<file path=ppt/slides/_rels/slide1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/Relationships>
</file>

<file path=ppt/slides/_rels/slide2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13.png" Type="http://schemas.openxmlformats.org/officeDocument/2006/relationships/image"/><Relationship Id="rId5" Target="../media/image14.png" Type="http://schemas.openxmlformats.org/officeDocument/2006/relationships/image"/></Relationships>
</file>

<file path=ppt/slides/_rels/slide2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/Relationships>
</file>

<file path=ppt/slides/_rels/slide2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15.png" Type="http://schemas.openxmlformats.org/officeDocument/2006/relationships/image"/></Relationships>
</file>

<file path=ppt/slides/_rels/slide2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16.png" Type="http://schemas.openxmlformats.org/officeDocument/2006/relationships/image"/></Relationships>
</file>

<file path=ppt/slides/_rels/slide2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/Relationships>
</file>

<file path=ppt/slides/_rels/slide2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/Relationships>
</file>

<file path=ppt/slides/_rels/slide2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17.png" Type="http://schemas.openxmlformats.org/officeDocument/2006/relationships/image"/><Relationship Id="rId5" Target="../media/image18.png" Type="http://schemas.openxmlformats.org/officeDocument/2006/relationships/image"/><Relationship Id="rId6" Target="../media/image19.png" Type="http://schemas.openxmlformats.org/officeDocument/2006/relationships/image"/></Relationships>
</file>

<file path=ppt/slides/_rels/slide2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/Relationships>
</file>

<file path=ppt/slides/_rels/slide2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/Relationships>
</file>

<file path=ppt/slides/_rels/slide2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20.png" Type="http://schemas.openxmlformats.org/officeDocument/2006/relationships/image"/><Relationship Id="rId5" Target="../media/image21.pn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/Relationships>
</file>

<file path=ppt/slides/_rels/slide3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22.png" Type="http://schemas.openxmlformats.org/officeDocument/2006/relationships/image"/><Relationship Id="rId5" Target="../media/image23.png" Type="http://schemas.openxmlformats.org/officeDocument/2006/relationships/image"/></Relationships>
</file>

<file path=ppt/slides/_rels/slide3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/Relationships>
</file>

<file path=ppt/slides/_rels/slide3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24.png" Type="http://schemas.openxmlformats.org/officeDocument/2006/relationships/image"/><Relationship Id="rId5" Target="../media/image25.png" Type="http://schemas.openxmlformats.org/officeDocument/2006/relationships/image"/></Relationships>
</file>

<file path=ppt/slides/_rels/slide3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3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3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26.png" Type="http://schemas.openxmlformats.org/officeDocument/2006/relationships/image"/><Relationship Id="rId5" Target="../media/image27.png" Type="http://schemas.openxmlformats.org/officeDocument/2006/relationships/image"/><Relationship Id="rId6" Target="../media/image28.svg" Type="http://schemas.openxmlformats.org/officeDocument/2006/relationships/image"/></Relationships>
</file>

<file path=ppt/slides/_rels/slide3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29.png" Type="http://schemas.openxmlformats.org/officeDocument/2006/relationships/image"/></Relationships>
</file>

<file path=ppt/slides/_rels/slide3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0.jpeg" Type="http://schemas.openxmlformats.org/officeDocument/2006/relationships/image"/></Relationships>
</file>

<file path=ppt/slides/_rels/slide3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1.png" Type="http://schemas.openxmlformats.org/officeDocument/2006/relationships/image"/><Relationship Id="rId5" Target="../media/image32.svg" Type="http://schemas.openxmlformats.org/officeDocument/2006/relationships/image"/></Relationships>
</file>

<file path=ppt/slides/_rels/slide3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3.png" Type="http://schemas.openxmlformats.org/officeDocument/2006/relationships/image"/><Relationship Id="rId5" Target="../media/image31.png" Type="http://schemas.openxmlformats.org/officeDocument/2006/relationships/image"/><Relationship Id="rId6" Target="../media/image32.svg" Type="http://schemas.openxmlformats.org/officeDocument/2006/relationships/image"/><Relationship Id="rId7" Target="../media/image34.pn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4.png" Type="http://schemas.openxmlformats.org/officeDocument/2006/relationships/image"/></Relationships>
</file>

<file path=ppt/slides/_rels/slide4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5.png" Type="http://schemas.openxmlformats.org/officeDocument/2006/relationships/image"/><Relationship Id="rId5" Target="../media/image36.png" Type="http://schemas.openxmlformats.org/officeDocument/2006/relationships/image"/></Relationships>
</file>

<file path=ppt/slides/_rels/slide4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7.png" Type="http://schemas.openxmlformats.org/officeDocument/2006/relationships/image"/><Relationship Id="rId5" Target="../media/image31.png" Type="http://schemas.openxmlformats.org/officeDocument/2006/relationships/image"/><Relationship Id="rId6" Target="../media/image32.svg" Type="http://schemas.openxmlformats.org/officeDocument/2006/relationships/image"/></Relationships>
</file>

<file path=ppt/slides/_rels/slide4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/Relationships>
</file>

<file path=ppt/slides/_rels/slide4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8.png" Type="http://schemas.openxmlformats.org/officeDocument/2006/relationships/image"/><Relationship Id="rId5" Target="../media/image39.png" Type="http://schemas.openxmlformats.org/officeDocument/2006/relationships/image"/><Relationship Id="rId6" Target="../media/image31.png" Type="http://schemas.openxmlformats.org/officeDocument/2006/relationships/image"/><Relationship Id="rId7" Target="../media/image32.svg" Type="http://schemas.openxmlformats.org/officeDocument/2006/relationships/image"/><Relationship Id="rId8" Target="../media/image40.png" Type="http://schemas.openxmlformats.org/officeDocument/2006/relationships/image"/><Relationship Id="rId9" Target="../media/image41.svg" Type="http://schemas.openxmlformats.org/officeDocument/2006/relationships/image"/></Relationships>
</file>

<file path=ppt/slides/_rels/slide4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2.jpeg" Type="http://schemas.openxmlformats.org/officeDocument/2006/relationships/image"/><Relationship Id="rId3" Target="../media/image43.png" Type="http://schemas.openxmlformats.org/officeDocument/2006/relationships/image"/><Relationship Id="rId4" Target="../media/image1.png" Type="http://schemas.openxmlformats.org/officeDocument/2006/relationships/image"/><Relationship Id="rId5" Target="../media/image2.svg" Type="http://schemas.openxmlformats.org/officeDocument/2006/relationships/image"/></Relationships>
</file>

<file path=ppt/slides/_rels/slide4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4.png" Type="http://schemas.openxmlformats.org/officeDocument/2006/relationships/image"/><Relationship Id="rId3" Target="../media/image42.jpeg" Type="http://schemas.openxmlformats.org/officeDocument/2006/relationships/image"/><Relationship Id="rId4" Target="../media/image45.png" Type="http://schemas.openxmlformats.org/officeDocument/2006/relationships/image"/><Relationship Id="rId5" Target="../media/image46.svg" Type="http://schemas.openxmlformats.org/officeDocument/2006/relationships/image"/><Relationship Id="rId6" Target="../media/image1.png" Type="http://schemas.openxmlformats.org/officeDocument/2006/relationships/image"/><Relationship Id="rId7" Target="../media/image2.svg" Type="http://schemas.openxmlformats.org/officeDocument/2006/relationships/image"/></Relationships>
</file>

<file path=ppt/slides/_rels/slide4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7.png" Type="http://schemas.openxmlformats.org/officeDocument/2006/relationships/image"/><Relationship Id="rId3" Target="../media/image48.png" Type="http://schemas.openxmlformats.org/officeDocument/2006/relationships/image"/><Relationship Id="rId4" Target="../media/image49.png" Type="http://schemas.openxmlformats.org/officeDocument/2006/relationships/image"/><Relationship Id="rId5" Target="../media/image50.png" Type="http://schemas.openxmlformats.org/officeDocument/2006/relationships/image"/><Relationship Id="rId6" Target="../media/image1.png" Type="http://schemas.openxmlformats.org/officeDocument/2006/relationships/image"/><Relationship Id="rId7" Target="../media/image2.svg" Type="http://schemas.openxmlformats.org/officeDocument/2006/relationships/image"/></Relationships>
</file>

<file path=ppt/slides/_rels/slide4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1.png" Type="http://schemas.openxmlformats.org/officeDocument/2006/relationships/image"/><Relationship Id="rId3" Target="../media/image1.png" Type="http://schemas.openxmlformats.org/officeDocument/2006/relationships/image"/><Relationship Id="rId4" Target="../media/image2.svg" Type="http://schemas.openxmlformats.org/officeDocument/2006/relationships/image"/></Relationships>
</file>

<file path=ppt/slides/_rels/slide4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2.png" Type="http://schemas.openxmlformats.org/officeDocument/2006/relationships/image"/><Relationship Id="rId3" Target="../media/image53.png" Type="http://schemas.openxmlformats.org/officeDocument/2006/relationships/image"/><Relationship Id="rId4" Target="../media/image54.png" Type="http://schemas.openxmlformats.org/officeDocument/2006/relationships/image"/><Relationship Id="rId5" Target="../media/image55.png" Type="http://schemas.openxmlformats.org/officeDocument/2006/relationships/image"/><Relationship Id="rId6" Target="../media/image1.png" Type="http://schemas.openxmlformats.org/officeDocument/2006/relationships/image"/><Relationship Id="rId7" Target="../media/image2.svg" Type="http://schemas.openxmlformats.org/officeDocument/2006/relationships/image"/></Relationships>
</file>

<file path=ppt/slides/_rels/slide4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56.png" Type="http://schemas.openxmlformats.org/officeDocument/2006/relationships/image"/><Relationship Id="rId5" Target="../media/image57.pn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/Relationships>
</file>

<file path=ppt/slides/_rels/slide5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8.png" Type="http://schemas.openxmlformats.org/officeDocument/2006/relationships/image"/><Relationship Id="rId3" Target="../media/image57.png" Type="http://schemas.openxmlformats.org/officeDocument/2006/relationships/image"/><Relationship Id="rId4" Target="../media/image59.png" Type="http://schemas.openxmlformats.org/officeDocument/2006/relationships/image"/><Relationship Id="rId5" Target="../media/image60.png" Type="http://schemas.openxmlformats.org/officeDocument/2006/relationships/image"/><Relationship Id="rId6" Target="../media/image61.png" Type="http://schemas.openxmlformats.org/officeDocument/2006/relationships/image"/><Relationship Id="rId7" Target="../media/image31.png" Type="http://schemas.openxmlformats.org/officeDocument/2006/relationships/image"/><Relationship Id="rId8" Target="../media/image32.svg" Type="http://schemas.openxmlformats.org/officeDocument/2006/relationships/image"/></Relationships>
</file>

<file path=ppt/slides/_rels/slide5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/Relationships>
</file>

<file path=ppt/slides/_rels/slide5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2.png" Type="http://schemas.openxmlformats.org/officeDocument/2006/relationships/image"/><Relationship Id="rId3" Target="../media/image63.png" Type="http://schemas.openxmlformats.org/officeDocument/2006/relationships/image"/><Relationship Id="rId4" Target="../media/image64.svg" Type="http://schemas.openxmlformats.org/officeDocument/2006/relationships/image"/><Relationship Id="rId5" Target="../media/image1.png" Type="http://schemas.openxmlformats.org/officeDocument/2006/relationships/image"/><Relationship Id="rId6" Target="../media/image2.svg" Type="http://schemas.openxmlformats.org/officeDocument/2006/relationships/image"/></Relationships>
</file>

<file path=ppt/slides/_rels/slide5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5.png" Type="http://schemas.openxmlformats.org/officeDocument/2006/relationships/image"/><Relationship Id="rId3" Target="../media/image1.png" Type="http://schemas.openxmlformats.org/officeDocument/2006/relationships/image"/><Relationship Id="rId4" Target="../media/image2.svg" Type="http://schemas.openxmlformats.org/officeDocument/2006/relationships/image"/></Relationships>
</file>

<file path=ppt/slides/_rels/slide5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6.png" Type="http://schemas.openxmlformats.org/officeDocument/2006/relationships/image"/><Relationship Id="rId3" Target="../media/image67.png" Type="http://schemas.openxmlformats.org/officeDocument/2006/relationships/image"/><Relationship Id="rId4" Target="../media/image27.png" Type="http://schemas.openxmlformats.org/officeDocument/2006/relationships/image"/><Relationship Id="rId5" Target="../media/image28.svg" Type="http://schemas.openxmlformats.org/officeDocument/2006/relationships/image"/><Relationship Id="rId6" Target="../media/image68.png" Type="http://schemas.openxmlformats.org/officeDocument/2006/relationships/image"/></Relationships>
</file>

<file path=ppt/slides/_rels/slide5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9.png" Type="http://schemas.openxmlformats.org/officeDocument/2006/relationships/image"/></Relationships>
</file>

<file path=ppt/slides/_rels/slide5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/Relationships>
</file>

<file path=ppt/slides/_rels/slide5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0.png" Type="http://schemas.openxmlformats.org/officeDocument/2006/relationships/image"/><Relationship Id="rId3" Target="../media/image71.png" Type="http://schemas.openxmlformats.org/officeDocument/2006/relationships/image"/></Relationships>
</file>

<file path=ppt/slides/_rels/slide5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2.jpeg" Type="http://schemas.openxmlformats.org/officeDocument/2006/relationships/image"/></Relationships>
</file>

<file path=ppt/slides/_rels/slide5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3.png" Type="http://schemas.openxmlformats.org/officeDocument/2006/relationships/image"/><Relationship Id="rId3" Target="../media/image74.pn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.png" Type="http://schemas.openxmlformats.org/officeDocument/2006/relationships/image"/></Relationships>
</file>

<file path=ppt/slides/_rels/slide6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6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75.png" Type="http://schemas.openxmlformats.org/officeDocument/2006/relationships/image"/><Relationship Id="rId5" Target="../media/image76.png" Type="http://schemas.openxmlformats.org/officeDocument/2006/relationships/image"/></Relationships>
</file>

<file path=ppt/slides/_rels/slide6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77.png" Type="http://schemas.openxmlformats.org/officeDocument/2006/relationships/image"/></Relationships>
</file>

<file path=ppt/slides/_rels/slide6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78.png" Type="http://schemas.openxmlformats.org/officeDocument/2006/relationships/image"/></Relationships>
</file>

<file path=ppt/slides/_rels/slide6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9.png" Type="http://schemas.openxmlformats.org/officeDocument/2006/relationships/image"/><Relationship Id="rId3" Target="../media/image80.png" Type="http://schemas.openxmlformats.org/officeDocument/2006/relationships/image"/><Relationship Id="rId4" Target="../media/image81.png" Type="http://schemas.openxmlformats.org/officeDocument/2006/relationships/image"/><Relationship Id="rId5" Target="../media/image82.png" Type="http://schemas.openxmlformats.org/officeDocument/2006/relationships/image"/><Relationship Id="rId6" Target="../media/image1.png" Type="http://schemas.openxmlformats.org/officeDocument/2006/relationships/image"/><Relationship Id="rId7" Target="../media/image2.svg" Type="http://schemas.openxmlformats.org/officeDocument/2006/relationships/image"/></Relationships>
</file>

<file path=ppt/slides/_rels/slide6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83.png" Type="http://schemas.openxmlformats.org/officeDocument/2006/relationships/image"/><Relationship Id="rId3" Target="../media/image84.png" Type="http://schemas.openxmlformats.org/officeDocument/2006/relationships/image"/><Relationship Id="rId4" Target="../media/image85.png" Type="http://schemas.openxmlformats.org/officeDocument/2006/relationships/image"/><Relationship Id="rId5" Target="../media/image1.png" Type="http://schemas.openxmlformats.org/officeDocument/2006/relationships/image"/><Relationship Id="rId6" Target="../media/image2.svg" Type="http://schemas.openxmlformats.org/officeDocument/2006/relationships/image"/></Relationships>
</file>

<file path=ppt/slides/_rels/slide6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86.png" Type="http://schemas.openxmlformats.org/officeDocument/2006/relationships/image"/><Relationship Id="rId5" Target="../media/image87.png" Type="http://schemas.openxmlformats.org/officeDocument/2006/relationships/image"/><Relationship Id="rId6" Target="../media/image88.png" Type="http://schemas.openxmlformats.org/officeDocument/2006/relationships/image"/></Relationships>
</file>

<file path=ppt/slides/_rels/slide6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89.png" Type="http://schemas.openxmlformats.org/officeDocument/2006/relationships/image"/><Relationship Id="rId5" Target="../media/image90.png" Type="http://schemas.openxmlformats.org/officeDocument/2006/relationships/image"/></Relationships>
</file>

<file path=ppt/slides/_rels/slide6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91.png" Type="http://schemas.openxmlformats.org/officeDocument/2006/relationships/image"/></Relationships>
</file>

<file path=ppt/slides/_rels/slide6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92.pn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6.png" Type="http://schemas.openxmlformats.org/officeDocument/2006/relationships/image"/></Relationships>
</file>

<file path=ppt/slides/_rels/slide7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93.png" Type="http://schemas.openxmlformats.org/officeDocument/2006/relationships/image"/></Relationships>
</file>

<file path=ppt/slides/_rels/slide7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94.png" Type="http://schemas.openxmlformats.org/officeDocument/2006/relationships/image"/></Relationships>
</file>

<file path=ppt/slides/_rels/slide7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95.png" Type="http://schemas.openxmlformats.org/officeDocument/2006/relationships/image"/></Relationships>
</file>

<file path=ppt/slides/_rels/slide7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96.png" Type="http://schemas.openxmlformats.org/officeDocument/2006/relationships/image"/><Relationship Id="rId5" Target="../media/image97.png" Type="http://schemas.openxmlformats.org/officeDocument/2006/relationships/image"/><Relationship Id="rId6" Target="../media/image98.png" Type="http://schemas.openxmlformats.org/officeDocument/2006/relationships/image"/></Relationships>
</file>

<file path=ppt/slides/_rels/slide7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99.png" Type="http://schemas.openxmlformats.org/officeDocument/2006/relationships/image"/><Relationship Id="rId5" Target="../media/image100.png" Type="http://schemas.openxmlformats.org/officeDocument/2006/relationships/image"/><Relationship Id="rId6" Target="../media/image101.png" Type="http://schemas.openxmlformats.org/officeDocument/2006/relationships/image"/></Relationships>
</file>

<file path=ppt/slides/_rels/slide7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2.png" Type="http://schemas.openxmlformats.org/officeDocument/2006/relationships/image"/><Relationship Id="rId3" Target="../media/image101.png" Type="http://schemas.openxmlformats.org/officeDocument/2006/relationships/image"/></Relationships>
</file>

<file path=ppt/slides/_rels/slide7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103.png" Type="http://schemas.openxmlformats.org/officeDocument/2006/relationships/image"/><Relationship Id="rId5" Target="../media/image56.png" Type="http://schemas.openxmlformats.org/officeDocument/2006/relationships/image"/><Relationship Id="rId6" Target="../media/image104.png" Type="http://schemas.openxmlformats.org/officeDocument/2006/relationships/image"/><Relationship Id="rId7" Target="../media/image105.svg" Type="http://schemas.openxmlformats.org/officeDocument/2006/relationships/image"/><Relationship Id="rId8" Target="../media/image106.png" Type="http://schemas.openxmlformats.org/officeDocument/2006/relationships/image"/></Relationships>
</file>

<file path=ppt/slides/_rels/slide7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107.png" Type="http://schemas.openxmlformats.org/officeDocument/2006/relationships/image"/></Relationships>
</file>

<file path=ppt/slides/_rels/slide7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108.png" Type="http://schemas.openxmlformats.org/officeDocument/2006/relationships/image"/></Relationships>
</file>

<file path=ppt/slides/_rels/slide7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109.png" Type="http://schemas.openxmlformats.org/officeDocument/2006/relationships/image"/><Relationship Id="rId5" Target="../media/image110.png" Type="http://schemas.openxmlformats.org/officeDocument/2006/relationships/image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/Relationships>
</file>

<file path=ppt/slides/_rels/slide8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111.png" Type="http://schemas.openxmlformats.org/officeDocument/2006/relationships/image"/><Relationship Id="rId5" Target="../media/image112.png" Type="http://schemas.openxmlformats.org/officeDocument/2006/relationships/image"/></Relationships>
</file>

<file path=ppt/slides/_rels/slide8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113.png" Type="http://schemas.openxmlformats.org/officeDocument/2006/relationships/image"/></Relationships>
</file>

<file path=ppt/slides/_rels/slide8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114.png" Type="http://schemas.openxmlformats.org/officeDocument/2006/relationships/image"/><Relationship Id="rId5" Target="../media/image115.png" Type="http://schemas.openxmlformats.org/officeDocument/2006/relationships/image"/></Relationships>
</file>

<file path=ppt/slides/_rels/slide8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116.png" Type="http://schemas.openxmlformats.org/officeDocument/2006/relationships/image"/><Relationship Id="rId5" Target="../media/image117.png" Type="http://schemas.openxmlformats.org/officeDocument/2006/relationships/image"/><Relationship Id="rId6" Target="../media/image118.png" Type="http://schemas.openxmlformats.org/officeDocument/2006/relationships/image"/></Relationships>
</file>

<file path=ppt/slides/_rels/slide8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119.png" Type="http://schemas.openxmlformats.org/officeDocument/2006/relationships/image"/><Relationship Id="rId5" Target="../media/image120.svg" Type="http://schemas.openxmlformats.org/officeDocument/2006/relationships/image"/></Relationships>
</file>

<file path=ppt/slides/_rels/slide8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121.png" Type="http://schemas.openxmlformats.org/officeDocument/2006/relationships/image"/></Relationships>
</file>

<file path=ppt/slides/_rels/slide8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.pn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>
            <a:off x="9158735" y="990600"/>
            <a:ext cx="8114971" cy="0"/>
          </a:xfrm>
          <a:prstGeom prst="line">
            <a:avLst/>
          </a:prstGeom>
          <a:ln cap="flat" w="76200">
            <a:solidFill>
              <a:srgbClr val="0F46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3" id="3"/>
          <p:cNvSpPr/>
          <p:nvPr/>
        </p:nvSpPr>
        <p:spPr>
          <a:xfrm>
            <a:off x="1043764" y="9296400"/>
            <a:ext cx="8114971" cy="0"/>
          </a:xfrm>
          <a:prstGeom prst="line">
            <a:avLst/>
          </a:prstGeom>
          <a:ln cap="flat" w="76200">
            <a:solidFill>
              <a:srgbClr val="0F46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4" id="4"/>
          <p:cNvSpPr/>
          <p:nvPr/>
        </p:nvSpPr>
        <p:spPr>
          <a:xfrm flipH="false" flipV="false" rot="0">
            <a:off x="9618706" y="9037492"/>
            <a:ext cx="2968854" cy="441617"/>
          </a:xfrm>
          <a:custGeom>
            <a:avLst/>
            <a:gdLst/>
            <a:ahLst/>
            <a:cxnLst/>
            <a:rect r="r" b="b" t="t" l="l"/>
            <a:pathLst>
              <a:path h="441617" w="2968854">
                <a:moveTo>
                  <a:pt x="0" y="0"/>
                </a:moveTo>
                <a:lnTo>
                  <a:pt x="2968854" y="0"/>
                </a:lnTo>
                <a:lnTo>
                  <a:pt x="2968854" y="441616"/>
                </a:lnTo>
                <a:lnTo>
                  <a:pt x="0" y="44161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5646742" y="807892"/>
            <a:ext cx="2968854" cy="441617"/>
          </a:xfrm>
          <a:custGeom>
            <a:avLst/>
            <a:gdLst/>
            <a:ahLst/>
            <a:cxnLst/>
            <a:rect r="r" b="b" t="t" l="l"/>
            <a:pathLst>
              <a:path h="441617" w="2968854">
                <a:moveTo>
                  <a:pt x="0" y="0"/>
                </a:moveTo>
                <a:lnTo>
                  <a:pt x="2968854" y="0"/>
                </a:lnTo>
                <a:lnTo>
                  <a:pt x="2968854" y="441616"/>
                </a:lnTo>
                <a:lnTo>
                  <a:pt x="0" y="44161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7775993" y="1296093"/>
            <a:ext cx="2537963" cy="2540595"/>
          </a:xfrm>
          <a:custGeom>
            <a:avLst/>
            <a:gdLst/>
            <a:ahLst/>
            <a:cxnLst/>
            <a:rect r="r" b="b" t="t" l="l"/>
            <a:pathLst>
              <a:path h="2540595" w="2537963">
                <a:moveTo>
                  <a:pt x="0" y="0"/>
                </a:moveTo>
                <a:lnTo>
                  <a:pt x="2537962" y="0"/>
                </a:lnTo>
                <a:lnTo>
                  <a:pt x="2537962" y="2540596"/>
                </a:lnTo>
                <a:lnTo>
                  <a:pt x="0" y="254059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1332612" y="5235267"/>
            <a:ext cx="15652246" cy="288789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649"/>
              </a:lnSpc>
            </a:pPr>
            <a:r>
              <a:rPr lang="en-US" b="true" sz="5464" i="true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Structural Design of Nazareth Gate in Nazareth-City Palestine </a:t>
            </a:r>
          </a:p>
          <a:p>
            <a:pPr algn="ctr" marL="0" indent="0" lvl="0">
              <a:lnSpc>
                <a:spcPts val="7733"/>
              </a:lnSpc>
              <a:spcBef>
                <a:spcPct val="0"/>
              </a:spcBef>
            </a:pPr>
          </a:p>
        </p:txBody>
      </p:sp>
      <p:sp>
        <p:nvSpPr>
          <p:cNvPr name="TextBox 8" id="8"/>
          <p:cNvSpPr txBox="true"/>
          <p:nvPr/>
        </p:nvSpPr>
        <p:spPr>
          <a:xfrm rot="0">
            <a:off x="1545172" y="1570624"/>
            <a:ext cx="4494318" cy="193120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973"/>
              </a:lnSpc>
            </a:pPr>
            <a:r>
              <a:rPr lang="en-US" b="true" sz="2337">
                <a:solidFill>
                  <a:srgbClr val="0F4662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An-Najah National University</a:t>
            </a:r>
          </a:p>
          <a:p>
            <a:pPr algn="ctr" rtl="true">
              <a:lnSpc>
                <a:spcPts val="3973"/>
              </a:lnSpc>
            </a:pPr>
            <a:r>
              <a:rPr lang="ar-EG" b="true" sz="2337">
                <a:solidFill>
                  <a:srgbClr val="0F4662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  <a:rtl val="true"/>
              </a:rPr>
              <a:t> </a:t>
            </a:r>
            <a:r>
              <a:rPr lang="en-US" b="true" sz="2337">
                <a:solidFill>
                  <a:srgbClr val="0F4662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Faculty of Engineering</a:t>
            </a:r>
          </a:p>
          <a:p>
            <a:pPr algn="ctr" rtl="true">
              <a:lnSpc>
                <a:spcPts val="3973"/>
              </a:lnSpc>
            </a:pPr>
            <a:r>
              <a:rPr lang="ar-EG" b="true" sz="2337">
                <a:solidFill>
                  <a:srgbClr val="0F4662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  <a:rtl val="true"/>
              </a:rPr>
              <a:t> </a:t>
            </a:r>
            <a:r>
              <a:rPr lang="en-US" b="true" sz="2337">
                <a:solidFill>
                  <a:srgbClr val="0F4662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Civil Engineering Department</a:t>
            </a:r>
          </a:p>
          <a:p>
            <a:pPr algn="ctr" rtl="true">
              <a:lnSpc>
                <a:spcPts val="3803"/>
              </a:lnSpc>
              <a:spcBef>
                <a:spcPct val="0"/>
              </a:spcBef>
            </a:pPr>
          </a:p>
        </p:txBody>
      </p:sp>
      <p:sp>
        <p:nvSpPr>
          <p:cNvPr name="TextBox 9" id="9"/>
          <p:cNvSpPr txBox="true"/>
          <p:nvPr/>
        </p:nvSpPr>
        <p:spPr>
          <a:xfrm rot="0">
            <a:off x="12587560" y="1570624"/>
            <a:ext cx="4224338" cy="15049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rtl="true">
              <a:lnSpc>
                <a:spcPts val="4079"/>
              </a:lnSpc>
            </a:pPr>
            <a:r>
              <a:rPr lang="ar-EG" sz="2400">
                <a:solidFill>
                  <a:srgbClr val="0F4662"/>
                </a:solidFill>
                <a:latin typeface="Cormorant Garamond"/>
                <a:ea typeface="Cormorant Garamond"/>
                <a:cs typeface="Cormorant Garamond"/>
                <a:sym typeface="Cormorant Garamond"/>
                <a:rtl val="true"/>
              </a:rPr>
              <a:t>جامعة النجاح الوطنية </a:t>
            </a:r>
          </a:p>
          <a:p>
            <a:pPr algn="ctr" rtl="true">
              <a:lnSpc>
                <a:spcPts val="4079"/>
              </a:lnSpc>
            </a:pPr>
            <a:r>
              <a:rPr lang="ar-EG" sz="2400">
                <a:solidFill>
                  <a:srgbClr val="0F4662"/>
                </a:solidFill>
                <a:latin typeface="Cormorant Garamond"/>
                <a:ea typeface="Cormorant Garamond"/>
                <a:cs typeface="Cormorant Garamond"/>
                <a:sym typeface="Cormorant Garamond"/>
                <a:rtl val="true"/>
              </a:rPr>
              <a:t>كلية الهندسة ونكنولوجيا المعلومات </a:t>
            </a:r>
          </a:p>
          <a:p>
            <a:pPr algn="ctr" rtl="true">
              <a:lnSpc>
                <a:spcPts val="4079"/>
              </a:lnSpc>
              <a:spcBef>
                <a:spcPct val="0"/>
              </a:spcBef>
            </a:pPr>
          </a:p>
        </p:txBody>
      </p:sp>
      <p:sp>
        <p:nvSpPr>
          <p:cNvPr name="TextBox 10" id="10"/>
          <p:cNvSpPr txBox="true"/>
          <p:nvPr/>
        </p:nvSpPr>
        <p:spPr>
          <a:xfrm rot="0">
            <a:off x="6961017" y="4185218"/>
            <a:ext cx="4309065" cy="63346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439"/>
              </a:lnSpc>
              <a:spcBef>
                <a:spcPct val="0"/>
              </a:spcBef>
            </a:pPr>
            <a:r>
              <a:rPr lang="en-US" b="true" sz="3199">
                <a:solidFill>
                  <a:srgbClr val="0F4662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Graduation Project I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17259300" y="9210675"/>
            <a:ext cx="152400" cy="200025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F4662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1</a:t>
            </a: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DBE5EA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4393663" y="1684924"/>
            <a:ext cx="9220377" cy="8094698"/>
            <a:chOff x="0" y="0"/>
            <a:chExt cx="2428412" cy="2131937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428412" cy="2131937"/>
            </a:xfrm>
            <a:custGeom>
              <a:avLst/>
              <a:gdLst/>
              <a:ahLst/>
              <a:cxnLst/>
              <a:rect r="r" b="b" t="t" l="l"/>
              <a:pathLst>
                <a:path h="2131937" w="2428412">
                  <a:moveTo>
                    <a:pt x="42822" y="0"/>
                  </a:moveTo>
                  <a:lnTo>
                    <a:pt x="2385590" y="0"/>
                  </a:lnTo>
                  <a:cubicBezTo>
                    <a:pt x="2409240" y="0"/>
                    <a:pt x="2428412" y="19172"/>
                    <a:pt x="2428412" y="42822"/>
                  </a:cubicBezTo>
                  <a:lnTo>
                    <a:pt x="2428412" y="2089115"/>
                  </a:lnTo>
                  <a:cubicBezTo>
                    <a:pt x="2428412" y="2112765"/>
                    <a:pt x="2409240" y="2131937"/>
                    <a:pt x="2385590" y="2131937"/>
                  </a:cubicBezTo>
                  <a:lnTo>
                    <a:pt x="42822" y="2131937"/>
                  </a:lnTo>
                  <a:cubicBezTo>
                    <a:pt x="31465" y="2131937"/>
                    <a:pt x="20573" y="2127425"/>
                    <a:pt x="12542" y="2119394"/>
                  </a:cubicBezTo>
                  <a:cubicBezTo>
                    <a:pt x="4512" y="2111364"/>
                    <a:pt x="0" y="2100472"/>
                    <a:pt x="0" y="2089115"/>
                  </a:cubicBezTo>
                  <a:lnTo>
                    <a:pt x="0" y="42822"/>
                  </a:lnTo>
                  <a:cubicBezTo>
                    <a:pt x="0" y="19172"/>
                    <a:pt x="19172" y="0"/>
                    <a:pt x="42822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114300"/>
              <a:ext cx="2428412" cy="224623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079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4830308" y="1752919"/>
            <a:ext cx="8783732" cy="6781163"/>
          </a:xfrm>
          <a:custGeom>
            <a:avLst/>
            <a:gdLst/>
            <a:ahLst/>
            <a:cxnLst/>
            <a:rect r="r" b="b" t="t" l="l"/>
            <a:pathLst>
              <a:path h="6781163" w="8783732">
                <a:moveTo>
                  <a:pt x="0" y="0"/>
                </a:moveTo>
                <a:lnTo>
                  <a:pt x="8783732" y="0"/>
                </a:lnTo>
                <a:lnTo>
                  <a:pt x="8783732" y="6781162"/>
                </a:lnTo>
                <a:lnTo>
                  <a:pt x="0" y="678116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76176" t="-69121" r="-150765" b="-69093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7050879" y="428942"/>
            <a:ext cx="10326591" cy="10852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8959"/>
              </a:lnSpc>
              <a:spcBef>
                <a:spcPct val="0"/>
              </a:spcBef>
            </a:pPr>
            <a:r>
              <a:rPr lang="en-US" b="true" sz="6399" i="true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Ground floor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17259300" y="9210675"/>
            <a:ext cx="152400" cy="200025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F4662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10</a:t>
            </a:r>
          </a:p>
        </p:txBody>
      </p:sp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DBE5EA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4393663" y="1684924"/>
            <a:ext cx="9220377" cy="8094698"/>
            <a:chOff x="0" y="0"/>
            <a:chExt cx="2428412" cy="2131937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428412" cy="2131937"/>
            </a:xfrm>
            <a:custGeom>
              <a:avLst/>
              <a:gdLst/>
              <a:ahLst/>
              <a:cxnLst/>
              <a:rect r="r" b="b" t="t" l="l"/>
              <a:pathLst>
                <a:path h="2131937" w="2428412">
                  <a:moveTo>
                    <a:pt x="42822" y="0"/>
                  </a:moveTo>
                  <a:lnTo>
                    <a:pt x="2385590" y="0"/>
                  </a:lnTo>
                  <a:cubicBezTo>
                    <a:pt x="2409240" y="0"/>
                    <a:pt x="2428412" y="19172"/>
                    <a:pt x="2428412" y="42822"/>
                  </a:cubicBezTo>
                  <a:lnTo>
                    <a:pt x="2428412" y="2089115"/>
                  </a:lnTo>
                  <a:cubicBezTo>
                    <a:pt x="2428412" y="2112765"/>
                    <a:pt x="2409240" y="2131937"/>
                    <a:pt x="2385590" y="2131937"/>
                  </a:cubicBezTo>
                  <a:lnTo>
                    <a:pt x="42822" y="2131937"/>
                  </a:lnTo>
                  <a:cubicBezTo>
                    <a:pt x="31465" y="2131937"/>
                    <a:pt x="20573" y="2127425"/>
                    <a:pt x="12542" y="2119394"/>
                  </a:cubicBezTo>
                  <a:cubicBezTo>
                    <a:pt x="4512" y="2111364"/>
                    <a:pt x="0" y="2100472"/>
                    <a:pt x="0" y="2089115"/>
                  </a:cubicBezTo>
                  <a:lnTo>
                    <a:pt x="0" y="42822"/>
                  </a:lnTo>
                  <a:cubicBezTo>
                    <a:pt x="0" y="19172"/>
                    <a:pt x="19172" y="0"/>
                    <a:pt x="42822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114300"/>
              <a:ext cx="2428412" cy="224623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079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4856656" y="1875372"/>
            <a:ext cx="8373664" cy="6996420"/>
          </a:xfrm>
          <a:custGeom>
            <a:avLst/>
            <a:gdLst/>
            <a:ahLst/>
            <a:cxnLst/>
            <a:rect r="r" b="b" t="t" l="l"/>
            <a:pathLst>
              <a:path h="6996420" w="8373664">
                <a:moveTo>
                  <a:pt x="0" y="0"/>
                </a:moveTo>
                <a:lnTo>
                  <a:pt x="8373664" y="0"/>
                </a:lnTo>
                <a:lnTo>
                  <a:pt x="8373664" y="6996420"/>
                </a:lnTo>
                <a:lnTo>
                  <a:pt x="0" y="699642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82361" t="-69124" r="-163353" b="-63621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6280834" y="428942"/>
            <a:ext cx="10326591" cy="10852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8959"/>
              </a:lnSpc>
              <a:spcBef>
                <a:spcPct val="0"/>
              </a:spcBef>
            </a:pPr>
            <a:r>
              <a:rPr lang="en-US" b="true" sz="6399" i="true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1st floor - 5th floor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17259300" y="9210675"/>
            <a:ext cx="152400" cy="200025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F4662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11</a:t>
            </a:r>
          </a:p>
        </p:txBody>
      </p: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DBE5EA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4393663" y="1684924"/>
            <a:ext cx="9220377" cy="8094698"/>
            <a:chOff x="0" y="0"/>
            <a:chExt cx="2428412" cy="2131937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428412" cy="2131937"/>
            </a:xfrm>
            <a:custGeom>
              <a:avLst/>
              <a:gdLst/>
              <a:ahLst/>
              <a:cxnLst/>
              <a:rect r="r" b="b" t="t" l="l"/>
              <a:pathLst>
                <a:path h="2131937" w="2428412">
                  <a:moveTo>
                    <a:pt x="42822" y="0"/>
                  </a:moveTo>
                  <a:lnTo>
                    <a:pt x="2385590" y="0"/>
                  </a:lnTo>
                  <a:cubicBezTo>
                    <a:pt x="2409240" y="0"/>
                    <a:pt x="2428412" y="19172"/>
                    <a:pt x="2428412" y="42822"/>
                  </a:cubicBezTo>
                  <a:lnTo>
                    <a:pt x="2428412" y="2089115"/>
                  </a:lnTo>
                  <a:cubicBezTo>
                    <a:pt x="2428412" y="2112765"/>
                    <a:pt x="2409240" y="2131937"/>
                    <a:pt x="2385590" y="2131937"/>
                  </a:cubicBezTo>
                  <a:lnTo>
                    <a:pt x="42822" y="2131937"/>
                  </a:lnTo>
                  <a:cubicBezTo>
                    <a:pt x="31465" y="2131937"/>
                    <a:pt x="20573" y="2127425"/>
                    <a:pt x="12542" y="2119394"/>
                  </a:cubicBezTo>
                  <a:cubicBezTo>
                    <a:pt x="4512" y="2111364"/>
                    <a:pt x="0" y="2100472"/>
                    <a:pt x="0" y="2089115"/>
                  </a:cubicBezTo>
                  <a:lnTo>
                    <a:pt x="0" y="42822"/>
                  </a:lnTo>
                  <a:cubicBezTo>
                    <a:pt x="0" y="19172"/>
                    <a:pt x="19172" y="0"/>
                    <a:pt x="42822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114300"/>
              <a:ext cx="2428412" cy="224623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079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5058200" y="1684924"/>
            <a:ext cx="8171600" cy="6702549"/>
          </a:xfrm>
          <a:custGeom>
            <a:avLst/>
            <a:gdLst/>
            <a:ahLst/>
            <a:cxnLst/>
            <a:rect r="r" b="b" t="t" l="l"/>
            <a:pathLst>
              <a:path h="6702549" w="8171600">
                <a:moveTo>
                  <a:pt x="0" y="0"/>
                </a:moveTo>
                <a:lnTo>
                  <a:pt x="8171600" y="0"/>
                </a:lnTo>
                <a:lnTo>
                  <a:pt x="8171600" y="6702549"/>
                </a:lnTo>
                <a:lnTo>
                  <a:pt x="0" y="670254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83266" t="-68051" r="-163023" b="-6943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6280834" y="428942"/>
            <a:ext cx="10326591" cy="10852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8959"/>
              </a:lnSpc>
              <a:spcBef>
                <a:spcPct val="0"/>
              </a:spcBef>
            </a:pPr>
            <a:r>
              <a:rPr lang="en-US" b="true" sz="6399" i="true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6th floor - 13th floor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17259300" y="9210675"/>
            <a:ext cx="152400" cy="200025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F4662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12</a:t>
            </a:r>
          </a:p>
        </p:txBody>
      </p:sp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5579303" y="714009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7" y="0"/>
                </a:lnTo>
                <a:lnTo>
                  <a:pt x="1679997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024384" y="9529723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7" y="0"/>
                </a:lnTo>
                <a:lnTo>
                  <a:pt x="1679997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aphicFrame>
        <p:nvGraphicFramePr>
          <p:cNvPr name="Table 4" id="4"/>
          <p:cNvGraphicFramePr>
            <a:graphicFrameLocks noGrp="true"/>
          </p:cNvGraphicFramePr>
          <p:nvPr/>
        </p:nvGraphicFramePr>
        <p:xfrm>
          <a:off x="4590753" y="3393179"/>
          <a:ext cx="10334811" cy="4772025"/>
        </p:xfrm>
        <a:graphic>
          <a:graphicData uri="http://schemas.openxmlformats.org/drawingml/2006/table">
            <a:tbl>
              <a:tblPr/>
              <a:tblGrid>
                <a:gridCol w="5937944"/>
                <a:gridCol w="4396867"/>
              </a:tblGrid>
              <a:tr h="1027378"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3919"/>
                        </a:lnSpc>
                        <a:spcBef>
                          <a:spcPct val="0"/>
                        </a:spcBef>
                        <a:defRPr/>
                      </a:pP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7994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7994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7994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7994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3919"/>
                        </a:lnSpc>
                        <a:spcBef>
                          <a:spcPct val="0"/>
                        </a:spcBef>
                        <a:defRPr/>
                      </a:pP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7994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7994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7994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7994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6581"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759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399" i="true" strike="noStrike" u="none">
                          <a:solidFill>
                            <a:srgbClr val="0F4662"/>
                          </a:solidFill>
                          <a:latin typeface="Cormorant Garamond Bold Italics"/>
                          <a:ea typeface="Cormorant Garamond Bold Italics"/>
                          <a:cs typeface="Cormorant Garamond Bold Italics"/>
                          <a:sym typeface="Cormorant Garamond Bold Italics"/>
                        </a:rPr>
                        <a:t>Compressive strength (fc’) for slab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7994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7994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7994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7994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BECB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479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199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36</a:t>
                      </a:r>
                      <a:r>
                        <a:rPr lang="en-US" b="true" sz="3199" strike="noStrike" u="non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 MPa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7994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7994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7994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7994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BECB"/>
                    </a:solidFill>
                  </a:tcPr>
                </a:tc>
              </a:tr>
              <a:tr h="1651486"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759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399" i="true" strike="noStrike" u="none">
                          <a:solidFill>
                            <a:srgbClr val="0F4662"/>
                          </a:solidFill>
                          <a:latin typeface="Cormorant Garamond Bold Italics"/>
                          <a:ea typeface="Cormorant Garamond Bold Italics"/>
                          <a:cs typeface="Cormorant Garamond Bold Italics"/>
                          <a:sym typeface="Cormorant Garamond Bold Italics"/>
                        </a:rPr>
                        <a:t>Compressive strength (fc’) for columns and foundation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7994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7994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7994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7994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479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199" strike="noStrike" u="non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36 MPa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7994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7994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7994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7994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6581"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759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399" i="true" strike="noStrike" u="none">
                          <a:solidFill>
                            <a:srgbClr val="0F4662"/>
                          </a:solidFill>
                          <a:latin typeface="Cormorant Garamond Bold Italics"/>
                          <a:ea typeface="Cormorant Garamond Bold Italics"/>
                          <a:cs typeface="Cormorant Garamond Bold Italics"/>
                          <a:sym typeface="Cormorant Garamond Bold Italics"/>
                        </a:rPr>
                        <a:t>Reinforcing Steel Grade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7994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7994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7994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7994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BECB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479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199" strike="noStrike" u="non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60 (A572)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7994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7994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7994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7994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BECB"/>
                    </a:solidFill>
                  </a:tcPr>
                </a:tc>
              </a:tr>
            </a:tbl>
          </a:graphicData>
        </a:graphic>
      </p:graphicFrame>
      <p:sp>
        <p:nvSpPr>
          <p:cNvPr name="TextBox 5" id="5"/>
          <p:cNvSpPr txBox="true"/>
          <p:nvPr/>
        </p:nvSpPr>
        <p:spPr>
          <a:xfrm rot="0">
            <a:off x="1024384" y="599709"/>
            <a:ext cx="14072064" cy="10852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8959"/>
              </a:lnSpc>
              <a:spcBef>
                <a:spcPct val="0"/>
              </a:spcBef>
            </a:pPr>
            <a:r>
              <a:rPr lang="en-US" b="true" sz="6399" i="true" u="sng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General Description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870844" y="2257088"/>
            <a:ext cx="5348229" cy="70548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 marL="0" indent="0" lvl="0">
              <a:lnSpc>
                <a:spcPts val="5739"/>
              </a:lnSpc>
              <a:spcBef>
                <a:spcPct val="0"/>
              </a:spcBef>
            </a:pPr>
            <a:r>
              <a:rPr lang="en-US" b="true" sz="4099" i="true" u="sng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Structural Materials: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17259300" y="9210675"/>
            <a:ext cx="152400" cy="200025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F4662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13</a:t>
            </a:r>
          </a:p>
        </p:txBody>
      </p:sp>
    </p:spTree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5579303" y="714009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7" y="0"/>
                </a:lnTo>
                <a:lnTo>
                  <a:pt x="1679997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024384" y="9529723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7" y="0"/>
                </a:lnTo>
                <a:lnTo>
                  <a:pt x="1679997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1660761" y="6756907"/>
            <a:ext cx="3086100" cy="1543050"/>
            <a:chOff x="0" y="0"/>
            <a:chExt cx="812800" cy="406400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812800" cy="406400"/>
            </a:xfrm>
            <a:custGeom>
              <a:avLst/>
              <a:gdLst/>
              <a:ahLst/>
              <a:cxnLst/>
              <a:rect r="r" b="b" t="t" l="l"/>
              <a:pathLst>
                <a:path h="406400" w="812800">
                  <a:moveTo>
                    <a:pt x="609600" y="0"/>
                  </a:moveTo>
                  <a:lnTo>
                    <a:pt x="0" y="0"/>
                  </a:lnTo>
                  <a:lnTo>
                    <a:pt x="0" y="406400"/>
                  </a:lnTo>
                  <a:lnTo>
                    <a:pt x="609600" y="406400"/>
                  </a:lnTo>
                  <a:lnTo>
                    <a:pt x="812800" y="203200"/>
                  </a:lnTo>
                  <a:lnTo>
                    <a:pt x="609600" y="0"/>
                  </a:lnTo>
                  <a:close/>
                </a:path>
              </a:pathLst>
            </a:custGeom>
            <a:solidFill>
              <a:srgbClr val="7994A0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0" y="-47625"/>
              <a:ext cx="698500" cy="454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800"/>
                </a:lnSpc>
              </a:pPr>
            </a:p>
          </p:txBody>
        </p:sp>
      </p:grpSp>
      <p:grpSp>
        <p:nvGrpSpPr>
          <p:cNvPr name="Group 7" id="7"/>
          <p:cNvGrpSpPr/>
          <p:nvPr/>
        </p:nvGrpSpPr>
        <p:grpSpPr>
          <a:xfrm rot="0">
            <a:off x="1660761" y="3235916"/>
            <a:ext cx="3086100" cy="1543050"/>
            <a:chOff x="0" y="0"/>
            <a:chExt cx="812800" cy="406400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812800" cy="406400"/>
            </a:xfrm>
            <a:custGeom>
              <a:avLst/>
              <a:gdLst/>
              <a:ahLst/>
              <a:cxnLst/>
              <a:rect r="r" b="b" t="t" l="l"/>
              <a:pathLst>
                <a:path h="406400" w="812800">
                  <a:moveTo>
                    <a:pt x="609600" y="0"/>
                  </a:moveTo>
                  <a:lnTo>
                    <a:pt x="0" y="0"/>
                  </a:lnTo>
                  <a:lnTo>
                    <a:pt x="0" y="406400"/>
                  </a:lnTo>
                  <a:lnTo>
                    <a:pt x="609600" y="406400"/>
                  </a:lnTo>
                  <a:lnTo>
                    <a:pt x="812800" y="203200"/>
                  </a:lnTo>
                  <a:lnTo>
                    <a:pt x="609600" y="0"/>
                  </a:lnTo>
                  <a:close/>
                </a:path>
              </a:pathLst>
            </a:custGeom>
            <a:solidFill>
              <a:srgbClr val="7994A0"/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0" y="-47625"/>
              <a:ext cx="698500" cy="454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800"/>
                </a:lnSpc>
              </a:pPr>
            </a:p>
          </p:txBody>
        </p:sp>
      </p:grpSp>
      <p:sp>
        <p:nvSpPr>
          <p:cNvPr name="TextBox 10" id="10"/>
          <p:cNvSpPr txBox="true"/>
          <p:nvPr/>
        </p:nvSpPr>
        <p:spPr>
          <a:xfrm rot="0">
            <a:off x="1028700" y="2154728"/>
            <a:ext cx="4350222" cy="564070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740"/>
              </a:lnSpc>
            </a:pPr>
            <a:r>
              <a:rPr lang="en-US" b="true" sz="4100" i="true" u="sng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Loads:</a:t>
            </a:r>
          </a:p>
          <a:p>
            <a:pPr algn="l">
              <a:lnSpc>
                <a:spcPts val="5600"/>
              </a:lnSpc>
            </a:pPr>
          </a:p>
          <a:p>
            <a:pPr algn="l">
              <a:lnSpc>
                <a:spcPts val="5600"/>
              </a:lnSpc>
            </a:pPr>
            <a:r>
              <a:rPr lang="en-US" sz="4000" i="true" b="true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       Gravity Loads:</a:t>
            </a:r>
          </a:p>
          <a:p>
            <a:pPr algn="l">
              <a:lnSpc>
                <a:spcPts val="5600"/>
              </a:lnSpc>
            </a:pPr>
          </a:p>
          <a:p>
            <a:pPr algn="l">
              <a:lnSpc>
                <a:spcPts val="5600"/>
              </a:lnSpc>
            </a:pPr>
          </a:p>
          <a:p>
            <a:pPr algn="l">
              <a:lnSpc>
                <a:spcPts val="5600"/>
              </a:lnSpc>
            </a:pPr>
          </a:p>
          <a:p>
            <a:pPr algn="l">
              <a:lnSpc>
                <a:spcPts val="5600"/>
              </a:lnSpc>
            </a:pPr>
          </a:p>
          <a:p>
            <a:pPr algn="l" marL="0" indent="0" lvl="0">
              <a:lnSpc>
                <a:spcPts val="5600"/>
              </a:lnSpc>
              <a:spcBef>
                <a:spcPct val="0"/>
              </a:spcBef>
            </a:pPr>
            <a:r>
              <a:rPr lang="en-US" b="true" sz="4000" i="true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       Lateral Loads:</a:t>
            </a:r>
          </a:p>
        </p:txBody>
      </p:sp>
      <p:sp>
        <p:nvSpPr>
          <p:cNvPr name="AutoShape 11" id="11"/>
          <p:cNvSpPr/>
          <p:nvPr/>
        </p:nvSpPr>
        <p:spPr>
          <a:xfrm>
            <a:off x="6025830" y="2865997"/>
            <a:ext cx="2602697" cy="0"/>
          </a:xfrm>
          <a:prstGeom prst="line">
            <a:avLst/>
          </a:prstGeom>
          <a:ln cap="flat" w="38100">
            <a:solidFill>
              <a:srgbClr val="0F4662"/>
            </a:solidFill>
            <a:prstDash val="solid"/>
            <a:headEnd type="none" len="sm" w="sm"/>
            <a:tailEnd type="triangle" len="med" w="lg"/>
          </a:ln>
        </p:spPr>
      </p:sp>
      <p:sp>
        <p:nvSpPr>
          <p:cNvPr name="AutoShape 12" id="12"/>
          <p:cNvSpPr/>
          <p:nvPr/>
        </p:nvSpPr>
        <p:spPr>
          <a:xfrm>
            <a:off x="6025830" y="3770837"/>
            <a:ext cx="2602697" cy="0"/>
          </a:xfrm>
          <a:prstGeom prst="line">
            <a:avLst/>
          </a:prstGeom>
          <a:ln cap="flat" w="38100">
            <a:solidFill>
              <a:srgbClr val="0F4662"/>
            </a:solidFill>
            <a:prstDash val="solid"/>
            <a:headEnd type="none" len="sm" w="sm"/>
            <a:tailEnd type="triangle" len="med" w="lg"/>
          </a:ln>
        </p:spPr>
      </p:sp>
      <p:sp>
        <p:nvSpPr>
          <p:cNvPr name="AutoShape 13" id="13"/>
          <p:cNvSpPr/>
          <p:nvPr/>
        </p:nvSpPr>
        <p:spPr>
          <a:xfrm>
            <a:off x="6025830" y="4675677"/>
            <a:ext cx="2602697" cy="0"/>
          </a:xfrm>
          <a:prstGeom prst="line">
            <a:avLst/>
          </a:prstGeom>
          <a:ln cap="flat" w="38100">
            <a:solidFill>
              <a:srgbClr val="0F4662"/>
            </a:solidFill>
            <a:prstDash val="solid"/>
            <a:headEnd type="none" len="sm" w="sm"/>
            <a:tailEnd type="triangle" len="med" w="lg"/>
          </a:ln>
        </p:spPr>
      </p:sp>
      <p:sp>
        <p:nvSpPr>
          <p:cNvPr name="AutoShape 14" id="14"/>
          <p:cNvSpPr/>
          <p:nvPr/>
        </p:nvSpPr>
        <p:spPr>
          <a:xfrm>
            <a:off x="6025830" y="5580552"/>
            <a:ext cx="2602697" cy="0"/>
          </a:xfrm>
          <a:prstGeom prst="line">
            <a:avLst/>
          </a:prstGeom>
          <a:ln cap="flat" w="38100">
            <a:solidFill>
              <a:srgbClr val="0F4662"/>
            </a:solidFill>
            <a:prstDash val="solid"/>
            <a:headEnd type="none" len="sm" w="sm"/>
            <a:tailEnd type="triangle" len="med" w="lg"/>
          </a:ln>
        </p:spPr>
      </p:sp>
      <p:sp>
        <p:nvSpPr>
          <p:cNvPr name="AutoShape 15" id="15"/>
          <p:cNvSpPr/>
          <p:nvPr/>
        </p:nvSpPr>
        <p:spPr>
          <a:xfrm flipV="true">
            <a:off x="1864383" y="4223257"/>
            <a:ext cx="4161447" cy="0"/>
          </a:xfrm>
          <a:prstGeom prst="line">
            <a:avLst/>
          </a:prstGeom>
          <a:ln cap="flat" w="38100">
            <a:solidFill>
              <a:srgbClr val="0F46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16" id="16"/>
          <p:cNvSpPr/>
          <p:nvPr/>
        </p:nvSpPr>
        <p:spPr>
          <a:xfrm flipV="true">
            <a:off x="6025830" y="2865997"/>
            <a:ext cx="19050" cy="2714556"/>
          </a:xfrm>
          <a:prstGeom prst="line">
            <a:avLst/>
          </a:prstGeom>
          <a:ln cap="flat" w="38100">
            <a:solidFill>
              <a:srgbClr val="0F4662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17" id="17"/>
          <p:cNvGrpSpPr/>
          <p:nvPr/>
        </p:nvGrpSpPr>
        <p:grpSpPr>
          <a:xfrm rot="0">
            <a:off x="6044880" y="2496077"/>
            <a:ext cx="2756237" cy="739839"/>
            <a:chOff x="0" y="0"/>
            <a:chExt cx="1817151" cy="487766"/>
          </a:xfrm>
        </p:grpSpPr>
        <p:sp>
          <p:nvSpPr>
            <p:cNvPr name="Freeform 18" id="18"/>
            <p:cNvSpPr/>
            <p:nvPr/>
          </p:nvSpPr>
          <p:spPr>
            <a:xfrm flipH="false" flipV="false" rot="0">
              <a:off x="0" y="0"/>
              <a:ext cx="1817151" cy="487766"/>
            </a:xfrm>
            <a:custGeom>
              <a:avLst/>
              <a:gdLst/>
              <a:ahLst/>
              <a:cxnLst/>
              <a:rect r="r" b="b" t="t" l="l"/>
              <a:pathLst>
                <a:path h="487766" w="1817151">
                  <a:moveTo>
                    <a:pt x="1817151" y="243883"/>
                  </a:moveTo>
                  <a:lnTo>
                    <a:pt x="1410751" y="0"/>
                  </a:lnTo>
                  <a:lnTo>
                    <a:pt x="1410751" y="203200"/>
                  </a:lnTo>
                  <a:lnTo>
                    <a:pt x="0" y="203200"/>
                  </a:lnTo>
                  <a:lnTo>
                    <a:pt x="0" y="284566"/>
                  </a:lnTo>
                  <a:lnTo>
                    <a:pt x="1410751" y="284566"/>
                  </a:lnTo>
                  <a:lnTo>
                    <a:pt x="1410751" y="487766"/>
                  </a:lnTo>
                  <a:lnTo>
                    <a:pt x="1817151" y="243883"/>
                  </a:lnTo>
                  <a:close/>
                </a:path>
              </a:pathLst>
            </a:custGeom>
            <a:solidFill>
              <a:srgbClr val="0F4662"/>
            </a:solidFill>
          </p:spPr>
        </p:sp>
        <p:sp>
          <p:nvSpPr>
            <p:cNvPr name="TextBox 19" id="19"/>
            <p:cNvSpPr txBox="true"/>
            <p:nvPr/>
          </p:nvSpPr>
          <p:spPr>
            <a:xfrm>
              <a:off x="0" y="155575"/>
              <a:ext cx="1715551" cy="12899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800"/>
                </a:lnSpc>
              </a:pPr>
            </a:p>
          </p:txBody>
        </p:sp>
      </p:grpSp>
      <p:grpSp>
        <p:nvGrpSpPr>
          <p:cNvPr name="Group 20" id="20"/>
          <p:cNvGrpSpPr/>
          <p:nvPr/>
        </p:nvGrpSpPr>
        <p:grpSpPr>
          <a:xfrm rot="0">
            <a:off x="6044880" y="3365894"/>
            <a:ext cx="2756237" cy="739839"/>
            <a:chOff x="0" y="0"/>
            <a:chExt cx="1817151" cy="487766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1817151" cy="487766"/>
            </a:xfrm>
            <a:custGeom>
              <a:avLst/>
              <a:gdLst/>
              <a:ahLst/>
              <a:cxnLst/>
              <a:rect r="r" b="b" t="t" l="l"/>
              <a:pathLst>
                <a:path h="487766" w="1817151">
                  <a:moveTo>
                    <a:pt x="1817151" y="243883"/>
                  </a:moveTo>
                  <a:lnTo>
                    <a:pt x="1410751" y="0"/>
                  </a:lnTo>
                  <a:lnTo>
                    <a:pt x="1410751" y="203200"/>
                  </a:lnTo>
                  <a:lnTo>
                    <a:pt x="0" y="203200"/>
                  </a:lnTo>
                  <a:lnTo>
                    <a:pt x="0" y="284566"/>
                  </a:lnTo>
                  <a:lnTo>
                    <a:pt x="1410751" y="284566"/>
                  </a:lnTo>
                  <a:lnTo>
                    <a:pt x="1410751" y="487766"/>
                  </a:lnTo>
                  <a:lnTo>
                    <a:pt x="1817151" y="243883"/>
                  </a:lnTo>
                  <a:close/>
                </a:path>
              </a:pathLst>
            </a:custGeom>
            <a:solidFill>
              <a:srgbClr val="0F4662"/>
            </a:solidFill>
          </p:spPr>
        </p:sp>
        <p:sp>
          <p:nvSpPr>
            <p:cNvPr name="TextBox 22" id="22"/>
            <p:cNvSpPr txBox="true"/>
            <p:nvPr/>
          </p:nvSpPr>
          <p:spPr>
            <a:xfrm>
              <a:off x="0" y="155575"/>
              <a:ext cx="1715551" cy="12899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800"/>
                </a:lnSpc>
              </a:pPr>
            </a:p>
          </p:txBody>
        </p:sp>
      </p:grpSp>
      <p:grpSp>
        <p:nvGrpSpPr>
          <p:cNvPr name="Group 23" id="23"/>
          <p:cNvGrpSpPr/>
          <p:nvPr/>
        </p:nvGrpSpPr>
        <p:grpSpPr>
          <a:xfrm rot="0">
            <a:off x="6044880" y="4286708"/>
            <a:ext cx="2756237" cy="739839"/>
            <a:chOff x="0" y="0"/>
            <a:chExt cx="1817151" cy="487766"/>
          </a:xfrm>
        </p:grpSpPr>
        <p:sp>
          <p:nvSpPr>
            <p:cNvPr name="Freeform 24" id="24"/>
            <p:cNvSpPr/>
            <p:nvPr/>
          </p:nvSpPr>
          <p:spPr>
            <a:xfrm flipH="false" flipV="false" rot="0">
              <a:off x="0" y="0"/>
              <a:ext cx="1817151" cy="487766"/>
            </a:xfrm>
            <a:custGeom>
              <a:avLst/>
              <a:gdLst/>
              <a:ahLst/>
              <a:cxnLst/>
              <a:rect r="r" b="b" t="t" l="l"/>
              <a:pathLst>
                <a:path h="487766" w="1817151">
                  <a:moveTo>
                    <a:pt x="1817151" y="243883"/>
                  </a:moveTo>
                  <a:lnTo>
                    <a:pt x="1410751" y="0"/>
                  </a:lnTo>
                  <a:lnTo>
                    <a:pt x="1410751" y="203200"/>
                  </a:lnTo>
                  <a:lnTo>
                    <a:pt x="0" y="203200"/>
                  </a:lnTo>
                  <a:lnTo>
                    <a:pt x="0" y="284566"/>
                  </a:lnTo>
                  <a:lnTo>
                    <a:pt x="1410751" y="284566"/>
                  </a:lnTo>
                  <a:lnTo>
                    <a:pt x="1410751" y="487766"/>
                  </a:lnTo>
                  <a:lnTo>
                    <a:pt x="1817151" y="243883"/>
                  </a:lnTo>
                  <a:close/>
                </a:path>
              </a:pathLst>
            </a:custGeom>
            <a:solidFill>
              <a:srgbClr val="0F4662"/>
            </a:solidFill>
          </p:spPr>
        </p:sp>
        <p:sp>
          <p:nvSpPr>
            <p:cNvPr name="TextBox 25" id="25"/>
            <p:cNvSpPr txBox="true"/>
            <p:nvPr/>
          </p:nvSpPr>
          <p:spPr>
            <a:xfrm>
              <a:off x="0" y="155575"/>
              <a:ext cx="1715551" cy="12899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800"/>
                </a:lnSpc>
              </a:pPr>
            </a:p>
          </p:txBody>
        </p:sp>
      </p:grpSp>
      <p:grpSp>
        <p:nvGrpSpPr>
          <p:cNvPr name="Group 26" id="26"/>
          <p:cNvGrpSpPr/>
          <p:nvPr/>
        </p:nvGrpSpPr>
        <p:grpSpPr>
          <a:xfrm rot="0">
            <a:off x="6044880" y="5209077"/>
            <a:ext cx="2756237" cy="739839"/>
            <a:chOff x="0" y="0"/>
            <a:chExt cx="1817151" cy="487766"/>
          </a:xfrm>
        </p:grpSpPr>
        <p:sp>
          <p:nvSpPr>
            <p:cNvPr name="Freeform 27" id="27"/>
            <p:cNvSpPr/>
            <p:nvPr/>
          </p:nvSpPr>
          <p:spPr>
            <a:xfrm flipH="false" flipV="false" rot="0">
              <a:off x="0" y="0"/>
              <a:ext cx="1817151" cy="487766"/>
            </a:xfrm>
            <a:custGeom>
              <a:avLst/>
              <a:gdLst/>
              <a:ahLst/>
              <a:cxnLst/>
              <a:rect r="r" b="b" t="t" l="l"/>
              <a:pathLst>
                <a:path h="487766" w="1817151">
                  <a:moveTo>
                    <a:pt x="1817151" y="243883"/>
                  </a:moveTo>
                  <a:lnTo>
                    <a:pt x="1410751" y="0"/>
                  </a:lnTo>
                  <a:lnTo>
                    <a:pt x="1410751" y="203200"/>
                  </a:lnTo>
                  <a:lnTo>
                    <a:pt x="0" y="203200"/>
                  </a:lnTo>
                  <a:lnTo>
                    <a:pt x="0" y="284566"/>
                  </a:lnTo>
                  <a:lnTo>
                    <a:pt x="1410751" y="284566"/>
                  </a:lnTo>
                  <a:lnTo>
                    <a:pt x="1410751" y="487766"/>
                  </a:lnTo>
                  <a:lnTo>
                    <a:pt x="1817151" y="243883"/>
                  </a:lnTo>
                  <a:close/>
                </a:path>
              </a:pathLst>
            </a:custGeom>
            <a:solidFill>
              <a:srgbClr val="0F4662"/>
            </a:solidFill>
          </p:spPr>
        </p:sp>
        <p:sp>
          <p:nvSpPr>
            <p:cNvPr name="TextBox 28" id="28"/>
            <p:cNvSpPr txBox="true"/>
            <p:nvPr/>
          </p:nvSpPr>
          <p:spPr>
            <a:xfrm>
              <a:off x="0" y="155575"/>
              <a:ext cx="1715551" cy="12899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800"/>
                </a:lnSpc>
              </a:pPr>
            </a:p>
          </p:txBody>
        </p:sp>
      </p:grpSp>
      <p:sp>
        <p:nvSpPr>
          <p:cNvPr name="AutoShape 29" id="29"/>
          <p:cNvSpPr/>
          <p:nvPr/>
        </p:nvSpPr>
        <p:spPr>
          <a:xfrm>
            <a:off x="1864383" y="7758602"/>
            <a:ext cx="4161447" cy="0"/>
          </a:xfrm>
          <a:prstGeom prst="line">
            <a:avLst/>
          </a:prstGeom>
          <a:ln cap="flat" w="38100">
            <a:solidFill>
              <a:srgbClr val="0F46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30" id="30"/>
          <p:cNvSpPr/>
          <p:nvPr/>
        </p:nvSpPr>
        <p:spPr>
          <a:xfrm flipV="true">
            <a:off x="6044880" y="6953049"/>
            <a:ext cx="0" cy="1691148"/>
          </a:xfrm>
          <a:prstGeom prst="line">
            <a:avLst/>
          </a:prstGeom>
          <a:ln cap="flat" w="38100">
            <a:solidFill>
              <a:srgbClr val="0F46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31" id="31"/>
          <p:cNvSpPr txBox="true"/>
          <p:nvPr/>
        </p:nvSpPr>
        <p:spPr>
          <a:xfrm rot="0">
            <a:off x="7340280" y="8169797"/>
            <a:ext cx="5212870" cy="68897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600"/>
              </a:lnSpc>
              <a:spcBef>
                <a:spcPct val="0"/>
              </a:spcBef>
            </a:pPr>
            <a:r>
              <a:rPr lang="en-US" b="true" sz="4000">
                <a:solidFill>
                  <a:srgbClr val="0F4662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Soil loads</a:t>
            </a:r>
          </a:p>
        </p:txBody>
      </p:sp>
      <p:grpSp>
        <p:nvGrpSpPr>
          <p:cNvPr name="Group 32" id="32"/>
          <p:cNvGrpSpPr/>
          <p:nvPr/>
        </p:nvGrpSpPr>
        <p:grpSpPr>
          <a:xfrm rot="0">
            <a:off x="6025830" y="6563245"/>
            <a:ext cx="2756237" cy="739839"/>
            <a:chOff x="0" y="0"/>
            <a:chExt cx="1817151" cy="487766"/>
          </a:xfrm>
        </p:grpSpPr>
        <p:sp>
          <p:nvSpPr>
            <p:cNvPr name="Freeform 33" id="33"/>
            <p:cNvSpPr/>
            <p:nvPr/>
          </p:nvSpPr>
          <p:spPr>
            <a:xfrm flipH="false" flipV="false" rot="0">
              <a:off x="0" y="0"/>
              <a:ext cx="1817151" cy="487766"/>
            </a:xfrm>
            <a:custGeom>
              <a:avLst/>
              <a:gdLst/>
              <a:ahLst/>
              <a:cxnLst/>
              <a:rect r="r" b="b" t="t" l="l"/>
              <a:pathLst>
                <a:path h="487766" w="1817151">
                  <a:moveTo>
                    <a:pt x="1817151" y="243883"/>
                  </a:moveTo>
                  <a:lnTo>
                    <a:pt x="1410751" y="0"/>
                  </a:lnTo>
                  <a:lnTo>
                    <a:pt x="1410751" y="203200"/>
                  </a:lnTo>
                  <a:lnTo>
                    <a:pt x="0" y="203200"/>
                  </a:lnTo>
                  <a:lnTo>
                    <a:pt x="0" y="284566"/>
                  </a:lnTo>
                  <a:lnTo>
                    <a:pt x="1410751" y="284566"/>
                  </a:lnTo>
                  <a:lnTo>
                    <a:pt x="1410751" y="487766"/>
                  </a:lnTo>
                  <a:lnTo>
                    <a:pt x="1817151" y="243883"/>
                  </a:lnTo>
                  <a:close/>
                </a:path>
              </a:pathLst>
            </a:custGeom>
            <a:solidFill>
              <a:srgbClr val="0F4662"/>
            </a:solidFill>
          </p:spPr>
        </p:sp>
        <p:sp>
          <p:nvSpPr>
            <p:cNvPr name="TextBox 34" id="34"/>
            <p:cNvSpPr txBox="true"/>
            <p:nvPr/>
          </p:nvSpPr>
          <p:spPr>
            <a:xfrm>
              <a:off x="0" y="155575"/>
              <a:ext cx="1715551" cy="12899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800"/>
                </a:lnSpc>
              </a:pPr>
            </a:p>
          </p:txBody>
        </p:sp>
      </p:grpSp>
      <p:grpSp>
        <p:nvGrpSpPr>
          <p:cNvPr name="Group 35" id="35"/>
          <p:cNvGrpSpPr/>
          <p:nvPr/>
        </p:nvGrpSpPr>
        <p:grpSpPr>
          <a:xfrm rot="0">
            <a:off x="6025830" y="8187227"/>
            <a:ext cx="2756237" cy="739839"/>
            <a:chOff x="0" y="0"/>
            <a:chExt cx="1817151" cy="487766"/>
          </a:xfrm>
        </p:grpSpPr>
        <p:sp>
          <p:nvSpPr>
            <p:cNvPr name="Freeform 36" id="36"/>
            <p:cNvSpPr/>
            <p:nvPr/>
          </p:nvSpPr>
          <p:spPr>
            <a:xfrm flipH="false" flipV="false" rot="0">
              <a:off x="0" y="0"/>
              <a:ext cx="1817151" cy="487766"/>
            </a:xfrm>
            <a:custGeom>
              <a:avLst/>
              <a:gdLst/>
              <a:ahLst/>
              <a:cxnLst/>
              <a:rect r="r" b="b" t="t" l="l"/>
              <a:pathLst>
                <a:path h="487766" w="1817151">
                  <a:moveTo>
                    <a:pt x="1817151" y="243883"/>
                  </a:moveTo>
                  <a:lnTo>
                    <a:pt x="1410751" y="0"/>
                  </a:lnTo>
                  <a:lnTo>
                    <a:pt x="1410751" y="203200"/>
                  </a:lnTo>
                  <a:lnTo>
                    <a:pt x="0" y="203200"/>
                  </a:lnTo>
                  <a:lnTo>
                    <a:pt x="0" y="284566"/>
                  </a:lnTo>
                  <a:lnTo>
                    <a:pt x="1410751" y="284566"/>
                  </a:lnTo>
                  <a:lnTo>
                    <a:pt x="1410751" y="487766"/>
                  </a:lnTo>
                  <a:lnTo>
                    <a:pt x="1817151" y="243883"/>
                  </a:lnTo>
                  <a:close/>
                </a:path>
              </a:pathLst>
            </a:custGeom>
            <a:solidFill>
              <a:srgbClr val="0F4662"/>
            </a:solidFill>
          </p:spPr>
        </p:sp>
        <p:sp>
          <p:nvSpPr>
            <p:cNvPr name="TextBox 37" id="37"/>
            <p:cNvSpPr txBox="true"/>
            <p:nvPr/>
          </p:nvSpPr>
          <p:spPr>
            <a:xfrm>
              <a:off x="0" y="155575"/>
              <a:ext cx="1715551" cy="12899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800"/>
                </a:lnSpc>
              </a:pPr>
            </a:p>
          </p:txBody>
        </p:sp>
      </p:grpSp>
      <p:sp>
        <p:nvSpPr>
          <p:cNvPr name="TextBox 38" id="38"/>
          <p:cNvSpPr txBox="true"/>
          <p:nvPr/>
        </p:nvSpPr>
        <p:spPr>
          <a:xfrm rot="0">
            <a:off x="1024384" y="599709"/>
            <a:ext cx="14072064" cy="10852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8959"/>
              </a:lnSpc>
              <a:spcBef>
                <a:spcPct val="0"/>
              </a:spcBef>
            </a:pPr>
            <a:r>
              <a:rPr lang="en-US" b="true" sz="6399" i="true" u="sng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General Description</a:t>
            </a:r>
          </a:p>
        </p:txBody>
      </p:sp>
      <p:sp>
        <p:nvSpPr>
          <p:cNvPr name="TextBox 39" id="39"/>
          <p:cNvSpPr txBox="true"/>
          <p:nvPr/>
        </p:nvSpPr>
        <p:spPr>
          <a:xfrm rot="0">
            <a:off x="17259300" y="9210675"/>
            <a:ext cx="152400" cy="200025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F4662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14</a:t>
            </a:r>
          </a:p>
        </p:txBody>
      </p:sp>
      <p:sp>
        <p:nvSpPr>
          <p:cNvPr name="TextBox 40" id="40"/>
          <p:cNvSpPr txBox="true"/>
          <p:nvPr/>
        </p:nvSpPr>
        <p:spPr>
          <a:xfrm rot="0">
            <a:off x="7422998" y="2478647"/>
            <a:ext cx="5212870" cy="68897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600"/>
              </a:lnSpc>
              <a:spcBef>
                <a:spcPct val="0"/>
              </a:spcBef>
            </a:pPr>
            <a:r>
              <a:rPr lang="en-US" b="true" sz="4000">
                <a:solidFill>
                  <a:srgbClr val="0F4662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Dead loads</a:t>
            </a:r>
          </a:p>
        </p:txBody>
      </p:sp>
      <p:sp>
        <p:nvSpPr>
          <p:cNvPr name="TextBox 41" id="41"/>
          <p:cNvSpPr txBox="true"/>
          <p:nvPr/>
        </p:nvSpPr>
        <p:spPr>
          <a:xfrm rot="0">
            <a:off x="8801116" y="3348464"/>
            <a:ext cx="5212870" cy="68897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600"/>
              </a:lnSpc>
              <a:spcBef>
                <a:spcPct val="0"/>
              </a:spcBef>
            </a:pPr>
            <a:r>
              <a:rPr lang="en-US" b="true" sz="4000">
                <a:solidFill>
                  <a:srgbClr val="0F4662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Superimposed dead loads</a:t>
            </a:r>
          </a:p>
        </p:txBody>
      </p:sp>
      <p:sp>
        <p:nvSpPr>
          <p:cNvPr name="TextBox 42" id="42"/>
          <p:cNvSpPr txBox="true"/>
          <p:nvPr/>
        </p:nvSpPr>
        <p:spPr>
          <a:xfrm rot="0">
            <a:off x="7422998" y="4288328"/>
            <a:ext cx="5212870" cy="68897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600"/>
              </a:lnSpc>
              <a:spcBef>
                <a:spcPct val="0"/>
              </a:spcBef>
            </a:pPr>
            <a:r>
              <a:rPr lang="en-US" b="true" sz="4000">
                <a:solidFill>
                  <a:srgbClr val="0F4662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Live loads</a:t>
            </a:r>
          </a:p>
        </p:txBody>
      </p:sp>
      <p:sp>
        <p:nvSpPr>
          <p:cNvPr name="TextBox 43" id="43"/>
          <p:cNvSpPr txBox="true"/>
          <p:nvPr/>
        </p:nvSpPr>
        <p:spPr>
          <a:xfrm rot="0">
            <a:off x="7422998" y="5255147"/>
            <a:ext cx="5212870" cy="68897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600"/>
              </a:lnSpc>
              <a:spcBef>
                <a:spcPct val="0"/>
              </a:spcBef>
            </a:pPr>
            <a:r>
              <a:rPr lang="en-US" b="true" sz="4000">
                <a:solidFill>
                  <a:srgbClr val="0F4662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Snow loads</a:t>
            </a:r>
          </a:p>
        </p:txBody>
      </p:sp>
      <p:sp>
        <p:nvSpPr>
          <p:cNvPr name="TextBox 44" id="44"/>
          <p:cNvSpPr txBox="true"/>
          <p:nvPr/>
        </p:nvSpPr>
        <p:spPr>
          <a:xfrm rot="0">
            <a:off x="7678897" y="6565700"/>
            <a:ext cx="5212870" cy="68897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600"/>
              </a:lnSpc>
              <a:spcBef>
                <a:spcPct val="0"/>
              </a:spcBef>
            </a:pPr>
            <a:r>
              <a:rPr lang="en-US" b="true" sz="4000">
                <a:solidFill>
                  <a:srgbClr val="0F4662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Seismic loads</a:t>
            </a:r>
          </a:p>
        </p:txBody>
      </p:sp>
    </p:spTree>
  </p:cSld>
  <p:clrMapOvr>
    <a:masterClrMapping/>
  </p:clrMapOvr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5579303" y="714009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7" y="0"/>
                </a:lnTo>
                <a:lnTo>
                  <a:pt x="1679997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024384" y="9529723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7" y="0"/>
                </a:lnTo>
                <a:lnTo>
                  <a:pt x="1679997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aphicFrame>
        <p:nvGraphicFramePr>
          <p:cNvPr name="Table 4" id="4"/>
          <p:cNvGraphicFramePr>
            <a:graphicFrameLocks noGrp="true"/>
          </p:cNvGraphicFramePr>
          <p:nvPr/>
        </p:nvGraphicFramePr>
        <p:xfrm>
          <a:off x="666807" y="3400584"/>
          <a:ext cx="10276963" cy="6008529"/>
        </p:xfrm>
        <a:graphic>
          <a:graphicData uri="http://schemas.openxmlformats.org/drawingml/2006/table">
            <a:tbl>
              <a:tblPr/>
              <a:tblGrid>
                <a:gridCol w="3863316"/>
                <a:gridCol w="4085903"/>
                <a:gridCol w="2327745"/>
              </a:tblGrid>
              <a:tr h="1713006"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3496"/>
                        </a:lnSpc>
                        <a:defRPr/>
                      </a:pPr>
                      <a:endParaRPr lang="en-US" sz="1100"/>
                    </a:p>
                    <a:p>
                      <a:pPr algn="ctr">
                        <a:lnSpc>
                          <a:spcPts val="3496"/>
                        </a:lnSpc>
                      </a:pPr>
                      <a:r>
                        <a:rPr lang="en-US" b="true" sz="3800" i="true">
                          <a:solidFill>
                            <a:srgbClr val="0F4662"/>
                          </a:solidFill>
                          <a:latin typeface="Cormorant Garamond Bold Italics"/>
                          <a:ea typeface="Cormorant Garamond Bold Italics"/>
                          <a:cs typeface="Cormorant Garamond Bold Italics"/>
                          <a:sym typeface="Cormorant Garamond Bold Italics"/>
                        </a:rPr>
                        <a:t>  Floor No.</a:t>
                      </a:r>
                    </a:p>
                    <a:p>
                      <a:pPr algn="ctr">
                        <a:lnSpc>
                          <a:spcPts val="3496"/>
                        </a:lnSpc>
                      </a:pPr>
                      <a:r>
                        <a:rPr lang="en-US" b="true" sz="3800" i="true">
                          <a:solidFill>
                            <a:srgbClr val="0F4662"/>
                          </a:solidFill>
                          <a:latin typeface="Cormorant Garamond Bold Italics"/>
                          <a:ea typeface="Cormorant Garamond Bold Italics"/>
                          <a:cs typeface="Cormorant Garamond Bold Italics"/>
                          <a:sym typeface="Cormorant Garamond Bold Italics"/>
                        </a:rPr>
                        <a:t>  </a:t>
                      </a:r>
                    </a:p>
                  </a:txBody>
                  <a:tcPr marL="0" marR="0" marT="0" marB="0" anchor="ctr">
                    <a:lnL cmpd="sng" algn="ctr" cap="flat" w="38100">
                      <a:solidFill>
                        <a:srgbClr val="0F466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F466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F466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F466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994A0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3496"/>
                        </a:lnSpc>
                        <a:defRPr/>
                      </a:pPr>
                      <a:r>
                        <a:rPr lang="en-US" b="true" sz="3800" i="true">
                          <a:solidFill>
                            <a:srgbClr val="0F4662"/>
                          </a:solidFill>
                          <a:latin typeface="Cormorant Garamond Bold Italics"/>
                          <a:ea typeface="Cormorant Garamond Bold Italics"/>
                          <a:cs typeface="Cormorant Garamond Bold Italics"/>
                          <a:sym typeface="Cormorant Garamond Bold Italics"/>
                        </a:rPr>
                        <a:t>Usage</a:t>
                      </a:r>
                      <a:endParaRPr lang="en-US" sz="1100"/>
                    </a:p>
                  </a:txBody>
                  <a:tcPr marL="0" marR="0" marT="0" marB="0" anchor="ctr">
                    <a:lnL cmpd="sng" algn="ctr" cap="flat" w="38100">
                      <a:solidFill>
                        <a:srgbClr val="0F466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F466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F466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F466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994A0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3496"/>
                        </a:lnSpc>
                        <a:defRPr/>
                      </a:pPr>
                      <a:r>
                        <a:rPr lang="en-US" b="true" sz="3800" i="true">
                          <a:solidFill>
                            <a:srgbClr val="0F4662"/>
                          </a:solidFill>
                          <a:latin typeface="Cormorant Garamond Bold Italics"/>
                          <a:ea typeface="Cormorant Garamond Bold Italics"/>
                          <a:cs typeface="Cormorant Garamond Bold Italics"/>
                          <a:sym typeface="Cormorant Garamond Bold Italics"/>
                        </a:rPr>
                        <a:t>Live load (kN/m2)</a:t>
                      </a:r>
                      <a:endParaRPr lang="en-US" sz="1100"/>
                    </a:p>
                    <a:p>
                      <a:pPr algn="ctr">
                        <a:lnSpc>
                          <a:spcPts val="3496"/>
                        </a:lnSpc>
                      </a:pPr>
                    </a:p>
                  </a:txBody>
                  <a:tcPr marL="0" marR="0" marT="0" marB="0" anchor="ctr">
                    <a:lnL cmpd="sng" algn="ctr" cap="flat" w="38100">
                      <a:solidFill>
                        <a:srgbClr val="0F466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F466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F466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F466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994A0"/>
                    </a:solidFill>
                  </a:tcPr>
                </a:tc>
              </a:tr>
              <a:tr h="1431719"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2800"/>
                        </a:lnSpc>
                        <a:defRPr/>
                      </a:pPr>
                      <a:endParaRPr lang="en-US" sz="1100"/>
                    </a:p>
                    <a:p>
                      <a:pPr algn="ctr">
                        <a:lnSpc>
                          <a:spcPts val="4620"/>
                        </a:lnSpc>
                      </a:pPr>
                      <a:r>
                        <a:rPr lang="en-US" sz="3300" b="true">
                          <a:solidFill>
                            <a:srgbClr val="000000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  </a:t>
                      </a:r>
                      <a:r>
                        <a:rPr lang="en-US" sz="3300" b="tru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Basement</a:t>
                      </a:r>
                    </a:p>
                    <a:p>
                      <a:pPr algn="ctr">
                        <a:lnSpc>
                          <a:spcPts val="2800"/>
                        </a:lnSpc>
                      </a:pPr>
                      <a:r>
                        <a:rPr lang="en-US" sz="2000" b="true">
                          <a:solidFill>
                            <a:srgbClr val="000000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  </a:t>
                      </a:r>
                    </a:p>
                  </a:txBody>
                  <a:tcPr marL="0" marR="0" marT="0" marB="0" anchor="ctr">
                    <a:lnL cmpd="sng" algn="ctr" cap="flat" w="38100">
                      <a:solidFill>
                        <a:srgbClr val="0F466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F466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F466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F466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1650"/>
                        </a:lnSpc>
                        <a:defRPr/>
                      </a:pPr>
                      <a:r>
                        <a:rPr lang="en-US" sz="3300" b="tru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Parking</a:t>
                      </a:r>
                      <a:endParaRPr lang="en-US" sz="1100"/>
                    </a:p>
                    <a:p>
                      <a:pPr algn="ctr">
                        <a:lnSpc>
                          <a:spcPts val="1650"/>
                        </a:lnSpc>
                      </a:pPr>
                    </a:p>
                  </a:txBody>
                  <a:tcPr marL="0" marR="0" marT="0" marB="0" anchor="ctr">
                    <a:lnL cmpd="sng" algn="ctr" cap="flat" w="38100">
                      <a:solidFill>
                        <a:srgbClr val="0F466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F466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F466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F466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4760"/>
                        </a:lnSpc>
                        <a:defRPr/>
                      </a:pPr>
                      <a:r>
                        <a:rPr lang="en-US" b="true" sz="3400" i="true">
                          <a:solidFill>
                            <a:srgbClr val="0F4662"/>
                          </a:solidFill>
                          <a:latin typeface="Cormorant Garamond Bold Italics"/>
                          <a:ea typeface="Cormorant Garamond Bold Italics"/>
                          <a:cs typeface="Cormorant Garamond Bold Italics"/>
                          <a:sym typeface="Cormorant Garamond Bold Italics"/>
                        </a:rPr>
                        <a:t>3.5</a:t>
                      </a:r>
                      <a:endParaRPr lang="en-US" sz="1100"/>
                    </a:p>
                  </a:txBody>
                  <a:tcPr marL="0" marR="0" marT="0" marB="0" anchor="ctr">
                    <a:lnL cmpd="sng" algn="ctr" cap="flat" w="38100">
                      <a:solidFill>
                        <a:srgbClr val="0F466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F466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F466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F466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6163"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4620"/>
                        </a:lnSpc>
                        <a:defRPr/>
                      </a:pPr>
                      <a:r>
                        <a:rPr lang="en-US" sz="3300" b="tru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Ground floor to 5th  </a:t>
                      </a:r>
                      <a:endParaRPr lang="en-US" sz="1100"/>
                    </a:p>
                  </a:txBody>
                  <a:tcPr marL="0" marR="0" marT="0" marB="0" anchor="ctr">
                    <a:lnL cmpd="sng" algn="ctr" cap="flat" w="38100">
                      <a:solidFill>
                        <a:srgbClr val="0F466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F466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F466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F466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1650"/>
                        </a:lnSpc>
                        <a:defRPr/>
                      </a:pPr>
                      <a:r>
                        <a:rPr lang="en-US" sz="3300" b="tru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Supermarket and stores</a:t>
                      </a:r>
                      <a:endParaRPr lang="en-US" sz="1100"/>
                    </a:p>
                    <a:p>
                      <a:pPr algn="ctr">
                        <a:lnSpc>
                          <a:spcPts val="1650"/>
                        </a:lnSpc>
                      </a:pPr>
                    </a:p>
                  </a:txBody>
                  <a:tcPr marL="0" marR="0" marT="0" marB="0" anchor="ctr">
                    <a:lnL cmpd="sng" algn="ctr" cap="flat" w="38100">
                      <a:solidFill>
                        <a:srgbClr val="0F466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F466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F466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F466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4760"/>
                        </a:lnSpc>
                        <a:defRPr/>
                      </a:pPr>
                      <a:r>
                        <a:rPr lang="en-US" b="true" sz="3400" i="true">
                          <a:solidFill>
                            <a:srgbClr val="0F4662"/>
                          </a:solidFill>
                          <a:latin typeface="Cormorant Garamond Bold Italics"/>
                          <a:ea typeface="Cormorant Garamond Bold Italics"/>
                          <a:cs typeface="Cormorant Garamond Bold Italics"/>
                          <a:sym typeface="Cormorant Garamond Bold Italics"/>
                        </a:rPr>
                        <a:t>5</a:t>
                      </a:r>
                      <a:endParaRPr lang="en-US" sz="1100"/>
                    </a:p>
                  </a:txBody>
                  <a:tcPr marL="0" marR="0" marT="0" marB="0" anchor="ctr">
                    <a:lnL cmpd="sng" algn="ctr" cap="flat" w="38100">
                      <a:solidFill>
                        <a:srgbClr val="0F466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F466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F466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F466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7640"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4760"/>
                        </a:lnSpc>
                        <a:defRPr/>
                      </a:pPr>
                      <a:r>
                        <a:rPr lang="en-US" b="true" sz="3400" i="true">
                          <a:solidFill>
                            <a:srgbClr val="0F4662"/>
                          </a:solidFill>
                          <a:latin typeface="Cormorant Garamond Bold Italics"/>
                          <a:ea typeface="Cormorant Garamond Bold Italics"/>
                          <a:cs typeface="Cormorant Garamond Bold Italics"/>
                          <a:sym typeface="Cormorant Garamond Bold Italics"/>
                        </a:rPr>
                        <a:t>6th - 13th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latin typeface="Cormorant Garamond"/>
                          <a:ea typeface="Cormorant Garamond"/>
                          <a:cs typeface="Cormorant Garamond"/>
                          <a:sym typeface="Cormorant Garamond"/>
                        </a:rPr>
                        <a:t> </a:t>
                      </a:r>
                      <a:endParaRPr lang="en-US" sz="1100"/>
                    </a:p>
                  </a:txBody>
                  <a:tcPr marL="0" marR="0" marT="0" marB="0" anchor="ctr">
                    <a:lnL cmpd="sng" algn="ctr" cap="flat" w="38100">
                      <a:solidFill>
                        <a:srgbClr val="0F466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F466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F466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F466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1650"/>
                        </a:lnSpc>
                        <a:defRPr/>
                      </a:pPr>
                      <a:r>
                        <a:rPr lang="en-US" sz="3300" b="tru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Office rooms</a:t>
                      </a:r>
                      <a:endParaRPr lang="en-US" sz="1100"/>
                    </a:p>
                  </a:txBody>
                  <a:tcPr marL="0" marR="0" marT="0" marB="0" anchor="ctr">
                    <a:lnL cmpd="sng" algn="ctr" cap="flat" w="38100">
                      <a:solidFill>
                        <a:srgbClr val="0F466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F466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F466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F466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4759"/>
                        </a:lnSpc>
                        <a:defRPr/>
                      </a:pPr>
                      <a:r>
                        <a:rPr lang="en-US" b="true" sz="3399" i="true">
                          <a:solidFill>
                            <a:srgbClr val="0F4662"/>
                          </a:solidFill>
                          <a:latin typeface="Cormorant Garamond Bold Italics"/>
                          <a:ea typeface="Cormorant Garamond Bold Italics"/>
                          <a:cs typeface="Cormorant Garamond Bold Italics"/>
                          <a:sym typeface="Cormorant Garamond Bold Italics"/>
                        </a:rPr>
                        <a:t>3</a:t>
                      </a:r>
                      <a:endParaRPr lang="en-US" sz="1100"/>
                    </a:p>
                  </a:txBody>
                  <a:tcPr marL="0" marR="0" marT="0" marB="0" anchor="ctr">
                    <a:lnL cmpd="sng" algn="ctr" cap="flat" w="38100">
                      <a:solidFill>
                        <a:srgbClr val="0F466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F466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F466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F466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name="Group 5" id="5"/>
          <p:cNvGrpSpPr/>
          <p:nvPr/>
        </p:nvGrpSpPr>
        <p:grpSpPr>
          <a:xfrm rot="0">
            <a:off x="13318485" y="3400584"/>
            <a:ext cx="3555925" cy="1473078"/>
            <a:chOff x="0" y="0"/>
            <a:chExt cx="936540" cy="387971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936540" cy="387971"/>
            </a:xfrm>
            <a:custGeom>
              <a:avLst/>
              <a:gdLst/>
              <a:ahLst/>
              <a:cxnLst/>
              <a:rect r="r" b="b" t="t" l="l"/>
              <a:pathLst>
                <a:path h="387971" w="936540">
                  <a:moveTo>
                    <a:pt x="0" y="0"/>
                  </a:moveTo>
                  <a:lnTo>
                    <a:pt x="936540" y="0"/>
                  </a:lnTo>
                  <a:lnTo>
                    <a:pt x="936540" y="387971"/>
                  </a:lnTo>
                  <a:lnTo>
                    <a:pt x="0" y="387971"/>
                  </a:lnTo>
                  <a:close/>
                </a:path>
              </a:pathLst>
            </a:custGeom>
            <a:solidFill>
              <a:srgbClr val="7994A0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95250"/>
              <a:ext cx="936540" cy="48322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7000"/>
                </a:lnSpc>
              </a:pPr>
              <a:r>
                <a:rPr lang="en-US" b="true" sz="5000" i="true">
                  <a:solidFill>
                    <a:srgbClr val="0F4662"/>
                  </a:solidFill>
                  <a:latin typeface="Cormorant Garamond Bold Italics"/>
                  <a:ea typeface="Cormorant Garamond Bold Italics"/>
                  <a:cs typeface="Cormorant Garamond Bold Italics"/>
                  <a:sym typeface="Cormorant Garamond Bold Italics"/>
                </a:rPr>
                <a:t>0.20 kN/m2 </a:t>
              </a:r>
            </a:p>
          </p:txBody>
        </p:sp>
      </p:grpSp>
      <p:sp>
        <p:nvSpPr>
          <p:cNvPr name="TextBox 8" id="8"/>
          <p:cNvSpPr txBox="true"/>
          <p:nvPr/>
        </p:nvSpPr>
        <p:spPr>
          <a:xfrm rot="0">
            <a:off x="17259300" y="9210675"/>
            <a:ext cx="152400" cy="200025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F4662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15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2787058" y="2342257"/>
            <a:ext cx="3632243" cy="14649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885191" indent="-442595" lvl="1">
              <a:lnSpc>
                <a:spcPts val="5740"/>
              </a:lnSpc>
              <a:buFont typeface="Arial"/>
              <a:buChar char="•"/>
            </a:pPr>
            <a:r>
              <a:rPr lang="en-US" b="true" sz="4100">
                <a:solidFill>
                  <a:srgbClr val="CC3134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Snow Load:</a:t>
            </a:r>
          </a:p>
          <a:p>
            <a:pPr algn="ctr" rtl="true">
              <a:lnSpc>
                <a:spcPts val="6019"/>
              </a:lnSpc>
              <a:spcBef>
                <a:spcPct val="0"/>
              </a:spcBef>
            </a:pPr>
          </a:p>
        </p:txBody>
      </p:sp>
      <p:sp>
        <p:nvSpPr>
          <p:cNvPr name="TextBox 10" id="10"/>
          <p:cNvSpPr txBox="true"/>
          <p:nvPr/>
        </p:nvSpPr>
        <p:spPr>
          <a:xfrm rot="0">
            <a:off x="1024384" y="599709"/>
            <a:ext cx="14072064" cy="10852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8959"/>
              </a:lnSpc>
              <a:spcBef>
                <a:spcPct val="0"/>
              </a:spcBef>
            </a:pPr>
            <a:r>
              <a:rPr lang="en-US" b="true" sz="6399" i="true" u="sng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General Description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1028700" y="1876964"/>
            <a:ext cx="6716405" cy="141160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740"/>
              </a:lnSpc>
            </a:pPr>
            <a:r>
              <a:rPr lang="en-US" b="true" sz="4100" i="true" u="sng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Gravity Loads:</a:t>
            </a:r>
          </a:p>
          <a:p>
            <a:pPr algn="l" marL="863612" indent="-431806" lvl="1">
              <a:lnSpc>
                <a:spcPts val="5600"/>
              </a:lnSpc>
              <a:buFont typeface="Arial"/>
              <a:buChar char="•"/>
            </a:pPr>
            <a:r>
              <a:rPr lang="en-US" b="true" sz="4000">
                <a:solidFill>
                  <a:srgbClr val="CC3134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Live </a:t>
            </a:r>
            <a:r>
              <a:rPr lang="en-US" b="true" sz="4000">
                <a:solidFill>
                  <a:srgbClr val="CC3134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Load:</a:t>
            </a:r>
          </a:p>
        </p:txBody>
      </p:sp>
    </p:spTree>
  </p:cSld>
  <p:clrMapOvr>
    <a:masterClrMapping/>
  </p:clrMapOvr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5579303" y="714009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7" y="0"/>
                </a:lnTo>
                <a:lnTo>
                  <a:pt x="1679997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024384" y="9529723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7" y="0"/>
                </a:lnTo>
                <a:lnTo>
                  <a:pt x="1679997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aphicFrame>
        <p:nvGraphicFramePr>
          <p:cNvPr name="Table 4" id="4"/>
          <p:cNvGraphicFramePr>
            <a:graphicFrameLocks noGrp="true"/>
          </p:cNvGraphicFramePr>
          <p:nvPr/>
        </p:nvGraphicFramePr>
        <p:xfrm>
          <a:off x="457519" y="3548552"/>
          <a:ext cx="8411701" cy="4676775"/>
        </p:xfrm>
        <a:graphic>
          <a:graphicData uri="http://schemas.openxmlformats.org/drawingml/2006/table">
            <a:tbl>
              <a:tblPr/>
              <a:tblGrid>
                <a:gridCol w="3746280"/>
                <a:gridCol w="4665422"/>
              </a:tblGrid>
              <a:tr h="1613343"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4479"/>
                        </a:lnSpc>
                        <a:defRPr/>
                      </a:pPr>
                      <a:r>
                        <a:rPr lang="en-US" b="true" sz="3199" i="true">
                          <a:solidFill>
                            <a:srgbClr val="0F4662"/>
                          </a:solidFill>
                          <a:latin typeface="Cormorant Garamond Bold Italics"/>
                          <a:ea typeface="Cormorant Garamond Bold Italics"/>
                          <a:cs typeface="Cormorant Garamond Bold Italics"/>
                          <a:sym typeface="Cormorant Garamond Bold Italics"/>
                        </a:rPr>
                        <a:t>Non-Structural elementts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EC7CB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4619"/>
                        </a:lnSpc>
                        <a:defRPr/>
                      </a:pPr>
                      <a:r>
                        <a:rPr lang="en-US" b="true" sz="3299" i="true">
                          <a:solidFill>
                            <a:srgbClr val="0F4662"/>
                          </a:solidFill>
                          <a:latin typeface="Cormorant Garamond Bold Italics"/>
                          <a:ea typeface="Cormorant Garamond Bold Italics"/>
                          <a:cs typeface="Cormorant Garamond Bold Italics"/>
                          <a:sym typeface="Cormorant Garamond Bold Italics"/>
                        </a:rPr>
                        <a:t>Weight per unit area</a:t>
                      </a:r>
                      <a:endParaRPr lang="en-US" sz="1100"/>
                    </a:p>
                    <a:p>
                      <a:pPr algn="ctr">
                        <a:lnSpc>
                          <a:spcPts val="4619"/>
                        </a:lnSpc>
                      </a:pPr>
                      <a:r>
                        <a:rPr lang="en-US" b="true" sz="3299" i="true">
                          <a:solidFill>
                            <a:srgbClr val="0F4662"/>
                          </a:solidFill>
                          <a:latin typeface="Cormorant Garamond Bold Italics"/>
                          <a:ea typeface="Cormorant Garamond Bold Italics"/>
                          <a:cs typeface="Cormorant Garamond Bold Italics"/>
                          <a:sym typeface="Cormorant Garamond Bold Italics"/>
                        </a:rPr>
                        <a:t>(kN/m2)</a:t>
                      </a:r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EC7CB"/>
                    </a:solidFill>
                  </a:tcPr>
                </a:tc>
              </a:tr>
              <a:tr h="1027546"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4479"/>
                        </a:lnSpc>
                        <a:defRPr/>
                      </a:pPr>
                      <a:r>
                        <a:rPr lang="en-US" sz="3199" b="tru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Tiles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4619"/>
                        </a:lnSpc>
                        <a:defRPr/>
                      </a:pPr>
                      <a:r>
                        <a:rPr lang="en-US" sz="3299" b="tru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3.11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7546"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4479"/>
                        </a:lnSpc>
                        <a:defRPr/>
                      </a:pPr>
                      <a:r>
                        <a:rPr lang="en-US" sz="3199" b="tru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False ceiling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4619"/>
                        </a:lnSpc>
                        <a:defRPr/>
                      </a:pPr>
                      <a:r>
                        <a:rPr lang="en-US" sz="3299" b="tru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0.25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8340"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4479"/>
                        </a:lnSpc>
                        <a:defRPr/>
                      </a:pPr>
                      <a:r>
                        <a:rPr lang="en-US" sz="3199" b="tru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Exterior walls (glass)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4479"/>
                        </a:lnSpc>
                        <a:defRPr/>
                      </a:pPr>
                      <a:r>
                        <a:rPr lang="en-US" sz="3199" b="tru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0.55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name="Table 5" id="5"/>
          <p:cNvGraphicFramePr>
            <a:graphicFrameLocks noGrp="true"/>
          </p:cNvGraphicFramePr>
          <p:nvPr/>
        </p:nvGraphicFramePr>
        <p:xfrm>
          <a:off x="10506230" y="3325692"/>
          <a:ext cx="7478972" cy="3419475"/>
        </p:xfrm>
        <a:graphic>
          <a:graphicData uri="http://schemas.openxmlformats.org/drawingml/2006/table">
            <a:tbl>
              <a:tblPr/>
              <a:tblGrid>
                <a:gridCol w="2492991"/>
                <a:gridCol w="2492991"/>
                <a:gridCol w="2492991"/>
              </a:tblGrid>
              <a:tr h="1493010"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4199"/>
                        </a:lnSpc>
                        <a:defRPr/>
                      </a:pPr>
                      <a:r>
                        <a:rPr lang="en-US" sz="2999" b="tru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Floor No.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4199"/>
                        </a:lnSpc>
                        <a:defRPr/>
                      </a:pPr>
                      <a:r>
                        <a:rPr lang="en-US" sz="2999" b="tru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Floor height (m)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4199"/>
                        </a:lnSpc>
                        <a:defRPr/>
                      </a:pPr>
                      <a:r>
                        <a:rPr lang="en-US" sz="2999" b="tru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Line load (kN/m)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3232"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4059"/>
                        </a:lnSpc>
                        <a:defRPr/>
                      </a:pPr>
                      <a:r>
                        <a:rPr lang="en-US" sz="2899" b="tru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Ground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4199"/>
                        </a:lnSpc>
                        <a:defRPr/>
                      </a:pPr>
                      <a:r>
                        <a:rPr lang="en-US" sz="2999" b="tru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5.15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4199"/>
                        </a:lnSpc>
                        <a:defRPr/>
                      </a:pPr>
                      <a:r>
                        <a:rPr lang="en-US" sz="2999" b="tru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2.83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3232"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4199"/>
                        </a:lnSpc>
                        <a:defRPr/>
                      </a:pPr>
                      <a:r>
                        <a:rPr lang="en-US" sz="2999" b="tru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1st - 13th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4199"/>
                        </a:lnSpc>
                        <a:defRPr/>
                      </a:pPr>
                      <a:r>
                        <a:rPr lang="en-US" sz="2999" b="tru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4.35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4199"/>
                        </a:lnSpc>
                        <a:defRPr/>
                      </a:pPr>
                      <a:r>
                        <a:rPr lang="en-US" sz="2999" b="tru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2.4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name="TextBox 6" id="6"/>
          <p:cNvSpPr txBox="true"/>
          <p:nvPr/>
        </p:nvSpPr>
        <p:spPr>
          <a:xfrm rot="0">
            <a:off x="1028700" y="1876964"/>
            <a:ext cx="6716405" cy="141160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740"/>
              </a:lnSpc>
            </a:pPr>
            <a:r>
              <a:rPr lang="en-US" b="true" sz="4100" i="true" u="sng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Gravity Loads:</a:t>
            </a:r>
          </a:p>
          <a:p>
            <a:pPr algn="l" marL="863612" indent="-431806" lvl="1">
              <a:lnSpc>
                <a:spcPts val="5600"/>
              </a:lnSpc>
              <a:buFont typeface="Arial"/>
              <a:buChar char="•"/>
            </a:pPr>
            <a:r>
              <a:rPr lang="en-US" b="true" sz="4000">
                <a:solidFill>
                  <a:srgbClr val="CC3134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Superimposed Dead Load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1024384" y="599709"/>
            <a:ext cx="14072064" cy="10852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8959"/>
              </a:lnSpc>
              <a:spcBef>
                <a:spcPct val="0"/>
              </a:spcBef>
            </a:pPr>
            <a:r>
              <a:rPr lang="en-US" b="true" sz="6399" i="true" u="sng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General Description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7259300" y="9210675"/>
            <a:ext cx="152400" cy="200025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F4662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16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1581209" y="2286626"/>
            <a:ext cx="5777508" cy="62069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163"/>
              </a:lnSpc>
              <a:spcBef>
                <a:spcPct val="0"/>
              </a:spcBef>
            </a:pPr>
            <a:r>
              <a:rPr lang="en-US" b="true" sz="3688">
                <a:solidFill>
                  <a:srgbClr val="0F4662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Line load at building perimeter</a:t>
            </a:r>
          </a:p>
        </p:txBody>
      </p:sp>
      <p:sp>
        <p:nvSpPr>
          <p:cNvPr name="AutoShape 10" id="10"/>
          <p:cNvSpPr/>
          <p:nvPr/>
        </p:nvSpPr>
        <p:spPr>
          <a:xfrm flipV="true">
            <a:off x="8869220" y="4467354"/>
            <a:ext cx="1893260" cy="2976938"/>
          </a:xfrm>
          <a:prstGeom prst="line">
            <a:avLst/>
          </a:prstGeom>
          <a:ln cap="flat" w="38100">
            <a:solidFill>
              <a:srgbClr val="000000"/>
            </a:solidFill>
            <a:prstDash val="solid"/>
            <a:headEnd type="none" len="sm" w="sm"/>
            <a:tailEnd type="arrow" len="sm" w="med"/>
          </a:ln>
        </p:spPr>
      </p:sp>
    </p:spTree>
  </p:cSld>
  <p:clrMapOvr>
    <a:masterClrMapping/>
  </p:clrMapOvr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5579303" y="714009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7" y="0"/>
                </a:lnTo>
                <a:lnTo>
                  <a:pt x="1679997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024384" y="9529723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7" y="0"/>
                </a:lnTo>
                <a:lnTo>
                  <a:pt x="1679997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0782847" y="3431554"/>
            <a:ext cx="7105180" cy="5336317"/>
          </a:xfrm>
          <a:custGeom>
            <a:avLst/>
            <a:gdLst/>
            <a:ahLst/>
            <a:cxnLst/>
            <a:rect r="r" b="b" t="t" l="l"/>
            <a:pathLst>
              <a:path h="5336317" w="7105180">
                <a:moveTo>
                  <a:pt x="0" y="0"/>
                </a:moveTo>
                <a:lnTo>
                  <a:pt x="7105180" y="0"/>
                </a:lnTo>
                <a:lnTo>
                  <a:pt x="7105180" y="5336317"/>
                </a:lnTo>
                <a:lnTo>
                  <a:pt x="0" y="533631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1024384" y="599709"/>
            <a:ext cx="14072064" cy="10852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8959"/>
              </a:lnSpc>
              <a:spcBef>
                <a:spcPct val="0"/>
              </a:spcBef>
            </a:pPr>
            <a:r>
              <a:rPr lang="en-US" b="true" sz="6399" i="true" u="sng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General Description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1024384" y="1886898"/>
            <a:ext cx="7031716" cy="154448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740"/>
              </a:lnSpc>
            </a:pPr>
            <a:r>
              <a:rPr lang="en-US" b="true" sz="4100" i="true" u="sng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Lateral Load:</a:t>
            </a:r>
          </a:p>
          <a:p>
            <a:pPr algn="l" marL="0" indent="0" lvl="0">
              <a:lnSpc>
                <a:spcPts val="6701"/>
              </a:lnSpc>
              <a:spcBef>
                <a:spcPct val="0"/>
              </a:spcBef>
            </a:pPr>
          </a:p>
        </p:txBody>
      </p:sp>
      <p:sp>
        <p:nvSpPr>
          <p:cNvPr name="TextBox 7" id="7"/>
          <p:cNvSpPr txBox="true"/>
          <p:nvPr/>
        </p:nvSpPr>
        <p:spPr>
          <a:xfrm rot="0">
            <a:off x="17259300" y="9210675"/>
            <a:ext cx="152400" cy="200025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F4662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17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226267" y="2958552"/>
            <a:ext cx="2606735" cy="13938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600"/>
              </a:lnSpc>
            </a:pPr>
            <a:r>
              <a:rPr lang="en-US" b="true" sz="4000">
                <a:solidFill>
                  <a:srgbClr val="CC3134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• Soil Load:</a:t>
            </a:r>
          </a:p>
          <a:p>
            <a:pPr algn="ctr" rtl="true">
              <a:lnSpc>
                <a:spcPts val="5600"/>
              </a:lnSpc>
              <a:spcBef>
                <a:spcPct val="0"/>
              </a:spcBef>
            </a:pPr>
          </a:p>
        </p:txBody>
      </p:sp>
      <p:sp>
        <p:nvSpPr>
          <p:cNvPr name="TextBox 9" id="9"/>
          <p:cNvSpPr txBox="true"/>
          <p:nvPr/>
        </p:nvSpPr>
        <p:spPr>
          <a:xfrm rot="0">
            <a:off x="1402738" y="3843684"/>
            <a:ext cx="8259398" cy="325861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191"/>
              </a:lnSpc>
            </a:pPr>
            <a:r>
              <a:rPr lang="en-US" sz="3708" b="true">
                <a:solidFill>
                  <a:srgbClr val="0F4662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- Earth pressure:</a:t>
            </a:r>
          </a:p>
          <a:p>
            <a:pPr algn="l">
              <a:lnSpc>
                <a:spcPts val="5191"/>
              </a:lnSpc>
            </a:pPr>
            <a:r>
              <a:rPr lang="en-US" sz="3708" b="true">
                <a:solidFill>
                  <a:srgbClr val="0F4662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p =k × γs × z =0.5 × 16 × 4=32 kN/m2</a:t>
            </a:r>
          </a:p>
          <a:p>
            <a:pPr algn="ctr">
              <a:lnSpc>
                <a:spcPts val="5191"/>
              </a:lnSpc>
            </a:pPr>
          </a:p>
          <a:p>
            <a:pPr algn="ctr">
              <a:lnSpc>
                <a:spcPts val="5191"/>
              </a:lnSpc>
            </a:pPr>
          </a:p>
          <a:p>
            <a:pPr algn="ctr" rtl="true">
              <a:lnSpc>
                <a:spcPts val="5191"/>
              </a:lnSpc>
              <a:spcBef>
                <a:spcPct val="0"/>
              </a:spcBef>
            </a:pPr>
          </a:p>
        </p:txBody>
      </p:sp>
      <p:sp>
        <p:nvSpPr>
          <p:cNvPr name="TextBox 10" id="10"/>
          <p:cNvSpPr txBox="true"/>
          <p:nvPr/>
        </p:nvSpPr>
        <p:spPr>
          <a:xfrm rot="0">
            <a:off x="1024384" y="5269748"/>
            <a:ext cx="10037085" cy="25183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115"/>
              </a:lnSpc>
            </a:pPr>
            <a:r>
              <a:rPr lang="en-US" sz="3653">
                <a:solidFill>
                  <a:srgbClr val="0F4662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-</a:t>
            </a:r>
            <a:r>
              <a:rPr lang="en-US" sz="3653" b="true">
                <a:solidFill>
                  <a:srgbClr val="0F4662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 Seismic earth pressure:</a:t>
            </a:r>
          </a:p>
          <a:p>
            <a:pPr algn="l">
              <a:lnSpc>
                <a:spcPts val="4975"/>
              </a:lnSpc>
            </a:pPr>
            <a:r>
              <a:rPr lang="en-US" sz="3553" b="true">
                <a:solidFill>
                  <a:srgbClr val="0F4662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∆p = 0.4 × kh × γs ×z=0.4 × 0.252 × 16 × 4 = 6.45 kN/m2</a:t>
            </a:r>
          </a:p>
          <a:p>
            <a:pPr algn="l">
              <a:lnSpc>
                <a:spcPts val="4975"/>
              </a:lnSpc>
            </a:pPr>
          </a:p>
          <a:p>
            <a:pPr algn="r" rtl="true">
              <a:lnSpc>
                <a:spcPts val="4975"/>
              </a:lnSpc>
              <a:spcBef>
                <a:spcPct val="0"/>
              </a:spcBef>
            </a:pPr>
          </a:p>
        </p:txBody>
      </p:sp>
      <p:sp>
        <p:nvSpPr>
          <p:cNvPr name="TextBox 11" id="11"/>
          <p:cNvSpPr txBox="true"/>
          <p:nvPr/>
        </p:nvSpPr>
        <p:spPr>
          <a:xfrm rot="0">
            <a:off x="1188167" y="7035621"/>
            <a:ext cx="9594680" cy="30339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184"/>
              </a:lnSpc>
            </a:pPr>
            <a:r>
              <a:rPr lang="en-US" sz="3703" b="true">
                <a:solidFill>
                  <a:srgbClr val="0F4662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-Surcharge load:</a:t>
            </a:r>
          </a:p>
          <a:p>
            <a:pPr algn="l">
              <a:lnSpc>
                <a:spcPts val="4764"/>
              </a:lnSpc>
            </a:pPr>
            <a:r>
              <a:rPr lang="en-US" sz="3403" b="true">
                <a:solidFill>
                  <a:srgbClr val="0F4662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 ∆p = k × γs × heq=∆p = 0.5 × 16 × 0.61 = 4.88 kN/m</a:t>
            </a:r>
            <a:r>
              <a:rPr lang="en-US" sz="3403">
                <a:solidFill>
                  <a:srgbClr val="0F4662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2</a:t>
            </a:r>
          </a:p>
          <a:p>
            <a:pPr algn="ctr">
              <a:lnSpc>
                <a:spcPts val="4764"/>
              </a:lnSpc>
            </a:pPr>
          </a:p>
          <a:p>
            <a:pPr algn="ctr">
              <a:lnSpc>
                <a:spcPts val="4764"/>
              </a:lnSpc>
            </a:pPr>
          </a:p>
          <a:p>
            <a:pPr algn="ctr" rtl="true">
              <a:lnSpc>
                <a:spcPts val="4764"/>
              </a:lnSpc>
              <a:spcBef>
                <a:spcPct val="0"/>
              </a:spcBef>
            </a:pPr>
          </a:p>
        </p:txBody>
      </p:sp>
    </p:spTree>
  </p:cSld>
  <p:clrMapOvr>
    <a:masterClrMapping/>
  </p:clrMapOvr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5579303" y="714009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7" y="0"/>
                </a:lnTo>
                <a:lnTo>
                  <a:pt x="1679997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2559533" y="3322017"/>
            <a:ext cx="5073829" cy="6964983"/>
          </a:xfrm>
          <a:custGeom>
            <a:avLst/>
            <a:gdLst/>
            <a:ahLst/>
            <a:cxnLst/>
            <a:rect r="r" b="b" t="t" l="l"/>
            <a:pathLst>
              <a:path h="6964983" w="5073829">
                <a:moveTo>
                  <a:pt x="0" y="0"/>
                </a:moveTo>
                <a:lnTo>
                  <a:pt x="5073829" y="0"/>
                </a:lnTo>
                <a:lnTo>
                  <a:pt x="5073829" y="6964983"/>
                </a:lnTo>
                <a:lnTo>
                  <a:pt x="0" y="696498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graphicFrame>
        <p:nvGraphicFramePr>
          <p:cNvPr name="Table 4" id="4"/>
          <p:cNvGraphicFramePr>
            <a:graphicFrameLocks noGrp="true"/>
          </p:cNvGraphicFramePr>
          <p:nvPr/>
        </p:nvGraphicFramePr>
        <p:xfrm>
          <a:off x="791370" y="2280660"/>
          <a:ext cx="11018714" cy="8006340"/>
        </p:xfrm>
        <a:graphic>
          <a:graphicData uri="http://schemas.openxmlformats.org/drawingml/2006/table">
            <a:tbl>
              <a:tblPr/>
              <a:tblGrid>
                <a:gridCol w="4895690"/>
                <a:gridCol w="2981937"/>
                <a:gridCol w="3141087"/>
              </a:tblGrid>
              <a:tr h="1144260">
                <a:tc rowSpan="3">
                  <a:txBody>
                    <a:bodyPr anchor="t" rtlCol="false"/>
                    <a:lstStyle/>
                    <a:p>
                      <a:pPr algn="ctr">
                        <a:lnSpc>
                          <a:spcPts val="4200"/>
                        </a:lnSpc>
                        <a:defRPr/>
                      </a:pPr>
                      <a:r>
                        <a:rPr lang="en-US" sz="3000" b="tru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Mapped acceleration parameters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4200"/>
                        </a:lnSpc>
                        <a:defRPr/>
                      </a:pPr>
                      <a:r>
                        <a:rPr lang="en-US" sz="3000" b="true">
                          <a:solidFill>
                            <a:srgbClr val="000000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Ss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CFD0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4200"/>
                        </a:lnSpc>
                        <a:defRPr/>
                      </a:pPr>
                      <a:r>
                        <a:rPr lang="en-US" sz="3000" b="true">
                          <a:solidFill>
                            <a:srgbClr val="000000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0.7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6195">
                <a:tc vMerge="true">
                  <a:txBody>
                    <a:bodyPr anchor="t" rtlCol="false"/>
                    <a:lstStyle/>
                    <a:p>
                      <a:pPr algn="ctr">
                        <a:lnSpc>
                          <a:spcPts val="4200"/>
                        </a:lnSpc>
                        <a:defRPr/>
                      </a:pPr>
                      <a:r>
                        <a:rPr lang="en-US" sz="3000" b="tru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Mapped acceleration parameters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4200"/>
                        </a:lnSpc>
                        <a:defRPr/>
                      </a:pPr>
                      <a:r>
                        <a:rPr lang="en-US" sz="3000">
                          <a:solidFill>
                            <a:srgbClr val="000000"/>
                          </a:solidFill>
                          <a:latin typeface="Cormorant Garamond"/>
                          <a:ea typeface="Cormorant Garamond"/>
                          <a:cs typeface="Cormorant Garamond"/>
                          <a:sym typeface="Cormorant Garamond"/>
                        </a:rPr>
                        <a:t>S1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CFD0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4200"/>
                        </a:lnSpc>
                        <a:defRPr/>
                      </a:pPr>
                      <a:r>
                        <a:rPr lang="en-US" sz="3000" b="true">
                          <a:solidFill>
                            <a:srgbClr val="000000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0.14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4907">
                <a:tc vMerge="true">
                  <a:txBody>
                    <a:bodyPr anchor="t" rtlCol="false"/>
                    <a:lstStyle/>
                    <a:p>
                      <a:pPr algn="ctr">
                        <a:lnSpc>
                          <a:spcPts val="4200"/>
                        </a:lnSpc>
                        <a:defRPr/>
                      </a:pPr>
                      <a:r>
                        <a:rPr lang="en-US" sz="3000" b="tru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Mapped acceleration parameters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4200"/>
                        </a:lnSpc>
                        <a:defRPr/>
                      </a:pPr>
                      <a:r>
                        <a:rPr lang="en-US" sz="3000" b="true">
                          <a:solidFill>
                            <a:srgbClr val="000000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T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CFD0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4479"/>
                        </a:lnSpc>
                        <a:defRPr/>
                      </a:pPr>
                      <a:r>
                        <a:rPr lang="en-US" sz="3199" b="true">
                          <a:solidFill>
                            <a:srgbClr val="000000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7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6195">
                <a:tc rowSpan="2">
                  <a:txBody>
                    <a:bodyPr anchor="t" rtlCol="false"/>
                    <a:lstStyle/>
                    <a:p>
                      <a:pPr algn="ctr">
                        <a:lnSpc>
                          <a:spcPts val="4200"/>
                        </a:lnSpc>
                        <a:defRPr/>
                      </a:pPr>
                      <a:r>
                        <a:rPr lang="en-US" sz="3000" b="tru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Site coefficient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4200"/>
                        </a:lnSpc>
                        <a:defRPr/>
                      </a:pPr>
                      <a:r>
                        <a:rPr lang="en-US" sz="3000">
                          <a:solidFill>
                            <a:srgbClr val="000000"/>
                          </a:solidFill>
                          <a:latin typeface="Cormorant Garamond"/>
                          <a:ea typeface="Cormorant Garamond"/>
                          <a:cs typeface="Cormorant Garamond"/>
                          <a:sym typeface="Cormorant Garamond"/>
                        </a:rPr>
                        <a:t>Fa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CFD0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4200"/>
                        </a:lnSpc>
                        <a:defRPr/>
                      </a:pPr>
                      <a:r>
                        <a:rPr lang="en-US" sz="3000">
                          <a:solidFill>
                            <a:srgbClr val="000000"/>
                          </a:solidFill>
                          <a:latin typeface="Cormorant Garamond"/>
                          <a:ea typeface="Cormorant Garamond"/>
                          <a:cs typeface="Cormorant Garamond"/>
                          <a:sym typeface="Cormorant Garamond"/>
                        </a:rPr>
                        <a:t>0.9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6195">
                <a:tc vMerge="true">
                  <a:txBody>
                    <a:bodyPr anchor="t" rtlCol="false"/>
                    <a:lstStyle/>
                    <a:p>
                      <a:pPr algn="ctr">
                        <a:lnSpc>
                          <a:spcPts val="4200"/>
                        </a:lnSpc>
                        <a:defRPr/>
                      </a:pPr>
                      <a:r>
                        <a:rPr lang="en-US" sz="3000" b="tru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Site coefficient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4200"/>
                        </a:lnSpc>
                        <a:defRPr/>
                      </a:pPr>
                      <a:r>
                        <a:rPr lang="en-US" sz="3000">
                          <a:solidFill>
                            <a:srgbClr val="000000"/>
                          </a:solidFill>
                          <a:latin typeface="Cormorant Garamond"/>
                          <a:ea typeface="Cormorant Garamond"/>
                          <a:cs typeface="Cormorant Garamond"/>
                          <a:sym typeface="Cormorant Garamond"/>
                        </a:rPr>
                        <a:t>Fv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CFD0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4200"/>
                        </a:lnSpc>
                        <a:defRPr/>
                      </a:pPr>
                      <a:r>
                        <a:rPr lang="en-US" sz="3000">
                          <a:solidFill>
                            <a:srgbClr val="000000"/>
                          </a:solidFill>
                          <a:latin typeface="Cormorant Garamond"/>
                          <a:ea typeface="Cormorant Garamond"/>
                          <a:cs typeface="Cormorant Garamond"/>
                          <a:sym typeface="Cormorant Garamond"/>
                        </a:rPr>
                        <a:t>0.8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6195">
                <a:tc rowSpan="2">
                  <a:txBody>
                    <a:bodyPr anchor="t" rtlCol="false"/>
                    <a:lstStyle/>
                    <a:p>
                      <a:pPr algn="l">
                        <a:lnSpc>
                          <a:spcPts val="4200"/>
                        </a:lnSpc>
                        <a:defRPr/>
                      </a:pPr>
                      <a:r>
                        <a:rPr lang="en-US" sz="3000" b="tru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Design spectral acceleration 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4200"/>
                        </a:lnSpc>
                        <a:defRPr/>
                      </a:pPr>
                      <a:r>
                        <a:rPr lang="en-US" sz="3000">
                          <a:solidFill>
                            <a:srgbClr val="000000"/>
                          </a:solidFill>
                          <a:latin typeface="Cormorant Garamond"/>
                          <a:ea typeface="Cormorant Garamond"/>
                          <a:cs typeface="Cormorant Garamond"/>
                          <a:sym typeface="Cormorant Garamond"/>
                        </a:rPr>
                        <a:t>SDS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CFD0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4200"/>
                        </a:lnSpc>
                        <a:defRPr/>
                      </a:pPr>
                      <a:r>
                        <a:rPr lang="en-US" sz="3000">
                          <a:solidFill>
                            <a:srgbClr val="000000"/>
                          </a:solidFill>
                          <a:latin typeface="Cormorant Garamond"/>
                          <a:ea typeface="Cormorant Garamond"/>
                          <a:cs typeface="Cormorant Garamond"/>
                          <a:sym typeface="Cormorant Garamond"/>
                        </a:rPr>
                        <a:t>0.42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6195">
                <a:tc vMerge="true">
                  <a:txBody>
                    <a:bodyPr anchor="t" rtlCol="false"/>
                    <a:lstStyle/>
                    <a:p>
                      <a:pPr algn="l">
                        <a:lnSpc>
                          <a:spcPts val="4200"/>
                        </a:lnSpc>
                        <a:defRPr/>
                      </a:pPr>
                      <a:r>
                        <a:rPr lang="en-US" sz="3000" b="tru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Design spectral acceleration 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4200"/>
                        </a:lnSpc>
                        <a:defRPr/>
                      </a:pPr>
                      <a:r>
                        <a:rPr lang="en-US" sz="3000">
                          <a:solidFill>
                            <a:srgbClr val="000000"/>
                          </a:solidFill>
                          <a:latin typeface="Cormorant Garamond"/>
                          <a:ea typeface="Cormorant Garamond"/>
                          <a:cs typeface="Cormorant Garamond"/>
                          <a:sym typeface="Cormorant Garamond"/>
                        </a:rPr>
                        <a:t>SD1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CFD0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4200"/>
                        </a:lnSpc>
                        <a:defRPr/>
                      </a:pPr>
                      <a:r>
                        <a:rPr lang="en-US" sz="3000">
                          <a:solidFill>
                            <a:srgbClr val="000000"/>
                          </a:solidFill>
                          <a:latin typeface="Cormorant Garamond"/>
                          <a:ea typeface="Cormorant Garamond"/>
                          <a:cs typeface="Cormorant Garamond"/>
                          <a:sym typeface="Cormorant Garamond"/>
                        </a:rPr>
                        <a:t>0.074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6195"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4200"/>
                        </a:lnSpc>
                        <a:defRPr/>
                      </a:pPr>
                      <a:r>
                        <a:rPr lang="en-US" sz="3000" b="tru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Risk categoryof the building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 anchor="t" rtlCol="false"/>
                    <a:lstStyle/>
                    <a:p>
                      <a:pPr algn="ctr">
                        <a:lnSpc>
                          <a:spcPts val="2800"/>
                        </a:lnSpc>
                        <a:defRPr/>
                      </a:pPr>
                      <a:r>
                        <a:rPr lang="en-US" sz="2000" b="true">
                          <a:solidFill>
                            <a:srgbClr val="000000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III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true">
                  <a:txBody>
                    <a:bodyPr anchor="t" rtlCol="false"/>
                    <a:lstStyle/>
                    <a:p>
                      <a:pPr algn="ctr">
                        <a:lnSpc>
                          <a:spcPts val="2800"/>
                        </a:lnSpc>
                        <a:defRPr/>
                      </a:pPr>
                      <a:r>
                        <a:rPr lang="en-US" sz="2000" b="true">
                          <a:solidFill>
                            <a:srgbClr val="000000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III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name="TextBox 5" id="5"/>
          <p:cNvSpPr txBox="true"/>
          <p:nvPr/>
        </p:nvSpPr>
        <p:spPr>
          <a:xfrm rot="0">
            <a:off x="17259300" y="9210675"/>
            <a:ext cx="152400" cy="200025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F4662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18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1024384" y="93048"/>
            <a:ext cx="14072064" cy="10852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8959"/>
              </a:lnSpc>
              <a:spcBef>
                <a:spcPct val="0"/>
              </a:spcBef>
            </a:pPr>
            <a:r>
              <a:rPr lang="en-US" b="true" sz="6399" i="true" u="sng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General Description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1028700" y="942975"/>
            <a:ext cx="7031716" cy="154465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721"/>
              </a:lnSpc>
            </a:pPr>
            <a:r>
              <a:rPr lang="en-US" b="true" sz="4086" i="true" u="sng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Lateral Load:</a:t>
            </a:r>
          </a:p>
          <a:p>
            <a:pPr algn="l" marL="0" indent="0" lvl="0">
              <a:lnSpc>
                <a:spcPts val="6701"/>
              </a:lnSpc>
              <a:spcBef>
                <a:spcPct val="0"/>
              </a:spcBef>
            </a:pPr>
          </a:p>
        </p:txBody>
      </p:sp>
      <p:sp>
        <p:nvSpPr>
          <p:cNvPr name="TextBox 8" id="8"/>
          <p:cNvSpPr txBox="true"/>
          <p:nvPr/>
        </p:nvSpPr>
        <p:spPr>
          <a:xfrm rot="0">
            <a:off x="791370" y="1599199"/>
            <a:ext cx="3352075" cy="13938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600"/>
              </a:lnSpc>
            </a:pPr>
            <a:r>
              <a:rPr lang="en-US" b="true" sz="4000">
                <a:solidFill>
                  <a:srgbClr val="CC3134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• Seismic Load:</a:t>
            </a:r>
          </a:p>
          <a:p>
            <a:pPr algn="ctr" rtl="true">
              <a:lnSpc>
                <a:spcPts val="5600"/>
              </a:lnSpc>
              <a:spcBef>
                <a:spcPct val="0"/>
              </a:spcBef>
            </a:pPr>
          </a:p>
        </p:txBody>
      </p:sp>
    </p:spTree>
  </p:cSld>
  <p:clrMapOvr>
    <a:masterClrMapping/>
  </p:clrMapOvr>
</p:sld>
</file>

<file path=ppt/slides/slide1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5579303" y="714009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7" y="0"/>
                </a:lnTo>
                <a:lnTo>
                  <a:pt x="1679997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024384" y="9529723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7" y="0"/>
                </a:lnTo>
                <a:lnTo>
                  <a:pt x="1679997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aphicFrame>
        <p:nvGraphicFramePr>
          <p:cNvPr name="Table 4" id="4"/>
          <p:cNvGraphicFramePr>
            <a:graphicFrameLocks noGrp="true"/>
          </p:cNvGraphicFramePr>
          <p:nvPr/>
        </p:nvGraphicFramePr>
        <p:xfrm>
          <a:off x="4782214" y="1791366"/>
          <a:ext cx="12477086" cy="7738357"/>
        </p:xfrm>
        <a:graphic>
          <a:graphicData uri="http://schemas.openxmlformats.org/drawingml/2006/table">
            <a:tbl>
              <a:tblPr/>
              <a:tblGrid>
                <a:gridCol w="5025763"/>
                <a:gridCol w="3606315"/>
                <a:gridCol w="3845008"/>
              </a:tblGrid>
              <a:tr h="1325888"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4200"/>
                        </a:lnSpc>
                        <a:defRPr/>
                      </a:pPr>
                      <a:r>
                        <a:rPr lang="en-US" sz="3000" b="tru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Importance factor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CFD0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4200"/>
                        </a:lnSpc>
                        <a:defRPr/>
                      </a:pPr>
                      <a:r>
                        <a:rPr lang="en-US" sz="3000">
                          <a:solidFill>
                            <a:srgbClr val="173354"/>
                          </a:solidFill>
                          <a:latin typeface="Cormorant Garamond"/>
                          <a:ea typeface="Cormorant Garamond"/>
                          <a:cs typeface="Cormorant Garamond"/>
                          <a:sym typeface="Cormorant Garamond"/>
                        </a:rPr>
                        <a:t>Ie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4200"/>
                        </a:lnSpc>
                        <a:defRPr/>
                      </a:pPr>
                      <a:r>
                        <a:rPr lang="en-US" sz="3000" b="true">
                          <a:solidFill>
                            <a:srgbClr val="1C3C63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1.25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6357"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4200"/>
                        </a:lnSpc>
                        <a:defRPr/>
                      </a:pPr>
                      <a:r>
                        <a:rPr lang="en-US" sz="3000" b="tru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Seismic design category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CFD0"/>
                    </a:solidFill>
                  </a:tcPr>
                </a:tc>
                <a:tc gridSpan="2">
                  <a:txBody>
                    <a:bodyPr anchor="t" rtlCol="false"/>
                    <a:lstStyle/>
                    <a:p>
                      <a:pPr algn="ctr">
                        <a:lnSpc>
                          <a:spcPts val="4200"/>
                        </a:lnSpc>
                        <a:defRPr/>
                      </a:pPr>
                      <a:r>
                        <a:rPr lang="en-US" sz="3000" b="true">
                          <a:solidFill>
                            <a:srgbClr val="000000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C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true">
                  <a:txBody>
                    <a:bodyPr anchor="t" rtlCol="false"/>
                    <a:lstStyle/>
                    <a:p>
                      <a:pPr algn="ctr">
                        <a:lnSpc>
                          <a:spcPts val="4200"/>
                        </a:lnSpc>
                        <a:defRPr/>
                      </a:pPr>
                      <a:r>
                        <a:rPr lang="en-US" sz="3000" b="true">
                          <a:solidFill>
                            <a:srgbClr val="000000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C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4644"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4200"/>
                        </a:lnSpc>
                        <a:defRPr/>
                      </a:pPr>
                      <a:r>
                        <a:rPr lang="en-US" sz="3000" b="tru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Lateral forces resisting system: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CFD0"/>
                    </a:solidFill>
                  </a:tcPr>
                </a:tc>
                <a:tc gridSpan="2">
                  <a:txBody>
                    <a:bodyPr anchor="t" rtlCol="false"/>
                    <a:lstStyle/>
                    <a:p>
                      <a:pPr algn="ctr">
                        <a:lnSpc>
                          <a:spcPts val="4200"/>
                        </a:lnSpc>
                        <a:defRPr/>
                      </a:pPr>
                      <a:r>
                        <a:rPr lang="en-US" sz="3000" b="tru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Dual system with intermediate moment frame 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true">
                  <a:txBody>
                    <a:bodyPr anchor="t" rtlCol="false"/>
                    <a:lstStyle/>
                    <a:p>
                      <a:pPr algn="ctr">
                        <a:lnSpc>
                          <a:spcPts val="4200"/>
                        </a:lnSpc>
                        <a:defRPr/>
                      </a:pPr>
                      <a:r>
                        <a:rPr lang="en-US" sz="3000" b="tru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Dual system with intermediate moment frame 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6357"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4200"/>
                        </a:lnSpc>
                        <a:defRPr/>
                      </a:pPr>
                      <a:r>
                        <a:rPr lang="en-US" sz="3000" b="tru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Response modification factor 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CFD0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4200"/>
                        </a:lnSpc>
                        <a:defRPr/>
                      </a:pPr>
                      <a:r>
                        <a:rPr lang="en-US" sz="3000" b="true">
                          <a:solidFill>
                            <a:srgbClr val="1C3C63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R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4200"/>
                        </a:lnSpc>
                        <a:defRPr/>
                      </a:pPr>
                      <a:r>
                        <a:rPr lang="en-US" sz="3000" b="true">
                          <a:solidFill>
                            <a:srgbClr val="000000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5.5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6357"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4200"/>
                        </a:lnSpc>
                        <a:defRPr/>
                      </a:pPr>
                      <a:r>
                        <a:rPr lang="en-US" sz="3000" b="tru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Overstrength factor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CFD0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4200"/>
                        </a:lnSpc>
                        <a:defRPr/>
                      </a:pPr>
                      <a:r>
                        <a:rPr lang="en-US" sz="3000" b="tru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Ωo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4200"/>
                        </a:lnSpc>
                        <a:defRPr/>
                      </a:pPr>
                      <a:r>
                        <a:rPr lang="en-US" sz="3000" b="true">
                          <a:solidFill>
                            <a:srgbClr val="000000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2.5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2396"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4200"/>
                        </a:lnSpc>
                        <a:defRPr/>
                      </a:pPr>
                      <a:r>
                        <a:rPr lang="en-US" sz="3000" b="tru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Deflection amplification factor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CFD0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4200"/>
                        </a:lnSpc>
                        <a:defRPr/>
                      </a:pPr>
                      <a:r>
                        <a:rPr lang="en-US" sz="3000" b="true">
                          <a:solidFill>
                            <a:srgbClr val="1C3C63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Cd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4200"/>
                        </a:lnSpc>
                        <a:defRPr/>
                      </a:pPr>
                      <a:r>
                        <a:rPr lang="en-US" sz="3000">
                          <a:solidFill>
                            <a:srgbClr val="000000"/>
                          </a:solidFill>
                          <a:latin typeface="Cormorant Garamond"/>
                          <a:ea typeface="Cormorant Garamond"/>
                          <a:cs typeface="Cormorant Garamond"/>
                          <a:sym typeface="Cormorant Garamond"/>
                        </a:rPr>
                        <a:t>4.5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6357"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4200"/>
                        </a:lnSpc>
                        <a:defRPr/>
                      </a:pPr>
                      <a:r>
                        <a:rPr lang="en-US" sz="3000" b="tru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Structural Period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CFD0"/>
                    </a:solidFill>
                  </a:tcPr>
                </a:tc>
                <a:tc gridSpan="2">
                  <a:txBody>
                    <a:bodyPr anchor="t" rtlCol="false"/>
                    <a:lstStyle/>
                    <a:p>
                      <a:pPr algn="ctr">
                        <a:lnSpc>
                          <a:spcPts val="4200"/>
                        </a:lnSpc>
                        <a:defRPr/>
                      </a:pPr>
                      <a:r>
                        <a:rPr lang="en-US" sz="3000" b="tru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1.87 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true">
                  <a:txBody>
                    <a:bodyPr anchor="t" rtlCol="false"/>
                    <a:lstStyle/>
                    <a:p>
                      <a:pPr algn="ctr">
                        <a:lnSpc>
                          <a:spcPts val="4200"/>
                        </a:lnSpc>
                        <a:defRPr/>
                      </a:pPr>
                      <a:r>
                        <a:rPr lang="en-US" sz="3000" b="tru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1.87 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name="TextBox 5" id="5"/>
          <p:cNvSpPr txBox="true"/>
          <p:nvPr/>
        </p:nvSpPr>
        <p:spPr>
          <a:xfrm rot="0">
            <a:off x="17259300" y="9210675"/>
            <a:ext cx="152400" cy="200025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F4662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19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1024384" y="93048"/>
            <a:ext cx="14072064" cy="10852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8959"/>
              </a:lnSpc>
              <a:spcBef>
                <a:spcPct val="0"/>
              </a:spcBef>
            </a:pPr>
            <a:r>
              <a:rPr lang="en-US" b="true" sz="6399" i="true" u="sng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General Description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1028700" y="942975"/>
            <a:ext cx="7031716" cy="154465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721"/>
              </a:lnSpc>
            </a:pPr>
            <a:r>
              <a:rPr lang="en-US" b="true" sz="4086" i="true" u="sng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Lateral Load:</a:t>
            </a:r>
          </a:p>
          <a:p>
            <a:pPr algn="l" marL="0" indent="0" lvl="0">
              <a:lnSpc>
                <a:spcPts val="6701"/>
              </a:lnSpc>
              <a:spcBef>
                <a:spcPct val="0"/>
              </a:spcBef>
            </a:pPr>
          </a:p>
        </p:txBody>
      </p:sp>
      <p:sp>
        <p:nvSpPr>
          <p:cNvPr name="TextBox 8" id="8"/>
          <p:cNvSpPr txBox="true"/>
          <p:nvPr/>
        </p:nvSpPr>
        <p:spPr>
          <a:xfrm rot="0">
            <a:off x="791370" y="1599199"/>
            <a:ext cx="3352075" cy="13938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600"/>
              </a:lnSpc>
            </a:pPr>
            <a:r>
              <a:rPr lang="en-US" b="true" sz="4000">
                <a:solidFill>
                  <a:srgbClr val="CC3134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• Seismic Load:</a:t>
            </a:r>
          </a:p>
          <a:p>
            <a:pPr algn="ctr" rtl="true">
              <a:lnSpc>
                <a:spcPts val="5600"/>
              </a:lnSpc>
              <a:spcBef>
                <a:spcPct val="0"/>
              </a:spcBef>
            </a:pP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>
            <a:off x="9158735" y="990600"/>
            <a:ext cx="8114971" cy="0"/>
          </a:xfrm>
          <a:prstGeom prst="line">
            <a:avLst/>
          </a:prstGeom>
          <a:ln cap="flat" w="76200">
            <a:solidFill>
              <a:srgbClr val="0F46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3" id="3"/>
          <p:cNvSpPr/>
          <p:nvPr/>
        </p:nvSpPr>
        <p:spPr>
          <a:xfrm>
            <a:off x="1043764" y="9296400"/>
            <a:ext cx="8114971" cy="0"/>
          </a:xfrm>
          <a:prstGeom prst="line">
            <a:avLst/>
          </a:prstGeom>
          <a:ln cap="flat" w="76200">
            <a:solidFill>
              <a:srgbClr val="0F46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4" id="4"/>
          <p:cNvSpPr/>
          <p:nvPr/>
        </p:nvSpPr>
        <p:spPr>
          <a:xfrm flipH="false" flipV="false" rot="0">
            <a:off x="9618706" y="9037492"/>
            <a:ext cx="2968854" cy="441617"/>
          </a:xfrm>
          <a:custGeom>
            <a:avLst/>
            <a:gdLst/>
            <a:ahLst/>
            <a:cxnLst/>
            <a:rect r="r" b="b" t="t" l="l"/>
            <a:pathLst>
              <a:path h="441617" w="2968854">
                <a:moveTo>
                  <a:pt x="0" y="0"/>
                </a:moveTo>
                <a:lnTo>
                  <a:pt x="2968854" y="0"/>
                </a:lnTo>
                <a:lnTo>
                  <a:pt x="2968854" y="441616"/>
                </a:lnTo>
                <a:lnTo>
                  <a:pt x="0" y="44161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5646742" y="807892"/>
            <a:ext cx="2968854" cy="441617"/>
          </a:xfrm>
          <a:custGeom>
            <a:avLst/>
            <a:gdLst/>
            <a:ahLst/>
            <a:cxnLst/>
            <a:rect r="r" b="b" t="t" l="l"/>
            <a:pathLst>
              <a:path h="441617" w="2968854">
                <a:moveTo>
                  <a:pt x="0" y="0"/>
                </a:moveTo>
                <a:lnTo>
                  <a:pt x="2968854" y="0"/>
                </a:lnTo>
                <a:lnTo>
                  <a:pt x="2968854" y="441616"/>
                </a:lnTo>
                <a:lnTo>
                  <a:pt x="0" y="44161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1028700" y="2091232"/>
            <a:ext cx="15652246" cy="556223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369"/>
              </a:lnSpc>
            </a:pPr>
            <a:r>
              <a:rPr lang="en-US" b="true" sz="5264" i="true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Prepared by:</a:t>
            </a:r>
          </a:p>
          <a:p>
            <a:pPr algn="ctr">
              <a:lnSpc>
                <a:spcPts val="7369"/>
              </a:lnSpc>
            </a:pPr>
            <a:r>
              <a:rPr lang="en-US" b="true" sz="5264" i="true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Marah Mosleh</a:t>
            </a:r>
          </a:p>
          <a:p>
            <a:pPr algn="ctr">
              <a:lnSpc>
                <a:spcPts val="7369"/>
              </a:lnSpc>
            </a:pPr>
            <a:r>
              <a:rPr lang="en-US" b="true" sz="5264" i="true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Shimaa Ali</a:t>
            </a:r>
          </a:p>
          <a:p>
            <a:pPr algn="ctr">
              <a:lnSpc>
                <a:spcPts val="7369"/>
              </a:lnSpc>
            </a:pPr>
            <a:r>
              <a:rPr lang="en-US" b="true" sz="5264" i="true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Tala Jamous</a:t>
            </a:r>
          </a:p>
          <a:p>
            <a:pPr algn="ctr">
              <a:lnSpc>
                <a:spcPts val="7369"/>
              </a:lnSpc>
            </a:pPr>
          </a:p>
          <a:p>
            <a:pPr algn="ctr" marL="0" indent="0" lvl="0">
              <a:lnSpc>
                <a:spcPts val="7369"/>
              </a:lnSpc>
              <a:spcBef>
                <a:spcPct val="0"/>
              </a:spcBef>
            </a:pPr>
            <a:r>
              <a:rPr lang="en-US" b="true" sz="5264" i="true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Under supervision: Dr.Ibrahim Arman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17259300" y="9210675"/>
            <a:ext cx="152400" cy="200025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F4662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2</a:t>
            </a:r>
          </a:p>
        </p:txBody>
      </p:sp>
    </p:spTree>
  </p:cSld>
  <p:clrMapOvr>
    <a:masterClrMapping/>
  </p:clrMapOvr>
</p:sld>
</file>

<file path=ppt/slides/slide2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5579303" y="714009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7" y="0"/>
                </a:lnTo>
                <a:lnTo>
                  <a:pt x="1679997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024384" y="9529723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7" y="0"/>
                </a:lnTo>
                <a:lnTo>
                  <a:pt x="1679997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371943" y="3887717"/>
            <a:ext cx="6434029" cy="4074885"/>
          </a:xfrm>
          <a:custGeom>
            <a:avLst/>
            <a:gdLst/>
            <a:ahLst/>
            <a:cxnLst/>
            <a:rect r="r" b="b" t="t" l="l"/>
            <a:pathLst>
              <a:path h="4074885" w="6434029">
                <a:moveTo>
                  <a:pt x="0" y="0"/>
                </a:moveTo>
                <a:lnTo>
                  <a:pt x="6434029" y="0"/>
                </a:lnTo>
                <a:lnTo>
                  <a:pt x="6434029" y="4074886"/>
                </a:lnTo>
                <a:lnTo>
                  <a:pt x="0" y="407488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8466086" y="4569664"/>
            <a:ext cx="8793214" cy="2710991"/>
          </a:xfrm>
          <a:custGeom>
            <a:avLst/>
            <a:gdLst/>
            <a:ahLst/>
            <a:cxnLst/>
            <a:rect r="r" b="b" t="t" l="l"/>
            <a:pathLst>
              <a:path h="2710991" w="8793214">
                <a:moveTo>
                  <a:pt x="0" y="0"/>
                </a:moveTo>
                <a:lnTo>
                  <a:pt x="8793214" y="0"/>
                </a:lnTo>
                <a:lnTo>
                  <a:pt x="8793214" y="2710991"/>
                </a:lnTo>
                <a:lnTo>
                  <a:pt x="0" y="2710991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17259300" y="9210675"/>
            <a:ext cx="152400" cy="200025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F4662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20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1024384" y="599709"/>
            <a:ext cx="14072064" cy="10852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8959"/>
              </a:lnSpc>
              <a:spcBef>
                <a:spcPct val="0"/>
              </a:spcBef>
            </a:pPr>
            <a:r>
              <a:rPr lang="en-US" b="true" sz="6399" i="true" u="sng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General Description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024384" y="1886898"/>
            <a:ext cx="7031716" cy="7054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5740"/>
              </a:lnSpc>
              <a:spcBef>
                <a:spcPct val="0"/>
              </a:spcBef>
            </a:pPr>
            <a:r>
              <a:rPr lang="en-US" b="true" sz="4100" i="true" u="sng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Computer Programs:</a:t>
            </a:r>
          </a:p>
        </p:txBody>
      </p:sp>
    </p:spTree>
  </p:cSld>
  <p:clrMapOvr>
    <a:masterClrMapping/>
  </p:clrMapOvr>
</p:sld>
</file>

<file path=ppt/slides/slide2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270574" y="2512830"/>
            <a:ext cx="17746852" cy="50730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0387"/>
              </a:lnSpc>
              <a:spcBef>
                <a:spcPct val="0"/>
              </a:spcBef>
            </a:pPr>
            <a:r>
              <a:rPr lang="en-US" b="true" sz="14562" i="true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Structural Preliminary Dimension </a:t>
            </a:r>
          </a:p>
        </p:txBody>
      </p:sp>
      <p:sp>
        <p:nvSpPr>
          <p:cNvPr name="AutoShape 3" id="3"/>
          <p:cNvSpPr/>
          <p:nvPr/>
        </p:nvSpPr>
        <p:spPr>
          <a:xfrm>
            <a:off x="5897880" y="2215083"/>
            <a:ext cx="6492240" cy="0"/>
          </a:xfrm>
          <a:prstGeom prst="line">
            <a:avLst/>
          </a:prstGeom>
          <a:ln cap="flat" w="76200">
            <a:solidFill>
              <a:srgbClr val="0F46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4" id="4"/>
          <p:cNvSpPr/>
          <p:nvPr/>
        </p:nvSpPr>
        <p:spPr>
          <a:xfrm flipH="false" flipV="false" rot="0">
            <a:off x="8304001" y="1116666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8" y="0"/>
                </a:lnTo>
                <a:lnTo>
                  <a:pt x="1679998" y="249899"/>
                </a:lnTo>
                <a:lnTo>
                  <a:pt x="0" y="24989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5" id="5"/>
          <p:cNvSpPr/>
          <p:nvPr/>
        </p:nvSpPr>
        <p:spPr>
          <a:xfrm>
            <a:off x="5897880" y="8159883"/>
            <a:ext cx="6492240" cy="0"/>
          </a:xfrm>
          <a:prstGeom prst="line">
            <a:avLst/>
          </a:prstGeom>
          <a:ln cap="flat" w="76200">
            <a:solidFill>
              <a:srgbClr val="0F46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6" id="6"/>
          <p:cNvSpPr/>
          <p:nvPr/>
        </p:nvSpPr>
        <p:spPr>
          <a:xfrm flipH="false" flipV="false" rot="0">
            <a:off x="8304001" y="9008400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8" y="0"/>
                </a:lnTo>
                <a:lnTo>
                  <a:pt x="1679998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17259300" y="9210675"/>
            <a:ext cx="152400" cy="200025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F4662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21</a:t>
            </a:r>
          </a:p>
        </p:txBody>
      </p:sp>
    </p:spTree>
  </p:cSld>
  <p:clrMapOvr>
    <a:masterClrMapping/>
  </p:clrMapOvr>
</p:sld>
</file>

<file path=ppt/slides/slide2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5579303" y="714009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7" y="0"/>
                </a:lnTo>
                <a:lnTo>
                  <a:pt x="1679997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024384" y="9529723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7" y="0"/>
                </a:lnTo>
                <a:lnTo>
                  <a:pt x="1679997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8353877" y="1745959"/>
            <a:ext cx="9015556" cy="7263545"/>
          </a:xfrm>
          <a:custGeom>
            <a:avLst/>
            <a:gdLst/>
            <a:ahLst/>
            <a:cxnLst/>
            <a:rect r="r" b="b" t="t" l="l"/>
            <a:pathLst>
              <a:path h="7263545" w="9015556">
                <a:moveTo>
                  <a:pt x="0" y="0"/>
                </a:moveTo>
                <a:lnTo>
                  <a:pt x="9015556" y="0"/>
                </a:lnTo>
                <a:lnTo>
                  <a:pt x="9015556" y="7263545"/>
                </a:lnTo>
                <a:lnTo>
                  <a:pt x="0" y="726354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17259300" y="9210675"/>
            <a:ext cx="152400" cy="200025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F4662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22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419309" y="3640445"/>
            <a:ext cx="6485305" cy="82105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719"/>
              </a:lnSpc>
              <a:spcBef>
                <a:spcPct val="0"/>
              </a:spcBef>
            </a:pPr>
            <a:r>
              <a:rPr lang="en-US" b="true" sz="4799" i="true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Using two-way solid slab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651183" y="4765675"/>
            <a:ext cx="5182939" cy="6794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99"/>
              </a:lnSpc>
              <a:spcBef>
                <a:spcPct val="0"/>
              </a:spcBef>
            </a:pPr>
            <a:r>
              <a:rPr lang="en-US" b="true" sz="3999" i="true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slab thickness (h) = 200 mm.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024384" y="599709"/>
            <a:ext cx="14072064" cy="10852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8959"/>
              </a:lnSpc>
              <a:spcBef>
                <a:spcPct val="0"/>
              </a:spcBef>
            </a:pPr>
            <a:r>
              <a:rPr lang="en-US" b="true" sz="6399" i="true" u="sng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Preliminary Design: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024384" y="1886898"/>
            <a:ext cx="7031716" cy="70582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5721"/>
              </a:lnSpc>
              <a:spcBef>
                <a:spcPct val="0"/>
              </a:spcBef>
            </a:pPr>
            <a:r>
              <a:rPr lang="en-US" b="true" sz="4086" i="true" u="sng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Slab Layout:</a:t>
            </a:r>
          </a:p>
        </p:txBody>
      </p:sp>
    </p:spTree>
  </p:cSld>
  <p:clrMapOvr>
    <a:masterClrMapping/>
  </p:clrMapOvr>
</p:sld>
</file>

<file path=ppt/slides/slide2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5579303" y="714009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7" y="0"/>
                </a:lnTo>
                <a:lnTo>
                  <a:pt x="1679997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024384" y="9529723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7" y="0"/>
                </a:lnTo>
                <a:lnTo>
                  <a:pt x="1679997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7774104" y="1414955"/>
            <a:ext cx="10198812" cy="8239718"/>
          </a:xfrm>
          <a:custGeom>
            <a:avLst/>
            <a:gdLst/>
            <a:ahLst/>
            <a:cxnLst/>
            <a:rect r="r" b="b" t="t" l="l"/>
            <a:pathLst>
              <a:path h="8239718" w="10198812">
                <a:moveTo>
                  <a:pt x="0" y="0"/>
                </a:moveTo>
                <a:lnTo>
                  <a:pt x="10198812" y="0"/>
                </a:lnTo>
                <a:lnTo>
                  <a:pt x="10198812" y="8239718"/>
                </a:lnTo>
                <a:lnTo>
                  <a:pt x="0" y="823971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54457" t="-16411" r="-71468" b="-40886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17259300" y="9210675"/>
            <a:ext cx="152400" cy="200025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F4662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23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1024384" y="599709"/>
            <a:ext cx="14072064" cy="10852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8959"/>
              </a:lnSpc>
              <a:spcBef>
                <a:spcPct val="0"/>
              </a:spcBef>
            </a:pPr>
            <a:r>
              <a:rPr lang="en-US" b="true" sz="6399" i="true" u="sng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Preliminary Design: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1024384" y="1886898"/>
            <a:ext cx="7031716" cy="7054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5740"/>
              </a:lnSpc>
              <a:spcBef>
                <a:spcPct val="0"/>
              </a:spcBef>
            </a:pPr>
            <a:r>
              <a:rPr lang="en-US" b="true" sz="4100" i="true" u="sng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Beam  and column Layout:</a:t>
            </a:r>
          </a:p>
        </p:txBody>
      </p:sp>
      <p:graphicFrame>
        <p:nvGraphicFramePr>
          <p:cNvPr name="Table 8" id="8"/>
          <p:cNvGraphicFramePr>
            <a:graphicFrameLocks noGrp="true"/>
          </p:cNvGraphicFramePr>
          <p:nvPr/>
        </p:nvGraphicFramePr>
        <p:xfrm>
          <a:off x="1028700" y="3568974"/>
          <a:ext cx="5251383" cy="4076700"/>
        </p:xfrm>
        <a:graphic>
          <a:graphicData uri="http://schemas.openxmlformats.org/drawingml/2006/table">
            <a:tbl>
              <a:tblPr/>
              <a:tblGrid>
                <a:gridCol w="1603173"/>
                <a:gridCol w="1987711"/>
                <a:gridCol w="1660498"/>
              </a:tblGrid>
              <a:tr h="1048020"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4759"/>
                        </a:lnSpc>
                        <a:defRPr/>
                      </a:pPr>
                      <a:r>
                        <a:rPr lang="en-US" b="true" sz="3399" i="true">
                          <a:solidFill>
                            <a:srgbClr val="0F4662"/>
                          </a:solidFill>
                          <a:latin typeface="Cormorant Garamond Bold Italics"/>
                          <a:ea typeface="Cormorant Garamond Bold Italics"/>
                          <a:cs typeface="Cormorant Garamond Bold Italics"/>
                          <a:sym typeface="Cormorant Garamond Bold Italics"/>
                        </a:rPr>
                        <a:t>Beams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994A0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4759"/>
                        </a:lnSpc>
                        <a:defRPr/>
                      </a:pPr>
                      <a:r>
                        <a:rPr lang="en-US" b="true" sz="3399" i="true">
                          <a:solidFill>
                            <a:srgbClr val="0F4662"/>
                          </a:solidFill>
                          <a:latin typeface="Cormorant Garamond Bold Italics"/>
                          <a:ea typeface="Cormorant Garamond Bold Italics"/>
                          <a:cs typeface="Cormorant Garamond Bold Italics"/>
                          <a:sym typeface="Cormorant Garamond Bold Italics"/>
                        </a:rPr>
                        <a:t>Thickness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994A0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4759"/>
                        </a:lnSpc>
                        <a:defRPr/>
                      </a:pPr>
                      <a:r>
                        <a:rPr lang="en-US" b="true" sz="3399" i="true">
                          <a:solidFill>
                            <a:srgbClr val="0F4662"/>
                          </a:solidFill>
                          <a:latin typeface="Cormorant Garamond Bold Italics"/>
                          <a:ea typeface="Cormorant Garamond Bold Italics"/>
                          <a:cs typeface="Cormorant Garamond Bold Italics"/>
                          <a:sym typeface="Cormorant Garamond Bold Italics"/>
                        </a:rPr>
                        <a:t>Width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994A0"/>
                    </a:solidFill>
                  </a:tcPr>
                </a:tc>
              </a:tr>
              <a:tr h="1009560"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4479"/>
                        </a:lnSpc>
                        <a:defRPr/>
                      </a:pPr>
                      <a:r>
                        <a:rPr lang="en-US" sz="3199" b="tru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B1 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4479"/>
                        </a:lnSpc>
                        <a:defRPr/>
                      </a:pPr>
                      <a:r>
                        <a:rPr lang="en-US" sz="3199" b="tru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600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4479"/>
                        </a:lnSpc>
                        <a:defRPr/>
                      </a:pPr>
                      <a:r>
                        <a:rPr lang="en-US" sz="3199" b="tru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400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9560"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4479"/>
                        </a:lnSpc>
                        <a:defRPr/>
                      </a:pPr>
                      <a:r>
                        <a:rPr lang="en-US" sz="3199" b="tru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B2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4480"/>
                        </a:lnSpc>
                        <a:defRPr/>
                      </a:pPr>
                      <a:r>
                        <a:rPr lang="en-US" sz="3200" b="tru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600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4480"/>
                        </a:lnSpc>
                        <a:defRPr/>
                      </a:pPr>
                      <a:r>
                        <a:rPr lang="en-US" sz="3200" b="tru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500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9560"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4479"/>
                        </a:lnSpc>
                        <a:defRPr/>
                      </a:pPr>
                      <a:r>
                        <a:rPr lang="en-US" sz="3199" b="tru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B3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4480"/>
                        </a:lnSpc>
                        <a:defRPr/>
                      </a:pPr>
                      <a:r>
                        <a:rPr lang="en-US" sz="3200" b="tru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1000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4480"/>
                        </a:lnSpc>
                        <a:defRPr/>
                      </a:pPr>
                      <a:r>
                        <a:rPr lang="en-US" sz="3200" b="tru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700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5579303" y="714009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7" y="0"/>
                </a:lnTo>
                <a:lnTo>
                  <a:pt x="1679997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024384" y="9529723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7" y="0"/>
                </a:lnTo>
                <a:lnTo>
                  <a:pt x="1679997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aphicFrame>
        <p:nvGraphicFramePr>
          <p:cNvPr name="Table 4" id="4"/>
          <p:cNvGraphicFramePr>
            <a:graphicFrameLocks noGrp="true"/>
          </p:cNvGraphicFramePr>
          <p:nvPr/>
        </p:nvGraphicFramePr>
        <p:xfrm>
          <a:off x="8060416" y="963909"/>
          <a:ext cx="10006432" cy="9066854"/>
        </p:xfrm>
        <a:graphic>
          <a:graphicData uri="http://schemas.openxmlformats.org/drawingml/2006/table">
            <a:tbl>
              <a:tblPr/>
              <a:tblGrid>
                <a:gridCol w="3595429"/>
                <a:gridCol w="3083585"/>
                <a:gridCol w="3327418"/>
              </a:tblGrid>
              <a:tr h="811896"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759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399" i="true" strike="noStrike" u="none">
                          <a:solidFill>
                            <a:srgbClr val="0F4662"/>
                          </a:solidFill>
                          <a:latin typeface="Cormorant Garamond Bold Italics"/>
                          <a:ea typeface="Cormorant Garamond Bold Italics"/>
                          <a:cs typeface="Cormorant Garamond Bold Italics"/>
                          <a:sym typeface="Cormorant Garamond Bold Italics"/>
                        </a:rPr>
                        <a:t>  Group No.</a:t>
                      </a:r>
                      <a:endParaRPr lang="en-US" sz="1100"/>
                    </a:p>
                  </a:txBody>
                  <a:tcPr marL="85725" marR="85725" marT="85725" marB="85725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994A0"/>
                    </a:solidFill>
                  </a:tcPr>
                </a:tc>
                <a:tc gridSpan="2"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759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399" i="true" strike="noStrike" u="none">
                          <a:solidFill>
                            <a:srgbClr val="0F4662"/>
                          </a:solidFill>
                          <a:latin typeface="Cormorant Garamond Bold Italics"/>
                          <a:ea typeface="Cormorant Garamond Bold Italics"/>
                          <a:cs typeface="Cormorant Garamond Bold Italics"/>
                          <a:sym typeface="Cormorant Garamond Bold Italics"/>
                        </a:rPr>
                        <a:t>Columns' Dimensions (mm)</a:t>
                      </a:r>
                      <a:endParaRPr lang="en-US" sz="1100"/>
                    </a:p>
                  </a:txBody>
                  <a:tcPr marL="85725" marR="85725" marT="85725" marB="85725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994A0"/>
                    </a:solidFill>
                  </a:tcPr>
                </a:tc>
                <a:tc hMerge="true"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759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399" i="true" strike="noStrike" u="none">
                          <a:solidFill>
                            <a:srgbClr val="0F4662"/>
                          </a:solidFill>
                          <a:latin typeface="Cormorant Garamond Bold Italics"/>
                          <a:ea typeface="Cormorant Garamond Bold Italics"/>
                          <a:cs typeface="Cormorant Garamond Bold Italics"/>
                          <a:sym typeface="Cormorant Garamond Bold Italics"/>
                        </a:rPr>
                        <a:t>Columns' Dimensions (mm)</a:t>
                      </a:r>
                      <a:endParaRPr lang="en-US" sz="1100"/>
                    </a:p>
                  </a:txBody>
                  <a:tcPr marL="85725" marR="85725" marT="85725" marB="85725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994A0"/>
                    </a:solidFill>
                  </a:tcPr>
                </a:tc>
              </a:tr>
              <a:tr h="879895">
                <a:tc rowSpan="2"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339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099" strike="noStrike" u="non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  Group 1 </a:t>
                      </a:r>
                      <a:endParaRPr lang="en-US" sz="1100"/>
                    </a:p>
                    <a:p>
                      <a:pPr algn="ctr" marL="0" indent="0" lvl="0">
                        <a:lnSpc>
                          <a:spcPts val="4339"/>
                        </a:lnSpc>
                        <a:spcBef>
                          <a:spcPct val="0"/>
                        </a:spcBef>
                      </a:pPr>
                      <a:r>
                        <a:rPr lang="en-US" b="true" sz="3099" strike="noStrike" u="non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(Basement - 1st) floor  </a:t>
                      </a:r>
                    </a:p>
                  </a:txBody>
                  <a:tcPr marL="85725" marR="85725" marT="85725" marB="85725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EC7CB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480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200" strike="noStrike" u="non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center</a:t>
                      </a:r>
                      <a:endParaRPr lang="en-US" sz="1100"/>
                    </a:p>
                  </a:txBody>
                  <a:tcPr marL="85725" marR="85725" marT="85725" marB="85725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480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200" strike="noStrike" u="non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1200 x 1200</a:t>
                      </a:r>
                      <a:endParaRPr lang="en-US" sz="1100"/>
                    </a:p>
                  </a:txBody>
                  <a:tcPr marL="85725" marR="85725" marT="85725" marB="85725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9895">
                <a:tc vMerge="true"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339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099" strike="noStrike" u="non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  Group 1 </a:t>
                      </a:r>
                      <a:endParaRPr lang="en-US" sz="1100"/>
                    </a:p>
                    <a:p>
                      <a:pPr algn="ctr" marL="0" indent="0" lvl="0">
                        <a:lnSpc>
                          <a:spcPts val="4339"/>
                        </a:lnSpc>
                        <a:spcBef>
                          <a:spcPct val="0"/>
                        </a:spcBef>
                      </a:pPr>
                      <a:r>
                        <a:rPr lang="en-US" b="true" sz="3099" strike="noStrike" u="non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(Basement - 1st) floor  </a:t>
                      </a:r>
                    </a:p>
                  </a:txBody>
                  <a:tcPr marL="85725" marR="85725" marT="85725" marB="85725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EC7CB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480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200" strike="noStrike" u="non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edge</a:t>
                      </a:r>
                      <a:endParaRPr lang="en-US" sz="1100"/>
                    </a:p>
                  </a:txBody>
                  <a:tcPr marL="85725" marR="85725" marT="85725" marB="85725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480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200" strike="noStrike" u="non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800 x 800</a:t>
                      </a:r>
                      <a:endParaRPr lang="en-US" sz="1100"/>
                    </a:p>
                  </a:txBody>
                  <a:tcPr marL="85725" marR="85725" marT="85725" marB="85725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1896">
                <a:tc rowSpan="2"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339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099" strike="noStrike" u="non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Group 2</a:t>
                      </a:r>
                      <a:endParaRPr lang="en-US" sz="1100"/>
                    </a:p>
                    <a:p>
                      <a:pPr algn="ctr" marL="0" indent="0" lvl="0">
                        <a:lnSpc>
                          <a:spcPts val="4339"/>
                        </a:lnSpc>
                        <a:spcBef>
                          <a:spcPct val="0"/>
                        </a:spcBef>
                      </a:pPr>
                      <a:r>
                        <a:rPr lang="en-US" b="true" sz="3099" strike="noStrike" u="non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(2nd - 4th) floor</a:t>
                      </a:r>
                    </a:p>
                  </a:txBody>
                  <a:tcPr marL="85725" marR="85725" marT="85725" marB="85725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480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200" strike="noStrike" u="non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center</a:t>
                      </a:r>
                      <a:endParaRPr lang="en-US" sz="1100"/>
                    </a:p>
                  </a:txBody>
                  <a:tcPr marL="85725" marR="85725" marT="85725" marB="85725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480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200" strike="noStrike" u="non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1050 x 1050</a:t>
                      </a:r>
                      <a:endParaRPr lang="en-US" sz="1100"/>
                    </a:p>
                  </a:txBody>
                  <a:tcPr marL="85725" marR="85725" marT="85725" marB="85725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1896">
                <a:tc vMerge="true"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339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099" strike="noStrike" u="non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Group 2</a:t>
                      </a:r>
                      <a:endParaRPr lang="en-US" sz="1100"/>
                    </a:p>
                    <a:p>
                      <a:pPr algn="ctr" marL="0" indent="0" lvl="0">
                        <a:lnSpc>
                          <a:spcPts val="4339"/>
                        </a:lnSpc>
                        <a:spcBef>
                          <a:spcPct val="0"/>
                        </a:spcBef>
                      </a:pPr>
                      <a:r>
                        <a:rPr lang="en-US" b="true" sz="3099" strike="noStrike" u="non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(2nd - 4th) floor</a:t>
                      </a:r>
                    </a:p>
                  </a:txBody>
                  <a:tcPr marL="85725" marR="85725" marT="85725" marB="85725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480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200" strike="noStrike" u="non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edge</a:t>
                      </a:r>
                      <a:endParaRPr lang="en-US" sz="1100"/>
                    </a:p>
                  </a:txBody>
                  <a:tcPr marL="85725" marR="85725" marT="85725" marB="85725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480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200" strike="noStrike" u="non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700 x 700  </a:t>
                      </a:r>
                      <a:endParaRPr lang="en-US" sz="1100"/>
                    </a:p>
                  </a:txBody>
                  <a:tcPr marL="85725" marR="85725" marT="85725" marB="85725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1896">
                <a:tc rowSpan="2"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339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099" strike="noStrike" u="non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Group 3</a:t>
                      </a:r>
                      <a:endParaRPr lang="en-US" sz="1100"/>
                    </a:p>
                    <a:p>
                      <a:pPr algn="ctr" marL="0" indent="0" lvl="0">
                        <a:lnSpc>
                          <a:spcPts val="4339"/>
                        </a:lnSpc>
                        <a:spcBef>
                          <a:spcPct val="0"/>
                        </a:spcBef>
                      </a:pPr>
                      <a:r>
                        <a:rPr lang="en-US" b="true" sz="3099" strike="noStrike" u="non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(5th - 7th) floor  </a:t>
                      </a:r>
                    </a:p>
                  </a:txBody>
                  <a:tcPr marL="85725" marR="85725" marT="85725" marB="85725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EC7CB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480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200" strike="noStrike" u="non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center</a:t>
                      </a:r>
                      <a:endParaRPr lang="en-US" sz="1100"/>
                    </a:p>
                  </a:txBody>
                  <a:tcPr marL="85725" marR="85725" marT="85725" marB="85725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480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200" strike="noStrike" u="non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900 x 900  </a:t>
                      </a:r>
                      <a:endParaRPr lang="en-US" sz="1100"/>
                    </a:p>
                  </a:txBody>
                  <a:tcPr marL="85725" marR="85725" marT="85725" marB="85725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1896">
                <a:tc vMerge="true"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339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099" strike="noStrike" u="non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Group 3</a:t>
                      </a:r>
                      <a:endParaRPr lang="en-US" sz="1100"/>
                    </a:p>
                    <a:p>
                      <a:pPr algn="ctr" marL="0" indent="0" lvl="0">
                        <a:lnSpc>
                          <a:spcPts val="4339"/>
                        </a:lnSpc>
                        <a:spcBef>
                          <a:spcPct val="0"/>
                        </a:spcBef>
                      </a:pPr>
                      <a:r>
                        <a:rPr lang="en-US" b="true" sz="3099" strike="noStrike" u="non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(5th - 7th) floor  </a:t>
                      </a:r>
                    </a:p>
                  </a:txBody>
                  <a:tcPr marL="85725" marR="85725" marT="85725" marB="85725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EC7CB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480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200" strike="noStrike" u="non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edge</a:t>
                      </a:r>
                      <a:endParaRPr lang="en-US" sz="1100"/>
                    </a:p>
                  </a:txBody>
                  <a:tcPr marL="85725" marR="85725" marT="85725" marB="85725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480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200" strike="noStrike" u="non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600 x 600</a:t>
                      </a:r>
                      <a:endParaRPr lang="en-US" sz="1100"/>
                    </a:p>
                  </a:txBody>
                  <a:tcPr marL="85725" marR="85725" marT="85725" marB="85725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1896">
                <a:tc rowSpan="2"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339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099" strike="noStrike" u="non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Group 4</a:t>
                      </a:r>
                      <a:endParaRPr lang="en-US" sz="1100"/>
                    </a:p>
                    <a:p>
                      <a:pPr algn="ctr" marL="0" indent="0" lvl="0">
                        <a:lnSpc>
                          <a:spcPts val="4339"/>
                        </a:lnSpc>
                        <a:spcBef>
                          <a:spcPct val="0"/>
                        </a:spcBef>
                      </a:pPr>
                      <a:r>
                        <a:rPr lang="en-US" b="true" sz="3099" strike="noStrike" u="non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(8th - 10th) floor</a:t>
                      </a:r>
                    </a:p>
                  </a:txBody>
                  <a:tcPr marL="85725" marR="85725" marT="85725" marB="85725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480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200" strike="noStrike" u="non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center  </a:t>
                      </a:r>
                      <a:endParaRPr lang="en-US" sz="1100"/>
                    </a:p>
                  </a:txBody>
                  <a:tcPr marL="85725" marR="85725" marT="85725" marB="85725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480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200" strike="noStrike" u="non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750 x 750</a:t>
                      </a:r>
                      <a:endParaRPr lang="en-US" sz="1100"/>
                    </a:p>
                  </a:txBody>
                  <a:tcPr marL="85725" marR="85725" marT="85725" marB="85725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1896">
                <a:tc vMerge="true"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339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099" strike="noStrike" u="non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Group 4</a:t>
                      </a:r>
                      <a:endParaRPr lang="en-US" sz="1100"/>
                    </a:p>
                    <a:p>
                      <a:pPr algn="ctr" marL="0" indent="0" lvl="0">
                        <a:lnSpc>
                          <a:spcPts val="4339"/>
                        </a:lnSpc>
                        <a:spcBef>
                          <a:spcPct val="0"/>
                        </a:spcBef>
                      </a:pPr>
                      <a:r>
                        <a:rPr lang="en-US" b="true" sz="3099" strike="noStrike" u="non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(8th - 10th) floor</a:t>
                      </a:r>
                    </a:p>
                  </a:txBody>
                  <a:tcPr marL="85725" marR="85725" marT="85725" marB="85725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480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200" strike="noStrike" u="non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edge</a:t>
                      </a:r>
                      <a:endParaRPr lang="en-US" sz="1100"/>
                    </a:p>
                  </a:txBody>
                  <a:tcPr marL="85725" marR="85725" marT="85725" marB="85725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480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200" strike="noStrike" u="non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500 x 500  </a:t>
                      </a:r>
                      <a:endParaRPr lang="en-US" sz="1100"/>
                    </a:p>
                  </a:txBody>
                  <a:tcPr marL="85725" marR="85725" marT="85725" marB="85725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1896">
                <a:tc rowSpan="2"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339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099" strike="noStrike" u="non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 Group 5</a:t>
                      </a:r>
                      <a:endParaRPr lang="en-US" sz="1100"/>
                    </a:p>
                    <a:p>
                      <a:pPr algn="ctr" marL="0" indent="0" lvl="0">
                        <a:lnSpc>
                          <a:spcPts val="4339"/>
                        </a:lnSpc>
                        <a:spcBef>
                          <a:spcPct val="0"/>
                        </a:spcBef>
                      </a:pPr>
                      <a:r>
                        <a:rPr lang="en-US" b="true" sz="3099" strike="noStrike" u="non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(11th - 13th) floor  </a:t>
                      </a:r>
                    </a:p>
                  </a:txBody>
                  <a:tcPr marL="85725" marR="85725" marT="85725" marB="85725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EC7CB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480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200" strike="noStrike" u="non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center</a:t>
                      </a:r>
                      <a:endParaRPr lang="en-US" sz="1100"/>
                    </a:p>
                  </a:txBody>
                  <a:tcPr marL="85725" marR="85725" marT="85725" marB="85725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480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200" strike="noStrike" u="non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600 x 600</a:t>
                      </a:r>
                      <a:endParaRPr lang="en-US" sz="1100"/>
                    </a:p>
                  </a:txBody>
                  <a:tcPr marL="85725" marR="85725" marT="85725" marB="85725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1896">
                <a:tc vMerge="true"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339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099" strike="noStrike" u="non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 Group 5</a:t>
                      </a:r>
                      <a:endParaRPr lang="en-US" sz="1100"/>
                    </a:p>
                    <a:p>
                      <a:pPr algn="ctr" marL="0" indent="0" lvl="0">
                        <a:lnSpc>
                          <a:spcPts val="4339"/>
                        </a:lnSpc>
                        <a:spcBef>
                          <a:spcPct val="0"/>
                        </a:spcBef>
                      </a:pPr>
                      <a:r>
                        <a:rPr lang="en-US" b="true" sz="3099" strike="noStrike" u="non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(11th - 13th) floor  </a:t>
                      </a:r>
                    </a:p>
                  </a:txBody>
                  <a:tcPr marL="85725" marR="85725" marT="85725" marB="85725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EC7CB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480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200" strike="noStrike" u="non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edge</a:t>
                      </a:r>
                      <a:endParaRPr lang="en-US" sz="1100"/>
                    </a:p>
                  </a:txBody>
                  <a:tcPr marL="85725" marR="85725" marT="85725" marB="85725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480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200" strike="noStrike" u="non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400 x 400  </a:t>
                      </a:r>
                      <a:endParaRPr lang="en-US" sz="1100"/>
                    </a:p>
                  </a:txBody>
                  <a:tcPr marL="85725" marR="85725" marT="85725" marB="85725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name="TextBox 5" id="5"/>
          <p:cNvSpPr txBox="true"/>
          <p:nvPr/>
        </p:nvSpPr>
        <p:spPr>
          <a:xfrm rot="0">
            <a:off x="17259300" y="9210675"/>
            <a:ext cx="152400" cy="200025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F4662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24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1024384" y="599709"/>
            <a:ext cx="14072064" cy="10852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8959"/>
              </a:lnSpc>
              <a:spcBef>
                <a:spcPct val="0"/>
              </a:spcBef>
            </a:pPr>
            <a:r>
              <a:rPr lang="en-US" b="true" sz="6399" i="true" u="sng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Preliminary Design: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1024384" y="1886898"/>
            <a:ext cx="7031716" cy="70582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5721"/>
              </a:lnSpc>
              <a:spcBef>
                <a:spcPct val="0"/>
              </a:spcBef>
            </a:pPr>
            <a:r>
              <a:rPr lang="en-US" b="true" sz="4086" i="true" u="sng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Preliminary Dimensions of Columns:</a:t>
            </a:r>
          </a:p>
        </p:txBody>
      </p:sp>
    </p:spTree>
  </p:cSld>
  <p:clrMapOvr>
    <a:masterClrMapping/>
  </p:clrMapOvr>
</p:sld>
</file>

<file path=ppt/slides/slide2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0" y="2512830"/>
            <a:ext cx="18017426" cy="50730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0387"/>
              </a:lnSpc>
              <a:spcBef>
                <a:spcPct val="0"/>
              </a:spcBef>
            </a:pPr>
            <a:r>
              <a:rPr lang="en-US" b="true" sz="14562" i="true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3-D Modeling and Analysis</a:t>
            </a:r>
          </a:p>
        </p:txBody>
      </p:sp>
      <p:sp>
        <p:nvSpPr>
          <p:cNvPr name="AutoShape 3" id="3"/>
          <p:cNvSpPr/>
          <p:nvPr/>
        </p:nvSpPr>
        <p:spPr>
          <a:xfrm>
            <a:off x="5897880" y="2215083"/>
            <a:ext cx="6492240" cy="0"/>
          </a:xfrm>
          <a:prstGeom prst="line">
            <a:avLst/>
          </a:prstGeom>
          <a:ln cap="flat" w="76200">
            <a:solidFill>
              <a:srgbClr val="0F46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4" id="4"/>
          <p:cNvSpPr/>
          <p:nvPr/>
        </p:nvSpPr>
        <p:spPr>
          <a:xfrm flipH="false" flipV="false" rot="0">
            <a:off x="8304001" y="1116666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8" y="0"/>
                </a:lnTo>
                <a:lnTo>
                  <a:pt x="1679998" y="249899"/>
                </a:lnTo>
                <a:lnTo>
                  <a:pt x="0" y="24989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5" id="5"/>
          <p:cNvSpPr/>
          <p:nvPr/>
        </p:nvSpPr>
        <p:spPr>
          <a:xfrm>
            <a:off x="5897880" y="8159883"/>
            <a:ext cx="6492240" cy="0"/>
          </a:xfrm>
          <a:prstGeom prst="line">
            <a:avLst/>
          </a:prstGeom>
          <a:ln cap="flat" w="76200">
            <a:solidFill>
              <a:srgbClr val="0F46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6" id="6"/>
          <p:cNvSpPr/>
          <p:nvPr/>
        </p:nvSpPr>
        <p:spPr>
          <a:xfrm flipH="false" flipV="false" rot="0">
            <a:off x="8304001" y="9008400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8" y="0"/>
                </a:lnTo>
                <a:lnTo>
                  <a:pt x="1679998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17259300" y="9210675"/>
            <a:ext cx="152400" cy="200025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F4662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25</a:t>
            </a:r>
          </a:p>
        </p:txBody>
      </p:sp>
    </p:spTree>
  </p:cSld>
  <p:clrMapOvr>
    <a:masterClrMapping/>
  </p:clrMapOvr>
</p:sld>
</file>

<file path=ppt/slides/slide2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886761" y="2456695"/>
            <a:ext cx="5385764" cy="6426664"/>
            <a:chOff x="0" y="0"/>
            <a:chExt cx="1418473" cy="1692619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418473" cy="1692619"/>
            </a:xfrm>
            <a:custGeom>
              <a:avLst/>
              <a:gdLst/>
              <a:ahLst/>
              <a:cxnLst/>
              <a:rect r="r" b="b" t="t" l="l"/>
              <a:pathLst>
                <a:path h="1692619" w="1418473">
                  <a:moveTo>
                    <a:pt x="73311" y="0"/>
                  </a:moveTo>
                  <a:lnTo>
                    <a:pt x="1345161" y="0"/>
                  </a:lnTo>
                  <a:cubicBezTo>
                    <a:pt x="1364605" y="0"/>
                    <a:pt x="1383252" y="7724"/>
                    <a:pt x="1397000" y="21472"/>
                  </a:cubicBezTo>
                  <a:cubicBezTo>
                    <a:pt x="1410749" y="35221"/>
                    <a:pt x="1418473" y="53868"/>
                    <a:pt x="1418473" y="73311"/>
                  </a:cubicBezTo>
                  <a:lnTo>
                    <a:pt x="1418473" y="1619308"/>
                  </a:lnTo>
                  <a:cubicBezTo>
                    <a:pt x="1418473" y="1638751"/>
                    <a:pt x="1410749" y="1657398"/>
                    <a:pt x="1397000" y="1671147"/>
                  </a:cubicBezTo>
                  <a:cubicBezTo>
                    <a:pt x="1383252" y="1684896"/>
                    <a:pt x="1364605" y="1692619"/>
                    <a:pt x="1345161" y="1692619"/>
                  </a:cubicBezTo>
                  <a:lnTo>
                    <a:pt x="73311" y="1692619"/>
                  </a:lnTo>
                  <a:cubicBezTo>
                    <a:pt x="32823" y="1692619"/>
                    <a:pt x="0" y="1659797"/>
                    <a:pt x="0" y="1619308"/>
                  </a:cubicBezTo>
                  <a:lnTo>
                    <a:pt x="0" y="73311"/>
                  </a:lnTo>
                  <a:cubicBezTo>
                    <a:pt x="0" y="53868"/>
                    <a:pt x="7724" y="35221"/>
                    <a:pt x="21472" y="21472"/>
                  </a:cubicBezTo>
                  <a:cubicBezTo>
                    <a:pt x="35221" y="7724"/>
                    <a:pt x="53868" y="0"/>
                    <a:pt x="73311" y="0"/>
                  </a:cubicBezTo>
                  <a:close/>
                </a:path>
              </a:pathLst>
            </a:custGeom>
            <a:solidFill>
              <a:srgbClr val="DBE5EA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114300"/>
              <a:ext cx="1418473" cy="180691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07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6451118" y="2456695"/>
            <a:ext cx="5385764" cy="6426664"/>
            <a:chOff x="0" y="0"/>
            <a:chExt cx="1418473" cy="1692619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418473" cy="1692619"/>
            </a:xfrm>
            <a:custGeom>
              <a:avLst/>
              <a:gdLst/>
              <a:ahLst/>
              <a:cxnLst/>
              <a:rect r="r" b="b" t="t" l="l"/>
              <a:pathLst>
                <a:path h="1692619" w="1418473">
                  <a:moveTo>
                    <a:pt x="73311" y="0"/>
                  </a:moveTo>
                  <a:lnTo>
                    <a:pt x="1345161" y="0"/>
                  </a:lnTo>
                  <a:cubicBezTo>
                    <a:pt x="1364605" y="0"/>
                    <a:pt x="1383252" y="7724"/>
                    <a:pt x="1397000" y="21472"/>
                  </a:cubicBezTo>
                  <a:cubicBezTo>
                    <a:pt x="1410749" y="35221"/>
                    <a:pt x="1418473" y="53868"/>
                    <a:pt x="1418473" y="73311"/>
                  </a:cubicBezTo>
                  <a:lnTo>
                    <a:pt x="1418473" y="1619308"/>
                  </a:lnTo>
                  <a:cubicBezTo>
                    <a:pt x="1418473" y="1638751"/>
                    <a:pt x="1410749" y="1657398"/>
                    <a:pt x="1397000" y="1671147"/>
                  </a:cubicBezTo>
                  <a:cubicBezTo>
                    <a:pt x="1383252" y="1684896"/>
                    <a:pt x="1364605" y="1692619"/>
                    <a:pt x="1345161" y="1692619"/>
                  </a:cubicBezTo>
                  <a:lnTo>
                    <a:pt x="73311" y="1692619"/>
                  </a:lnTo>
                  <a:cubicBezTo>
                    <a:pt x="32823" y="1692619"/>
                    <a:pt x="0" y="1659797"/>
                    <a:pt x="0" y="1619308"/>
                  </a:cubicBezTo>
                  <a:lnTo>
                    <a:pt x="0" y="73311"/>
                  </a:lnTo>
                  <a:cubicBezTo>
                    <a:pt x="0" y="53868"/>
                    <a:pt x="7724" y="35221"/>
                    <a:pt x="21472" y="21472"/>
                  </a:cubicBezTo>
                  <a:cubicBezTo>
                    <a:pt x="35221" y="7724"/>
                    <a:pt x="53868" y="0"/>
                    <a:pt x="73311" y="0"/>
                  </a:cubicBezTo>
                  <a:close/>
                </a:path>
              </a:pathLst>
            </a:custGeom>
            <a:solidFill>
              <a:srgbClr val="A9BECB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114300"/>
              <a:ext cx="1418473" cy="180691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079"/>
                </a:lnSpc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12015475" y="2456695"/>
            <a:ext cx="5385764" cy="6426664"/>
            <a:chOff x="0" y="0"/>
            <a:chExt cx="1418473" cy="1692619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1418473" cy="1692619"/>
            </a:xfrm>
            <a:custGeom>
              <a:avLst/>
              <a:gdLst/>
              <a:ahLst/>
              <a:cxnLst/>
              <a:rect r="r" b="b" t="t" l="l"/>
              <a:pathLst>
                <a:path h="1692619" w="1418473">
                  <a:moveTo>
                    <a:pt x="73311" y="0"/>
                  </a:moveTo>
                  <a:lnTo>
                    <a:pt x="1345161" y="0"/>
                  </a:lnTo>
                  <a:cubicBezTo>
                    <a:pt x="1364605" y="0"/>
                    <a:pt x="1383252" y="7724"/>
                    <a:pt x="1397000" y="21472"/>
                  </a:cubicBezTo>
                  <a:cubicBezTo>
                    <a:pt x="1410749" y="35221"/>
                    <a:pt x="1418473" y="53868"/>
                    <a:pt x="1418473" y="73311"/>
                  </a:cubicBezTo>
                  <a:lnTo>
                    <a:pt x="1418473" y="1619308"/>
                  </a:lnTo>
                  <a:cubicBezTo>
                    <a:pt x="1418473" y="1638751"/>
                    <a:pt x="1410749" y="1657398"/>
                    <a:pt x="1397000" y="1671147"/>
                  </a:cubicBezTo>
                  <a:cubicBezTo>
                    <a:pt x="1383252" y="1684896"/>
                    <a:pt x="1364605" y="1692619"/>
                    <a:pt x="1345161" y="1692619"/>
                  </a:cubicBezTo>
                  <a:lnTo>
                    <a:pt x="73311" y="1692619"/>
                  </a:lnTo>
                  <a:cubicBezTo>
                    <a:pt x="32823" y="1692619"/>
                    <a:pt x="0" y="1659797"/>
                    <a:pt x="0" y="1619308"/>
                  </a:cubicBezTo>
                  <a:lnTo>
                    <a:pt x="0" y="73311"/>
                  </a:lnTo>
                  <a:cubicBezTo>
                    <a:pt x="0" y="53868"/>
                    <a:pt x="7724" y="35221"/>
                    <a:pt x="21472" y="21472"/>
                  </a:cubicBezTo>
                  <a:cubicBezTo>
                    <a:pt x="35221" y="7724"/>
                    <a:pt x="53868" y="0"/>
                    <a:pt x="73311" y="0"/>
                  </a:cubicBezTo>
                  <a:close/>
                </a:path>
              </a:pathLst>
            </a:custGeom>
            <a:solidFill>
              <a:srgbClr val="DBE5EA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114300"/>
              <a:ext cx="1418473" cy="180691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079"/>
                </a:lnSpc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15579303" y="714009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7" y="0"/>
                </a:lnTo>
                <a:lnTo>
                  <a:pt x="1679997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1024384" y="9529723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7" y="0"/>
                </a:lnTo>
                <a:lnTo>
                  <a:pt x="1679997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1028700" y="3933353"/>
            <a:ext cx="5101887" cy="4138197"/>
          </a:xfrm>
          <a:custGeom>
            <a:avLst/>
            <a:gdLst/>
            <a:ahLst/>
            <a:cxnLst/>
            <a:rect r="r" b="b" t="t" l="l"/>
            <a:pathLst>
              <a:path h="4138197" w="5101887">
                <a:moveTo>
                  <a:pt x="0" y="0"/>
                </a:moveTo>
                <a:lnTo>
                  <a:pt x="5101887" y="0"/>
                </a:lnTo>
                <a:lnTo>
                  <a:pt x="5101887" y="4138197"/>
                </a:lnTo>
                <a:lnTo>
                  <a:pt x="0" y="413819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102576" t="-100628" r="-158737" b="-4994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6572198" y="3823962"/>
            <a:ext cx="5264684" cy="4356980"/>
          </a:xfrm>
          <a:custGeom>
            <a:avLst/>
            <a:gdLst/>
            <a:ahLst/>
            <a:cxnLst/>
            <a:rect r="r" b="b" t="t" l="l"/>
            <a:pathLst>
              <a:path h="4356980" w="5264684">
                <a:moveTo>
                  <a:pt x="0" y="0"/>
                </a:moveTo>
                <a:lnTo>
                  <a:pt x="5264684" y="0"/>
                </a:lnTo>
                <a:lnTo>
                  <a:pt x="5264684" y="4356979"/>
                </a:lnTo>
                <a:lnTo>
                  <a:pt x="0" y="435697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49762" t="-47067" r="-102176" b="-24172"/>
            </a:stretch>
          </a:blipFill>
        </p:spPr>
      </p:sp>
      <p:sp>
        <p:nvSpPr>
          <p:cNvPr name="Freeform 15" id="15"/>
          <p:cNvSpPr/>
          <p:nvPr/>
        </p:nvSpPr>
        <p:spPr>
          <a:xfrm flipH="false" flipV="false" rot="0">
            <a:off x="12157413" y="4164262"/>
            <a:ext cx="5101887" cy="3011530"/>
          </a:xfrm>
          <a:custGeom>
            <a:avLst/>
            <a:gdLst/>
            <a:ahLst/>
            <a:cxnLst/>
            <a:rect r="r" b="b" t="t" l="l"/>
            <a:pathLst>
              <a:path h="3011530" w="5101887">
                <a:moveTo>
                  <a:pt x="0" y="0"/>
                </a:moveTo>
                <a:lnTo>
                  <a:pt x="5101887" y="0"/>
                </a:lnTo>
                <a:lnTo>
                  <a:pt x="5101887" y="3011530"/>
                </a:lnTo>
                <a:lnTo>
                  <a:pt x="0" y="3011530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150108" t="-66448" r="-3580" b="-75301"/>
            </a:stretch>
          </a:blipFill>
        </p:spPr>
      </p:sp>
      <p:sp>
        <p:nvSpPr>
          <p:cNvPr name="TextBox 16" id="16"/>
          <p:cNvSpPr txBox="true"/>
          <p:nvPr/>
        </p:nvSpPr>
        <p:spPr>
          <a:xfrm rot="0">
            <a:off x="1028700" y="2748420"/>
            <a:ext cx="5101887" cy="65341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5459"/>
              </a:lnSpc>
              <a:spcBef>
                <a:spcPct val="0"/>
              </a:spcBef>
            </a:pPr>
            <a:r>
              <a:rPr lang="en-US" b="true" sz="3899">
                <a:solidFill>
                  <a:srgbClr val="0F4662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Walls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17259300" y="9210675"/>
            <a:ext cx="152400" cy="200025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F4662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26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1024384" y="599709"/>
            <a:ext cx="14072064" cy="10852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8959"/>
              </a:lnSpc>
              <a:spcBef>
                <a:spcPct val="0"/>
              </a:spcBef>
            </a:pPr>
            <a:r>
              <a:rPr lang="en-US" b="true" sz="6399" i="true" u="sng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Evaluation of the Preliminary Design: 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6734995" y="2748420"/>
            <a:ext cx="5101887" cy="65341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5459"/>
              </a:lnSpc>
              <a:spcBef>
                <a:spcPct val="0"/>
              </a:spcBef>
            </a:pPr>
            <a:r>
              <a:rPr lang="en-US" b="true" sz="3899">
                <a:solidFill>
                  <a:srgbClr val="0F4662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Beams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12157413" y="2748420"/>
            <a:ext cx="5101887" cy="65341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5459"/>
              </a:lnSpc>
              <a:spcBef>
                <a:spcPct val="0"/>
              </a:spcBef>
            </a:pPr>
            <a:r>
              <a:rPr lang="en-US" b="true" sz="3899">
                <a:solidFill>
                  <a:srgbClr val="0F4662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Columns</a:t>
            </a:r>
          </a:p>
        </p:txBody>
      </p:sp>
    </p:spTree>
  </p:cSld>
  <p:clrMapOvr>
    <a:masterClrMapping/>
  </p:clrMapOvr>
</p:sld>
</file>

<file path=ppt/slides/slide2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5579303" y="714009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7" y="0"/>
                </a:lnTo>
                <a:lnTo>
                  <a:pt x="1679997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024384" y="9529723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7" y="0"/>
                </a:lnTo>
                <a:lnTo>
                  <a:pt x="1679997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17259300" y="9210675"/>
            <a:ext cx="152400" cy="200025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F4662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27</a:t>
            </a:r>
          </a:p>
        </p:txBody>
      </p:sp>
      <p:graphicFrame>
        <p:nvGraphicFramePr>
          <p:cNvPr name="Table 5" id="5"/>
          <p:cNvGraphicFramePr>
            <a:graphicFrameLocks noGrp="true"/>
          </p:cNvGraphicFramePr>
          <p:nvPr/>
        </p:nvGraphicFramePr>
        <p:xfrm>
          <a:off x="4107603" y="1458037"/>
          <a:ext cx="9918244" cy="7107076"/>
        </p:xfrm>
        <a:graphic>
          <a:graphicData uri="http://schemas.openxmlformats.org/drawingml/2006/table">
            <a:tbl>
              <a:tblPr/>
              <a:tblGrid>
                <a:gridCol w="5916018"/>
                <a:gridCol w="4002225"/>
              </a:tblGrid>
              <a:tr h="1583658"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759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399" i="true">
                          <a:solidFill>
                            <a:srgbClr val="0F4662"/>
                          </a:solidFill>
                          <a:latin typeface="Cormorant Garamond Bold Italics"/>
                          <a:ea typeface="Cormorant Garamond Bold Italics"/>
                          <a:cs typeface="Cormorant Garamond Bold Italics"/>
                          <a:sym typeface="Cormorant Garamond Bold Italics"/>
                        </a:rPr>
                        <a:t>Beams</a:t>
                      </a:r>
                      <a:endParaRPr lang="en-US" sz="1100"/>
                    </a:p>
                  </a:txBody>
                  <a:tcPr marL="85725" marR="85725" marT="85725" marB="85725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994A0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619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299" i="true">
                          <a:solidFill>
                            <a:srgbClr val="FF1217"/>
                          </a:solidFill>
                          <a:latin typeface="Cormorant Garamond Bold Italics"/>
                          <a:ea typeface="Cormorant Garamond Bold Italics"/>
                          <a:cs typeface="Cormorant Garamond Bold Italics"/>
                          <a:sym typeface="Cormorant Garamond Bold Italics"/>
                        </a:rPr>
                        <a:t>New Beams' Dimensions (mm)</a:t>
                      </a:r>
                      <a:endParaRPr lang="en-US" sz="1100"/>
                    </a:p>
                  </a:txBody>
                  <a:tcPr marL="85725" marR="85725" marT="85725" marB="85725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994A0"/>
                    </a:solidFill>
                  </a:tcPr>
                </a:tc>
              </a:tr>
              <a:tr h="890808"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339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099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B1</a:t>
                      </a:r>
                      <a:endParaRPr lang="en-US" sz="1100"/>
                    </a:p>
                  </a:txBody>
                  <a:tcPr marL="85725" marR="85725" marT="85725" marB="85725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EC7CB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480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200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400 x 700</a:t>
                      </a:r>
                      <a:endParaRPr lang="en-US" sz="1100"/>
                    </a:p>
                  </a:txBody>
                  <a:tcPr marL="85725" marR="85725" marT="85725" marB="85725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35451"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339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3099">
                          <a:solidFill>
                            <a:srgbClr val="0F4662"/>
                          </a:solidFill>
                          <a:latin typeface="Cormorant Garamond"/>
                          <a:ea typeface="Cormorant Garamond"/>
                          <a:cs typeface="Cormorant Garamond"/>
                          <a:sym typeface="Cormorant Garamond"/>
                        </a:rPr>
                        <a:t>B2</a:t>
                      </a:r>
                      <a:endParaRPr lang="en-US" sz="1100"/>
                    </a:p>
                  </a:txBody>
                  <a:tcPr marL="85725" marR="85725" marT="85725" marB="85725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480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200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700 x 600</a:t>
                      </a:r>
                      <a:endParaRPr lang="en-US" sz="1100"/>
                    </a:p>
                  </a:txBody>
                  <a:tcPr marL="85725" marR="85725" marT="85725" marB="85725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35451"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339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3099">
                          <a:solidFill>
                            <a:srgbClr val="0F4662"/>
                          </a:solidFill>
                          <a:latin typeface="Cormorant Garamond"/>
                          <a:ea typeface="Cormorant Garamond"/>
                          <a:cs typeface="Cormorant Garamond"/>
                          <a:sym typeface="Cormorant Garamond"/>
                        </a:rPr>
                        <a:t>B3</a:t>
                      </a:r>
                      <a:endParaRPr lang="en-US" sz="1100"/>
                    </a:p>
                  </a:txBody>
                  <a:tcPr marL="85725" marR="85725" marT="85725" marB="85725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EC7CB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480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200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500 x 600</a:t>
                      </a:r>
                      <a:endParaRPr lang="en-US" sz="1100"/>
                    </a:p>
                  </a:txBody>
                  <a:tcPr marL="85725" marR="85725" marT="85725" marB="85725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0808"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339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099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B4</a:t>
                      </a:r>
                      <a:endParaRPr lang="en-US" sz="1100"/>
                    </a:p>
                  </a:txBody>
                  <a:tcPr marL="85725" marR="85725" marT="85725" marB="85725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480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200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1000 x 700</a:t>
                      </a:r>
                      <a:endParaRPr lang="en-US" sz="1100"/>
                    </a:p>
                  </a:txBody>
                  <a:tcPr marL="85725" marR="85725" marT="85725" marB="85725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35451"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339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099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B5</a:t>
                      </a:r>
                      <a:endParaRPr lang="en-US" sz="1100"/>
                    </a:p>
                  </a:txBody>
                  <a:tcPr marL="85725" marR="85725" marT="85725" marB="85725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EC7CB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480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200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900 x 700</a:t>
                      </a:r>
                      <a:endParaRPr lang="en-US" sz="1100"/>
                    </a:p>
                  </a:txBody>
                  <a:tcPr marL="85725" marR="85725" marT="85725" marB="85725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35451"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4339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099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B6</a:t>
                      </a:r>
                      <a:endParaRPr lang="en-US" sz="1100"/>
                    </a:p>
                  </a:txBody>
                  <a:tcPr marL="85725" marR="85725" marT="85725" marB="85725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EC7CB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4480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200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1300 x 800</a:t>
                      </a:r>
                      <a:endParaRPr lang="en-US" sz="1100"/>
                    </a:p>
                  </a:txBody>
                  <a:tcPr marL="85725" marR="85725" marT="85725" marB="85725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5579303" y="714009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7" y="0"/>
                </a:lnTo>
                <a:lnTo>
                  <a:pt x="1679997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024384" y="9529723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7" y="0"/>
                </a:lnTo>
                <a:lnTo>
                  <a:pt x="1679997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17259300" y="9210675"/>
            <a:ext cx="152400" cy="200025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F4662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28</a:t>
            </a:r>
          </a:p>
        </p:txBody>
      </p:sp>
      <p:graphicFrame>
        <p:nvGraphicFramePr>
          <p:cNvPr name="Table 5" id="5"/>
          <p:cNvGraphicFramePr>
            <a:graphicFrameLocks noGrp="true"/>
          </p:cNvGraphicFramePr>
          <p:nvPr/>
        </p:nvGraphicFramePr>
        <p:xfrm>
          <a:off x="1358547" y="694988"/>
          <a:ext cx="16002105" cy="8594760"/>
        </p:xfrm>
        <a:graphic>
          <a:graphicData uri="http://schemas.openxmlformats.org/drawingml/2006/table">
            <a:tbl>
              <a:tblPr/>
              <a:tblGrid>
                <a:gridCol w="4270499"/>
                <a:gridCol w="2398084"/>
                <a:gridCol w="3667235"/>
                <a:gridCol w="2777266"/>
                <a:gridCol w="2889021"/>
              </a:tblGrid>
              <a:tr h="811423"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759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399" i="true" strike="noStrike" u="none">
                          <a:solidFill>
                            <a:srgbClr val="0F4662"/>
                          </a:solidFill>
                          <a:latin typeface="Cormorant Garamond Bold Italics"/>
                          <a:ea typeface="Cormorant Garamond Bold Italics"/>
                          <a:cs typeface="Cormorant Garamond Bold Italics"/>
                          <a:sym typeface="Cormorant Garamond Bold Italics"/>
                        </a:rPr>
                        <a:t>  Group No.</a:t>
                      </a:r>
                      <a:endParaRPr lang="en-US" sz="1100"/>
                    </a:p>
                  </a:txBody>
                  <a:tcPr marL="85725" marR="85725" marT="85725" marB="85725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994A0"/>
                    </a:solidFill>
                  </a:tcPr>
                </a:tc>
                <a:tc gridSpan="2"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759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399" i="true">
                          <a:solidFill>
                            <a:srgbClr val="0F4662"/>
                          </a:solidFill>
                          <a:latin typeface="Cormorant Garamond Bold Italics"/>
                          <a:ea typeface="Cormorant Garamond Bold Italics"/>
                          <a:cs typeface="Cormorant Garamond Bold Italics"/>
                          <a:sym typeface="Cormorant Garamond Bold Italics"/>
                        </a:rPr>
                        <a:t>Old </a:t>
                      </a:r>
                      <a:r>
                        <a:rPr lang="en-US" b="true" sz="3399" i="true" strike="noStrike" u="none">
                          <a:solidFill>
                            <a:srgbClr val="0F4662"/>
                          </a:solidFill>
                          <a:latin typeface="Cormorant Garamond Bold Italics"/>
                          <a:ea typeface="Cormorant Garamond Bold Italics"/>
                          <a:cs typeface="Cormorant Garamond Bold Italics"/>
                          <a:sym typeface="Cormorant Garamond Bold Italics"/>
                        </a:rPr>
                        <a:t>Columns' Dimensions (mm)</a:t>
                      </a:r>
                      <a:endParaRPr lang="en-US" sz="1100"/>
                    </a:p>
                  </a:txBody>
                  <a:tcPr marL="85725" marR="85725" marT="85725" marB="85725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994A0"/>
                    </a:solidFill>
                  </a:tcPr>
                </a:tc>
                <a:tc hMerge="true"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759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399" i="true">
                          <a:solidFill>
                            <a:srgbClr val="0F4662"/>
                          </a:solidFill>
                          <a:latin typeface="Cormorant Garamond Bold Italics"/>
                          <a:ea typeface="Cormorant Garamond Bold Italics"/>
                          <a:cs typeface="Cormorant Garamond Bold Italics"/>
                          <a:sym typeface="Cormorant Garamond Bold Italics"/>
                        </a:rPr>
                        <a:t>Old </a:t>
                      </a:r>
                      <a:r>
                        <a:rPr lang="en-US" b="true" sz="3399" i="true" strike="noStrike" u="none">
                          <a:solidFill>
                            <a:srgbClr val="0F4662"/>
                          </a:solidFill>
                          <a:latin typeface="Cormorant Garamond Bold Italics"/>
                          <a:ea typeface="Cormorant Garamond Bold Italics"/>
                          <a:cs typeface="Cormorant Garamond Bold Italics"/>
                          <a:sym typeface="Cormorant Garamond Bold Italics"/>
                        </a:rPr>
                        <a:t>Columns' Dimensions (mm)</a:t>
                      </a:r>
                      <a:endParaRPr lang="en-US" sz="1100"/>
                    </a:p>
                  </a:txBody>
                  <a:tcPr marL="85725" marR="85725" marT="85725" marB="85725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994A0"/>
                    </a:solidFill>
                  </a:tcPr>
                </a:tc>
                <a:tc gridSpan="2"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619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299" i="true">
                          <a:solidFill>
                            <a:srgbClr val="FF1217"/>
                          </a:solidFill>
                          <a:latin typeface="Cormorant Garamond Bold Italics"/>
                          <a:ea typeface="Cormorant Garamond Bold Italics"/>
                          <a:cs typeface="Cormorant Garamond Bold Italics"/>
                          <a:sym typeface="Cormorant Garamond Bold Italics"/>
                        </a:rPr>
                        <a:t>New Columns' Dimensions (mm)</a:t>
                      </a:r>
                      <a:endParaRPr lang="en-US" sz="1100"/>
                    </a:p>
                  </a:txBody>
                  <a:tcPr marL="85725" marR="85725" marT="85725" marB="85725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994A0"/>
                    </a:solidFill>
                  </a:tcPr>
                </a:tc>
                <a:tc hMerge="true"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619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299" i="true">
                          <a:solidFill>
                            <a:srgbClr val="FF1217"/>
                          </a:solidFill>
                          <a:latin typeface="Cormorant Garamond Bold Italics"/>
                          <a:ea typeface="Cormorant Garamond Bold Italics"/>
                          <a:cs typeface="Cormorant Garamond Bold Italics"/>
                          <a:sym typeface="Cormorant Garamond Bold Italics"/>
                        </a:rPr>
                        <a:t>New Columns' Dimensions (mm)</a:t>
                      </a:r>
                      <a:endParaRPr lang="en-US" sz="1100"/>
                    </a:p>
                  </a:txBody>
                  <a:tcPr marL="85725" marR="85725" marT="85725" marB="85725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994A0"/>
                    </a:solidFill>
                  </a:tcPr>
                </a:tc>
              </a:tr>
              <a:tr h="799543">
                <a:tc rowSpan="2"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339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099" strike="noStrike" u="non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  Group 1 </a:t>
                      </a:r>
                      <a:endParaRPr lang="en-US" sz="1100"/>
                    </a:p>
                    <a:p>
                      <a:pPr algn="ctr" marL="0" indent="0" lvl="0">
                        <a:lnSpc>
                          <a:spcPts val="4339"/>
                        </a:lnSpc>
                        <a:spcBef>
                          <a:spcPct val="0"/>
                        </a:spcBef>
                      </a:pPr>
                      <a:r>
                        <a:rPr lang="en-US" b="true" sz="3099" strike="noStrike" u="non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(Basement - 1st) floor  </a:t>
                      </a:r>
                    </a:p>
                  </a:txBody>
                  <a:tcPr marL="85725" marR="85725" marT="85725" marB="85725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EC7CB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480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200" strike="noStrike" u="non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center</a:t>
                      </a:r>
                      <a:endParaRPr lang="en-US" sz="1100"/>
                    </a:p>
                  </a:txBody>
                  <a:tcPr marL="85725" marR="85725" marT="85725" marB="85725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480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200" strike="noStrike" u="non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1200 x 1200</a:t>
                      </a:r>
                      <a:endParaRPr lang="en-US" sz="1100"/>
                    </a:p>
                  </a:txBody>
                  <a:tcPr marL="85725" marR="85725" marT="85725" marB="85725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620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300" strike="noStrike" u="non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center</a:t>
                      </a:r>
                      <a:endParaRPr lang="en-US" sz="1100"/>
                    </a:p>
                  </a:txBody>
                  <a:tcPr marL="85725" marR="85725" marT="85725" marB="85725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480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200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1000 x 1000</a:t>
                      </a:r>
                      <a:endParaRPr lang="en-US" sz="1100"/>
                    </a:p>
                  </a:txBody>
                  <a:tcPr marL="85725" marR="85725" marT="85725" marB="85725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3239">
                <a:tc vMerge="true"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339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099" strike="noStrike" u="non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  Group 1 </a:t>
                      </a:r>
                      <a:endParaRPr lang="en-US" sz="1100"/>
                    </a:p>
                    <a:p>
                      <a:pPr algn="ctr" marL="0" indent="0" lvl="0">
                        <a:lnSpc>
                          <a:spcPts val="4339"/>
                        </a:lnSpc>
                        <a:spcBef>
                          <a:spcPct val="0"/>
                        </a:spcBef>
                      </a:pPr>
                      <a:r>
                        <a:rPr lang="en-US" b="true" sz="3099" strike="noStrike" u="non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(Basement - 1st) floor  </a:t>
                      </a:r>
                    </a:p>
                  </a:txBody>
                  <a:tcPr marL="85725" marR="85725" marT="85725" marB="85725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EC7CB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480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200" strike="noStrike" u="non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edge</a:t>
                      </a:r>
                      <a:endParaRPr lang="en-US" sz="1100"/>
                    </a:p>
                  </a:txBody>
                  <a:tcPr marL="85725" marR="85725" marT="85725" marB="85725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480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200" strike="noStrike" u="non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800 x 800</a:t>
                      </a:r>
                      <a:endParaRPr lang="en-US" sz="1100"/>
                    </a:p>
                  </a:txBody>
                  <a:tcPr marL="85725" marR="85725" marT="85725" marB="85725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480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200" strike="noStrike" u="non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edge</a:t>
                      </a:r>
                      <a:endParaRPr lang="en-US" sz="1100"/>
                    </a:p>
                  </a:txBody>
                  <a:tcPr marL="85725" marR="85725" marT="85725" marB="85725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480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200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900 x 900</a:t>
                      </a:r>
                      <a:endParaRPr lang="en-US" sz="1100"/>
                    </a:p>
                  </a:txBody>
                  <a:tcPr marL="85725" marR="85725" marT="85725" marB="85725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1143">
                <a:tc rowSpan="2"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339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099" strike="noStrike" u="non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Group 2</a:t>
                      </a:r>
                      <a:endParaRPr lang="en-US" sz="1100"/>
                    </a:p>
                    <a:p>
                      <a:pPr algn="ctr" marL="0" indent="0" lvl="0">
                        <a:lnSpc>
                          <a:spcPts val="4339"/>
                        </a:lnSpc>
                        <a:spcBef>
                          <a:spcPct val="0"/>
                        </a:spcBef>
                      </a:pPr>
                      <a:r>
                        <a:rPr lang="en-US" b="true" sz="3099" strike="noStrike" u="non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(2nd - 4th) floor</a:t>
                      </a:r>
                    </a:p>
                  </a:txBody>
                  <a:tcPr marL="85725" marR="85725" marT="85725" marB="85725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480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200" strike="noStrike" u="non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center</a:t>
                      </a:r>
                      <a:endParaRPr lang="en-US" sz="1100"/>
                    </a:p>
                  </a:txBody>
                  <a:tcPr marL="85725" marR="85725" marT="85725" marB="85725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480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200" strike="noStrike" u="non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1050 x 1050</a:t>
                      </a:r>
                      <a:endParaRPr lang="en-US" sz="1100"/>
                    </a:p>
                  </a:txBody>
                  <a:tcPr marL="85725" marR="85725" marT="85725" marB="85725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480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200" strike="noStrike" u="non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center</a:t>
                      </a:r>
                      <a:endParaRPr lang="en-US" sz="1100"/>
                    </a:p>
                  </a:txBody>
                  <a:tcPr marL="85725" marR="85725" marT="85725" marB="85725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480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200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900 x 900</a:t>
                      </a:r>
                      <a:endParaRPr lang="en-US" sz="1100"/>
                    </a:p>
                  </a:txBody>
                  <a:tcPr marL="85725" marR="85725" marT="85725" marB="85725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3239">
                <a:tc vMerge="true"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339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099" strike="noStrike" u="non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Group 2</a:t>
                      </a:r>
                      <a:endParaRPr lang="en-US" sz="1100"/>
                    </a:p>
                    <a:p>
                      <a:pPr algn="ctr" marL="0" indent="0" lvl="0">
                        <a:lnSpc>
                          <a:spcPts val="4339"/>
                        </a:lnSpc>
                        <a:spcBef>
                          <a:spcPct val="0"/>
                        </a:spcBef>
                      </a:pPr>
                      <a:r>
                        <a:rPr lang="en-US" b="true" sz="3099" strike="noStrike" u="non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(2nd - 4th) floor</a:t>
                      </a:r>
                    </a:p>
                  </a:txBody>
                  <a:tcPr marL="85725" marR="85725" marT="85725" marB="85725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480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200" strike="noStrike" u="non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edge</a:t>
                      </a:r>
                      <a:endParaRPr lang="en-US" sz="1100"/>
                    </a:p>
                  </a:txBody>
                  <a:tcPr marL="85725" marR="85725" marT="85725" marB="85725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480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200" strike="noStrike" u="non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700 x 700  </a:t>
                      </a:r>
                      <a:endParaRPr lang="en-US" sz="1100"/>
                    </a:p>
                  </a:txBody>
                  <a:tcPr marL="85725" marR="85725" marT="85725" marB="85725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480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200" strike="noStrike" u="non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edge</a:t>
                      </a:r>
                      <a:endParaRPr lang="en-US" sz="1100"/>
                    </a:p>
                  </a:txBody>
                  <a:tcPr marL="85725" marR="85725" marT="85725" marB="85725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480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200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900 x 900</a:t>
                      </a:r>
                      <a:endParaRPr lang="en-US" sz="1100"/>
                    </a:p>
                  </a:txBody>
                  <a:tcPr marL="85725" marR="85725" marT="85725" marB="85725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3239">
                <a:tc rowSpan="2"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339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099" strike="noStrike" u="non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Group 3</a:t>
                      </a:r>
                      <a:endParaRPr lang="en-US" sz="1100"/>
                    </a:p>
                    <a:p>
                      <a:pPr algn="ctr" marL="0" indent="0" lvl="0">
                        <a:lnSpc>
                          <a:spcPts val="4339"/>
                        </a:lnSpc>
                        <a:spcBef>
                          <a:spcPct val="0"/>
                        </a:spcBef>
                      </a:pPr>
                      <a:r>
                        <a:rPr lang="en-US" b="true" sz="3099" strike="noStrike" u="non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(5th - 7th) floor  </a:t>
                      </a:r>
                    </a:p>
                  </a:txBody>
                  <a:tcPr marL="85725" marR="85725" marT="85725" marB="85725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EC7CB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480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200" strike="noStrike" u="non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center</a:t>
                      </a:r>
                      <a:endParaRPr lang="en-US" sz="1100"/>
                    </a:p>
                  </a:txBody>
                  <a:tcPr marL="85725" marR="85725" marT="85725" marB="85725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480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200" strike="noStrike" u="non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900 x 900  </a:t>
                      </a:r>
                      <a:endParaRPr lang="en-US" sz="1100"/>
                    </a:p>
                  </a:txBody>
                  <a:tcPr marL="85725" marR="85725" marT="85725" marB="85725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480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200" strike="noStrike" u="non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center</a:t>
                      </a:r>
                      <a:endParaRPr lang="en-US" sz="1100"/>
                    </a:p>
                  </a:txBody>
                  <a:tcPr marL="85725" marR="85725" marT="85725" marB="85725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480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200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800 x 800</a:t>
                      </a:r>
                      <a:endParaRPr lang="en-US" sz="1100"/>
                    </a:p>
                  </a:txBody>
                  <a:tcPr marL="85725" marR="85725" marT="85725" marB="85725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3239">
                <a:tc vMerge="true"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339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099" strike="noStrike" u="non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Group 3</a:t>
                      </a:r>
                      <a:endParaRPr lang="en-US" sz="1100"/>
                    </a:p>
                    <a:p>
                      <a:pPr algn="ctr" marL="0" indent="0" lvl="0">
                        <a:lnSpc>
                          <a:spcPts val="4339"/>
                        </a:lnSpc>
                        <a:spcBef>
                          <a:spcPct val="0"/>
                        </a:spcBef>
                      </a:pPr>
                      <a:r>
                        <a:rPr lang="en-US" b="true" sz="3099" strike="noStrike" u="non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(5th - 7th) floor  </a:t>
                      </a:r>
                    </a:p>
                  </a:txBody>
                  <a:tcPr marL="85725" marR="85725" marT="85725" marB="85725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EC7CB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480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200" strike="noStrike" u="non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edge</a:t>
                      </a:r>
                      <a:endParaRPr lang="en-US" sz="1100"/>
                    </a:p>
                  </a:txBody>
                  <a:tcPr marL="85725" marR="85725" marT="85725" marB="85725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480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200" strike="noStrike" u="non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600 x 600</a:t>
                      </a:r>
                      <a:endParaRPr lang="en-US" sz="1100"/>
                    </a:p>
                  </a:txBody>
                  <a:tcPr marL="85725" marR="85725" marT="85725" marB="85725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480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200" strike="noStrike" u="non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edge</a:t>
                      </a:r>
                      <a:endParaRPr lang="en-US" sz="1100"/>
                    </a:p>
                  </a:txBody>
                  <a:tcPr marL="85725" marR="85725" marT="85725" marB="85725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480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200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700 x 700</a:t>
                      </a:r>
                      <a:endParaRPr lang="en-US" sz="1100"/>
                    </a:p>
                  </a:txBody>
                  <a:tcPr marL="85725" marR="85725" marT="85725" marB="85725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3239">
                <a:tc rowSpan="2"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339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099" strike="noStrike" u="non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Group 4</a:t>
                      </a:r>
                      <a:endParaRPr lang="en-US" sz="1100"/>
                    </a:p>
                    <a:p>
                      <a:pPr algn="ctr" marL="0" indent="0" lvl="0">
                        <a:lnSpc>
                          <a:spcPts val="4339"/>
                        </a:lnSpc>
                        <a:spcBef>
                          <a:spcPct val="0"/>
                        </a:spcBef>
                      </a:pPr>
                      <a:r>
                        <a:rPr lang="en-US" b="true" sz="3099" strike="noStrike" u="non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(8th - 10th) floor</a:t>
                      </a:r>
                    </a:p>
                  </a:txBody>
                  <a:tcPr marL="85725" marR="85725" marT="85725" marB="85725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480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200" strike="noStrike" u="non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center  </a:t>
                      </a:r>
                      <a:endParaRPr lang="en-US" sz="1100"/>
                    </a:p>
                  </a:txBody>
                  <a:tcPr marL="85725" marR="85725" marT="85725" marB="85725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480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200" strike="noStrike" u="non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750 x 750</a:t>
                      </a:r>
                      <a:endParaRPr lang="en-US" sz="1100"/>
                    </a:p>
                  </a:txBody>
                  <a:tcPr marL="85725" marR="85725" marT="85725" marB="85725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480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200" strike="noStrike" u="non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center  </a:t>
                      </a:r>
                      <a:endParaRPr lang="en-US" sz="1100"/>
                    </a:p>
                  </a:txBody>
                  <a:tcPr marL="85725" marR="85725" marT="85725" marB="85725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480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200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800 x 800</a:t>
                      </a:r>
                      <a:endParaRPr lang="en-US" sz="1100"/>
                    </a:p>
                  </a:txBody>
                  <a:tcPr marL="85725" marR="85725" marT="85725" marB="85725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3239">
                <a:tc vMerge="true"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339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099" strike="noStrike" u="non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Group 4</a:t>
                      </a:r>
                      <a:endParaRPr lang="en-US" sz="1100"/>
                    </a:p>
                    <a:p>
                      <a:pPr algn="ctr" marL="0" indent="0" lvl="0">
                        <a:lnSpc>
                          <a:spcPts val="4339"/>
                        </a:lnSpc>
                        <a:spcBef>
                          <a:spcPct val="0"/>
                        </a:spcBef>
                      </a:pPr>
                      <a:r>
                        <a:rPr lang="en-US" b="true" sz="3099" strike="noStrike" u="non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(8th - 10th) floor</a:t>
                      </a:r>
                    </a:p>
                  </a:txBody>
                  <a:tcPr marL="85725" marR="85725" marT="85725" marB="85725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480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200" strike="noStrike" u="non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edge</a:t>
                      </a:r>
                      <a:endParaRPr lang="en-US" sz="1100"/>
                    </a:p>
                  </a:txBody>
                  <a:tcPr marL="85725" marR="85725" marT="85725" marB="85725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480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200" strike="noStrike" u="non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500 x 500  </a:t>
                      </a:r>
                      <a:endParaRPr lang="en-US" sz="1100"/>
                    </a:p>
                  </a:txBody>
                  <a:tcPr marL="85725" marR="85725" marT="85725" marB="85725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480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200" strike="noStrike" u="non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edge</a:t>
                      </a:r>
                      <a:endParaRPr lang="en-US" sz="1100"/>
                    </a:p>
                  </a:txBody>
                  <a:tcPr marL="85725" marR="85725" marT="85725" marB="85725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480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200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700 x 700</a:t>
                      </a:r>
                      <a:endParaRPr lang="en-US" sz="1100"/>
                    </a:p>
                  </a:txBody>
                  <a:tcPr marL="85725" marR="85725" marT="85725" marB="85725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9978">
                <a:tc rowSpan="2"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339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099" strike="noStrike" u="non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 Group 5</a:t>
                      </a:r>
                      <a:endParaRPr lang="en-US" sz="1100"/>
                    </a:p>
                    <a:p>
                      <a:pPr algn="ctr" marL="0" indent="0" lvl="0">
                        <a:lnSpc>
                          <a:spcPts val="4339"/>
                        </a:lnSpc>
                        <a:spcBef>
                          <a:spcPct val="0"/>
                        </a:spcBef>
                      </a:pPr>
                      <a:r>
                        <a:rPr lang="en-US" b="true" sz="3099" strike="noStrike" u="non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(11th - 13th) floor  </a:t>
                      </a:r>
                    </a:p>
                  </a:txBody>
                  <a:tcPr marL="85725" marR="85725" marT="85725" marB="85725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EC7CB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480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200" strike="noStrike" u="non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center</a:t>
                      </a:r>
                      <a:endParaRPr lang="en-US" sz="1100"/>
                    </a:p>
                  </a:txBody>
                  <a:tcPr marL="85725" marR="85725" marT="85725" marB="85725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480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200" strike="noStrike" u="non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600 x 600</a:t>
                      </a:r>
                      <a:endParaRPr lang="en-US" sz="1100"/>
                    </a:p>
                  </a:txBody>
                  <a:tcPr marL="85725" marR="85725" marT="85725" marB="85725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480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200" strike="noStrike" u="non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center</a:t>
                      </a:r>
                      <a:endParaRPr lang="en-US" sz="1100"/>
                    </a:p>
                  </a:txBody>
                  <a:tcPr marL="85725" marR="85725" marT="85725" marB="85725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480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200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800 x 800</a:t>
                      </a:r>
                      <a:endParaRPr lang="en-US" sz="1100"/>
                    </a:p>
                  </a:txBody>
                  <a:tcPr marL="85725" marR="85725" marT="85725" marB="85725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3239">
                <a:tc vMerge="true"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339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099" strike="noStrike" u="non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 Group 5</a:t>
                      </a:r>
                      <a:endParaRPr lang="en-US" sz="1100"/>
                    </a:p>
                    <a:p>
                      <a:pPr algn="ctr" marL="0" indent="0" lvl="0">
                        <a:lnSpc>
                          <a:spcPts val="4339"/>
                        </a:lnSpc>
                        <a:spcBef>
                          <a:spcPct val="0"/>
                        </a:spcBef>
                      </a:pPr>
                      <a:r>
                        <a:rPr lang="en-US" b="true" sz="3099" strike="noStrike" u="non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(11th - 13th) floor  </a:t>
                      </a:r>
                    </a:p>
                  </a:txBody>
                  <a:tcPr marL="85725" marR="85725" marT="85725" marB="85725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EC7CB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480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200" strike="noStrike" u="non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edge</a:t>
                      </a:r>
                      <a:endParaRPr lang="en-US" sz="1100"/>
                    </a:p>
                  </a:txBody>
                  <a:tcPr marL="85725" marR="85725" marT="85725" marB="85725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480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200" strike="noStrike" u="non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400 x 400  </a:t>
                      </a:r>
                      <a:endParaRPr lang="en-US" sz="1100"/>
                    </a:p>
                  </a:txBody>
                  <a:tcPr marL="85725" marR="85725" marT="85725" marB="85725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480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200" strike="noStrike" u="non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edge</a:t>
                      </a:r>
                      <a:endParaRPr lang="en-US" sz="1100"/>
                    </a:p>
                  </a:txBody>
                  <a:tcPr marL="85725" marR="85725" marT="85725" marB="85725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480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200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700 x 700</a:t>
                      </a:r>
                      <a:endParaRPr lang="en-US" sz="1100"/>
                    </a:p>
                  </a:txBody>
                  <a:tcPr marL="85725" marR="85725" marT="85725" marB="85725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5579303" y="714009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7" y="0"/>
                </a:lnTo>
                <a:lnTo>
                  <a:pt x="1679997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024384" y="9529723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7" y="0"/>
                </a:lnTo>
                <a:lnTo>
                  <a:pt x="1679997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864383" y="714009"/>
            <a:ext cx="6112399" cy="8695103"/>
          </a:xfrm>
          <a:custGeom>
            <a:avLst/>
            <a:gdLst/>
            <a:ahLst/>
            <a:cxnLst/>
            <a:rect r="r" b="b" t="t" l="l"/>
            <a:pathLst>
              <a:path h="8695103" w="6112399">
                <a:moveTo>
                  <a:pt x="0" y="0"/>
                </a:moveTo>
                <a:lnTo>
                  <a:pt x="6112399" y="0"/>
                </a:lnTo>
                <a:lnTo>
                  <a:pt x="6112399" y="8695103"/>
                </a:lnTo>
                <a:lnTo>
                  <a:pt x="0" y="869510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317579" t="-43028" r="-40423" b="-38075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0342272" y="963909"/>
            <a:ext cx="6077030" cy="8750923"/>
          </a:xfrm>
          <a:custGeom>
            <a:avLst/>
            <a:gdLst/>
            <a:ahLst/>
            <a:cxnLst/>
            <a:rect r="r" b="b" t="t" l="l"/>
            <a:pathLst>
              <a:path h="8750923" w="6077030">
                <a:moveTo>
                  <a:pt x="0" y="0"/>
                </a:moveTo>
                <a:lnTo>
                  <a:pt x="6077029" y="0"/>
                </a:lnTo>
                <a:lnTo>
                  <a:pt x="6077029" y="8750922"/>
                </a:lnTo>
                <a:lnTo>
                  <a:pt x="0" y="875092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305975" t="-39313" r="-27600" b="-30052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17259300" y="9210675"/>
            <a:ext cx="152400" cy="200025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F4662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29</a:t>
            </a: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>
            <a:off x="9158735" y="990600"/>
            <a:ext cx="8114971" cy="0"/>
          </a:xfrm>
          <a:prstGeom prst="line">
            <a:avLst/>
          </a:prstGeom>
          <a:ln cap="flat" w="76200">
            <a:solidFill>
              <a:srgbClr val="0F46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3" id="3"/>
          <p:cNvSpPr/>
          <p:nvPr/>
        </p:nvSpPr>
        <p:spPr>
          <a:xfrm>
            <a:off x="1043764" y="9296400"/>
            <a:ext cx="8114971" cy="0"/>
          </a:xfrm>
          <a:prstGeom prst="line">
            <a:avLst/>
          </a:prstGeom>
          <a:ln cap="flat" w="76200">
            <a:solidFill>
              <a:srgbClr val="0F46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4" id="4"/>
          <p:cNvSpPr/>
          <p:nvPr/>
        </p:nvSpPr>
        <p:spPr>
          <a:xfrm flipH="false" flipV="false" rot="0">
            <a:off x="9618706" y="9037492"/>
            <a:ext cx="2968854" cy="441617"/>
          </a:xfrm>
          <a:custGeom>
            <a:avLst/>
            <a:gdLst/>
            <a:ahLst/>
            <a:cxnLst/>
            <a:rect r="r" b="b" t="t" l="l"/>
            <a:pathLst>
              <a:path h="441617" w="2968854">
                <a:moveTo>
                  <a:pt x="0" y="0"/>
                </a:moveTo>
                <a:lnTo>
                  <a:pt x="2968854" y="0"/>
                </a:lnTo>
                <a:lnTo>
                  <a:pt x="2968854" y="441616"/>
                </a:lnTo>
                <a:lnTo>
                  <a:pt x="0" y="44161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5646742" y="807892"/>
            <a:ext cx="2968854" cy="441617"/>
          </a:xfrm>
          <a:custGeom>
            <a:avLst/>
            <a:gdLst/>
            <a:ahLst/>
            <a:cxnLst/>
            <a:rect r="r" b="b" t="t" l="l"/>
            <a:pathLst>
              <a:path h="441617" w="2968854">
                <a:moveTo>
                  <a:pt x="0" y="0"/>
                </a:moveTo>
                <a:lnTo>
                  <a:pt x="2968854" y="0"/>
                </a:lnTo>
                <a:lnTo>
                  <a:pt x="2968854" y="441616"/>
                </a:lnTo>
                <a:lnTo>
                  <a:pt x="0" y="44161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711993" y="1768873"/>
            <a:ext cx="16547307" cy="686528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784"/>
              </a:lnSpc>
            </a:pPr>
            <a:r>
              <a:rPr lang="en-US" b="true" sz="5560" i="true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Outline:</a:t>
            </a:r>
          </a:p>
          <a:p>
            <a:pPr algn="ctr">
              <a:lnSpc>
                <a:spcPts val="7784"/>
              </a:lnSpc>
            </a:pPr>
            <a:r>
              <a:rPr lang="en-US" b="true" sz="5560" i="true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 1. General Description </a:t>
            </a:r>
          </a:p>
          <a:p>
            <a:pPr algn="ctr">
              <a:lnSpc>
                <a:spcPts val="7784"/>
              </a:lnSpc>
            </a:pPr>
            <a:r>
              <a:rPr lang="en-US" b="true" sz="5560" i="true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 2. Preliminary Design </a:t>
            </a:r>
          </a:p>
          <a:p>
            <a:pPr algn="ctr">
              <a:lnSpc>
                <a:spcPts val="7784"/>
              </a:lnSpc>
            </a:pPr>
            <a:r>
              <a:rPr lang="en-US" b="true" sz="5560" i="true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 3. 3-D Modeling and Analysis</a:t>
            </a:r>
          </a:p>
          <a:p>
            <a:pPr algn="ctr" marL="0" indent="0" lvl="0">
              <a:lnSpc>
                <a:spcPts val="7784"/>
              </a:lnSpc>
              <a:spcBef>
                <a:spcPct val="0"/>
              </a:spcBef>
            </a:pPr>
            <a:r>
              <a:rPr lang="en-US" b="true" sz="5560" i="true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4-Verification of structural design</a:t>
            </a:r>
          </a:p>
          <a:p>
            <a:pPr algn="ctr" marL="0" indent="0" lvl="0">
              <a:lnSpc>
                <a:spcPts val="7784"/>
              </a:lnSpc>
              <a:spcBef>
                <a:spcPct val="0"/>
              </a:spcBef>
            </a:pPr>
            <a:r>
              <a:rPr lang="en-US" b="true" sz="5560" i="true" strike="noStrike" u="none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5- Structural design</a:t>
            </a:r>
          </a:p>
          <a:p>
            <a:pPr algn="ctr" marL="0" indent="0" lvl="0">
              <a:lnSpc>
                <a:spcPts val="7784"/>
              </a:lnSpc>
              <a:spcBef>
                <a:spcPct val="0"/>
              </a:spcBef>
            </a:pPr>
          </a:p>
        </p:txBody>
      </p:sp>
      <p:sp>
        <p:nvSpPr>
          <p:cNvPr name="TextBox 7" id="7"/>
          <p:cNvSpPr txBox="true"/>
          <p:nvPr/>
        </p:nvSpPr>
        <p:spPr>
          <a:xfrm rot="0">
            <a:off x="17259300" y="9210675"/>
            <a:ext cx="152400" cy="200025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F4662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3</a:t>
            </a:r>
          </a:p>
        </p:txBody>
      </p:sp>
    </p:spTree>
  </p:cSld>
  <p:clrMapOvr>
    <a:masterClrMapping/>
  </p:clrMapOvr>
</p:sld>
</file>

<file path=ppt/slides/slide3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5579303" y="714009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7" y="0"/>
                </a:lnTo>
                <a:lnTo>
                  <a:pt x="1679997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2131978" y="963909"/>
            <a:ext cx="6594937" cy="8932383"/>
          </a:xfrm>
          <a:custGeom>
            <a:avLst/>
            <a:gdLst/>
            <a:ahLst/>
            <a:cxnLst/>
            <a:rect r="r" b="b" t="t" l="l"/>
            <a:pathLst>
              <a:path h="8932383" w="6594937">
                <a:moveTo>
                  <a:pt x="0" y="0"/>
                </a:moveTo>
                <a:lnTo>
                  <a:pt x="6594937" y="0"/>
                </a:lnTo>
                <a:lnTo>
                  <a:pt x="6594937" y="8932383"/>
                </a:lnTo>
                <a:lnTo>
                  <a:pt x="0" y="893238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274027" t="-35942" r="-37595" b="-35006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024384" y="9529723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7" y="0"/>
                </a:lnTo>
                <a:lnTo>
                  <a:pt x="1679997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0665465" y="963909"/>
            <a:ext cx="5916004" cy="9113844"/>
          </a:xfrm>
          <a:custGeom>
            <a:avLst/>
            <a:gdLst/>
            <a:ahLst/>
            <a:cxnLst/>
            <a:rect r="r" b="b" t="t" l="l"/>
            <a:pathLst>
              <a:path h="9113844" w="5916004">
                <a:moveTo>
                  <a:pt x="0" y="0"/>
                </a:moveTo>
                <a:lnTo>
                  <a:pt x="5916004" y="0"/>
                </a:lnTo>
                <a:lnTo>
                  <a:pt x="5916004" y="9113843"/>
                </a:lnTo>
                <a:lnTo>
                  <a:pt x="0" y="911384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306056" t="-34612" r="-33379" b="-25839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17259300" y="9210675"/>
            <a:ext cx="152400" cy="200025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F4662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30</a:t>
            </a:r>
          </a:p>
        </p:txBody>
      </p:sp>
    </p:spTree>
  </p:cSld>
  <p:clrMapOvr>
    <a:masterClrMapping/>
  </p:clrMapOvr>
</p:sld>
</file>

<file path=ppt/slides/slide3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516819" y="2239077"/>
            <a:ext cx="18017426" cy="50730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0387"/>
              </a:lnSpc>
              <a:spcBef>
                <a:spcPct val="0"/>
              </a:spcBef>
            </a:pPr>
            <a:r>
              <a:rPr lang="en-US" b="true" sz="14562" i="true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Verification of Structural Analysis</a:t>
            </a:r>
          </a:p>
        </p:txBody>
      </p:sp>
      <p:sp>
        <p:nvSpPr>
          <p:cNvPr name="AutoShape 3" id="3"/>
          <p:cNvSpPr/>
          <p:nvPr/>
        </p:nvSpPr>
        <p:spPr>
          <a:xfrm>
            <a:off x="5897880" y="2215083"/>
            <a:ext cx="6492240" cy="0"/>
          </a:xfrm>
          <a:prstGeom prst="line">
            <a:avLst/>
          </a:prstGeom>
          <a:ln cap="flat" w="76200">
            <a:solidFill>
              <a:srgbClr val="0F46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4" id="4"/>
          <p:cNvSpPr/>
          <p:nvPr/>
        </p:nvSpPr>
        <p:spPr>
          <a:xfrm flipH="false" flipV="false" rot="0">
            <a:off x="8304001" y="1116666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8" y="0"/>
                </a:lnTo>
                <a:lnTo>
                  <a:pt x="1679998" y="249899"/>
                </a:lnTo>
                <a:lnTo>
                  <a:pt x="0" y="24989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5" id="5"/>
          <p:cNvSpPr/>
          <p:nvPr/>
        </p:nvSpPr>
        <p:spPr>
          <a:xfrm>
            <a:off x="5897880" y="8159883"/>
            <a:ext cx="6492240" cy="0"/>
          </a:xfrm>
          <a:prstGeom prst="line">
            <a:avLst/>
          </a:prstGeom>
          <a:ln cap="flat" w="76200">
            <a:solidFill>
              <a:srgbClr val="0F46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6" id="6"/>
          <p:cNvSpPr/>
          <p:nvPr/>
        </p:nvSpPr>
        <p:spPr>
          <a:xfrm flipH="false" flipV="false" rot="0">
            <a:off x="8304001" y="9008400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8" y="0"/>
                </a:lnTo>
                <a:lnTo>
                  <a:pt x="1679998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17259300" y="9210675"/>
            <a:ext cx="152400" cy="200025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F4662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31</a:t>
            </a:r>
          </a:p>
        </p:txBody>
      </p:sp>
    </p:spTree>
  </p:cSld>
  <p:clrMapOvr>
    <a:masterClrMapping/>
  </p:clrMapOvr>
</p:sld>
</file>

<file path=ppt/slides/slide3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5579303" y="714009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7" y="0"/>
                </a:lnTo>
                <a:lnTo>
                  <a:pt x="1679997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024384" y="9529723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7" y="0"/>
                </a:lnTo>
                <a:lnTo>
                  <a:pt x="1679997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0974862" y="2743932"/>
            <a:ext cx="5073692" cy="6842021"/>
          </a:xfrm>
          <a:custGeom>
            <a:avLst/>
            <a:gdLst/>
            <a:ahLst/>
            <a:cxnLst/>
            <a:rect r="r" b="b" t="t" l="l"/>
            <a:pathLst>
              <a:path h="6842021" w="5073692">
                <a:moveTo>
                  <a:pt x="0" y="0"/>
                </a:moveTo>
                <a:lnTo>
                  <a:pt x="5073692" y="0"/>
                </a:lnTo>
                <a:lnTo>
                  <a:pt x="5073692" y="6842022"/>
                </a:lnTo>
                <a:lnTo>
                  <a:pt x="0" y="684202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14733" t="0" r="-8656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3237917" y="2743932"/>
            <a:ext cx="4661075" cy="6910740"/>
          </a:xfrm>
          <a:custGeom>
            <a:avLst/>
            <a:gdLst/>
            <a:ahLst/>
            <a:cxnLst/>
            <a:rect r="r" b="b" t="t" l="l"/>
            <a:pathLst>
              <a:path h="6910740" w="4661075">
                <a:moveTo>
                  <a:pt x="0" y="0"/>
                </a:moveTo>
                <a:lnTo>
                  <a:pt x="4661075" y="0"/>
                </a:lnTo>
                <a:lnTo>
                  <a:pt x="4661075" y="6910741"/>
                </a:lnTo>
                <a:lnTo>
                  <a:pt x="0" y="6910741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1828" r="0" b="-6302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319682" y="599709"/>
            <a:ext cx="14072064" cy="10852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8959"/>
              </a:lnSpc>
              <a:spcBef>
                <a:spcPct val="0"/>
              </a:spcBef>
            </a:pPr>
            <a:r>
              <a:rPr lang="en-US" b="true" sz="6399" i="true" u="sng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Verification of Structural Analysis: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324943" y="2038447"/>
            <a:ext cx="4209901" cy="7054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39"/>
              </a:lnSpc>
              <a:spcBef>
                <a:spcPct val="0"/>
              </a:spcBef>
            </a:pPr>
            <a:r>
              <a:rPr lang="en-US" b="true" sz="4099" i="true" u="sng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Check of compatibility</a:t>
            </a:r>
          </a:p>
        </p:txBody>
      </p:sp>
    </p:spTree>
  </p:cSld>
  <p:clrMapOvr>
    <a:masterClrMapping/>
  </p:clrMapOvr>
</p:sld>
</file>

<file path=ppt/slides/slide33.xml><?xml version="1.0" encoding="utf-8"?>
<p:sld xmlns:p="http://schemas.openxmlformats.org/presentationml/2006/main" xmlns:a="http://schemas.openxmlformats.org/drawingml/2006/main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name="Table 2" id="2"/>
          <p:cNvGraphicFramePr>
            <a:graphicFrameLocks noGrp="true"/>
          </p:cNvGraphicFramePr>
          <p:nvPr/>
        </p:nvGraphicFramePr>
        <p:xfrm>
          <a:off x="1028700" y="2765716"/>
          <a:ext cx="14978069" cy="6643397"/>
        </p:xfrm>
        <a:graphic>
          <a:graphicData uri="http://schemas.openxmlformats.org/drawingml/2006/table">
            <a:tbl>
              <a:tblPr/>
              <a:tblGrid>
                <a:gridCol w="5490250"/>
                <a:gridCol w="3396512"/>
                <a:gridCol w="2512695"/>
                <a:gridCol w="3578612"/>
              </a:tblGrid>
              <a:tr h="1744543"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4759"/>
                        </a:lnSpc>
                        <a:defRPr/>
                      </a:pP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D5C8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4759"/>
                        </a:lnSpc>
                        <a:defRPr/>
                      </a:pPr>
                      <a:r>
                        <a:rPr lang="en-US" sz="3399" b="tru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Calculated Total weight KN 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D5C8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4759"/>
                        </a:lnSpc>
                        <a:defRPr/>
                      </a:pPr>
                      <a:r>
                        <a:rPr lang="en-US" sz="3399" b="tru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ETAPS KN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D5C8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4759"/>
                        </a:lnSpc>
                        <a:defRPr/>
                      </a:pPr>
                      <a:r>
                        <a:rPr lang="en-US" sz="3399" b="tru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Difference %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D5C8"/>
                    </a:solidFill>
                  </a:tcPr>
                </a:tc>
              </a:tr>
              <a:tr h="1703923"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4759"/>
                        </a:lnSpc>
                        <a:defRPr/>
                      </a:pPr>
                      <a:r>
                        <a:rPr lang="en-US" b="true" sz="3399" i="true">
                          <a:solidFill>
                            <a:srgbClr val="1C3C63"/>
                          </a:solidFill>
                          <a:latin typeface="Cormorant Garamond Bold Italics"/>
                          <a:ea typeface="Cormorant Garamond Bold Italics"/>
                          <a:cs typeface="Cormorant Garamond Bold Italics"/>
                          <a:sym typeface="Cormorant Garamond Bold Italics"/>
                        </a:rPr>
                        <a:t>Check equilibrium for self-weight load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D5C8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4759"/>
                        </a:lnSpc>
                        <a:defRPr/>
                      </a:pPr>
                      <a:r>
                        <a:rPr lang="en-US" sz="3399" b="tru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15035.65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4759"/>
                        </a:lnSpc>
                        <a:defRPr/>
                      </a:pPr>
                      <a:r>
                        <a:rPr lang="en-US" sz="3399" b="tru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14840.67 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4759"/>
                        </a:lnSpc>
                        <a:defRPr/>
                      </a:pPr>
                      <a:r>
                        <a:rPr lang="en-US" sz="3399" b="tru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 1.3%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3923"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4759"/>
                        </a:lnSpc>
                        <a:defRPr/>
                      </a:pPr>
                      <a:r>
                        <a:rPr lang="en-US" sz="3399" i="true" b="true">
                          <a:solidFill>
                            <a:srgbClr val="1C3C63"/>
                          </a:solidFill>
                          <a:latin typeface="Cormorant Garamond Bold Italics"/>
                          <a:ea typeface="Cormorant Garamond Bold Italics"/>
                          <a:cs typeface="Cormorant Garamond Bold Italics"/>
                          <a:sym typeface="Cormorant Garamond Bold Italics"/>
                        </a:rPr>
                        <a:t>Check equilibrium for superimposed dead loads (SD)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D5C8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4759"/>
                        </a:lnSpc>
                        <a:defRPr/>
                      </a:pPr>
                      <a:r>
                        <a:rPr lang="en-US" sz="3399" b="tru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89660.706 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4759"/>
                        </a:lnSpc>
                        <a:defRPr/>
                      </a:pPr>
                      <a:r>
                        <a:rPr lang="en-US" sz="3399" b="tru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90161.9983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4759"/>
                        </a:lnSpc>
                        <a:defRPr/>
                      </a:pPr>
                      <a:r>
                        <a:rPr lang="en-US" sz="3399" b="tru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0.56%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1008"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4759"/>
                        </a:lnSpc>
                        <a:defRPr/>
                      </a:pPr>
                      <a:r>
                        <a:rPr lang="en-US" b="true" sz="3399" i="true">
                          <a:solidFill>
                            <a:srgbClr val="1C3C63"/>
                          </a:solidFill>
                          <a:latin typeface="Cormorant Garamond Bold Italics"/>
                          <a:ea typeface="Cormorant Garamond Bold Italics"/>
                          <a:cs typeface="Cormorant Garamond Bold Italics"/>
                          <a:sym typeface="Cormorant Garamond Bold Italics"/>
                        </a:rPr>
                        <a:t>Check equilibrium for live loads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D5C8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4759"/>
                        </a:lnSpc>
                        <a:defRPr/>
                      </a:pPr>
                      <a:r>
                        <a:rPr lang="en-US" b="true" sz="3399" i="true">
                          <a:solidFill>
                            <a:srgbClr val="0F4662"/>
                          </a:solidFill>
                          <a:latin typeface="Cormorant Garamond Bold Italics"/>
                          <a:ea typeface="Cormorant Garamond Bold Italics"/>
                          <a:cs typeface="Cormorant Garamond Bold Italics"/>
                          <a:sym typeface="Cormorant Garamond Bold Italics"/>
                        </a:rPr>
                        <a:t>85616.16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4759"/>
                        </a:lnSpc>
                        <a:defRPr/>
                      </a:pPr>
                      <a:r>
                        <a:rPr lang="en-US" b="true" sz="3399" i="true">
                          <a:solidFill>
                            <a:srgbClr val="0F4662"/>
                          </a:solidFill>
                          <a:latin typeface="Cormorant Garamond Bold Italics"/>
                          <a:ea typeface="Cormorant Garamond Bold Italics"/>
                          <a:cs typeface="Cormorant Garamond Bold Italics"/>
                          <a:sym typeface="Cormorant Garamond Bold Italics"/>
                        </a:rPr>
                        <a:t>85669.7112 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4759"/>
                        </a:lnSpc>
                        <a:defRPr/>
                      </a:pPr>
                      <a:r>
                        <a:rPr lang="en-US" sz="3399" b="tru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0.06%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name="TextBox 3" id="3"/>
          <p:cNvSpPr txBox="true"/>
          <p:nvPr/>
        </p:nvSpPr>
        <p:spPr>
          <a:xfrm rot="0">
            <a:off x="17259300" y="9210675"/>
            <a:ext cx="152400" cy="200025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33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1028700" y="371110"/>
            <a:ext cx="14072064" cy="10121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8260"/>
              </a:lnSpc>
              <a:spcBef>
                <a:spcPct val="0"/>
              </a:spcBef>
            </a:pPr>
            <a:r>
              <a:rPr lang="en-US" b="true" sz="5900" i="true" u="sng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Verification of Structural Analysis: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973485" y="1608724"/>
            <a:ext cx="3757464" cy="7124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880"/>
              </a:lnSpc>
              <a:spcBef>
                <a:spcPct val="0"/>
              </a:spcBef>
            </a:pPr>
            <a:r>
              <a:rPr lang="en-US" b="true" sz="4200" i="true" u="sng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Check equilibrium: </a:t>
            </a:r>
          </a:p>
        </p:txBody>
      </p:sp>
    </p:spTree>
  </p:cSld>
  <p:clrMapOvr>
    <a:masterClrMapping/>
  </p:clrMapOvr>
</p:sld>
</file>

<file path=ppt/slides/slide34.xml><?xml version="1.0" encoding="utf-8"?>
<p:sld xmlns:p="http://schemas.openxmlformats.org/presentationml/2006/main" xmlns:a="http://schemas.openxmlformats.org/drawingml/2006/main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name="Table 2" id="2"/>
          <p:cNvGraphicFramePr>
            <a:graphicFrameLocks noGrp="true"/>
          </p:cNvGraphicFramePr>
          <p:nvPr/>
        </p:nvGraphicFramePr>
        <p:xfrm>
          <a:off x="1654965" y="3166686"/>
          <a:ext cx="14978069" cy="5373088"/>
        </p:xfrm>
        <a:graphic>
          <a:graphicData uri="http://schemas.openxmlformats.org/drawingml/2006/table">
            <a:tbl>
              <a:tblPr/>
              <a:tblGrid>
                <a:gridCol w="5490250"/>
                <a:gridCol w="3396512"/>
                <a:gridCol w="2512695"/>
                <a:gridCol w="3578612"/>
              </a:tblGrid>
              <a:tr h="1746926"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4759"/>
                        </a:lnSpc>
                        <a:defRPr/>
                      </a:pP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D5C8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4759"/>
                        </a:lnSpc>
                        <a:defRPr/>
                      </a:pPr>
                      <a:r>
                        <a:rPr lang="en-US" sz="3399" b="tru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Calculated </a:t>
                      </a:r>
                      <a:endParaRPr lang="en-US" sz="1100"/>
                    </a:p>
                    <a:p>
                      <a:pPr algn="ctr">
                        <a:lnSpc>
                          <a:spcPts val="4759"/>
                        </a:lnSpc>
                      </a:pPr>
                      <a:r>
                        <a:rPr lang="en-US" sz="3399" b="tru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Value</a:t>
                      </a:r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D5C8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4759"/>
                        </a:lnSpc>
                        <a:defRPr/>
                      </a:pPr>
                      <a:r>
                        <a:rPr lang="en-US" sz="3399" b="tru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ETAPS 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D5C8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4759"/>
                        </a:lnSpc>
                        <a:defRPr/>
                      </a:pPr>
                      <a:r>
                        <a:rPr lang="en-US" sz="3399" b="tru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Difference %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D5C8"/>
                    </a:solidFill>
                  </a:tcPr>
                </a:tc>
              </a:tr>
              <a:tr h="1765116"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5179"/>
                        </a:lnSpc>
                        <a:defRPr/>
                      </a:pPr>
                      <a:r>
                        <a:rPr lang="en-US" b="true" sz="3699" i="true">
                          <a:solidFill>
                            <a:srgbClr val="1C3C63"/>
                          </a:solidFill>
                          <a:latin typeface="Cormorant Garamond Bold Italics"/>
                          <a:ea typeface="Cormorant Garamond Bold Italics"/>
                          <a:cs typeface="Cormorant Garamond Bold Italics"/>
                          <a:sym typeface="Cormorant Garamond Bold Italics"/>
                        </a:rPr>
                        <a:t>Internal check for slab and beam (Mo)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D5C8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4759"/>
                        </a:lnSpc>
                        <a:defRPr/>
                      </a:pPr>
                      <a:r>
                        <a:rPr lang="en-US" b="true" sz="3399" i="true">
                          <a:solidFill>
                            <a:srgbClr val="0F4662"/>
                          </a:solidFill>
                          <a:latin typeface="Cormorant Garamond Bold Italics"/>
                          <a:ea typeface="Cormorant Garamond Bold Italics"/>
                          <a:cs typeface="Cormorant Garamond Bold Italics"/>
                          <a:sym typeface="Cormorant Garamond Bold Italics"/>
                        </a:rPr>
                        <a:t>1034.15 kN.m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4759"/>
                        </a:lnSpc>
                        <a:defRPr/>
                      </a:pPr>
                      <a:r>
                        <a:rPr lang="en-US" b="true" sz="3399" i="true">
                          <a:solidFill>
                            <a:srgbClr val="0F4662"/>
                          </a:solidFill>
                          <a:latin typeface="Cormorant Garamond Bold Italics"/>
                          <a:ea typeface="Cormorant Garamond Bold Italics"/>
                          <a:cs typeface="Cormorant Garamond Bold Italics"/>
                          <a:sym typeface="Cormorant Garamond Bold Italics"/>
                        </a:rPr>
                        <a:t>955.75 kN.m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4759"/>
                        </a:lnSpc>
                        <a:defRPr/>
                      </a:pPr>
                      <a:r>
                        <a:rPr lang="en-US" sz="3399" b="tru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 8.2%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1046"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5599"/>
                        </a:lnSpc>
                        <a:defRPr/>
                      </a:pPr>
                      <a:r>
                        <a:rPr lang="en-US" b="true" sz="3999" i="true">
                          <a:solidFill>
                            <a:srgbClr val="1C3C63"/>
                          </a:solidFill>
                          <a:latin typeface="Cormorant Garamond Bold Italics"/>
                          <a:ea typeface="Cormorant Garamond Bold Italics"/>
                          <a:cs typeface="Cormorant Garamond Bold Italics"/>
                          <a:sym typeface="Cormorant Garamond Bold Italics"/>
                        </a:rPr>
                        <a:t>Internal check for column (axil load)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D5C8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4759"/>
                        </a:lnSpc>
                        <a:defRPr/>
                      </a:pPr>
                      <a:r>
                        <a:rPr lang="en-US" sz="3399" b="tru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126 kN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4759"/>
                        </a:lnSpc>
                        <a:defRPr/>
                      </a:pPr>
                      <a:r>
                        <a:rPr lang="en-US" b="true" sz="3399" i="true">
                          <a:solidFill>
                            <a:srgbClr val="0F4662"/>
                          </a:solidFill>
                          <a:latin typeface="Cormorant Garamond Bold Italics"/>
                          <a:ea typeface="Cormorant Garamond Bold Italics"/>
                          <a:cs typeface="Cormorant Garamond Bold Italics"/>
                          <a:sym typeface="Cormorant Garamond Bold Italics"/>
                        </a:rPr>
                        <a:t>128.77 kN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4759"/>
                        </a:lnSpc>
                        <a:defRPr/>
                      </a:pPr>
                      <a:r>
                        <a:rPr lang="en-US" sz="3399" b="tru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2.15%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name="TextBox 3" id="3"/>
          <p:cNvSpPr txBox="true"/>
          <p:nvPr/>
        </p:nvSpPr>
        <p:spPr>
          <a:xfrm rot="0">
            <a:off x="17259300" y="9210675"/>
            <a:ext cx="152400" cy="200025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34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1028700" y="371110"/>
            <a:ext cx="14072064" cy="10121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8260"/>
              </a:lnSpc>
              <a:spcBef>
                <a:spcPct val="0"/>
              </a:spcBef>
            </a:pPr>
            <a:r>
              <a:rPr lang="en-US" b="true" sz="5900" i="true" u="sng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Verification of Structural Analysis: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1028700" y="1608724"/>
            <a:ext cx="4751636" cy="7124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880"/>
              </a:lnSpc>
              <a:spcBef>
                <a:spcPct val="0"/>
              </a:spcBef>
            </a:pPr>
            <a:r>
              <a:rPr lang="en-US" b="true" sz="4200" i="true" u="sng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Check of internal forces: </a:t>
            </a:r>
          </a:p>
        </p:txBody>
      </p:sp>
    </p:spTree>
  </p:cSld>
  <p:clrMapOvr>
    <a:masterClrMapping/>
  </p:clrMapOvr>
</p:sld>
</file>

<file path=ppt/slides/slide3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5579303" y="714009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7" y="0"/>
                </a:lnTo>
                <a:lnTo>
                  <a:pt x="1679997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671709" y="9258300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7" y="0"/>
                </a:lnTo>
                <a:lnTo>
                  <a:pt x="1679997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8414232" y="1028700"/>
            <a:ext cx="9305277" cy="9378117"/>
          </a:xfrm>
          <a:custGeom>
            <a:avLst/>
            <a:gdLst/>
            <a:ahLst/>
            <a:cxnLst/>
            <a:rect r="r" b="b" t="t" l="l"/>
            <a:pathLst>
              <a:path h="9378117" w="9305277">
                <a:moveTo>
                  <a:pt x="0" y="0"/>
                </a:moveTo>
                <a:lnTo>
                  <a:pt x="9305277" y="0"/>
                </a:lnTo>
                <a:lnTo>
                  <a:pt x="9305277" y="9378117"/>
                </a:lnTo>
                <a:lnTo>
                  <a:pt x="0" y="937811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0" y="26035"/>
            <a:ext cx="14072064" cy="9531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7840"/>
              </a:lnSpc>
              <a:spcBef>
                <a:spcPct val="0"/>
              </a:spcBef>
            </a:pPr>
            <a:r>
              <a:rPr lang="en-US" b="true" sz="5600" i="true" u="sng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Verification of Structural Analysis: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8780" y="1599199"/>
            <a:ext cx="5886457" cy="7620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299"/>
              </a:lnSpc>
              <a:spcBef>
                <a:spcPct val="0"/>
              </a:spcBef>
            </a:pPr>
            <a:r>
              <a:rPr lang="en-US" b="true" sz="4499" i="true">
                <a:solidFill>
                  <a:srgbClr val="CC3134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Deflection computation: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306744" y="2650759"/>
            <a:ext cx="7568059" cy="73850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019"/>
              </a:lnSpc>
              <a:spcBef>
                <a:spcPct val="0"/>
              </a:spcBef>
            </a:pPr>
            <a:r>
              <a:rPr lang="en-US" b="true" sz="4299" i="true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Long term deflections for slab systems: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306744" y="3688349"/>
            <a:ext cx="7768530" cy="7124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880"/>
              </a:lnSpc>
              <a:spcBef>
                <a:spcPct val="0"/>
              </a:spcBef>
            </a:pPr>
            <a:r>
              <a:rPr lang="en-US" b="true" sz="4200" i="true">
                <a:solidFill>
                  <a:srgbClr val="1C3C63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Selected panel of ground floor deflection.</a:t>
            </a:r>
          </a:p>
        </p:txBody>
      </p:sp>
      <p:sp>
        <p:nvSpPr>
          <p:cNvPr name="Freeform 9" id="9"/>
          <p:cNvSpPr/>
          <p:nvPr/>
        </p:nvSpPr>
        <p:spPr>
          <a:xfrm flipH="false" flipV="false" rot="-10800000">
            <a:off x="5152125" y="4596017"/>
            <a:ext cx="3262107" cy="3323358"/>
          </a:xfrm>
          <a:custGeom>
            <a:avLst/>
            <a:gdLst/>
            <a:ahLst/>
            <a:cxnLst/>
            <a:rect r="r" b="b" t="t" l="l"/>
            <a:pathLst>
              <a:path h="3323358" w="3262107">
                <a:moveTo>
                  <a:pt x="0" y="0"/>
                </a:moveTo>
                <a:lnTo>
                  <a:pt x="3262107" y="0"/>
                </a:lnTo>
                <a:lnTo>
                  <a:pt x="3262107" y="3323359"/>
                </a:lnTo>
                <a:lnTo>
                  <a:pt x="0" y="3323359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3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5579303" y="714009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7" y="0"/>
                </a:lnTo>
                <a:lnTo>
                  <a:pt x="1679997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622105" y="9654673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7" y="0"/>
                </a:lnTo>
                <a:lnTo>
                  <a:pt x="1679997" y="249899"/>
                </a:lnTo>
                <a:lnTo>
                  <a:pt x="0" y="24989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462104" y="1681398"/>
            <a:ext cx="15118529" cy="8098225"/>
          </a:xfrm>
          <a:custGeom>
            <a:avLst/>
            <a:gdLst/>
            <a:ahLst/>
            <a:cxnLst/>
            <a:rect r="r" b="b" t="t" l="l"/>
            <a:pathLst>
              <a:path h="8098225" w="15118529">
                <a:moveTo>
                  <a:pt x="0" y="0"/>
                </a:moveTo>
                <a:lnTo>
                  <a:pt x="15118529" y="0"/>
                </a:lnTo>
                <a:lnTo>
                  <a:pt x="15118529" y="8098225"/>
                </a:lnTo>
                <a:lnTo>
                  <a:pt x="0" y="809822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0" y="275714"/>
            <a:ext cx="14072064" cy="10121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8260"/>
              </a:lnSpc>
              <a:spcBef>
                <a:spcPct val="0"/>
              </a:spcBef>
            </a:pPr>
            <a:r>
              <a:rPr lang="en-US" b="true" sz="5900" i="true" u="sng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Verification of Structural Analysis:</a:t>
            </a:r>
          </a:p>
        </p:txBody>
      </p:sp>
    </p:spTree>
  </p:cSld>
  <p:clrMapOvr>
    <a:masterClrMapping/>
  </p:clrMapOvr>
</p:sld>
</file>

<file path=ppt/slides/slide3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5579303" y="714009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7" y="0"/>
                </a:lnTo>
                <a:lnTo>
                  <a:pt x="1679997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024384" y="9529723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7" y="0"/>
                </a:lnTo>
                <a:lnTo>
                  <a:pt x="1679997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7392948" y="3539270"/>
            <a:ext cx="10555443" cy="6020655"/>
          </a:xfrm>
          <a:custGeom>
            <a:avLst/>
            <a:gdLst/>
            <a:ahLst/>
            <a:cxnLst/>
            <a:rect r="r" b="b" t="t" l="l"/>
            <a:pathLst>
              <a:path h="6020655" w="10555443">
                <a:moveTo>
                  <a:pt x="0" y="0"/>
                </a:moveTo>
                <a:lnTo>
                  <a:pt x="10555444" y="0"/>
                </a:lnTo>
                <a:lnTo>
                  <a:pt x="10555444" y="6020655"/>
                </a:lnTo>
                <a:lnTo>
                  <a:pt x="0" y="602065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17259300" y="9210675"/>
            <a:ext cx="152400" cy="200025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F4662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37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0" y="2516183"/>
            <a:ext cx="8492179" cy="6794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99"/>
              </a:lnSpc>
              <a:spcBef>
                <a:spcPct val="0"/>
              </a:spcBef>
            </a:pPr>
            <a:r>
              <a:rPr lang="en-US" b="true" sz="3999">
                <a:solidFill>
                  <a:srgbClr val="CC3134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1-Check mass participation ratio: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541791" y="4844891"/>
            <a:ext cx="6460737" cy="228896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136"/>
              </a:lnSpc>
              <a:spcBef>
                <a:spcPct val="0"/>
              </a:spcBef>
            </a:pPr>
            <a:r>
              <a:rPr lang="en-US" b="true" sz="4383">
                <a:solidFill>
                  <a:srgbClr val="0F4662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the value in X and Y -direction is 98% which is good.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024384" y="599709"/>
            <a:ext cx="14072064" cy="10852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8959"/>
              </a:lnSpc>
              <a:spcBef>
                <a:spcPct val="0"/>
              </a:spcBef>
            </a:pPr>
            <a:r>
              <a:rPr lang="en-US" b="true" sz="6399" i="true" u="sng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Verification of Structural Analysis: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024384" y="1886898"/>
            <a:ext cx="7031716" cy="7054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5740"/>
              </a:lnSpc>
              <a:spcBef>
                <a:spcPct val="0"/>
              </a:spcBef>
            </a:pPr>
            <a:r>
              <a:rPr lang="en-US" b="true" sz="4100" i="true" u="sng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Seismic Check:</a:t>
            </a:r>
          </a:p>
        </p:txBody>
      </p:sp>
    </p:spTree>
  </p:cSld>
  <p:clrMapOvr>
    <a:masterClrMapping/>
  </p:clrMapOvr>
</p:sld>
</file>

<file path=ppt/slides/slide3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5579303" y="714009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7" y="0"/>
                </a:lnTo>
                <a:lnTo>
                  <a:pt x="1679997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024384" y="9529723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7" y="0"/>
                </a:lnTo>
                <a:lnTo>
                  <a:pt x="1679997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028700" y="6587527"/>
            <a:ext cx="11495337" cy="2670773"/>
          </a:xfrm>
          <a:custGeom>
            <a:avLst/>
            <a:gdLst/>
            <a:ahLst/>
            <a:cxnLst/>
            <a:rect r="r" b="b" t="t" l="l"/>
            <a:pathLst>
              <a:path h="2670773" w="11495337">
                <a:moveTo>
                  <a:pt x="0" y="0"/>
                </a:moveTo>
                <a:lnTo>
                  <a:pt x="11495337" y="0"/>
                </a:lnTo>
                <a:lnTo>
                  <a:pt x="11495337" y="2670773"/>
                </a:lnTo>
                <a:lnTo>
                  <a:pt x="0" y="2670773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17259300" y="9210675"/>
            <a:ext cx="152400" cy="200025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F4662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38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7080382" y="5175524"/>
            <a:ext cx="3462962" cy="60455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002"/>
              </a:lnSpc>
              <a:spcBef>
                <a:spcPct val="0"/>
              </a:spcBef>
            </a:pPr>
            <a:r>
              <a:rPr lang="en-US" b="true" sz="3573">
                <a:solidFill>
                  <a:srgbClr val="FF1217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From ETABS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5798637" y="5713408"/>
            <a:ext cx="5699820" cy="61332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044"/>
              </a:lnSpc>
              <a:spcBef>
                <a:spcPct val="0"/>
              </a:spcBef>
            </a:pPr>
            <a:r>
              <a:rPr lang="en-US" b="true" sz="3603">
                <a:solidFill>
                  <a:srgbClr val="0F4662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the value equal to 7702.6172 kN</a:t>
            </a:r>
            <a:r>
              <a:rPr lang="en-US" sz="3603">
                <a:solidFill>
                  <a:srgbClr val="0F4662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 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485305" y="7617102"/>
            <a:ext cx="10582126" cy="12786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123"/>
              </a:lnSpc>
            </a:pPr>
            <a:r>
              <a:rPr lang="en-US" b="true" sz="3659">
                <a:solidFill>
                  <a:srgbClr val="0F4662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Diffrence  (%) =(7796-7702.6)/7796 x100%=1.15%  &lt;10% (OK)</a:t>
            </a:r>
          </a:p>
          <a:p>
            <a:pPr algn="ctr" rtl="true">
              <a:lnSpc>
                <a:spcPts val="5123"/>
              </a:lnSpc>
              <a:spcBef>
                <a:spcPct val="0"/>
              </a:spcBef>
            </a:pPr>
          </a:p>
        </p:txBody>
      </p:sp>
      <p:sp>
        <p:nvSpPr>
          <p:cNvPr name="TextBox 9" id="9"/>
          <p:cNvSpPr txBox="true"/>
          <p:nvPr/>
        </p:nvSpPr>
        <p:spPr>
          <a:xfrm rot="0">
            <a:off x="1024384" y="599709"/>
            <a:ext cx="14072064" cy="10852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8959"/>
              </a:lnSpc>
              <a:spcBef>
                <a:spcPct val="0"/>
              </a:spcBef>
            </a:pPr>
            <a:r>
              <a:rPr lang="en-US" b="true" sz="6399" i="true" u="sng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Verification of Structural Analysis: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024384" y="1886898"/>
            <a:ext cx="7031716" cy="7054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5740"/>
              </a:lnSpc>
              <a:spcBef>
                <a:spcPct val="0"/>
              </a:spcBef>
            </a:pPr>
            <a:r>
              <a:rPr lang="en-US" b="true" sz="4100" i="true" u="sng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Seismic Check: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156368" y="2516183"/>
            <a:ext cx="8492179" cy="6794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99"/>
              </a:lnSpc>
              <a:spcBef>
                <a:spcPct val="0"/>
              </a:spcBef>
            </a:pPr>
            <a:r>
              <a:rPr lang="en-US" b="true" sz="3999">
                <a:solidFill>
                  <a:srgbClr val="CC3134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2-Check equilibrium of base shear: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1864383" y="3488666"/>
            <a:ext cx="12772549" cy="13843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599"/>
              </a:lnSpc>
              <a:spcBef>
                <a:spcPct val="0"/>
              </a:spcBef>
            </a:pPr>
            <a:r>
              <a:rPr lang="en-US" b="true" sz="3999">
                <a:solidFill>
                  <a:srgbClr val="FF1217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Manual calculation of base shear in x-direction and y-direction:</a:t>
            </a:r>
            <a:r>
              <a:rPr lang="en-US" b="true" sz="3999">
                <a:solidFill>
                  <a:srgbClr val="0F4662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 </a:t>
            </a:r>
          </a:p>
          <a:p>
            <a:pPr algn="l">
              <a:lnSpc>
                <a:spcPts val="5599"/>
              </a:lnSpc>
              <a:spcBef>
                <a:spcPct val="0"/>
              </a:spcBef>
            </a:pPr>
            <a:r>
              <a:rPr lang="en-US" b="true" sz="3999">
                <a:solidFill>
                  <a:srgbClr val="0F4662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V = Cs×W=7796 KN</a:t>
            </a:r>
          </a:p>
        </p:txBody>
      </p:sp>
    </p:spTree>
  </p:cSld>
  <p:clrMapOvr>
    <a:masterClrMapping/>
  </p:clrMapOvr>
</p:sld>
</file>

<file path=ppt/slides/slide3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5579303" y="714009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7" y="0"/>
                </a:lnTo>
                <a:lnTo>
                  <a:pt x="1679997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024384" y="9529723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7" y="0"/>
                </a:lnTo>
                <a:lnTo>
                  <a:pt x="1679997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595730" y="4726996"/>
            <a:ext cx="5319887" cy="833007"/>
          </a:xfrm>
          <a:custGeom>
            <a:avLst/>
            <a:gdLst/>
            <a:ahLst/>
            <a:cxnLst/>
            <a:rect r="r" b="b" t="t" l="l"/>
            <a:pathLst>
              <a:path h="833007" w="5319887">
                <a:moveTo>
                  <a:pt x="0" y="0"/>
                </a:moveTo>
                <a:lnTo>
                  <a:pt x="5319887" y="0"/>
                </a:lnTo>
                <a:lnTo>
                  <a:pt x="5319887" y="833008"/>
                </a:lnTo>
                <a:lnTo>
                  <a:pt x="0" y="83300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10373" y="7170701"/>
            <a:ext cx="8060416" cy="1872719"/>
          </a:xfrm>
          <a:custGeom>
            <a:avLst/>
            <a:gdLst/>
            <a:ahLst/>
            <a:cxnLst/>
            <a:rect r="r" b="b" t="t" l="l"/>
            <a:pathLst>
              <a:path h="1872719" w="8060416">
                <a:moveTo>
                  <a:pt x="0" y="0"/>
                </a:moveTo>
                <a:lnTo>
                  <a:pt x="8060416" y="0"/>
                </a:lnTo>
                <a:lnTo>
                  <a:pt x="8060416" y="1872720"/>
                </a:lnTo>
                <a:lnTo>
                  <a:pt x="0" y="187272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17259300" y="9210675"/>
            <a:ext cx="152400" cy="200025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F4662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39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485176" y="7629920"/>
            <a:ext cx="7310810" cy="127863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123"/>
              </a:lnSpc>
            </a:pPr>
            <a:r>
              <a:rPr lang="en-US" b="true" sz="3659">
                <a:solidFill>
                  <a:srgbClr val="0F4662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Difference (%)=(2.5-2.5)/2.5*100% = 0%</a:t>
            </a:r>
          </a:p>
          <a:p>
            <a:pPr algn="ctr" rtl="true">
              <a:lnSpc>
                <a:spcPts val="5123"/>
              </a:lnSpc>
              <a:spcBef>
                <a:spcPct val="0"/>
              </a:spcBef>
            </a:pPr>
          </a:p>
        </p:txBody>
      </p:sp>
      <p:sp>
        <p:nvSpPr>
          <p:cNvPr name="TextBox 8" id="8"/>
          <p:cNvSpPr txBox="true"/>
          <p:nvPr/>
        </p:nvSpPr>
        <p:spPr>
          <a:xfrm rot="0">
            <a:off x="586205" y="6079498"/>
            <a:ext cx="4979491" cy="60490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984"/>
              </a:lnSpc>
              <a:spcBef>
                <a:spcPct val="0"/>
              </a:spcBef>
            </a:pPr>
            <a:r>
              <a:rPr lang="en-US" b="true" sz="3560">
                <a:solidFill>
                  <a:srgbClr val="FF1217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The value from ETABS</a:t>
            </a:r>
            <a:r>
              <a:rPr lang="en-US" b="true" sz="3560">
                <a:solidFill>
                  <a:srgbClr val="0F4662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 =2.5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595730" y="4122097"/>
            <a:ext cx="5841228" cy="60489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984"/>
              </a:lnSpc>
              <a:spcBef>
                <a:spcPct val="0"/>
              </a:spcBef>
            </a:pPr>
            <a:r>
              <a:rPr lang="en-US" b="true" sz="3560">
                <a:solidFill>
                  <a:srgbClr val="FF1217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Manual calculation: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2119369" y="3405183"/>
            <a:ext cx="2793950" cy="64719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278"/>
              </a:lnSpc>
              <a:spcBef>
                <a:spcPct val="0"/>
              </a:spcBef>
            </a:pPr>
            <a:r>
              <a:rPr lang="en-US" b="true" sz="3770" u="sng">
                <a:solidFill>
                  <a:srgbClr val="377684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in X-direction</a:t>
            </a:r>
            <a:r>
              <a:rPr lang="en-US" sz="3770">
                <a:solidFill>
                  <a:srgbClr val="FF1217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 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1024384" y="599709"/>
            <a:ext cx="14072064" cy="10852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8959"/>
              </a:lnSpc>
              <a:spcBef>
                <a:spcPct val="0"/>
              </a:spcBef>
            </a:pPr>
            <a:r>
              <a:rPr lang="en-US" b="true" sz="6399" i="true" u="sng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Verification of Structural Analysis: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1024384" y="1886898"/>
            <a:ext cx="7031716" cy="7054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5740"/>
              </a:lnSpc>
              <a:spcBef>
                <a:spcPct val="0"/>
              </a:spcBef>
            </a:pPr>
            <a:r>
              <a:rPr lang="en-US" b="true" sz="4100" i="true" u="sng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Seismic Check: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641866" y="2516183"/>
            <a:ext cx="8987632" cy="6794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99"/>
              </a:lnSpc>
              <a:spcBef>
                <a:spcPct val="0"/>
              </a:spcBef>
            </a:pPr>
            <a:r>
              <a:rPr lang="en-US" b="true" sz="3999">
                <a:solidFill>
                  <a:srgbClr val="CC3134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3-Check time period by Rayleigh method:</a:t>
            </a:r>
          </a:p>
        </p:txBody>
      </p:sp>
      <p:sp>
        <p:nvSpPr>
          <p:cNvPr name="Freeform 14" id="14"/>
          <p:cNvSpPr/>
          <p:nvPr/>
        </p:nvSpPr>
        <p:spPr>
          <a:xfrm flipH="false" flipV="false" rot="0">
            <a:off x="9878998" y="4722641"/>
            <a:ext cx="6787820" cy="707065"/>
          </a:xfrm>
          <a:custGeom>
            <a:avLst/>
            <a:gdLst/>
            <a:ahLst/>
            <a:cxnLst/>
            <a:rect r="r" b="b" t="t" l="l"/>
            <a:pathLst>
              <a:path h="707065" w="6787820">
                <a:moveTo>
                  <a:pt x="0" y="0"/>
                </a:moveTo>
                <a:lnTo>
                  <a:pt x="6787820" y="0"/>
                </a:lnTo>
                <a:lnTo>
                  <a:pt x="6787820" y="707065"/>
                </a:lnTo>
                <a:lnTo>
                  <a:pt x="0" y="707065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Freeform 15" id="15"/>
          <p:cNvSpPr/>
          <p:nvPr/>
        </p:nvSpPr>
        <p:spPr>
          <a:xfrm flipH="false" flipV="false" rot="0">
            <a:off x="9629498" y="6817749"/>
            <a:ext cx="8060416" cy="1872719"/>
          </a:xfrm>
          <a:custGeom>
            <a:avLst/>
            <a:gdLst/>
            <a:ahLst/>
            <a:cxnLst/>
            <a:rect r="r" b="b" t="t" l="l"/>
            <a:pathLst>
              <a:path h="1872719" w="8060416">
                <a:moveTo>
                  <a:pt x="0" y="0"/>
                </a:moveTo>
                <a:lnTo>
                  <a:pt x="8060416" y="0"/>
                </a:lnTo>
                <a:lnTo>
                  <a:pt x="8060416" y="1872720"/>
                </a:lnTo>
                <a:lnTo>
                  <a:pt x="0" y="187272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6" id="16"/>
          <p:cNvSpPr txBox="true"/>
          <p:nvPr/>
        </p:nvSpPr>
        <p:spPr>
          <a:xfrm rot="0">
            <a:off x="9739679" y="7629920"/>
            <a:ext cx="7310810" cy="127863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123"/>
              </a:lnSpc>
            </a:pPr>
            <a:r>
              <a:rPr lang="en-US" b="true" sz="3659">
                <a:solidFill>
                  <a:srgbClr val="0F4662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Difference (%)=(2.7-2.7)/2.7*100% = 0%</a:t>
            </a:r>
          </a:p>
          <a:p>
            <a:pPr algn="ctr" rtl="true">
              <a:lnSpc>
                <a:spcPts val="5123"/>
              </a:lnSpc>
              <a:spcBef>
                <a:spcPct val="0"/>
              </a:spcBef>
            </a:pPr>
          </a:p>
        </p:txBody>
      </p:sp>
      <p:sp>
        <p:nvSpPr>
          <p:cNvPr name="TextBox 17" id="17"/>
          <p:cNvSpPr txBox="true"/>
          <p:nvPr/>
        </p:nvSpPr>
        <p:spPr>
          <a:xfrm rot="0">
            <a:off x="9836169" y="6079498"/>
            <a:ext cx="4988570" cy="60490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984"/>
              </a:lnSpc>
              <a:spcBef>
                <a:spcPct val="0"/>
              </a:spcBef>
            </a:pPr>
            <a:r>
              <a:rPr lang="en-US" b="true" sz="3560">
                <a:solidFill>
                  <a:srgbClr val="FF1217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The value from ETABS</a:t>
            </a:r>
            <a:r>
              <a:rPr lang="en-US" b="true" sz="3560">
                <a:solidFill>
                  <a:srgbClr val="0F4662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 =2.7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9850233" y="4122097"/>
            <a:ext cx="5841228" cy="60489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984"/>
              </a:lnSpc>
              <a:spcBef>
                <a:spcPct val="0"/>
              </a:spcBef>
            </a:pPr>
            <a:r>
              <a:rPr lang="en-US" b="true" sz="3560">
                <a:solidFill>
                  <a:srgbClr val="FF1217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Manual calculation: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11882630" y="3405183"/>
            <a:ext cx="2780556" cy="64719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278"/>
              </a:lnSpc>
              <a:spcBef>
                <a:spcPct val="0"/>
              </a:spcBef>
            </a:pPr>
            <a:r>
              <a:rPr lang="en-US" b="true" sz="3770" u="sng">
                <a:solidFill>
                  <a:srgbClr val="377684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in Y-direction</a:t>
            </a:r>
            <a:r>
              <a:rPr lang="en-US" sz="3770">
                <a:solidFill>
                  <a:srgbClr val="FF1217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 </a:t>
            </a:r>
          </a:p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0" y="0"/>
            <a:ext cx="18288000" cy="4099486"/>
            <a:chOff x="0" y="0"/>
            <a:chExt cx="4816593" cy="10797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816592" cy="1079700"/>
            </a:xfrm>
            <a:custGeom>
              <a:avLst/>
              <a:gdLst/>
              <a:ahLst/>
              <a:cxnLst/>
              <a:rect r="r" b="b" t="t" l="l"/>
              <a:pathLst>
                <a:path h="1079700" w="4816592">
                  <a:moveTo>
                    <a:pt x="0" y="0"/>
                  </a:moveTo>
                  <a:lnTo>
                    <a:pt x="4816592" y="0"/>
                  </a:lnTo>
                  <a:lnTo>
                    <a:pt x="4816592" y="1079700"/>
                  </a:lnTo>
                  <a:lnTo>
                    <a:pt x="0" y="1079700"/>
                  </a:lnTo>
                  <a:close/>
                </a:path>
              </a:pathLst>
            </a:custGeom>
            <a:solidFill>
              <a:srgbClr val="DBE5EA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47625"/>
              <a:ext cx="4816593" cy="11273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693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961289" y="2523415"/>
            <a:ext cx="3152142" cy="3152142"/>
            <a:chOff x="0" y="0"/>
            <a:chExt cx="812800" cy="8128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2700">
              <a:solidFill>
                <a:srgbClr val="000000"/>
              </a:solidFill>
            </a:ln>
          </p:spPr>
        </p:sp>
      </p:grpSp>
      <p:sp>
        <p:nvSpPr>
          <p:cNvPr name="AutoShape 7" id="7"/>
          <p:cNvSpPr/>
          <p:nvPr/>
        </p:nvSpPr>
        <p:spPr>
          <a:xfrm>
            <a:off x="5897880" y="8681205"/>
            <a:ext cx="6492240" cy="0"/>
          </a:xfrm>
          <a:prstGeom prst="line">
            <a:avLst/>
          </a:prstGeom>
          <a:ln cap="flat" w="76200">
            <a:solidFill>
              <a:srgbClr val="0F46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8" id="8"/>
          <p:cNvSpPr/>
          <p:nvPr/>
        </p:nvSpPr>
        <p:spPr>
          <a:xfrm flipH="false" flipV="false" rot="0">
            <a:off x="8304001" y="9529723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8" y="0"/>
                </a:lnTo>
                <a:lnTo>
                  <a:pt x="1679998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-1920927" y="-1080521"/>
            <a:ext cx="20208927" cy="11367521"/>
          </a:xfrm>
          <a:custGeom>
            <a:avLst/>
            <a:gdLst/>
            <a:ahLst/>
            <a:cxnLst/>
            <a:rect r="r" b="b" t="t" l="l"/>
            <a:pathLst>
              <a:path h="11367521" w="20208927">
                <a:moveTo>
                  <a:pt x="0" y="0"/>
                </a:moveTo>
                <a:lnTo>
                  <a:pt x="20208927" y="0"/>
                </a:lnTo>
                <a:lnTo>
                  <a:pt x="20208927" y="11367521"/>
                </a:lnTo>
                <a:lnTo>
                  <a:pt x="0" y="1136752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1028700" y="6769735"/>
            <a:ext cx="5017320" cy="4057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3359"/>
              </a:lnSpc>
              <a:spcBef>
                <a:spcPct val="0"/>
              </a:spcBef>
            </a:pPr>
            <a:r>
              <a:rPr lang="en-US" sz="2400">
                <a:solidFill>
                  <a:srgbClr val="0F4662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Member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17259300" y="9210675"/>
            <a:ext cx="152400" cy="200025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F4662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4</a:t>
            </a:r>
          </a:p>
        </p:txBody>
      </p:sp>
    </p:spTree>
  </p:cSld>
  <p:clrMapOvr>
    <a:masterClrMapping/>
  </p:clrMapOvr>
</p:sld>
</file>

<file path=ppt/slides/slide4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5579303" y="714009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7" y="0"/>
                </a:lnTo>
                <a:lnTo>
                  <a:pt x="1679997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024384" y="9529723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7" y="0"/>
                </a:lnTo>
                <a:lnTo>
                  <a:pt x="1679997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864383" y="4460069"/>
            <a:ext cx="2675859" cy="1802959"/>
          </a:xfrm>
          <a:custGeom>
            <a:avLst/>
            <a:gdLst/>
            <a:ahLst/>
            <a:cxnLst/>
            <a:rect r="r" b="b" t="t" l="l"/>
            <a:pathLst>
              <a:path h="1802959" w="2675859">
                <a:moveTo>
                  <a:pt x="0" y="0"/>
                </a:moveTo>
                <a:lnTo>
                  <a:pt x="2675859" y="0"/>
                </a:lnTo>
                <a:lnTo>
                  <a:pt x="2675859" y="1802958"/>
                </a:lnTo>
                <a:lnTo>
                  <a:pt x="0" y="180295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5655" r="0" b="-5655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5925553" y="2114240"/>
            <a:ext cx="12075484" cy="7445685"/>
          </a:xfrm>
          <a:custGeom>
            <a:avLst/>
            <a:gdLst/>
            <a:ahLst/>
            <a:cxnLst/>
            <a:rect r="r" b="b" t="t" l="l"/>
            <a:pathLst>
              <a:path h="7445685" w="12075484">
                <a:moveTo>
                  <a:pt x="0" y="0"/>
                </a:moveTo>
                <a:lnTo>
                  <a:pt x="12075484" y="0"/>
                </a:lnTo>
                <a:lnTo>
                  <a:pt x="12075484" y="7445685"/>
                </a:lnTo>
                <a:lnTo>
                  <a:pt x="0" y="744568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17259300" y="9210675"/>
            <a:ext cx="152400" cy="200025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F4662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40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1024384" y="599709"/>
            <a:ext cx="14072064" cy="10852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8959"/>
              </a:lnSpc>
              <a:spcBef>
                <a:spcPct val="0"/>
              </a:spcBef>
            </a:pPr>
            <a:r>
              <a:rPr lang="en-US" b="true" sz="6399" i="true" u="sng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Verification of Structural Analysis: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024384" y="1886898"/>
            <a:ext cx="7031716" cy="7054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5740"/>
              </a:lnSpc>
              <a:spcBef>
                <a:spcPct val="0"/>
              </a:spcBef>
            </a:pPr>
            <a:r>
              <a:rPr lang="en-US" b="true" sz="4100" i="true" u="sng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Seismic Check: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028700" y="2516183"/>
            <a:ext cx="8987632" cy="6794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599"/>
              </a:lnSpc>
              <a:spcBef>
                <a:spcPct val="0"/>
              </a:spcBef>
            </a:pPr>
            <a:r>
              <a:rPr lang="en-US" b="true" sz="3999">
                <a:solidFill>
                  <a:srgbClr val="CC3134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4-Check Story Forces:</a:t>
            </a:r>
          </a:p>
        </p:txBody>
      </p:sp>
    </p:spTree>
  </p:cSld>
  <p:clrMapOvr>
    <a:masterClrMapping/>
  </p:clrMapOvr>
</p:sld>
</file>

<file path=ppt/slides/slide4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5579303" y="714009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7" y="0"/>
                </a:lnTo>
                <a:lnTo>
                  <a:pt x="1679997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024384" y="9529723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7" y="0"/>
                </a:lnTo>
                <a:lnTo>
                  <a:pt x="1679997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1491405" y="4091659"/>
            <a:ext cx="6487922" cy="4298249"/>
          </a:xfrm>
          <a:custGeom>
            <a:avLst/>
            <a:gdLst/>
            <a:ahLst/>
            <a:cxnLst/>
            <a:rect r="r" b="b" t="t" l="l"/>
            <a:pathLst>
              <a:path h="4298249" w="6487922">
                <a:moveTo>
                  <a:pt x="0" y="0"/>
                </a:moveTo>
                <a:lnTo>
                  <a:pt x="6487922" y="0"/>
                </a:lnTo>
                <a:lnTo>
                  <a:pt x="6487922" y="4298249"/>
                </a:lnTo>
                <a:lnTo>
                  <a:pt x="0" y="429824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17259300" y="9210675"/>
            <a:ext cx="152400" cy="200025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F4662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41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1024384" y="599709"/>
            <a:ext cx="14072064" cy="10852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8959"/>
              </a:lnSpc>
              <a:spcBef>
                <a:spcPct val="0"/>
              </a:spcBef>
            </a:pPr>
            <a:r>
              <a:rPr lang="en-US" b="true" sz="6399" i="true" u="sng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Verification of Structural Analysis: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1024384" y="1886898"/>
            <a:ext cx="7031716" cy="7054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5740"/>
              </a:lnSpc>
              <a:spcBef>
                <a:spcPct val="0"/>
              </a:spcBef>
            </a:pPr>
            <a:r>
              <a:rPr lang="en-US" b="true" sz="4100" i="true" u="sng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Seismic Check: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641866" y="2516183"/>
            <a:ext cx="8987632" cy="6794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99"/>
              </a:lnSpc>
              <a:spcBef>
                <a:spcPct val="0"/>
              </a:spcBef>
            </a:pPr>
            <a:r>
              <a:rPr lang="en-US" b="true" sz="3999">
                <a:solidFill>
                  <a:srgbClr val="CC3134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5-Type of Lateral Force Resisting System: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134459" y="4136321"/>
            <a:ext cx="8002446" cy="194608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782"/>
              </a:lnSpc>
            </a:pPr>
            <a:r>
              <a:rPr lang="en-US" sz="2701">
                <a:solidFill>
                  <a:srgbClr val="0F4662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Total force =7681 KN</a:t>
            </a:r>
          </a:p>
          <a:p>
            <a:pPr algn="ctr">
              <a:lnSpc>
                <a:spcPts val="3782"/>
              </a:lnSpc>
            </a:pPr>
            <a:r>
              <a:rPr lang="en-US" sz="2701">
                <a:solidFill>
                  <a:srgbClr val="0F4662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Force from wall =4974</a:t>
            </a:r>
          </a:p>
          <a:p>
            <a:pPr algn="ctr">
              <a:lnSpc>
                <a:spcPts val="3782"/>
              </a:lnSpc>
            </a:pPr>
            <a:r>
              <a:rPr lang="en-US" sz="2701">
                <a:solidFill>
                  <a:srgbClr val="0F4662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4974/7681=0.6........60%</a:t>
            </a:r>
          </a:p>
          <a:p>
            <a:pPr algn="ctr" rtl="true">
              <a:lnSpc>
                <a:spcPts val="4200"/>
              </a:lnSpc>
              <a:spcBef>
                <a:spcPct val="0"/>
              </a:spcBef>
            </a:pPr>
          </a:p>
        </p:txBody>
      </p:sp>
      <p:sp>
        <p:nvSpPr>
          <p:cNvPr name="Freeform 10" id="10"/>
          <p:cNvSpPr/>
          <p:nvPr/>
        </p:nvSpPr>
        <p:spPr>
          <a:xfrm flipH="false" flipV="false" rot="0">
            <a:off x="1141554" y="6082408"/>
            <a:ext cx="8002446" cy="1859251"/>
          </a:xfrm>
          <a:custGeom>
            <a:avLst/>
            <a:gdLst/>
            <a:ahLst/>
            <a:cxnLst/>
            <a:rect r="r" b="b" t="t" l="l"/>
            <a:pathLst>
              <a:path h="1859251" w="8002446">
                <a:moveTo>
                  <a:pt x="0" y="0"/>
                </a:moveTo>
                <a:lnTo>
                  <a:pt x="8002446" y="0"/>
                </a:lnTo>
                <a:lnTo>
                  <a:pt x="8002446" y="1859251"/>
                </a:lnTo>
                <a:lnTo>
                  <a:pt x="0" y="1859251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1" id="11"/>
          <p:cNvSpPr txBox="true"/>
          <p:nvPr/>
        </p:nvSpPr>
        <p:spPr>
          <a:xfrm rot="0">
            <a:off x="1024384" y="6610430"/>
            <a:ext cx="7708396" cy="59592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905"/>
              </a:lnSpc>
              <a:spcBef>
                <a:spcPct val="0"/>
              </a:spcBef>
            </a:pPr>
            <a:r>
              <a:rPr lang="en-US" b="true" sz="3503">
                <a:solidFill>
                  <a:srgbClr val="0F4662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This indicates that the system is </a:t>
            </a:r>
            <a:r>
              <a:rPr lang="en-US" b="true" sz="3503" u="sng">
                <a:solidFill>
                  <a:srgbClr val="FF1217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dual system</a:t>
            </a:r>
          </a:p>
        </p:txBody>
      </p:sp>
    </p:spTree>
  </p:cSld>
  <p:clrMapOvr>
    <a:masterClrMapping/>
  </p:clrMapOvr>
</p:sld>
</file>

<file path=ppt/slides/slide4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5579303" y="714009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7" y="0"/>
                </a:lnTo>
                <a:lnTo>
                  <a:pt x="1679997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024384" y="9529723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7" y="0"/>
                </a:lnTo>
                <a:lnTo>
                  <a:pt x="1679997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17259300" y="9210675"/>
            <a:ext cx="152400" cy="200025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F4662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42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5518200" y="1905948"/>
            <a:ext cx="5753780" cy="61341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039"/>
              </a:lnSpc>
              <a:spcBef>
                <a:spcPct val="0"/>
              </a:spcBef>
            </a:pPr>
            <a:r>
              <a:rPr lang="en-US" b="true" sz="3599" i="true">
                <a:solidFill>
                  <a:srgbClr val="000000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Seismic design category is </a:t>
            </a:r>
            <a:r>
              <a:rPr lang="en-US" b="true" sz="3599" i="true">
                <a:solidFill>
                  <a:srgbClr val="FF1217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C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1024384" y="599709"/>
            <a:ext cx="14072064" cy="10852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8959"/>
              </a:lnSpc>
              <a:spcBef>
                <a:spcPct val="0"/>
              </a:spcBef>
            </a:pPr>
            <a:r>
              <a:rPr lang="en-US" b="true" sz="6399" i="true" u="sng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Verification of Structural Analysis: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1024384" y="1886898"/>
            <a:ext cx="7031716" cy="7054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5740"/>
              </a:lnSpc>
              <a:spcBef>
                <a:spcPct val="0"/>
              </a:spcBef>
            </a:pPr>
            <a:r>
              <a:rPr lang="en-US" b="true" sz="4100" i="true" u="sng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Structural Irrigularity: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024384" y="2495286"/>
            <a:ext cx="5687339" cy="6794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599"/>
              </a:lnSpc>
              <a:spcBef>
                <a:spcPct val="0"/>
              </a:spcBef>
            </a:pPr>
            <a:r>
              <a:rPr lang="en-US" b="true" sz="3999">
                <a:solidFill>
                  <a:srgbClr val="CC3134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1-Horizantal Irregularity:</a:t>
            </a:r>
          </a:p>
        </p:txBody>
      </p:sp>
      <p:graphicFrame>
        <p:nvGraphicFramePr>
          <p:cNvPr name="Table 9" id="9"/>
          <p:cNvGraphicFramePr>
            <a:graphicFrameLocks noGrp="true"/>
          </p:cNvGraphicFramePr>
          <p:nvPr/>
        </p:nvGraphicFramePr>
        <p:xfrm>
          <a:off x="1028700" y="3460486"/>
          <a:ext cx="6670490" cy="5692981"/>
        </p:xfrm>
        <a:graphic>
          <a:graphicData uri="http://schemas.openxmlformats.org/drawingml/2006/table">
            <a:tbl>
              <a:tblPr/>
              <a:tblGrid>
                <a:gridCol w="2549149"/>
                <a:gridCol w="4121341"/>
              </a:tblGrid>
              <a:tr h="948830"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3779"/>
                        </a:lnSpc>
                        <a:defRPr/>
                      </a:pPr>
                      <a:r>
                        <a:rPr lang="en-US" b="true" sz="2699" i="true">
                          <a:solidFill>
                            <a:srgbClr val="0F4662"/>
                          </a:solidFill>
                          <a:latin typeface="Cormorant Garamond Bold Italics"/>
                          <a:ea typeface="Cormorant Garamond Bold Italics"/>
                          <a:cs typeface="Cormorant Garamond Bold Italics"/>
                          <a:sym typeface="Cormorant Garamond Bold Italics"/>
                        </a:rPr>
                        <a:t>Type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994A0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3780"/>
                        </a:lnSpc>
                        <a:defRPr/>
                      </a:pPr>
                      <a:r>
                        <a:rPr lang="en-US" b="true" sz="2700" i="true">
                          <a:solidFill>
                            <a:srgbClr val="0F4662"/>
                          </a:solidFill>
                          <a:latin typeface="Cormorant Garamond Bold Italics"/>
                          <a:ea typeface="Cormorant Garamond Bold Italics"/>
                          <a:cs typeface="Cormorant Garamond Bold Italics"/>
                          <a:sym typeface="Cormorant Garamond Bold Italics"/>
                        </a:rPr>
                        <a:t>Commentary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994A0"/>
                    </a:solidFill>
                  </a:tcPr>
                </a:tc>
              </a:tr>
              <a:tr h="948830"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3780"/>
                        </a:lnSpc>
                        <a:defRPr/>
                      </a:pPr>
                      <a:r>
                        <a:rPr lang="en-US" sz="2700" b="tru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1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3640"/>
                        </a:lnSpc>
                        <a:defRPr/>
                      </a:pPr>
                      <a:r>
                        <a:rPr lang="en-US" sz="2600" b="tru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Does not exist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8830"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3640"/>
                        </a:lnSpc>
                        <a:defRPr/>
                      </a:pPr>
                      <a:r>
                        <a:rPr lang="en-US" sz="2600" b="tru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2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3640"/>
                        </a:lnSpc>
                        <a:defRPr/>
                      </a:pPr>
                      <a:r>
                        <a:rPr lang="en-US" sz="2600" b="tru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 Not applicable 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8830"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3780"/>
                        </a:lnSpc>
                        <a:defRPr/>
                      </a:pPr>
                      <a:r>
                        <a:rPr lang="en-US" sz="2700" b="tru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3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3640"/>
                        </a:lnSpc>
                        <a:defRPr/>
                      </a:pPr>
                      <a:r>
                        <a:rPr lang="en-US" sz="2600" b="tru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 </a:t>
                      </a:r>
                      <a:r>
                        <a:rPr lang="en-US" sz="2600" b="tru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Not applicable 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8830"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3780"/>
                        </a:lnSpc>
                        <a:defRPr/>
                      </a:pPr>
                      <a:r>
                        <a:rPr lang="en-US" sz="2700" b="tru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4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3640"/>
                        </a:lnSpc>
                        <a:defRPr/>
                      </a:pPr>
                      <a:r>
                        <a:rPr lang="en-US" sz="2600" b="tru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Does not exist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8830"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3780"/>
                        </a:lnSpc>
                        <a:defRPr/>
                      </a:pPr>
                      <a:r>
                        <a:rPr lang="en-US" sz="2700" b="tru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5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3640"/>
                        </a:lnSpc>
                        <a:defRPr/>
                      </a:pPr>
                      <a:r>
                        <a:rPr lang="en-US" b="true" sz="2600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Exist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name="Table 10" id="10"/>
          <p:cNvGraphicFramePr>
            <a:graphicFrameLocks noGrp="true"/>
          </p:cNvGraphicFramePr>
          <p:nvPr/>
        </p:nvGraphicFramePr>
        <p:xfrm>
          <a:off x="9524964" y="3424198"/>
          <a:ext cx="6673427" cy="6105525"/>
        </p:xfrm>
        <a:graphic>
          <a:graphicData uri="http://schemas.openxmlformats.org/drawingml/2006/table">
            <a:tbl>
              <a:tblPr/>
              <a:tblGrid>
                <a:gridCol w="2976905"/>
                <a:gridCol w="3696522"/>
              </a:tblGrid>
              <a:tr h="872218"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3499"/>
                        </a:lnSpc>
                        <a:defRPr/>
                      </a:pPr>
                      <a:r>
                        <a:rPr lang="en-US" b="true" sz="2499" i="true">
                          <a:solidFill>
                            <a:srgbClr val="0F4662"/>
                          </a:solidFill>
                          <a:latin typeface="Cormorant Garamond Bold Italics"/>
                          <a:ea typeface="Cormorant Garamond Bold Italics"/>
                          <a:cs typeface="Cormorant Garamond Bold Italics"/>
                          <a:sym typeface="Cormorant Garamond Bold Italics"/>
                        </a:rPr>
                        <a:t>Type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994A0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3500"/>
                        </a:lnSpc>
                        <a:defRPr/>
                      </a:pPr>
                      <a:r>
                        <a:rPr lang="en-US" b="true" sz="2500" i="true">
                          <a:solidFill>
                            <a:srgbClr val="0F4662"/>
                          </a:solidFill>
                          <a:latin typeface="Cormorant Garamond Bold Italics"/>
                          <a:ea typeface="Cormorant Garamond Bold Italics"/>
                          <a:cs typeface="Cormorant Garamond Bold Italics"/>
                          <a:sym typeface="Cormorant Garamond Bold Italics"/>
                        </a:rPr>
                        <a:t>Commentary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994A0"/>
                    </a:solidFill>
                  </a:tcPr>
                </a:tc>
              </a:tr>
              <a:tr h="872218"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3500"/>
                        </a:lnSpc>
                        <a:defRPr/>
                      </a:pPr>
                      <a:r>
                        <a:rPr lang="en-US" sz="2500" b="tru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1 a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3500"/>
                        </a:lnSpc>
                        <a:defRPr/>
                      </a:pPr>
                      <a:r>
                        <a:rPr lang="en-US" sz="2500" b="tru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Not applicable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2218"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3500"/>
                        </a:lnSpc>
                        <a:defRPr/>
                      </a:pPr>
                      <a:r>
                        <a:rPr lang="en-US" sz="2500" b="tru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1 b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3500"/>
                        </a:lnSpc>
                        <a:defRPr/>
                      </a:pPr>
                      <a:r>
                        <a:rPr lang="en-US" sz="2500" b="tru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 Not applicable 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2218"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3500"/>
                        </a:lnSpc>
                        <a:defRPr/>
                      </a:pPr>
                      <a:r>
                        <a:rPr lang="en-US" sz="2500" b="tru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2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3500"/>
                        </a:lnSpc>
                        <a:defRPr/>
                      </a:pPr>
                      <a:r>
                        <a:rPr lang="en-US" sz="2500" b="tru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 </a:t>
                      </a:r>
                      <a:r>
                        <a:rPr lang="en-US" sz="2500" b="tru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Not applicable 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2218"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3500"/>
                        </a:lnSpc>
                        <a:defRPr/>
                      </a:pPr>
                      <a:r>
                        <a:rPr lang="en-US" sz="2500" b="tru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3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3500"/>
                        </a:lnSpc>
                        <a:defRPr/>
                      </a:pPr>
                      <a:r>
                        <a:rPr lang="en-US" sz="2500" b="tru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Does not exist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2218"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3500"/>
                        </a:lnSpc>
                        <a:defRPr/>
                      </a:pPr>
                      <a:r>
                        <a:rPr lang="en-US" sz="2500" b="tru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4 a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3500"/>
                        </a:lnSpc>
                        <a:defRPr/>
                      </a:pPr>
                      <a:r>
                        <a:rPr lang="en-US" b="true" sz="2500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 </a:t>
                      </a:r>
                      <a:r>
                        <a:rPr lang="en-US" b="true" sz="2500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Not applicable 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2218"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3500"/>
                        </a:lnSpc>
                        <a:defRPr/>
                      </a:pPr>
                      <a:r>
                        <a:rPr lang="en-US" sz="2500" b="tru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4 b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3499"/>
                        </a:lnSpc>
                        <a:defRPr/>
                      </a:pPr>
                      <a:r>
                        <a:rPr lang="en-US" sz="2499" b="tru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Does not exist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name="TextBox 11" id="11"/>
          <p:cNvSpPr txBox="true"/>
          <p:nvPr/>
        </p:nvSpPr>
        <p:spPr>
          <a:xfrm rot="0">
            <a:off x="10023280" y="2495286"/>
            <a:ext cx="4596110" cy="6794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99"/>
              </a:lnSpc>
              <a:spcBef>
                <a:spcPct val="0"/>
              </a:spcBef>
            </a:pPr>
            <a:r>
              <a:rPr lang="en-US" b="true" sz="3999">
                <a:solidFill>
                  <a:srgbClr val="CC3134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2- Vertical </a:t>
            </a:r>
            <a:r>
              <a:rPr lang="en-US" b="true" sz="3999">
                <a:solidFill>
                  <a:srgbClr val="CC3134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Irregularity:</a:t>
            </a:r>
          </a:p>
        </p:txBody>
      </p:sp>
    </p:spTree>
  </p:cSld>
  <p:clrMapOvr>
    <a:masterClrMapping/>
  </p:clrMapOvr>
</p:sld>
</file>

<file path=ppt/slides/slide4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5579303" y="714009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7" y="0"/>
                </a:lnTo>
                <a:lnTo>
                  <a:pt x="1679997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024384" y="9529723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7" y="0"/>
                </a:lnTo>
                <a:lnTo>
                  <a:pt x="1679997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196918" y="3681718"/>
            <a:ext cx="3014926" cy="1461782"/>
          </a:xfrm>
          <a:custGeom>
            <a:avLst/>
            <a:gdLst/>
            <a:ahLst/>
            <a:cxnLst/>
            <a:rect r="r" b="b" t="t" l="l"/>
            <a:pathLst>
              <a:path h="1461782" w="3014926">
                <a:moveTo>
                  <a:pt x="0" y="0"/>
                </a:moveTo>
                <a:lnTo>
                  <a:pt x="3014926" y="0"/>
                </a:lnTo>
                <a:lnTo>
                  <a:pt x="3014926" y="1461782"/>
                </a:lnTo>
                <a:lnTo>
                  <a:pt x="0" y="146178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252807" t="-660092" r="-731168" b="-497488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6981556" y="1755015"/>
            <a:ext cx="11085291" cy="8085069"/>
          </a:xfrm>
          <a:custGeom>
            <a:avLst/>
            <a:gdLst/>
            <a:ahLst/>
            <a:cxnLst/>
            <a:rect r="r" b="b" t="t" l="l"/>
            <a:pathLst>
              <a:path h="8085069" w="11085291">
                <a:moveTo>
                  <a:pt x="0" y="0"/>
                </a:moveTo>
                <a:lnTo>
                  <a:pt x="11085292" y="0"/>
                </a:lnTo>
                <a:lnTo>
                  <a:pt x="11085292" y="8085070"/>
                </a:lnTo>
                <a:lnTo>
                  <a:pt x="0" y="808507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97769" t="-76212" r="-99532" b="-53076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0" y="7270795"/>
            <a:ext cx="6912205" cy="1605949"/>
          </a:xfrm>
          <a:custGeom>
            <a:avLst/>
            <a:gdLst/>
            <a:ahLst/>
            <a:cxnLst/>
            <a:rect r="r" b="b" t="t" l="l"/>
            <a:pathLst>
              <a:path h="1605949" w="6912205">
                <a:moveTo>
                  <a:pt x="0" y="0"/>
                </a:moveTo>
                <a:lnTo>
                  <a:pt x="6912205" y="0"/>
                </a:lnTo>
                <a:lnTo>
                  <a:pt x="6912205" y="1605949"/>
                </a:lnTo>
                <a:lnTo>
                  <a:pt x="0" y="1605949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-5400000">
            <a:off x="10069719" y="5110845"/>
            <a:ext cx="8305263" cy="1453421"/>
          </a:xfrm>
          <a:custGeom>
            <a:avLst/>
            <a:gdLst/>
            <a:ahLst/>
            <a:cxnLst/>
            <a:rect r="r" b="b" t="t" l="l"/>
            <a:pathLst>
              <a:path h="1453421" w="8305263">
                <a:moveTo>
                  <a:pt x="0" y="0"/>
                </a:moveTo>
                <a:lnTo>
                  <a:pt x="8305263" y="0"/>
                </a:lnTo>
                <a:lnTo>
                  <a:pt x="8305263" y="1453421"/>
                </a:lnTo>
                <a:lnTo>
                  <a:pt x="0" y="1453421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17259300" y="9210675"/>
            <a:ext cx="152400" cy="200025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F4662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43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-907174" y="5362575"/>
            <a:ext cx="8412312" cy="12871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180"/>
              </a:lnSpc>
            </a:pPr>
            <a:r>
              <a:rPr lang="en-US" sz="3700">
                <a:solidFill>
                  <a:srgbClr val="0F4662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If θ &lt; 0.1 ----&gt; the effect of P-delta</a:t>
            </a:r>
          </a:p>
          <a:p>
            <a:pPr algn="ctr">
              <a:lnSpc>
                <a:spcPts val="5180"/>
              </a:lnSpc>
              <a:spcBef>
                <a:spcPct val="0"/>
              </a:spcBef>
            </a:pPr>
            <a:r>
              <a:rPr lang="en-US" sz="3700">
                <a:solidFill>
                  <a:srgbClr val="0F4662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                     will be neglected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48786" y="7423475"/>
            <a:ext cx="6300392" cy="123391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964"/>
              </a:lnSpc>
            </a:pPr>
            <a:r>
              <a:rPr lang="en-US" sz="3545" b="true">
                <a:solidFill>
                  <a:srgbClr val="0F4662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θ in both directions &lt; 0.1 </a:t>
            </a:r>
          </a:p>
          <a:p>
            <a:pPr algn="ctr">
              <a:lnSpc>
                <a:spcPts val="4964"/>
              </a:lnSpc>
              <a:spcBef>
                <a:spcPct val="0"/>
              </a:spcBef>
            </a:pPr>
            <a:r>
              <a:rPr lang="en-US" b="true" sz="3545">
                <a:solidFill>
                  <a:srgbClr val="0F4662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SO, the effect of P- delta neglected</a:t>
            </a:r>
          </a:p>
        </p:txBody>
      </p:sp>
      <p:sp>
        <p:nvSpPr>
          <p:cNvPr name="Freeform 11" id="11"/>
          <p:cNvSpPr/>
          <p:nvPr/>
        </p:nvSpPr>
        <p:spPr>
          <a:xfrm flipH="false" flipV="false" rot="-5400000">
            <a:off x="13290202" y="5063838"/>
            <a:ext cx="8385275" cy="1467423"/>
          </a:xfrm>
          <a:custGeom>
            <a:avLst/>
            <a:gdLst/>
            <a:ahLst/>
            <a:cxnLst/>
            <a:rect r="r" b="b" t="t" l="l"/>
            <a:pathLst>
              <a:path h="1467423" w="8385275">
                <a:moveTo>
                  <a:pt x="0" y="0"/>
                </a:moveTo>
                <a:lnTo>
                  <a:pt x="8385275" y="0"/>
                </a:lnTo>
                <a:lnTo>
                  <a:pt x="8385275" y="1467424"/>
                </a:lnTo>
                <a:lnTo>
                  <a:pt x="0" y="1467424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2" id="12"/>
          <p:cNvSpPr txBox="true"/>
          <p:nvPr/>
        </p:nvSpPr>
        <p:spPr>
          <a:xfrm rot="0">
            <a:off x="1024384" y="599709"/>
            <a:ext cx="14072064" cy="10852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8959"/>
              </a:lnSpc>
              <a:spcBef>
                <a:spcPct val="0"/>
              </a:spcBef>
            </a:pPr>
            <a:r>
              <a:rPr lang="en-US" b="true" sz="6399" i="true" u="sng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Verification of Structural Analysis: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1024384" y="1886898"/>
            <a:ext cx="7031716" cy="7054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5740"/>
              </a:lnSpc>
              <a:spcBef>
                <a:spcPct val="0"/>
              </a:spcBef>
            </a:pPr>
            <a:r>
              <a:rPr lang="en-US" b="true" sz="4100" i="true" u="sng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Effect of P-delta:</a:t>
            </a:r>
          </a:p>
        </p:txBody>
      </p:sp>
    </p:spTree>
  </p:cSld>
  <p:clrMapOvr>
    <a:masterClrMapping/>
  </p:clrMapOvr>
</p:sld>
</file>

<file path=ppt/slides/slide4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506415" y="4234945"/>
            <a:ext cx="6876766" cy="5544678"/>
          </a:xfrm>
          <a:custGeom>
            <a:avLst/>
            <a:gdLst/>
            <a:ahLst/>
            <a:cxnLst/>
            <a:rect r="r" b="b" t="t" l="l"/>
            <a:pathLst>
              <a:path h="5544678" w="6876766">
                <a:moveTo>
                  <a:pt x="0" y="0"/>
                </a:moveTo>
                <a:lnTo>
                  <a:pt x="6876766" y="0"/>
                </a:lnTo>
                <a:lnTo>
                  <a:pt x="6876766" y="5544678"/>
                </a:lnTo>
                <a:lnTo>
                  <a:pt x="0" y="554467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8681038" y="2723282"/>
            <a:ext cx="8723518" cy="6836643"/>
          </a:xfrm>
          <a:custGeom>
            <a:avLst/>
            <a:gdLst/>
            <a:ahLst/>
            <a:cxnLst/>
            <a:rect r="r" b="b" t="t" l="l"/>
            <a:pathLst>
              <a:path h="6836643" w="8723518">
                <a:moveTo>
                  <a:pt x="0" y="0"/>
                </a:moveTo>
                <a:lnTo>
                  <a:pt x="8723518" y="0"/>
                </a:lnTo>
                <a:lnTo>
                  <a:pt x="8723518" y="6836643"/>
                </a:lnTo>
                <a:lnTo>
                  <a:pt x="0" y="683664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235" t="0" r="-4235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17259300" y="9210675"/>
            <a:ext cx="152400" cy="200025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F4662"/>
                </a:solidFill>
                <a:latin typeface="Open Sans"/>
                <a:ea typeface="Open Sans"/>
                <a:cs typeface="Open Sans"/>
                <a:sym typeface="Open Sans"/>
              </a:rPr>
              <a:t>44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1024384" y="2656607"/>
            <a:ext cx="6876766" cy="233204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rtl="true">
              <a:lnSpc>
                <a:spcPts val="4629"/>
              </a:lnSpc>
              <a:spcBef>
                <a:spcPct val="0"/>
              </a:spcBef>
            </a:pPr>
            <a:r>
              <a:rPr lang="ar-EG" sz="3306">
                <a:solidFill>
                  <a:srgbClr val="0F4662"/>
                </a:solidFill>
                <a:latin typeface="Cormorant Garamond"/>
                <a:ea typeface="Cormorant Garamond"/>
                <a:cs typeface="Cormorant Garamond"/>
                <a:sym typeface="Cormorant Garamond"/>
                <a:rtl val="true"/>
              </a:rPr>
              <a:t> :</a:t>
            </a:r>
            <a:r>
              <a:rPr lang="en-US" sz="3306">
                <a:solidFill>
                  <a:srgbClr val="0F4662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beam’s</a:t>
            </a:r>
            <a:r>
              <a:rPr lang="en-US" sz="3306">
                <a:solidFill>
                  <a:srgbClr val="0F4662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 dimensions</a:t>
            </a:r>
            <a:r>
              <a:rPr lang="ar-EG" sz="3306">
                <a:solidFill>
                  <a:srgbClr val="0F4662"/>
                </a:solidFill>
                <a:latin typeface="Cormorant Garamond"/>
                <a:ea typeface="Cormorant Garamond"/>
                <a:cs typeface="Cormorant Garamond"/>
                <a:sym typeface="Cormorant Garamond"/>
                <a:rtl val="true"/>
              </a:rPr>
              <a:t> </a:t>
            </a:r>
          </a:p>
          <a:p>
            <a:pPr algn="just">
              <a:lnSpc>
                <a:spcPts val="4629"/>
              </a:lnSpc>
              <a:spcBef>
                <a:spcPct val="0"/>
              </a:spcBef>
            </a:pPr>
            <a:r>
              <a:rPr lang="en-US" sz="3306">
                <a:solidFill>
                  <a:srgbClr val="0F4662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width =400mm , depth =600mm ,</a:t>
            </a:r>
          </a:p>
          <a:p>
            <a:pPr algn="just">
              <a:lnSpc>
                <a:spcPts val="4629"/>
              </a:lnSpc>
              <a:spcBef>
                <a:spcPct val="0"/>
              </a:spcBef>
            </a:pPr>
            <a:r>
              <a:rPr lang="en-US" sz="3306">
                <a:solidFill>
                  <a:srgbClr val="0F4662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 length =6.95 m</a:t>
            </a:r>
          </a:p>
          <a:p>
            <a:pPr algn="ctr" rtl="true">
              <a:lnSpc>
                <a:spcPts val="4629"/>
              </a:lnSpc>
              <a:spcBef>
                <a:spcPct val="0"/>
              </a:spcBef>
            </a:pPr>
          </a:p>
        </p:txBody>
      </p:sp>
      <p:sp>
        <p:nvSpPr>
          <p:cNvPr name="Freeform 6" id="6"/>
          <p:cNvSpPr/>
          <p:nvPr/>
        </p:nvSpPr>
        <p:spPr>
          <a:xfrm flipH="false" flipV="false" rot="0">
            <a:off x="15579303" y="714009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7" y="0"/>
                </a:lnTo>
                <a:lnTo>
                  <a:pt x="1679997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024384" y="9529723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7" y="0"/>
                </a:lnTo>
                <a:lnTo>
                  <a:pt x="1679997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1024384" y="599709"/>
            <a:ext cx="14072064" cy="10852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8959"/>
              </a:lnSpc>
              <a:spcBef>
                <a:spcPct val="0"/>
              </a:spcBef>
            </a:pPr>
            <a:r>
              <a:rPr lang="en-US" b="true" sz="6399" i="true" u="sng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Verification of Structural Design: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024384" y="1886898"/>
            <a:ext cx="7031716" cy="7054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5740"/>
              </a:lnSpc>
              <a:spcBef>
                <a:spcPct val="0"/>
              </a:spcBef>
            </a:pPr>
            <a:r>
              <a:rPr lang="en-US" b="true" sz="4100" i="true" u="sng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Beam design verification:</a:t>
            </a:r>
          </a:p>
        </p:txBody>
      </p:sp>
    </p:spTree>
  </p:cSld>
  <p:clrMapOvr>
    <a:masterClrMapping/>
  </p:clrMapOvr>
</p:sld>
</file>

<file path=ppt/slides/slide4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0582947" y="2181576"/>
            <a:ext cx="6257841" cy="681874"/>
          </a:xfrm>
          <a:custGeom>
            <a:avLst/>
            <a:gdLst/>
            <a:ahLst/>
            <a:cxnLst/>
            <a:rect r="r" b="b" t="t" l="l"/>
            <a:pathLst>
              <a:path h="681874" w="6257841">
                <a:moveTo>
                  <a:pt x="0" y="0"/>
                </a:moveTo>
                <a:lnTo>
                  <a:pt x="6257841" y="0"/>
                </a:lnTo>
                <a:lnTo>
                  <a:pt x="6257841" y="681874"/>
                </a:lnTo>
                <a:lnTo>
                  <a:pt x="0" y="68187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0582947" y="3355828"/>
            <a:ext cx="7094865" cy="5720529"/>
          </a:xfrm>
          <a:custGeom>
            <a:avLst/>
            <a:gdLst/>
            <a:ahLst/>
            <a:cxnLst/>
            <a:rect r="r" b="b" t="t" l="l"/>
            <a:pathLst>
              <a:path h="5720529" w="7094865">
                <a:moveTo>
                  <a:pt x="0" y="0"/>
                </a:moveTo>
                <a:lnTo>
                  <a:pt x="7094865" y="0"/>
                </a:lnTo>
                <a:lnTo>
                  <a:pt x="7094865" y="5720528"/>
                </a:lnTo>
                <a:lnTo>
                  <a:pt x="0" y="572052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-4706387">
            <a:off x="14357775" y="4438348"/>
            <a:ext cx="2872066" cy="811359"/>
          </a:xfrm>
          <a:custGeom>
            <a:avLst/>
            <a:gdLst/>
            <a:ahLst/>
            <a:cxnLst/>
            <a:rect r="r" b="b" t="t" l="l"/>
            <a:pathLst>
              <a:path h="811359" w="2872066">
                <a:moveTo>
                  <a:pt x="0" y="0"/>
                </a:moveTo>
                <a:lnTo>
                  <a:pt x="2872066" y="0"/>
                </a:lnTo>
                <a:lnTo>
                  <a:pt x="2872066" y="811359"/>
                </a:lnTo>
                <a:lnTo>
                  <a:pt x="0" y="811359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17259300" y="9210675"/>
            <a:ext cx="152400" cy="200025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F4662"/>
                </a:solidFill>
                <a:latin typeface="Open Sans"/>
                <a:ea typeface="Open Sans"/>
                <a:cs typeface="Open Sans"/>
                <a:sym typeface="Open Sans"/>
              </a:rPr>
              <a:t>45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2338892" y="3206350"/>
            <a:ext cx="3347323" cy="6299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180"/>
              </a:lnSpc>
              <a:spcBef>
                <a:spcPct val="0"/>
              </a:spcBef>
            </a:pPr>
            <a:r>
              <a:rPr lang="en-US" sz="3700">
                <a:solidFill>
                  <a:srgbClr val="0F4662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Mu = 316.26 kN.m.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1795434" y="4399242"/>
            <a:ext cx="5489615" cy="44424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040"/>
              </a:lnSpc>
            </a:pPr>
            <a:r>
              <a:rPr lang="en-US" b="true" sz="3600" i="true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ρ = 0.0075</a:t>
            </a:r>
          </a:p>
          <a:p>
            <a:pPr algn="ctr">
              <a:lnSpc>
                <a:spcPts val="5040"/>
              </a:lnSpc>
            </a:pPr>
            <a:r>
              <a:rPr lang="en-US" b="true" sz="3600">
                <a:solidFill>
                  <a:srgbClr val="0F4662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As = 1631 mm2</a:t>
            </a:r>
          </a:p>
          <a:p>
            <a:pPr algn="ctr" rtl="true">
              <a:lnSpc>
                <a:spcPts val="5040"/>
              </a:lnSpc>
            </a:pPr>
          </a:p>
          <a:p>
            <a:pPr algn="ctr" rtl="true">
              <a:lnSpc>
                <a:spcPts val="5040"/>
              </a:lnSpc>
              <a:spcBef>
                <a:spcPct val="0"/>
              </a:spcBef>
            </a:pPr>
            <a:r>
              <a:rPr lang="en-US" b="true" sz="3600">
                <a:solidFill>
                  <a:srgbClr val="0F4662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As From ETABS = 1634</a:t>
            </a:r>
            <a:r>
              <a:rPr lang="en-US" b="true" sz="3600">
                <a:solidFill>
                  <a:srgbClr val="0F4662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 mm</a:t>
            </a:r>
            <a:r>
              <a:rPr lang="en-US" b="true" sz="3600">
                <a:solidFill>
                  <a:srgbClr val="0F4662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2</a:t>
            </a:r>
          </a:p>
          <a:p>
            <a:pPr algn="ctr" rtl="true">
              <a:lnSpc>
                <a:spcPts val="5040"/>
              </a:lnSpc>
              <a:spcBef>
                <a:spcPct val="0"/>
              </a:spcBef>
            </a:pPr>
          </a:p>
          <a:p>
            <a:pPr algn="ctr">
              <a:lnSpc>
                <a:spcPts val="5040"/>
              </a:lnSpc>
              <a:spcBef>
                <a:spcPct val="0"/>
              </a:spcBef>
            </a:pPr>
          </a:p>
          <a:p>
            <a:pPr algn="ctr" rtl="true">
              <a:lnSpc>
                <a:spcPts val="5040"/>
              </a:lnSpc>
              <a:spcBef>
                <a:spcPct val="0"/>
              </a:spcBef>
            </a:pPr>
          </a:p>
        </p:txBody>
      </p:sp>
      <p:sp>
        <p:nvSpPr>
          <p:cNvPr name="TextBox 8" id="8"/>
          <p:cNvSpPr txBox="true"/>
          <p:nvPr/>
        </p:nvSpPr>
        <p:spPr>
          <a:xfrm rot="0">
            <a:off x="683137" y="8628380"/>
            <a:ext cx="10006155" cy="6299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rtl="true">
              <a:lnSpc>
                <a:spcPts val="5180"/>
              </a:lnSpc>
              <a:spcBef>
                <a:spcPct val="0"/>
              </a:spcBef>
            </a:pPr>
            <a:r>
              <a:rPr lang="en-US" b="true" sz="3700">
                <a:solidFill>
                  <a:srgbClr val="0F4662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Difference  (%) = ((1634 / 1631)-1) * 100% = 0.18%&lt; 10%</a:t>
            </a:r>
            <a:r>
              <a:rPr lang="ar-EG" b="true" sz="3700">
                <a:solidFill>
                  <a:srgbClr val="0F4662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  <a:rtl val="true"/>
              </a:rPr>
              <a:t> %</a:t>
            </a:r>
            <a:r>
              <a:rPr lang="ar-EG" b="true" sz="3700">
                <a:solidFill>
                  <a:srgbClr val="000000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  <a:rtl val="true"/>
              </a:rPr>
              <a:t> </a:t>
            </a:r>
          </a:p>
        </p:txBody>
      </p:sp>
      <p:sp>
        <p:nvSpPr>
          <p:cNvPr name="Freeform 9" id="9"/>
          <p:cNvSpPr/>
          <p:nvPr/>
        </p:nvSpPr>
        <p:spPr>
          <a:xfrm flipH="false" flipV="false" rot="0">
            <a:off x="15579303" y="714009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7" y="0"/>
                </a:lnTo>
                <a:lnTo>
                  <a:pt x="1679997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1024384" y="9529723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7" y="0"/>
                </a:lnTo>
                <a:lnTo>
                  <a:pt x="1679997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1" id="11"/>
          <p:cNvSpPr txBox="true"/>
          <p:nvPr/>
        </p:nvSpPr>
        <p:spPr>
          <a:xfrm rot="0">
            <a:off x="1024384" y="599709"/>
            <a:ext cx="14072064" cy="10852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8959"/>
              </a:lnSpc>
              <a:spcBef>
                <a:spcPct val="0"/>
              </a:spcBef>
            </a:pPr>
            <a:r>
              <a:rPr lang="en-US" b="true" sz="6399" i="true" u="sng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Verification of Structural Design: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1024384" y="1886898"/>
            <a:ext cx="7031716" cy="7054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5740"/>
              </a:lnSpc>
              <a:spcBef>
                <a:spcPct val="0"/>
              </a:spcBef>
            </a:pPr>
            <a:r>
              <a:rPr lang="en-US" b="true" sz="4100" i="true" u="sng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Beam design verification: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1024384" y="2495286"/>
            <a:ext cx="4949515" cy="6794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599"/>
              </a:lnSpc>
              <a:spcBef>
                <a:spcPct val="0"/>
              </a:spcBef>
            </a:pPr>
            <a:r>
              <a:rPr lang="en-US" b="true" sz="3999">
                <a:solidFill>
                  <a:srgbClr val="CC3134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1- Flexural design check:</a:t>
            </a:r>
          </a:p>
        </p:txBody>
      </p:sp>
    </p:spTree>
  </p:cSld>
  <p:clrMapOvr>
    <a:masterClrMapping/>
  </p:clrMapOvr>
</p:sld>
</file>

<file path=ppt/slides/slide4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2776557" y="3174736"/>
            <a:ext cx="5847157" cy="3445325"/>
          </a:xfrm>
          <a:custGeom>
            <a:avLst/>
            <a:gdLst/>
            <a:ahLst/>
            <a:cxnLst/>
            <a:rect r="r" b="b" t="t" l="l"/>
            <a:pathLst>
              <a:path h="3445325" w="5847157">
                <a:moveTo>
                  <a:pt x="0" y="0"/>
                </a:moveTo>
                <a:lnTo>
                  <a:pt x="5847156" y="0"/>
                </a:lnTo>
                <a:lnTo>
                  <a:pt x="5847156" y="3445324"/>
                </a:lnTo>
                <a:lnTo>
                  <a:pt x="0" y="344532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9402186" y="3174736"/>
            <a:ext cx="5694262" cy="3360682"/>
          </a:xfrm>
          <a:custGeom>
            <a:avLst/>
            <a:gdLst/>
            <a:ahLst/>
            <a:cxnLst/>
            <a:rect r="r" b="b" t="t" l="l"/>
            <a:pathLst>
              <a:path h="3360682" w="5694262">
                <a:moveTo>
                  <a:pt x="0" y="0"/>
                </a:moveTo>
                <a:lnTo>
                  <a:pt x="5694262" y="0"/>
                </a:lnTo>
                <a:lnTo>
                  <a:pt x="5694262" y="3360682"/>
                </a:lnTo>
                <a:lnTo>
                  <a:pt x="0" y="336068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2776557" y="6793301"/>
            <a:ext cx="5847157" cy="3493699"/>
          </a:xfrm>
          <a:custGeom>
            <a:avLst/>
            <a:gdLst/>
            <a:ahLst/>
            <a:cxnLst/>
            <a:rect r="r" b="b" t="t" l="l"/>
            <a:pathLst>
              <a:path h="3493699" w="5847157">
                <a:moveTo>
                  <a:pt x="0" y="0"/>
                </a:moveTo>
                <a:lnTo>
                  <a:pt x="5847156" y="0"/>
                </a:lnTo>
                <a:lnTo>
                  <a:pt x="5847156" y="3493699"/>
                </a:lnTo>
                <a:lnTo>
                  <a:pt x="0" y="349369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9355563" y="6793301"/>
            <a:ext cx="5905825" cy="3289854"/>
          </a:xfrm>
          <a:custGeom>
            <a:avLst/>
            <a:gdLst/>
            <a:ahLst/>
            <a:cxnLst/>
            <a:rect r="r" b="b" t="t" l="l"/>
            <a:pathLst>
              <a:path h="3289854" w="5905825">
                <a:moveTo>
                  <a:pt x="0" y="0"/>
                </a:moveTo>
                <a:lnTo>
                  <a:pt x="5905825" y="0"/>
                </a:lnTo>
                <a:lnTo>
                  <a:pt x="5905825" y="3289854"/>
                </a:lnTo>
                <a:lnTo>
                  <a:pt x="0" y="328985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3041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17259300" y="9210675"/>
            <a:ext cx="152400" cy="200025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F4662"/>
                </a:solidFill>
                <a:latin typeface="Open Sans"/>
                <a:ea typeface="Open Sans"/>
                <a:cs typeface="Open Sans"/>
                <a:sym typeface="Open Sans"/>
              </a:rPr>
              <a:t>46</a:t>
            </a:r>
          </a:p>
        </p:txBody>
      </p:sp>
      <p:sp>
        <p:nvSpPr>
          <p:cNvPr name="Freeform 7" id="7"/>
          <p:cNvSpPr/>
          <p:nvPr/>
        </p:nvSpPr>
        <p:spPr>
          <a:xfrm flipH="false" flipV="false" rot="0">
            <a:off x="15579303" y="714009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7" y="0"/>
                </a:lnTo>
                <a:lnTo>
                  <a:pt x="1679997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1024384" y="9529723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7" y="0"/>
                </a:lnTo>
                <a:lnTo>
                  <a:pt x="1679997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1024384" y="599709"/>
            <a:ext cx="14072064" cy="10852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8959"/>
              </a:lnSpc>
              <a:spcBef>
                <a:spcPct val="0"/>
              </a:spcBef>
            </a:pPr>
            <a:r>
              <a:rPr lang="en-US" b="true" sz="6399" i="true" u="sng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Verification of Structural Design: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024384" y="1886898"/>
            <a:ext cx="4949515" cy="7054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5740"/>
              </a:lnSpc>
              <a:spcBef>
                <a:spcPct val="0"/>
              </a:spcBef>
            </a:pPr>
            <a:r>
              <a:rPr lang="en-US" b="true" sz="4100" i="true" u="sng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Beam design verification: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1024384" y="2495286"/>
            <a:ext cx="4949515" cy="6794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599"/>
              </a:lnSpc>
              <a:spcBef>
                <a:spcPct val="0"/>
              </a:spcBef>
            </a:pPr>
            <a:r>
              <a:rPr lang="en-US" b="true" sz="3999">
                <a:solidFill>
                  <a:srgbClr val="CC3134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2- Shear design check:</a:t>
            </a:r>
          </a:p>
        </p:txBody>
      </p:sp>
    </p:spTree>
  </p:cSld>
  <p:clrMapOvr>
    <a:masterClrMapping/>
  </p:clrMapOvr>
</p:sld>
</file>

<file path=ppt/slides/slide4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392235" y="7147640"/>
            <a:ext cx="4749609" cy="1877752"/>
          </a:xfrm>
          <a:custGeom>
            <a:avLst/>
            <a:gdLst/>
            <a:ahLst/>
            <a:cxnLst/>
            <a:rect r="r" b="b" t="t" l="l"/>
            <a:pathLst>
              <a:path h="1877752" w="4749609">
                <a:moveTo>
                  <a:pt x="0" y="0"/>
                </a:moveTo>
                <a:lnTo>
                  <a:pt x="4749609" y="0"/>
                </a:lnTo>
                <a:lnTo>
                  <a:pt x="4749609" y="1877752"/>
                </a:lnTo>
                <a:lnTo>
                  <a:pt x="0" y="187775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17259300" y="9210675"/>
            <a:ext cx="152400" cy="200025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F4662"/>
                </a:solidFill>
                <a:latin typeface="Open Sans"/>
                <a:ea typeface="Open Sans"/>
                <a:cs typeface="Open Sans"/>
                <a:sym typeface="Open Sans"/>
              </a:rPr>
              <a:t>47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1506939" y="3108061"/>
            <a:ext cx="8546455" cy="32588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180"/>
              </a:lnSpc>
              <a:spcBef>
                <a:spcPct val="0"/>
              </a:spcBef>
            </a:pPr>
            <a:r>
              <a:rPr lang="en-US" b="true" sz="3700">
                <a:solidFill>
                  <a:srgbClr val="0F4662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Vg = 1.2 (76.3 + 44.92) + 1.6 (145.8) = 378.744 kN.</a:t>
            </a:r>
          </a:p>
          <a:p>
            <a:pPr algn="ctr">
              <a:lnSpc>
                <a:spcPts val="5180"/>
              </a:lnSpc>
              <a:spcBef>
                <a:spcPct val="0"/>
              </a:spcBef>
            </a:pPr>
          </a:p>
          <a:p>
            <a:pPr algn="l">
              <a:lnSpc>
                <a:spcPts val="5180"/>
              </a:lnSpc>
              <a:spcBef>
                <a:spcPct val="0"/>
              </a:spcBef>
            </a:pPr>
            <a:r>
              <a:rPr lang="en-US" b="true" sz="3700">
                <a:solidFill>
                  <a:srgbClr val="0F4662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∅Vc = 247.54 kN</a:t>
            </a:r>
          </a:p>
          <a:p>
            <a:pPr algn="l">
              <a:lnSpc>
                <a:spcPts val="5180"/>
              </a:lnSpc>
              <a:spcBef>
                <a:spcPct val="0"/>
              </a:spcBef>
            </a:pPr>
          </a:p>
          <a:p>
            <a:pPr algn="l">
              <a:lnSpc>
                <a:spcPts val="5180"/>
              </a:lnSpc>
              <a:spcBef>
                <a:spcPct val="0"/>
              </a:spcBef>
            </a:pPr>
            <a:r>
              <a:rPr lang="en-US" b="true" sz="3700">
                <a:solidFill>
                  <a:srgbClr val="0F4662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Vs = 257.54 kN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9684291" y="7763338"/>
            <a:ext cx="7121866" cy="6299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180"/>
              </a:lnSpc>
              <a:spcBef>
                <a:spcPct val="0"/>
              </a:spcBef>
            </a:pPr>
            <a:r>
              <a:rPr lang="en-US" b="true" sz="3700">
                <a:solidFill>
                  <a:srgbClr val="173354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Difference % = (1.135-1.297)/1.135=5.7%</a:t>
            </a:r>
          </a:p>
        </p:txBody>
      </p:sp>
      <p:sp>
        <p:nvSpPr>
          <p:cNvPr name="AutoShape 6" id="6"/>
          <p:cNvSpPr/>
          <p:nvPr/>
        </p:nvSpPr>
        <p:spPr>
          <a:xfrm flipV="true">
            <a:off x="6107281" y="8111635"/>
            <a:ext cx="2567614" cy="19050"/>
          </a:xfrm>
          <a:prstGeom prst="line">
            <a:avLst/>
          </a:prstGeom>
          <a:ln cap="flat" w="38100">
            <a:solidFill>
              <a:srgbClr val="000000"/>
            </a:solidFill>
            <a:prstDash val="solid"/>
            <a:headEnd type="none" len="sm" w="sm"/>
            <a:tailEnd type="arrow" len="sm" w="med"/>
          </a:ln>
        </p:spPr>
      </p:sp>
      <p:sp>
        <p:nvSpPr>
          <p:cNvPr name="Freeform 7" id="7"/>
          <p:cNvSpPr/>
          <p:nvPr/>
        </p:nvSpPr>
        <p:spPr>
          <a:xfrm flipH="false" flipV="false" rot="0">
            <a:off x="15579303" y="714009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7" y="0"/>
                </a:lnTo>
                <a:lnTo>
                  <a:pt x="1679997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1024384" y="9529723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7" y="0"/>
                </a:lnTo>
                <a:lnTo>
                  <a:pt x="1679997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1024384" y="599709"/>
            <a:ext cx="14072064" cy="10852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8959"/>
              </a:lnSpc>
              <a:spcBef>
                <a:spcPct val="0"/>
              </a:spcBef>
            </a:pPr>
            <a:r>
              <a:rPr lang="en-US" b="true" sz="6399" i="true" u="sng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Verification of Structural Design: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024384" y="1886898"/>
            <a:ext cx="4949515" cy="7054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5740"/>
              </a:lnSpc>
              <a:spcBef>
                <a:spcPct val="0"/>
              </a:spcBef>
            </a:pPr>
            <a:r>
              <a:rPr lang="en-US" b="true" sz="4100" i="true" u="sng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Beam design verification: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1024384" y="2495286"/>
            <a:ext cx="4949515" cy="6794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599"/>
              </a:lnSpc>
              <a:spcBef>
                <a:spcPct val="0"/>
              </a:spcBef>
            </a:pPr>
            <a:r>
              <a:rPr lang="en-US" b="true" sz="3999">
                <a:solidFill>
                  <a:srgbClr val="CC3134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2- Shear design check:</a:t>
            </a:r>
          </a:p>
        </p:txBody>
      </p:sp>
    </p:spTree>
  </p:cSld>
  <p:clrMapOvr>
    <a:masterClrMapping/>
  </p:clrMapOvr>
</p:sld>
</file>

<file path=ppt/slides/slide4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0853567" y="2454831"/>
            <a:ext cx="6405733" cy="739748"/>
          </a:xfrm>
          <a:custGeom>
            <a:avLst/>
            <a:gdLst/>
            <a:ahLst/>
            <a:cxnLst/>
            <a:rect r="r" b="b" t="t" l="l"/>
            <a:pathLst>
              <a:path h="739748" w="6405733">
                <a:moveTo>
                  <a:pt x="0" y="0"/>
                </a:moveTo>
                <a:lnTo>
                  <a:pt x="6405733" y="0"/>
                </a:lnTo>
                <a:lnTo>
                  <a:pt x="6405733" y="739749"/>
                </a:lnTo>
                <a:lnTo>
                  <a:pt x="0" y="73974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9874980" y="3424931"/>
            <a:ext cx="8065873" cy="2066880"/>
          </a:xfrm>
          <a:custGeom>
            <a:avLst/>
            <a:gdLst/>
            <a:ahLst/>
            <a:cxnLst/>
            <a:rect r="r" b="b" t="t" l="l"/>
            <a:pathLst>
              <a:path h="2066880" w="8065873">
                <a:moveTo>
                  <a:pt x="0" y="0"/>
                </a:moveTo>
                <a:lnTo>
                  <a:pt x="8065872" y="0"/>
                </a:lnTo>
                <a:lnTo>
                  <a:pt x="8065872" y="2066880"/>
                </a:lnTo>
                <a:lnTo>
                  <a:pt x="0" y="206688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552271" y="4507531"/>
            <a:ext cx="8086750" cy="2404981"/>
          </a:xfrm>
          <a:custGeom>
            <a:avLst/>
            <a:gdLst/>
            <a:ahLst/>
            <a:cxnLst/>
            <a:rect r="r" b="b" t="t" l="l"/>
            <a:pathLst>
              <a:path h="2404981" w="8086750">
                <a:moveTo>
                  <a:pt x="0" y="0"/>
                </a:moveTo>
                <a:lnTo>
                  <a:pt x="8086750" y="0"/>
                </a:lnTo>
                <a:lnTo>
                  <a:pt x="8086750" y="2404981"/>
                </a:lnTo>
                <a:lnTo>
                  <a:pt x="0" y="240498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552271" y="7431867"/>
            <a:ext cx="7508144" cy="2222806"/>
          </a:xfrm>
          <a:custGeom>
            <a:avLst/>
            <a:gdLst/>
            <a:ahLst/>
            <a:cxnLst/>
            <a:rect r="r" b="b" t="t" l="l"/>
            <a:pathLst>
              <a:path h="2222806" w="7508144">
                <a:moveTo>
                  <a:pt x="0" y="0"/>
                </a:moveTo>
                <a:lnTo>
                  <a:pt x="7508145" y="0"/>
                </a:lnTo>
                <a:lnTo>
                  <a:pt x="7508145" y="2222806"/>
                </a:lnTo>
                <a:lnTo>
                  <a:pt x="0" y="222280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17259300" y="9210675"/>
            <a:ext cx="152400" cy="200025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F4662"/>
                </a:solidFill>
                <a:latin typeface="Open Sans"/>
                <a:ea typeface="Open Sans"/>
                <a:cs typeface="Open Sans"/>
                <a:sym typeface="Open Sans"/>
              </a:rPr>
              <a:t>48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2117288" y="3358256"/>
            <a:ext cx="3044785" cy="6299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180"/>
              </a:lnSpc>
              <a:spcBef>
                <a:spcPct val="0"/>
              </a:spcBef>
            </a:pPr>
            <a:r>
              <a:rPr lang="en-US" sz="3700">
                <a:solidFill>
                  <a:srgbClr val="0F4662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Tu = 38.33 kN.m 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0137434" y="7798600"/>
            <a:ext cx="7803419" cy="6299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180"/>
              </a:lnSpc>
              <a:spcBef>
                <a:spcPct val="0"/>
              </a:spcBef>
            </a:pPr>
            <a:r>
              <a:rPr lang="en-US" b="true" sz="3700">
                <a:solidFill>
                  <a:srgbClr val="1C3C63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Difference % = (0.475-0.457)/0.475 =3.8%</a:t>
            </a:r>
          </a:p>
        </p:txBody>
      </p:sp>
      <p:sp>
        <p:nvSpPr>
          <p:cNvPr name="AutoShape 9" id="9"/>
          <p:cNvSpPr/>
          <p:nvPr/>
        </p:nvSpPr>
        <p:spPr>
          <a:xfrm>
            <a:off x="7802186" y="8165947"/>
            <a:ext cx="2072794" cy="0"/>
          </a:xfrm>
          <a:prstGeom prst="line">
            <a:avLst/>
          </a:prstGeom>
          <a:ln cap="flat" w="38100">
            <a:solidFill>
              <a:srgbClr val="000000"/>
            </a:solidFill>
            <a:prstDash val="solid"/>
            <a:headEnd type="none" len="sm" w="sm"/>
            <a:tailEnd type="arrow" len="sm" w="med"/>
          </a:ln>
        </p:spPr>
      </p:sp>
      <p:sp>
        <p:nvSpPr>
          <p:cNvPr name="Freeform 10" id="10"/>
          <p:cNvSpPr/>
          <p:nvPr/>
        </p:nvSpPr>
        <p:spPr>
          <a:xfrm flipH="false" flipV="false" rot="0">
            <a:off x="15579303" y="714009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7" y="0"/>
                </a:lnTo>
                <a:lnTo>
                  <a:pt x="1679997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1024384" y="9529723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7" y="0"/>
                </a:lnTo>
                <a:lnTo>
                  <a:pt x="1679997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2" id="12"/>
          <p:cNvSpPr txBox="true"/>
          <p:nvPr/>
        </p:nvSpPr>
        <p:spPr>
          <a:xfrm rot="0">
            <a:off x="1024384" y="599709"/>
            <a:ext cx="14072064" cy="10852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8959"/>
              </a:lnSpc>
              <a:spcBef>
                <a:spcPct val="0"/>
              </a:spcBef>
            </a:pPr>
            <a:r>
              <a:rPr lang="en-US" b="true" sz="6399" i="true" u="sng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Verification of Structural Design: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1024384" y="1886898"/>
            <a:ext cx="4949515" cy="7054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5740"/>
              </a:lnSpc>
              <a:spcBef>
                <a:spcPct val="0"/>
              </a:spcBef>
            </a:pPr>
            <a:r>
              <a:rPr lang="en-US" b="true" sz="4100" i="true" u="sng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Beam design verification: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1024384" y="2495286"/>
            <a:ext cx="4949515" cy="6794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599"/>
              </a:lnSpc>
              <a:spcBef>
                <a:spcPct val="0"/>
              </a:spcBef>
            </a:pPr>
            <a:r>
              <a:rPr lang="en-US" b="true" sz="3999">
                <a:solidFill>
                  <a:srgbClr val="CC3134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3- Torsion design check:</a:t>
            </a:r>
          </a:p>
        </p:txBody>
      </p:sp>
    </p:spTree>
  </p:cSld>
  <p:clrMapOvr>
    <a:masterClrMapping/>
  </p:clrMapOvr>
</p:sld>
</file>

<file path=ppt/slides/slide4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5579303" y="714009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7" y="0"/>
                </a:lnTo>
                <a:lnTo>
                  <a:pt x="1679997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024384" y="9529723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7" y="0"/>
                </a:lnTo>
                <a:lnTo>
                  <a:pt x="1679997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-24000">
            <a:off x="808782" y="3343646"/>
            <a:ext cx="6715083" cy="5434815"/>
          </a:xfrm>
          <a:custGeom>
            <a:avLst/>
            <a:gdLst/>
            <a:ahLst/>
            <a:cxnLst/>
            <a:rect r="r" b="b" t="t" l="l"/>
            <a:pathLst>
              <a:path h="5434815" w="6715083">
                <a:moveTo>
                  <a:pt x="37617" y="0"/>
                </a:moveTo>
                <a:lnTo>
                  <a:pt x="6715083" y="46618"/>
                </a:lnTo>
                <a:lnTo>
                  <a:pt x="6677466" y="5434814"/>
                </a:lnTo>
                <a:lnTo>
                  <a:pt x="0" y="5388196"/>
                </a:lnTo>
                <a:lnTo>
                  <a:pt x="37617" y="0"/>
                </a:lnTo>
                <a:close/>
              </a:path>
            </a:pathLst>
          </a:custGeom>
          <a:blipFill>
            <a:blip r:embed="rId4"/>
            <a:stretch>
              <a:fillRect l="-8830" t="-6178" r="-3361" b="-7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0446956" y="5037278"/>
            <a:ext cx="4824555" cy="1070037"/>
          </a:xfrm>
          <a:custGeom>
            <a:avLst/>
            <a:gdLst/>
            <a:ahLst/>
            <a:cxnLst/>
            <a:rect r="r" b="b" t="t" l="l"/>
            <a:pathLst>
              <a:path h="1070037" w="4824555">
                <a:moveTo>
                  <a:pt x="0" y="0"/>
                </a:moveTo>
                <a:lnTo>
                  <a:pt x="4824555" y="0"/>
                </a:lnTo>
                <a:lnTo>
                  <a:pt x="4824555" y="1070038"/>
                </a:lnTo>
                <a:lnTo>
                  <a:pt x="0" y="107003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17259300" y="9210675"/>
            <a:ext cx="152400" cy="200025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F4662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49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1024384" y="599709"/>
            <a:ext cx="14072064" cy="10852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8959"/>
              </a:lnSpc>
              <a:spcBef>
                <a:spcPct val="0"/>
              </a:spcBef>
            </a:pPr>
            <a:r>
              <a:rPr lang="en-US" b="true" sz="6399" i="true" u="sng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Verification of Structural Design: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024384" y="1886898"/>
            <a:ext cx="7031716" cy="7054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5740"/>
              </a:lnSpc>
              <a:spcBef>
                <a:spcPct val="0"/>
              </a:spcBef>
            </a:pPr>
            <a:r>
              <a:rPr lang="en-US" b="true" sz="4100" i="true" u="sng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Column design verification: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8653078" y="4285152"/>
            <a:ext cx="8412312" cy="6299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180"/>
              </a:lnSpc>
              <a:spcBef>
                <a:spcPct val="0"/>
              </a:spcBef>
            </a:pPr>
            <a:r>
              <a:rPr lang="en-US" b="true" sz="3700">
                <a:solidFill>
                  <a:srgbClr val="0F4662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Bresler equation: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024384" y="2495286"/>
            <a:ext cx="8987632" cy="6794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599"/>
              </a:lnSpc>
              <a:spcBef>
                <a:spcPct val="0"/>
              </a:spcBef>
            </a:pPr>
            <a:r>
              <a:rPr lang="en-US" b="true" sz="3999">
                <a:solidFill>
                  <a:srgbClr val="CC3134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1- Longitudinal reinforcement:</a:t>
            </a:r>
          </a:p>
        </p:txBody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270574" y="3929467"/>
            <a:ext cx="17746852" cy="248970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0387"/>
              </a:lnSpc>
              <a:spcBef>
                <a:spcPct val="0"/>
              </a:spcBef>
            </a:pPr>
            <a:r>
              <a:rPr lang="en-US" b="true" sz="14562" i="true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General Description </a:t>
            </a:r>
          </a:p>
        </p:txBody>
      </p:sp>
      <p:sp>
        <p:nvSpPr>
          <p:cNvPr name="AutoShape 3" id="3"/>
          <p:cNvSpPr/>
          <p:nvPr/>
        </p:nvSpPr>
        <p:spPr>
          <a:xfrm>
            <a:off x="5897880" y="2215083"/>
            <a:ext cx="6492240" cy="0"/>
          </a:xfrm>
          <a:prstGeom prst="line">
            <a:avLst/>
          </a:prstGeom>
          <a:ln cap="flat" w="76200">
            <a:solidFill>
              <a:srgbClr val="0F46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4" id="4"/>
          <p:cNvSpPr/>
          <p:nvPr/>
        </p:nvSpPr>
        <p:spPr>
          <a:xfrm flipH="false" flipV="false" rot="0">
            <a:off x="8304001" y="1116666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8" y="0"/>
                </a:lnTo>
                <a:lnTo>
                  <a:pt x="1679998" y="249899"/>
                </a:lnTo>
                <a:lnTo>
                  <a:pt x="0" y="24989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5" id="5"/>
          <p:cNvSpPr/>
          <p:nvPr/>
        </p:nvSpPr>
        <p:spPr>
          <a:xfrm>
            <a:off x="5897880" y="8159883"/>
            <a:ext cx="6492240" cy="0"/>
          </a:xfrm>
          <a:prstGeom prst="line">
            <a:avLst/>
          </a:prstGeom>
          <a:ln cap="flat" w="76200">
            <a:solidFill>
              <a:srgbClr val="0F46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6" id="6"/>
          <p:cNvSpPr/>
          <p:nvPr/>
        </p:nvSpPr>
        <p:spPr>
          <a:xfrm flipH="false" flipV="false" rot="0">
            <a:off x="8304001" y="9008400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8" y="0"/>
                </a:lnTo>
                <a:lnTo>
                  <a:pt x="1679998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17259300" y="9210675"/>
            <a:ext cx="152400" cy="200025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F4662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5</a:t>
            </a:r>
          </a:p>
        </p:txBody>
      </p:sp>
    </p:spTree>
  </p:cSld>
  <p:clrMapOvr>
    <a:masterClrMapping/>
  </p:clrMapOvr>
</p:sld>
</file>

<file path=ppt/slides/slide5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3868369" y="345089"/>
            <a:ext cx="11383765" cy="1281131"/>
          </a:xfrm>
          <a:custGeom>
            <a:avLst/>
            <a:gdLst/>
            <a:ahLst/>
            <a:cxnLst/>
            <a:rect r="r" b="b" t="t" l="l"/>
            <a:pathLst>
              <a:path h="1281131" w="11383765">
                <a:moveTo>
                  <a:pt x="0" y="0"/>
                </a:moveTo>
                <a:lnTo>
                  <a:pt x="11383765" y="0"/>
                </a:lnTo>
                <a:lnTo>
                  <a:pt x="11383765" y="1281131"/>
                </a:lnTo>
                <a:lnTo>
                  <a:pt x="0" y="128113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1782106" y="5031174"/>
            <a:ext cx="3598407" cy="798090"/>
          </a:xfrm>
          <a:custGeom>
            <a:avLst/>
            <a:gdLst/>
            <a:ahLst/>
            <a:cxnLst/>
            <a:rect r="r" b="b" t="t" l="l"/>
            <a:pathLst>
              <a:path h="798090" w="3598407">
                <a:moveTo>
                  <a:pt x="0" y="0"/>
                </a:moveTo>
                <a:lnTo>
                  <a:pt x="3598408" y="0"/>
                </a:lnTo>
                <a:lnTo>
                  <a:pt x="3598408" y="798091"/>
                </a:lnTo>
                <a:lnTo>
                  <a:pt x="0" y="79809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028700" y="1988170"/>
            <a:ext cx="7060823" cy="4062635"/>
          </a:xfrm>
          <a:custGeom>
            <a:avLst/>
            <a:gdLst/>
            <a:ahLst/>
            <a:cxnLst/>
            <a:rect r="r" b="b" t="t" l="l"/>
            <a:pathLst>
              <a:path h="4062635" w="7060823">
                <a:moveTo>
                  <a:pt x="0" y="0"/>
                </a:moveTo>
                <a:lnTo>
                  <a:pt x="7060823" y="0"/>
                </a:lnTo>
                <a:lnTo>
                  <a:pt x="7060823" y="4062634"/>
                </a:lnTo>
                <a:lnTo>
                  <a:pt x="0" y="406263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0165960" y="1988170"/>
            <a:ext cx="6830699" cy="4062635"/>
          </a:xfrm>
          <a:custGeom>
            <a:avLst/>
            <a:gdLst/>
            <a:ahLst/>
            <a:cxnLst/>
            <a:rect r="r" b="b" t="t" l="l"/>
            <a:pathLst>
              <a:path h="4062635" w="6830699">
                <a:moveTo>
                  <a:pt x="0" y="0"/>
                </a:moveTo>
                <a:lnTo>
                  <a:pt x="6830699" y="0"/>
                </a:lnTo>
                <a:lnTo>
                  <a:pt x="6830699" y="4062634"/>
                </a:lnTo>
                <a:lnTo>
                  <a:pt x="0" y="406263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6352546" y="6251534"/>
            <a:ext cx="5582909" cy="1673054"/>
          </a:xfrm>
          <a:custGeom>
            <a:avLst/>
            <a:gdLst/>
            <a:ahLst/>
            <a:cxnLst/>
            <a:rect r="r" b="b" t="t" l="l"/>
            <a:pathLst>
              <a:path h="1673054" w="5582909">
                <a:moveTo>
                  <a:pt x="0" y="0"/>
                </a:moveTo>
                <a:lnTo>
                  <a:pt x="5582908" y="0"/>
                </a:lnTo>
                <a:lnTo>
                  <a:pt x="5582908" y="1673054"/>
                </a:lnTo>
                <a:lnTo>
                  <a:pt x="0" y="1673054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17259300" y="9210675"/>
            <a:ext cx="152400" cy="200025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F4662"/>
                </a:solidFill>
                <a:latin typeface="Open Sans"/>
                <a:ea typeface="Open Sans"/>
                <a:cs typeface="Open Sans"/>
                <a:sym typeface="Open Sans"/>
              </a:rPr>
              <a:t>50</a:t>
            </a:r>
          </a:p>
        </p:txBody>
      </p:sp>
      <p:sp>
        <p:nvSpPr>
          <p:cNvPr name="Freeform 8" id="8"/>
          <p:cNvSpPr/>
          <p:nvPr/>
        </p:nvSpPr>
        <p:spPr>
          <a:xfrm flipH="false" flipV="false" rot="0">
            <a:off x="9560252" y="8125318"/>
            <a:ext cx="7328457" cy="1702659"/>
          </a:xfrm>
          <a:custGeom>
            <a:avLst/>
            <a:gdLst/>
            <a:ahLst/>
            <a:cxnLst/>
            <a:rect r="r" b="b" t="t" l="l"/>
            <a:pathLst>
              <a:path h="1702659" w="7328457">
                <a:moveTo>
                  <a:pt x="0" y="0"/>
                </a:moveTo>
                <a:lnTo>
                  <a:pt x="7328457" y="0"/>
                </a:lnTo>
                <a:lnTo>
                  <a:pt x="7328457" y="1702660"/>
                </a:lnTo>
                <a:lnTo>
                  <a:pt x="0" y="1702660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9560252" y="8637622"/>
            <a:ext cx="7328457" cy="60185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844"/>
              </a:lnSpc>
              <a:spcBef>
                <a:spcPct val="0"/>
              </a:spcBef>
            </a:pPr>
            <a:r>
              <a:rPr lang="en-US" b="true" sz="3460">
                <a:solidFill>
                  <a:srgbClr val="0F4662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∅Pn = 15000 kN &gt; Pu</a:t>
            </a:r>
            <a:r>
              <a:rPr lang="en-US" b="true" sz="3460">
                <a:solidFill>
                  <a:srgbClr val="0F4662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 = 14971 kN --&gt; OK</a:t>
            </a:r>
          </a:p>
        </p:txBody>
      </p:sp>
    </p:spTree>
  </p:cSld>
  <p:clrMapOvr>
    <a:masterClrMapping/>
  </p:clrMapOvr>
</p:sld>
</file>

<file path=ppt/slides/slide5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5579303" y="714009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7" y="0"/>
                </a:lnTo>
                <a:lnTo>
                  <a:pt x="1679997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024384" y="9529723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7" y="0"/>
                </a:lnTo>
                <a:lnTo>
                  <a:pt x="1679997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17259300" y="9210675"/>
            <a:ext cx="152400" cy="200025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F4662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51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1024384" y="599709"/>
            <a:ext cx="14072064" cy="10852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8959"/>
              </a:lnSpc>
              <a:spcBef>
                <a:spcPct val="0"/>
              </a:spcBef>
            </a:pPr>
            <a:r>
              <a:rPr lang="en-US" b="true" sz="6399" i="true" u="sng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Verification of Structural Design: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1024384" y="1886898"/>
            <a:ext cx="7031716" cy="7054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5740"/>
              </a:lnSpc>
              <a:spcBef>
                <a:spcPct val="0"/>
              </a:spcBef>
            </a:pPr>
            <a:r>
              <a:rPr lang="en-US" b="true" sz="4100" i="true" u="sng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Column design verification: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1024384" y="2495286"/>
            <a:ext cx="8987632" cy="6794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599"/>
              </a:lnSpc>
              <a:spcBef>
                <a:spcPct val="0"/>
              </a:spcBef>
            </a:pPr>
            <a:r>
              <a:rPr lang="en-US" b="true" sz="3999">
                <a:solidFill>
                  <a:srgbClr val="CC3134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2- shear reinforcement: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168429" y="3706594"/>
            <a:ext cx="8699542" cy="38220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040"/>
              </a:lnSpc>
            </a:pPr>
            <a:r>
              <a:rPr lang="en-US" sz="3600">
                <a:solidFill>
                  <a:srgbClr val="0F4662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∅Vc = 3174 kN</a:t>
            </a:r>
          </a:p>
          <a:p>
            <a:pPr algn="l">
              <a:lnSpc>
                <a:spcPts val="5040"/>
              </a:lnSpc>
            </a:pPr>
            <a:r>
              <a:rPr lang="en-US" sz="3600">
                <a:solidFill>
                  <a:srgbClr val="0F4662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 </a:t>
            </a:r>
          </a:p>
          <a:p>
            <a:pPr algn="l">
              <a:lnSpc>
                <a:spcPts val="5040"/>
              </a:lnSpc>
            </a:pPr>
            <a:r>
              <a:rPr lang="en-US" sz="3600">
                <a:solidFill>
                  <a:srgbClr val="0F4662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Vu (from ETABS) = 33.75 kN</a:t>
            </a:r>
          </a:p>
          <a:p>
            <a:pPr algn="l">
              <a:lnSpc>
                <a:spcPts val="5040"/>
              </a:lnSpc>
            </a:pPr>
          </a:p>
          <a:p>
            <a:pPr algn="l">
              <a:lnSpc>
                <a:spcPts val="5040"/>
              </a:lnSpc>
              <a:spcBef>
                <a:spcPct val="0"/>
              </a:spcBef>
            </a:pPr>
            <a:r>
              <a:rPr lang="en-US" b="true" sz="3600">
                <a:solidFill>
                  <a:srgbClr val="0F4662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∅Vc &gt; Vu ⟶ No need for shear reinforcement</a:t>
            </a:r>
          </a:p>
          <a:p>
            <a:pPr algn="ctr">
              <a:lnSpc>
                <a:spcPts val="5180"/>
              </a:lnSpc>
              <a:spcBef>
                <a:spcPct val="0"/>
              </a:spcBef>
            </a:pPr>
          </a:p>
        </p:txBody>
      </p:sp>
    </p:spTree>
  </p:cSld>
  <p:clrMapOvr>
    <a:masterClrMapping/>
  </p:clrMapOvr>
</p:sld>
</file>

<file path=ppt/slides/slide5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9915654" y="3551543"/>
            <a:ext cx="6717376" cy="5321979"/>
          </a:xfrm>
          <a:custGeom>
            <a:avLst/>
            <a:gdLst/>
            <a:ahLst/>
            <a:cxnLst/>
            <a:rect r="r" b="b" t="t" l="l"/>
            <a:pathLst>
              <a:path h="5321979" w="6717376">
                <a:moveTo>
                  <a:pt x="0" y="0"/>
                </a:moveTo>
                <a:lnTo>
                  <a:pt x="6717376" y="0"/>
                </a:lnTo>
                <a:lnTo>
                  <a:pt x="6717376" y="5321979"/>
                </a:lnTo>
                <a:lnTo>
                  <a:pt x="0" y="532197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5400000">
            <a:off x="14784932" y="7896446"/>
            <a:ext cx="1588742" cy="365411"/>
          </a:xfrm>
          <a:custGeom>
            <a:avLst/>
            <a:gdLst/>
            <a:ahLst/>
            <a:cxnLst/>
            <a:rect r="r" b="b" t="t" l="l"/>
            <a:pathLst>
              <a:path h="365411" w="1588742">
                <a:moveTo>
                  <a:pt x="0" y="0"/>
                </a:moveTo>
                <a:lnTo>
                  <a:pt x="1588742" y="0"/>
                </a:lnTo>
                <a:lnTo>
                  <a:pt x="1588742" y="365411"/>
                </a:lnTo>
                <a:lnTo>
                  <a:pt x="0" y="365411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17259300" y="9210675"/>
            <a:ext cx="152400" cy="200025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F4662"/>
                </a:solidFill>
                <a:latin typeface="Open Sans"/>
                <a:ea typeface="Open Sans"/>
                <a:cs typeface="Open Sans"/>
                <a:sym typeface="Open Sans"/>
              </a:rPr>
              <a:t>52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1638127" y="4809574"/>
            <a:ext cx="7192386" cy="242675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rtl="true">
              <a:lnSpc>
                <a:spcPts val="4841"/>
              </a:lnSpc>
              <a:spcBef>
                <a:spcPct val="0"/>
              </a:spcBef>
            </a:pPr>
            <a:r>
              <a:rPr lang="ar-EG" b="true" sz="3458">
                <a:solidFill>
                  <a:srgbClr val="0F4662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  <a:rtl val="true"/>
              </a:rPr>
              <a:t> :</a:t>
            </a:r>
            <a:r>
              <a:rPr lang="en-US" b="true" sz="3458">
                <a:solidFill>
                  <a:srgbClr val="0F4662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pier’s</a:t>
            </a:r>
            <a:r>
              <a:rPr lang="en-US" b="true" sz="3458">
                <a:solidFill>
                  <a:srgbClr val="0F4662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 dimensions</a:t>
            </a:r>
            <a:r>
              <a:rPr lang="ar-EG" b="true" sz="3458">
                <a:solidFill>
                  <a:srgbClr val="0F4662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  <a:rtl val="true"/>
              </a:rPr>
              <a:t> </a:t>
            </a:r>
          </a:p>
          <a:p>
            <a:pPr algn="just">
              <a:lnSpc>
                <a:spcPts val="4841"/>
              </a:lnSpc>
              <a:spcBef>
                <a:spcPct val="0"/>
              </a:spcBef>
            </a:pPr>
            <a:r>
              <a:rPr lang="en-US" b="true" sz="3458">
                <a:solidFill>
                  <a:srgbClr val="0F4662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width = 350 mm , height = 4.35 m ,</a:t>
            </a:r>
          </a:p>
          <a:p>
            <a:pPr algn="just">
              <a:lnSpc>
                <a:spcPts val="4841"/>
              </a:lnSpc>
              <a:spcBef>
                <a:spcPct val="0"/>
              </a:spcBef>
            </a:pPr>
            <a:r>
              <a:rPr lang="en-US" b="true" sz="3458">
                <a:solidFill>
                  <a:srgbClr val="0F4662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 length = 7 243 mm</a:t>
            </a:r>
          </a:p>
          <a:p>
            <a:pPr algn="ctr" rtl="true">
              <a:lnSpc>
                <a:spcPts val="4841"/>
              </a:lnSpc>
              <a:spcBef>
                <a:spcPct val="0"/>
              </a:spcBef>
            </a:pPr>
          </a:p>
        </p:txBody>
      </p:sp>
      <p:sp>
        <p:nvSpPr>
          <p:cNvPr name="Freeform 6" id="6"/>
          <p:cNvSpPr/>
          <p:nvPr/>
        </p:nvSpPr>
        <p:spPr>
          <a:xfrm flipH="false" flipV="false" rot="0">
            <a:off x="15579303" y="714009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7" y="0"/>
                </a:lnTo>
                <a:lnTo>
                  <a:pt x="1679997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024384" y="9529723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7" y="0"/>
                </a:lnTo>
                <a:lnTo>
                  <a:pt x="1679997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1024384" y="599709"/>
            <a:ext cx="14072064" cy="10852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8959"/>
              </a:lnSpc>
              <a:spcBef>
                <a:spcPct val="0"/>
              </a:spcBef>
            </a:pPr>
            <a:r>
              <a:rPr lang="en-US" b="true" sz="6399" i="true" u="sng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Verification of Structural Design: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024384" y="1886898"/>
            <a:ext cx="7031716" cy="7054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5740"/>
              </a:lnSpc>
              <a:spcBef>
                <a:spcPct val="0"/>
              </a:spcBef>
            </a:pPr>
            <a:r>
              <a:rPr lang="en-US" b="true" sz="4100" i="true" u="sng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Shear wall design verification:</a:t>
            </a:r>
          </a:p>
        </p:txBody>
      </p:sp>
    </p:spTree>
  </p:cSld>
  <p:clrMapOvr>
    <a:masterClrMapping/>
  </p:clrMapOvr>
</p:sld>
</file>

<file path=ppt/slides/slide5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0109889" y="1028700"/>
            <a:ext cx="7900698" cy="9258300"/>
          </a:xfrm>
          <a:custGeom>
            <a:avLst/>
            <a:gdLst/>
            <a:ahLst/>
            <a:cxnLst/>
            <a:rect r="r" b="b" t="t" l="l"/>
            <a:pathLst>
              <a:path h="9258300" w="7900698">
                <a:moveTo>
                  <a:pt x="0" y="0"/>
                </a:moveTo>
                <a:lnTo>
                  <a:pt x="7900698" y="0"/>
                </a:lnTo>
                <a:lnTo>
                  <a:pt x="7900698" y="9258300"/>
                </a:lnTo>
                <a:lnTo>
                  <a:pt x="0" y="92583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5318" t="0" r="-2197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17259300" y="9210675"/>
            <a:ext cx="152400" cy="200025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F4662"/>
                </a:solidFill>
                <a:latin typeface="Open Sans"/>
                <a:ea typeface="Open Sans"/>
                <a:cs typeface="Open Sans"/>
                <a:sym typeface="Open Sans"/>
              </a:rPr>
              <a:t>53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2234973" y="4258198"/>
            <a:ext cx="5236071" cy="12871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180"/>
              </a:lnSpc>
              <a:spcBef>
                <a:spcPct val="0"/>
              </a:spcBef>
            </a:pPr>
            <a:r>
              <a:rPr lang="en-US" b="true" sz="3700">
                <a:solidFill>
                  <a:srgbClr val="1C3C63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A</a:t>
            </a:r>
            <a:r>
              <a:rPr lang="en-US" b="true" sz="3700">
                <a:solidFill>
                  <a:srgbClr val="1C3C63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S</a:t>
            </a:r>
            <a:r>
              <a:rPr lang="en-US" b="true" sz="3700">
                <a:solidFill>
                  <a:srgbClr val="1C3C63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 </a:t>
            </a:r>
            <a:r>
              <a:rPr lang="en-US" b="true" sz="3700">
                <a:solidFill>
                  <a:srgbClr val="1C3C63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from ETABS = 6337 mm</a:t>
            </a:r>
            <a:r>
              <a:rPr lang="en-US" b="true" sz="3700">
                <a:solidFill>
                  <a:srgbClr val="1C3C63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2</a:t>
            </a:r>
            <a:r>
              <a:rPr lang="en-US" b="true" sz="3700">
                <a:solidFill>
                  <a:srgbClr val="1C3C63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.</a:t>
            </a:r>
          </a:p>
          <a:p>
            <a:pPr algn="ctr">
              <a:lnSpc>
                <a:spcPts val="5180"/>
              </a:lnSpc>
              <a:spcBef>
                <a:spcPct val="0"/>
              </a:spcBef>
            </a:pPr>
          </a:p>
        </p:txBody>
      </p:sp>
      <p:sp>
        <p:nvSpPr>
          <p:cNvPr name="TextBox 5" id="5"/>
          <p:cNvSpPr txBox="true"/>
          <p:nvPr/>
        </p:nvSpPr>
        <p:spPr>
          <a:xfrm rot="0">
            <a:off x="454427" y="5478668"/>
            <a:ext cx="9330634" cy="19443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180"/>
              </a:lnSpc>
            </a:pPr>
            <a:r>
              <a:rPr lang="en-US" sz="3700" b="true">
                <a:solidFill>
                  <a:srgbClr val="173354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Reinforcement = 6337 / (2×7.24) = 437.64 mm</a:t>
            </a:r>
            <a:r>
              <a:rPr lang="en-US" sz="3700" b="true">
                <a:solidFill>
                  <a:srgbClr val="173354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2</a:t>
            </a:r>
            <a:r>
              <a:rPr lang="en-US" sz="3700" b="true">
                <a:solidFill>
                  <a:srgbClr val="173354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/m. </a:t>
            </a:r>
          </a:p>
          <a:p>
            <a:pPr algn="ctr">
              <a:lnSpc>
                <a:spcPts val="5180"/>
              </a:lnSpc>
              <a:spcBef>
                <a:spcPct val="0"/>
              </a:spcBef>
            </a:pPr>
            <a:r>
              <a:rPr lang="en-US" b="true" sz="3700">
                <a:solidFill>
                  <a:srgbClr val="173354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 use 1Φ16mm/250mm.</a:t>
            </a:r>
            <a:r>
              <a:rPr lang="en-US" b="true" sz="3700">
                <a:solidFill>
                  <a:srgbClr val="173354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 </a:t>
            </a:r>
          </a:p>
          <a:p>
            <a:pPr algn="ctr">
              <a:lnSpc>
                <a:spcPts val="5180"/>
              </a:lnSpc>
              <a:spcBef>
                <a:spcPct val="0"/>
              </a:spcBef>
            </a:pPr>
          </a:p>
        </p:txBody>
      </p:sp>
      <p:sp>
        <p:nvSpPr>
          <p:cNvPr name="Freeform 6" id="6"/>
          <p:cNvSpPr/>
          <p:nvPr/>
        </p:nvSpPr>
        <p:spPr>
          <a:xfrm flipH="false" flipV="false" rot="0">
            <a:off x="15579303" y="714009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7" y="0"/>
                </a:lnTo>
                <a:lnTo>
                  <a:pt x="1679997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024384" y="9529723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7" y="0"/>
                </a:lnTo>
                <a:lnTo>
                  <a:pt x="1679997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1024384" y="599709"/>
            <a:ext cx="14072064" cy="10852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8959"/>
              </a:lnSpc>
              <a:spcBef>
                <a:spcPct val="0"/>
              </a:spcBef>
            </a:pPr>
            <a:r>
              <a:rPr lang="en-US" b="true" sz="6399" i="true" u="sng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Verification of Structural Design: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024384" y="1886898"/>
            <a:ext cx="7031716" cy="7054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5740"/>
              </a:lnSpc>
              <a:spcBef>
                <a:spcPct val="0"/>
              </a:spcBef>
            </a:pPr>
            <a:r>
              <a:rPr lang="en-US" b="true" sz="4100" i="true" u="sng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Shear wall design verification: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024384" y="2495286"/>
            <a:ext cx="8987632" cy="6794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599"/>
              </a:lnSpc>
              <a:spcBef>
                <a:spcPct val="0"/>
              </a:spcBef>
            </a:pPr>
            <a:r>
              <a:rPr lang="en-US" b="true" sz="3999">
                <a:solidFill>
                  <a:srgbClr val="CC3134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1- Longitudinal reinforcement:</a:t>
            </a:r>
          </a:p>
        </p:txBody>
      </p:sp>
    </p:spTree>
  </p:cSld>
  <p:clrMapOvr>
    <a:masterClrMapping/>
  </p:clrMapOvr>
</p:sld>
</file>

<file path=ppt/slides/slide5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324365" y="714009"/>
            <a:ext cx="17080192" cy="3771795"/>
          </a:xfrm>
          <a:custGeom>
            <a:avLst/>
            <a:gdLst/>
            <a:ahLst/>
            <a:cxnLst/>
            <a:rect r="r" b="b" t="t" l="l"/>
            <a:pathLst>
              <a:path h="3771795" w="17080192">
                <a:moveTo>
                  <a:pt x="0" y="0"/>
                </a:moveTo>
                <a:lnTo>
                  <a:pt x="17080191" y="0"/>
                </a:lnTo>
                <a:lnTo>
                  <a:pt x="17080191" y="3771795"/>
                </a:lnTo>
                <a:lnTo>
                  <a:pt x="0" y="377179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25567" r="0" b="-25567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9787602" y="4861878"/>
            <a:ext cx="7762211" cy="5425122"/>
          </a:xfrm>
          <a:custGeom>
            <a:avLst/>
            <a:gdLst/>
            <a:ahLst/>
            <a:cxnLst/>
            <a:rect r="r" b="b" t="t" l="l"/>
            <a:pathLst>
              <a:path h="5425122" w="7762211">
                <a:moveTo>
                  <a:pt x="0" y="0"/>
                </a:moveTo>
                <a:lnTo>
                  <a:pt x="7762210" y="0"/>
                </a:lnTo>
                <a:lnTo>
                  <a:pt x="7762210" y="5425122"/>
                </a:lnTo>
                <a:lnTo>
                  <a:pt x="0" y="542512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-811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-492115" y="5067300"/>
            <a:ext cx="10591043" cy="13843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99"/>
              </a:lnSpc>
              <a:spcBef>
                <a:spcPct val="0"/>
              </a:spcBef>
            </a:pPr>
            <a:r>
              <a:rPr lang="en-US" b="true" sz="3999" i="true">
                <a:solidFill>
                  <a:srgbClr val="173354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Interaction diagram for 0.0025 pier</a:t>
            </a:r>
            <a:r>
              <a:rPr lang="en-US" b="true" sz="3999" i="true">
                <a:solidFill>
                  <a:srgbClr val="173354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 longitudinal reinforcement.</a:t>
            </a:r>
          </a:p>
        </p:txBody>
      </p:sp>
      <p:sp>
        <p:nvSpPr>
          <p:cNvPr name="Freeform 5" id="5"/>
          <p:cNvSpPr/>
          <p:nvPr/>
        </p:nvSpPr>
        <p:spPr>
          <a:xfrm flipH="false" flipV="false" rot="-10800000">
            <a:off x="7377547" y="5970122"/>
            <a:ext cx="2092333" cy="2131620"/>
          </a:xfrm>
          <a:custGeom>
            <a:avLst/>
            <a:gdLst/>
            <a:ahLst/>
            <a:cxnLst/>
            <a:rect r="r" b="b" t="t" l="l"/>
            <a:pathLst>
              <a:path h="2131620" w="2092333">
                <a:moveTo>
                  <a:pt x="0" y="0"/>
                </a:moveTo>
                <a:lnTo>
                  <a:pt x="2092333" y="0"/>
                </a:lnTo>
                <a:lnTo>
                  <a:pt x="2092333" y="2131619"/>
                </a:lnTo>
                <a:lnTo>
                  <a:pt x="0" y="2131619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1826380" y="8554983"/>
            <a:ext cx="243960" cy="223630"/>
          </a:xfrm>
          <a:custGeom>
            <a:avLst/>
            <a:gdLst/>
            <a:ahLst/>
            <a:cxnLst/>
            <a:rect r="r" b="b" t="t" l="l"/>
            <a:pathLst>
              <a:path h="223630" w="243960">
                <a:moveTo>
                  <a:pt x="0" y="0"/>
                </a:moveTo>
                <a:lnTo>
                  <a:pt x="243960" y="0"/>
                </a:lnTo>
                <a:lnTo>
                  <a:pt x="243960" y="223631"/>
                </a:lnTo>
                <a:lnTo>
                  <a:pt x="0" y="223631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17259300" y="9210675"/>
            <a:ext cx="152400" cy="200025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F4662"/>
                </a:solidFill>
                <a:latin typeface="Open Sans"/>
                <a:ea typeface="Open Sans"/>
                <a:cs typeface="Open Sans"/>
                <a:sym typeface="Open Sans"/>
              </a:rPr>
              <a:t>54</a:t>
            </a:r>
          </a:p>
        </p:txBody>
      </p:sp>
    </p:spTree>
  </p:cSld>
  <p:clrMapOvr>
    <a:masterClrMapping/>
  </p:clrMapOvr>
</p:sld>
</file>

<file path=ppt/slides/slide5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6623340" y="1655447"/>
            <a:ext cx="11664660" cy="2189619"/>
          </a:xfrm>
          <a:custGeom>
            <a:avLst/>
            <a:gdLst/>
            <a:ahLst/>
            <a:cxnLst/>
            <a:rect r="r" b="b" t="t" l="l"/>
            <a:pathLst>
              <a:path h="2189619" w="11664660">
                <a:moveTo>
                  <a:pt x="0" y="0"/>
                </a:moveTo>
                <a:lnTo>
                  <a:pt x="11664660" y="0"/>
                </a:lnTo>
                <a:lnTo>
                  <a:pt x="11664660" y="2189619"/>
                </a:lnTo>
                <a:lnTo>
                  <a:pt x="0" y="218961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1607" r="0" b="-1607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17259300" y="9210675"/>
            <a:ext cx="152400" cy="200025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F4662"/>
                </a:solidFill>
                <a:latin typeface="Open Sans"/>
                <a:ea typeface="Open Sans"/>
                <a:cs typeface="Open Sans"/>
                <a:sym typeface="Open Sans"/>
              </a:rPr>
              <a:t>55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-240666" y="428269"/>
            <a:ext cx="6463478" cy="177546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139"/>
              </a:lnSpc>
              <a:spcBef>
                <a:spcPct val="0"/>
              </a:spcBef>
            </a:pPr>
            <a:r>
              <a:rPr lang="en-US" b="true" sz="5099" i="true" u="sng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 Shear</a:t>
            </a:r>
            <a:r>
              <a:rPr lang="en-US" b="true" sz="5099" i="true" u="sng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 design check:</a:t>
            </a:r>
          </a:p>
          <a:p>
            <a:pPr algn="ctr">
              <a:lnSpc>
                <a:spcPts val="7139"/>
              </a:lnSpc>
              <a:spcBef>
                <a:spcPct val="0"/>
              </a:spcBef>
            </a:pPr>
          </a:p>
        </p:txBody>
      </p:sp>
      <p:sp>
        <p:nvSpPr>
          <p:cNvPr name="TextBox 5" id="5"/>
          <p:cNvSpPr txBox="true"/>
          <p:nvPr/>
        </p:nvSpPr>
        <p:spPr>
          <a:xfrm rot="0">
            <a:off x="179418" y="1336627"/>
            <a:ext cx="7673673" cy="6299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180"/>
              </a:lnSpc>
              <a:spcBef>
                <a:spcPct val="0"/>
              </a:spcBef>
            </a:pPr>
            <a:r>
              <a:rPr lang="en-US" b="true" sz="3700">
                <a:solidFill>
                  <a:srgbClr val="0F4662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Details of</a:t>
            </a:r>
            <a:r>
              <a:rPr lang="en-US" b="true" sz="3700">
                <a:solidFill>
                  <a:srgbClr val="0F4662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 selected pier’s shear design: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179418" y="2557922"/>
            <a:ext cx="4033537" cy="12871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180"/>
              </a:lnSpc>
              <a:spcBef>
                <a:spcPct val="0"/>
              </a:spcBef>
            </a:pPr>
            <a:r>
              <a:rPr lang="en-US" b="true" sz="3700">
                <a:solidFill>
                  <a:srgbClr val="0F4662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Vn = 5248 KN</a:t>
            </a:r>
          </a:p>
          <a:p>
            <a:pPr algn="ctr">
              <a:lnSpc>
                <a:spcPts val="5180"/>
              </a:lnSpc>
              <a:spcBef>
                <a:spcPct val="0"/>
              </a:spcBef>
            </a:pPr>
          </a:p>
        </p:txBody>
      </p:sp>
      <p:sp>
        <p:nvSpPr>
          <p:cNvPr name="TextBox 7" id="7"/>
          <p:cNvSpPr txBox="true"/>
          <p:nvPr/>
        </p:nvSpPr>
        <p:spPr>
          <a:xfrm rot="0">
            <a:off x="879472" y="3496769"/>
            <a:ext cx="5144691" cy="6299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180"/>
              </a:lnSpc>
              <a:spcBef>
                <a:spcPct val="0"/>
              </a:spcBef>
            </a:pPr>
            <a:r>
              <a:rPr lang="en-US" b="true" sz="3700">
                <a:solidFill>
                  <a:srgbClr val="CC3134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ф Vn =</a:t>
            </a:r>
            <a:r>
              <a:rPr lang="en-US" b="true" sz="3700">
                <a:solidFill>
                  <a:srgbClr val="CC3134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 (0.6) 5248 = 3149 kN.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547820" y="4513580"/>
            <a:ext cx="5807995" cy="6299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180"/>
              </a:lnSpc>
              <a:spcBef>
                <a:spcPct val="0"/>
              </a:spcBef>
            </a:pPr>
            <a:r>
              <a:rPr lang="en-US" b="true" sz="3700">
                <a:solidFill>
                  <a:srgbClr val="CC3134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ф Vn (ETABS) = 3088.6</a:t>
            </a:r>
            <a:r>
              <a:rPr lang="en-US" b="true" sz="3700">
                <a:solidFill>
                  <a:srgbClr val="CC3134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 kN.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-901414" y="5495925"/>
            <a:ext cx="8754505" cy="6299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180"/>
              </a:lnSpc>
              <a:spcBef>
                <a:spcPct val="0"/>
              </a:spcBef>
            </a:pPr>
            <a:r>
              <a:rPr lang="en-US" b="true" sz="3700">
                <a:solidFill>
                  <a:srgbClr val="0F4662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 Difference</a:t>
            </a:r>
            <a:r>
              <a:rPr lang="en-US" b="true" sz="3700">
                <a:solidFill>
                  <a:srgbClr val="0F4662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 % = 2% &lt; 10%  (OK).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987358" y="7221362"/>
            <a:ext cx="3042940" cy="6299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180"/>
              </a:lnSpc>
              <a:spcBef>
                <a:spcPct val="0"/>
              </a:spcBef>
            </a:pPr>
            <a:r>
              <a:rPr lang="en-US" b="true" sz="3700">
                <a:solidFill>
                  <a:srgbClr val="303030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Ф Vc = 1551.5</a:t>
            </a:r>
            <a:r>
              <a:rPr lang="en-US" b="true" sz="3700">
                <a:solidFill>
                  <a:srgbClr val="303030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kN.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987358" y="8226019"/>
            <a:ext cx="4976961" cy="6299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180"/>
              </a:lnSpc>
              <a:spcBef>
                <a:spcPct val="0"/>
              </a:spcBef>
            </a:pPr>
            <a:r>
              <a:rPr lang="en-US" b="true" sz="3700">
                <a:solidFill>
                  <a:srgbClr val="303030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Ф Vc (ETABS) = 1515.6</a:t>
            </a:r>
            <a:r>
              <a:rPr lang="en-US" b="true" sz="3700">
                <a:solidFill>
                  <a:srgbClr val="303030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 kN.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74784" y="9020952"/>
            <a:ext cx="7882941" cy="6299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180"/>
              </a:lnSpc>
              <a:spcBef>
                <a:spcPct val="0"/>
              </a:spcBef>
            </a:pPr>
            <a:r>
              <a:rPr lang="en-US" b="true" sz="3700">
                <a:solidFill>
                  <a:srgbClr val="0F4662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Difference %</a:t>
            </a:r>
            <a:r>
              <a:rPr lang="en-US" b="true" sz="3700">
                <a:solidFill>
                  <a:srgbClr val="0F4662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 = 2.3% &lt; 10%  (OK) .</a:t>
            </a:r>
          </a:p>
        </p:txBody>
      </p:sp>
    </p:spTree>
  </p:cSld>
  <p:clrMapOvr>
    <a:masterClrMapping/>
  </p:clrMapOvr>
</p:sld>
</file>

<file path=ppt/slides/slide5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0" y="3542917"/>
            <a:ext cx="18017426" cy="248970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0387"/>
              </a:lnSpc>
              <a:spcBef>
                <a:spcPct val="0"/>
              </a:spcBef>
            </a:pPr>
            <a:r>
              <a:rPr lang="en-US" b="true" sz="14562" i="true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 Structural Design</a:t>
            </a:r>
          </a:p>
        </p:txBody>
      </p:sp>
      <p:sp>
        <p:nvSpPr>
          <p:cNvPr name="AutoShape 3" id="3"/>
          <p:cNvSpPr/>
          <p:nvPr/>
        </p:nvSpPr>
        <p:spPr>
          <a:xfrm>
            <a:off x="5897880" y="2215083"/>
            <a:ext cx="6492240" cy="0"/>
          </a:xfrm>
          <a:prstGeom prst="line">
            <a:avLst/>
          </a:prstGeom>
          <a:ln cap="flat" w="76200">
            <a:solidFill>
              <a:srgbClr val="0F46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4" id="4"/>
          <p:cNvSpPr/>
          <p:nvPr/>
        </p:nvSpPr>
        <p:spPr>
          <a:xfrm flipH="false" flipV="false" rot="0">
            <a:off x="8304001" y="1116666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8" y="0"/>
                </a:lnTo>
                <a:lnTo>
                  <a:pt x="1679998" y="249899"/>
                </a:lnTo>
                <a:lnTo>
                  <a:pt x="0" y="24989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5" id="5"/>
          <p:cNvSpPr/>
          <p:nvPr/>
        </p:nvSpPr>
        <p:spPr>
          <a:xfrm>
            <a:off x="5897880" y="8159883"/>
            <a:ext cx="6492240" cy="0"/>
          </a:xfrm>
          <a:prstGeom prst="line">
            <a:avLst/>
          </a:prstGeom>
          <a:ln cap="flat" w="76200">
            <a:solidFill>
              <a:srgbClr val="0F46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6" id="6"/>
          <p:cNvSpPr/>
          <p:nvPr/>
        </p:nvSpPr>
        <p:spPr>
          <a:xfrm flipH="false" flipV="false" rot="0">
            <a:off x="8304001" y="9008400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8" y="0"/>
                </a:lnTo>
                <a:lnTo>
                  <a:pt x="1679998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17259300" y="9210675"/>
            <a:ext cx="152400" cy="200025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F4662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56</a:t>
            </a:r>
          </a:p>
        </p:txBody>
      </p:sp>
    </p:spTree>
  </p:cSld>
  <p:clrMapOvr>
    <a:masterClrMapping/>
  </p:clrMapOvr>
</p:sld>
</file>

<file path=ppt/slides/slide5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452486" y="3620536"/>
            <a:ext cx="7097097" cy="5637764"/>
          </a:xfrm>
          <a:custGeom>
            <a:avLst/>
            <a:gdLst/>
            <a:ahLst/>
            <a:cxnLst/>
            <a:rect r="r" b="b" t="t" l="l"/>
            <a:pathLst>
              <a:path h="5637764" w="7097097">
                <a:moveTo>
                  <a:pt x="0" y="0"/>
                </a:moveTo>
                <a:lnTo>
                  <a:pt x="7097097" y="0"/>
                </a:lnTo>
                <a:lnTo>
                  <a:pt x="7097097" y="5637764"/>
                </a:lnTo>
                <a:lnTo>
                  <a:pt x="0" y="563776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9144000" y="3510136"/>
            <a:ext cx="7433066" cy="5640166"/>
          </a:xfrm>
          <a:custGeom>
            <a:avLst/>
            <a:gdLst/>
            <a:ahLst/>
            <a:cxnLst/>
            <a:rect r="r" b="b" t="t" l="l"/>
            <a:pathLst>
              <a:path h="5640166" w="7433066">
                <a:moveTo>
                  <a:pt x="0" y="0"/>
                </a:moveTo>
                <a:lnTo>
                  <a:pt x="7433066" y="0"/>
                </a:lnTo>
                <a:lnTo>
                  <a:pt x="7433066" y="5640166"/>
                </a:lnTo>
                <a:lnTo>
                  <a:pt x="0" y="564016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17259300" y="9210675"/>
            <a:ext cx="152400" cy="200025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F4662"/>
                </a:solidFill>
                <a:latin typeface="Open Sans"/>
                <a:ea typeface="Open Sans"/>
                <a:cs typeface="Open Sans"/>
                <a:sym typeface="Open Sans"/>
              </a:rPr>
              <a:t>57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390236" y="545782"/>
            <a:ext cx="3586460" cy="87058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139"/>
              </a:lnSpc>
              <a:spcBef>
                <a:spcPct val="0"/>
              </a:spcBef>
            </a:pPr>
            <a:r>
              <a:rPr lang="en-US" b="true" sz="5099" i="true" u="sng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Design of slabs: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-185043" y="1618249"/>
            <a:ext cx="17969872" cy="6299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180"/>
              </a:lnSpc>
              <a:spcBef>
                <a:spcPct val="0"/>
              </a:spcBef>
            </a:pPr>
            <a:r>
              <a:rPr lang="en-US" b="true" sz="3700">
                <a:solidFill>
                  <a:srgbClr val="000000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The</a:t>
            </a:r>
            <a:r>
              <a:rPr lang="en-US" b="true" sz="3700">
                <a:solidFill>
                  <a:srgbClr val="000000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 selected slabs in the story 5 and story 13 ,will be designed according to ACI 318-19 code. 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-895646" y="2615918"/>
            <a:ext cx="7516947" cy="6299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180"/>
              </a:lnSpc>
              <a:spcBef>
                <a:spcPct val="0"/>
              </a:spcBef>
            </a:pPr>
            <a:r>
              <a:rPr lang="en-US" b="true" sz="3700">
                <a:solidFill>
                  <a:srgbClr val="CC3134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(Slabs</a:t>
            </a:r>
            <a:r>
              <a:rPr lang="en-US" b="true" sz="3700">
                <a:solidFill>
                  <a:srgbClr val="CC3134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 thickness is 200 mm).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629493" y="9342437"/>
            <a:ext cx="5918895" cy="53085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340"/>
              </a:lnSpc>
              <a:spcBef>
                <a:spcPct val="0"/>
              </a:spcBef>
            </a:pPr>
            <a:r>
              <a:rPr lang="en-US" b="true" sz="3100">
                <a:solidFill>
                  <a:srgbClr val="1C3C63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Selected slab to</a:t>
            </a:r>
            <a:r>
              <a:rPr lang="en-US" b="true" sz="3100">
                <a:solidFill>
                  <a:srgbClr val="1C3C63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 be designed in story 5.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9644392" y="9248763"/>
            <a:ext cx="6043612" cy="53085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340"/>
              </a:lnSpc>
              <a:spcBef>
                <a:spcPct val="0"/>
              </a:spcBef>
            </a:pPr>
            <a:r>
              <a:rPr lang="en-US" b="true" sz="3100">
                <a:solidFill>
                  <a:srgbClr val="1C3C63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Selected slab to be designed in story</a:t>
            </a:r>
            <a:r>
              <a:rPr lang="en-US" b="true" sz="3100">
                <a:solidFill>
                  <a:srgbClr val="1C3C63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 13.</a:t>
            </a:r>
          </a:p>
        </p:txBody>
      </p:sp>
    </p:spTree>
  </p:cSld>
  <p:clrMapOvr>
    <a:masterClrMapping/>
  </p:clrMapOvr>
</p:sld>
</file>

<file path=ppt/slides/slide5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4337898"/>
            <a:ext cx="9205315" cy="1266438"/>
          </a:xfrm>
          <a:custGeom>
            <a:avLst/>
            <a:gdLst/>
            <a:ahLst/>
            <a:cxnLst/>
            <a:rect r="r" b="b" t="t" l="l"/>
            <a:pathLst>
              <a:path h="1266438" w="9205315">
                <a:moveTo>
                  <a:pt x="0" y="0"/>
                </a:moveTo>
                <a:lnTo>
                  <a:pt x="9205315" y="0"/>
                </a:lnTo>
                <a:lnTo>
                  <a:pt x="9205315" y="1266438"/>
                </a:lnTo>
                <a:lnTo>
                  <a:pt x="0" y="126643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-13243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17259300" y="9210675"/>
            <a:ext cx="152400" cy="200025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F4662"/>
                </a:solidFill>
                <a:latin typeface="Open Sans"/>
                <a:ea typeface="Open Sans"/>
                <a:cs typeface="Open Sans"/>
                <a:sym typeface="Open Sans"/>
              </a:rPr>
              <a:t>58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0" y="588327"/>
            <a:ext cx="8183092" cy="79502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579"/>
              </a:lnSpc>
              <a:spcBef>
                <a:spcPct val="0"/>
              </a:spcBef>
            </a:pPr>
            <a:r>
              <a:rPr lang="en-US" b="true" sz="4699" u="sng">
                <a:solidFill>
                  <a:srgbClr val="0F4662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Check slabs for punching</a:t>
            </a:r>
            <a:r>
              <a:rPr lang="en-US" b="true" sz="4699" u="sng">
                <a:solidFill>
                  <a:srgbClr val="0F4662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 shear: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-1870837" y="1618249"/>
            <a:ext cx="17333409" cy="12871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180"/>
              </a:lnSpc>
              <a:spcBef>
                <a:spcPct val="0"/>
              </a:spcBef>
            </a:pPr>
            <a:r>
              <a:rPr lang="en-US" b="true" sz="3700">
                <a:solidFill>
                  <a:srgbClr val="CC3134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All columns in this structure are connected to</a:t>
            </a:r>
            <a:r>
              <a:rPr lang="en-US" b="true" sz="3700">
                <a:solidFill>
                  <a:srgbClr val="CC3134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 beams or shear walls, </a:t>
            </a:r>
          </a:p>
          <a:p>
            <a:pPr algn="ctr">
              <a:lnSpc>
                <a:spcPts val="5180"/>
              </a:lnSpc>
              <a:spcBef>
                <a:spcPct val="0"/>
              </a:spcBef>
            </a:pPr>
            <a:r>
              <a:rPr lang="en-US" b="true" sz="3700">
                <a:solidFill>
                  <a:srgbClr val="CC3134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so there is no punching shear on the slabs.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537977" y="3294593"/>
            <a:ext cx="7107138" cy="73850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019"/>
              </a:lnSpc>
              <a:spcBef>
                <a:spcPct val="0"/>
              </a:spcBef>
            </a:pPr>
            <a:r>
              <a:rPr lang="en-US" b="true" sz="4299" u="sng">
                <a:solidFill>
                  <a:srgbClr val="1C3C63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Check slabs</a:t>
            </a:r>
            <a:r>
              <a:rPr lang="en-US" b="true" sz="4299" u="sng">
                <a:solidFill>
                  <a:srgbClr val="1C3C63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 for wide beam shear: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-691690" y="5832936"/>
            <a:ext cx="5114889" cy="6794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99"/>
              </a:lnSpc>
              <a:spcBef>
                <a:spcPct val="0"/>
              </a:spcBef>
            </a:pPr>
            <a:r>
              <a:rPr lang="en-US" b="true" sz="3999">
                <a:solidFill>
                  <a:srgbClr val="0F4662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∅Vc</a:t>
            </a:r>
            <a:r>
              <a:rPr lang="en-US" b="true" sz="3999">
                <a:solidFill>
                  <a:srgbClr val="0F4662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 =  72.2 kN.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336128" y="8296505"/>
            <a:ext cx="17772757" cy="5378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480"/>
              </a:lnSpc>
              <a:spcBef>
                <a:spcPct val="0"/>
              </a:spcBef>
            </a:pPr>
            <a:r>
              <a:rPr lang="en-US" b="true" sz="3200">
                <a:solidFill>
                  <a:srgbClr val="000000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1Ø16 bar every 200 mm was added in both the X and Y directions</a:t>
            </a:r>
            <a:r>
              <a:rPr lang="en-US" b="true" sz="3200">
                <a:solidFill>
                  <a:srgbClr val="000000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 to increase the slab shear capacity in story 13 .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336128" y="7099531"/>
            <a:ext cx="17208698" cy="5969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900"/>
              </a:lnSpc>
              <a:spcBef>
                <a:spcPct val="0"/>
              </a:spcBef>
            </a:pPr>
            <a:r>
              <a:rPr lang="en-US" b="true" sz="3500">
                <a:solidFill>
                  <a:srgbClr val="000000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All values of shear</a:t>
            </a:r>
            <a:r>
              <a:rPr lang="en-US" b="true" sz="3500">
                <a:solidFill>
                  <a:srgbClr val="000000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 in story 5 lower than ∅Vc, so there is no need for shear reinforcement in floor 5.</a:t>
            </a:r>
          </a:p>
        </p:txBody>
      </p:sp>
    </p:spTree>
  </p:cSld>
  <p:clrMapOvr>
    <a:masterClrMapping/>
  </p:clrMapOvr>
</p:sld>
</file>

<file path=ppt/slides/slide5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448274" y="1999002"/>
            <a:ext cx="7022607" cy="5628136"/>
          </a:xfrm>
          <a:custGeom>
            <a:avLst/>
            <a:gdLst/>
            <a:ahLst/>
            <a:cxnLst/>
            <a:rect r="r" b="b" t="t" l="l"/>
            <a:pathLst>
              <a:path h="5628136" w="7022607">
                <a:moveTo>
                  <a:pt x="0" y="0"/>
                </a:moveTo>
                <a:lnTo>
                  <a:pt x="7022607" y="0"/>
                </a:lnTo>
                <a:lnTo>
                  <a:pt x="7022607" y="5628136"/>
                </a:lnTo>
                <a:lnTo>
                  <a:pt x="0" y="562813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9925042" y="1999002"/>
            <a:ext cx="7047733" cy="5628136"/>
          </a:xfrm>
          <a:custGeom>
            <a:avLst/>
            <a:gdLst/>
            <a:ahLst/>
            <a:cxnLst/>
            <a:rect r="r" b="b" t="t" l="l"/>
            <a:pathLst>
              <a:path h="5628136" w="7047733">
                <a:moveTo>
                  <a:pt x="0" y="0"/>
                </a:moveTo>
                <a:lnTo>
                  <a:pt x="7047733" y="0"/>
                </a:lnTo>
                <a:lnTo>
                  <a:pt x="7047733" y="5628136"/>
                </a:lnTo>
                <a:lnTo>
                  <a:pt x="0" y="562813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17259300" y="9210675"/>
            <a:ext cx="152400" cy="200025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F4662"/>
                </a:solidFill>
                <a:latin typeface="Open Sans"/>
                <a:ea typeface="Open Sans"/>
                <a:cs typeface="Open Sans"/>
                <a:sym typeface="Open Sans"/>
              </a:rPr>
              <a:t>59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448274" y="281891"/>
            <a:ext cx="7603034" cy="7785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439"/>
              </a:lnSpc>
              <a:spcBef>
                <a:spcPct val="0"/>
              </a:spcBef>
            </a:pPr>
            <a:r>
              <a:rPr lang="en-US" b="true" sz="4599" u="sng">
                <a:solidFill>
                  <a:srgbClr val="0F4662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Check slabs</a:t>
            </a:r>
            <a:r>
              <a:rPr lang="en-US" b="true" sz="4599" u="sng">
                <a:solidFill>
                  <a:srgbClr val="0F4662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 for wide beam shear: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63255" y="8288494"/>
            <a:ext cx="7988052" cy="43878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640"/>
              </a:lnSpc>
              <a:spcBef>
                <a:spcPct val="0"/>
              </a:spcBef>
            </a:pPr>
            <a:r>
              <a:rPr lang="en-US" b="true" sz="2600">
                <a:solidFill>
                  <a:srgbClr val="000000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Ultimate shear force in the slab of story 13 in x-direction,</a:t>
            </a:r>
            <a:r>
              <a:rPr lang="en-US" b="true" sz="2600">
                <a:solidFill>
                  <a:srgbClr val="000000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 V13.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8828688" y="8269444"/>
            <a:ext cx="9240441" cy="52387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200"/>
              </a:lnSpc>
              <a:spcBef>
                <a:spcPct val="0"/>
              </a:spcBef>
            </a:pPr>
            <a:r>
              <a:rPr lang="en-US" b="true" sz="3000">
                <a:solidFill>
                  <a:srgbClr val="000000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Ultimate shear force in the slab of story 13 in y-direction,</a:t>
            </a:r>
            <a:r>
              <a:rPr lang="en-US" b="true" sz="3000">
                <a:solidFill>
                  <a:srgbClr val="000000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 V23.</a:t>
            </a:r>
          </a:p>
        </p:txBody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>
            <a:off x="11795760" y="561633"/>
            <a:ext cx="6492240" cy="0"/>
          </a:xfrm>
          <a:prstGeom prst="line">
            <a:avLst/>
          </a:prstGeom>
          <a:ln cap="flat" w="76200">
            <a:solidFill>
              <a:srgbClr val="0F46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3" id="3"/>
          <p:cNvSpPr/>
          <p:nvPr/>
        </p:nvSpPr>
        <p:spPr>
          <a:xfrm flipH="false" flipV="false" rot="0">
            <a:off x="7143307" y="1381272"/>
            <a:ext cx="5649351" cy="8760588"/>
          </a:xfrm>
          <a:custGeom>
            <a:avLst/>
            <a:gdLst/>
            <a:ahLst/>
            <a:cxnLst/>
            <a:rect r="r" b="b" t="t" l="l"/>
            <a:pathLst>
              <a:path h="8760588" w="5649351">
                <a:moveTo>
                  <a:pt x="0" y="0"/>
                </a:moveTo>
                <a:lnTo>
                  <a:pt x="5649350" y="0"/>
                </a:lnTo>
                <a:lnTo>
                  <a:pt x="5649350" y="8760588"/>
                </a:lnTo>
                <a:lnTo>
                  <a:pt x="0" y="876058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329683" t="-35007" r="-41594" b="-3594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1024384" y="599709"/>
            <a:ext cx="14072064" cy="10852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8959"/>
              </a:lnSpc>
              <a:spcBef>
                <a:spcPct val="0"/>
              </a:spcBef>
            </a:pPr>
            <a:r>
              <a:rPr lang="en-US" b="true" sz="6399" i="true" u="sng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General Description</a:t>
            </a:r>
          </a:p>
        </p:txBody>
      </p:sp>
      <p:grpSp>
        <p:nvGrpSpPr>
          <p:cNvPr name="Group 5" id="5"/>
          <p:cNvGrpSpPr/>
          <p:nvPr/>
        </p:nvGrpSpPr>
        <p:grpSpPr>
          <a:xfrm rot="0">
            <a:off x="1028700" y="2800785"/>
            <a:ext cx="1371433" cy="7341075"/>
            <a:chOff x="0" y="0"/>
            <a:chExt cx="361200" cy="1933452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361201" cy="1933452"/>
            </a:xfrm>
            <a:custGeom>
              <a:avLst/>
              <a:gdLst/>
              <a:ahLst/>
              <a:cxnLst/>
              <a:rect r="r" b="b" t="t" l="l"/>
              <a:pathLst>
                <a:path h="1933452" w="361201">
                  <a:moveTo>
                    <a:pt x="0" y="0"/>
                  </a:moveTo>
                  <a:lnTo>
                    <a:pt x="361201" y="0"/>
                  </a:lnTo>
                  <a:lnTo>
                    <a:pt x="361201" y="1933452"/>
                  </a:lnTo>
                  <a:lnTo>
                    <a:pt x="0" y="1933452"/>
                  </a:lnTo>
                  <a:close/>
                </a:path>
              </a:pathLst>
            </a:custGeom>
            <a:solidFill>
              <a:srgbClr val="DBE5EA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114300"/>
              <a:ext cx="361200" cy="204775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079"/>
                </a:lnSpc>
              </a:pPr>
            </a:p>
          </p:txBody>
        </p:sp>
      </p:grpSp>
      <p:sp>
        <p:nvSpPr>
          <p:cNvPr name="AutoShape 8" id="8"/>
          <p:cNvSpPr/>
          <p:nvPr/>
        </p:nvSpPr>
        <p:spPr>
          <a:xfrm>
            <a:off x="823085" y="10095078"/>
            <a:ext cx="6492240" cy="0"/>
          </a:xfrm>
          <a:prstGeom prst="line">
            <a:avLst/>
          </a:prstGeom>
          <a:ln cap="flat" w="76200">
            <a:solidFill>
              <a:srgbClr val="0F4662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9" id="9"/>
          <p:cNvGrpSpPr/>
          <p:nvPr/>
        </p:nvGrpSpPr>
        <p:grpSpPr>
          <a:xfrm rot="0">
            <a:off x="12416995" y="599733"/>
            <a:ext cx="1371433" cy="9495344"/>
            <a:chOff x="0" y="0"/>
            <a:chExt cx="361200" cy="2500831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361201" cy="2500831"/>
            </a:xfrm>
            <a:custGeom>
              <a:avLst/>
              <a:gdLst/>
              <a:ahLst/>
              <a:cxnLst/>
              <a:rect r="r" b="b" t="t" l="l"/>
              <a:pathLst>
                <a:path h="2500831" w="361201">
                  <a:moveTo>
                    <a:pt x="0" y="0"/>
                  </a:moveTo>
                  <a:lnTo>
                    <a:pt x="361201" y="0"/>
                  </a:lnTo>
                  <a:lnTo>
                    <a:pt x="361201" y="2500831"/>
                  </a:lnTo>
                  <a:lnTo>
                    <a:pt x="0" y="2500831"/>
                  </a:lnTo>
                  <a:close/>
                </a:path>
              </a:pathLst>
            </a:custGeom>
            <a:solidFill>
              <a:srgbClr val="DBE5EA"/>
            </a:solidFill>
          </p:spPr>
        </p:sp>
        <p:sp>
          <p:nvSpPr>
            <p:cNvPr name="TextBox 11" id="11"/>
            <p:cNvSpPr txBox="true"/>
            <p:nvPr/>
          </p:nvSpPr>
          <p:spPr>
            <a:xfrm>
              <a:off x="0" y="-114300"/>
              <a:ext cx="361200" cy="261513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079"/>
                </a:lnSpc>
              </a:pPr>
            </a:p>
          </p:txBody>
        </p:sp>
      </p:grpSp>
      <p:sp>
        <p:nvSpPr>
          <p:cNvPr name="TextBox 12" id="12"/>
          <p:cNvSpPr txBox="true"/>
          <p:nvPr/>
        </p:nvSpPr>
        <p:spPr>
          <a:xfrm rot="0">
            <a:off x="17259300" y="9210675"/>
            <a:ext cx="152400" cy="200025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F4662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6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1028700" y="1847649"/>
            <a:ext cx="5348229" cy="70548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 marL="0" indent="0" lvl="0">
              <a:lnSpc>
                <a:spcPts val="5739"/>
              </a:lnSpc>
              <a:spcBef>
                <a:spcPct val="0"/>
              </a:spcBef>
            </a:pPr>
            <a:r>
              <a:rPr lang="en-US" b="true" sz="4099" i="true" u="sng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Project Description: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1466688" y="2600760"/>
            <a:ext cx="5205033" cy="272144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 marL="899643" indent="-449822" lvl="1">
              <a:lnSpc>
                <a:spcPts val="7083"/>
              </a:lnSpc>
              <a:buFont typeface="Arial"/>
              <a:buChar char="•"/>
            </a:pPr>
            <a:r>
              <a:rPr lang="en-US" b="true" sz="4166" i="true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Location:</a:t>
            </a:r>
          </a:p>
          <a:p>
            <a:pPr algn="ctr">
              <a:lnSpc>
                <a:spcPts val="7421"/>
              </a:lnSpc>
            </a:pPr>
          </a:p>
          <a:p>
            <a:pPr algn="l" marL="0" indent="0" lvl="0">
              <a:lnSpc>
                <a:spcPts val="7631"/>
              </a:lnSpc>
            </a:pPr>
          </a:p>
        </p:txBody>
      </p:sp>
      <p:sp>
        <p:nvSpPr>
          <p:cNvPr name="TextBox 15" id="15"/>
          <p:cNvSpPr txBox="true"/>
          <p:nvPr/>
        </p:nvSpPr>
        <p:spPr>
          <a:xfrm rot="0">
            <a:off x="1714417" y="3200018"/>
            <a:ext cx="3709743" cy="194348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119"/>
              </a:lnSpc>
            </a:pPr>
            <a:r>
              <a:rPr lang="en-US" sz="3599" b="true">
                <a:solidFill>
                  <a:srgbClr val="377684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Near Galilee Street, </a:t>
            </a:r>
          </a:p>
          <a:p>
            <a:pPr algn="l">
              <a:lnSpc>
                <a:spcPts val="4463"/>
              </a:lnSpc>
            </a:pPr>
            <a:r>
              <a:rPr lang="en-US" sz="3599" b="true">
                <a:solidFill>
                  <a:srgbClr val="377684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in Nazareth City,</a:t>
            </a:r>
          </a:p>
          <a:p>
            <a:pPr algn="l">
              <a:lnSpc>
                <a:spcPts val="4463"/>
              </a:lnSpc>
            </a:pPr>
            <a:r>
              <a:rPr lang="en-US" sz="3599" b="true">
                <a:solidFill>
                  <a:srgbClr val="377684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Palestine.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1466688" y="5321972"/>
            <a:ext cx="5205033" cy="272144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 marL="899643" indent="-449822" lvl="1">
              <a:lnSpc>
                <a:spcPts val="7083"/>
              </a:lnSpc>
              <a:buFont typeface="Arial"/>
              <a:buChar char="•"/>
            </a:pPr>
            <a:r>
              <a:rPr lang="en-US" b="true" sz="4166" i="true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Level and Height:</a:t>
            </a:r>
          </a:p>
          <a:p>
            <a:pPr algn="ctr">
              <a:lnSpc>
                <a:spcPts val="7421"/>
              </a:lnSpc>
            </a:pPr>
          </a:p>
          <a:p>
            <a:pPr algn="l" marL="0" indent="0" lvl="0">
              <a:lnSpc>
                <a:spcPts val="7631"/>
              </a:lnSpc>
            </a:pPr>
          </a:p>
        </p:txBody>
      </p:sp>
      <p:sp>
        <p:nvSpPr>
          <p:cNvPr name="TextBox 17" id="17"/>
          <p:cNvSpPr txBox="true"/>
          <p:nvPr/>
        </p:nvSpPr>
        <p:spPr>
          <a:xfrm rot="0">
            <a:off x="1808974" y="6193402"/>
            <a:ext cx="4957305" cy="167716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463"/>
              </a:lnSpc>
            </a:pPr>
            <a:r>
              <a:rPr lang="en-US" sz="3599" b="true">
                <a:solidFill>
                  <a:srgbClr val="377684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&gt; on 412 meters above the sea level.</a:t>
            </a:r>
          </a:p>
          <a:p>
            <a:pPr algn="l">
              <a:lnSpc>
                <a:spcPts val="4463"/>
              </a:lnSpc>
            </a:pPr>
            <a:r>
              <a:rPr lang="en-US" sz="3599" b="true">
                <a:solidFill>
                  <a:srgbClr val="377684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&gt;  Total height = 63 m.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1466688" y="7843388"/>
            <a:ext cx="5205033" cy="272144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 marL="899643" indent="-449822" lvl="1">
              <a:lnSpc>
                <a:spcPts val="7083"/>
              </a:lnSpc>
              <a:buFont typeface="Arial"/>
              <a:buChar char="•"/>
            </a:pPr>
            <a:r>
              <a:rPr lang="en-US" b="true" sz="4166" i="true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Site coordinate:</a:t>
            </a:r>
          </a:p>
          <a:p>
            <a:pPr algn="ctr">
              <a:lnSpc>
                <a:spcPts val="7421"/>
              </a:lnSpc>
            </a:pPr>
          </a:p>
          <a:p>
            <a:pPr algn="l" marL="0" indent="0" lvl="0">
              <a:lnSpc>
                <a:spcPts val="7631"/>
              </a:lnSpc>
            </a:pPr>
          </a:p>
        </p:txBody>
      </p:sp>
      <p:sp>
        <p:nvSpPr>
          <p:cNvPr name="TextBox 19" id="19"/>
          <p:cNvSpPr txBox="true"/>
          <p:nvPr/>
        </p:nvSpPr>
        <p:spPr>
          <a:xfrm rot="0">
            <a:off x="1714417" y="8741766"/>
            <a:ext cx="5615744" cy="111518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463"/>
              </a:lnSpc>
            </a:pPr>
            <a:r>
              <a:rPr lang="en-US" sz="3599" b="true">
                <a:solidFill>
                  <a:srgbClr val="377684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 lines of longitude and latitude 35°18'39"E  32°42'25"N .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12689816" y="650027"/>
            <a:ext cx="5205033" cy="272144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 marL="899643" indent="-449822" lvl="1">
              <a:lnSpc>
                <a:spcPts val="7083"/>
              </a:lnSpc>
              <a:buFont typeface="Arial"/>
              <a:buChar char="•"/>
            </a:pPr>
            <a:r>
              <a:rPr lang="en-US" b="true" sz="4166" i="true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Complex include:</a:t>
            </a:r>
          </a:p>
          <a:p>
            <a:pPr algn="ctr">
              <a:lnSpc>
                <a:spcPts val="7421"/>
              </a:lnSpc>
            </a:pPr>
          </a:p>
          <a:p>
            <a:pPr algn="l" marL="0" indent="0" lvl="0">
              <a:lnSpc>
                <a:spcPts val="7631"/>
              </a:lnSpc>
            </a:pPr>
          </a:p>
        </p:txBody>
      </p:sp>
      <p:sp>
        <p:nvSpPr>
          <p:cNvPr name="TextBox 21" id="21"/>
          <p:cNvSpPr txBox="true"/>
          <p:nvPr/>
        </p:nvSpPr>
        <p:spPr>
          <a:xfrm rot="0">
            <a:off x="13169685" y="1532185"/>
            <a:ext cx="4725164" cy="167716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463"/>
              </a:lnSpc>
            </a:pPr>
            <a:r>
              <a:rPr lang="en-US" sz="3599" b="true">
                <a:solidFill>
                  <a:srgbClr val="377684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parking lots, and offices.</a:t>
            </a:r>
          </a:p>
          <a:p>
            <a:pPr algn="l">
              <a:lnSpc>
                <a:spcPts val="4463"/>
              </a:lnSpc>
            </a:pPr>
            <a:r>
              <a:rPr lang="en-US" sz="3599" b="true">
                <a:solidFill>
                  <a:srgbClr val="377684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serving as a multifunctional building.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12689816" y="3218873"/>
            <a:ext cx="5205033" cy="82866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 marL="899643" indent="-449822" lvl="1">
              <a:lnSpc>
                <a:spcPts val="7083"/>
              </a:lnSpc>
              <a:buFont typeface="Arial"/>
              <a:buChar char="•"/>
            </a:pPr>
            <a:r>
              <a:rPr lang="en-US" b="true" sz="4166" i="true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Area: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13211980" y="3995674"/>
            <a:ext cx="4957305" cy="55321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463"/>
              </a:lnSpc>
            </a:pPr>
            <a:r>
              <a:rPr lang="en-US" sz="3599" b="true">
                <a:solidFill>
                  <a:srgbClr val="377684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Around 17,600 m2.</a:t>
            </a:r>
          </a:p>
        </p:txBody>
      </p:sp>
      <p:sp>
        <p:nvSpPr>
          <p:cNvPr name="TextBox 24" id="24"/>
          <p:cNvSpPr txBox="true"/>
          <p:nvPr/>
        </p:nvSpPr>
        <p:spPr>
          <a:xfrm rot="0">
            <a:off x="12689816" y="4596511"/>
            <a:ext cx="5205033" cy="82866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 marL="899643" indent="-449822" lvl="1">
              <a:lnSpc>
                <a:spcPts val="7083"/>
              </a:lnSpc>
              <a:buFont typeface="Arial"/>
              <a:buChar char="•"/>
            </a:pPr>
            <a:r>
              <a:rPr lang="en-US" b="true" sz="4166" i="true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Floors:</a:t>
            </a:r>
          </a:p>
        </p:txBody>
      </p:sp>
      <p:sp>
        <p:nvSpPr>
          <p:cNvPr name="TextBox 25" id="25"/>
          <p:cNvSpPr txBox="true"/>
          <p:nvPr/>
        </p:nvSpPr>
        <p:spPr>
          <a:xfrm rot="0">
            <a:off x="13211980" y="5356135"/>
            <a:ext cx="4725164" cy="111518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463"/>
              </a:lnSpc>
            </a:pPr>
            <a:r>
              <a:rPr lang="en-US" sz="3599" b="true">
                <a:solidFill>
                  <a:srgbClr val="377684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15 floor : Basement, Ground floor and 13 story</a:t>
            </a:r>
          </a:p>
        </p:txBody>
      </p:sp>
      <p:sp>
        <p:nvSpPr>
          <p:cNvPr name="TextBox 26" id="26"/>
          <p:cNvSpPr txBox="true"/>
          <p:nvPr/>
        </p:nvSpPr>
        <p:spPr>
          <a:xfrm rot="0">
            <a:off x="12689816" y="6475488"/>
            <a:ext cx="5205033" cy="17219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 marL="899643" indent="-449822" lvl="1">
              <a:lnSpc>
                <a:spcPts val="7083"/>
              </a:lnSpc>
              <a:buFont typeface="Arial"/>
              <a:buChar char="•"/>
            </a:pPr>
            <a:r>
              <a:rPr lang="en-US" b="true" sz="4166" i="true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Bearing capacity and Soil Classification:</a:t>
            </a:r>
          </a:p>
        </p:txBody>
      </p:sp>
      <p:sp>
        <p:nvSpPr>
          <p:cNvPr name="TextBox 27" id="27"/>
          <p:cNvSpPr txBox="true"/>
          <p:nvPr/>
        </p:nvSpPr>
        <p:spPr>
          <a:xfrm rot="0">
            <a:off x="13211980" y="8187874"/>
            <a:ext cx="5076020" cy="223913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463"/>
              </a:lnSpc>
            </a:pPr>
            <a:r>
              <a:rPr lang="en-US" sz="3599" b="true">
                <a:solidFill>
                  <a:srgbClr val="377684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&gt; Bearing Capacity =</a:t>
            </a:r>
          </a:p>
          <a:p>
            <a:pPr algn="r">
              <a:lnSpc>
                <a:spcPts val="4463"/>
              </a:lnSpc>
            </a:pPr>
            <a:r>
              <a:rPr lang="en-US" sz="3599" b="true">
                <a:solidFill>
                  <a:srgbClr val="377684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 450 kN/m2</a:t>
            </a:r>
          </a:p>
          <a:p>
            <a:pPr algn="just">
              <a:lnSpc>
                <a:spcPts val="4463"/>
              </a:lnSpc>
            </a:pPr>
            <a:r>
              <a:rPr lang="en-US" sz="3599" b="true">
                <a:solidFill>
                  <a:srgbClr val="377684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&gt; Soil Classification: class B </a:t>
            </a:r>
          </a:p>
          <a:p>
            <a:pPr algn="r">
              <a:lnSpc>
                <a:spcPts val="4463"/>
              </a:lnSpc>
            </a:pPr>
          </a:p>
        </p:txBody>
      </p:sp>
    </p:spTree>
  </p:cSld>
  <p:clrMapOvr>
    <a:masterClrMapping/>
  </p:clrMapOvr>
</p:sld>
</file>

<file path=ppt/slides/slide60.xml><?xml version="1.0" encoding="utf-8"?>
<p:sld xmlns:p="http://schemas.openxmlformats.org/presentationml/2006/main" xmlns:a="http://schemas.openxmlformats.org/drawingml/2006/main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17259300" y="9210675"/>
            <a:ext cx="152400" cy="200025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F4662"/>
                </a:solidFill>
                <a:latin typeface="Open Sans"/>
                <a:ea typeface="Open Sans"/>
                <a:cs typeface="Open Sans"/>
                <a:sym typeface="Open Sans"/>
              </a:rPr>
              <a:t>60</a:t>
            </a:r>
          </a:p>
        </p:txBody>
      </p:sp>
      <p:sp>
        <p:nvSpPr>
          <p:cNvPr name="TextBox 3" id="3"/>
          <p:cNvSpPr txBox="true"/>
          <p:nvPr/>
        </p:nvSpPr>
        <p:spPr>
          <a:xfrm rot="0">
            <a:off x="-187048" y="571817"/>
            <a:ext cx="7648238" cy="82804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859"/>
              </a:lnSpc>
              <a:spcBef>
                <a:spcPct val="0"/>
              </a:spcBef>
            </a:pPr>
            <a:r>
              <a:rPr lang="en-US" b="true" sz="4899" u="sng">
                <a:solidFill>
                  <a:srgbClr val="0F4662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Design of</a:t>
            </a:r>
            <a:r>
              <a:rPr lang="en-US" b="true" sz="4899" u="sng">
                <a:solidFill>
                  <a:srgbClr val="0F4662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 slabs for flexure: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171132" y="2082096"/>
            <a:ext cx="17378680" cy="13843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99"/>
              </a:lnSpc>
              <a:spcBef>
                <a:spcPct val="0"/>
              </a:spcBef>
            </a:pPr>
            <a:r>
              <a:rPr lang="en-US" b="true" sz="3999">
                <a:solidFill>
                  <a:srgbClr val="CC3134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For</a:t>
            </a:r>
            <a:r>
              <a:rPr lang="en-US" b="true" sz="3999">
                <a:solidFill>
                  <a:srgbClr val="CC3134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 flexure design, , additional 1Ø12 /400mm top steel reinforcement was only needed in the x-direction on the 13th floor.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171132" y="4152196"/>
            <a:ext cx="8696027" cy="6794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99"/>
              </a:lnSpc>
              <a:spcBef>
                <a:spcPct val="0"/>
              </a:spcBef>
            </a:pPr>
            <a:r>
              <a:rPr lang="en-US" b="true" sz="3999">
                <a:solidFill>
                  <a:srgbClr val="000000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 Design of slabs</a:t>
            </a:r>
            <a:r>
              <a:rPr lang="en-US" b="true" sz="3999">
                <a:solidFill>
                  <a:srgbClr val="000000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 detailing and requirements: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287536" y="5324754"/>
            <a:ext cx="17712928" cy="6794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99"/>
              </a:lnSpc>
              <a:spcBef>
                <a:spcPct val="0"/>
              </a:spcBef>
            </a:pPr>
            <a:r>
              <a:rPr lang="en-US" b="true" sz="3999">
                <a:solidFill>
                  <a:srgbClr val="0F4662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Bar</a:t>
            </a:r>
            <a:r>
              <a:rPr lang="en-US" b="true" sz="3999">
                <a:solidFill>
                  <a:srgbClr val="0F4662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 development length , ldt = (0.48 × 420 /√36 )× db , For bars diameter less than 20 mm.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287536" y="6690004"/>
            <a:ext cx="6217593" cy="6794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rtl="true">
              <a:lnSpc>
                <a:spcPts val="5599"/>
              </a:lnSpc>
              <a:spcBef>
                <a:spcPct val="0"/>
              </a:spcBef>
            </a:pPr>
            <a:r>
              <a:rPr lang="en-US" b="true" sz="3999">
                <a:solidFill>
                  <a:srgbClr val="0F4662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Bar</a:t>
            </a:r>
            <a:r>
              <a:rPr lang="en-US" b="true" sz="3999">
                <a:solidFill>
                  <a:srgbClr val="0F4662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 splicing length , ls = 1.3× db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343867" y="8055254"/>
            <a:ext cx="3052465" cy="6794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99"/>
              </a:lnSpc>
              <a:spcBef>
                <a:spcPct val="0"/>
              </a:spcBef>
            </a:pPr>
            <a:r>
              <a:rPr lang="en-US" b="true" sz="3999">
                <a:solidFill>
                  <a:srgbClr val="0F4662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cover</a:t>
            </a:r>
            <a:r>
              <a:rPr lang="en-US" b="true" sz="3999">
                <a:solidFill>
                  <a:srgbClr val="0F4662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 = 40 mm.</a:t>
            </a:r>
          </a:p>
        </p:txBody>
      </p:sp>
    </p:spTree>
  </p:cSld>
  <p:clrMapOvr>
    <a:masterClrMapping/>
  </p:clrMapOvr>
</p:sld>
</file>

<file path=ppt/slides/slide6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5579303" y="714009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7" y="0"/>
                </a:lnTo>
                <a:lnTo>
                  <a:pt x="1679997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024384" y="9529723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7" y="0"/>
                </a:lnTo>
                <a:lnTo>
                  <a:pt x="1679997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0272728" y="1684924"/>
            <a:ext cx="7095068" cy="5671186"/>
          </a:xfrm>
          <a:custGeom>
            <a:avLst/>
            <a:gdLst/>
            <a:ahLst/>
            <a:cxnLst/>
            <a:rect r="r" b="b" t="t" l="l"/>
            <a:pathLst>
              <a:path h="5671186" w="7095068">
                <a:moveTo>
                  <a:pt x="0" y="0"/>
                </a:moveTo>
                <a:lnTo>
                  <a:pt x="7095068" y="0"/>
                </a:lnTo>
                <a:lnTo>
                  <a:pt x="7095068" y="5671187"/>
                </a:lnTo>
                <a:lnTo>
                  <a:pt x="0" y="567118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4862563" y="6789191"/>
            <a:ext cx="1767609" cy="647807"/>
          </a:xfrm>
          <a:custGeom>
            <a:avLst/>
            <a:gdLst/>
            <a:ahLst/>
            <a:cxnLst/>
            <a:rect r="r" b="b" t="t" l="l"/>
            <a:pathLst>
              <a:path h="647807" w="1767609">
                <a:moveTo>
                  <a:pt x="0" y="0"/>
                </a:moveTo>
                <a:lnTo>
                  <a:pt x="1767610" y="0"/>
                </a:lnTo>
                <a:lnTo>
                  <a:pt x="1767610" y="647807"/>
                </a:lnTo>
                <a:lnTo>
                  <a:pt x="0" y="647807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3379" t="0" r="-3379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17259300" y="9210675"/>
            <a:ext cx="152400" cy="200025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F4662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61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1024384" y="599709"/>
            <a:ext cx="14072064" cy="10852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8959"/>
              </a:lnSpc>
              <a:spcBef>
                <a:spcPct val="0"/>
              </a:spcBef>
            </a:pPr>
            <a:r>
              <a:rPr lang="en-US" b="true" sz="6399" i="true" u="sng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Design of Shear wall: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716891" y="1888264"/>
            <a:ext cx="8987632" cy="6794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599"/>
              </a:lnSpc>
              <a:spcBef>
                <a:spcPct val="0"/>
              </a:spcBef>
            </a:pPr>
            <a:r>
              <a:rPr lang="en-US" b="true" sz="3999">
                <a:solidFill>
                  <a:srgbClr val="CC3134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   Design of piers: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0523168" y="8013336"/>
            <a:ext cx="6736132" cy="5638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620"/>
              </a:lnSpc>
              <a:spcBef>
                <a:spcPct val="0"/>
              </a:spcBef>
            </a:pPr>
            <a:r>
              <a:rPr lang="en-US" b="true" sz="3300">
                <a:solidFill>
                  <a:srgbClr val="000000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 selected</a:t>
            </a:r>
            <a:r>
              <a:rPr lang="en-US" b="true" sz="3300">
                <a:solidFill>
                  <a:srgbClr val="000000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 pier number 6 in the story 3 .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024384" y="3136217"/>
            <a:ext cx="5292030" cy="13843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99"/>
              </a:lnSpc>
              <a:spcBef>
                <a:spcPct val="0"/>
              </a:spcBef>
            </a:pPr>
            <a:r>
              <a:rPr lang="en-US" b="true" sz="3999">
                <a:solidFill>
                  <a:srgbClr val="000000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The</a:t>
            </a:r>
            <a:r>
              <a:rPr lang="en-US" b="true" sz="3999">
                <a:solidFill>
                  <a:srgbClr val="000000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 pier’s dimensions are :</a:t>
            </a:r>
          </a:p>
          <a:p>
            <a:pPr algn="ctr">
              <a:lnSpc>
                <a:spcPts val="5599"/>
              </a:lnSpc>
              <a:spcBef>
                <a:spcPct val="0"/>
              </a:spcBef>
            </a:pPr>
          </a:p>
        </p:txBody>
      </p:sp>
      <p:sp>
        <p:nvSpPr>
          <p:cNvPr name="TextBox 11" id="11"/>
          <p:cNvSpPr txBox="true"/>
          <p:nvPr/>
        </p:nvSpPr>
        <p:spPr>
          <a:xfrm rot="0">
            <a:off x="-1144282" y="4464050"/>
            <a:ext cx="7460697" cy="6794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99"/>
              </a:lnSpc>
              <a:spcBef>
                <a:spcPct val="0"/>
              </a:spcBef>
            </a:pPr>
            <a:r>
              <a:rPr lang="en-US" b="true" sz="3999">
                <a:solidFill>
                  <a:srgbClr val="2E8B28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   height =  4.35 m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316072" y="5938632"/>
            <a:ext cx="4776618" cy="6794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99"/>
              </a:lnSpc>
              <a:spcBef>
                <a:spcPct val="0"/>
              </a:spcBef>
            </a:pPr>
            <a:r>
              <a:rPr lang="en-US" b="true" sz="3999">
                <a:solidFill>
                  <a:srgbClr val="2E8B28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length = 7.26 m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0" y="7408657"/>
            <a:ext cx="5101570" cy="6794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99"/>
              </a:lnSpc>
              <a:spcBef>
                <a:spcPct val="0"/>
              </a:spcBef>
            </a:pPr>
            <a:r>
              <a:rPr lang="en-US" b="true" sz="3999">
                <a:solidFill>
                  <a:srgbClr val="2E8B28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 </a:t>
            </a:r>
            <a:r>
              <a:rPr lang="en-US" b="true" sz="3999">
                <a:solidFill>
                  <a:srgbClr val="2E8B28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width = 0.35 m</a:t>
            </a:r>
          </a:p>
        </p:txBody>
      </p:sp>
    </p:spTree>
  </p:cSld>
  <p:clrMapOvr>
    <a:masterClrMapping/>
  </p:clrMapOvr>
</p:sld>
</file>

<file path=ppt/slides/slide6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024384" y="9529723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7" y="0"/>
                </a:lnTo>
                <a:lnTo>
                  <a:pt x="1679997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9480891" y="0"/>
            <a:ext cx="8807109" cy="10287000"/>
          </a:xfrm>
          <a:custGeom>
            <a:avLst/>
            <a:gdLst/>
            <a:ahLst/>
            <a:cxnLst/>
            <a:rect r="r" b="b" t="t" l="l"/>
            <a:pathLst>
              <a:path h="10287000" w="8807109">
                <a:moveTo>
                  <a:pt x="0" y="0"/>
                </a:moveTo>
                <a:lnTo>
                  <a:pt x="8807109" y="0"/>
                </a:lnTo>
                <a:lnTo>
                  <a:pt x="8807109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2252" t="0" r="-6228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17259300" y="9210675"/>
            <a:ext cx="152400" cy="200025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F4662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62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1024384" y="599709"/>
            <a:ext cx="14072064" cy="10852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8959"/>
              </a:lnSpc>
              <a:spcBef>
                <a:spcPct val="0"/>
              </a:spcBef>
            </a:pPr>
            <a:r>
              <a:rPr lang="en-US" b="true" sz="6399" i="true" u="sng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Design of Shear wall: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493259" y="2279619"/>
            <a:ext cx="8987632" cy="6794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599"/>
              </a:lnSpc>
              <a:spcBef>
                <a:spcPct val="0"/>
              </a:spcBef>
            </a:pPr>
            <a:r>
              <a:rPr lang="en-US" b="true" sz="3999">
                <a:solidFill>
                  <a:srgbClr val="CC3134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1- Longitudinal reinforcement: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-1083584" y="3549619"/>
            <a:ext cx="9144000" cy="2089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99"/>
              </a:lnSpc>
            </a:pPr>
            <a:r>
              <a:rPr lang="en-US" sz="3999" b="true">
                <a:solidFill>
                  <a:srgbClr val="000000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Longitudinal reinforcement =</a:t>
            </a:r>
          </a:p>
          <a:p>
            <a:pPr algn="ctr">
              <a:lnSpc>
                <a:spcPts val="5599"/>
              </a:lnSpc>
              <a:spcBef>
                <a:spcPct val="0"/>
              </a:spcBef>
            </a:pPr>
            <a:r>
              <a:rPr lang="en-US" b="true" sz="3999">
                <a:solidFill>
                  <a:srgbClr val="000000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 5 ф 12 /m at each face of the wall.</a:t>
            </a:r>
          </a:p>
          <a:p>
            <a:pPr algn="ctr">
              <a:lnSpc>
                <a:spcPts val="5599"/>
              </a:lnSpc>
              <a:spcBef>
                <a:spcPct val="0"/>
              </a:spcBef>
            </a:pPr>
          </a:p>
        </p:txBody>
      </p:sp>
      <p:sp>
        <p:nvSpPr>
          <p:cNvPr name="TextBox 8" id="8"/>
          <p:cNvSpPr txBox="true"/>
          <p:nvPr/>
        </p:nvSpPr>
        <p:spPr>
          <a:xfrm rot="0">
            <a:off x="268463" y="5562569"/>
            <a:ext cx="5451335" cy="6794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99"/>
              </a:lnSpc>
              <a:spcBef>
                <a:spcPct val="0"/>
              </a:spcBef>
            </a:pPr>
            <a:r>
              <a:rPr lang="en-US" b="true" sz="3999">
                <a:solidFill>
                  <a:srgbClr val="CC3134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2 -Shear</a:t>
            </a:r>
            <a:r>
              <a:rPr lang="en-US" b="true" sz="3999">
                <a:solidFill>
                  <a:srgbClr val="CC3134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 reinforcement: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268463" y="6853996"/>
            <a:ext cx="7036268" cy="13843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99"/>
              </a:lnSpc>
              <a:spcBef>
                <a:spcPct val="0"/>
              </a:spcBef>
            </a:pPr>
            <a:r>
              <a:rPr lang="en-US" b="true" sz="3999">
                <a:solidFill>
                  <a:srgbClr val="000000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Shear</a:t>
            </a:r>
            <a:r>
              <a:rPr lang="en-US" b="true" sz="3999">
                <a:solidFill>
                  <a:srgbClr val="000000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 reinforcement =</a:t>
            </a:r>
          </a:p>
          <a:p>
            <a:pPr algn="ctr">
              <a:lnSpc>
                <a:spcPts val="5599"/>
              </a:lnSpc>
              <a:spcBef>
                <a:spcPct val="0"/>
              </a:spcBef>
            </a:pPr>
            <a:r>
              <a:rPr lang="en-US" b="true" sz="3999">
                <a:solidFill>
                  <a:srgbClr val="000000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 4 ф 12/1 m at each face of the wall. </a:t>
            </a:r>
          </a:p>
        </p:txBody>
      </p:sp>
    </p:spTree>
  </p:cSld>
  <p:clrMapOvr>
    <a:masterClrMapping/>
  </p:clrMapOvr>
</p:sld>
</file>

<file path=ppt/slides/slide6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5579303" y="714009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7" y="0"/>
                </a:lnTo>
                <a:lnTo>
                  <a:pt x="1679997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024384" y="9529723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7" y="0"/>
                </a:lnTo>
                <a:lnTo>
                  <a:pt x="1679997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0" y="4149244"/>
            <a:ext cx="18288000" cy="3782524"/>
          </a:xfrm>
          <a:custGeom>
            <a:avLst/>
            <a:gdLst/>
            <a:ahLst/>
            <a:cxnLst/>
            <a:rect r="r" b="b" t="t" l="l"/>
            <a:pathLst>
              <a:path h="3782524" w="18288000">
                <a:moveTo>
                  <a:pt x="0" y="0"/>
                </a:moveTo>
                <a:lnTo>
                  <a:pt x="18288000" y="0"/>
                </a:lnTo>
                <a:lnTo>
                  <a:pt x="18288000" y="3782524"/>
                </a:lnTo>
                <a:lnTo>
                  <a:pt x="0" y="378252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1165" r="0" b="-10641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17259300" y="9210675"/>
            <a:ext cx="152400" cy="200025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F4662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63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1024384" y="914400"/>
            <a:ext cx="14072064" cy="10852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8959"/>
              </a:lnSpc>
              <a:spcBef>
                <a:spcPct val="0"/>
              </a:spcBef>
            </a:pPr>
            <a:r>
              <a:rPr lang="en-US" b="true" sz="6399" i="true" u="sng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Design of Shear wall: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767961" y="2827327"/>
            <a:ext cx="6172349" cy="7054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39"/>
              </a:lnSpc>
              <a:spcBef>
                <a:spcPct val="0"/>
              </a:spcBef>
            </a:pPr>
            <a:r>
              <a:rPr lang="en-US" b="true" sz="4099">
                <a:solidFill>
                  <a:srgbClr val="2E8B28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Cross</a:t>
            </a:r>
            <a:r>
              <a:rPr lang="en-US" b="true" sz="4099">
                <a:solidFill>
                  <a:srgbClr val="2E8B28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 section of selected pier: </a:t>
            </a:r>
          </a:p>
        </p:txBody>
      </p:sp>
    </p:spTree>
  </p:cSld>
  <p:clrMapOvr>
    <a:masterClrMapping/>
  </p:clrMapOvr>
</p:sld>
</file>

<file path=ppt/slides/slide6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1539387" y="2657080"/>
            <a:ext cx="6510745" cy="5178759"/>
          </a:xfrm>
          <a:custGeom>
            <a:avLst/>
            <a:gdLst/>
            <a:ahLst/>
            <a:cxnLst/>
            <a:rect r="r" b="b" t="t" l="l"/>
            <a:pathLst>
              <a:path h="5178759" w="6510745">
                <a:moveTo>
                  <a:pt x="0" y="0"/>
                </a:moveTo>
                <a:lnTo>
                  <a:pt x="6510744" y="0"/>
                </a:lnTo>
                <a:lnTo>
                  <a:pt x="6510744" y="5178759"/>
                </a:lnTo>
                <a:lnTo>
                  <a:pt x="0" y="517875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331049" y="3359839"/>
            <a:ext cx="10603608" cy="556689"/>
          </a:xfrm>
          <a:custGeom>
            <a:avLst/>
            <a:gdLst/>
            <a:ahLst/>
            <a:cxnLst/>
            <a:rect r="r" b="b" t="t" l="l"/>
            <a:pathLst>
              <a:path h="556689" w="10603608">
                <a:moveTo>
                  <a:pt x="0" y="0"/>
                </a:moveTo>
                <a:lnTo>
                  <a:pt x="10603607" y="0"/>
                </a:lnTo>
                <a:lnTo>
                  <a:pt x="10603607" y="556690"/>
                </a:lnTo>
                <a:lnTo>
                  <a:pt x="0" y="55669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331049" y="5052874"/>
            <a:ext cx="11062047" cy="387172"/>
          </a:xfrm>
          <a:custGeom>
            <a:avLst/>
            <a:gdLst/>
            <a:ahLst/>
            <a:cxnLst/>
            <a:rect r="r" b="b" t="t" l="l"/>
            <a:pathLst>
              <a:path h="387172" w="11062047">
                <a:moveTo>
                  <a:pt x="0" y="0"/>
                </a:moveTo>
                <a:lnTo>
                  <a:pt x="11062047" y="0"/>
                </a:lnTo>
                <a:lnTo>
                  <a:pt x="11062047" y="387172"/>
                </a:lnTo>
                <a:lnTo>
                  <a:pt x="0" y="38717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-17777" y="6954521"/>
            <a:ext cx="11301259" cy="663949"/>
          </a:xfrm>
          <a:custGeom>
            <a:avLst/>
            <a:gdLst/>
            <a:ahLst/>
            <a:cxnLst/>
            <a:rect r="r" b="b" t="t" l="l"/>
            <a:pathLst>
              <a:path h="663949" w="11301259">
                <a:moveTo>
                  <a:pt x="0" y="0"/>
                </a:moveTo>
                <a:lnTo>
                  <a:pt x="11301259" y="0"/>
                </a:lnTo>
                <a:lnTo>
                  <a:pt x="11301259" y="663948"/>
                </a:lnTo>
                <a:lnTo>
                  <a:pt x="0" y="66394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17259300" y="9210675"/>
            <a:ext cx="152400" cy="200025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F4662"/>
                </a:solidFill>
                <a:latin typeface="Open Sans"/>
                <a:ea typeface="Open Sans"/>
                <a:cs typeface="Open Sans"/>
                <a:sym typeface="Open Sans"/>
              </a:rPr>
              <a:t>64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4376384" y="2590405"/>
            <a:ext cx="2862977" cy="6299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180"/>
              </a:lnSpc>
              <a:spcBef>
                <a:spcPct val="0"/>
              </a:spcBef>
            </a:pPr>
            <a:r>
              <a:rPr lang="en-US" sz="3700">
                <a:solidFill>
                  <a:srgbClr val="0F4662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Flexural design 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4425975" y="4422954"/>
            <a:ext cx="2413754" cy="6299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180"/>
              </a:lnSpc>
              <a:spcBef>
                <a:spcPct val="0"/>
              </a:spcBef>
            </a:pPr>
            <a:r>
              <a:rPr lang="en-US" sz="3700">
                <a:solidFill>
                  <a:srgbClr val="0F4662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Shear design 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4037832" y="6324601"/>
            <a:ext cx="2801898" cy="6299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180"/>
              </a:lnSpc>
              <a:spcBef>
                <a:spcPct val="0"/>
              </a:spcBef>
            </a:pPr>
            <a:r>
              <a:rPr lang="en-US" sz="3700">
                <a:solidFill>
                  <a:srgbClr val="0F4662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Torsion design </a:t>
            </a:r>
          </a:p>
        </p:txBody>
      </p:sp>
      <p:sp>
        <p:nvSpPr>
          <p:cNvPr name="Freeform 10" id="10"/>
          <p:cNvSpPr/>
          <p:nvPr/>
        </p:nvSpPr>
        <p:spPr>
          <a:xfrm flipH="false" flipV="false" rot="0">
            <a:off x="15579303" y="714009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7" y="0"/>
                </a:lnTo>
                <a:lnTo>
                  <a:pt x="1679997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1024384" y="9529723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7" y="0"/>
                </a:lnTo>
                <a:lnTo>
                  <a:pt x="1679997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2" id="12"/>
          <p:cNvSpPr txBox="true"/>
          <p:nvPr/>
        </p:nvSpPr>
        <p:spPr>
          <a:xfrm rot="0">
            <a:off x="1024384" y="599709"/>
            <a:ext cx="14072064" cy="10852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8959"/>
              </a:lnSpc>
              <a:spcBef>
                <a:spcPct val="0"/>
              </a:spcBef>
            </a:pPr>
            <a:r>
              <a:rPr lang="en-US" b="true" sz="6399" i="true" u="sng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Design of Beams:</a:t>
            </a:r>
          </a:p>
        </p:txBody>
      </p:sp>
    </p:spTree>
  </p:cSld>
  <p:clrMapOvr>
    <a:masterClrMapping/>
  </p:clrMapOvr>
</p:sld>
</file>

<file path=ppt/slides/slide6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5518200" y="3233408"/>
            <a:ext cx="6754900" cy="739470"/>
          </a:xfrm>
          <a:custGeom>
            <a:avLst/>
            <a:gdLst/>
            <a:ahLst/>
            <a:cxnLst/>
            <a:rect r="r" b="b" t="t" l="l"/>
            <a:pathLst>
              <a:path h="739470" w="6754900">
                <a:moveTo>
                  <a:pt x="0" y="0"/>
                </a:moveTo>
                <a:lnTo>
                  <a:pt x="6754900" y="0"/>
                </a:lnTo>
                <a:lnTo>
                  <a:pt x="6754900" y="739470"/>
                </a:lnTo>
                <a:lnTo>
                  <a:pt x="0" y="73947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24098" r="-336" b="-26532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4747453" y="4446510"/>
            <a:ext cx="8793094" cy="1940177"/>
          </a:xfrm>
          <a:custGeom>
            <a:avLst/>
            <a:gdLst/>
            <a:ahLst/>
            <a:cxnLst/>
            <a:rect r="r" b="b" t="t" l="l"/>
            <a:pathLst>
              <a:path h="1940177" w="8793094">
                <a:moveTo>
                  <a:pt x="0" y="0"/>
                </a:moveTo>
                <a:lnTo>
                  <a:pt x="8793094" y="0"/>
                </a:lnTo>
                <a:lnTo>
                  <a:pt x="8793094" y="1940177"/>
                </a:lnTo>
                <a:lnTo>
                  <a:pt x="0" y="194017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4747453" y="6862937"/>
            <a:ext cx="9757859" cy="1317667"/>
          </a:xfrm>
          <a:custGeom>
            <a:avLst/>
            <a:gdLst/>
            <a:ahLst/>
            <a:cxnLst/>
            <a:rect r="r" b="b" t="t" l="l"/>
            <a:pathLst>
              <a:path h="1317667" w="9757859">
                <a:moveTo>
                  <a:pt x="0" y="0"/>
                </a:moveTo>
                <a:lnTo>
                  <a:pt x="9757858" y="0"/>
                </a:lnTo>
                <a:lnTo>
                  <a:pt x="9757858" y="1317667"/>
                </a:lnTo>
                <a:lnTo>
                  <a:pt x="0" y="131766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17259300" y="9210675"/>
            <a:ext cx="152400" cy="200025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F4662"/>
                </a:solidFill>
                <a:latin typeface="Open Sans"/>
                <a:ea typeface="Open Sans"/>
                <a:cs typeface="Open Sans"/>
                <a:sym typeface="Open Sans"/>
              </a:rPr>
              <a:t>65</a:t>
            </a:r>
          </a:p>
        </p:txBody>
      </p:sp>
      <p:sp>
        <p:nvSpPr>
          <p:cNvPr name="Freeform 6" id="6"/>
          <p:cNvSpPr/>
          <p:nvPr/>
        </p:nvSpPr>
        <p:spPr>
          <a:xfrm flipH="false" flipV="false" rot="0">
            <a:off x="15579303" y="714009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7" y="0"/>
                </a:lnTo>
                <a:lnTo>
                  <a:pt x="1679997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024384" y="9529723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7" y="0"/>
                </a:lnTo>
                <a:lnTo>
                  <a:pt x="1679997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1024384" y="599709"/>
            <a:ext cx="14072064" cy="10852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8959"/>
              </a:lnSpc>
              <a:spcBef>
                <a:spcPct val="0"/>
              </a:spcBef>
            </a:pPr>
            <a:r>
              <a:rPr lang="en-US" b="true" sz="6399" i="true" u="sng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Design of Beams: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024384" y="1608724"/>
            <a:ext cx="8987632" cy="6794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599"/>
              </a:lnSpc>
              <a:spcBef>
                <a:spcPct val="0"/>
              </a:spcBef>
            </a:pPr>
            <a:r>
              <a:rPr lang="en-US" b="true" sz="3999">
                <a:solidFill>
                  <a:srgbClr val="CC3134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1- Longitudinal reinforcement:</a:t>
            </a:r>
          </a:p>
        </p:txBody>
      </p:sp>
    </p:spTree>
  </p:cSld>
  <p:clrMapOvr>
    <a:masterClrMapping/>
  </p:clrMapOvr>
</p:sld>
</file>

<file path=ppt/slides/slide6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5579303" y="714009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7" y="0"/>
                </a:lnTo>
                <a:lnTo>
                  <a:pt x="1679997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024384" y="9529723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7" y="0"/>
                </a:lnTo>
                <a:lnTo>
                  <a:pt x="1679997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1024384" y="599709"/>
            <a:ext cx="14072064" cy="10852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8959"/>
              </a:lnSpc>
              <a:spcBef>
                <a:spcPct val="0"/>
              </a:spcBef>
            </a:pPr>
            <a:r>
              <a:rPr lang="en-US" b="true" sz="6399" i="true" u="sng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Design of Beams:</a:t>
            </a:r>
          </a:p>
        </p:txBody>
      </p:sp>
      <p:sp>
        <p:nvSpPr>
          <p:cNvPr name="Freeform 5" id="5"/>
          <p:cNvSpPr/>
          <p:nvPr/>
        </p:nvSpPr>
        <p:spPr>
          <a:xfrm flipH="false" flipV="false" rot="0">
            <a:off x="331049" y="3704803"/>
            <a:ext cx="10758937" cy="4646913"/>
          </a:xfrm>
          <a:custGeom>
            <a:avLst/>
            <a:gdLst/>
            <a:ahLst/>
            <a:cxnLst/>
            <a:rect r="r" b="b" t="t" l="l"/>
            <a:pathLst>
              <a:path h="4646913" w="10758937">
                <a:moveTo>
                  <a:pt x="0" y="0"/>
                </a:moveTo>
                <a:lnTo>
                  <a:pt x="10758936" y="0"/>
                </a:lnTo>
                <a:lnTo>
                  <a:pt x="10758936" y="4646914"/>
                </a:lnTo>
                <a:lnTo>
                  <a:pt x="0" y="464691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AutoShape 6" id="6"/>
          <p:cNvSpPr/>
          <p:nvPr/>
        </p:nvSpPr>
        <p:spPr>
          <a:xfrm>
            <a:off x="14146919" y="6331248"/>
            <a:ext cx="0" cy="1389517"/>
          </a:xfrm>
          <a:prstGeom prst="line">
            <a:avLst/>
          </a:prstGeom>
          <a:ln cap="flat" w="38100">
            <a:solidFill>
              <a:srgbClr val="000000"/>
            </a:solidFill>
            <a:prstDash val="solid"/>
            <a:headEnd type="none" len="sm" w="sm"/>
            <a:tailEnd type="triangle" len="med" w="lg"/>
          </a:ln>
        </p:spPr>
      </p:sp>
      <p:sp>
        <p:nvSpPr>
          <p:cNvPr name="Freeform 7" id="7"/>
          <p:cNvSpPr/>
          <p:nvPr/>
        </p:nvSpPr>
        <p:spPr>
          <a:xfrm flipH="false" flipV="false" rot="0">
            <a:off x="1204287" y="2577397"/>
            <a:ext cx="4812800" cy="838184"/>
          </a:xfrm>
          <a:custGeom>
            <a:avLst/>
            <a:gdLst/>
            <a:ahLst/>
            <a:cxnLst/>
            <a:rect r="r" b="b" t="t" l="l"/>
            <a:pathLst>
              <a:path h="838184" w="4812800">
                <a:moveTo>
                  <a:pt x="0" y="0"/>
                </a:moveTo>
                <a:lnTo>
                  <a:pt x="4812801" y="0"/>
                </a:lnTo>
                <a:lnTo>
                  <a:pt x="4812801" y="838184"/>
                </a:lnTo>
                <a:lnTo>
                  <a:pt x="0" y="83818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11255672" y="2694634"/>
            <a:ext cx="6294140" cy="3636614"/>
          </a:xfrm>
          <a:custGeom>
            <a:avLst/>
            <a:gdLst/>
            <a:ahLst/>
            <a:cxnLst/>
            <a:rect r="r" b="b" t="t" l="l"/>
            <a:pathLst>
              <a:path h="3636614" w="6294140">
                <a:moveTo>
                  <a:pt x="0" y="0"/>
                </a:moveTo>
                <a:lnTo>
                  <a:pt x="6294141" y="0"/>
                </a:lnTo>
                <a:lnTo>
                  <a:pt x="6294141" y="3636614"/>
                </a:lnTo>
                <a:lnTo>
                  <a:pt x="0" y="3636614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17259300" y="9210675"/>
            <a:ext cx="152400" cy="200025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F4662"/>
                </a:solidFill>
                <a:latin typeface="Open Sans"/>
                <a:ea typeface="Open Sans"/>
                <a:cs typeface="Open Sans"/>
                <a:sym typeface="Open Sans"/>
              </a:rPr>
              <a:t>66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024384" y="1608724"/>
            <a:ext cx="8987632" cy="6794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599"/>
              </a:lnSpc>
              <a:spcBef>
                <a:spcPct val="0"/>
              </a:spcBef>
            </a:pPr>
            <a:r>
              <a:rPr lang="en-US" b="true" sz="3999">
                <a:solidFill>
                  <a:srgbClr val="CC3134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2- Transvers reinforcement: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12408829" y="8003419"/>
            <a:ext cx="3514279" cy="6299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180"/>
              </a:lnSpc>
              <a:spcBef>
                <a:spcPct val="0"/>
              </a:spcBef>
            </a:pPr>
            <a:r>
              <a:rPr lang="en-US" b="true" sz="3700">
                <a:solidFill>
                  <a:srgbClr val="173354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So, use S = 100 mm</a:t>
            </a:r>
          </a:p>
        </p:txBody>
      </p:sp>
    </p:spTree>
  </p:cSld>
  <p:clrMapOvr>
    <a:masterClrMapping/>
  </p:clrMapOvr>
</p:sld>
</file>

<file path=ppt/slides/slide6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17259300" y="9210675"/>
            <a:ext cx="152400" cy="200025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F4662"/>
                </a:solidFill>
                <a:latin typeface="Open Sans"/>
                <a:ea typeface="Open Sans"/>
                <a:cs typeface="Open Sans"/>
                <a:sym typeface="Open Sans"/>
              </a:rPr>
              <a:t>67</a:t>
            </a:r>
          </a:p>
        </p:txBody>
      </p:sp>
      <p:sp>
        <p:nvSpPr>
          <p:cNvPr name="Freeform 3" id="3"/>
          <p:cNvSpPr/>
          <p:nvPr/>
        </p:nvSpPr>
        <p:spPr>
          <a:xfrm flipH="false" flipV="false" rot="0">
            <a:off x="15579303" y="714009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7" y="0"/>
                </a:lnTo>
                <a:lnTo>
                  <a:pt x="1679997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024384" y="9529723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7" y="0"/>
                </a:lnTo>
                <a:lnTo>
                  <a:pt x="1679997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1024384" y="599709"/>
            <a:ext cx="14072064" cy="10852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8959"/>
              </a:lnSpc>
              <a:spcBef>
                <a:spcPct val="0"/>
              </a:spcBef>
            </a:pPr>
            <a:r>
              <a:rPr lang="en-US" b="true" sz="6399" i="true" u="sng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Design of Beams:</a:t>
            </a:r>
          </a:p>
        </p:txBody>
      </p:sp>
      <p:sp>
        <p:nvSpPr>
          <p:cNvPr name="Freeform 6" id="6"/>
          <p:cNvSpPr/>
          <p:nvPr/>
        </p:nvSpPr>
        <p:spPr>
          <a:xfrm flipH="false" flipV="false" rot="0">
            <a:off x="1390009" y="3978167"/>
            <a:ext cx="6930507" cy="4823341"/>
          </a:xfrm>
          <a:custGeom>
            <a:avLst/>
            <a:gdLst/>
            <a:ahLst/>
            <a:cxnLst/>
            <a:rect r="r" b="b" t="t" l="l"/>
            <a:pathLst>
              <a:path h="4823341" w="6930507">
                <a:moveTo>
                  <a:pt x="0" y="0"/>
                </a:moveTo>
                <a:lnTo>
                  <a:pt x="6930507" y="0"/>
                </a:lnTo>
                <a:lnTo>
                  <a:pt x="6930507" y="4823340"/>
                </a:lnTo>
                <a:lnTo>
                  <a:pt x="0" y="482334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0345305" y="4307696"/>
            <a:ext cx="7204507" cy="4493811"/>
          </a:xfrm>
          <a:custGeom>
            <a:avLst/>
            <a:gdLst/>
            <a:ahLst/>
            <a:cxnLst/>
            <a:rect r="r" b="b" t="t" l="l"/>
            <a:pathLst>
              <a:path h="4493811" w="7204507">
                <a:moveTo>
                  <a:pt x="0" y="0"/>
                </a:moveTo>
                <a:lnTo>
                  <a:pt x="7204507" y="0"/>
                </a:lnTo>
                <a:lnTo>
                  <a:pt x="7204507" y="4493811"/>
                </a:lnTo>
                <a:lnTo>
                  <a:pt x="0" y="4493811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AutoShape 8" id="8"/>
          <p:cNvSpPr/>
          <p:nvPr/>
        </p:nvSpPr>
        <p:spPr>
          <a:xfrm>
            <a:off x="8487934" y="6573652"/>
            <a:ext cx="1689953" cy="0"/>
          </a:xfrm>
          <a:prstGeom prst="line">
            <a:avLst/>
          </a:prstGeom>
          <a:ln cap="flat" w="38100">
            <a:solidFill>
              <a:srgbClr val="000000"/>
            </a:solidFill>
            <a:prstDash val="solid"/>
            <a:headEnd type="none" len="sm" w="sm"/>
            <a:tailEnd type="triangle" len="med" w="lg"/>
          </a:ln>
        </p:spPr>
      </p:sp>
      <p:sp>
        <p:nvSpPr>
          <p:cNvPr name="TextBox 9" id="9"/>
          <p:cNvSpPr txBox="true"/>
          <p:nvPr/>
        </p:nvSpPr>
        <p:spPr>
          <a:xfrm rot="0">
            <a:off x="2021764" y="2650571"/>
            <a:ext cx="5666995" cy="6299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180"/>
              </a:lnSpc>
              <a:spcBef>
                <a:spcPct val="0"/>
              </a:spcBef>
            </a:pPr>
            <a:r>
              <a:rPr lang="en-US" b="true" sz="3700">
                <a:solidFill>
                  <a:srgbClr val="0F4662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Longitudinal section :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0345305" y="2650571"/>
            <a:ext cx="5666995" cy="6299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180"/>
              </a:lnSpc>
              <a:spcBef>
                <a:spcPct val="0"/>
              </a:spcBef>
            </a:pPr>
            <a:r>
              <a:rPr lang="en-US" b="true" sz="3700">
                <a:solidFill>
                  <a:srgbClr val="0F4662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Cross</a:t>
            </a:r>
            <a:r>
              <a:rPr lang="en-US" b="true" sz="3700">
                <a:solidFill>
                  <a:srgbClr val="0F4662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 section :</a:t>
            </a:r>
          </a:p>
        </p:txBody>
      </p:sp>
    </p:spTree>
  </p:cSld>
  <p:clrMapOvr>
    <a:masterClrMapping/>
  </p:clrMapOvr>
</p:sld>
</file>

<file path=ppt/slides/slide6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5579303" y="714009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7" y="0"/>
                </a:lnTo>
                <a:lnTo>
                  <a:pt x="1679997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024384" y="9529723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7" y="0"/>
                </a:lnTo>
                <a:lnTo>
                  <a:pt x="1679997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17259300" y="9210675"/>
            <a:ext cx="152400" cy="200025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F4662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68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1024384" y="599709"/>
            <a:ext cx="14072064" cy="10852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8959"/>
              </a:lnSpc>
              <a:spcBef>
                <a:spcPct val="0"/>
              </a:spcBef>
            </a:pPr>
            <a:r>
              <a:rPr lang="en-US" b="true" sz="6399" i="true" u="sng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Design of foundation: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1024384" y="1886898"/>
            <a:ext cx="7031716" cy="7054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5740"/>
              </a:lnSpc>
              <a:spcBef>
                <a:spcPct val="0"/>
              </a:spcBef>
            </a:pPr>
            <a:r>
              <a:rPr lang="en-US" b="true" sz="4100" i="true" u="sng">
                <a:solidFill>
                  <a:srgbClr val="CC3134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Mat foundation:</a:t>
            </a:r>
          </a:p>
        </p:txBody>
      </p:sp>
      <p:sp>
        <p:nvSpPr>
          <p:cNvPr name="Freeform 7" id="7"/>
          <p:cNvSpPr/>
          <p:nvPr/>
        </p:nvSpPr>
        <p:spPr>
          <a:xfrm flipH="false" flipV="false" rot="0">
            <a:off x="8296626" y="1720960"/>
            <a:ext cx="7317307" cy="7838965"/>
          </a:xfrm>
          <a:custGeom>
            <a:avLst/>
            <a:gdLst/>
            <a:ahLst/>
            <a:cxnLst/>
            <a:rect r="r" b="b" t="t" l="l"/>
            <a:pathLst>
              <a:path h="7838965" w="7317307">
                <a:moveTo>
                  <a:pt x="0" y="0"/>
                </a:moveTo>
                <a:lnTo>
                  <a:pt x="7317306" y="0"/>
                </a:lnTo>
                <a:lnTo>
                  <a:pt x="7317306" y="7838965"/>
                </a:lnTo>
                <a:lnTo>
                  <a:pt x="0" y="783896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2737972" y="3394097"/>
            <a:ext cx="4525417" cy="7210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933"/>
              </a:lnSpc>
              <a:spcBef>
                <a:spcPct val="0"/>
              </a:spcBef>
            </a:pPr>
            <a:r>
              <a:rPr lang="en-US" b="true" sz="4238">
                <a:solidFill>
                  <a:srgbClr val="173354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Thickness = 1400 mm</a:t>
            </a:r>
          </a:p>
        </p:txBody>
      </p:sp>
    </p:spTree>
  </p:cSld>
  <p:clrMapOvr>
    <a:masterClrMapping/>
  </p:clrMapOvr>
</p:sld>
</file>

<file path=ppt/slides/slide6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17259300" y="9210675"/>
            <a:ext cx="152400" cy="200025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F4662"/>
                </a:solidFill>
                <a:latin typeface="Open Sans"/>
                <a:ea typeface="Open Sans"/>
                <a:cs typeface="Open Sans"/>
                <a:sym typeface="Open Sans"/>
              </a:rPr>
              <a:t>69</a:t>
            </a:r>
          </a:p>
        </p:txBody>
      </p:sp>
      <p:sp>
        <p:nvSpPr>
          <p:cNvPr name="Freeform 3" id="3"/>
          <p:cNvSpPr/>
          <p:nvPr/>
        </p:nvSpPr>
        <p:spPr>
          <a:xfrm flipH="false" flipV="false" rot="0">
            <a:off x="15579303" y="714009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7" y="0"/>
                </a:lnTo>
                <a:lnTo>
                  <a:pt x="1679997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024384" y="9529723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7" y="0"/>
                </a:lnTo>
                <a:lnTo>
                  <a:pt x="1679997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1024384" y="599709"/>
            <a:ext cx="14072064" cy="10852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8959"/>
              </a:lnSpc>
              <a:spcBef>
                <a:spcPct val="0"/>
              </a:spcBef>
            </a:pPr>
            <a:r>
              <a:rPr lang="en-US" b="true" sz="6399" i="true" u="sng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Design of foundation: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1024384" y="1886898"/>
            <a:ext cx="4949515" cy="7054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5740"/>
              </a:lnSpc>
              <a:spcBef>
                <a:spcPct val="0"/>
              </a:spcBef>
            </a:pPr>
            <a:r>
              <a:rPr lang="en-US" b="true" sz="4100" i="true" u="sng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Mat foundation: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1024384" y="2495286"/>
            <a:ext cx="4949515" cy="6794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599"/>
              </a:lnSpc>
              <a:spcBef>
                <a:spcPct val="0"/>
              </a:spcBef>
            </a:pPr>
            <a:r>
              <a:rPr lang="en-US" b="true" sz="3999">
                <a:solidFill>
                  <a:srgbClr val="CC3134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1- Punching check:</a:t>
            </a:r>
          </a:p>
        </p:txBody>
      </p:sp>
      <p:sp>
        <p:nvSpPr>
          <p:cNvPr name="Freeform 8" id="8"/>
          <p:cNvSpPr/>
          <p:nvPr/>
        </p:nvSpPr>
        <p:spPr>
          <a:xfrm flipH="false" flipV="false" rot="0">
            <a:off x="10388553" y="1109786"/>
            <a:ext cx="7605280" cy="8148514"/>
          </a:xfrm>
          <a:custGeom>
            <a:avLst/>
            <a:gdLst/>
            <a:ahLst/>
            <a:cxnLst/>
            <a:rect r="r" b="b" t="t" l="l"/>
            <a:pathLst>
              <a:path h="8148514" w="7605280">
                <a:moveTo>
                  <a:pt x="0" y="0"/>
                </a:moveTo>
                <a:lnTo>
                  <a:pt x="7605279" y="0"/>
                </a:lnTo>
                <a:lnTo>
                  <a:pt x="7605279" y="8148514"/>
                </a:lnTo>
                <a:lnTo>
                  <a:pt x="0" y="814851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1588988" y="3951632"/>
            <a:ext cx="8573244" cy="6299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180"/>
              </a:lnSpc>
              <a:spcBef>
                <a:spcPct val="0"/>
              </a:spcBef>
            </a:pPr>
            <a:r>
              <a:rPr lang="en-US" sz="3700">
                <a:solidFill>
                  <a:srgbClr val="173354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This check is to ensure the thickness of footing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589122" y="5076825"/>
            <a:ext cx="8271317" cy="12871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180"/>
              </a:lnSpc>
              <a:spcBef>
                <a:spcPct val="0"/>
              </a:spcBef>
            </a:pPr>
            <a:r>
              <a:rPr lang="en-US" sz="3700">
                <a:solidFill>
                  <a:srgbClr val="173354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All </a:t>
            </a:r>
            <a:r>
              <a:rPr lang="en-US" sz="3700">
                <a:solidFill>
                  <a:srgbClr val="173354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values ​​are less than 1, </a:t>
            </a:r>
            <a:r>
              <a:rPr lang="en-US" b="true" sz="3700">
                <a:solidFill>
                  <a:srgbClr val="173354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so the thickness was good.</a:t>
            </a:r>
          </a:p>
        </p:txBody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5579303" y="714009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7" y="0"/>
                </a:lnTo>
                <a:lnTo>
                  <a:pt x="1679997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024384" y="9529723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7" y="0"/>
                </a:lnTo>
                <a:lnTo>
                  <a:pt x="1679997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17259300" y="9210675"/>
            <a:ext cx="152400" cy="200025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F4662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7</a:t>
            </a:r>
          </a:p>
        </p:txBody>
      </p:sp>
      <p:sp>
        <p:nvSpPr>
          <p:cNvPr name="Freeform 5" id="5"/>
          <p:cNvSpPr/>
          <p:nvPr/>
        </p:nvSpPr>
        <p:spPr>
          <a:xfrm flipH="false" flipV="false" rot="0">
            <a:off x="1494306" y="714009"/>
            <a:ext cx="15764994" cy="8237209"/>
          </a:xfrm>
          <a:custGeom>
            <a:avLst/>
            <a:gdLst/>
            <a:ahLst/>
            <a:cxnLst/>
            <a:rect r="r" b="b" t="t" l="l"/>
            <a:pathLst>
              <a:path h="8237209" w="15764994">
                <a:moveTo>
                  <a:pt x="0" y="0"/>
                </a:moveTo>
                <a:lnTo>
                  <a:pt x="15764994" y="0"/>
                </a:lnTo>
                <a:lnTo>
                  <a:pt x="15764994" y="8237210"/>
                </a:lnTo>
                <a:lnTo>
                  <a:pt x="0" y="823721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4696712" y="9342437"/>
            <a:ext cx="10191139" cy="58038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760"/>
              </a:lnSpc>
              <a:spcBef>
                <a:spcPct val="0"/>
              </a:spcBef>
            </a:pPr>
            <a:r>
              <a:rPr lang="en-US" b="true" sz="3400" i="true">
                <a:solidFill>
                  <a:srgbClr val="1C3C63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Location and elevation of proposed Nazareth Gate building.</a:t>
            </a:r>
          </a:p>
        </p:txBody>
      </p:sp>
    </p:spTree>
  </p:cSld>
  <p:clrMapOvr>
    <a:masterClrMapping/>
  </p:clrMapOvr>
</p:sld>
</file>

<file path=ppt/slides/slide7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17259300" y="9210675"/>
            <a:ext cx="152400" cy="200025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F4662"/>
                </a:solidFill>
                <a:latin typeface="Open Sans"/>
                <a:ea typeface="Open Sans"/>
                <a:cs typeface="Open Sans"/>
                <a:sym typeface="Open Sans"/>
              </a:rPr>
              <a:t>70</a:t>
            </a:r>
          </a:p>
        </p:txBody>
      </p:sp>
      <p:sp>
        <p:nvSpPr>
          <p:cNvPr name="Freeform 3" id="3"/>
          <p:cNvSpPr/>
          <p:nvPr/>
        </p:nvSpPr>
        <p:spPr>
          <a:xfrm flipH="false" flipV="false" rot="0">
            <a:off x="15579303" y="714009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7" y="0"/>
                </a:lnTo>
                <a:lnTo>
                  <a:pt x="1679997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024384" y="9529723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7" y="0"/>
                </a:lnTo>
                <a:lnTo>
                  <a:pt x="1679997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1024384" y="599709"/>
            <a:ext cx="14072064" cy="10852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8959"/>
              </a:lnSpc>
              <a:spcBef>
                <a:spcPct val="0"/>
              </a:spcBef>
            </a:pPr>
            <a:r>
              <a:rPr lang="en-US" b="true" sz="6399" i="true" u="sng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Design of foundation: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1024384" y="1886898"/>
            <a:ext cx="4949515" cy="7054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5740"/>
              </a:lnSpc>
              <a:spcBef>
                <a:spcPct val="0"/>
              </a:spcBef>
            </a:pPr>
            <a:r>
              <a:rPr lang="en-US" b="true" sz="4100" i="true" u="sng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Mat foundation: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1024384" y="2495286"/>
            <a:ext cx="4949515" cy="6794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599"/>
              </a:lnSpc>
              <a:spcBef>
                <a:spcPct val="0"/>
              </a:spcBef>
            </a:pPr>
            <a:r>
              <a:rPr lang="en-US" b="true" sz="3999">
                <a:solidFill>
                  <a:srgbClr val="CC3134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2- Pressure check:</a:t>
            </a:r>
          </a:p>
        </p:txBody>
      </p:sp>
      <p:sp>
        <p:nvSpPr>
          <p:cNvPr name="Freeform 8" id="8"/>
          <p:cNvSpPr/>
          <p:nvPr/>
        </p:nvSpPr>
        <p:spPr>
          <a:xfrm flipH="false" flipV="false" rot="0">
            <a:off x="8635070" y="2873111"/>
            <a:ext cx="9652930" cy="5393575"/>
          </a:xfrm>
          <a:custGeom>
            <a:avLst/>
            <a:gdLst/>
            <a:ahLst/>
            <a:cxnLst/>
            <a:rect r="r" b="b" t="t" l="l"/>
            <a:pathLst>
              <a:path h="5393575" w="9652930">
                <a:moveTo>
                  <a:pt x="0" y="0"/>
                </a:moveTo>
                <a:lnTo>
                  <a:pt x="9652930" y="0"/>
                </a:lnTo>
                <a:lnTo>
                  <a:pt x="9652930" y="5393574"/>
                </a:lnTo>
                <a:lnTo>
                  <a:pt x="0" y="539357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331260" y="4734405"/>
            <a:ext cx="8454478" cy="131368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292"/>
              </a:lnSpc>
              <a:spcBef>
                <a:spcPct val="0"/>
              </a:spcBef>
            </a:pPr>
            <a:r>
              <a:rPr lang="en-US" sz="3780">
                <a:solidFill>
                  <a:srgbClr val="173354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The soil pressure on mat foundation was less than 450 kN/m2</a:t>
            </a:r>
          </a:p>
        </p:txBody>
      </p:sp>
    </p:spTree>
  </p:cSld>
  <p:clrMapOvr>
    <a:masterClrMapping/>
  </p:clrMapOvr>
</p:sld>
</file>

<file path=ppt/slides/slide7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17259300" y="9210675"/>
            <a:ext cx="152400" cy="200025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F4662"/>
                </a:solidFill>
                <a:latin typeface="Open Sans"/>
                <a:ea typeface="Open Sans"/>
                <a:cs typeface="Open Sans"/>
                <a:sym typeface="Open Sans"/>
              </a:rPr>
              <a:t>71</a:t>
            </a:r>
          </a:p>
        </p:txBody>
      </p:sp>
      <p:sp>
        <p:nvSpPr>
          <p:cNvPr name="Freeform 3" id="3"/>
          <p:cNvSpPr/>
          <p:nvPr/>
        </p:nvSpPr>
        <p:spPr>
          <a:xfrm flipH="false" flipV="false" rot="0">
            <a:off x="15579303" y="714009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7" y="0"/>
                </a:lnTo>
                <a:lnTo>
                  <a:pt x="1679997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024384" y="9529723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7" y="0"/>
                </a:lnTo>
                <a:lnTo>
                  <a:pt x="1679997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1024384" y="599709"/>
            <a:ext cx="14072064" cy="10852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8959"/>
              </a:lnSpc>
              <a:spcBef>
                <a:spcPct val="0"/>
              </a:spcBef>
            </a:pPr>
            <a:r>
              <a:rPr lang="en-US" b="true" sz="6399" i="true" u="sng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Design of foundation: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1024384" y="1886898"/>
            <a:ext cx="4949515" cy="7054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5740"/>
              </a:lnSpc>
              <a:spcBef>
                <a:spcPct val="0"/>
              </a:spcBef>
            </a:pPr>
            <a:r>
              <a:rPr lang="en-US" b="true" sz="4100" i="true" u="sng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Mat foundation: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1024384" y="2495286"/>
            <a:ext cx="4949515" cy="6794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599"/>
              </a:lnSpc>
              <a:spcBef>
                <a:spcPct val="0"/>
              </a:spcBef>
            </a:pPr>
            <a:r>
              <a:rPr lang="en-US" b="true" sz="3999">
                <a:solidFill>
                  <a:srgbClr val="CC3134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Flexural design:</a:t>
            </a:r>
          </a:p>
        </p:txBody>
      </p:sp>
      <p:sp>
        <p:nvSpPr>
          <p:cNvPr name="Freeform 8" id="8"/>
          <p:cNvSpPr/>
          <p:nvPr/>
        </p:nvSpPr>
        <p:spPr>
          <a:xfrm flipH="false" flipV="false" rot="0">
            <a:off x="9144000" y="3045626"/>
            <a:ext cx="7538231" cy="5841027"/>
          </a:xfrm>
          <a:custGeom>
            <a:avLst/>
            <a:gdLst/>
            <a:ahLst/>
            <a:cxnLst/>
            <a:rect r="r" b="b" t="t" l="l"/>
            <a:pathLst>
              <a:path h="5841027" w="7538231">
                <a:moveTo>
                  <a:pt x="0" y="0"/>
                </a:moveTo>
                <a:lnTo>
                  <a:pt x="7538231" y="0"/>
                </a:lnTo>
                <a:lnTo>
                  <a:pt x="7538231" y="5841026"/>
                </a:lnTo>
                <a:lnTo>
                  <a:pt x="0" y="584102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190551" y="4422945"/>
            <a:ext cx="8776632" cy="7205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959"/>
              </a:lnSpc>
              <a:spcBef>
                <a:spcPct val="0"/>
              </a:spcBef>
            </a:pPr>
            <a:r>
              <a:rPr lang="en-US" b="true" sz="4256">
                <a:solidFill>
                  <a:srgbClr val="0F4662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The design was made using ETAPS:</a:t>
            </a:r>
          </a:p>
        </p:txBody>
      </p:sp>
    </p:spTree>
  </p:cSld>
  <p:clrMapOvr>
    <a:masterClrMapping/>
  </p:clrMapOvr>
</p:sld>
</file>

<file path=ppt/slides/slide7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17259300" y="9210675"/>
            <a:ext cx="152400" cy="200025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F4662"/>
                </a:solidFill>
                <a:latin typeface="Open Sans"/>
                <a:ea typeface="Open Sans"/>
                <a:cs typeface="Open Sans"/>
                <a:sym typeface="Open Sans"/>
              </a:rPr>
              <a:t>72</a:t>
            </a:r>
          </a:p>
        </p:txBody>
      </p:sp>
      <p:sp>
        <p:nvSpPr>
          <p:cNvPr name="Freeform 3" id="3"/>
          <p:cNvSpPr/>
          <p:nvPr/>
        </p:nvSpPr>
        <p:spPr>
          <a:xfrm flipH="false" flipV="false" rot="0">
            <a:off x="15579303" y="714009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7" y="0"/>
                </a:lnTo>
                <a:lnTo>
                  <a:pt x="1679997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024384" y="9529723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7" y="0"/>
                </a:lnTo>
                <a:lnTo>
                  <a:pt x="1679997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1024384" y="599709"/>
            <a:ext cx="14072064" cy="10852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8959"/>
              </a:lnSpc>
              <a:spcBef>
                <a:spcPct val="0"/>
              </a:spcBef>
            </a:pPr>
            <a:r>
              <a:rPr lang="en-US" b="true" sz="6399" i="true" u="sng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Design of foundation: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1024384" y="1886898"/>
            <a:ext cx="4949515" cy="7054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5740"/>
              </a:lnSpc>
              <a:spcBef>
                <a:spcPct val="0"/>
              </a:spcBef>
            </a:pPr>
            <a:r>
              <a:rPr lang="en-US" b="true" sz="4100" i="true" u="sng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Mat foundation: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1024384" y="2495286"/>
            <a:ext cx="4949515" cy="6794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599"/>
              </a:lnSpc>
              <a:spcBef>
                <a:spcPct val="0"/>
              </a:spcBef>
            </a:pPr>
            <a:r>
              <a:rPr lang="en-US" b="true" sz="3999">
                <a:solidFill>
                  <a:srgbClr val="CC3134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Wide beam shear design:</a:t>
            </a:r>
          </a:p>
        </p:txBody>
      </p:sp>
      <p:sp>
        <p:nvSpPr>
          <p:cNvPr name="Freeform 8" id="8"/>
          <p:cNvSpPr/>
          <p:nvPr/>
        </p:nvSpPr>
        <p:spPr>
          <a:xfrm flipH="false" flipV="false" rot="0">
            <a:off x="5058183" y="3460486"/>
            <a:ext cx="8171634" cy="5398455"/>
          </a:xfrm>
          <a:custGeom>
            <a:avLst/>
            <a:gdLst/>
            <a:ahLst/>
            <a:cxnLst/>
            <a:rect r="r" b="b" t="t" l="l"/>
            <a:pathLst>
              <a:path h="5398455" w="8171634">
                <a:moveTo>
                  <a:pt x="0" y="0"/>
                </a:moveTo>
                <a:lnTo>
                  <a:pt x="8171634" y="0"/>
                </a:lnTo>
                <a:lnTo>
                  <a:pt x="8171634" y="5398455"/>
                </a:lnTo>
                <a:lnTo>
                  <a:pt x="0" y="539845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7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17259300" y="9210675"/>
            <a:ext cx="152400" cy="200025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F4662"/>
                </a:solidFill>
                <a:latin typeface="Open Sans"/>
                <a:ea typeface="Open Sans"/>
                <a:cs typeface="Open Sans"/>
                <a:sym typeface="Open Sans"/>
              </a:rPr>
              <a:t>73</a:t>
            </a:r>
          </a:p>
        </p:txBody>
      </p:sp>
      <p:sp>
        <p:nvSpPr>
          <p:cNvPr name="Freeform 3" id="3"/>
          <p:cNvSpPr/>
          <p:nvPr/>
        </p:nvSpPr>
        <p:spPr>
          <a:xfrm flipH="false" flipV="false" rot="0">
            <a:off x="15579303" y="714009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7" y="0"/>
                </a:lnTo>
                <a:lnTo>
                  <a:pt x="1679997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024384" y="9529723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7" y="0"/>
                </a:lnTo>
                <a:lnTo>
                  <a:pt x="1679997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1024384" y="599709"/>
            <a:ext cx="14072064" cy="10852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8959"/>
              </a:lnSpc>
              <a:spcBef>
                <a:spcPct val="0"/>
              </a:spcBef>
            </a:pPr>
            <a:r>
              <a:rPr lang="en-US" b="true" sz="6399" i="true" u="sng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Design of Stairs: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994544" y="1618249"/>
            <a:ext cx="8853934" cy="57184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05"/>
              </a:lnSpc>
              <a:spcBef>
                <a:spcPct val="0"/>
              </a:spcBef>
            </a:pPr>
            <a:r>
              <a:rPr lang="en-US" b="true" sz="3361">
                <a:solidFill>
                  <a:srgbClr val="0F4662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The </a:t>
            </a:r>
            <a:r>
              <a:rPr lang="en-US" b="true" sz="3361">
                <a:solidFill>
                  <a:srgbClr val="0F4662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staircase will be designed and detailed manually.</a:t>
            </a:r>
          </a:p>
        </p:txBody>
      </p:sp>
      <p:sp>
        <p:nvSpPr>
          <p:cNvPr name="Freeform 7" id="7"/>
          <p:cNvSpPr/>
          <p:nvPr/>
        </p:nvSpPr>
        <p:spPr>
          <a:xfrm flipH="false" flipV="false" rot="0">
            <a:off x="11348453" y="1199467"/>
            <a:ext cx="5311728" cy="3623986"/>
          </a:xfrm>
          <a:custGeom>
            <a:avLst/>
            <a:gdLst/>
            <a:ahLst/>
            <a:cxnLst/>
            <a:rect r="r" b="b" t="t" l="l"/>
            <a:pathLst>
              <a:path h="3623986" w="5311728">
                <a:moveTo>
                  <a:pt x="0" y="0"/>
                </a:moveTo>
                <a:lnTo>
                  <a:pt x="5311728" y="0"/>
                </a:lnTo>
                <a:lnTo>
                  <a:pt x="5311728" y="3623986"/>
                </a:lnTo>
                <a:lnTo>
                  <a:pt x="0" y="362398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2704381" y="2925735"/>
            <a:ext cx="4397967" cy="70558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51"/>
              </a:lnSpc>
              <a:spcBef>
                <a:spcPct val="0"/>
              </a:spcBef>
            </a:pPr>
            <a:r>
              <a:rPr lang="en-US" sz="4108">
                <a:solidFill>
                  <a:srgbClr val="0F4662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use thickness=200mm</a:t>
            </a:r>
          </a:p>
        </p:txBody>
      </p:sp>
      <p:sp>
        <p:nvSpPr>
          <p:cNvPr name="Freeform 9" id="9"/>
          <p:cNvSpPr/>
          <p:nvPr/>
        </p:nvSpPr>
        <p:spPr>
          <a:xfrm flipH="false" flipV="false" rot="0">
            <a:off x="13126053" y="5143500"/>
            <a:ext cx="1970395" cy="4129732"/>
          </a:xfrm>
          <a:custGeom>
            <a:avLst/>
            <a:gdLst/>
            <a:ahLst/>
            <a:cxnLst/>
            <a:rect r="r" b="b" t="t" l="l"/>
            <a:pathLst>
              <a:path h="4129732" w="1970395">
                <a:moveTo>
                  <a:pt x="0" y="0"/>
                </a:moveTo>
                <a:lnTo>
                  <a:pt x="1970395" y="0"/>
                </a:lnTo>
                <a:lnTo>
                  <a:pt x="1970395" y="4129732"/>
                </a:lnTo>
                <a:lnTo>
                  <a:pt x="0" y="412973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453922" y="6362152"/>
            <a:ext cx="9935178" cy="3417470"/>
          </a:xfrm>
          <a:custGeom>
            <a:avLst/>
            <a:gdLst/>
            <a:ahLst/>
            <a:cxnLst/>
            <a:rect r="r" b="b" t="t" l="l"/>
            <a:pathLst>
              <a:path h="3417470" w="9935178">
                <a:moveTo>
                  <a:pt x="0" y="0"/>
                </a:moveTo>
                <a:lnTo>
                  <a:pt x="9935178" y="0"/>
                </a:lnTo>
                <a:lnTo>
                  <a:pt x="9935178" y="3417471"/>
                </a:lnTo>
                <a:lnTo>
                  <a:pt x="0" y="3417471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TextBox 11" id="11"/>
          <p:cNvSpPr txBox="true"/>
          <p:nvPr/>
        </p:nvSpPr>
        <p:spPr>
          <a:xfrm rot="0">
            <a:off x="2779658" y="4212343"/>
            <a:ext cx="4322690" cy="15322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102"/>
              </a:lnSpc>
              <a:spcBef>
                <a:spcPct val="0"/>
              </a:spcBef>
            </a:pPr>
            <a:r>
              <a:rPr lang="en-US" sz="2930">
                <a:solidFill>
                  <a:srgbClr val="0F4662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Live Load = 5 KN.</a:t>
            </a:r>
          </a:p>
          <a:p>
            <a:pPr algn="l">
              <a:lnSpc>
                <a:spcPts val="4102"/>
              </a:lnSpc>
              <a:spcBef>
                <a:spcPct val="0"/>
              </a:spcBef>
            </a:pPr>
            <a:r>
              <a:rPr lang="en-US" sz="2930">
                <a:solidFill>
                  <a:srgbClr val="0F4662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Superimposed Load =3.9 KN.</a:t>
            </a:r>
          </a:p>
          <a:p>
            <a:pPr algn="l">
              <a:lnSpc>
                <a:spcPts val="4102"/>
              </a:lnSpc>
              <a:spcBef>
                <a:spcPct val="0"/>
              </a:spcBef>
            </a:pPr>
            <a:r>
              <a:rPr lang="en-US" sz="2930">
                <a:solidFill>
                  <a:srgbClr val="0F4662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Self weight = (0.2) (25) = 5 kN.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994544" y="2205173"/>
            <a:ext cx="4949515" cy="7054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5740"/>
              </a:lnSpc>
              <a:spcBef>
                <a:spcPct val="0"/>
              </a:spcBef>
            </a:pPr>
            <a:r>
              <a:rPr lang="en-US" b="true" sz="4100" i="true" u="sng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Landing:</a:t>
            </a:r>
          </a:p>
        </p:txBody>
      </p:sp>
    </p:spTree>
  </p:cSld>
  <p:clrMapOvr>
    <a:masterClrMapping/>
  </p:clrMapOvr>
</p:sld>
</file>

<file path=ppt/slides/slide7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17259300" y="9210675"/>
            <a:ext cx="152400" cy="200025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F4662"/>
                </a:solidFill>
                <a:latin typeface="Open Sans"/>
                <a:ea typeface="Open Sans"/>
                <a:cs typeface="Open Sans"/>
                <a:sym typeface="Open Sans"/>
              </a:rPr>
              <a:t>74</a:t>
            </a:r>
          </a:p>
        </p:txBody>
      </p:sp>
      <p:sp>
        <p:nvSpPr>
          <p:cNvPr name="Freeform 3" id="3"/>
          <p:cNvSpPr/>
          <p:nvPr/>
        </p:nvSpPr>
        <p:spPr>
          <a:xfrm flipH="false" flipV="false" rot="0">
            <a:off x="15579303" y="714009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7" y="0"/>
                </a:lnTo>
                <a:lnTo>
                  <a:pt x="1679997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024384" y="9529723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7" y="0"/>
                </a:lnTo>
                <a:lnTo>
                  <a:pt x="1679997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1024384" y="599709"/>
            <a:ext cx="14072064" cy="10852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8959"/>
              </a:lnSpc>
              <a:spcBef>
                <a:spcPct val="0"/>
              </a:spcBef>
            </a:pPr>
            <a:r>
              <a:rPr lang="en-US" b="true" sz="6399" i="true" u="sng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Design of Stairs: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1024384" y="1886898"/>
            <a:ext cx="4949515" cy="7054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5740"/>
              </a:lnSpc>
              <a:spcBef>
                <a:spcPct val="0"/>
              </a:spcBef>
            </a:pPr>
            <a:r>
              <a:rPr lang="en-US" b="true" sz="4100" i="true" u="sng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Staircase, flights:</a:t>
            </a:r>
          </a:p>
        </p:txBody>
      </p:sp>
      <p:sp>
        <p:nvSpPr>
          <p:cNvPr name="Freeform 7" id="7"/>
          <p:cNvSpPr/>
          <p:nvPr/>
        </p:nvSpPr>
        <p:spPr>
          <a:xfrm flipH="false" flipV="false" rot="0">
            <a:off x="518291" y="3697540"/>
            <a:ext cx="5961701" cy="4284403"/>
          </a:xfrm>
          <a:custGeom>
            <a:avLst/>
            <a:gdLst/>
            <a:ahLst/>
            <a:cxnLst/>
            <a:rect r="r" b="b" t="t" l="l"/>
            <a:pathLst>
              <a:path h="4284403" w="5961701">
                <a:moveTo>
                  <a:pt x="0" y="0"/>
                </a:moveTo>
                <a:lnTo>
                  <a:pt x="5961701" y="0"/>
                </a:lnTo>
                <a:lnTo>
                  <a:pt x="5961701" y="4284403"/>
                </a:lnTo>
                <a:lnTo>
                  <a:pt x="0" y="428440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7308348" y="3697540"/>
            <a:ext cx="10979652" cy="4598316"/>
          </a:xfrm>
          <a:custGeom>
            <a:avLst/>
            <a:gdLst/>
            <a:ahLst/>
            <a:cxnLst/>
            <a:rect r="r" b="b" t="t" l="l"/>
            <a:pathLst>
              <a:path h="4598316" w="10979652">
                <a:moveTo>
                  <a:pt x="0" y="0"/>
                </a:moveTo>
                <a:lnTo>
                  <a:pt x="10979652" y="0"/>
                </a:lnTo>
                <a:lnTo>
                  <a:pt x="10979652" y="4598316"/>
                </a:lnTo>
                <a:lnTo>
                  <a:pt x="0" y="459831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2137191" y="1913587"/>
            <a:ext cx="5122109" cy="3567907"/>
          </a:xfrm>
          <a:custGeom>
            <a:avLst/>
            <a:gdLst/>
            <a:ahLst/>
            <a:cxnLst/>
            <a:rect r="r" b="b" t="t" l="l"/>
            <a:pathLst>
              <a:path h="3567907" w="5122109">
                <a:moveTo>
                  <a:pt x="0" y="0"/>
                </a:moveTo>
                <a:lnTo>
                  <a:pt x="5122109" y="0"/>
                </a:lnTo>
                <a:lnTo>
                  <a:pt x="5122109" y="3567907"/>
                </a:lnTo>
                <a:lnTo>
                  <a:pt x="0" y="3567907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7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253979" y="3553024"/>
            <a:ext cx="10599533" cy="5228629"/>
          </a:xfrm>
          <a:custGeom>
            <a:avLst/>
            <a:gdLst/>
            <a:ahLst/>
            <a:cxnLst/>
            <a:rect r="r" b="b" t="t" l="l"/>
            <a:pathLst>
              <a:path h="5228629" w="10599533">
                <a:moveTo>
                  <a:pt x="0" y="0"/>
                </a:moveTo>
                <a:lnTo>
                  <a:pt x="10599533" y="0"/>
                </a:lnTo>
                <a:lnTo>
                  <a:pt x="10599533" y="5228628"/>
                </a:lnTo>
                <a:lnTo>
                  <a:pt x="0" y="522862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0952302" y="2181469"/>
            <a:ext cx="5597043" cy="4156509"/>
          </a:xfrm>
          <a:custGeom>
            <a:avLst/>
            <a:gdLst/>
            <a:ahLst/>
            <a:cxnLst/>
            <a:rect r="r" b="b" t="t" l="l"/>
            <a:pathLst>
              <a:path h="4156509" w="5597043">
                <a:moveTo>
                  <a:pt x="0" y="0"/>
                </a:moveTo>
                <a:lnTo>
                  <a:pt x="5597043" y="0"/>
                </a:lnTo>
                <a:lnTo>
                  <a:pt x="5597043" y="4156509"/>
                </a:lnTo>
                <a:lnTo>
                  <a:pt x="0" y="415650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3305" t="0" r="-3305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17259300" y="9210675"/>
            <a:ext cx="152400" cy="200025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F4662"/>
                </a:solidFill>
                <a:latin typeface="Open Sans"/>
                <a:ea typeface="Open Sans"/>
                <a:cs typeface="Open Sans"/>
                <a:sym typeface="Open Sans"/>
              </a:rPr>
              <a:t>75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3118078" y="1608724"/>
            <a:ext cx="3435668" cy="7280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073"/>
              </a:lnSpc>
              <a:spcBef>
                <a:spcPct val="0"/>
              </a:spcBef>
            </a:pPr>
            <a:r>
              <a:rPr lang="en-US" b="true" sz="4338">
                <a:solidFill>
                  <a:srgbClr val="0F4662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Design of stairs: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606670" y="482363"/>
            <a:ext cx="7639625" cy="9783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023"/>
              </a:lnSpc>
              <a:spcBef>
                <a:spcPct val="0"/>
              </a:spcBef>
            </a:pPr>
            <a:r>
              <a:rPr lang="en-US" b="true" sz="5731">
                <a:solidFill>
                  <a:srgbClr val="0F4662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Structural Design :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1057252" y="2428498"/>
            <a:ext cx="3369231" cy="6794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99"/>
              </a:lnSpc>
              <a:spcBef>
                <a:spcPct val="0"/>
              </a:spcBef>
            </a:pPr>
            <a:r>
              <a:rPr lang="en-US" b="true" sz="3999">
                <a:solidFill>
                  <a:srgbClr val="0F4662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Staircase, flights.</a:t>
            </a:r>
          </a:p>
        </p:txBody>
      </p:sp>
    </p:spTree>
  </p:cSld>
  <p:clrMapOvr>
    <a:masterClrMapping/>
  </p:clrMapOvr>
</p:sld>
</file>

<file path=ppt/slides/slide7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5579303" y="714009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7" y="0"/>
                </a:lnTo>
                <a:lnTo>
                  <a:pt x="1679997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024384" y="9529723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7" y="0"/>
                </a:lnTo>
                <a:lnTo>
                  <a:pt x="1679997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0492129" y="3339586"/>
            <a:ext cx="888249" cy="3607828"/>
          </a:xfrm>
          <a:custGeom>
            <a:avLst/>
            <a:gdLst/>
            <a:ahLst/>
            <a:cxnLst/>
            <a:rect r="r" b="b" t="t" l="l"/>
            <a:pathLst>
              <a:path h="3607828" w="888249">
                <a:moveTo>
                  <a:pt x="0" y="0"/>
                </a:moveTo>
                <a:lnTo>
                  <a:pt x="888250" y="0"/>
                </a:lnTo>
                <a:lnTo>
                  <a:pt x="888250" y="3607828"/>
                </a:lnTo>
                <a:lnTo>
                  <a:pt x="0" y="360782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-24000">
            <a:off x="1005657" y="2889916"/>
            <a:ext cx="6715083" cy="5434815"/>
          </a:xfrm>
          <a:custGeom>
            <a:avLst/>
            <a:gdLst/>
            <a:ahLst/>
            <a:cxnLst/>
            <a:rect r="r" b="b" t="t" l="l"/>
            <a:pathLst>
              <a:path h="5434815" w="6715083">
                <a:moveTo>
                  <a:pt x="37617" y="0"/>
                </a:moveTo>
                <a:lnTo>
                  <a:pt x="6715083" y="46619"/>
                </a:lnTo>
                <a:lnTo>
                  <a:pt x="6677466" y="5434815"/>
                </a:lnTo>
                <a:lnTo>
                  <a:pt x="0" y="5388197"/>
                </a:lnTo>
                <a:lnTo>
                  <a:pt x="37617" y="0"/>
                </a:lnTo>
                <a:close/>
              </a:path>
            </a:pathLst>
          </a:custGeom>
          <a:blipFill>
            <a:blip r:embed="rId5"/>
            <a:stretch>
              <a:fillRect l="-8830" t="-6178" r="-3361" b="-7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-952248">
            <a:off x="7764827" y="4536766"/>
            <a:ext cx="2624012" cy="1121169"/>
          </a:xfrm>
          <a:custGeom>
            <a:avLst/>
            <a:gdLst/>
            <a:ahLst/>
            <a:cxnLst/>
            <a:rect r="r" b="b" t="t" l="l"/>
            <a:pathLst>
              <a:path h="1121169" w="2624012">
                <a:moveTo>
                  <a:pt x="0" y="0"/>
                </a:moveTo>
                <a:lnTo>
                  <a:pt x="2624012" y="0"/>
                </a:lnTo>
                <a:lnTo>
                  <a:pt x="2624012" y="1121168"/>
                </a:lnTo>
                <a:lnTo>
                  <a:pt x="0" y="1121168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12253696" y="2427605"/>
            <a:ext cx="6651213" cy="78593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180"/>
              </a:lnSpc>
            </a:pPr>
            <a:r>
              <a:rPr lang="en-US" sz="3700" b="true">
                <a:solidFill>
                  <a:srgbClr val="0F4662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-Column dimensions are:</a:t>
            </a:r>
          </a:p>
          <a:p>
            <a:pPr algn="ctr">
              <a:lnSpc>
                <a:spcPts val="5180"/>
              </a:lnSpc>
            </a:pPr>
            <a:r>
              <a:rPr lang="en-US" sz="3700" b="true">
                <a:solidFill>
                  <a:srgbClr val="0F4662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 L = 0.9 m,</a:t>
            </a:r>
          </a:p>
          <a:p>
            <a:pPr algn="ctr">
              <a:lnSpc>
                <a:spcPts val="5180"/>
              </a:lnSpc>
            </a:pPr>
            <a:r>
              <a:rPr lang="en-US" sz="3700" b="true">
                <a:solidFill>
                  <a:srgbClr val="0F4662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 b = 0.9 m,</a:t>
            </a:r>
          </a:p>
          <a:p>
            <a:pPr algn="ctr">
              <a:lnSpc>
                <a:spcPts val="5180"/>
              </a:lnSpc>
            </a:pPr>
            <a:r>
              <a:rPr lang="en-US" sz="3700" b="true">
                <a:solidFill>
                  <a:srgbClr val="0F4662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 h = 4.35 m. </a:t>
            </a:r>
          </a:p>
          <a:p>
            <a:pPr algn="ctr">
              <a:lnSpc>
                <a:spcPts val="5180"/>
              </a:lnSpc>
            </a:pPr>
            <a:r>
              <a:rPr lang="en-US" sz="3700" b="true">
                <a:solidFill>
                  <a:srgbClr val="0F4662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-</a:t>
            </a:r>
            <a:r>
              <a:rPr lang="en-US" sz="3700" b="true">
                <a:solidFill>
                  <a:srgbClr val="0F4662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Longitudinal reinforcement </a:t>
            </a:r>
          </a:p>
          <a:p>
            <a:pPr algn="ctr">
              <a:lnSpc>
                <a:spcPts val="5180"/>
              </a:lnSpc>
            </a:pPr>
            <a:r>
              <a:rPr lang="en-US" sz="3700" b="true">
                <a:solidFill>
                  <a:srgbClr val="0F4662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= 10643 mm</a:t>
            </a:r>
            <a:r>
              <a:rPr lang="en-US" sz="3700" b="true">
                <a:solidFill>
                  <a:srgbClr val="0F4662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2</a:t>
            </a:r>
            <a:r>
              <a:rPr lang="en-US" sz="3700" b="true">
                <a:solidFill>
                  <a:srgbClr val="0F4662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 = 28 ф 22.</a:t>
            </a:r>
          </a:p>
          <a:p>
            <a:pPr algn="ctr">
              <a:lnSpc>
                <a:spcPts val="5180"/>
              </a:lnSpc>
            </a:pPr>
          </a:p>
          <a:p>
            <a:pPr algn="ctr">
              <a:lnSpc>
                <a:spcPts val="5180"/>
              </a:lnSpc>
            </a:pPr>
            <a:r>
              <a:rPr lang="en-US" sz="3700" b="true">
                <a:solidFill>
                  <a:srgbClr val="0F4662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-Steel ratio =                                 </a:t>
            </a:r>
          </a:p>
          <a:p>
            <a:pPr algn="ctr">
              <a:lnSpc>
                <a:spcPts val="5180"/>
              </a:lnSpc>
            </a:pPr>
            <a:r>
              <a:rPr lang="en-US" sz="3700" b="true">
                <a:solidFill>
                  <a:srgbClr val="0F4662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                      </a:t>
            </a:r>
          </a:p>
          <a:p>
            <a:pPr algn="ctr">
              <a:lnSpc>
                <a:spcPts val="5180"/>
              </a:lnSpc>
            </a:pPr>
            <a:r>
              <a:rPr lang="en-US" sz="3700" b="true">
                <a:solidFill>
                  <a:srgbClr val="0F4662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                = 1.31% &lt; 3%  -&gt; OK</a:t>
            </a:r>
          </a:p>
          <a:p>
            <a:pPr algn="ctr">
              <a:lnSpc>
                <a:spcPts val="5180"/>
              </a:lnSpc>
              <a:spcBef>
                <a:spcPct val="0"/>
              </a:spcBef>
            </a:pPr>
          </a:p>
          <a:p>
            <a:pPr algn="ctr">
              <a:lnSpc>
                <a:spcPts val="5180"/>
              </a:lnSpc>
              <a:spcBef>
                <a:spcPct val="0"/>
              </a:spcBef>
            </a:pPr>
          </a:p>
        </p:txBody>
      </p:sp>
      <p:sp>
        <p:nvSpPr>
          <p:cNvPr name="Freeform 8" id="8"/>
          <p:cNvSpPr/>
          <p:nvPr/>
        </p:nvSpPr>
        <p:spPr>
          <a:xfrm flipH="false" flipV="false" rot="0">
            <a:off x="15096448" y="6734319"/>
            <a:ext cx="3249293" cy="1191882"/>
          </a:xfrm>
          <a:custGeom>
            <a:avLst/>
            <a:gdLst/>
            <a:ahLst/>
            <a:cxnLst/>
            <a:rect r="r" b="b" t="t" l="l"/>
            <a:pathLst>
              <a:path h="1191882" w="3249293">
                <a:moveTo>
                  <a:pt x="0" y="0"/>
                </a:moveTo>
                <a:lnTo>
                  <a:pt x="3249293" y="0"/>
                </a:lnTo>
                <a:lnTo>
                  <a:pt x="3249293" y="1191882"/>
                </a:lnTo>
                <a:lnTo>
                  <a:pt x="0" y="1191882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-3500" t="-1497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17259300" y="9210675"/>
            <a:ext cx="152400" cy="200025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F4662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76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024384" y="599709"/>
            <a:ext cx="14072064" cy="10852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8959"/>
              </a:lnSpc>
              <a:spcBef>
                <a:spcPct val="0"/>
              </a:spcBef>
            </a:pPr>
            <a:r>
              <a:rPr lang="en-US" b="true" sz="6399" i="true" u="sng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Design of Columns: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1024384" y="1608724"/>
            <a:ext cx="8987632" cy="6794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599"/>
              </a:lnSpc>
              <a:spcBef>
                <a:spcPct val="0"/>
              </a:spcBef>
            </a:pPr>
            <a:r>
              <a:rPr lang="en-US" b="true" sz="3999">
                <a:solidFill>
                  <a:srgbClr val="CC3134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1- Longitudinal reinforcement: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8798691" y="7249291"/>
            <a:ext cx="4275127" cy="12871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180"/>
              </a:lnSpc>
              <a:spcBef>
                <a:spcPct val="0"/>
              </a:spcBef>
            </a:pPr>
            <a:r>
              <a:rPr lang="en-US" b="true" sz="3700">
                <a:solidFill>
                  <a:srgbClr val="0F4662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Longitudinal reinforcement </a:t>
            </a:r>
          </a:p>
        </p:txBody>
      </p:sp>
    </p:spTree>
  </p:cSld>
  <p:clrMapOvr>
    <a:masterClrMapping/>
  </p:clrMapOvr>
</p:sld>
</file>

<file path=ppt/slides/slide7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5579303" y="714009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7" y="0"/>
                </a:lnTo>
                <a:lnTo>
                  <a:pt x="1679997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024384" y="9529723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7" y="0"/>
                </a:lnTo>
                <a:lnTo>
                  <a:pt x="1679997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6501739" y="2949771"/>
            <a:ext cx="6311037" cy="5259197"/>
          </a:xfrm>
          <a:custGeom>
            <a:avLst/>
            <a:gdLst/>
            <a:ahLst/>
            <a:cxnLst/>
            <a:rect r="r" b="b" t="t" l="l"/>
            <a:pathLst>
              <a:path h="5259197" w="6311037">
                <a:moveTo>
                  <a:pt x="0" y="0"/>
                </a:moveTo>
                <a:lnTo>
                  <a:pt x="6311037" y="0"/>
                </a:lnTo>
                <a:lnTo>
                  <a:pt x="6311037" y="5259197"/>
                </a:lnTo>
                <a:lnTo>
                  <a:pt x="0" y="525919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17259300" y="9210675"/>
            <a:ext cx="152400" cy="200025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F4662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77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1024384" y="599709"/>
            <a:ext cx="14072064" cy="10852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8959"/>
              </a:lnSpc>
              <a:spcBef>
                <a:spcPct val="0"/>
              </a:spcBef>
            </a:pPr>
            <a:r>
              <a:rPr lang="en-US" b="true" sz="6399" i="true" u="sng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Design of Columns: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1024384" y="1608724"/>
            <a:ext cx="8987632" cy="6794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599"/>
              </a:lnSpc>
              <a:spcBef>
                <a:spcPct val="0"/>
              </a:spcBef>
            </a:pPr>
            <a:r>
              <a:rPr lang="en-US" b="true" sz="3999">
                <a:solidFill>
                  <a:srgbClr val="CC3134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1- Longitudinal reinforcement:</a:t>
            </a:r>
          </a:p>
        </p:txBody>
      </p:sp>
    </p:spTree>
  </p:cSld>
  <p:clrMapOvr>
    <a:masterClrMapping/>
  </p:clrMapOvr>
</p:sld>
</file>

<file path=ppt/slides/slide7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5579303" y="714009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7" y="0"/>
                </a:lnTo>
                <a:lnTo>
                  <a:pt x="1679997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024384" y="9529723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7" y="0"/>
                </a:lnTo>
                <a:lnTo>
                  <a:pt x="1679997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802132" y="2377041"/>
            <a:ext cx="5778350" cy="7063815"/>
          </a:xfrm>
          <a:custGeom>
            <a:avLst/>
            <a:gdLst/>
            <a:ahLst/>
            <a:cxnLst/>
            <a:rect r="r" b="b" t="t" l="l"/>
            <a:pathLst>
              <a:path h="7063815" w="5778350">
                <a:moveTo>
                  <a:pt x="0" y="0"/>
                </a:moveTo>
                <a:lnTo>
                  <a:pt x="5778350" y="0"/>
                </a:lnTo>
                <a:lnTo>
                  <a:pt x="5778350" y="7063815"/>
                </a:lnTo>
                <a:lnTo>
                  <a:pt x="0" y="706381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17259300" y="9210675"/>
            <a:ext cx="152400" cy="200025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F4662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78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1024384" y="599709"/>
            <a:ext cx="14072064" cy="10852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8959"/>
              </a:lnSpc>
              <a:spcBef>
                <a:spcPct val="0"/>
              </a:spcBef>
            </a:pPr>
            <a:r>
              <a:rPr lang="en-US" b="true" sz="6399" i="true" u="sng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Design of Columns: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1024384" y="1608724"/>
            <a:ext cx="5769025" cy="6794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599"/>
              </a:lnSpc>
              <a:spcBef>
                <a:spcPct val="0"/>
              </a:spcBef>
            </a:pPr>
            <a:r>
              <a:rPr lang="en-US" b="true" sz="3999">
                <a:solidFill>
                  <a:srgbClr val="CC3134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2- Transverse reinforcement: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8060416" y="2685949"/>
            <a:ext cx="10061595" cy="78593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180"/>
              </a:lnSpc>
            </a:pPr>
            <a:r>
              <a:rPr lang="en-US" sz="3700" b="true">
                <a:solidFill>
                  <a:srgbClr val="0F4662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ℓo ≥ 1/6 ℓu</a:t>
            </a:r>
          </a:p>
          <a:p>
            <a:pPr algn="l">
              <a:lnSpc>
                <a:spcPts val="5180"/>
              </a:lnSpc>
            </a:pPr>
            <a:r>
              <a:rPr lang="en-US" sz="3700" b="true">
                <a:solidFill>
                  <a:srgbClr val="0F4662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      ≥ Max. cross-sectional dimension of column</a:t>
            </a:r>
          </a:p>
          <a:p>
            <a:pPr algn="l">
              <a:lnSpc>
                <a:spcPts val="5180"/>
              </a:lnSpc>
            </a:pPr>
            <a:r>
              <a:rPr lang="en-US" sz="3700" b="true">
                <a:solidFill>
                  <a:srgbClr val="0F4662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      ≥ 450 mm</a:t>
            </a:r>
          </a:p>
          <a:p>
            <a:pPr algn="l">
              <a:lnSpc>
                <a:spcPts val="5180"/>
              </a:lnSpc>
            </a:pPr>
          </a:p>
          <a:p>
            <a:pPr algn="l">
              <a:lnSpc>
                <a:spcPts val="5180"/>
              </a:lnSpc>
            </a:pPr>
            <a:r>
              <a:rPr lang="en-US" sz="3700" b="true">
                <a:solidFill>
                  <a:srgbClr val="0F4662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s˳ ≤ 8 d/b</a:t>
            </a:r>
          </a:p>
          <a:p>
            <a:pPr algn="l">
              <a:lnSpc>
                <a:spcPts val="5180"/>
              </a:lnSpc>
            </a:pPr>
            <a:r>
              <a:rPr lang="en-US" sz="3700" b="true">
                <a:solidFill>
                  <a:srgbClr val="0F4662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    ≤ 200 mm</a:t>
            </a:r>
          </a:p>
          <a:p>
            <a:pPr algn="l">
              <a:lnSpc>
                <a:spcPts val="5180"/>
              </a:lnSpc>
            </a:pPr>
            <a:r>
              <a:rPr lang="en-US" sz="3700" b="true">
                <a:solidFill>
                  <a:srgbClr val="0F4662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    ≤ 1/2 smallest cross</a:t>
            </a:r>
            <a:r>
              <a:rPr lang="en-US" sz="3700" b="true">
                <a:solidFill>
                  <a:srgbClr val="0F4662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-sec</a:t>
            </a:r>
            <a:r>
              <a:rPr lang="en-US" sz="3700" b="true">
                <a:solidFill>
                  <a:srgbClr val="0F4662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tional dimension of column</a:t>
            </a:r>
          </a:p>
          <a:p>
            <a:pPr algn="l">
              <a:lnSpc>
                <a:spcPts val="5180"/>
              </a:lnSpc>
            </a:pPr>
          </a:p>
          <a:p>
            <a:pPr algn="l">
              <a:lnSpc>
                <a:spcPts val="5180"/>
              </a:lnSpc>
            </a:pPr>
            <a:r>
              <a:rPr lang="en-US" sz="3700" b="true">
                <a:solidFill>
                  <a:srgbClr val="0F4662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s1 = 200 mm</a:t>
            </a:r>
          </a:p>
          <a:p>
            <a:pPr algn="l">
              <a:lnSpc>
                <a:spcPts val="5180"/>
              </a:lnSpc>
            </a:pPr>
          </a:p>
          <a:p>
            <a:pPr algn="l">
              <a:lnSpc>
                <a:spcPts val="5180"/>
              </a:lnSpc>
              <a:spcBef>
                <a:spcPct val="0"/>
              </a:spcBef>
            </a:pPr>
          </a:p>
          <a:p>
            <a:pPr algn="ctr">
              <a:lnSpc>
                <a:spcPts val="5180"/>
              </a:lnSpc>
              <a:spcBef>
                <a:spcPct val="0"/>
              </a:spcBef>
            </a:pPr>
          </a:p>
        </p:txBody>
      </p:sp>
    </p:spTree>
  </p:cSld>
  <p:clrMapOvr>
    <a:masterClrMapping/>
  </p:clrMapOvr>
</p:sld>
</file>

<file path=ppt/slides/slide7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5579303" y="714009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7" y="0"/>
                </a:lnTo>
                <a:lnTo>
                  <a:pt x="1679997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024384" y="9529723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7" y="0"/>
                </a:lnTo>
                <a:lnTo>
                  <a:pt x="1679997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0941988" y="1884996"/>
            <a:ext cx="6535122" cy="7173232"/>
          </a:xfrm>
          <a:custGeom>
            <a:avLst/>
            <a:gdLst/>
            <a:ahLst/>
            <a:cxnLst/>
            <a:rect r="r" b="b" t="t" l="l"/>
            <a:pathLst>
              <a:path h="7173232" w="6535122">
                <a:moveTo>
                  <a:pt x="0" y="0"/>
                </a:moveTo>
                <a:lnTo>
                  <a:pt x="6535122" y="0"/>
                </a:lnTo>
                <a:lnTo>
                  <a:pt x="6535122" y="7173232"/>
                </a:lnTo>
                <a:lnTo>
                  <a:pt x="0" y="717323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8060416" y="6081873"/>
            <a:ext cx="2211226" cy="1708675"/>
          </a:xfrm>
          <a:custGeom>
            <a:avLst/>
            <a:gdLst/>
            <a:ahLst/>
            <a:cxnLst/>
            <a:rect r="r" b="b" t="t" l="l"/>
            <a:pathLst>
              <a:path h="1708675" w="2211226">
                <a:moveTo>
                  <a:pt x="0" y="0"/>
                </a:moveTo>
                <a:lnTo>
                  <a:pt x="2211226" y="0"/>
                </a:lnTo>
                <a:lnTo>
                  <a:pt x="2211226" y="1708675"/>
                </a:lnTo>
                <a:lnTo>
                  <a:pt x="0" y="170867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17259300" y="9210675"/>
            <a:ext cx="152400" cy="200025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F4662"/>
                </a:solidFill>
                <a:latin typeface="Open Sans"/>
                <a:ea typeface="Open Sans"/>
                <a:cs typeface="Open Sans"/>
                <a:sym typeface="Open Sans"/>
              </a:rPr>
              <a:t>79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1024384" y="599709"/>
            <a:ext cx="14072064" cy="10852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8959"/>
              </a:lnSpc>
              <a:spcBef>
                <a:spcPct val="0"/>
              </a:spcBef>
            </a:pPr>
            <a:r>
              <a:rPr lang="en-US" b="true" sz="6399" i="true" u="sng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Design of water tank: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024384" y="2268229"/>
            <a:ext cx="6876766" cy="316594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rtl="true">
              <a:lnSpc>
                <a:spcPts val="5049"/>
              </a:lnSpc>
              <a:spcBef>
                <a:spcPct val="0"/>
              </a:spcBef>
            </a:pPr>
            <a:r>
              <a:rPr lang="ar-EG" b="true" sz="3606">
                <a:solidFill>
                  <a:srgbClr val="173354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  <a:rtl val="true"/>
              </a:rPr>
              <a:t> :</a:t>
            </a:r>
            <a:r>
              <a:rPr lang="en-US" b="true" sz="3606">
                <a:solidFill>
                  <a:srgbClr val="173354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Water tank’s</a:t>
            </a:r>
            <a:r>
              <a:rPr lang="en-US" b="true" sz="3606">
                <a:solidFill>
                  <a:srgbClr val="173354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 dimensions</a:t>
            </a:r>
            <a:r>
              <a:rPr lang="ar-EG" b="true" sz="3606">
                <a:solidFill>
                  <a:srgbClr val="173354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  <a:rtl val="true"/>
              </a:rPr>
              <a:t> </a:t>
            </a:r>
          </a:p>
          <a:p>
            <a:pPr algn="just">
              <a:lnSpc>
                <a:spcPts val="5049"/>
              </a:lnSpc>
              <a:spcBef>
                <a:spcPct val="0"/>
              </a:spcBef>
            </a:pPr>
            <a:r>
              <a:rPr lang="en-US" sz="3606">
                <a:solidFill>
                  <a:srgbClr val="0F4662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6.3 m x 6.9 m </a:t>
            </a:r>
          </a:p>
          <a:p>
            <a:pPr algn="just">
              <a:lnSpc>
                <a:spcPts val="5049"/>
              </a:lnSpc>
              <a:spcBef>
                <a:spcPct val="0"/>
              </a:spcBef>
            </a:pPr>
            <a:r>
              <a:rPr lang="en-US" sz="3606">
                <a:solidFill>
                  <a:srgbClr val="0F4662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 4 m height</a:t>
            </a:r>
          </a:p>
          <a:p>
            <a:pPr algn="just">
              <a:lnSpc>
                <a:spcPts val="5049"/>
              </a:lnSpc>
              <a:spcBef>
                <a:spcPct val="0"/>
              </a:spcBef>
            </a:pPr>
            <a:r>
              <a:rPr lang="en-US" sz="3606">
                <a:solidFill>
                  <a:srgbClr val="0F4662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 300 mm thickness</a:t>
            </a:r>
          </a:p>
          <a:p>
            <a:pPr algn="ctr" rtl="true">
              <a:lnSpc>
                <a:spcPts val="5049"/>
              </a:lnSpc>
              <a:spcBef>
                <a:spcPct val="0"/>
              </a:spcBef>
            </a:pPr>
          </a:p>
        </p:txBody>
      </p:sp>
      <p:sp>
        <p:nvSpPr>
          <p:cNvPr name="TextBox 9" id="9"/>
          <p:cNvSpPr txBox="true"/>
          <p:nvPr/>
        </p:nvSpPr>
        <p:spPr>
          <a:xfrm rot="0">
            <a:off x="426656" y="6321674"/>
            <a:ext cx="6049631" cy="116239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05"/>
              </a:lnSpc>
              <a:spcBef>
                <a:spcPct val="0"/>
              </a:spcBef>
            </a:pPr>
            <a:r>
              <a:rPr lang="en-US" b="true" sz="3361">
                <a:solidFill>
                  <a:srgbClr val="0F4662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the environmen</a:t>
            </a:r>
            <a:r>
              <a:rPr lang="en-US" b="true" sz="3361">
                <a:solidFill>
                  <a:srgbClr val="0F4662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tal durability factor (S</a:t>
            </a:r>
            <a:r>
              <a:rPr lang="en-US" b="true" sz="3361">
                <a:solidFill>
                  <a:srgbClr val="0F4662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d</a:t>
            </a:r>
            <a:r>
              <a:rPr lang="en-US" b="true" sz="3361">
                <a:solidFill>
                  <a:srgbClr val="0F4662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) will be used in the design</a:t>
            </a:r>
          </a:p>
        </p:txBody>
      </p:sp>
      <p:sp>
        <p:nvSpPr>
          <p:cNvPr name="AutoShape 10" id="10"/>
          <p:cNvSpPr/>
          <p:nvPr/>
        </p:nvSpPr>
        <p:spPr>
          <a:xfrm>
            <a:off x="6264006" y="6955259"/>
            <a:ext cx="1582035" cy="19050"/>
          </a:xfrm>
          <a:prstGeom prst="line">
            <a:avLst/>
          </a:prstGeom>
          <a:ln cap="flat" w="38100">
            <a:solidFill>
              <a:srgbClr val="000000"/>
            </a:solidFill>
            <a:prstDash val="solid"/>
            <a:headEnd type="none" len="sm" w="sm"/>
            <a:tailEnd type="arrow" len="sm" w="med"/>
          </a:ln>
        </p:spPr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024384" y="9529723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7" y="0"/>
                </a:lnTo>
                <a:lnTo>
                  <a:pt x="1679997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aphicFrame>
        <p:nvGraphicFramePr>
          <p:cNvPr name="Table 3" id="3"/>
          <p:cNvGraphicFramePr>
            <a:graphicFrameLocks noGrp="true"/>
          </p:cNvGraphicFramePr>
          <p:nvPr/>
        </p:nvGraphicFramePr>
        <p:xfrm>
          <a:off x="7697355" y="159487"/>
          <a:ext cx="10530296" cy="9968026"/>
        </p:xfrm>
        <a:graphic>
          <a:graphicData uri="http://schemas.openxmlformats.org/drawingml/2006/table">
            <a:tbl>
              <a:tblPr/>
              <a:tblGrid>
                <a:gridCol w="2683900"/>
                <a:gridCol w="2320627"/>
                <a:gridCol w="5525769"/>
              </a:tblGrid>
              <a:tr h="1042209"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759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399" i="true" strike="noStrike" u="none">
                          <a:solidFill>
                            <a:srgbClr val="0F4662"/>
                          </a:solidFill>
                          <a:latin typeface="Cormorant Garamond Bold Italics"/>
                          <a:ea typeface="Cormorant Garamond Bold Italics"/>
                          <a:cs typeface="Cormorant Garamond Bold Italics"/>
                          <a:sym typeface="Cormorant Garamond Bold Italics"/>
                        </a:rPr>
                        <a:t>Floor No.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994A0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759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399" i="true" strike="noStrike" u="none">
                          <a:solidFill>
                            <a:srgbClr val="0F4662"/>
                          </a:solidFill>
                          <a:latin typeface="Cormorant Garamond Bold Italics"/>
                          <a:ea typeface="Cormorant Garamond Bold Italics"/>
                          <a:cs typeface="Cormorant Garamond Bold Italics"/>
                          <a:sym typeface="Cormorant Garamond Bold Italics"/>
                        </a:rPr>
                        <a:t>Height (m)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759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399" i="true" strike="noStrike" u="none">
                          <a:solidFill>
                            <a:srgbClr val="0F4662"/>
                          </a:solidFill>
                          <a:latin typeface="Cormorant Garamond Bold Italics"/>
                          <a:ea typeface="Cormorant Garamond Bold Italics"/>
                          <a:cs typeface="Cormorant Garamond Bold Italics"/>
                          <a:sym typeface="Cormorant Garamond Bold Italics"/>
                        </a:rPr>
                        <a:t>Usage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994A0"/>
                    </a:solidFill>
                  </a:tcPr>
                </a:tc>
              </a:tr>
              <a:tr h="1058960"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479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199" strike="noStrike" u="non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Basement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479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199" strike="noStrike" u="non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4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479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199" strike="noStrike" u="non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Parking and water tanks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8960"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479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199" strike="noStrike" u="non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Ground floor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479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199" strike="noStrike" u="non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5.15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479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199" strike="noStrike" u="non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Supermarket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8960"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479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199" strike="noStrike" u="non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1st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480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200" strike="noStrike" u="non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4.35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479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199" strike="noStrike" u="non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Supermarket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8960"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479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199" strike="noStrike" u="non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2nd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479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199" strike="noStrike" u="non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4.35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479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199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Children’s toys exhibition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8960"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479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199" strike="noStrike" u="non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3rd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479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199" strike="noStrike" u="non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4.35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479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199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Sports equipment exhibition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8960"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479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199" strike="noStrike" u="non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4th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479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199" strike="noStrike" u="non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4.35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479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199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Housewares exhibition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9169"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479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199" strike="noStrike" u="non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5th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479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199" strike="noStrike" u="non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4.35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479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199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Electrical appliances exhibition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2887"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479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199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6</a:t>
                      </a:r>
                      <a:r>
                        <a:rPr lang="en-US" b="true" sz="3199" strike="noStrike" u="non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th - 13 th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479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199" strike="noStrike" u="none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4.35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4479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3199">
                          <a:solidFill>
                            <a:srgbClr val="0F4662"/>
                          </a:solidFill>
                          <a:latin typeface="Cormorant Garamond Bold"/>
                          <a:ea typeface="Cormorant Garamond Bold"/>
                          <a:cs typeface="Cormorant Garamond Bold"/>
                          <a:sym typeface="Cormorant Garamond Bold"/>
                        </a:rPr>
                        <a:t>Offices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name="Group 4" id="4"/>
          <p:cNvGrpSpPr/>
          <p:nvPr/>
        </p:nvGrpSpPr>
        <p:grpSpPr>
          <a:xfrm rot="0">
            <a:off x="4785229" y="2342813"/>
            <a:ext cx="1945643" cy="625437"/>
            <a:chOff x="0" y="0"/>
            <a:chExt cx="2019212" cy="649086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2019212" cy="649086"/>
            </a:xfrm>
            <a:custGeom>
              <a:avLst/>
              <a:gdLst/>
              <a:ahLst/>
              <a:cxnLst/>
              <a:rect r="r" b="b" t="t" l="l"/>
              <a:pathLst>
                <a:path h="649086" w="2019212">
                  <a:moveTo>
                    <a:pt x="2019212" y="324543"/>
                  </a:moveTo>
                  <a:lnTo>
                    <a:pt x="1612812" y="0"/>
                  </a:lnTo>
                  <a:lnTo>
                    <a:pt x="1612812" y="203200"/>
                  </a:lnTo>
                  <a:lnTo>
                    <a:pt x="0" y="203200"/>
                  </a:lnTo>
                  <a:lnTo>
                    <a:pt x="0" y="445886"/>
                  </a:lnTo>
                  <a:lnTo>
                    <a:pt x="1612812" y="445886"/>
                  </a:lnTo>
                  <a:lnTo>
                    <a:pt x="1612812" y="649086"/>
                  </a:lnTo>
                  <a:lnTo>
                    <a:pt x="2019212" y="324543"/>
                  </a:lnTo>
                  <a:close/>
                </a:path>
              </a:pathLst>
            </a:custGeom>
            <a:solidFill>
              <a:srgbClr val="7994A0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0" y="88900"/>
              <a:ext cx="1917612" cy="35698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079"/>
                </a:lnSpc>
              </a:pPr>
            </a:p>
          </p:txBody>
        </p:sp>
      </p:grpSp>
      <p:sp>
        <p:nvSpPr>
          <p:cNvPr name="TextBox 7" id="7"/>
          <p:cNvSpPr txBox="true"/>
          <p:nvPr/>
        </p:nvSpPr>
        <p:spPr>
          <a:xfrm rot="0">
            <a:off x="1024384" y="599709"/>
            <a:ext cx="6672971" cy="10852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8959"/>
              </a:lnSpc>
              <a:spcBef>
                <a:spcPct val="0"/>
              </a:spcBef>
            </a:pPr>
            <a:r>
              <a:rPr lang="en-US" b="true" sz="6399" i="true" u="sng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General Description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870844" y="2257088"/>
            <a:ext cx="5348229" cy="70548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 marL="0" indent="0" lvl="0">
              <a:lnSpc>
                <a:spcPts val="5739"/>
              </a:lnSpc>
              <a:spcBef>
                <a:spcPct val="0"/>
              </a:spcBef>
            </a:pPr>
            <a:r>
              <a:rPr lang="en-US" b="true" sz="4099" i="true" u="sng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Floors Information: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7259300" y="9210675"/>
            <a:ext cx="152400" cy="200025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F4662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8</a:t>
            </a:r>
          </a:p>
        </p:txBody>
      </p:sp>
    </p:spTree>
  </p:cSld>
  <p:clrMapOvr>
    <a:masterClrMapping/>
  </p:clrMapOvr>
</p:sld>
</file>

<file path=ppt/slides/slide8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5579303" y="714009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7" y="0"/>
                </a:lnTo>
                <a:lnTo>
                  <a:pt x="1679997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024384" y="9529723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7" y="0"/>
                </a:lnTo>
                <a:lnTo>
                  <a:pt x="1679997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8584596" y="1199467"/>
            <a:ext cx="9703404" cy="4713082"/>
          </a:xfrm>
          <a:custGeom>
            <a:avLst/>
            <a:gdLst/>
            <a:ahLst/>
            <a:cxnLst/>
            <a:rect r="r" b="b" t="t" l="l"/>
            <a:pathLst>
              <a:path h="4713082" w="9703404">
                <a:moveTo>
                  <a:pt x="0" y="0"/>
                </a:moveTo>
                <a:lnTo>
                  <a:pt x="9703404" y="0"/>
                </a:lnTo>
                <a:lnTo>
                  <a:pt x="9703404" y="4713082"/>
                </a:lnTo>
                <a:lnTo>
                  <a:pt x="0" y="471308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841142" y="3460486"/>
            <a:ext cx="6099220" cy="1160522"/>
          </a:xfrm>
          <a:custGeom>
            <a:avLst/>
            <a:gdLst/>
            <a:ahLst/>
            <a:cxnLst/>
            <a:rect r="r" b="b" t="t" l="l"/>
            <a:pathLst>
              <a:path h="1160522" w="6099220">
                <a:moveTo>
                  <a:pt x="0" y="0"/>
                </a:moveTo>
                <a:lnTo>
                  <a:pt x="6099220" y="0"/>
                </a:lnTo>
                <a:lnTo>
                  <a:pt x="6099220" y="1160522"/>
                </a:lnTo>
                <a:lnTo>
                  <a:pt x="0" y="116052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789" r="0" b="-789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17259300" y="9210675"/>
            <a:ext cx="152400" cy="200025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F4662"/>
                </a:solidFill>
                <a:latin typeface="Open Sans"/>
                <a:ea typeface="Open Sans"/>
                <a:cs typeface="Open Sans"/>
                <a:sym typeface="Open Sans"/>
              </a:rPr>
              <a:t>80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1024384" y="599709"/>
            <a:ext cx="14072064" cy="10852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8959"/>
              </a:lnSpc>
              <a:spcBef>
                <a:spcPct val="0"/>
              </a:spcBef>
            </a:pPr>
            <a:r>
              <a:rPr lang="en-US" b="true" sz="6399" i="true" u="sng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Design of water tank: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024384" y="1886898"/>
            <a:ext cx="4465971" cy="7054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5740"/>
              </a:lnSpc>
              <a:spcBef>
                <a:spcPct val="0"/>
              </a:spcBef>
            </a:pPr>
            <a:r>
              <a:rPr lang="en-US" b="true" sz="4100" i="true" u="sng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Vertical direction: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024384" y="2495286"/>
            <a:ext cx="4949515" cy="6794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599"/>
              </a:lnSpc>
              <a:spcBef>
                <a:spcPct val="0"/>
              </a:spcBef>
            </a:pPr>
            <a:r>
              <a:rPr lang="en-US" b="true" sz="3999">
                <a:solidFill>
                  <a:srgbClr val="CC3134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Flexural design: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841142" y="4830558"/>
            <a:ext cx="10891277" cy="120413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844"/>
              </a:lnSpc>
              <a:spcBef>
                <a:spcPct val="0"/>
              </a:spcBef>
            </a:pPr>
            <a:r>
              <a:rPr lang="en-US" b="true" sz="3460">
                <a:solidFill>
                  <a:srgbClr val="1C3C63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The design moment = (Mu) (Sd) (seismic factor)</a:t>
            </a:r>
          </a:p>
          <a:p>
            <a:pPr algn="l">
              <a:lnSpc>
                <a:spcPts val="4844"/>
              </a:lnSpc>
              <a:spcBef>
                <a:spcPct val="0"/>
              </a:spcBef>
            </a:pPr>
            <a:r>
              <a:rPr lang="en-US" b="true" sz="3460">
                <a:solidFill>
                  <a:srgbClr val="1C3C63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                                   = (32.035) (1.23) (1.4) = 55.16 kN.m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841142" y="7433911"/>
            <a:ext cx="7721501" cy="6299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180"/>
              </a:lnSpc>
              <a:spcBef>
                <a:spcPct val="0"/>
              </a:spcBef>
            </a:pPr>
            <a:r>
              <a:rPr lang="en-US" b="true" sz="3700">
                <a:solidFill>
                  <a:srgbClr val="173354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As= </a:t>
            </a:r>
            <a:r>
              <a:rPr lang="en-US" sz="3700" i="true">
                <a:solidFill>
                  <a:srgbClr val="173354"/>
                </a:solidFill>
                <a:latin typeface="Cormorant Garamond Italics"/>
                <a:ea typeface="Cormorant Garamond Italics"/>
                <a:cs typeface="Cormorant Garamond Italics"/>
                <a:sym typeface="Cormorant Garamond Italics"/>
              </a:rPr>
              <a:t>ρ </a:t>
            </a:r>
            <a:r>
              <a:rPr lang="en-US" b="true" sz="3700">
                <a:solidFill>
                  <a:srgbClr val="173354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b d=(0.0035)(1000)(230)=821.1 mm^2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841142" y="6406325"/>
            <a:ext cx="9053512" cy="6464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320"/>
              </a:lnSpc>
              <a:spcBef>
                <a:spcPct val="0"/>
              </a:spcBef>
            </a:pPr>
            <a:r>
              <a:rPr lang="en-US" sz="3800" i="true">
                <a:solidFill>
                  <a:srgbClr val="173354"/>
                </a:solidFill>
                <a:latin typeface="Cormorant Garamond Italics"/>
                <a:ea typeface="Cormorant Garamond Italics"/>
                <a:cs typeface="Cormorant Garamond Italics"/>
                <a:sym typeface="Cormorant Garamond Italics"/>
              </a:rPr>
              <a:t>ρ</a:t>
            </a:r>
            <a:r>
              <a:rPr lang="en-US" sz="3800">
                <a:solidFill>
                  <a:srgbClr val="173354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=</a:t>
            </a:r>
            <a:r>
              <a:rPr lang="en-US" b="true" sz="3800">
                <a:solidFill>
                  <a:srgbClr val="173354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0.0028 &lt; </a:t>
            </a:r>
            <a:r>
              <a:rPr lang="en-US" sz="3800" i="true">
                <a:solidFill>
                  <a:srgbClr val="173354"/>
                </a:solidFill>
                <a:latin typeface="Cormorant Garamond Italics"/>
                <a:ea typeface="Cormorant Garamond Italics"/>
                <a:cs typeface="Cormorant Garamond Italics"/>
                <a:sym typeface="Cormorant Garamond Italics"/>
              </a:rPr>
              <a:t>ρ</a:t>
            </a:r>
            <a:r>
              <a:rPr lang="en-US" b="true" sz="3800">
                <a:solidFill>
                  <a:srgbClr val="173354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 min=0.0035 ---&gt; Use</a:t>
            </a:r>
            <a:r>
              <a:rPr lang="en-US" sz="3800">
                <a:solidFill>
                  <a:srgbClr val="173354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 </a:t>
            </a:r>
            <a:r>
              <a:rPr lang="en-US" sz="3800" i="true">
                <a:solidFill>
                  <a:srgbClr val="173354"/>
                </a:solidFill>
                <a:latin typeface="Cormorant Garamond Italics"/>
                <a:ea typeface="Cormorant Garamond Italics"/>
                <a:cs typeface="Cormorant Garamond Italics"/>
                <a:sym typeface="Cormorant Garamond Italics"/>
              </a:rPr>
              <a:t>ρ</a:t>
            </a:r>
            <a:r>
              <a:rPr lang="en-US" b="true" sz="3800" i="true">
                <a:solidFill>
                  <a:srgbClr val="173354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 </a:t>
            </a:r>
            <a:r>
              <a:rPr lang="en-US" b="true" sz="3800">
                <a:solidFill>
                  <a:srgbClr val="173354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min=0.0035 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1773403" y="8528050"/>
            <a:ext cx="16242503" cy="13843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99"/>
              </a:lnSpc>
              <a:spcBef>
                <a:spcPct val="0"/>
              </a:spcBef>
            </a:pPr>
            <a:r>
              <a:rPr lang="en-US" b="true" sz="3999" i="true">
                <a:solidFill>
                  <a:srgbClr val="FF1217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use (1 ∅ 14 /150 mm) at each side of the wall. </a:t>
            </a:r>
          </a:p>
          <a:p>
            <a:pPr algn="ctr">
              <a:lnSpc>
                <a:spcPts val="5599"/>
              </a:lnSpc>
              <a:spcBef>
                <a:spcPct val="0"/>
              </a:spcBef>
            </a:pPr>
            <a:r>
              <a:rPr lang="en-US" b="true" sz="3999">
                <a:solidFill>
                  <a:srgbClr val="000000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 </a:t>
            </a:r>
          </a:p>
        </p:txBody>
      </p:sp>
    </p:spTree>
  </p:cSld>
  <p:clrMapOvr>
    <a:masterClrMapping/>
  </p:clrMapOvr>
</p:sld>
</file>

<file path=ppt/slides/slide8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5579303" y="714009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7" y="0"/>
                </a:lnTo>
                <a:lnTo>
                  <a:pt x="1679997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024384" y="9529723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7" y="0"/>
                </a:lnTo>
                <a:lnTo>
                  <a:pt x="1679997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9679611" y="1684924"/>
            <a:ext cx="8749345" cy="4349769"/>
          </a:xfrm>
          <a:custGeom>
            <a:avLst/>
            <a:gdLst/>
            <a:ahLst/>
            <a:cxnLst/>
            <a:rect r="r" b="b" t="t" l="l"/>
            <a:pathLst>
              <a:path h="4349769" w="8749345">
                <a:moveTo>
                  <a:pt x="0" y="0"/>
                </a:moveTo>
                <a:lnTo>
                  <a:pt x="8749346" y="0"/>
                </a:lnTo>
                <a:lnTo>
                  <a:pt x="8749346" y="4349770"/>
                </a:lnTo>
                <a:lnTo>
                  <a:pt x="0" y="434977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17259300" y="9210675"/>
            <a:ext cx="152400" cy="200025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F4662"/>
                </a:solidFill>
                <a:latin typeface="Open Sans"/>
                <a:ea typeface="Open Sans"/>
                <a:cs typeface="Open Sans"/>
                <a:sym typeface="Open Sans"/>
              </a:rPr>
              <a:t>81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1024384" y="599709"/>
            <a:ext cx="14072064" cy="10852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8959"/>
              </a:lnSpc>
              <a:spcBef>
                <a:spcPct val="0"/>
              </a:spcBef>
            </a:pPr>
            <a:r>
              <a:rPr lang="en-US" b="true" sz="6399" i="true" u="sng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Design of water tank: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1024384" y="1886898"/>
            <a:ext cx="4465971" cy="7054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5740"/>
              </a:lnSpc>
              <a:spcBef>
                <a:spcPct val="0"/>
              </a:spcBef>
            </a:pPr>
            <a:r>
              <a:rPr lang="en-US" b="true" sz="4100" i="true" u="sng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Vertical direction: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024384" y="2495286"/>
            <a:ext cx="4949515" cy="6794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599"/>
              </a:lnSpc>
              <a:spcBef>
                <a:spcPct val="0"/>
              </a:spcBef>
            </a:pPr>
            <a:r>
              <a:rPr lang="en-US" b="true" sz="3999">
                <a:solidFill>
                  <a:srgbClr val="CC3134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Shear design: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841142" y="3342080"/>
            <a:ext cx="10891277" cy="34071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404"/>
              </a:lnSpc>
              <a:spcBef>
                <a:spcPct val="0"/>
              </a:spcBef>
            </a:pPr>
            <a:r>
              <a:rPr lang="en-US" b="true" sz="3860">
                <a:solidFill>
                  <a:srgbClr val="1C3C63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The maximum ultimate shear = 62.7 kN</a:t>
            </a:r>
          </a:p>
          <a:p>
            <a:pPr algn="l">
              <a:lnSpc>
                <a:spcPts val="5404"/>
              </a:lnSpc>
              <a:spcBef>
                <a:spcPct val="0"/>
              </a:spcBef>
            </a:pPr>
          </a:p>
          <a:p>
            <a:pPr algn="l">
              <a:lnSpc>
                <a:spcPts val="5404"/>
              </a:lnSpc>
              <a:spcBef>
                <a:spcPct val="0"/>
              </a:spcBef>
            </a:pPr>
            <a:r>
              <a:rPr lang="en-US" b="true" sz="3860">
                <a:solidFill>
                  <a:srgbClr val="1C3C63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∅Vc = 112.53 kN</a:t>
            </a:r>
          </a:p>
          <a:p>
            <a:pPr algn="l">
              <a:lnSpc>
                <a:spcPts val="5404"/>
              </a:lnSpc>
              <a:spcBef>
                <a:spcPct val="0"/>
              </a:spcBef>
            </a:pPr>
          </a:p>
          <a:p>
            <a:pPr algn="l">
              <a:lnSpc>
                <a:spcPts val="5404"/>
              </a:lnSpc>
              <a:spcBef>
                <a:spcPct val="0"/>
              </a:spcBef>
            </a:pPr>
            <a:r>
              <a:rPr lang="en-US" b="true" sz="3860">
                <a:solidFill>
                  <a:srgbClr val="1C3C63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Vu &lt; ∅Vc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76799" y="7396925"/>
            <a:ext cx="16242503" cy="6794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99"/>
              </a:lnSpc>
              <a:spcBef>
                <a:spcPct val="0"/>
              </a:spcBef>
            </a:pPr>
            <a:r>
              <a:rPr lang="en-US" b="true" sz="3999" i="true">
                <a:solidFill>
                  <a:srgbClr val="FF1217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No need for shear reinforcement.</a:t>
            </a:r>
          </a:p>
        </p:txBody>
      </p:sp>
    </p:spTree>
  </p:cSld>
  <p:clrMapOvr>
    <a:masterClrMapping/>
  </p:clrMapOvr>
</p:sld>
</file>

<file path=ppt/slides/slide8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5579303" y="714009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7" y="0"/>
                </a:lnTo>
                <a:lnTo>
                  <a:pt x="1679997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024384" y="9529723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7" y="0"/>
                </a:lnTo>
                <a:lnTo>
                  <a:pt x="1679997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8798541" y="1523606"/>
            <a:ext cx="9489459" cy="4511087"/>
          </a:xfrm>
          <a:custGeom>
            <a:avLst/>
            <a:gdLst/>
            <a:ahLst/>
            <a:cxnLst/>
            <a:rect r="r" b="b" t="t" l="l"/>
            <a:pathLst>
              <a:path h="4511087" w="9489459">
                <a:moveTo>
                  <a:pt x="0" y="0"/>
                </a:moveTo>
                <a:lnTo>
                  <a:pt x="9489459" y="0"/>
                </a:lnTo>
                <a:lnTo>
                  <a:pt x="9489459" y="4511088"/>
                </a:lnTo>
                <a:lnTo>
                  <a:pt x="0" y="451108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841142" y="3460486"/>
            <a:ext cx="6165996" cy="1114024"/>
          </a:xfrm>
          <a:custGeom>
            <a:avLst/>
            <a:gdLst/>
            <a:ahLst/>
            <a:cxnLst/>
            <a:rect r="r" b="b" t="t" l="l"/>
            <a:pathLst>
              <a:path h="1114024" w="6165996">
                <a:moveTo>
                  <a:pt x="0" y="0"/>
                </a:moveTo>
                <a:lnTo>
                  <a:pt x="6165996" y="0"/>
                </a:lnTo>
                <a:lnTo>
                  <a:pt x="6165996" y="1114024"/>
                </a:lnTo>
                <a:lnTo>
                  <a:pt x="0" y="111402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17259300" y="9210675"/>
            <a:ext cx="152400" cy="200025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F4662"/>
                </a:solidFill>
                <a:latin typeface="Open Sans"/>
                <a:ea typeface="Open Sans"/>
                <a:cs typeface="Open Sans"/>
                <a:sym typeface="Open Sans"/>
              </a:rPr>
              <a:t>82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1024384" y="599709"/>
            <a:ext cx="14072064" cy="10852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8959"/>
              </a:lnSpc>
              <a:spcBef>
                <a:spcPct val="0"/>
              </a:spcBef>
            </a:pPr>
            <a:r>
              <a:rPr lang="en-US" b="true" sz="6399" i="true" u="sng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Design of water tank: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024384" y="1886898"/>
            <a:ext cx="4465971" cy="7054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5740"/>
              </a:lnSpc>
              <a:spcBef>
                <a:spcPct val="0"/>
              </a:spcBef>
            </a:pPr>
            <a:r>
              <a:rPr lang="en-US" b="true" sz="4100" i="true" u="sng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Horizontal direction: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024384" y="2495286"/>
            <a:ext cx="4949515" cy="6794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599"/>
              </a:lnSpc>
              <a:spcBef>
                <a:spcPct val="0"/>
              </a:spcBef>
            </a:pPr>
            <a:r>
              <a:rPr lang="en-US" b="true" sz="3999">
                <a:solidFill>
                  <a:srgbClr val="CC3134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Flexural design: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841142" y="4830558"/>
            <a:ext cx="10891277" cy="120413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844"/>
              </a:lnSpc>
              <a:spcBef>
                <a:spcPct val="0"/>
              </a:spcBef>
            </a:pPr>
            <a:r>
              <a:rPr lang="en-US" b="true" sz="3460">
                <a:solidFill>
                  <a:srgbClr val="1C3C63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The design moment = (Mu) (Sd) (seismic factor)</a:t>
            </a:r>
          </a:p>
          <a:p>
            <a:pPr algn="l">
              <a:lnSpc>
                <a:spcPts val="4844"/>
              </a:lnSpc>
              <a:spcBef>
                <a:spcPct val="0"/>
              </a:spcBef>
            </a:pPr>
            <a:r>
              <a:rPr lang="en-US" b="true" sz="3460">
                <a:solidFill>
                  <a:srgbClr val="1C3C63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                                   = (59.5) (1.23) (1.4) = 102.45 kN.m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888653" y="7480166"/>
            <a:ext cx="7613005" cy="6299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180"/>
              </a:lnSpc>
              <a:spcBef>
                <a:spcPct val="0"/>
              </a:spcBef>
            </a:pPr>
            <a:r>
              <a:rPr lang="en-US" b="true" sz="3700">
                <a:solidFill>
                  <a:srgbClr val="173354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As= </a:t>
            </a:r>
            <a:r>
              <a:rPr lang="en-US" sz="3700" i="true">
                <a:solidFill>
                  <a:srgbClr val="173354"/>
                </a:solidFill>
                <a:latin typeface="Cormorant Garamond Italics"/>
                <a:ea typeface="Cormorant Garamond Italics"/>
                <a:cs typeface="Cormorant Garamond Italics"/>
                <a:sym typeface="Cormorant Garamond Italics"/>
              </a:rPr>
              <a:t>ρ </a:t>
            </a:r>
            <a:r>
              <a:rPr lang="en-US" b="true" sz="3700">
                <a:solidFill>
                  <a:srgbClr val="173354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b d=(0.0053)(1000)(230)=1219 mm^2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888653" y="6406247"/>
            <a:ext cx="8255347" cy="6464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320"/>
              </a:lnSpc>
              <a:spcBef>
                <a:spcPct val="0"/>
              </a:spcBef>
            </a:pPr>
            <a:r>
              <a:rPr lang="en-US" sz="3800" i="true">
                <a:solidFill>
                  <a:srgbClr val="173354"/>
                </a:solidFill>
                <a:latin typeface="Cormorant Garamond Italics"/>
                <a:ea typeface="Cormorant Garamond Italics"/>
                <a:cs typeface="Cormorant Garamond Italics"/>
                <a:sym typeface="Cormorant Garamond Italics"/>
              </a:rPr>
              <a:t>ρ</a:t>
            </a:r>
            <a:r>
              <a:rPr lang="en-US" sz="3800">
                <a:solidFill>
                  <a:srgbClr val="173354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=</a:t>
            </a:r>
            <a:r>
              <a:rPr lang="en-US" b="true" sz="3800">
                <a:solidFill>
                  <a:srgbClr val="173354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0.0053 &lt; </a:t>
            </a:r>
            <a:r>
              <a:rPr lang="en-US" sz="3800" i="true">
                <a:solidFill>
                  <a:srgbClr val="173354"/>
                </a:solidFill>
                <a:latin typeface="Cormorant Garamond Italics"/>
                <a:ea typeface="Cormorant Garamond Italics"/>
                <a:cs typeface="Cormorant Garamond Italics"/>
                <a:sym typeface="Cormorant Garamond Italics"/>
              </a:rPr>
              <a:t>ρ</a:t>
            </a:r>
            <a:r>
              <a:rPr lang="en-US" b="true" sz="3800">
                <a:solidFill>
                  <a:srgbClr val="173354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 min=0.0035 ---&gt; Use</a:t>
            </a:r>
            <a:r>
              <a:rPr lang="en-US" sz="3800">
                <a:solidFill>
                  <a:srgbClr val="173354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 </a:t>
            </a:r>
            <a:r>
              <a:rPr lang="en-US" sz="3800" i="true">
                <a:solidFill>
                  <a:srgbClr val="173354"/>
                </a:solidFill>
                <a:latin typeface="Cormorant Garamond Italics"/>
                <a:ea typeface="Cormorant Garamond Italics"/>
                <a:cs typeface="Cormorant Garamond Italics"/>
                <a:sym typeface="Cormorant Garamond Italics"/>
              </a:rPr>
              <a:t>ρ</a:t>
            </a:r>
            <a:r>
              <a:rPr lang="en-US" b="true" sz="3800" i="true">
                <a:solidFill>
                  <a:srgbClr val="173354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 </a:t>
            </a:r>
            <a:r>
              <a:rPr lang="en-US" b="true" sz="3800">
                <a:solidFill>
                  <a:srgbClr val="173354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=0.0053 </a:t>
            </a:r>
          </a:p>
        </p:txBody>
      </p:sp>
    </p:spTree>
  </p:cSld>
  <p:clrMapOvr>
    <a:masterClrMapping/>
  </p:clrMapOvr>
</p:sld>
</file>

<file path=ppt/slides/slide8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5579303" y="714009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7" y="0"/>
                </a:lnTo>
                <a:lnTo>
                  <a:pt x="1679997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024384" y="9529723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7" y="0"/>
                </a:lnTo>
                <a:lnTo>
                  <a:pt x="1679997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8501658" y="1972623"/>
            <a:ext cx="9786342" cy="4384562"/>
          </a:xfrm>
          <a:custGeom>
            <a:avLst/>
            <a:gdLst/>
            <a:ahLst/>
            <a:cxnLst/>
            <a:rect r="r" b="b" t="t" l="l"/>
            <a:pathLst>
              <a:path h="4384562" w="9786342">
                <a:moveTo>
                  <a:pt x="0" y="0"/>
                </a:moveTo>
                <a:lnTo>
                  <a:pt x="9786342" y="0"/>
                </a:lnTo>
                <a:lnTo>
                  <a:pt x="9786342" y="4384562"/>
                </a:lnTo>
                <a:lnTo>
                  <a:pt x="0" y="438456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028700" y="3460486"/>
            <a:ext cx="5590494" cy="1074156"/>
          </a:xfrm>
          <a:custGeom>
            <a:avLst/>
            <a:gdLst/>
            <a:ahLst/>
            <a:cxnLst/>
            <a:rect r="r" b="b" t="t" l="l"/>
            <a:pathLst>
              <a:path h="1074156" w="5590494">
                <a:moveTo>
                  <a:pt x="0" y="0"/>
                </a:moveTo>
                <a:lnTo>
                  <a:pt x="5590494" y="0"/>
                </a:lnTo>
                <a:lnTo>
                  <a:pt x="5590494" y="1074156"/>
                </a:lnTo>
                <a:lnTo>
                  <a:pt x="0" y="107415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841142" y="6410228"/>
            <a:ext cx="8174488" cy="1243909"/>
          </a:xfrm>
          <a:custGeom>
            <a:avLst/>
            <a:gdLst/>
            <a:ahLst/>
            <a:cxnLst/>
            <a:rect r="r" b="b" t="t" l="l"/>
            <a:pathLst>
              <a:path h="1243909" w="8174488">
                <a:moveTo>
                  <a:pt x="0" y="0"/>
                </a:moveTo>
                <a:lnTo>
                  <a:pt x="8174488" y="0"/>
                </a:lnTo>
                <a:lnTo>
                  <a:pt x="8174488" y="1243909"/>
                </a:lnTo>
                <a:lnTo>
                  <a:pt x="0" y="1243909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-3723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17259300" y="9210675"/>
            <a:ext cx="152400" cy="200025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F4662"/>
                </a:solidFill>
                <a:latin typeface="Open Sans"/>
                <a:ea typeface="Open Sans"/>
                <a:cs typeface="Open Sans"/>
                <a:sym typeface="Open Sans"/>
              </a:rPr>
              <a:t>83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024384" y="599709"/>
            <a:ext cx="14072064" cy="10852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8959"/>
              </a:lnSpc>
              <a:spcBef>
                <a:spcPct val="0"/>
              </a:spcBef>
            </a:pPr>
            <a:r>
              <a:rPr lang="en-US" b="true" sz="6399" i="true" u="sng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Design of water tank: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024384" y="1886898"/>
            <a:ext cx="4465971" cy="7054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5740"/>
              </a:lnSpc>
              <a:spcBef>
                <a:spcPct val="0"/>
              </a:spcBef>
            </a:pPr>
            <a:r>
              <a:rPr lang="en-US" b="true" sz="4100" i="true" u="sng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Horizontal direction: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024384" y="2495286"/>
            <a:ext cx="4949515" cy="6794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599"/>
              </a:lnSpc>
              <a:spcBef>
                <a:spcPct val="0"/>
              </a:spcBef>
            </a:pPr>
            <a:r>
              <a:rPr lang="en-US" b="true" sz="3999">
                <a:solidFill>
                  <a:srgbClr val="CC3134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Torsion design: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841142" y="4830558"/>
            <a:ext cx="10891277" cy="120413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844"/>
              </a:lnSpc>
              <a:spcBef>
                <a:spcPct val="0"/>
              </a:spcBef>
            </a:pPr>
            <a:r>
              <a:rPr lang="en-US" b="true" sz="3460">
                <a:solidFill>
                  <a:srgbClr val="1C3C63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The design Torsion = (Pu) (Sd) (seismic factor)</a:t>
            </a:r>
          </a:p>
          <a:p>
            <a:pPr algn="l">
              <a:lnSpc>
                <a:spcPts val="4844"/>
              </a:lnSpc>
              <a:spcBef>
                <a:spcPct val="0"/>
              </a:spcBef>
            </a:pPr>
            <a:r>
              <a:rPr lang="en-US" b="true" sz="3460">
                <a:solidFill>
                  <a:srgbClr val="1C3C63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                                   = (730.5) (1.96) (1.4) = 2004.5 kN.m</a:t>
            </a:r>
          </a:p>
        </p:txBody>
      </p:sp>
    </p:spTree>
  </p:cSld>
  <p:clrMapOvr>
    <a:masterClrMapping/>
  </p:clrMapOvr>
</p:sld>
</file>

<file path=ppt/slides/slide8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5579303" y="714009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7" y="0"/>
                </a:lnTo>
                <a:lnTo>
                  <a:pt x="1679997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024384" y="9529723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7" y="0"/>
                </a:lnTo>
                <a:lnTo>
                  <a:pt x="1679997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1024384" y="2982121"/>
            <a:ext cx="13786203" cy="32588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180"/>
              </a:lnSpc>
              <a:spcBef>
                <a:spcPct val="0"/>
              </a:spcBef>
            </a:pPr>
            <a:r>
              <a:rPr lang="en-US" b="true" sz="3700">
                <a:solidFill>
                  <a:srgbClr val="173354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H</a:t>
            </a:r>
            <a:r>
              <a:rPr lang="en-US" b="true" sz="3700">
                <a:solidFill>
                  <a:srgbClr val="173354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orizontal steel from:</a:t>
            </a:r>
          </a:p>
          <a:p>
            <a:pPr algn="l">
              <a:lnSpc>
                <a:spcPts val="5180"/>
              </a:lnSpc>
              <a:spcBef>
                <a:spcPct val="0"/>
              </a:spcBef>
            </a:pPr>
          </a:p>
          <a:p>
            <a:pPr algn="l">
              <a:lnSpc>
                <a:spcPts val="5180"/>
              </a:lnSpc>
              <a:spcBef>
                <a:spcPct val="0"/>
              </a:spcBef>
            </a:pPr>
            <a:r>
              <a:rPr lang="en-US" b="true" sz="3700">
                <a:solidFill>
                  <a:srgbClr val="173354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 -flexural design= 1219 mm2 </a:t>
            </a:r>
          </a:p>
          <a:p>
            <a:pPr algn="l">
              <a:lnSpc>
                <a:spcPts val="5180"/>
              </a:lnSpc>
              <a:spcBef>
                <a:spcPct val="0"/>
              </a:spcBef>
            </a:pPr>
            <a:r>
              <a:rPr lang="en-US" b="true" sz="3700">
                <a:solidFill>
                  <a:srgbClr val="173354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-torsional design = 5303 mm2</a:t>
            </a:r>
          </a:p>
          <a:p>
            <a:pPr algn="l">
              <a:lnSpc>
                <a:spcPts val="5180"/>
              </a:lnSpc>
              <a:spcBef>
                <a:spcPct val="0"/>
              </a:spcBef>
            </a:pPr>
            <a:r>
              <a:rPr lang="en-US" b="true" sz="3700">
                <a:solidFill>
                  <a:srgbClr val="173354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-minimum horizontal steel at a side = (0.005/2) (1000) (300) = 750 mm2</a:t>
            </a:r>
          </a:p>
        </p:txBody>
      </p:sp>
      <p:sp>
        <p:nvSpPr>
          <p:cNvPr name="Freeform 5" id="5"/>
          <p:cNvSpPr/>
          <p:nvPr/>
        </p:nvSpPr>
        <p:spPr>
          <a:xfrm flipH="false" flipV="false" rot="0">
            <a:off x="821624" y="3945992"/>
            <a:ext cx="13488926" cy="2918513"/>
          </a:xfrm>
          <a:custGeom>
            <a:avLst/>
            <a:gdLst/>
            <a:ahLst/>
            <a:cxnLst/>
            <a:rect r="r" b="b" t="t" l="l"/>
            <a:pathLst>
              <a:path h="2918513" w="13488926">
                <a:moveTo>
                  <a:pt x="0" y="0"/>
                </a:moveTo>
                <a:lnTo>
                  <a:pt x="13488926" y="0"/>
                </a:lnTo>
                <a:lnTo>
                  <a:pt x="13488926" y="2918513"/>
                </a:lnTo>
                <a:lnTo>
                  <a:pt x="0" y="2918513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17259300" y="9210675"/>
            <a:ext cx="152400" cy="200025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F4662"/>
                </a:solidFill>
                <a:latin typeface="Open Sans"/>
                <a:ea typeface="Open Sans"/>
                <a:cs typeface="Open Sans"/>
                <a:sym typeface="Open Sans"/>
              </a:rPr>
              <a:t>84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1024384" y="599709"/>
            <a:ext cx="14072064" cy="10852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8959"/>
              </a:lnSpc>
              <a:spcBef>
                <a:spcPct val="0"/>
              </a:spcBef>
            </a:pPr>
            <a:r>
              <a:rPr lang="en-US" b="true" sz="6399" i="true" u="sng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Design of water tank: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024384" y="1886898"/>
            <a:ext cx="4465971" cy="7054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5740"/>
              </a:lnSpc>
              <a:spcBef>
                <a:spcPct val="0"/>
              </a:spcBef>
            </a:pPr>
            <a:r>
              <a:rPr lang="en-US" b="true" sz="4100" i="true" u="sng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Horizontal direction: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452417" y="7351550"/>
            <a:ext cx="16242503" cy="13843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99"/>
              </a:lnSpc>
              <a:spcBef>
                <a:spcPct val="0"/>
              </a:spcBef>
            </a:pPr>
            <a:r>
              <a:rPr lang="en-US" b="true" sz="3999" i="true">
                <a:solidFill>
                  <a:srgbClr val="FF1217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use (1 ∅ 28 /150 mm) at inner side of the wall. </a:t>
            </a:r>
          </a:p>
          <a:p>
            <a:pPr algn="ctr">
              <a:lnSpc>
                <a:spcPts val="5599"/>
              </a:lnSpc>
              <a:spcBef>
                <a:spcPct val="0"/>
              </a:spcBef>
            </a:pPr>
            <a:r>
              <a:rPr lang="en-US" b="true" sz="3999">
                <a:solidFill>
                  <a:srgbClr val="000000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 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028700" y="6797830"/>
            <a:ext cx="15578160" cy="6299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180"/>
              </a:lnSpc>
              <a:spcBef>
                <a:spcPct val="0"/>
              </a:spcBef>
            </a:pPr>
            <a:r>
              <a:rPr lang="en-US" b="true" sz="3700">
                <a:solidFill>
                  <a:srgbClr val="173354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Total horizontal steel at side of water = 1219 + (5303/2) = 3871 mm2 &lt; minimum steel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1354920" y="8391680"/>
            <a:ext cx="15578160" cy="6299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180"/>
              </a:lnSpc>
              <a:spcBef>
                <a:spcPct val="0"/>
              </a:spcBef>
            </a:pPr>
            <a:r>
              <a:rPr lang="en-US" b="true" sz="3700">
                <a:solidFill>
                  <a:srgbClr val="173354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Total horizontal steel at outer side of water = (5303/2) = 2652 mm2 &lt; minimum steel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1452417" y="8945400"/>
            <a:ext cx="16242503" cy="13843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99"/>
              </a:lnSpc>
              <a:spcBef>
                <a:spcPct val="0"/>
              </a:spcBef>
            </a:pPr>
            <a:r>
              <a:rPr lang="en-US" b="true" sz="3999" i="true">
                <a:solidFill>
                  <a:srgbClr val="FF1217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use (1 ∅ 25 /150 mm) at outer side of the wall. </a:t>
            </a:r>
          </a:p>
          <a:p>
            <a:pPr algn="ctr">
              <a:lnSpc>
                <a:spcPts val="5599"/>
              </a:lnSpc>
              <a:spcBef>
                <a:spcPct val="0"/>
              </a:spcBef>
            </a:pPr>
            <a:r>
              <a:rPr lang="en-US" b="true" sz="3999">
                <a:solidFill>
                  <a:srgbClr val="000000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 </a:t>
            </a:r>
          </a:p>
        </p:txBody>
      </p:sp>
    </p:spTree>
  </p:cSld>
  <p:clrMapOvr>
    <a:masterClrMapping/>
  </p:clrMapOvr>
</p:sld>
</file>

<file path=ppt/slides/slide8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5579303" y="714009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7" y="0"/>
                </a:lnTo>
                <a:lnTo>
                  <a:pt x="1679997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024384" y="9529723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7" y="0"/>
                </a:lnTo>
                <a:lnTo>
                  <a:pt x="1679997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2895402" y="1755856"/>
            <a:ext cx="12497197" cy="8531144"/>
          </a:xfrm>
          <a:custGeom>
            <a:avLst/>
            <a:gdLst/>
            <a:ahLst/>
            <a:cxnLst/>
            <a:rect r="r" b="b" t="t" l="l"/>
            <a:pathLst>
              <a:path h="8531144" w="12497197">
                <a:moveTo>
                  <a:pt x="0" y="0"/>
                </a:moveTo>
                <a:lnTo>
                  <a:pt x="12497196" y="0"/>
                </a:lnTo>
                <a:lnTo>
                  <a:pt x="12497196" y="8531144"/>
                </a:lnTo>
                <a:lnTo>
                  <a:pt x="0" y="853114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17259300" y="9210675"/>
            <a:ext cx="152400" cy="200025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F4662"/>
                </a:solidFill>
                <a:latin typeface="Open Sans"/>
                <a:ea typeface="Open Sans"/>
                <a:cs typeface="Open Sans"/>
                <a:sym typeface="Open Sans"/>
              </a:rPr>
              <a:t>85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1024384" y="599709"/>
            <a:ext cx="14072064" cy="10852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8959"/>
              </a:lnSpc>
              <a:spcBef>
                <a:spcPct val="0"/>
              </a:spcBef>
            </a:pPr>
            <a:r>
              <a:rPr lang="en-US" b="true" sz="6399" i="true" u="sng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Design of water tank:</a:t>
            </a:r>
          </a:p>
        </p:txBody>
      </p:sp>
    </p:spTree>
  </p:cSld>
  <p:clrMapOvr>
    <a:masterClrMapping/>
  </p:clrMapOvr>
</p:sld>
</file>

<file path=ppt/slides/slide8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3442710" y="3369664"/>
            <a:ext cx="11402580" cy="318572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6009"/>
              </a:lnSpc>
              <a:spcBef>
                <a:spcPct val="0"/>
              </a:spcBef>
            </a:pPr>
            <a:r>
              <a:rPr lang="en-US" b="true" sz="18577" i="true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Thank you</a:t>
            </a:r>
          </a:p>
        </p:txBody>
      </p:sp>
      <p:sp>
        <p:nvSpPr>
          <p:cNvPr name="AutoShape 3" id="3"/>
          <p:cNvSpPr/>
          <p:nvPr/>
        </p:nvSpPr>
        <p:spPr>
          <a:xfrm>
            <a:off x="5897880" y="2215083"/>
            <a:ext cx="6492240" cy="0"/>
          </a:xfrm>
          <a:prstGeom prst="line">
            <a:avLst/>
          </a:prstGeom>
          <a:ln cap="flat" w="76200">
            <a:solidFill>
              <a:srgbClr val="0F46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4" id="4"/>
          <p:cNvSpPr/>
          <p:nvPr/>
        </p:nvSpPr>
        <p:spPr>
          <a:xfrm flipH="false" flipV="false" rot="0">
            <a:off x="8304001" y="1116666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8" y="0"/>
                </a:lnTo>
                <a:lnTo>
                  <a:pt x="1679998" y="249899"/>
                </a:lnTo>
                <a:lnTo>
                  <a:pt x="0" y="24989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5" id="5"/>
          <p:cNvSpPr/>
          <p:nvPr/>
        </p:nvSpPr>
        <p:spPr>
          <a:xfrm>
            <a:off x="5897880" y="8159883"/>
            <a:ext cx="6492240" cy="0"/>
          </a:xfrm>
          <a:prstGeom prst="line">
            <a:avLst/>
          </a:prstGeom>
          <a:ln cap="flat" w="76200">
            <a:solidFill>
              <a:srgbClr val="0F46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6" id="6"/>
          <p:cNvSpPr/>
          <p:nvPr/>
        </p:nvSpPr>
        <p:spPr>
          <a:xfrm flipH="false" flipV="false" rot="0">
            <a:off x="8304001" y="9008400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8" y="0"/>
                </a:lnTo>
                <a:lnTo>
                  <a:pt x="1679998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17259300" y="9210675"/>
            <a:ext cx="152400" cy="200025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F4662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86</a:t>
            </a:r>
          </a:p>
        </p:txBody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DBE5EA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4864994" y="1514158"/>
            <a:ext cx="8133930" cy="8772842"/>
            <a:chOff x="0" y="0"/>
            <a:chExt cx="2142270" cy="231054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142270" cy="2310543"/>
            </a:xfrm>
            <a:custGeom>
              <a:avLst/>
              <a:gdLst/>
              <a:ahLst/>
              <a:cxnLst/>
              <a:rect r="r" b="b" t="t" l="l"/>
              <a:pathLst>
                <a:path h="2310543" w="2142270">
                  <a:moveTo>
                    <a:pt x="48542" y="0"/>
                  </a:moveTo>
                  <a:lnTo>
                    <a:pt x="2093728" y="0"/>
                  </a:lnTo>
                  <a:cubicBezTo>
                    <a:pt x="2106602" y="0"/>
                    <a:pt x="2118949" y="5114"/>
                    <a:pt x="2128052" y="14218"/>
                  </a:cubicBezTo>
                  <a:cubicBezTo>
                    <a:pt x="2137155" y="23321"/>
                    <a:pt x="2142270" y="35668"/>
                    <a:pt x="2142270" y="48542"/>
                  </a:cubicBezTo>
                  <a:lnTo>
                    <a:pt x="2142270" y="2262001"/>
                  </a:lnTo>
                  <a:cubicBezTo>
                    <a:pt x="2142270" y="2274875"/>
                    <a:pt x="2137155" y="2287222"/>
                    <a:pt x="2128052" y="2296325"/>
                  </a:cubicBezTo>
                  <a:cubicBezTo>
                    <a:pt x="2118949" y="2305429"/>
                    <a:pt x="2106602" y="2310543"/>
                    <a:pt x="2093728" y="2310543"/>
                  </a:cubicBezTo>
                  <a:lnTo>
                    <a:pt x="48542" y="2310543"/>
                  </a:lnTo>
                  <a:cubicBezTo>
                    <a:pt x="35668" y="2310543"/>
                    <a:pt x="23321" y="2305429"/>
                    <a:pt x="14218" y="2296325"/>
                  </a:cubicBezTo>
                  <a:cubicBezTo>
                    <a:pt x="5114" y="2287222"/>
                    <a:pt x="0" y="2274875"/>
                    <a:pt x="0" y="2262001"/>
                  </a:cubicBezTo>
                  <a:lnTo>
                    <a:pt x="0" y="48542"/>
                  </a:lnTo>
                  <a:cubicBezTo>
                    <a:pt x="0" y="35668"/>
                    <a:pt x="5114" y="23321"/>
                    <a:pt x="14218" y="14218"/>
                  </a:cubicBezTo>
                  <a:cubicBezTo>
                    <a:pt x="23321" y="5114"/>
                    <a:pt x="35668" y="0"/>
                    <a:pt x="48542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114300"/>
              <a:ext cx="2142270" cy="242484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079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4955744" y="1684924"/>
            <a:ext cx="7933174" cy="8416256"/>
          </a:xfrm>
          <a:custGeom>
            <a:avLst/>
            <a:gdLst/>
            <a:ahLst/>
            <a:cxnLst/>
            <a:rect r="r" b="b" t="t" l="l"/>
            <a:pathLst>
              <a:path h="8416256" w="7933174">
                <a:moveTo>
                  <a:pt x="0" y="0"/>
                </a:moveTo>
                <a:lnTo>
                  <a:pt x="7933174" y="0"/>
                </a:lnTo>
                <a:lnTo>
                  <a:pt x="7933174" y="8416256"/>
                </a:lnTo>
                <a:lnTo>
                  <a:pt x="0" y="841625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82069" t="-52876" r="-163911" b="-30567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7505610" y="428942"/>
            <a:ext cx="10326591" cy="10852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8959"/>
              </a:lnSpc>
              <a:spcBef>
                <a:spcPct val="0"/>
              </a:spcBef>
            </a:pPr>
            <a:r>
              <a:rPr lang="en-US" b="true" sz="6399" i="true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Basement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17259300" y="9210675"/>
            <a:ext cx="152400" cy="200025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F4662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9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DAGdmc8eF9c</dc:identifier>
  <dcterms:modified xsi:type="dcterms:W3CDTF">2011-08-01T06:04:30Z</dcterms:modified>
  <cp:revision>1</cp:revision>
  <dc:title>Graduation project1</dc:title>
</cp:coreProperties>
</file>