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57" r:id="rId4"/>
  </p:sldMasterIdLst>
  <p:notesMasterIdLst>
    <p:notesMasterId r:id="rId60"/>
  </p:notesMasterIdLst>
  <p:handoutMasterIdLst>
    <p:handoutMasterId r:id="rId61"/>
  </p:handoutMasterIdLst>
  <p:sldIdLst>
    <p:sldId id="256" r:id="rId5"/>
    <p:sldId id="257" r:id="rId6"/>
    <p:sldId id="258" r:id="rId7"/>
    <p:sldId id="259" r:id="rId8"/>
    <p:sldId id="260" r:id="rId9"/>
    <p:sldId id="264" r:id="rId10"/>
    <p:sldId id="266" r:id="rId11"/>
    <p:sldId id="308" r:id="rId12"/>
    <p:sldId id="309" r:id="rId13"/>
    <p:sldId id="310" r:id="rId14"/>
    <p:sldId id="311" r:id="rId15"/>
    <p:sldId id="293" r:id="rId16"/>
    <p:sldId id="294" r:id="rId17"/>
    <p:sldId id="289" r:id="rId18"/>
    <p:sldId id="290" r:id="rId19"/>
    <p:sldId id="273" r:id="rId20"/>
    <p:sldId id="287" r:id="rId21"/>
    <p:sldId id="288" r:id="rId22"/>
    <p:sldId id="282" r:id="rId23"/>
    <p:sldId id="281" r:id="rId24"/>
    <p:sldId id="283" r:id="rId25"/>
    <p:sldId id="286" r:id="rId26"/>
    <p:sldId id="291" r:id="rId27"/>
    <p:sldId id="307" r:id="rId28"/>
    <p:sldId id="292" r:id="rId29"/>
    <p:sldId id="295" r:id="rId30"/>
    <p:sldId id="296" r:id="rId31"/>
    <p:sldId id="297" r:id="rId32"/>
    <p:sldId id="298" r:id="rId33"/>
    <p:sldId id="303" r:id="rId34"/>
    <p:sldId id="302" r:id="rId35"/>
    <p:sldId id="304" r:id="rId36"/>
    <p:sldId id="305" r:id="rId37"/>
    <p:sldId id="299" r:id="rId38"/>
    <p:sldId id="306" r:id="rId39"/>
    <p:sldId id="300" r:id="rId40"/>
    <p:sldId id="313" r:id="rId41"/>
    <p:sldId id="301" r:id="rId42"/>
    <p:sldId id="314" r:id="rId43"/>
    <p:sldId id="312" r:id="rId44"/>
    <p:sldId id="328" r:id="rId45"/>
    <p:sldId id="329" r:id="rId46"/>
    <p:sldId id="315" r:id="rId47"/>
    <p:sldId id="316" r:id="rId48"/>
    <p:sldId id="317" r:id="rId49"/>
    <p:sldId id="318" r:id="rId50"/>
    <p:sldId id="319" r:id="rId51"/>
    <p:sldId id="320" r:id="rId52"/>
    <p:sldId id="321" r:id="rId53"/>
    <p:sldId id="322" r:id="rId54"/>
    <p:sldId id="323" r:id="rId55"/>
    <p:sldId id="324" r:id="rId56"/>
    <p:sldId id="325" r:id="rId57"/>
    <p:sldId id="326" r:id="rId58"/>
    <p:sldId id="327" r:id="rId5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FDFD"/>
    <a:srgbClr val="B71E42"/>
    <a:srgbClr val="E2DED9"/>
    <a:srgbClr val="DEDBD8"/>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C2FFA5D-87B4-456A-9821-1D502468CF0F}">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53" autoAdjust="0"/>
    <p:restoredTop sz="94660"/>
  </p:normalViewPr>
  <p:slideViewPr>
    <p:cSldViewPr snapToGrid="0">
      <p:cViewPr varScale="1">
        <p:scale>
          <a:sx n="66" d="100"/>
          <a:sy n="66" d="100"/>
        </p:scale>
        <p:origin x="96" y="144"/>
      </p:cViewPr>
      <p:guideLst/>
    </p:cSldViewPr>
  </p:slid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61" Type="http://schemas.openxmlformats.org/officeDocument/2006/relationships/handoutMaster" Target="handoutMasters/handout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diagrams/_rels/data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diagrams/_rels/drawing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B240F2-E903-4BF3-B147-C1A8095AA78B}" type="doc">
      <dgm:prSet loTypeId="urn:microsoft.com/office/officeart/2005/8/layout/bList2" loCatId="list" qsTypeId="urn:microsoft.com/office/officeart/2005/8/quickstyle/3d1" qsCatId="3D" csTypeId="urn:microsoft.com/office/officeart/2005/8/colors/accent1_2" csCatId="accent1" phldr="1"/>
      <dgm:spPr/>
      <dgm:t>
        <a:bodyPr/>
        <a:lstStyle/>
        <a:p>
          <a:endParaRPr lang="en-US"/>
        </a:p>
      </dgm:t>
    </dgm:pt>
    <dgm:pt modelId="{14B0FE0F-DACD-4DC4-8369-D8ED69CFF893}">
      <dgm:prSet phldrT="[Text]" custT="1"/>
      <dgm:spPr/>
      <dgm:t>
        <a:bodyPr/>
        <a:lstStyle/>
        <a:p>
          <a:r>
            <a:rPr lang="en-US" sz="2400" dirty="0" smtClean="0">
              <a:latin typeface="Times New Roman" panose="02020603050405020304" pitchFamily="18" charset="0"/>
              <a:cs typeface="Times New Roman" panose="02020603050405020304" pitchFamily="18" charset="0"/>
            </a:rPr>
            <a:t>transportation</a:t>
          </a:r>
          <a:endParaRPr lang="en-US" sz="2400" dirty="0">
            <a:latin typeface="Times New Roman" panose="02020603050405020304" pitchFamily="18" charset="0"/>
            <a:cs typeface="Times New Roman" panose="02020603050405020304" pitchFamily="18" charset="0"/>
          </a:endParaRPr>
        </a:p>
      </dgm:t>
    </dgm:pt>
    <dgm:pt modelId="{A8231E74-8481-47D1-BAA3-03EA6F40904C}" type="parTrans" cxnId="{E9D331D7-CD5B-45D6-B730-6ABA2E6A6431}">
      <dgm:prSet/>
      <dgm:spPr/>
      <dgm:t>
        <a:bodyPr/>
        <a:lstStyle/>
        <a:p>
          <a:endParaRPr lang="en-US"/>
        </a:p>
      </dgm:t>
    </dgm:pt>
    <dgm:pt modelId="{30813E2F-74A7-4E9D-9410-151E4FC53902}" type="sibTrans" cxnId="{E9D331D7-CD5B-45D6-B730-6ABA2E6A6431}">
      <dgm:prSet/>
      <dgm:spPr/>
      <dgm:t>
        <a:bodyPr/>
        <a:lstStyle/>
        <a:p>
          <a:endParaRPr lang="en-US"/>
        </a:p>
      </dgm:t>
    </dgm:pt>
    <dgm:pt modelId="{912CD38F-F162-4B37-8387-2B58EC4694F1}">
      <dgm:prSet phldrT="[Text]" custT="1"/>
      <dgm:spPr/>
      <dgm:t>
        <a:bodyPr/>
        <a:lstStyle/>
        <a:p>
          <a:r>
            <a:rPr lang="en-US" sz="2400" dirty="0" smtClean="0">
              <a:latin typeface="Times New Roman" panose="02020603050405020304" pitchFamily="18" charset="0"/>
              <a:cs typeface="Times New Roman" panose="02020603050405020304" pitchFamily="18" charset="0"/>
            </a:rPr>
            <a:t>motion</a:t>
          </a:r>
          <a:endParaRPr lang="en-US" sz="2400" dirty="0">
            <a:latin typeface="Times New Roman" panose="02020603050405020304" pitchFamily="18" charset="0"/>
            <a:cs typeface="Times New Roman" panose="02020603050405020304" pitchFamily="18" charset="0"/>
          </a:endParaRPr>
        </a:p>
      </dgm:t>
    </dgm:pt>
    <dgm:pt modelId="{5B93A54A-CC06-4A85-9728-09357B96E807}" type="parTrans" cxnId="{4C32BE99-2801-45CE-82D1-C864DB176946}">
      <dgm:prSet/>
      <dgm:spPr/>
      <dgm:t>
        <a:bodyPr/>
        <a:lstStyle/>
        <a:p>
          <a:endParaRPr lang="en-US"/>
        </a:p>
      </dgm:t>
    </dgm:pt>
    <dgm:pt modelId="{C609A468-A00C-4E77-AF13-511F0E3D522D}" type="sibTrans" cxnId="{4C32BE99-2801-45CE-82D1-C864DB176946}">
      <dgm:prSet/>
      <dgm:spPr/>
      <dgm:t>
        <a:bodyPr/>
        <a:lstStyle/>
        <a:p>
          <a:endParaRPr lang="en-US"/>
        </a:p>
      </dgm:t>
    </dgm:pt>
    <dgm:pt modelId="{0E7404F4-0767-48D3-B8AF-734D63BED7F5}">
      <dgm:prSet phldrT="[Text]" custT="1"/>
      <dgm:spPr/>
      <dgm:t>
        <a:bodyPr/>
        <a:lstStyle/>
        <a:p>
          <a:r>
            <a:rPr lang="en-US" sz="2400" dirty="0" smtClean="0">
              <a:latin typeface="Times New Roman" panose="02020603050405020304" pitchFamily="18" charset="0"/>
              <a:cs typeface="Times New Roman" panose="02020603050405020304" pitchFamily="18" charset="0"/>
            </a:rPr>
            <a:t>Over processing</a:t>
          </a:r>
          <a:endParaRPr lang="en-US" sz="2400" dirty="0">
            <a:latin typeface="Times New Roman" panose="02020603050405020304" pitchFamily="18" charset="0"/>
            <a:cs typeface="Times New Roman" panose="02020603050405020304" pitchFamily="18" charset="0"/>
          </a:endParaRPr>
        </a:p>
      </dgm:t>
    </dgm:pt>
    <dgm:pt modelId="{0AEA404F-F880-43C2-ABA2-22F48DBCE45E}" type="parTrans" cxnId="{BDAD9093-F339-4948-B0ED-FC5743E71776}">
      <dgm:prSet/>
      <dgm:spPr/>
      <dgm:t>
        <a:bodyPr/>
        <a:lstStyle/>
        <a:p>
          <a:endParaRPr lang="en-US"/>
        </a:p>
      </dgm:t>
    </dgm:pt>
    <dgm:pt modelId="{FCABCBDA-AE64-46BE-B472-611BDCDCBFC5}" type="sibTrans" cxnId="{BDAD9093-F339-4948-B0ED-FC5743E71776}">
      <dgm:prSet/>
      <dgm:spPr/>
      <dgm:t>
        <a:bodyPr/>
        <a:lstStyle/>
        <a:p>
          <a:endParaRPr lang="en-US"/>
        </a:p>
      </dgm:t>
    </dgm:pt>
    <dgm:pt modelId="{B24DDEB1-7900-4B94-A7D1-CC03810CB478}">
      <dgm:prSet custT="1"/>
      <dgm:spPr/>
      <dgm:t>
        <a:bodyPr/>
        <a:lstStyle/>
        <a:p>
          <a:r>
            <a:rPr lang="en-US" sz="2400" dirty="0" smtClean="0">
              <a:latin typeface="Times New Roman" panose="02020603050405020304" pitchFamily="18" charset="0"/>
              <a:cs typeface="Times New Roman" panose="02020603050405020304" pitchFamily="18" charset="0"/>
            </a:rPr>
            <a:t>inventory</a:t>
          </a:r>
          <a:endParaRPr lang="en-US" sz="2400" dirty="0">
            <a:latin typeface="Times New Roman" panose="02020603050405020304" pitchFamily="18" charset="0"/>
            <a:cs typeface="Times New Roman" panose="02020603050405020304" pitchFamily="18" charset="0"/>
          </a:endParaRPr>
        </a:p>
      </dgm:t>
    </dgm:pt>
    <dgm:pt modelId="{C542057F-6C67-4C04-A7E0-EE14DB7FAFBA}" type="parTrans" cxnId="{86C32D04-A76B-4ACB-BD98-8F1D8193C820}">
      <dgm:prSet/>
      <dgm:spPr/>
      <dgm:t>
        <a:bodyPr/>
        <a:lstStyle/>
        <a:p>
          <a:endParaRPr lang="en-US"/>
        </a:p>
      </dgm:t>
    </dgm:pt>
    <dgm:pt modelId="{13112952-5163-40EE-A60A-D60C4D4D7E55}" type="sibTrans" cxnId="{86C32D04-A76B-4ACB-BD98-8F1D8193C820}">
      <dgm:prSet/>
      <dgm:spPr/>
      <dgm:t>
        <a:bodyPr/>
        <a:lstStyle/>
        <a:p>
          <a:endParaRPr lang="en-US"/>
        </a:p>
      </dgm:t>
    </dgm:pt>
    <dgm:pt modelId="{432200A2-91E7-49E3-B1E0-3E381A8D24B9}">
      <dgm:prSet custT="1"/>
      <dgm:spPr/>
      <dgm:t>
        <a:bodyPr/>
        <a:lstStyle/>
        <a:p>
          <a:r>
            <a:rPr lang="en-US" sz="2400" dirty="0" smtClean="0">
              <a:latin typeface="Times New Roman" panose="02020603050405020304" pitchFamily="18" charset="0"/>
              <a:cs typeface="Times New Roman" panose="02020603050405020304" pitchFamily="18" charset="0"/>
            </a:rPr>
            <a:t>defect</a:t>
          </a:r>
          <a:endParaRPr lang="en-US" sz="2400" dirty="0">
            <a:latin typeface="Times New Roman" panose="02020603050405020304" pitchFamily="18" charset="0"/>
            <a:cs typeface="Times New Roman" panose="02020603050405020304" pitchFamily="18" charset="0"/>
          </a:endParaRPr>
        </a:p>
      </dgm:t>
    </dgm:pt>
    <dgm:pt modelId="{694972AC-ABCD-4EDE-A24F-2C7FB7E2A910}" type="parTrans" cxnId="{074A4971-6CA1-4E66-AFCF-15D313CCC515}">
      <dgm:prSet/>
      <dgm:spPr/>
      <dgm:t>
        <a:bodyPr/>
        <a:lstStyle/>
        <a:p>
          <a:endParaRPr lang="en-US"/>
        </a:p>
      </dgm:t>
    </dgm:pt>
    <dgm:pt modelId="{A6A6FC1D-176A-4337-9E9E-733911D46259}" type="sibTrans" cxnId="{074A4971-6CA1-4E66-AFCF-15D313CCC515}">
      <dgm:prSet/>
      <dgm:spPr/>
      <dgm:t>
        <a:bodyPr/>
        <a:lstStyle/>
        <a:p>
          <a:endParaRPr lang="en-US"/>
        </a:p>
      </dgm:t>
    </dgm:pt>
    <dgm:pt modelId="{FA2434C5-EB2C-4569-8E66-462BAD55DB15}">
      <dgm:prSet custT="1"/>
      <dgm:spPr/>
      <dgm:t>
        <a:bodyPr/>
        <a:lstStyle/>
        <a:p>
          <a:r>
            <a:rPr lang="en-US" sz="2400" dirty="0" smtClean="0">
              <a:latin typeface="Times New Roman" panose="02020603050405020304" pitchFamily="18" charset="0"/>
              <a:cs typeface="Times New Roman" panose="02020603050405020304" pitchFamily="18" charset="0"/>
            </a:rPr>
            <a:t>waiting</a:t>
          </a:r>
          <a:endParaRPr lang="en-US" sz="2400" dirty="0">
            <a:latin typeface="Times New Roman" panose="02020603050405020304" pitchFamily="18" charset="0"/>
            <a:cs typeface="Times New Roman" panose="02020603050405020304" pitchFamily="18" charset="0"/>
          </a:endParaRPr>
        </a:p>
      </dgm:t>
    </dgm:pt>
    <dgm:pt modelId="{012D352C-B9D0-47B2-AFB5-20193F756750}" type="parTrans" cxnId="{DF55C31C-C3DF-40C3-BB8B-82B4C111E7F2}">
      <dgm:prSet/>
      <dgm:spPr/>
      <dgm:t>
        <a:bodyPr/>
        <a:lstStyle/>
        <a:p>
          <a:endParaRPr lang="en-US"/>
        </a:p>
      </dgm:t>
    </dgm:pt>
    <dgm:pt modelId="{114827CB-8EA1-4782-8D59-0F0E411E57E7}" type="sibTrans" cxnId="{DF55C31C-C3DF-40C3-BB8B-82B4C111E7F2}">
      <dgm:prSet/>
      <dgm:spPr/>
      <dgm:t>
        <a:bodyPr/>
        <a:lstStyle/>
        <a:p>
          <a:endParaRPr lang="en-US"/>
        </a:p>
      </dgm:t>
    </dgm:pt>
    <dgm:pt modelId="{0913F0FF-E2E6-459B-B652-49065032A870}">
      <dgm:prSet custT="1"/>
      <dgm:spPr/>
      <dgm:t>
        <a:bodyPr/>
        <a:lstStyle/>
        <a:p>
          <a:pPr algn="l"/>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waste through the distance from assembly station to second floor of plant</a:t>
          </a:r>
          <a:endParaRPr lang="en-US" sz="2000" dirty="0">
            <a:solidFill>
              <a:schemeClr val="tx1"/>
            </a:solidFill>
            <a:latin typeface="Times New Roman" panose="02020603050405020304" pitchFamily="18" charset="0"/>
            <a:cs typeface="Times New Roman" panose="02020603050405020304" pitchFamily="18" charset="0"/>
          </a:endParaRPr>
        </a:p>
      </dgm:t>
    </dgm:pt>
    <dgm:pt modelId="{D13E6280-14FE-4785-8AD0-251AA5615AC1}" type="parTrans" cxnId="{6786831C-DA9F-4BF6-AAB1-0DA4C5BDDEA0}">
      <dgm:prSet/>
      <dgm:spPr/>
      <dgm:t>
        <a:bodyPr/>
        <a:lstStyle/>
        <a:p>
          <a:endParaRPr lang="en-US"/>
        </a:p>
      </dgm:t>
    </dgm:pt>
    <dgm:pt modelId="{01AED5AD-A827-4B31-9C97-A3D0ED394769}" type="sibTrans" cxnId="{6786831C-DA9F-4BF6-AAB1-0DA4C5BDDEA0}">
      <dgm:prSet/>
      <dgm:spPr/>
      <dgm:t>
        <a:bodyPr/>
        <a:lstStyle/>
        <a:p>
          <a:endParaRPr lang="en-US"/>
        </a:p>
      </dgm:t>
    </dgm:pt>
    <dgm:pt modelId="{2519CD23-1240-48BC-8328-FBEDCE4DF94E}">
      <dgm:prSet custT="1"/>
      <dgm:spPr/>
      <dgm:t>
        <a:bodyPr/>
        <a:lstStyle/>
        <a:p>
          <a:pPr algn="l"/>
          <a:r>
            <a:rPr lang="en-US" sz="1800" dirty="0" smtClean="0">
              <a:latin typeface="Times New Roman" panose="02020603050405020304" pitchFamily="18" charset="0"/>
              <a:cs typeface="Times New Roman" panose="02020603050405020304" pitchFamily="18" charset="0"/>
            </a:rPr>
            <a:t>unnecessary movement of the workers during working shift like searching for tool, walking through</a:t>
          </a:r>
          <a:r>
            <a:rPr lang="en-US" sz="1800" dirty="0" smtClean="0">
              <a:solidFill>
                <a:schemeClr val="tx1"/>
              </a:solidFill>
              <a:latin typeface="Times New Roman" panose="02020603050405020304" pitchFamily="18" charset="0"/>
              <a:cs typeface="Times New Roman" panose="02020603050405020304" pitchFamily="18" charset="0"/>
            </a:rPr>
            <a:t> plant floor</a:t>
          </a:r>
          <a:endParaRPr lang="en-US" sz="1800" dirty="0">
            <a:solidFill>
              <a:schemeClr val="tx1"/>
            </a:solidFill>
            <a:latin typeface="Times New Roman" panose="02020603050405020304" pitchFamily="18" charset="0"/>
            <a:cs typeface="Times New Roman" panose="02020603050405020304" pitchFamily="18" charset="0"/>
          </a:endParaRPr>
        </a:p>
      </dgm:t>
    </dgm:pt>
    <dgm:pt modelId="{3679245D-EE25-40E1-A945-E85755F273CE}" type="parTrans" cxnId="{5704C0F2-72D4-4B9E-B74A-2DFD2C061849}">
      <dgm:prSet/>
      <dgm:spPr/>
      <dgm:t>
        <a:bodyPr/>
        <a:lstStyle/>
        <a:p>
          <a:endParaRPr lang="en-US"/>
        </a:p>
      </dgm:t>
    </dgm:pt>
    <dgm:pt modelId="{00B56352-3FEE-4C23-9E77-02D7767B7E24}" type="sibTrans" cxnId="{5704C0F2-72D4-4B9E-B74A-2DFD2C061849}">
      <dgm:prSet/>
      <dgm:spPr/>
      <dgm:t>
        <a:bodyPr/>
        <a:lstStyle/>
        <a:p>
          <a:endParaRPr lang="en-US"/>
        </a:p>
      </dgm:t>
    </dgm:pt>
    <dgm:pt modelId="{2D63DF24-B4EA-40D8-8710-8E9E0915F29E}">
      <dgm:prSet custT="1"/>
      <dgm:spPr/>
      <dgm:t>
        <a:bodyPr/>
        <a:lstStyle/>
        <a:p>
          <a:r>
            <a:rPr lang="en-US" sz="1800" dirty="0" smtClean="0">
              <a:latin typeface="Times New Roman" panose="02020603050405020304" pitchFamily="18" charset="0"/>
              <a:cs typeface="Times New Roman" panose="02020603050405020304" pitchFamily="18" charset="0"/>
            </a:rPr>
            <a:t>due </a:t>
          </a:r>
          <a:r>
            <a:rPr lang="en-US" sz="1800" dirty="0" smtClean="0">
              <a:latin typeface="Times New Roman" panose="02020603050405020304" pitchFamily="18" charset="0"/>
              <a:cs typeface="Times New Roman" panose="02020603050405020304" pitchFamily="18" charset="0"/>
            </a:rPr>
            <a:t>to rework or repair of defects, materials used due to defect and rework</a:t>
          </a:r>
          <a:endParaRPr lang="en-US" sz="1800" dirty="0">
            <a:latin typeface="Times New Roman" panose="02020603050405020304" pitchFamily="18" charset="0"/>
            <a:cs typeface="Times New Roman" panose="02020603050405020304" pitchFamily="18" charset="0"/>
          </a:endParaRPr>
        </a:p>
      </dgm:t>
    </dgm:pt>
    <dgm:pt modelId="{E4F8369D-8C29-4EE6-973F-A1DD75242113}" type="parTrans" cxnId="{64898714-147A-4E14-9659-033D4D75E1DD}">
      <dgm:prSet/>
      <dgm:spPr/>
      <dgm:t>
        <a:bodyPr/>
        <a:lstStyle/>
        <a:p>
          <a:endParaRPr lang="en-US"/>
        </a:p>
      </dgm:t>
    </dgm:pt>
    <dgm:pt modelId="{2BD15CFD-E251-480C-A8A2-70CA5D72A6B9}" type="sibTrans" cxnId="{64898714-147A-4E14-9659-033D4D75E1DD}">
      <dgm:prSet/>
      <dgm:spPr/>
      <dgm:t>
        <a:bodyPr/>
        <a:lstStyle/>
        <a:p>
          <a:endParaRPr lang="en-US"/>
        </a:p>
      </dgm:t>
    </dgm:pt>
    <dgm:pt modelId="{3B21B327-D46F-46D4-893A-92B3230DE49F}">
      <dgm:prSet custT="1"/>
      <dgm:spPr/>
      <dgm:t>
        <a:bodyPr/>
        <a:lstStyle/>
        <a:p>
          <a:r>
            <a:rPr lang="en-US" sz="1800" dirty="0" smtClean="0">
              <a:solidFill>
                <a:schemeClr val="tx1"/>
              </a:solidFill>
              <a:latin typeface="Times New Roman" panose="02020603050405020304" pitchFamily="18" charset="0"/>
              <a:cs typeface="Times New Roman" panose="02020603050405020304" pitchFamily="18" charset="0"/>
            </a:rPr>
            <a:t>the workers carried out many things over the major production process and added many details and </a:t>
          </a:r>
          <a:r>
            <a:rPr lang="en-US" sz="1800" b="0" dirty="0" smtClean="0">
              <a:solidFill>
                <a:schemeClr val="tx1"/>
              </a:solidFill>
              <a:latin typeface="Times New Roman" panose="02020603050405020304" pitchFamily="18" charset="0"/>
              <a:cs typeface="Times New Roman" panose="02020603050405020304" pitchFamily="18" charset="0"/>
            </a:rPr>
            <a:t>aesthetic that the customer does not request them</a:t>
          </a:r>
          <a:endParaRPr lang="en-US" sz="1800" b="0" dirty="0">
            <a:solidFill>
              <a:schemeClr val="tx1"/>
            </a:solidFill>
            <a:latin typeface="Times New Roman" panose="02020603050405020304" pitchFamily="18" charset="0"/>
            <a:cs typeface="Times New Roman" panose="02020603050405020304" pitchFamily="18" charset="0"/>
          </a:endParaRPr>
        </a:p>
      </dgm:t>
    </dgm:pt>
    <dgm:pt modelId="{C95389ED-8259-46EC-B830-4D0FA2841619}" type="parTrans" cxnId="{141CAF84-4FA4-4687-BA39-6C1CB4416EB5}">
      <dgm:prSet/>
      <dgm:spPr/>
      <dgm:t>
        <a:bodyPr/>
        <a:lstStyle/>
        <a:p>
          <a:endParaRPr lang="en-US"/>
        </a:p>
      </dgm:t>
    </dgm:pt>
    <dgm:pt modelId="{1A8FF87F-4EFF-4523-A2D8-84D5A4C35C0D}" type="sibTrans" cxnId="{141CAF84-4FA4-4687-BA39-6C1CB4416EB5}">
      <dgm:prSet/>
      <dgm:spPr/>
      <dgm:t>
        <a:bodyPr/>
        <a:lstStyle/>
        <a:p>
          <a:endParaRPr lang="en-US"/>
        </a:p>
      </dgm:t>
    </dgm:pt>
    <dgm:pt modelId="{B4390CC4-9CF3-4785-9C43-0BDAE873BDB2}">
      <dgm:prSet custT="1"/>
      <dgm:spPr/>
      <dgm:t>
        <a:bodyPr/>
        <a:lstStyle/>
        <a:p>
          <a:r>
            <a:rPr lang="en-US" sz="1800" dirty="0" smtClean="0">
              <a:latin typeface="Times New Roman" panose="02020603050405020304" pitchFamily="18" charset="0"/>
              <a:cs typeface="Times New Roman" panose="02020603050405020304" pitchFamily="18" charset="0"/>
            </a:rPr>
            <a:t>excessive </a:t>
          </a:r>
          <a:r>
            <a:rPr lang="en-US" sz="1800" dirty="0" smtClean="0">
              <a:latin typeface="Times New Roman" panose="02020603050405020304" pitchFamily="18" charset="0"/>
              <a:cs typeface="Times New Roman" panose="02020603050405020304" pitchFamily="18" charset="0"/>
            </a:rPr>
            <a:t>work in process </a:t>
          </a:r>
          <a:r>
            <a:rPr lang="en-US" sz="1800" dirty="0" smtClean="0">
              <a:latin typeface="Times New Roman" panose="02020603050405020304" pitchFamily="18" charset="0"/>
              <a:cs typeface="Times New Roman" panose="02020603050405020304" pitchFamily="18" charset="0"/>
            </a:rPr>
            <a:t> and </a:t>
          </a:r>
          <a:r>
            <a:rPr lang="en-US" sz="1800" dirty="0" smtClean="0">
              <a:latin typeface="Times New Roman" panose="02020603050405020304" pitchFamily="18" charset="0"/>
              <a:cs typeface="Times New Roman" panose="02020603050405020304" pitchFamily="18" charset="0"/>
            </a:rPr>
            <a:t>raw material </a:t>
          </a:r>
          <a:endParaRPr lang="en-US" sz="1800" dirty="0">
            <a:latin typeface="Times New Roman" panose="02020603050405020304" pitchFamily="18" charset="0"/>
            <a:cs typeface="Times New Roman" panose="02020603050405020304" pitchFamily="18" charset="0"/>
          </a:endParaRPr>
        </a:p>
      </dgm:t>
    </dgm:pt>
    <dgm:pt modelId="{5B9CC78A-4E93-4A0A-B459-C2E981E956C7}" type="parTrans" cxnId="{435272AF-EA0C-4FEB-A000-C2E814D67E7D}">
      <dgm:prSet/>
      <dgm:spPr/>
      <dgm:t>
        <a:bodyPr/>
        <a:lstStyle/>
        <a:p>
          <a:endParaRPr lang="en-US"/>
        </a:p>
      </dgm:t>
    </dgm:pt>
    <dgm:pt modelId="{040E424B-4F5E-41F7-9156-8487E23DD6F2}" type="sibTrans" cxnId="{435272AF-EA0C-4FEB-A000-C2E814D67E7D}">
      <dgm:prSet/>
      <dgm:spPr/>
      <dgm:t>
        <a:bodyPr/>
        <a:lstStyle/>
        <a:p>
          <a:endParaRPr lang="en-US"/>
        </a:p>
      </dgm:t>
    </dgm:pt>
    <dgm:pt modelId="{5F54DC9F-7576-4970-86CE-700BFED2988A}">
      <dgm:prSet custT="1"/>
      <dgm:spPr/>
      <dgm:t>
        <a:bodyPr/>
        <a:lstStyle/>
        <a:p>
          <a:r>
            <a:rPr lang="en-US" sz="1800" dirty="0" smtClean="0">
              <a:latin typeface="Times New Roman" panose="02020603050405020304" pitchFamily="18" charset="0"/>
              <a:cs typeface="Times New Roman" panose="02020603050405020304" pitchFamily="18" charset="0"/>
            </a:rPr>
            <a:t>operator waiting time </a:t>
          </a:r>
          <a:r>
            <a:rPr lang="en-US" sz="1800" dirty="0" smtClean="0">
              <a:latin typeface="Times New Roman" panose="02020603050405020304" pitchFamily="18" charset="0"/>
              <a:cs typeface="Times New Roman" panose="02020603050405020304" pitchFamily="18" charset="0"/>
            </a:rPr>
            <a:t>for previous operation to complete its cycle</a:t>
          </a:r>
          <a:endParaRPr lang="en-US" sz="1800" dirty="0">
            <a:latin typeface="Times New Roman" panose="02020603050405020304" pitchFamily="18" charset="0"/>
            <a:cs typeface="Times New Roman" panose="02020603050405020304" pitchFamily="18" charset="0"/>
          </a:endParaRPr>
        </a:p>
      </dgm:t>
    </dgm:pt>
    <dgm:pt modelId="{AF3EF0F9-46BD-4D08-843B-07C70F99FD90}" type="parTrans" cxnId="{294F5538-FC99-424B-A0FD-7663D20B5E8D}">
      <dgm:prSet/>
      <dgm:spPr/>
      <dgm:t>
        <a:bodyPr/>
        <a:lstStyle/>
        <a:p>
          <a:endParaRPr lang="en-US"/>
        </a:p>
      </dgm:t>
    </dgm:pt>
    <dgm:pt modelId="{1D7B4F2A-D58E-4839-881F-7BAF586C26F9}" type="sibTrans" cxnId="{294F5538-FC99-424B-A0FD-7663D20B5E8D}">
      <dgm:prSet/>
      <dgm:spPr/>
      <dgm:t>
        <a:bodyPr/>
        <a:lstStyle/>
        <a:p>
          <a:endParaRPr lang="en-US"/>
        </a:p>
      </dgm:t>
    </dgm:pt>
    <dgm:pt modelId="{E8DF988A-CF4B-479C-985C-594DC42E5220}" type="pres">
      <dgm:prSet presAssocID="{E4B240F2-E903-4BF3-B147-C1A8095AA78B}" presName="diagram" presStyleCnt="0">
        <dgm:presLayoutVars>
          <dgm:dir/>
          <dgm:animLvl val="lvl"/>
          <dgm:resizeHandles val="exact"/>
        </dgm:presLayoutVars>
      </dgm:prSet>
      <dgm:spPr/>
      <dgm:t>
        <a:bodyPr/>
        <a:lstStyle/>
        <a:p>
          <a:endParaRPr lang="en-US"/>
        </a:p>
      </dgm:t>
    </dgm:pt>
    <dgm:pt modelId="{8D824549-780D-4EDB-8638-B2364CD83885}" type="pres">
      <dgm:prSet presAssocID="{14B0FE0F-DACD-4DC4-8369-D8ED69CFF893}" presName="compNode" presStyleCnt="0"/>
      <dgm:spPr/>
    </dgm:pt>
    <dgm:pt modelId="{873E106A-6FA1-4403-A063-675EB4F536D7}" type="pres">
      <dgm:prSet presAssocID="{14B0FE0F-DACD-4DC4-8369-D8ED69CFF893}" presName="childRect" presStyleLbl="bgAcc1" presStyleIdx="0" presStyleCnt="6" custScaleX="133182" custScaleY="104858" custLinFactNeighborX="-10358" custLinFactNeighborY="-258">
        <dgm:presLayoutVars>
          <dgm:bulletEnabled val="1"/>
        </dgm:presLayoutVars>
      </dgm:prSet>
      <dgm:spPr/>
      <dgm:t>
        <a:bodyPr/>
        <a:lstStyle/>
        <a:p>
          <a:endParaRPr lang="en-US"/>
        </a:p>
      </dgm:t>
    </dgm:pt>
    <dgm:pt modelId="{DA1AE9C9-1FBD-4AD3-BDA3-EACC6BDEABDD}" type="pres">
      <dgm:prSet presAssocID="{14B0FE0F-DACD-4DC4-8369-D8ED69CFF893}" presName="parentText" presStyleLbl="node1" presStyleIdx="0" presStyleCnt="0">
        <dgm:presLayoutVars>
          <dgm:chMax val="0"/>
          <dgm:bulletEnabled val="1"/>
        </dgm:presLayoutVars>
      </dgm:prSet>
      <dgm:spPr/>
      <dgm:t>
        <a:bodyPr/>
        <a:lstStyle/>
        <a:p>
          <a:endParaRPr lang="en-US"/>
        </a:p>
      </dgm:t>
    </dgm:pt>
    <dgm:pt modelId="{F8C375EB-0436-418C-86F8-6C1FBB8AF829}" type="pres">
      <dgm:prSet presAssocID="{14B0FE0F-DACD-4DC4-8369-D8ED69CFF893}" presName="parentRect" presStyleLbl="alignNode1" presStyleIdx="0" presStyleCnt="6" custScaleX="132473" custLinFactNeighborX="-10700" custLinFactNeighborY="8552"/>
      <dgm:spPr/>
      <dgm:t>
        <a:bodyPr/>
        <a:lstStyle/>
        <a:p>
          <a:endParaRPr lang="en-US"/>
        </a:p>
      </dgm:t>
    </dgm:pt>
    <dgm:pt modelId="{A3DFB340-532D-4E52-9BD7-8D2DDE37FCB6}" type="pres">
      <dgm:prSet presAssocID="{14B0FE0F-DACD-4DC4-8369-D8ED69CFF893}" presName="adorn" presStyleLbl="fgAccFollowNode1" presStyleIdx="0" presStyleCnt="6" custLinFactNeighborX="17934" custLinFactNeighborY="-11956"/>
      <dgm:spPr>
        <a:blipFill>
          <a:blip xmlns:r="http://schemas.openxmlformats.org/officeDocument/2006/relationships" r:embed="rId1">
            <a:extLst>
              <a:ext uri="{28A0092B-C50C-407E-A947-70E740481C1C}">
                <a14:useLocalDpi xmlns:a14="http://schemas.microsoft.com/office/drawing/2010/main" val="0"/>
              </a:ext>
            </a:extLst>
          </a:blip>
          <a:srcRect/>
          <a:stretch>
            <a:fillRect l="-22000" r="-22000"/>
          </a:stretch>
        </a:blipFill>
      </dgm:spPr>
    </dgm:pt>
    <dgm:pt modelId="{7F6D41D2-B24F-4462-98E4-96AC537EAE69}" type="pres">
      <dgm:prSet presAssocID="{30813E2F-74A7-4E9D-9410-151E4FC53902}" presName="sibTrans" presStyleLbl="sibTrans2D1" presStyleIdx="0" presStyleCnt="0"/>
      <dgm:spPr/>
      <dgm:t>
        <a:bodyPr/>
        <a:lstStyle/>
        <a:p>
          <a:endParaRPr lang="en-US"/>
        </a:p>
      </dgm:t>
    </dgm:pt>
    <dgm:pt modelId="{747423F0-4F4E-469B-A5B8-4A9E7FAECDDC}" type="pres">
      <dgm:prSet presAssocID="{912CD38F-F162-4B37-8387-2B58EC4694F1}" presName="compNode" presStyleCnt="0"/>
      <dgm:spPr/>
    </dgm:pt>
    <dgm:pt modelId="{08B63B63-FA59-4D67-8462-65024022543D}" type="pres">
      <dgm:prSet presAssocID="{912CD38F-F162-4B37-8387-2B58EC4694F1}" presName="childRect" presStyleLbl="bgAcc1" presStyleIdx="1" presStyleCnt="6" custScaleX="118566" custScaleY="99882">
        <dgm:presLayoutVars>
          <dgm:bulletEnabled val="1"/>
        </dgm:presLayoutVars>
      </dgm:prSet>
      <dgm:spPr/>
      <dgm:t>
        <a:bodyPr/>
        <a:lstStyle/>
        <a:p>
          <a:endParaRPr lang="en-US"/>
        </a:p>
      </dgm:t>
    </dgm:pt>
    <dgm:pt modelId="{4DE859FD-C312-4EF8-B455-706AB563626E}" type="pres">
      <dgm:prSet presAssocID="{912CD38F-F162-4B37-8387-2B58EC4694F1}" presName="parentText" presStyleLbl="node1" presStyleIdx="0" presStyleCnt="0">
        <dgm:presLayoutVars>
          <dgm:chMax val="0"/>
          <dgm:bulletEnabled val="1"/>
        </dgm:presLayoutVars>
      </dgm:prSet>
      <dgm:spPr/>
      <dgm:t>
        <a:bodyPr/>
        <a:lstStyle/>
        <a:p>
          <a:endParaRPr lang="en-US"/>
        </a:p>
      </dgm:t>
    </dgm:pt>
    <dgm:pt modelId="{52584607-28D1-41F0-B5E4-5486DE32E18F}" type="pres">
      <dgm:prSet presAssocID="{912CD38F-F162-4B37-8387-2B58EC4694F1}" presName="parentRect" presStyleLbl="alignNode1" presStyleIdx="1" presStyleCnt="6" custScaleX="117757" custLinFactNeighborX="-2256" custLinFactNeighborY="6518"/>
      <dgm:spPr/>
      <dgm:t>
        <a:bodyPr/>
        <a:lstStyle/>
        <a:p>
          <a:endParaRPr lang="en-US"/>
        </a:p>
      </dgm:t>
    </dgm:pt>
    <dgm:pt modelId="{0971538C-B3D6-4B34-BB7A-44FBBE7EC38C}" type="pres">
      <dgm:prSet presAssocID="{912CD38F-F162-4B37-8387-2B58EC4694F1}" presName="adorn" presStyleLbl="fgAccFollowNode1" presStyleIdx="1" presStyleCnt="6" custLinFactNeighborX="-2664" custLinFactNeighborY="-1993"/>
      <dgm:spPr>
        <a:blipFill>
          <a:blip xmlns:r="http://schemas.openxmlformats.org/officeDocument/2006/relationships" r:embed="rId2">
            <a:extLst>
              <a:ext uri="{28A0092B-C50C-407E-A947-70E740481C1C}">
                <a14:useLocalDpi xmlns:a14="http://schemas.microsoft.com/office/drawing/2010/main" val="0"/>
              </a:ext>
            </a:extLst>
          </a:blip>
          <a:srcRect/>
          <a:stretch>
            <a:fillRect l="-18000" r="-18000"/>
          </a:stretch>
        </a:blipFill>
      </dgm:spPr>
    </dgm:pt>
    <dgm:pt modelId="{4CEF2227-9887-4CBB-BBDE-7CF28AFA2AE1}" type="pres">
      <dgm:prSet presAssocID="{C609A468-A00C-4E77-AF13-511F0E3D522D}" presName="sibTrans" presStyleLbl="sibTrans2D1" presStyleIdx="0" presStyleCnt="0"/>
      <dgm:spPr/>
      <dgm:t>
        <a:bodyPr/>
        <a:lstStyle/>
        <a:p>
          <a:endParaRPr lang="en-US"/>
        </a:p>
      </dgm:t>
    </dgm:pt>
    <dgm:pt modelId="{30DC3C7D-1AC2-4235-BDA2-4DAB3ADBB6E9}" type="pres">
      <dgm:prSet presAssocID="{0E7404F4-0767-48D3-B8AF-734D63BED7F5}" presName="compNode" presStyleCnt="0"/>
      <dgm:spPr/>
    </dgm:pt>
    <dgm:pt modelId="{49758C31-548F-49A3-A4D4-1D1E744BCE69}" type="pres">
      <dgm:prSet presAssocID="{0E7404F4-0767-48D3-B8AF-734D63BED7F5}" presName="childRect" presStyleLbl="bgAcc1" presStyleIdx="2" presStyleCnt="6" custScaleX="137634" custLinFactNeighborX="20226" custLinFactNeighborY="1869">
        <dgm:presLayoutVars>
          <dgm:bulletEnabled val="1"/>
        </dgm:presLayoutVars>
      </dgm:prSet>
      <dgm:spPr/>
      <dgm:t>
        <a:bodyPr/>
        <a:lstStyle/>
        <a:p>
          <a:endParaRPr lang="en-US"/>
        </a:p>
      </dgm:t>
    </dgm:pt>
    <dgm:pt modelId="{8AF1F2A8-AE4B-45CC-8A81-A41AF6D1936F}" type="pres">
      <dgm:prSet presAssocID="{0E7404F4-0767-48D3-B8AF-734D63BED7F5}" presName="parentText" presStyleLbl="node1" presStyleIdx="0" presStyleCnt="0">
        <dgm:presLayoutVars>
          <dgm:chMax val="0"/>
          <dgm:bulletEnabled val="1"/>
        </dgm:presLayoutVars>
      </dgm:prSet>
      <dgm:spPr/>
      <dgm:t>
        <a:bodyPr/>
        <a:lstStyle/>
        <a:p>
          <a:endParaRPr lang="en-US"/>
        </a:p>
      </dgm:t>
    </dgm:pt>
    <dgm:pt modelId="{56297FB4-C9A0-46CB-BF2E-B0B81A2F93DD}" type="pres">
      <dgm:prSet presAssocID="{0E7404F4-0767-48D3-B8AF-734D63BED7F5}" presName="parentRect" presStyleLbl="alignNode1" presStyleIdx="2" presStyleCnt="6" custScaleX="136238" custLinFactNeighborX="20924" custLinFactNeighborY="8691"/>
      <dgm:spPr/>
      <dgm:t>
        <a:bodyPr/>
        <a:lstStyle/>
        <a:p>
          <a:endParaRPr lang="en-US"/>
        </a:p>
      </dgm:t>
    </dgm:pt>
    <dgm:pt modelId="{C3E98A5B-CEAD-404F-B382-50AF94FC0B70}" type="pres">
      <dgm:prSet presAssocID="{0E7404F4-0767-48D3-B8AF-734D63BED7F5}" presName="adorn" presStyleLbl="fgAccFollowNode1" presStyleIdx="2" presStyleCnt="6" custLinFactNeighborX="99634" custLinFactNeighborY="-7970"/>
      <dgm:spPr>
        <a:blipFill>
          <a:blip xmlns:r="http://schemas.openxmlformats.org/officeDocument/2006/relationships" r:embed="rId3">
            <a:extLst>
              <a:ext uri="{28A0092B-C50C-407E-A947-70E740481C1C}">
                <a14:useLocalDpi xmlns:a14="http://schemas.microsoft.com/office/drawing/2010/main" val="0"/>
              </a:ext>
            </a:extLst>
          </a:blip>
          <a:srcRect/>
          <a:stretch>
            <a:fillRect l="-4000" r="-4000"/>
          </a:stretch>
        </a:blipFill>
      </dgm:spPr>
    </dgm:pt>
    <dgm:pt modelId="{7D8D4FA5-A775-4D71-BA96-1E45C8752834}" type="pres">
      <dgm:prSet presAssocID="{FCABCBDA-AE64-46BE-B472-611BDCDCBFC5}" presName="sibTrans" presStyleLbl="sibTrans2D1" presStyleIdx="0" presStyleCnt="0"/>
      <dgm:spPr/>
      <dgm:t>
        <a:bodyPr/>
        <a:lstStyle/>
        <a:p>
          <a:endParaRPr lang="en-US"/>
        </a:p>
      </dgm:t>
    </dgm:pt>
    <dgm:pt modelId="{12C8C666-B407-4C98-8C3A-39C445B2AC15}" type="pres">
      <dgm:prSet presAssocID="{B24DDEB1-7900-4B94-A7D1-CC03810CB478}" presName="compNode" presStyleCnt="0"/>
      <dgm:spPr/>
    </dgm:pt>
    <dgm:pt modelId="{6CB89D41-2319-4FBA-AB49-CD61C74DAC8F}" type="pres">
      <dgm:prSet presAssocID="{B24DDEB1-7900-4B94-A7D1-CC03810CB478}" presName="childRect" presStyleLbl="bgAcc1" presStyleIdx="3" presStyleCnt="6" custScaleX="130217">
        <dgm:presLayoutVars>
          <dgm:bulletEnabled val="1"/>
        </dgm:presLayoutVars>
      </dgm:prSet>
      <dgm:spPr/>
      <dgm:t>
        <a:bodyPr/>
        <a:lstStyle/>
        <a:p>
          <a:endParaRPr lang="en-US"/>
        </a:p>
      </dgm:t>
    </dgm:pt>
    <dgm:pt modelId="{3BF9487A-B598-4C31-8E5D-25679029A57C}" type="pres">
      <dgm:prSet presAssocID="{B24DDEB1-7900-4B94-A7D1-CC03810CB478}" presName="parentText" presStyleLbl="node1" presStyleIdx="0" presStyleCnt="0">
        <dgm:presLayoutVars>
          <dgm:chMax val="0"/>
          <dgm:bulletEnabled val="1"/>
        </dgm:presLayoutVars>
      </dgm:prSet>
      <dgm:spPr/>
      <dgm:t>
        <a:bodyPr/>
        <a:lstStyle/>
        <a:p>
          <a:endParaRPr lang="en-US"/>
        </a:p>
      </dgm:t>
    </dgm:pt>
    <dgm:pt modelId="{228A8CE0-6631-48B0-AD3C-84F04BD527F9}" type="pres">
      <dgm:prSet presAssocID="{B24DDEB1-7900-4B94-A7D1-CC03810CB478}" presName="parentRect" presStyleLbl="alignNode1" presStyleIdx="3" presStyleCnt="6" custScaleX="131613"/>
      <dgm:spPr/>
      <dgm:t>
        <a:bodyPr/>
        <a:lstStyle/>
        <a:p>
          <a:endParaRPr lang="en-US"/>
        </a:p>
      </dgm:t>
    </dgm:pt>
    <dgm:pt modelId="{0E206984-23D0-4327-9258-F40A5AD3BE8A}" type="pres">
      <dgm:prSet presAssocID="{B24DDEB1-7900-4B94-A7D1-CC03810CB478}" presName="adorn" presStyleLbl="fgAccFollowNode1" presStyleIdx="3" presStyleCnt="6" custLinFactNeighborX="5978" custLinFactNeighborY="-17934"/>
      <dgm:spPr>
        <a:blipFill>
          <a:blip xmlns:r="http://schemas.openxmlformats.org/officeDocument/2006/relationships" r:embed="rId4">
            <a:extLst>
              <a:ext uri="{28A0092B-C50C-407E-A947-70E740481C1C}">
                <a14:useLocalDpi xmlns:a14="http://schemas.microsoft.com/office/drawing/2010/main" val="0"/>
              </a:ext>
            </a:extLst>
          </a:blip>
          <a:srcRect/>
          <a:stretch>
            <a:fillRect l="-12000" r="-12000"/>
          </a:stretch>
        </a:blipFill>
      </dgm:spPr>
    </dgm:pt>
    <dgm:pt modelId="{B0132D4F-EFA3-49B7-8061-F8AC08BF4B31}" type="pres">
      <dgm:prSet presAssocID="{13112952-5163-40EE-A60A-D60C4D4D7E55}" presName="sibTrans" presStyleLbl="sibTrans2D1" presStyleIdx="0" presStyleCnt="0"/>
      <dgm:spPr/>
      <dgm:t>
        <a:bodyPr/>
        <a:lstStyle/>
        <a:p>
          <a:endParaRPr lang="en-US"/>
        </a:p>
      </dgm:t>
    </dgm:pt>
    <dgm:pt modelId="{0A1D4262-F9AB-4449-8159-1B918B6152EB}" type="pres">
      <dgm:prSet presAssocID="{432200A2-91E7-49E3-B1E0-3E381A8D24B9}" presName="compNode" presStyleCnt="0"/>
      <dgm:spPr/>
    </dgm:pt>
    <dgm:pt modelId="{A4116079-B361-4429-87FF-5D661A33B97D}" type="pres">
      <dgm:prSet presAssocID="{432200A2-91E7-49E3-B1E0-3E381A8D24B9}" presName="childRect" presStyleLbl="bgAcc1" presStyleIdx="4" presStyleCnt="6" custScaleX="139928" custLinFactNeighborX="5614" custLinFactNeighborY="-934">
        <dgm:presLayoutVars>
          <dgm:bulletEnabled val="1"/>
        </dgm:presLayoutVars>
      </dgm:prSet>
      <dgm:spPr/>
      <dgm:t>
        <a:bodyPr/>
        <a:lstStyle/>
        <a:p>
          <a:endParaRPr lang="en-US"/>
        </a:p>
      </dgm:t>
    </dgm:pt>
    <dgm:pt modelId="{0C4A3155-EE4E-4F2C-A5E4-8DA611103382}" type="pres">
      <dgm:prSet presAssocID="{432200A2-91E7-49E3-B1E0-3E381A8D24B9}" presName="parentText" presStyleLbl="node1" presStyleIdx="0" presStyleCnt="0">
        <dgm:presLayoutVars>
          <dgm:chMax val="0"/>
          <dgm:bulletEnabled val="1"/>
        </dgm:presLayoutVars>
      </dgm:prSet>
      <dgm:spPr/>
      <dgm:t>
        <a:bodyPr/>
        <a:lstStyle/>
        <a:p>
          <a:endParaRPr lang="en-US"/>
        </a:p>
      </dgm:t>
    </dgm:pt>
    <dgm:pt modelId="{0DBDBEF4-40D8-4CD6-B332-EA3E189D41C3}" type="pres">
      <dgm:prSet presAssocID="{432200A2-91E7-49E3-B1E0-3E381A8D24B9}" presName="parentRect" presStyleLbl="alignNode1" presStyleIdx="4" presStyleCnt="6" custScaleX="144784" custLinFactNeighborX="2730" custLinFactNeighborY="-2174"/>
      <dgm:spPr/>
      <dgm:t>
        <a:bodyPr/>
        <a:lstStyle/>
        <a:p>
          <a:endParaRPr lang="en-US"/>
        </a:p>
      </dgm:t>
    </dgm:pt>
    <dgm:pt modelId="{69D1FF7E-82AF-4D12-8419-BA2430816BD8}" type="pres">
      <dgm:prSet presAssocID="{432200A2-91E7-49E3-B1E0-3E381A8D24B9}" presName="adorn" presStyleLbl="fgAccFollowNode1" presStyleIdx="4" presStyleCnt="6" custLinFactNeighborX="49506" custLinFactNeighborY="-19919"/>
      <dgm:spPr>
        <a:blipFill>
          <a:blip xmlns:r="http://schemas.openxmlformats.org/officeDocument/2006/relationships" r:embed="rId5">
            <a:extLst>
              <a:ext uri="{28A0092B-C50C-407E-A947-70E740481C1C}">
                <a14:useLocalDpi xmlns:a14="http://schemas.microsoft.com/office/drawing/2010/main" val="0"/>
              </a:ext>
            </a:extLst>
          </a:blip>
          <a:srcRect/>
          <a:stretch>
            <a:fillRect l="-2000" r="-2000"/>
          </a:stretch>
        </a:blipFill>
      </dgm:spPr>
    </dgm:pt>
    <dgm:pt modelId="{0A463632-723D-4BA0-8D01-0B51F14E3FFC}" type="pres">
      <dgm:prSet presAssocID="{A6A6FC1D-176A-4337-9E9E-733911D46259}" presName="sibTrans" presStyleLbl="sibTrans2D1" presStyleIdx="0" presStyleCnt="0"/>
      <dgm:spPr/>
      <dgm:t>
        <a:bodyPr/>
        <a:lstStyle/>
        <a:p>
          <a:endParaRPr lang="en-US"/>
        </a:p>
      </dgm:t>
    </dgm:pt>
    <dgm:pt modelId="{0834A13A-CCF0-4CF2-8035-F6C823D500CB}" type="pres">
      <dgm:prSet presAssocID="{FA2434C5-EB2C-4569-8E66-462BAD55DB15}" presName="compNode" presStyleCnt="0"/>
      <dgm:spPr/>
    </dgm:pt>
    <dgm:pt modelId="{1C5DC092-E3D0-4D5B-8BE2-AEB252FE2442}" type="pres">
      <dgm:prSet presAssocID="{FA2434C5-EB2C-4569-8E66-462BAD55DB15}" presName="childRect" presStyleLbl="bgAcc1" presStyleIdx="5" presStyleCnt="6" custScaleX="133175" custLinFactNeighborX="14646" custLinFactNeighborY="-1869">
        <dgm:presLayoutVars>
          <dgm:bulletEnabled val="1"/>
        </dgm:presLayoutVars>
      </dgm:prSet>
      <dgm:spPr/>
      <dgm:t>
        <a:bodyPr/>
        <a:lstStyle/>
        <a:p>
          <a:endParaRPr lang="en-US"/>
        </a:p>
      </dgm:t>
    </dgm:pt>
    <dgm:pt modelId="{D77D8685-E6D4-45B7-8EFC-E5AD2965313E}" type="pres">
      <dgm:prSet presAssocID="{FA2434C5-EB2C-4569-8E66-462BAD55DB15}" presName="parentText" presStyleLbl="node1" presStyleIdx="0" presStyleCnt="0">
        <dgm:presLayoutVars>
          <dgm:chMax val="0"/>
          <dgm:bulletEnabled val="1"/>
        </dgm:presLayoutVars>
      </dgm:prSet>
      <dgm:spPr/>
      <dgm:t>
        <a:bodyPr/>
        <a:lstStyle/>
        <a:p>
          <a:endParaRPr lang="en-US"/>
        </a:p>
      </dgm:t>
    </dgm:pt>
    <dgm:pt modelId="{9A9C7D2A-D893-4ED6-973B-7A920271C414}" type="pres">
      <dgm:prSet presAssocID="{FA2434C5-EB2C-4569-8E66-462BAD55DB15}" presName="parentRect" presStyleLbl="alignNode1" presStyleIdx="5" presStyleCnt="6" custScaleX="137365" custLinFactNeighborX="16739"/>
      <dgm:spPr/>
      <dgm:t>
        <a:bodyPr/>
        <a:lstStyle/>
        <a:p>
          <a:endParaRPr lang="en-US"/>
        </a:p>
      </dgm:t>
    </dgm:pt>
    <dgm:pt modelId="{5F163549-1F38-4F35-B54B-72EE37F4339B}" type="pres">
      <dgm:prSet presAssocID="{FA2434C5-EB2C-4569-8E66-462BAD55DB15}" presName="adorn" presStyleLbl="fgAccFollowNode1" presStyleIdx="5" presStyleCnt="6" custScaleX="127644" custScaleY="98648" custLinFactNeighborX="99622" custLinFactNeighborY="-17927"/>
      <dgm:spPr>
        <a:blipFill>
          <a:blip xmlns:r="http://schemas.openxmlformats.org/officeDocument/2006/relationships" r:embed="rId6">
            <a:extLst>
              <a:ext uri="{28A0092B-C50C-407E-A947-70E740481C1C}">
                <a14:useLocalDpi xmlns:a14="http://schemas.microsoft.com/office/drawing/2010/main" val="0"/>
              </a:ext>
            </a:extLst>
          </a:blip>
          <a:srcRect/>
          <a:stretch>
            <a:fillRect l="-1000" r="-1000"/>
          </a:stretch>
        </a:blipFill>
      </dgm:spPr>
    </dgm:pt>
  </dgm:ptLst>
  <dgm:cxnLst>
    <dgm:cxn modelId="{86C32D04-A76B-4ACB-BD98-8F1D8193C820}" srcId="{E4B240F2-E903-4BF3-B147-C1A8095AA78B}" destId="{B24DDEB1-7900-4B94-A7D1-CC03810CB478}" srcOrd="3" destOrd="0" parTransId="{C542057F-6C67-4C04-A7E0-EE14DB7FAFBA}" sibTransId="{13112952-5163-40EE-A60A-D60C4D4D7E55}"/>
    <dgm:cxn modelId="{5C06B0D6-1A57-4D3B-B2D0-65DEF64BA86A}" type="presOf" srcId="{B4390CC4-9CF3-4785-9C43-0BDAE873BDB2}" destId="{6CB89D41-2319-4FBA-AB49-CD61C74DAC8F}" srcOrd="0" destOrd="0" presId="urn:microsoft.com/office/officeart/2005/8/layout/bList2"/>
    <dgm:cxn modelId="{4CCDDA13-FFE0-456D-AC8A-3A450F5D7E8B}" type="presOf" srcId="{3B21B327-D46F-46D4-893A-92B3230DE49F}" destId="{49758C31-548F-49A3-A4D4-1D1E744BCE69}" srcOrd="0" destOrd="0" presId="urn:microsoft.com/office/officeart/2005/8/layout/bList2"/>
    <dgm:cxn modelId="{9737B7B7-264E-4129-8E2F-A5D06C6A0B4E}" type="presOf" srcId="{0E7404F4-0767-48D3-B8AF-734D63BED7F5}" destId="{8AF1F2A8-AE4B-45CC-8A81-A41AF6D1936F}" srcOrd="0" destOrd="0" presId="urn:microsoft.com/office/officeart/2005/8/layout/bList2"/>
    <dgm:cxn modelId="{294F5538-FC99-424B-A0FD-7663D20B5E8D}" srcId="{FA2434C5-EB2C-4569-8E66-462BAD55DB15}" destId="{5F54DC9F-7576-4970-86CE-700BFED2988A}" srcOrd="0" destOrd="0" parTransId="{AF3EF0F9-46BD-4D08-843B-07C70F99FD90}" sibTransId="{1D7B4F2A-D58E-4839-881F-7BAF586C26F9}"/>
    <dgm:cxn modelId="{074149B1-1FA7-46D7-A9F9-5EE0F0E4CD1E}" type="presOf" srcId="{B24DDEB1-7900-4B94-A7D1-CC03810CB478}" destId="{228A8CE0-6631-48B0-AD3C-84F04BD527F9}" srcOrd="1" destOrd="0" presId="urn:microsoft.com/office/officeart/2005/8/layout/bList2"/>
    <dgm:cxn modelId="{DF55C31C-C3DF-40C3-BB8B-82B4C111E7F2}" srcId="{E4B240F2-E903-4BF3-B147-C1A8095AA78B}" destId="{FA2434C5-EB2C-4569-8E66-462BAD55DB15}" srcOrd="5" destOrd="0" parTransId="{012D352C-B9D0-47B2-AFB5-20193F756750}" sibTransId="{114827CB-8EA1-4782-8D59-0F0E411E57E7}"/>
    <dgm:cxn modelId="{53480E8A-8ADC-4534-AD96-9FA8430663A1}" type="presOf" srcId="{912CD38F-F162-4B37-8387-2B58EC4694F1}" destId="{52584607-28D1-41F0-B5E4-5486DE32E18F}" srcOrd="1" destOrd="0" presId="urn:microsoft.com/office/officeart/2005/8/layout/bList2"/>
    <dgm:cxn modelId="{103E6F1D-91D3-460F-9F7F-29E3A3882D69}" type="presOf" srcId="{C609A468-A00C-4E77-AF13-511F0E3D522D}" destId="{4CEF2227-9887-4CBB-BBDE-7CF28AFA2AE1}" srcOrd="0" destOrd="0" presId="urn:microsoft.com/office/officeart/2005/8/layout/bList2"/>
    <dgm:cxn modelId="{BD0D317A-C4D8-4A9C-B903-42F873EA9E04}" type="presOf" srcId="{13112952-5163-40EE-A60A-D60C4D4D7E55}" destId="{B0132D4F-EFA3-49B7-8061-F8AC08BF4B31}" srcOrd="0" destOrd="0" presId="urn:microsoft.com/office/officeart/2005/8/layout/bList2"/>
    <dgm:cxn modelId="{141CAF84-4FA4-4687-BA39-6C1CB4416EB5}" srcId="{0E7404F4-0767-48D3-B8AF-734D63BED7F5}" destId="{3B21B327-D46F-46D4-893A-92B3230DE49F}" srcOrd="0" destOrd="0" parTransId="{C95389ED-8259-46EC-B830-4D0FA2841619}" sibTransId="{1A8FF87F-4EFF-4523-A2D8-84D5A4C35C0D}"/>
    <dgm:cxn modelId="{4365DED0-942D-49C1-B84E-8D4C522C30E3}" type="presOf" srcId="{2519CD23-1240-48BC-8328-FBEDCE4DF94E}" destId="{08B63B63-FA59-4D67-8462-65024022543D}" srcOrd="0" destOrd="0" presId="urn:microsoft.com/office/officeart/2005/8/layout/bList2"/>
    <dgm:cxn modelId="{4C32BE99-2801-45CE-82D1-C864DB176946}" srcId="{E4B240F2-E903-4BF3-B147-C1A8095AA78B}" destId="{912CD38F-F162-4B37-8387-2B58EC4694F1}" srcOrd="1" destOrd="0" parTransId="{5B93A54A-CC06-4A85-9728-09357B96E807}" sibTransId="{C609A468-A00C-4E77-AF13-511F0E3D522D}"/>
    <dgm:cxn modelId="{DB4A2BEF-BE87-4F6D-B165-E25F451BD0E8}" type="presOf" srcId="{14B0FE0F-DACD-4DC4-8369-D8ED69CFF893}" destId="{DA1AE9C9-1FBD-4AD3-BDA3-EACC6BDEABDD}" srcOrd="0" destOrd="0" presId="urn:microsoft.com/office/officeart/2005/8/layout/bList2"/>
    <dgm:cxn modelId="{11B9251C-574D-4842-833A-D7E916F02DD9}" type="presOf" srcId="{0913F0FF-E2E6-459B-B652-49065032A870}" destId="{873E106A-6FA1-4403-A063-675EB4F536D7}" srcOrd="0" destOrd="0" presId="urn:microsoft.com/office/officeart/2005/8/layout/bList2"/>
    <dgm:cxn modelId="{64898714-147A-4E14-9659-033D4D75E1DD}" srcId="{432200A2-91E7-49E3-B1E0-3E381A8D24B9}" destId="{2D63DF24-B4EA-40D8-8710-8E9E0915F29E}" srcOrd="0" destOrd="0" parTransId="{E4F8369D-8C29-4EE6-973F-A1DD75242113}" sibTransId="{2BD15CFD-E251-480C-A8A2-70CA5D72A6B9}"/>
    <dgm:cxn modelId="{9FFB1E3E-B7E5-4D4F-A16F-7DEB2E2A72DC}" type="presOf" srcId="{FA2434C5-EB2C-4569-8E66-462BAD55DB15}" destId="{D77D8685-E6D4-45B7-8EFC-E5AD2965313E}" srcOrd="0" destOrd="0" presId="urn:microsoft.com/office/officeart/2005/8/layout/bList2"/>
    <dgm:cxn modelId="{6786831C-DA9F-4BF6-AAB1-0DA4C5BDDEA0}" srcId="{14B0FE0F-DACD-4DC4-8369-D8ED69CFF893}" destId="{0913F0FF-E2E6-459B-B652-49065032A870}" srcOrd="0" destOrd="0" parTransId="{D13E6280-14FE-4785-8AD0-251AA5615AC1}" sibTransId="{01AED5AD-A827-4B31-9C97-A3D0ED394769}"/>
    <dgm:cxn modelId="{074A4971-6CA1-4E66-AFCF-15D313CCC515}" srcId="{E4B240F2-E903-4BF3-B147-C1A8095AA78B}" destId="{432200A2-91E7-49E3-B1E0-3E381A8D24B9}" srcOrd="4" destOrd="0" parTransId="{694972AC-ABCD-4EDE-A24F-2C7FB7E2A910}" sibTransId="{A6A6FC1D-176A-4337-9E9E-733911D46259}"/>
    <dgm:cxn modelId="{001C7766-B2D9-4017-8CA3-FE292B03661D}" type="presOf" srcId="{A6A6FC1D-176A-4337-9E9E-733911D46259}" destId="{0A463632-723D-4BA0-8D01-0B51F14E3FFC}" srcOrd="0" destOrd="0" presId="urn:microsoft.com/office/officeart/2005/8/layout/bList2"/>
    <dgm:cxn modelId="{435272AF-EA0C-4FEB-A000-C2E814D67E7D}" srcId="{B24DDEB1-7900-4B94-A7D1-CC03810CB478}" destId="{B4390CC4-9CF3-4785-9C43-0BDAE873BDB2}" srcOrd="0" destOrd="0" parTransId="{5B9CC78A-4E93-4A0A-B459-C2E981E956C7}" sibTransId="{040E424B-4F5E-41F7-9156-8487E23DD6F2}"/>
    <dgm:cxn modelId="{81116711-E806-4310-89CA-3D8D8DBD9C7E}" type="presOf" srcId="{E4B240F2-E903-4BF3-B147-C1A8095AA78B}" destId="{E8DF988A-CF4B-479C-985C-594DC42E5220}" srcOrd="0" destOrd="0" presId="urn:microsoft.com/office/officeart/2005/8/layout/bList2"/>
    <dgm:cxn modelId="{0C3AA335-48C9-4187-9A29-6C3FCBE76382}" type="presOf" srcId="{0E7404F4-0767-48D3-B8AF-734D63BED7F5}" destId="{56297FB4-C9A0-46CB-BF2E-B0B81A2F93DD}" srcOrd="1" destOrd="0" presId="urn:microsoft.com/office/officeart/2005/8/layout/bList2"/>
    <dgm:cxn modelId="{81199A93-74D9-46F8-90BA-30627443A179}" type="presOf" srcId="{14B0FE0F-DACD-4DC4-8369-D8ED69CFF893}" destId="{F8C375EB-0436-418C-86F8-6C1FBB8AF829}" srcOrd="1" destOrd="0" presId="urn:microsoft.com/office/officeart/2005/8/layout/bList2"/>
    <dgm:cxn modelId="{5A5E569C-43BE-4DBB-B0F8-66354B9A2792}" type="presOf" srcId="{432200A2-91E7-49E3-B1E0-3E381A8D24B9}" destId="{0C4A3155-EE4E-4F2C-A5E4-8DA611103382}" srcOrd="0" destOrd="0" presId="urn:microsoft.com/office/officeart/2005/8/layout/bList2"/>
    <dgm:cxn modelId="{00555E59-F6AC-4029-A6EA-821032060CB4}" type="presOf" srcId="{FCABCBDA-AE64-46BE-B472-611BDCDCBFC5}" destId="{7D8D4FA5-A775-4D71-BA96-1E45C8752834}" srcOrd="0" destOrd="0" presId="urn:microsoft.com/office/officeart/2005/8/layout/bList2"/>
    <dgm:cxn modelId="{01958A4F-8BD8-4461-AAD9-CACAB27C7750}" type="presOf" srcId="{B24DDEB1-7900-4B94-A7D1-CC03810CB478}" destId="{3BF9487A-B598-4C31-8E5D-25679029A57C}" srcOrd="0" destOrd="0" presId="urn:microsoft.com/office/officeart/2005/8/layout/bList2"/>
    <dgm:cxn modelId="{33B7EB96-700B-4A1D-B845-4C14820F46AA}" type="presOf" srcId="{5F54DC9F-7576-4970-86CE-700BFED2988A}" destId="{1C5DC092-E3D0-4D5B-8BE2-AEB252FE2442}" srcOrd="0" destOrd="0" presId="urn:microsoft.com/office/officeart/2005/8/layout/bList2"/>
    <dgm:cxn modelId="{44DCEFA0-2AD0-49E2-BA10-7DE2F57C5191}" type="presOf" srcId="{30813E2F-74A7-4E9D-9410-151E4FC53902}" destId="{7F6D41D2-B24F-4462-98E4-96AC537EAE69}" srcOrd="0" destOrd="0" presId="urn:microsoft.com/office/officeart/2005/8/layout/bList2"/>
    <dgm:cxn modelId="{02D08ACC-DD58-4449-9E11-D34D0F245E76}" type="presOf" srcId="{2D63DF24-B4EA-40D8-8710-8E9E0915F29E}" destId="{A4116079-B361-4429-87FF-5D661A33B97D}" srcOrd="0" destOrd="0" presId="urn:microsoft.com/office/officeart/2005/8/layout/bList2"/>
    <dgm:cxn modelId="{A3D8F6BA-3AC2-476B-ADB8-2938BBFEE4C1}" type="presOf" srcId="{912CD38F-F162-4B37-8387-2B58EC4694F1}" destId="{4DE859FD-C312-4EF8-B455-706AB563626E}" srcOrd="0" destOrd="0" presId="urn:microsoft.com/office/officeart/2005/8/layout/bList2"/>
    <dgm:cxn modelId="{9AA12615-59A0-4132-ADE7-CD73C561FA83}" type="presOf" srcId="{FA2434C5-EB2C-4569-8E66-462BAD55DB15}" destId="{9A9C7D2A-D893-4ED6-973B-7A920271C414}" srcOrd="1" destOrd="0" presId="urn:microsoft.com/office/officeart/2005/8/layout/bList2"/>
    <dgm:cxn modelId="{5704C0F2-72D4-4B9E-B74A-2DFD2C061849}" srcId="{912CD38F-F162-4B37-8387-2B58EC4694F1}" destId="{2519CD23-1240-48BC-8328-FBEDCE4DF94E}" srcOrd="0" destOrd="0" parTransId="{3679245D-EE25-40E1-A945-E85755F273CE}" sibTransId="{00B56352-3FEE-4C23-9E77-02D7767B7E24}"/>
    <dgm:cxn modelId="{E9D331D7-CD5B-45D6-B730-6ABA2E6A6431}" srcId="{E4B240F2-E903-4BF3-B147-C1A8095AA78B}" destId="{14B0FE0F-DACD-4DC4-8369-D8ED69CFF893}" srcOrd="0" destOrd="0" parTransId="{A8231E74-8481-47D1-BAA3-03EA6F40904C}" sibTransId="{30813E2F-74A7-4E9D-9410-151E4FC53902}"/>
    <dgm:cxn modelId="{1BA2D2CE-D280-4E63-9832-ABDD2A6A285B}" type="presOf" srcId="{432200A2-91E7-49E3-B1E0-3E381A8D24B9}" destId="{0DBDBEF4-40D8-4CD6-B332-EA3E189D41C3}" srcOrd="1" destOrd="0" presId="urn:microsoft.com/office/officeart/2005/8/layout/bList2"/>
    <dgm:cxn modelId="{BDAD9093-F339-4948-B0ED-FC5743E71776}" srcId="{E4B240F2-E903-4BF3-B147-C1A8095AA78B}" destId="{0E7404F4-0767-48D3-B8AF-734D63BED7F5}" srcOrd="2" destOrd="0" parTransId="{0AEA404F-F880-43C2-ABA2-22F48DBCE45E}" sibTransId="{FCABCBDA-AE64-46BE-B472-611BDCDCBFC5}"/>
    <dgm:cxn modelId="{B494EA4F-8F82-4D57-9A97-283C649CE041}" type="presParOf" srcId="{E8DF988A-CF4B-479C-985C-594DC42E5220}" destId="{8D824549-780D-4EDB-8638-B2364CD83885}" srcOrd="0" destOrd="0" presId="urn:microsoft.com/office/officeart/2005/8/layout/bList2"/>
    <dgm:cxn modelId="{33A04256-C8AD-4E75-A66F-CBA3237203A3}" type="presParOf" srcId="{8D824549-780D-4EDB-8638-B2364CD83885}" destId="{873E106A-6FA1-4403-A063-675EB4F536D7}" srcOrd="0" destOrd="0" presId="urn:microsoft.com/office/officeart/2005/8/layout/bList2"/>
    <dgm:cxn modelId="{8EBD78DB-3CF0-473D-94AB-D0DD793518BB}" type="presParOf" srcId="{8D824549-780D-4EDB-8638-B2364CD83885}" destId="{DA1AE9C9-1FBD-4AD3-BDA3-EACC6BDEABDD}" srcOrd="1" destOrd="0" presId="urn:microsoft.com/office/officeart/2005/8/layout/bList2"/>
    <dgm:cxn modelId="{55FEC846-181F-4763-A263-93071F0E5031}" type="presParOf" srcId="{8D824549-780D-4EDB-8638-B2364CD83885}" destId="{F8C375EB-0436-418C-86F8-6C1FBB8AF829}" srcOrd="2" destOrd="0" presId="urn:microsoft.com/office/officeart/2005/8/layout/bList2"/>
    <dgm:cxn modelId="{EE7A8F30-D130-40EF-A387-F80264DB1BE2}" type="presParOf" srcId="{8D824549-780D-4EDB-8638-B2364CD83885}" destId="{A3DFB340-532D-4E52-9BD7-8D2DDE37FCB6}" srcOrd="3" destOrd="0" presId="urn:microsoft.com/office/officeart/2005/8/layout/bList2"/>
    <dgm:cxn modelId="{7F2B9D35-3FA5-4E32-BD8A-599057926C05}" type="presParOf" srcId="{E8DF988A-CF4B-479C-985C-594DC42E5220}" destId="{7F6D41D2-B24F-4462-98E4-96AC537EAE69}" srcOrd="1" destOrd="0" presId="urn:microsoft.com/office/officeart/2005/8/layout/bList2"/>
    <dgm:cxn modelId="{320F3EB3-9BCD-4166-ADF6-57BAA741B1FF}" type="presParOf" srcId="{E8DF988A-CF4B-479C-985C-594DC42E5220}" destId="{747423F0-4F4E-469B-A5B8-4A9E7FAECDDC}" srcOrd="2" destOrd="0" presId="urn:microsoft.com/office/officeart/2005/8/layout/bList2"/>
    <dgm:cxn modelId="{0386C54C-9119-4E69-86B0-DE4F1DDA9A89}" type="presParOf" srcId="{747423F0-4F4E-469B-A5B8-4A9E7FAECDDC}" destId="{08B63B63-FA59-4D67-8462-65024022543D}" srcOrd="0" destOrd="0" presId="urn:microsoft.com/office/officeart/2005/8/layout/bList2"/>
    <dgm:cxn modelId="{D6B8B530-26C6-4727-96B9-C84D539F1EA2}" type="presParOf" srcId="{747423F0-4F4E-469B-A5B8-4A9E7FAECDDC}" destId="{4DE859FD-C312-4EF8-B455-706AB563626E}" srcOrd="1" destOrd="0" presId="urn:microsoft.com/office/officeart/2005/8/layout/bList2"/>
    <dgm:cxn modelId="{0AF07780-3EBE-4ECA-9937-E5852B168D3C}" type="presParOf" srcId="{747423F0-4F4E-469B-A5B8-4A9E7FAECDDC}" destId="{52584607-28D1-41F0-B5E4-5486DE32E18F}" srcOrd="2" destOrd="0" presId="urn:microsoft.com/office/officeart/2005/8/layout/bList2"/>
    <dgm:cxn modelId="{99E69742-5E28-485C-8E98-A005754D613E}" type="presParOf" srcId="{747423F0-4F4E-469B-A5B8-4A9E7FAECDDC}" destId="{0971538C-B3D6-4B34-BB7A-44FBBE7EC38C}" srcOrd="3" destOrd="0" presId="urn:microsoft.com/office/officeart/2005/8/layout/bList2"/>
    <dgm:cxn modelId="{D6378501-5595-462C-8EB3-41592BF0852B}" type="presParOf" srcId="{E8DF988A-CF4B-479C-985C-594DC42E5220}" destId="{4CEF2227-9887-4CBB-BBDE-7CF28AFA2AE1}" srcOrd="3" destOrd="0" presId="urn:microsoft.com/office/officeart/2005/8/layout/bList2"/>
    <dgm:cxn modelId="{A5FB0138-2291-45B2-9570-32DAF05490E8}" type="presParOf" srcId="{E8DF988A-CF4B-479C-985C-594DC42E5220}" destId="{30DC3C7D-1AC2-4235-BDA2-4DAB3ADBB6E9}" srcOrd="4" destOrd="0" presId="urn:microsoft.com/office/officeart/2005/8/layout/bList2"/>
    <dgm:cxn modelId="{14D6A7B8-2272-414F-907E-0C4268ABD2A5}" type="presParOf" srcId="{30DC3C7D-1AC2-4235-BDA2-4DAB3ADBB6E9}" destId="{49758C31-548F-49A3-A4D4-1D1E744BCE69}" srcOrd="0" destOrd="0" presId="urn:microsoft.com/office/officeart/2005/8/layout/bList2"/>
    <dgm:cxn modelId="{E33B12C1-A859-417F-B410-48EDBFD4F59F}" type="presParOf" srcId="{30DC3C7D-1AC2-4235-BDA2-4DAB3ADBB6E9}" destId="{8AF1F2A8-AE4B-45CC-8A81-A41AF6D1936F}" srcOrd="1" destOrd="0" presId="urn:microsoft.com/office/officeart/2005/8/layout/bList2"/>
    <dgm:cxn modelId="{9BFDD497-77F7-497D-8C86-CD7621EFF15A}" type="presParOf" srcId="{30DC3C7D-1AC2-4235-BDA2-4DAB3ADBB6E9}" destId="{56297FB4-C9A0-46CB-BF2E-B0B81A2F93DD}" srcOrd="2" destOrd="0" presId="urn:microsoft.com/office/officeart/2005/8/layout/bList2"/>
    <dgm:cxn modelId="{E36ADE1C-8217-4865-94C4-C64B558BF949}" type="presParOf" srcId="{30DC3C7D-1AC2-4235-BDA2-4DAB3ADBB6E9}" destId="{C3E98A5B-CEAD-404F-B382-50AF94FC0B70}" srcOrd="3" destOrd="0" presId="urn:microsoft.com/office/officeart/2005/8/layout/bList2"/>
    <dgm:cxn modelId="{B010CBD2-2C6D-45E4-94F0-98E301FDE419}" type="presParOf" srcId="{E8DF988A-CF4B-479C-985C-594DC42E5220}" destId="{7D8D4FA5-A775-4D71-BA96-1E45C8752834}" srcOrd="5" destOrd="0" presId="urn:microsoft.com/office/officeart/2005/8/layout/bList2"/>
    <dgm:cxn modelId="{D92ADD80-21C9-432B-A8AD-1A86C0007E3B}" type="presParOf" srcId="{E8DF988A-CF4B-479C-985C-594DC42E5220}" destId="{12C8C666-B407-4C98-8C3A-39C445B2AC15}" srcOrd="6" destOrd="0" presId="urn:microsoft.com/office/officeart/2005/8/layout/bList2"/>
    <dgm:cxn modelId="{72839A9B-2E6A-445D-BA02-7CE837B68CEC}" type="presParOf" srcId="{12C8C666-B407-4C98-8C3A-39C445B2AC15}" destId="{6CB89D41-2319-4FBA-AB49-CD61C74DAC8F}" srcOrd="0" destOrd="0" presId="urn:microsoft.com/office/officeart/2005/8/layout/bList2"/>
    <dgm:cxn modelId="{856BCEA8-FED6-4DAF-A026-34F172E978E7}" type="presParOf" srcId="{12C8C666-B407-4C98-8C3A-39C445B2AC15}" destId="{3BF9487A-B598-4C31-8E5D-25679029A57C}" srcOrd="1" destOrd="0" presId="urn:microsoft.com/office/officeart/2005/8/layout/bList2"/>
    <dgm:cxn modelId="{191AA845-E072-4050-BF72-CB259D2DD016}" type="presParOf" srcId="{12C8C666-B407-4C98-8C3A-39C445B2AC15}" destId="{228A8CE0-6631-48B0-AD3C-84F04BD527F9}" srcOrd="2" destOrd="0" presId="urn:microsoft.com/office/officeart/2005/8/layout/bList2"/>
    <dgm:cxn modelId="{75A40D27-0C53-46C0-A6C2-DEAFA26DB390}" type="presParOf" srcId="{12C8C666-B407-4C98-8C3A-39C445B2AC15}" destId="{0E206984-23D0-4327-9258-F40A5AD3BE8A}" srcOrd="3" destOrd="0" presId="urn:microsoft.com/office/officeart/2005/8/layout/bList2"/>
    <dgm:cxn modelId="{AFC27DCC-DE54-474B-9D97-95AB13FCA023}" type="presParOf" srcId="{E8DF988A-CF4B-479C-985C-594DC42E5220}" destId="{B0132D4F-EFA3-49B7-8061-F8AC08BF4B31}" srcOrd="7" destOrd="0" presId="urn:microsoft.com/office/officeart/2005/8/layout/bList2"/>
    <dgm:cxn modelId="{0C79E17F-A04A-4418-954B-517350207028}" type="presParOf" srcId="{E8DF988A-CF4B-479C-985C-594DC42E5220}" destId="{0A1D4262-F9AB-4449-8159-1B918B6152EB}" srcOrd="8" destOrd="0" presId="urn:microsoft.com/office/officeart/2005/8/layout/bList2"/>
    <dgm:cxn modelId="{C9F00226-CA93-4047-918B-480DD7F35A11}" type="presParOf" srcId="{0A1D4262-F9AB-4449-8159-1B918B6152EB}" destId="{A4116079-B361-4429-87FF-5D661A33B97D}" srcOrd="0" destOrd="0" presId="urn:microsoft.com/office/officeart/2005/8/layout/bList2"/>
    <dgm:cxn modelId="{646DAB80-5024-4B86-8A16-6468157E2D2E}" type="presParOf" srcId="{0A1D4262-F9AB-4449-8159-1B918B6152EB}" destId="{0C4A3155-EE4E-4F2C-A5E4-8DA611103382}" srcOrd="1" destOrd="0" presId="urn:microsoft.com/office/officeart/2005/8/layout/bList2"/>
    <dgm:cxn modelId="{23BEC321-34B9-4F7B-9FB3-E53D09F4EEDB}" type="presParOf" srcId="{0A1D4262-F9AB-4449-8159-1B918B6152EB}" destId="{0DBDBEF4-40D8-4CD6-B332-EA3E189D41C3}" srcOrd="2" destOrd="0" presId="urn:microsoft.com/office/officeart/2005/8/layout/bList2"/>
    <dgm:cxn modelId="{EB823C14-DF68-4F91-B5AD-4F3A8308F840}" type="presParOf" srcId="{0A1D4262-F9AB-4449-8159-1B918B6152EB}" destId="{69D1FF7E-82AF-4D12-8419-BA2430816BD8}" srcOrd="3" destOrd="0" presId="urn:microsoft.com/office/officeart/2005/8/layout/bList2"/>
    <dgm:cxn modelId="{DC150BAE-450D-4A5F-B7D1-A1F1934FE067}" type="presParOf" srcId="{E8DF988A-CF4B-479C-985C-594DC42E5220}" destId="{0A463632-723D-4BA0-8D01-0B51F14E3FFC}" srcOrd="9" destOrd="0" presId="urn:microsoft.com/office/officeart/2005/8/layout/bList2"/>
    <dgm:cxn modelId="{8B4DE274-C774-42E1-9875-CAE3D1D7C3A2}" type="presParOf" srcId="{E8DF988A-CF4B-479C-985C-594DC42E5220}" destId="{0834A13A-CCF0-4CF2-8035-F6C823D500CB}" srcOrd="10" destOrd="0" presId="urn:microsoft.com/office/officeart/2005/8/layout/bList2"/>
    <dgm:cxn modelId="{1CEB2C68-EF6D-4A98-96FC-B324F25ABFDB}" type="presParOf" srcId="{0834A13A-CCF0-4CF2-8035-F6C823D500CB}" destId="{1C5DC092-E3D0-4D5B-8BE2-AEB252FE2442}" srcOrd="0" destOrd="0" presId="urn:microsoft.com/office/officeart/2005/8/layout/bList2"/>
    <dgm:cxn modelId="{0A60732A-58D9-499A-8BCE-EBC1E9F4954D}" type="presParOf" srcId="{0834A13A-CCF0-4CF2-8035-F6C823D500CB}" destId="{D77D8685-E6D4-45B7-8EFC-E5AD2965313E}" srcOrd="1" destOrd="0" presId="urn:microsoft.com/office/officeart/2005/8/layout/bList2"/>
    <dgm:cxn modelId="{D5B89C97-80A0-4A4C-9BA7-0BC83690CB44}" type="presParOf" srcId="{0834A13A-CCF0-4CF2-8035-F6C823D500CB}" destId="{9A9C7D2A-D893-4ED6-973B-7A920271C414}" srcOrd="2" destOrd="0" presId="urn:microsoft.com/office/officeart/2005/8/layout/bList2"/>
    <dgm:cxn modelId="{D353AC0E-47EC-415D-8F6B-597FED65D9A1}" type="presParOf" srcId="{0834A13A-CCF0-4CF2-8035-F6C823D500CB}" destId="{5F163549-1F38-4F35-B54B-72EE37F4339B}" srcOrd="3" destOrd="0" presId="urn:microsoft.com/office/officeart/2005/8/layout/b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3E106A-6FA1-4403-A063-675EB4F536D7}">
      <dsp:nvSpPr>
        <dsp:cNvPr id="0" name=""/>
        <dsp:cNvSpPr/>
      </dsp:nvSpPr>
      <dsp:spPr>
        <a:xfrm>
          <a:off x="1221295" y="556"/>
          <a:ext cx="2837864" cy="1667881"/>
        </a:xfrm>
        <a:prstGeom prst="round2SameRect">
          <a:avLst>
            <a:gd name="adj1" fmla="val 8000"/>
            <a:gd name="adj2" fmla="val 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5400" tIns="76200" rIns="25400" bIns="2540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solidFill>
                <a:schemeClr val="tx1"/>
              </a:solidFill>
              <a:latin typeface="Times New Roman" panose="02020603050405020304" pitchFamily="18" charset="0"/>
              <a:cs typeface="Times New Roman" panose="02020603050405020304" pitchFamily="18" charset="0"/>
            </a:rPr>
            <a:t> </a:t>
          </a:r>
          <a:r>
            <a:rPr lang="en-US" sz="2000" kern="1200" dirty="0" smtClean="0">
              <a:solidFill>
                <a:schemeClr val="tx1"/>
              </a:solidFill>
              <a:latin typeface="Times New Roman" panose="02020603050405020304" pitchFamily="18" charset="0"/>
              <a:cs typeface="Times New Roman" panose="02020603050405020304" pitchFamily="18" charset="0"/>
            </a:rPr>
            <a:t>waste through the distance from assembly station to second floor of plant</a:t>
          </a:r>
          <a:endParaRPr lang="en-US" sz="2000" kern="1200" dirty="0">
            <a:solidFill>
              <a:schemeClr val="tx1"/>
            </a:solidFill>
            <a:latin typeface="Times New Roman" panose="02020603050405020304" pitchFamily="18" charset="0"/>
            <a:cs typeface="Times New Roman" panose="02020603050405020304" pitchFamily="18" charset="0"/>
          </a:endParaRPr>
        </a:p>
      </dsp:txBody>
      <dsp:txXfrm>
        <a:off x="1260375" y="39636"/>
        <a:ext cx="2759704" cy="1628801"/>
      </dsp:txXfrm>
    </dsp:sp>
    <dsp:sp modelId="{F8C375EB-0436-418C-86F8-6C1FBB8AF829}">
      <dsp:nvSpPr>
        <dsp:cNvPr id="0" name=""/>
        <dsp:cNvSpPr/>
      </dsp:nvSpPr>
      <dsp:spPr>
        <a:xfrm>
          <a:off x="1221562" y="1692398"/>
          <a:ext cx="2822756" cy="683962"/>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1440" tIns="0" rIns="30480" bIns="0" numCol="1" spcCol="1270" anchor="ctr" anchorCtr="0">
          <a:noAutofit/>
        </a:bodyPr>
        <a:lstStyle/>
        <a:p>
          <a:pPr lvl="0" algn="l"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transportation</a:t>
          </a:r>
          <a:endParaRPr lang="en-US" sz="2400" kern="1200" dirty="0">
            <a:latin typeface="Times New Roman" panose="02020603050405020304" pitchFamily="18" charset="0"/>
            <a:cs typeface="Times New Roman" panose="02020603050405020304" pitchFamily="18" charset="0"/>
          </a:endParaRPr>
        </a:p>
      </dsp:txBody>
      <dsp:txXfrm>
        <a:off x="1221562" y="1692398"/>
        <a:ext cx="1987856" cy="683962"/>
      </dsp:txXfrm>
    </dsp:sp>
    <dsp:sp modelId="{A3DFB340-532D-4E52-9BD7-8D2DDE37FCB6}">
      <dsp:nvSpPr>
        <dsp:cNvPr id="0" name=""/>
        <dsp:cNvSpPr/>
      </dsp:nvSpPr>
      <dsp:spPr>
        <a:xfrm>
          <a:off x="3490131" y="1653381"/>
          <a:ext cx="745785" cy="745785"/>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2000" r="-22000"/>
          </a:stretch>
        </a:blip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08B63B63-FA59-4D67-8462-65024022543D}">
      <dsp:nvSpPr>
        <dsp:cNvPr id="0" name=""/>
        <dsp:cNvSpPr/>
      </dsp:nvSpPr>
      <dsp:spPr>
        <a:xfrm>
          <a:off x="4464633" y="24447"/>
          <a:ext cx="2526424" cy="1588732"/>
        </a:xfrm>
        <a:prstGeom prst="round2SameRect">
          <a:avLst>
            <a:gd name="adj1" fmla="val 8000"/>
            <a:gd name="adj2" fmla="val 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68580" rIns="22860" bIns="22860"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latin typeface="Times New Roman" panose="02020603050405020304" pitchFamily="18" charset="0"/>
              <a:cs typeface="Times New Roman" panose="02020603050405020304" pitchFamily="18" charset="0"/>
            </a:rPr>
            <a:t>unnecessary movement of the workers during working shift like searching for tool, walking through</a:t>
          </a:r>
          <a:r>
            <a:rPr lang="en-US" sz="1800" kern="1200" dirty="0" smtClean="0">
              <a:solidFill>
                <a:schemeClr val="tx1"/>
              </a:solidFill>
              <a:latin typeface="Times New Roman" panose="02020603050405020304" pitchFamily="18" charset="0"/>
              <a:cs typeface="Times New Roman" panose="02020603050405020304" pitchFamily="18" charset="0"/>
            </a:rPr>
            <a:t> plant floor</a:t>
          </a:r>
          <a:endParaRPr lang="en-US" sz="1800" kern="1200" dirty="0">
            <a:solidFill>
              <a:schemeClr val="tx1"/>
            </a:solidFill>
            <a:latin typeface="Times New Roman" panose="02020603050405020304" pitchFamily="18" charset="0"/>
            <a:cs typeface="Times New Roman" panose="02020603050405020304" pitchFamily="18" charset="0"/>
          </a:endParaRPr>
        </a:p>
      </dsp:txBody>
      <dsp:txXfrm>
        <a:off x="4501859" y="61673"/>
        <a:ext cx="2451972" cy="1551506"/>
      </dsp:txXfrm>
    </dsp:sp>
    <dsp:sp modelId="{52584607-28D1-41F0-B5E4-5486DE32E18F}">
      <dsp:nvSpPr>
        <dsp:cNvPr id="0" name=""/>
        <dsp:cNvSpPr/>
      </dsp:nvSpPr>
      <dsp:spPr>
        <a:xfrm>
          <a:off x="4425181" y="1658699"/>
          <a:ext cx="2509185" cy="683962"/>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1440" tIns="0" rIns="30480" bIns="0" numCol="1" spcCol="1270" anchor="ctr" anchorCtr="0">
          <a:noAutofit/>
        </a:bodyPr>
        <a:lstStyle/>
        <a:p>
          <a:pPr lvl="0" algn="l"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motion</a:t>
          </a:r>
          <a:endParaRPr lang="en-US" sz="2400" kern="1200" dirty="0">
            <a:latin typeface="Times New Roman" panose="02020603050405020304" pitchFamily="18" charset="0"/>
            <a:cs typeface="Times New Roman" panose="02020603050405020304" pitchFamily="18" charset="0"/>
          </a:endParaRPr>
        </a:p>
      </dsp:txBody>
      <dsp:txXfrm>
        <a:off x="4425181" y="1658699"/>
        <a:ext cx="1767032" cy="683962"/>
      </dsp:txXfrm>
    </dsp:sp>
    <dsp:sp modelId="{0971538C-B3D6-4B34-BB7A-44FBBE7EC38C}">
      <dsp:nvSpPr>
        <dsp:cNvPr id="0" name=""/>
        <dsp:cNvSpPr/>
      </dsp:nvSpPr>
      <dsp:spPr>
        <a:xfrm>
          <a:off x="6203422" y="1707896"/>
          <a:ext cx="745785" cy="745785"/>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8000" r="-18000"/>
          </a:stretch>
        </a:blip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49758C31-548F-49A3-A4D4-1D1E744BCE69}">
      <dsp:nvSpPr>
        <dsp:cNvPr id="0" name=""/>
        <dsp:cNvSpPr/>
      </dsp:nvSpPr>
      <dsp:spPr>
        <a:xfrm>
          <a:off x="7606800" y="53707"/>
          <a:ext cx="2932728" cy="1590609"/>
        </a:xfrm>
        <a:prstGeom prst="round2SameRect">
          <a:avLst>
            <a:gd name="adj1" fmla="val 8000"/>
            <a:gd name="adj2" fmla="val 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68580" rIns="22860" bIns="22860"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solidFill>
                <a:schemeClr val="tx1"/>
              </a:solidFill>
              <a:latin typeface="Times New Roman" panose="02020603050405020304" pitchFamily="18" charset="0"/>
              <a:cs typeface="Times New Roman" panose="02020603050405020304" pitchFamily="18" charset="0"/>
            </a:rPr>
            <a:t>the workers carried out many things over the major production process and added many details and </a:t>
          </a:r>
          <a:r>
            <a:rPr lang="en-US" sz="1800" b="0" kern="1200" dirty="0" smtClean="0">
              <a:solidFill>
                <a:schemeClr val="tx1"/>
              </a:solidFill>
              <a:latin typeface="Times New Roman" panose="02020603050405020304" pitchFamily="18" charset="0"/>
              <a:cs typeface="Times New Roman" panose="02020603050405020304" pitchFamily="18" charset="0"/>
            </a:rPr>
            <a:t>aesthetic that the customer does not request them</a:t>
          </a:r>
          <a:endParaRPr lang="en-US" sz="1800" b="0" kern="1200" dirty="0">
            <a:solidFill>
              <a:schemeClr val="tx1"/>
            </a:solidFill>
            <a:latin typeface="Times New Roman" panose="02020603050405020304" pitchFamily="18" charset="0"/>
            <a:cs typeface="Times New Roman" panose="02020603050405020304" pitchFamily="18" charset="0"/>
          </a:endParaRPr>
        </a:p>
      </dsp:txBody>
      <dsp:txXfrm>
        <a:off x="7644070" y="90977"/>
        <a:ext cx="2858188" cy="1553339"/>
      </dsp:txXfrm>
    </dsp:sp>
    <dsp:sp modelId="{56297FB4-C9A0-46CB-BF2E-B0B81A2F93DD}">
      <dsp:nvSpPr>
        <dsp:cNvPr id="0" name=""/>
        <dsp:cNvSpPr/>
      </dsp:nvSpPr>
      <dsp:spPr>
        <a:xfrm>
          <a:off x="7636547" y="1674031"/>
          <a:ext cx="2902982" cy="683962"/>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1440" tIns="0" rIns="30480" bIns="0" numCol="1" spcCol="1270" anchor="ctr" anchorCtr="0">
          <a:noAutofit/>
        </a:bodyPr>
        <a:lstStyle/>
        <a:p>
          <a:pPr lvl="0" algn="l"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Over processing</a:t>
          </a:r>
          <a:endParaRPr lang="en-US" sz="2400" kern="1200" dirty="0">
            <a:latin typeface="Times New Roman" panose="02020603050405020304" pitchFamily="18" charset="0"/>
            <a:cs typeface="Times New Roman" panose="02020603050405020304" pitchFamily="18" charset="0"/>
          </a:endParaRPr>
        </a:p>
      </dsp:txBody>
      <dsp:txXfrm>
        <a:off x="7636547" y="1674031"/>
        <a:ext cx="2044353" cy="683962"/>
      </dsp:txXfrm>
    </dsp:sp>
    <dsp:sp modelId="{C3E98A5B-CEAD-404F-B382-50AF94FC0B70}">
      <dsp:nvSpPr>
        <dsp:cNvPr id="0" name=""/>
        <dsp:cNvSpPr/>
      </dsp:nvSpPr>
      <dsp:spPr>
        <a:xfrm>
          <a:off x="9880686" y="1663790"/>
          <a:ext cx="745785" cy="745785"/>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4000" r="-4000"/>
          </a:stretch>
        </a:blip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6CB89D41-2319-4FBA-AB49-CD61C74DAC8F}">
      <dsp:nvSpPr>
        <dsp:cNvPr id="0" name=""/>
        <dsp:cNvSpPr/>
      </dsp:nvSpPr>
      <dsp:spPr>
        <a:xfrm>
          <a:off x="1197132" y="2857705"/>
          <a:ext cx="2774685" cy="1590609"/>
        </a:xfrm>
        <a:prstGeom prst="round2SameRect">
          <a:avLst>
            <a:gd name="adj1" fmla="val 8000"/>
            <a:gd name="adj2" fmla="val 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68580" rIns="22860" bIns="22860"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latin typeface="Times New Roman" panose="02020603050405020304" pitchFamily="18" charset="0"/>
              <a:cs typeface="Times New Roman" panose="02020603050405020304" pitchFamily="18" charset="0"/>
            </a:rPr>
            <a:t>excessive </a:t>
          </a:r>
          <a:r>
            <a:rPr lang="en-US" sz="1800" kern="1200" dirty="0" smtClean="0">
              <a:latin typeface="Times New Roman" panose="02020603050405020304" pitchFamily="18" charset="0"/>
              <a:cs typeface="Times New Roman" panose="02020603050405020304" pitchFamily="18" charset="0"/>
            </a:rPr>
            <a:t>work in process </a:t>
          </a:r>
          <a:r>
            <a:rPr lang="en-US" sz="1800" kern="1200" dirty="0" smtClean="0">
              <a:latin typeface="Times New Roman" panose="02020603050405020304" pitchFamily="18" charset="0"/>
              <a:cs typeface="Times New Roman" panose="02020603050405020304" pitchFamily="18" charset="0"/>
            </a:rPr>
            <a:t> and </a:t>
          </a:r>
          <a:r>
            <a:rPr lang="en-US" sz="1800" kern="1200" dirty="0" smtClean="0">
              <a:latin typeface="Times New Roman" panose="02020603050405020304" pitchFamily="18" charset="0"/>
              <a:cs typeface="Times New Roman" panose="02020603050405020304" pitchFamily="18" charset="0"/>
            </a:rPr>
            <a:t>raw material </a:t>
          </a:r>
          <a:endParaRPr lang="en-US" sz="1800" kern="1200" dirty="0">
            <a:latin typeface="Times New Roman" panose="02020603050405020304" pitchFamily="18" charset="0"/>
            <a:cs typeface="Times New Roman" panose="02020603050405020304" pitchFamily="18" charset="0"/>
          </a:endParaRPr>
        </a:p>
      </dsp:txBody>
      <dsp:txXfrm>
        <a:off x="1234402" y="2894975"/>
        <a:ext cx="2700145" cy="1553339"/>
      </dsp:txXfrm>
    </dsp:sp>
    <dsp:sp modelId="{228A8CE0-6631-48B0-AD3C-84F04BD527F9}">
      <dsp:nvSpPr>
        <dsp:cNvPr id="0" name=""/>
        <dsp:cNvSpPr/>
      </dsp:nvSpPr>
      <dsp:spPr>
        <a:xfrm>
          <a:off x="1182259" y="4448315"/>
          <a:ext cx="2804431" cy="683962"/>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1440" tIns="0" rIns="30480" bIns="0" numCol="1" spcCol="1270" anchor="ctr" anchorCtr="0">
          <a:noAutofit/>
        </a:bodyPr>
        <a:lstStyle/>
        <a:p>
          <a:pPr lvl="0" algn="l"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inventory</a:t>
          </a:r>
          <a:endParaRPr lang="en-US" sz="2400" kern="1200" dirty="0">
            <a:latin typeface="Times New Roman" panose="02020603050405020304" pitchFamily="18" charset="0"/>
            <a:cs typeface="Times New Roman" panose="02020603050405020304" pitchFamily="18" charset="0"/>
          </a:endParaRPr>
        </a:p>
      </dsp:txBody>
      <dsp:txXfrm>
        <a:off x="1182259" y="4448315"/>
        <a:ext cx="1974952" cy="683962"/>
      </dsp:txXfrm>
    </dsp:sp>
    <dsp:sp modelId="{0E206984-23D0-4327-9258-F40A5AD3BE8A}">
      <dsp:nvSpPr>
        <dsp:cNvPr id="0" name=""/>
        <dsp:cNvSpPr/>
      </dsp:nvSpPr>
      <dsp:spPr>
        <a:xfrm>
          <a:off x="3124502" y="4423207"/>
          <a:ext cx="745785" cy="745785"/>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12000" r="-12000"/>
          </a:stretch>
        </a:blip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A4116079-B361-4429-87FF-5D661A33B97D}">
      <dsp:nvSpPr>
        <dsp:cNvPr id="0" name=""/>
        <dsp:cNvSpPr/>
      </dsp:nvSpPr>
      <dsp:spPr>
        <a:xfrm>
          <a:off x="4342815" y="2842849"/>
          <a:ext cx="2981609" cy="1590609"/>
        </a:xfrm>
        <a:prstGeom prst="round2SameRect">
          <a:avLst>
            <a:gd name="adj1" fmla="val 8000"/>
            <a:gd name="adj2" fmla="val 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68580" rIns="22860" bIns="22860"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latin typeface="Times New Roman" panose="02020603050405020304" pitchFamily="18" charset="0"/>
              <a:cs typeface="Times New Roman" panose="02020603050405020304" pitchFamily="18" charset="0"/>
            </a:rPr>
            <a:t>due </a:t>
          </a:r>
          <a:r>
            <a:rPr lang="en-US" sz="1800" kern="1200" dirty="0" smtClean="0">
              <a:latin typeface="Times New Roman" panose="02020603050405020304" pitchFamily="18" charset="0"/>
              <a:cs typeface="Times New Roman" panose="02020603050405020304" pitchFamily="18" charset="0"/>
            </a:rPr>
            <a:t>to rework or repair of defects, materials used due to defect and rework</a:t>
          </a:r>
          <a:endParaRPr lang="en-US" sz="1800" kern="1200" dirty="0">
            <a:latin typeface="Times New Roman" panose="02020603050405020304" pitchFamily="18" charset="0"/>
            <a:cs typeface="Times New Roman" panose="02020603050405020304" pitchFamily="18" charset="0"/>
          </a:endParaRPr>
        </a:p>
      </dsp:txBody>
      <dsp:txXfrm>
        <a:off x="4380085" y="2880119"/>
        <a:ext cx="2907069" cy="1553339"/>
      </dsp:txXfrm>
    </dsp:sp>
    <dsp:sp modelId="{0DBDBEF4-40D8-4CD6-B332-EA3E189D41C3}">
      <dsp:nvSpPr>
        <dsp:cNvPr id="0" name=""/>
        <dsp:cNvSpPr/>
      </dsp:nvSpPr>
      <dsp:spPr>
        <a:xfrm>
          <a:off x="4229626" y="4433445"/>
          <a:ext cx="3085081" cy="683962"/>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1440" tIns="0" rIns="30480" bIns="0" numCol="1" spcCol="1270" anchor="ctr" anchorCtr="0">
          <a:noAutofit/>
        </a:bodyPr>
        <a:lstStyle/>
        <a:p>
          <a:pPr lvl="0" algn="l"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defect</a:t>
          </a:r>
          <a:endParaRPr lang="en-US" sz="2400" kern="1200" dirty="0">
            <a:latin typeface="Times New Roman" panose="02020603050405020304" pitchFamily="18" charset="0"/>
            <a:cs typeface="Times New Roman" panose="02020603050405020304" pitchFamily="18" charset="0"/>
          </a:endParaRPr>
        </a:p>
      </dsp:txBody>
      <dsp:txXfrm>
        <a:off x="4229626" y="4433445"/>
        <a:ext cx="2172592" cy="683962"/>
      </dsp:txXfrm>
    </dsp:sp>
    <dsp:sp modelId="{69D1FF7E-82AF-4D12-8419-BA2430816BD8}">
      <dsp:nvSpPr>
        <dsp:cNvPr id="0" name=""/>
        <dsp:cNvSpPr/>
      </dsp:nvSpPr>
      <dsp:spPr>
        <a:xfrm>
          <a:off x="6578648" y="4408403"/>
          <a:ext cx="745785" cy="745785"/>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2000" r="-2000"/>
          </a:stretch>
        </a:blip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1C5DC092-E3D0-4D5B-8BE2-AEB252FE2442}">
      <dsp:nvSpPr>
        <dsp:cNvPr id="0" name=""/>
        <dsp:cNvSpPr/>
      </dsp:nvSpPr>
      <dsp:spPr>
        <a:xfrm>
          <a:off x="7798020" y="2830497"/>
          <a:ext cx="2837715" cy="1590609"/>
        </a:xfrm>
        <a:prstGeom prst="round2SameRect">
          <a:avLst>
            <a:gd name="adj1" fmla="val 8000"/>
            <a:gd name="adj2" fmla="val 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68580" rIns="22860" bIns="22860"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latin typeface="Times New Roman" panose="02020603050405020304" pitchFamily="18" charset="0"/>
              <a:cs typeface="Times New Roman" panose="02020603050405020304" pitchFamily="18" charset="0"/>
            </a:rPr>
            <a:t>operator waiting time </a:t>
          </a:r>
          <a:r>
            <a:rPr lang="en-US" sz="1800" kern="1200" dirty="0" smtClean="0">
              <a:latin typeface="Times New Roman" panose="02020603050405020304" pitchFamily="18" charset="0"/>
              <a:cs typeface="Times New Roman" panose="02020603050405020304" pitchFamily="18" charset="0"/>
            </a:rPr>
            <a:t>for previous operation to complete its cycle</a:t>
          </a:r>
          <a:endParaRPr lang="en-US" sz="1800" kern="1200" dirty="0">
            <a:latin typeface="Times New Roman" panose="02020603050405020304" pitchFamily="18" charset="0"/>
            <a:cs typeface="Times New Roman" panose="02020603050405020304" pitchFamily="18" charset="0"/>
          </a:endParaRPr>
        </a:p>
      </dsp:txBody>
      <dsp:txXfrm>
        <a:off x="7835290" y="2867767"/>
        <a:ext cx="2763175" cy="1553339"/>
      </dsp:txXfrm>
    </dsp:sp>
    <dsp:sp modelId="{9A9C7D2A-D893-4ED6-973B-7A920271C414}">
      <dsp:nvSpPr>
        <dsp:cNvPr id="0" name=""/>
        <dsp:cNvSpPr/>
      </dsp:nvSpPr>
      <dsp:spPr>
        <a:xfrm>
          <a:off x="7797977" y="4450836"/>
          <a:ext cx="2926996" cy="683962"/>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1440" tIns="0" rIns="30480" bIns="0" numCol="1" spcCol="1270" anchor="ctr" anchorCtr="0">
          <a:noAutofit/>
        </a:bodyPr>
        <a:lstStyle/>
        <a:p>
          <a:pPr lvl="0" algn="l"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waiting</a:t>
          </a:r>
          <a:endParaRPr lang="en-US" sz="2400" kern="1200" dirty="0">
            <a:latin typeface="Times New Roman" panose="02020603050405020304" pitchFamily="18" charset="0"/>
            <a:cs typeface="Times New Roman" panose="02020603050405020304" pitchFamily="18" charset="0"/>
          </a:endParaRPr>
        </a:p>
      </dsp:txBody>
      <dsp:txXfrm>
        <a:off x="7797977" y="4450836"/>
        <a:ext cx="2061265" cy="683962"/>
      </dsp:txXfrm>
    </dsp:sp>
    <dsp:sp modelId="{5F163549-1F38-4F35-B54B-72EE37F4339B}">
      <dsp:nvSpPr>
        <dsp:cNvPr id="0" name=""/>
        <dsp:cNvSpPr/>
      </dsp:nvSpPr>
      <dsp:spPr>
        <a:xfrm>
          <a:off x="10040126" y="4430821"/>
          <a:ext cx="951950" cy="735702"/>
        </a:xfrm>
        <a:prstGeom prst="ellipse">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l="-1000" r="-1000"/>
          </a:stretch>
        </a:blip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AD81DDF-98D4-498E-A94D-DDD7A807AD4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6391BFCE-55A1-4C09-B4B5-9359AD6F4DF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7E4FA28-26D5-4BDF-9A75-C27596ADE055}" type="datetimeFigureOut">
              <a:rPr lang="en-US" smtClean="0"/>
              <a:t>12/25/2019</a:t>
            </a:fld>
            <a:endParaRPr lang="en-US" dirty="0"/>
          </a:p>
        </p:txBody>
      </p:sp>
      <p:sp>
        <p:nvSpPr>
          <p:cNvPr id="4" name="Footer Placeholder 3">
            <a:extLst>
              <a:ext uri="{FF2B5EF4-FFF2-40B4-BE49-F238E27FC236}">
                <a16:creationId xmlns:a16="http://schemas.microsoft.com/office/drawing/2014/main" id="{4BEEB1F3-97EE-4F0D-B402-E34820EC684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054877F-A04A-4D6A-A0A8-95CC6E2D2A3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507CFE-5866-4B40-8953-42375E9B5DB3}" type="slidenum">
              <a:rPr lang="en-US" smtClean="0"/>
              <a:t>‹#›</a:t>
            </a:fld>
            <a:endParaRPr lang="en-US" dirty="0"/>
          </a:p>
        </p:txBody>
      </p:sp>
    </p:spTree>
    <p:extLst>
      <p:ext uri="{BB962C8B-B14F-4D97-AF65-F5344CB8AC3E}">
        <p14:creationId xmlns:p14="http://schemas.microsoft.com/office/powerpoint/2010/main" val="19552507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FE1D6F-8584-4A53-833D-DCA47225B220}" type="datetimeFigureOut">
              <a:rPr lang="en-US" smtClean="0"/>
              <a:t>12/25/2019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F3874D-A20A-4B3E-9C12-F524953D5B76}" type="slidenum">
              <a:rPr lang="en-US" smtClean="0"/>
              <a:t>‹#›</a:t>
            </a:fld>
            <a:endParaRPr lang="en-US" dirty="0"/>
          </a:p>
        </p:txBody>
      </p:sp>
    </p:spTree>
    <p:extLst>
      <p:ext uri="{BB962C8B-B14F-4D97-AF65-F5344CB8AC3E}">
        <p14:creationId xmlns:p14="http://schemas.microsoft.com/office/powerpoint/2010/main" val="2285305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D202488-4139-4052-B998-251C9C912739}" type="datetimeFigureOut">
              <a:rPr lang="en-US" noProof="0" smtClean="0"/>
              <a:t>12/25/2019</a:t>
            </a:fld>
            <a:endParaRPr lang="en-US" noProof="0" dirty="0"/>
          </a:p>
        </p:txBody>
      </p:sp>
      <p:sp>
        <p:nvSpPr>
          <p:cNvPr id="5" name="Footer Placeholder 4"/>
          <p:cNvSpPr>
            <a:spLocks noGrp="1"/>
          </p:cNvSpPr>
          <p:nvPr>
            <p:ph type="ftr" sz="quarter" idx="11"/>
          </p:nvPr>
        </p:nvSpPr>
        <p:spPr/>
        <p:txBody>
          <a:bodyPr/>
          <a:lstStyle/>
          <a:p>
            <a:r>
              <a:rPr lang="en-US" noProof="0" smtClean="0"/>
              <a:t>Add Footer Here</a:t>
            </a:r>
            <a:endParaRPr lang="en-US" noProof="0"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1657626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D202488-4139-4052-B998-251C9C912739}" type="datetimeFigureOut">
              <a:rPr lang="en-US" noProof="0" smtClean="0"/>
              <a:pPr/>
              <a:t>12/25/2019</a:t>
            </a:fld>
            <a:endParaRPr lang="en-US" noProof="0" dirty="0"/>
          </a:p>
        </p:txBody>
      </p:sp>
      <p:sp>
        <p:nvSpPr>
          <p:cNvPr id="5" name="Footer Placeholder 4"/>
          <p:cNvSpPr>
            <a:spLocks noGrp="1"/>
          </p:cNvSpPr>
          <p:nvPr>
            <p:ph type="ftr" sz="quarter" idx="11"/>
          </p:nvPr>
        </p:nvSpPr>
        <p:spPr/>
        <p:txBody>
          <a:bodyPr/>
          <a:lstStyle/>
          <a:p>
            <a:r>
              <a:rPr lang="en-US" noProof="0" smtClean="0"/>
              <a:t>Add Footer Here</a:t>
            </a:r>
            <a:endParaRPr lang="en-US" noProof="0"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579538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D202488-4139-4052-B998-251C9C912739}" type="datetimeFigureOut">
              <a:rPr lang="en-US" noProof="0" smtClean="0"/>
              <a:pPr/>
              <a:t>12/25/2019</a:t>
            </a:fld>
            <a:endParaRPr lang="en-US" noProof="0" dirty="0"/>
          </a:p>
        </p:txBody>
      </p:sp>
      <p:sp>
        <p:nvSpPr>
          <p:cNvPr id="5" name="Footer Placeholder 4"/>
          <p:cNvSpPr>
            <a:spLocks noGrp="1"/>
          </p:cNvSpPr>
          <p:nvPr>
            <p:ph type="ftr" sz="quarter" idx="11"/>
          </p:nvPr>
        </p:nvSpPr>
        <p:spPr/>
        <p:txBody>
          <a:bodyPr/>
          <a:lstStyle/>
          <a:p>
            <a:r>
              <a:rPr lang="en-US" noProof="0" smtClean="0"/>
              <a:t>Add Footer Here</a:t>
            </a:r>
            <a:endParaRPr lang="en-US" noProof="0"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4902782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ontent with Caption">
    <p:bg bwMode="ltGray">
      <p:bgPr>
        <a:blipFill dpi="0" rotWithShape="1">
          <a:blip r:embed="rId2" cstate="screen">
            <a:alphaModFix amt="45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095246" y="1645522"/>
            <a:ext cx="5807176" cy="3840852"/>
          </a:xfrm>
        </p:spPr>
        <p:txBody>
          <a:bodyPr anchor="ct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4" name="Text Placeholder 3"/>
          <p:cNvSpPr>
            <a:spLocks noGrp="1"/>
          </p:cNvSpPr>
          <p:nvPr>
            <p:ph type="body" sz="half" idx="2"/>
          </p:nvPr>
        </p:nvSpPr>
        <p:spPr>
          <a:xfrm>
            <a:off x="1290909" y="1645522"/>
            <a:ext cx="3600000" cy="3836725"/>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smtClean="0"/>
              <a:t>Edit Master text styles</a:t>
            </a:r>
          </a:p>
        </p:txBody>
      </p:sp>
      <p:sp>
        <p:nvSpPr>
          <p:cNvPr id="5" name="Date Placeholder 4"/>
          <p:cNvSpPr>
            <a:spLocks noGrp="1"/>
          </p:cNvSpPr>
          <p:nvPr>
            <p:ph type="dt" sz="half" idx="10"/>
          </p:nvPr>
        </p:nvSpPr>
        <p:spPr/>
        <p:txBody>
          <a:bodyPr/>
          <a:lstStyle/>
          <a:p>
            <a:fld id="{2D202488-4139-4052-B998-251C9C912739}" type="datetimeFigureOut">
              <a:rPr lang="en-US" noProof="0" smtClean="0"/>
              <a:t>12/25/2019</a:t>
            </a:fld>
            <a:endParaRPr lang="en-US" noProof="0" dirty="0"/>
          </a:p>
        </p:txBody>
      </p:sp>
      <p:sp>
        <p:nvSpPr>
          <p:cNvPr id="6" name="Footer Placeholder 5"/>
          <p:cNvSpPr>
            <a:spLocks noGrp="1"/>
          </p:cNvSpPr>
          <p:nvPr>
            <p:ph type="ftr" sz="quarter" idx="11"/>
          </p:nvPr>
        </p:nvSpPr>
        <p:spPr/>
        <p:txBody>
          <a:bodyPr/>
          <a:lstStyle/>
          <a:p>
            <a:r>
              <a:rPr lang="en-US" noProof="0" dirty="0"/>
              <a:t>Add Footer Here</a:t>
            </a:r>
          </a:p>
        </p:txBody>
      </p:sp>
      <p:cxnSp>
        <p:nvCxnSpPr>
          <p:cNvPr id="9" name="Straight Connector 8">
            <a:extLst>
              <a:ext uri="{FF2B5EF4-FFF2-40B4-BE49-F238E27FC236}">
                <a16:creationId xmlns:a16="http://schemas.microsoft.com/office/drawing/2014/main" id="{6CC09F73-0AD6-4A1E-A331-75A00B808982}"/>
              </a:ext>
            </a:extLst>
          </p:cNvPr>
          <p:cNvCxnSpPr/>
          <p:nvPr userDrawn="1"/>
        </p:nvCxnSpPr>
        <p:spPr>
          <a:xfrm>
            <a:off x="1292239" y="1486603"/>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7" name="Title 6">
            <a:extLst>
              <a:ext uri="{FF2B5EF4-FFF2-40B4-BE49-F238E27FC236}">
                <a16:creationId xmlns:a16="http://schemas.microsoft.com/office/drawing/2014/main" id="{1B74F78C-6D32-47C3-ABB2-6E7092A9C4A3}"/>
              </a:ext>
            </a:extLst>
          </p:cNvPr>
          <p:cNvSpPr>
            <a:spLocks noGrp="1"/>
          </p:cNvSpPr>
          <p:nvPr>
            <p:ph type="title"/>
          </p:nvPr>
        </p:nvSpPr>
        <p:spPr/>
        <p:txBody>
          <a:bodyPr/>
          <a:lstStyle/>
          <a:p>
            <a:r>
              <a:rPr lang="en-US" noProof="0" smtClean="0"/>
              <a:t>Click to edit Master title style</a:t>
            </a:r>
            <a:endParaRPr lang="en-US" noProof="0"/>
          </a:p>
        </p:txBody>
      </p:sp>
    </p:spTree>
    <p:extLst>
      <p:ext uri="{BB962C8B-B14F-4D97-AF65-F5344CB8AC3E}">
        <p14:creationId xmlns:p14="http://schemas.microsoft.com/office/powerpoint/2010/main" val="14424583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Only">
    <p:bg bwMode="ltGray">
      <p:bgPr>
        <a:blipFill dpi="0" rotWithShape="1">
          <a:blip r:embed="rId2" cstate="screen">
            <a:alphaModFix amt="45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D202488-4139-4052-B998-251C9C912739}" type="datetimeFigureOut">
              <a:rPr lang="en-US" noProof="0" smtClean="0"/>
              <a:t>12/25/2019</a:t>
            </a:fld>
            <a:endParaRPr lang="en-US" noProof="0" dirty="0"/>
          </a:p>
        </p:txBody>
      </p:sp>
      <p:sp>
        <p:nvSpPr>
          <p:cNvPr id="4" name="Footer Placeholder 3"/>
          <p:cNvSpPr>
            <a:spLocks noGrp="1"/>
          </p:cNvSpPr>
          <p:nvPr>
            <p:ph type="ftr" sz="quarter" idx="11"/>
          </p:nvPr>
        </p:nvSpPr>
        <p:spPr/>
        <p:txBody>
          <a:bodyPr/>
          <a:lstStyle/>
          <a:p>
            <a:r>
              <a:rPr lang="en-US" noProof="0" dirty="0"/>
              <a:t>Add Footer Here</a:t>
            </a:r>
          </a:p>
        </p:txBody>
      </p:sp>
      <p:cxnSp>
        <p:nvCxnSpPr>
          <p:cNvPr id="7" name="Straight Connector 6">
            <a:extLst>
              <a:ext uri="{FF2B5EF4-FFF2-40B4-BE49-F238E27FC236}">
                <a16:creationId xmlns:a16="http://schemas.microsoft.com/office/drawing/2014/main" id="{FFB55B52-B62C-4800-AAC1-B15AF2FE1F45}"/>
              </a:ext>
            </a:extLst>
          </p:cNvPr>
          <p:cNvCxnSpPr/>
          <p:nvPr userDrawn="1"/>
        </p:nvCxnSpPr>
        <p:spPr>
          <a:xfrm>
            <a:off x="1292239" y="1486603"/>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5" name="Title 4">
            <a:extLst>
              <a:ext uri="{FF2B5EF4-FFF2-40B4-BE49-F238E27FC236}">
                <a16:creationId xmlns:a16="http://schemas.microsoft.com/office/drawing/2014/main" id="{3DF0054B-B64C-418E-A1B8-428EE4A1DB50}"/>
              </a:ext>
            </a:extLst>
          </p:cNvPr>
          <p:cNvSpPr>
            <a:spLocks noGrp="1"/>
          </p:cNvSpPr>
          <p:nvPr>
            <p:ph type="title"/>
          </p:nvPr>
        </p:nvSpPr>
        <p:spPr/>
        <p:txBody>
          <a:bodyPr/>
          <a:lstStyle/>
          <a:p>
            <a:r>
              <a:rPr lang="en-US" noProof="0" smtClean="0"/>
              <a:t>Click to edit Master title style</a:t>
            </a:r>
            <a:endParaRPr lang="en-US" noProof="0"/>
          </a:p>
        </p:txBody>
      </p:sp>
      <p:sp>
        <p:nvSpPr>
          <p:cNvPr id="6" name="Text Placeholder 5">
            <a:extLst>
              <a:ext uri="{FF2B5EF4-FFF2-40B4-BE49-F238E27FC236}">
                <a16:creationId xmlns:a16="http://schemas.microsoft.com/office/drawing/2014/main" id="{A5A680F6-C147-410B-94DF-19850752D7DF}"/>
              </a:ext>
            </a:extLst>
          </p:cNvPr>
          <p:cNvSpPr>
            <a:spLocks noGrp="1"/>
          </p:cNvSpPr>
          <p:nvPr>
            <p:ph type="body" sz="quarter" idx="12"/>
          </p:nvPr>
        </p:nvSpPr>
        <p:spPr>
          <a:xfrm>
            <a:off x="1694656" y="1865037"/>
            <a:ext cx="8802688" cy="3127927"/>
          </a:xfrm>
        </p:spPr>
        <p:txBody>
          <a:bodyPr anchor="ctr">
            <a:normAutofit/>
          </a:bodyPr>
          <a:lstStyle>
            <a:lvl1pPr marL="0" indent="0" algn="ctr">
              <a:buNone/>
              <a:defRPr sz="6000"/>
            </a:lvl1pPr>
            <a:lvl2pPr marL="457200" indent="0">
              <a:buNone/>
              <a:defRPr/>
            </a:lvl2pPr>
          </a:lstStyle>
          <a:p>
            <a:pPr lvl="0"/>
            <a:r>
              <a:rPr lang="en-US" noProof="0" smtClean="0"/>
              <a:t>Edit Master text styles</a:t>
            </a:r>
          </a:p>
        </p:txBody>
      </p:sp>
    </p:spTree>
    <p:extLst>
      <p:ext uri="{BB962C8B-B14F-4D97-AF65-F5344CB8AC3E}">
        <p14:creationId xmlns:p14="http://schemas.microsoft.com/office/powerpoint/2010/main" val="18399566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D202488-4139-4052-B998-251C9C912739}" type="datetimeFigureOut">
              <a:rPr lang="en-US" noProof="0" smtClean="0"/>
              <a:pPr/>
              <a:t>12/25/2019</a:t>
            </a:fld>
            <a:endParaRPr lang="en-US" noProof="0" dirty="0"/>
          </a:p>
        </p:txBody>
      </p:sp>
      <p:sp>
        <p:nvSpPr>
          <p:cNvPr id="5" name="Footer Placeholder 4"/>
          <p:cNvSpPr>
            <a:spLocks noGrp="1"/>
          </p:cNvSpPr>
          <p:nvPr>
            <p:ph type="ftr" sz="quarter" idx="11"/>
          </p:nvPr>
        </p:nvSpPr>
        <p:spPr/>
        <p:txBody>
          <a:bodyPr/>
          <a:lstStyle/>
          <a:p>
            <a:r>
              <a:rPr lang="en-US" noProof="0" smtClean="0"/>
              <a:t>Add Footer Here</a:t>
            </a:r>
            <a:endParaRPr lang="en-US" noProof="0"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5995221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Content">
    <p:bg bwMode="ltGray">
      <p:bgPr>
        <a:blipFill dpi="0" rotWithShape="1">
          <a:blip r:embed="rId2" cstate="screen">
            <a:alphaModFix amt="45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chor="t"/>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4" name="Date Placeholder 3"/>
          <p:cNvSpPr>
            <a:spLocks noGrp="1"/>
          </p:cNvSpPr>
          <p:nvPr>
            <p:ph type="dt" sz="half" idx="10"/>
          </p:nvPr>
        </p:nvSpPr>
        <p:spPr/>
        <p:txBody>
          <a:bodyPr/>
          <a:lstStyle/>
          <a:p>
            <a:fld id="{2D202488-4139-4052-B998-251C9C912739}" type="datetimeFigureOut">
              <a:rPr lang="en-US" noProof="0" smtClean="0"/>
              <a:t>12/25/2019</a:t>
            </a:fld>
            <a:endParaRPr lang="en-US" noProof="0" dirty="0"/>
          </a:p>
        </p:txBody>
      </p:sp>
      <p:sp>
        <p:nvSpPr>
          <p:cNvPr id="5" name="Footer Placeholder 4"/>
          <p:cNvSpPr>
            <a:spLocks noGrp="1"/>
          </p:cNvSpPr>
          <p:nvPr>
            <p:ph type="ftr" sz="quarter" idx="11"/>
          </p:nvPr>
        </p:nvSpPr>
        <p:spPr/>
        <p:txBody>
          <a:bodyPr/>
          <a:lstStyle/>
          <a:p>
            <a:r>
              <a:rPr lang="en-US" noProof="0" dirty="0"/>
              <a:t>Add Footer Here</a:t>
            </a:r>
          </a:p>
        </p:txBody>
      </p:sp>
      <p:cxnSp>
        <p:nvCxnSpPr>
          <p:cNvPr id="33" name="Straight Connector 32"/>
          <p:cNvCxnSpPr/>
          <p:nvPr/>
        </p:nvCxnSpPr>
        <p:spPr>
          <a:xfrm>
            <a:off x="1292239" y="1486603"/>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6" name="Title 5">
            <a:extLst>
              <a:ext uri="{FF2B5EF4-FFF2-40B4-BE49-F238E27FC236}">
                <a16:creationId xmlns:a16="http://schemas.microsoft.com/office/drawing/2014/main" id="{C414FF1F-6558-4E39-87DB-276E44F5477C}"/>
              </a:ext>
            </a:extLst>
          </p:cNvPr>
          <p:cNvSpPr>
            <a:spLocks noGrp="1"/>
          </p:cNvSpPr>
          <p:nvPr>
            <p:ph type="title"/>
          </p:nvPr>
        </p:nvSpPr>
        <p:spPr/>
        <p:txBody>
          <a:bodyPr/>
          <a:lstStyle/>
          <a:p>
            <a:r>
              <a:rPr lang="en-US" noProof="0" smtClean="0"/>
              <a:t>Click to edit Master title style</a:t>
            </a:r>
            <a:endParaRPr lang="en-US" noProof="0"/>
          </a:p>
        </p:txBody>
      </p:sp>
    </p:spTree>
    <p:extLst>
      <p:ext uri="{BB962C8B-B14F-4D97-AF65-F5344CB8AC3E}">
        <p14:creationId xmlns:p14="http://schemas.microsoft.com/office/powerpoint/2010/main" val="24028587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Title and Content">
    <p:bg bwMode="ltGray">
      <p:bgPr>
        <a:blipFill dpi="0" rotWithShape="1">
          <a:blip r:embed="rId2" cstate="screen">
            <a:alphaModFix amt="45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chor="t"/>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4" name="Date Placeholder 3"/>
          <p:cNvSpPr>
            <a:spLocks noGrp="1"/>
          </p:cNvSpPr>
          <p:nvPr>
            <p:ph type="dt" sz="half" idx="10"/>
          </p:nvPr>
        </p:nvSpPr>
        <p:spPr/>
        <p:txBody>
          <a:bodyPr/>
          <a:lstStyle/>
          <a:p>
            <a:fld id="{2D202488-4139-4052-B998-251C9C912739}" type="datetimeFigureOut">
              <a:rPr lang="en-US" noProof="0" smtClean="0"/>
              <a:t>12/25/2019</a:t>
            </a:fld>
            <a:endParaRPr lang="en-US" noProof="0" dirty="0"/>
          </a:p>
        </p:txBody>
      </p:sp>
      <p:sp>
        <p:nvSpPr>
          <p:cNvPr id="5" name="Footer Placeholder 4"/>
          <p:cNvSpPr>
            <a:spLocks noGrp="1"/>
          </p:cNvSpPr>
          <p:nvPr>
            <p:ph type="ftr" sz="quarter" idx="11"/>
          </p:nvPr>
        </p:nvSpPr>
        <p:spPr/>
        <p:txBody>
          <a:bodyPr/>
          <a:lstStyle/>
          <a:p>
            <a:r>
              <a:rPr lang="en-US" noProof="0" dirty="0"/>
              <a:t>Add Footer Here</a:t>
            </a:r>
          </a:p>
        </p:txBody>
      </p:sp>
      <p:cxnSp>
        <p:nvCxnSpPr>
          <p:cNvPr id="33" name="Straight Connector 32"/>
          <p:cNvCxnSpPr/>
          <p:nvPr/>
        </p:nvCxnSpPr>
        <p:spPr>
          <a:xfrm>
            <a:off x="1292239" y="1486603"/>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6" name="Title 5">
            <a:extLst>
              <a:ext uri="{FF2B5EF4-FFF2-40B4-BE49-F238E27FC236}">
                <a16:creationId xmlns:a16="http://schemas.microsoft.com/office/drawing/2014/main" id="{C414FF1F-6558-4E39-87DB-276E44F5477C}"/>
              </a:ext>
            </a:extLst>
          </p:cNvPr>
          <p:cNvSpPr>
            <a:spLocks noGrp="1"/>
          </p:cNvSpPr>
          <p:nvPr>
            <p:ph type="title"/>
          </p:nvPr>
        </p:nvSpPr>
        <p:spPr/>
        <p:txBody>
          <a:bodyPr/>
          <a:lstStyle/>
          <a:p>
            <a:r>
              <a:rPr lang="en-US" noProof="0" smtClean="0"/>
              <a:t>Click to edit Master title style</a:t>
            </a:r>
            <a:endParaRPr lang="en-US" noProof="0"/>
          </a:p>
        </p:txBody>
      </p:sp>
    </p:spTree>
    <p:extLst>
      <p:ext uri="{BB962C8B-B14F-4D97-AF65-F5344CB8AC3E}">
        <p14:creationId xmlns:p14="http://schemas.microsoft.com/office/powerpoint/2010/main" val="6299972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Title and Content">
    <p:bg bwMode="ltGray">
      <p:bgPr>
        <a:blipFill dpi="0" rotWithShape="1">
          <a:blip r:embed="rId2" cstate="screen">
            <a:alphaModFix amt="45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chor="t"/>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4" name="Date Placeholder 3"/>
          <p:cNvSpPr>
            <a:spLocks noGrp="1"/>
          </p:cNvSpPr>
          <p:nvPr>
            <p:ph type="dt" sz="half" idx="10"/>
          </p:nvPr>
        </p:nvSpPr>
        <p:spPr/>
        <p:txBody>
          <a:bodyPr/>
          <a:lstStyle/>
          <a:p>
            <a:fld id="{2D202488-4139-4052-B998-251C9C912739}" type="datetimeFigureOut">
              <a:rPr lang="en-US" noProof="0" smtClean="0"/>
              <a:t>12/25/2019</a:t>
            </a:fld>
            <a:endParaRPr lang="en-US" noProof="0" dirty="0"/>
          </a:p>
        </p:txBody>
      </p:sp>
      <p:sp>
        <p:nvSpPr>
          <p:cNvPr id="5" name="Footer Placeholder 4"/>
          <p:cNvSpPr>
            <a:spLocks noGrp="1"/>
          </p:cNvSpPr>
          <p:nvPr>
            <p:ph type="ftr" sz="quarter" idx="11"/>
          </p:nvPr>
        </p:nvSpPr>
        <p:spPr/>
        <p:txBody>
          <a:bodyPr/>
          <a:lstStyle/>
          <a:p>
            <a:r>
              <a:rPr lang="en-US" noProof="0" dirty="0"/>
              <a:t>Add Footer Here</a:t>
            </a:r>
          </a:p>
        </p:txBody>
      </p:sp>
      <p:cxnSp>
        <p:nvCxnSpPr>
          <p:cNvPr id="33" name="Straight Connector 32"/>
          <p:cNvCxnSpPr/>
          <p:nvPr/>
        </p:nvCxnSpPr>
        <p:spPr>
          <a:xfrm>
            <a:off x="1292239" y="1486603"/>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6" name="Title 5">
            <a:extLst>
              <a:ext uri="{FF2B5EF4-FFF2-40B4-BE49-F238E27FC236}">
                <a16:creationId xmlns:a16="http://schemas.microsoft.com/office/drawing/2014/main" id="{C414FF1F-6558-4E39-87DB-276E44F5477C}"/>
              </a:ext>
            </a:extLst>
          </p:cNvPr>
          <p:cNvSpPr>
            <a:spLocks noGrp="1"/>
          </p:cNvSpPr>
          <p:nvPr>
            <p:ph type="title"/>
          </p:nvPr>
        </p:nvSpPr>
        <p:spPr/>
        <p:txBody>
          <a:bodyPr/>
          <a:lstStyle/>
          <a:p>
            <a:r>
              <a:rPr lang="en-US" noProof="0" smtClean="0"/>
              <a:t>Click to edit Master title style</a:t>
            </a:r>
            <a:endParaRPr lang="en-US" noProof="0"/>
          </a:p>
        </p:txBody>
      </p:sp>
    </p:spTree>
    <p:extLst>
      <p:ext uri="{BB962C8B-B14F-4D97-AF65-F5344CB8AC3E}">
        <p14:creationId xmlns:p14="http://schemas.microsoft.com/office/powerpoint/2010/main" val="37362090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ntent">
    <p:bg bwMode="ltGray">
      <p:bgPr>
        <a:blipFill dpi="0" rotWithShape="1">
          <a:blip r:embed="rId2" cstate="screen">
            <a:alphaModFix amt="45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292239" y="2161853"/>
            <a:ext cx="4645152" cy="3448595"/>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4" name="Content Placeholder 3"/>
          <p:cNvSpPr>
            <a:spLocks noGrp="1"/>
          </p:cNvSpPr>
          <p:nvPr>
            <p:ph sz="half" idx="2"/>
          </p:nvPr>
        </p:nvSpPr>
        <p:spPr>
          <a:xfrm>
            <a:off x="6258679" y="2168318"/>
            <a:ext cx="4645152" cy="3441520"/>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5" name="Date Placeholder 4"/>
          <p:cNvSpPr>
            <a:spLocks noGrp="1"/>
          </p:cNvSpPr>
          <p:nvPr>
            <p:ph type="dt" sz="half" idx="10"/>
          </p:nvPr>
        </p:nvSpPr>
        <p:spPr/>
        <p:txBody>
          <a:bodyPr/>
          <a:lstStyle/>
          <a:p>
            <a:fld id="{2D202488-4139-4052-B998-251C9C912739}" type="datetimeFigureOut">
              <a:rPr lang="en-US" noProof="0" smtClean="0"/>
              <a:t>12/25/2019</a:t>
            </a:fld>
            <a:endParaRPr lang="en-US" noProof="0" dirty="0"/>
          </a:p>
        </p:txBody>
      </p:sp>
      <p:sp>
        <p:nvSpPr>
          <p:cNvPr id="6" name="Footer Placeholder 5"/>
          <p:cNvSpPr>
            <a:spLocks noGrp="1"/>
          </p:cNvSpPr>
          <p:nvPr>
            <p:ph type="ftr" sz="quarter" idx="11"/>
          </p:nvPr>
        </p:nvSpPr>
        <p:spPr/>
        <p:txBody>
          <a:bodyPr/>
          <a:lstStyle/>
          <a:p>
            <a:r>
              <a:rPr lang="en-US" noProof="0" dirty="0"/>
              <a:t>Add Footer Here</a:t>
            </a:r>
          </a:p>
        </p:txBody>
      </p:sp>
      <p:cxnSp>
        <p:nvCxnSpPr>
          <p:cNvPr id="9" name="Straight Connector 8">
            <a:extLst>
              <a:ext uri="{FF2B5EF4-FFF2-40B4-BE49-F238E27FC236}">
                <a16:creationId xmlns:a16="http://schemas.microsoft.com/office/drawing/2014/main" id="{4715607D-9DE2-4687-AAF8-EF2427252A90}"/>
              </a:ext>
            </a:extLst>
          </p:cNvPr>
          <p:cNvCxnSpPr/>
          <p:nvPr userDrawn="1"/>
        </p:nvCxnSpPr>
        <p:spPr>
          <a:xfrm>
            <a:off x="1292239" y="1486603"/>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7" name="Title 6">
            <a:extLst>
              <a:ext uri="{FF2B5EF4-FFF2-40B4-BE49-F238E27FC236}">
                <a16:creationId xmlns:a16="http://schemas.microsoft.com/office/drawing/2014/main" id="{2F96D46B-C1B8-46AB-87DF-61A8058B1F42}"/>
              </a:ext>
            </a:extLst>
          </p:cNvPr>
          <p:cNvSpPr>
            <a:spLocks noGrp="1"/>
          </p:cNvSpPr>
          <p:nvPr>
            <p:ph type="title"/>
          </p:nvPr>
        </p:nvSpPr>
        <p:spPr/>
        <p:txBody>
          <a:bodyPr/>
          <a:lstStyle/>
          <a:p>
            <a:r>
              <a:rPr lang="en-US" noProof="0" smtClean="0"/>
              <a:t>Click to edit Master title style</a:t>
            </a:r>
            <a:endParaRPr lang="en-US" noProof="0"/>
          </a:p>
        </p:txBody>
      </p:sp>
    </p:spTree>
    <p:extLst>
      <p:ext uri="{BB962C8B-B14F-4D97-AF65-F5344CB8AC3E}">
        <p14:creationId xmlns:p14="http://schemas.microsoft.com/office/powerpoint/2010/main" val="2777504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mparison">
    <p:bg bwMode="ltGray">
      <p:bgPr>
        <a:blipFill dpi="0" rotWithShape="1">
          <a:blip r:embed="rId2" cstate="screen">
            <a:alphaModFix amt="45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87315" y="1950795"/>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Edit Master text styles</a:t>
            </a:r>
          </a:p>
        </p:txBody>
      </p:sp>
      <p:sp>
        <p:nvSpPr>
          <p:cNvPr id="4" name="Content Placeholder 3"/>
          <p:cNvSpPr>
            <a:spLocks noGrp="1"/>
          </p:cNvSpPr>
          <p:nvPr>
            <p:ph sz="half" idx="2"/>
          </p:nvPr>
        </p:nvSpPr>
        <p:spPr>
          <a:xfrm>
            <a:off x="1287315" y="2755515"/>
            <a:ext cx="4645152" cy="2644457"/>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5" name="Text Placeholder 4"/>
          <p:cNvSpPr>
            <a:spLocks noGrp="1"/>
          </p:cNvSpPr>
          <p:nvPr>
            <p:ph type="body" sz="quarter" idx="3"/>
          </p:nvPr>
        </p:nvSpPr>
        <p:spPr>
          <a:xfrm>
            <a:off x="6252486" y="1954249"/>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Edit Master text styles</a:t>
            </a:r>
          </a:p>
        </p:txBody>
      </p:sp>
      <p:sp>
        <p:nvSpPr>
          <p:cNvPr id="6" name="Content Placeholder 5"/>
          <p:cNvSpPr>
            <a:spLocks noGrp="1"/>
          </p:cNvSpPr>
          <p:nvPr>
            <p:ph sz="quarter" idx="4"/>
          </p:nvPr>
        </p:nvSpPr>
        <p:spPr>
          <a:xfrm>
            <a:off x="6252486" y="2752737"/>
            <a:ext cx="4645152" cy="2637371"/>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7" name="Date Placeholder 6"/>
          <p:cNvSpPr>
            <a:spLocks noGrp="1"/>
          </p:cNvSpPr>
          <p:nvPr>
            <p:ph type="dt" sz="half" idx="10"/>
          </p:nvPr>
        </p:nvSpPr>
        <p:spPr/>
        <p:txBody>
          <a:bodyPr/>
          <a:lstStyle/>
          <a:p>
            <a:fld id="{2D202488-4139-4052-B998-251C9C912739}" type="datetimeFigureOut">
              <a:rPr lang="en-US" noProof="0" smtClean="0"/>
              <a:t>12/25/2019</a:t>
            </a:fld>
            <a:endParaRPr lang="en-US" noProof="0" dirty="0"/>
          </a:p>
        </p:txBody>
      </p:sp>
      <p:sp>
        <p:nvSpPr>
          <p:cNvPr id="8" name="Footer Placeholder 7"/>
          <p:cNvSpPr>
            <a:spLocks noGrp="1"/>
          </p:cNvSpPr>
          <p:nvPr>
            <p:ph type="ftr" sz="quarter" idx="11"/>
          </p:nvPr>
        </p:nvSpPr>
        <p:spPr/>
        <p:txBody>
          <a:bodyPr/>
          <a:lstStyle/>
          <a:p>
            <a:r>
              <a:rPr lang="en-US" noProof="0" dirty="0"/>
              <a:t>Add Footer Here</a:t>
            </a:r>
          </a:p>
        </p:txBody>
      </p:sp>
      <p:cxnSp>
        <p:nvCxnSpPr>
          <p:cNvPr id="11" name="Straight Connector 10">
            <a:extLst>
              <a:ext uri="{FF2B5EF4-FFF2-40B4-BE49-F238E27FC236}">
                <a16:creationId xmlns:a16="http://schemas.microsoft.com/office/drawing/2014/main" id="{C384AA55-1960-47F4-BA3C-E97A6F2D0B19}"/>
              </a:ext>
            </a:extLst>
          </p:cNvPr>
          <p:cNvCxnSpPr/>
          <p:nvPr userDrawn="1"/>
        </p:nvCxnSpPr>
        <p:spPr>
          <a:xfrm>
            <a:off x="1292239" y="1486603"/>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9" name="Title 8">
            <a:extLst>
              <a:ext uri="{FF2B5EF4-FFF2-40B4-BE49-F238E27FC236}">
                <a16:creationId xmlns:a16="http://schemas.microsoft.com/office/drawing/2014/main" id="{09471694-1220-4CFC-A31F-622E5D3DE2D5}"/>
              </a:ext>
            </a:extLst>
          </p:cNvPr>
          <p:cNvSpPr>
            <a:spLocks noGrp="1"/>
          </p:cNvSpPr>
          <p:nvPr>
            <p:ph type="title"/>
          </p:nvPr>
        </p:nvSpPr>
        <p:spPr/>
        <p:txBody>
          <a:bodyPr/>
          <a:lstStyle/>
          <a:p>
            <a:r>
              <a:rPr lang="en-US" noProof="0" smtClean="0"/>
              <a:t>Click to edit Master title style</a:t>
            </a:r>
            <a:endParaRPr lang="en-US" noProof="0"/>
          </a:p>
        </p:txBody>
      </p:sp>
    </p:spTree>
    <p:extLst>
      <p:ext uri="{BB962C8B-B14F-4D97-AF65-F5344CB8AC3E}">
        <p14:creationId xmlns:p14="http://schemas.microsoft.com/office/powerpoint/2010/main" val="981749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D202488-4139-4052-B998-251C9C912739}" type="datetimeFigureOut">
              <a:rPr lang="en-US" noProof="0" smtClean="0"/>
              <a:pPr/>
              <a:t>12/25/2019</a:t>
            </a:fld>
            <a:endParaRPr lang="en-US" noProof="0" dirty="0"/>
          </a:p>
        </p:txBody>
      </p:sp>
      <p:sp>
        <p:nvSpPr>
          <p:cNvPr id="5" name="Footer Placeholder 4"/>
          <p:cNvSpPr>
            <a:spLocks noGrp="1"/>
          </p:cNvSpPr>
          <p:nvPr>
            <p:ph type="ftr" sz="quarter" idx="11"/>
          </p:nvPr>
        </p:nvSpPr>
        <p:spPr/>
        <p:txBody>
          <a:bodyPr/>
          <a:lstStyle/>
          <a:p>
            <a:r>
              <a:rPr lang="en-US" noProof="0" smtClean="0"/>
              <a:t>Add Footer Here</a:t>
            </a:r>
            <a:endParaRPr lang="en-US" noProof="0"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4800039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Only">
    <p:bg bwMode="ltGray">
      <p:bgPr>
        <a:blipFill dpi="0" rotWithShape="1">
          <a:blip r:embed="rId2" cstate="screen">
            <a:alphaModFix amt="45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D202488-4139-4052-B998-251C9C912739}" type="datetimeFigureOut">
              <a:rPr lang="en-US" noProof="0" smtClean="0"/>
              <a:t>12/25/2019</a:t>
            </a:fld>
            <a:endParaRPr lang="en-US" noProof="0" dirty="0"/>
          </a:p>
        </p:txBody>
      </p:sp>
      <p:sp>
        <p:nvSpPr>
          <p:cNvPr id="4" name="Footer Placeholder 3"/>
          <p:cNvSpPr>
            <a:spLocks noGrp="1"/>
          </p:cNvSpPr>
          <p:nvPr>
            <p:ph type="ftr" sz="quarter" idx="11"/>
          </p:nvPr>
        </p:nvSpPr>
        <p:spPr/>
        <p:txBody>
          <a:bodyPr/>
          <a:lstStyle/>
          <a:p>
            <a:r>
              <a:rPr lang="en-US" noProof="0" dirty="0"/>
              <a:t>Add Footer Here</a:t>
            </a:r>
          </a:p>
        </p:txBody>
      </p:sp>
      <p:cxnSp>
        <p:nvCxnSpPr>
          <p:cNvPr id="7" name="Straight Connector 6">
            <a:extLst>
              <a:ext uri="{FF2B5EF4-FFF2-40B4-BE49-F238E27FC236}">
                <a16:creationId xmlns:a16="http://schemas.microsoft.com/office/drawing/2014/main" id="{FFB55B52-B62C-4800-AAC1-B15AF2FE1F45}"/>
              </a:ext>
            </a:extLst>
          </p:cNvPr>
          <p:cNvCxnSpPr/>
          <p:nvPr userDrawn="1"/>
        </p:nvCxnSpPr>
        <p:spPr>
          <a:xfrm>
            <a:off x="1292239" y="1486603"/>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5" name="Title 4">
            <a:extLst>
              <a:ext uri="{FF2B5EF4-FFF2-40B4-BE49-F238E27FC236}">
                <a16:creationId xmlns:a16="http://schemas.microsoft.com/office/drawing/2014/main" id="{3DF0054B-B64C-418E-A1B8-428EE4A1DB50}"/>
              </a:ext>
            </a:extLst>
          </p:cNvPr>
          <p:cNvSpPr>
            <a:spLocks noGrp="1"/>
          </p:cNvSpPr>
          <p:nvPr>
            <p:ph type="title"/>
          </p:nvPr>
        </p:nvSpPr>
        <p:spPr/>
        <p:txBody>
          <a:bodyPr/>
          <a:lstStyle/>
          <a:p>
            <a:r>
              <a:rPr lang="en-US" noProof="0" smtClean="0"/>
              <a:t>Click to edit Master title style</a:t>
            </a:r>
            <a:endParaRPr lang="en-US" noProof="0"/>
          </a:p>
        </p:txBody>
      </p:sp>
    </p:spTree>
    <p:extLst>
      <p:ext uri="{BB962C8B-B14F-4D97-AF65-F5344CB8AC3E}">
        <p14:creationId xmlns:p14="http://schemas.microsoft.com/office/powerpoint/2010/main" val="453955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D202488-4139-4052-B998-251C9C912739}" type="datetimeFigureOut">
              <a:rPr lang="en-US" noProof="0" smtClean="0"/>
              <a:t>12/25/2019</a:t>
            </a:fld>
            <a:endParaRPr lang="en-US" noProof="0" dirty="0"/>
          </a:p>
        </p:txBody>
      </p:sp>
      <p:sp>
        <p:nvSpPr>
          <p:cNvPr id="5" name="Footer Placeholder 4"/>
          <p:cNvSpPr>
            <a:spLocks noGrp="1"/>
          </p:cNvSpPr>
          <p:nvPr>
            <p:ph type="ftr" sz="quarter" idx="11"/>
          </p:nvPr>
        </p:nvSpPr>
        <p:spPr/>
        <p:txBody>
          <a:bodyPr/>
          <a:lstStyle/>
          <a:p>
            <a:r>
              <a:rPr lang="en-US" noProof="0" smtClean="0"/>
              <a:t>Add Footer Here</a:t>
            </a:r>
            <a:endParaRPr lang="en-US" noProof="0"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09140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D202488-4139-4052-B998-251C9C912739}" type="datetimeFigureOut">
              <a:rPr lang="en-US" noProof="0" smtClean="0"/>
              <a:pPr/>
              <a:t>12/25/2019</a:t>
            </a:fld>
            <a:endParaRPr lang="en-US" noProof="0" dirty="0"/>
          </a:p>
        </p:txBody>
      </p:sp>
      <p:sp>
        <p:nvSpPr>
          <p:cNvPr id="6" name="Footer Placeholder 5"/>
          <p:cNvSpPr>
            <a:spLocks noGrp="1"/>
          </p:cNvSpPr>
          <p:nvPr>
            <p:ph type="ftr" sz="quarter" idx="11"/>
          </p:nvPr>
        </p:nvSpPr>
        <p:spPr/>
        <p:txBody>
          <a:bodyPr/>
          <a:lstStyle/>
          <a:p>
            <a:r>
              <a:rPr lang="en-US" noProof="0" smtClean="0"/>
              <a:t>Add Footer Here</a:t>
            </a:r>
            <a:endParaRPr lang="en-US" noProof="0"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0578902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D202488-4139-4052-B998-251C9C912739}" type="datetimeFigureOut">
              <a:rPr lang="en-US" noProof="0" smtClean="0"/>
              <a:pPr/>
              <a:t>12/25/2019</a:t>
            </a:fld>
            <a:endParaRPr lang="en-US" noProof="0" dirty="0"/>
          </a:p>
        </p:txBody>
      </p:sp>
      <p:sp>
        <p:nvSpPr>
          <p:cNvPr id="8" name="Footer Placeholder 7"/>
          <p:cNvSpPr>
            <a:spLocks noGrp="1"/>
          </p:cNvSpPr>
          <p:nvPr>
            <p:ph type="ftr" sz="quarter" idx="11"/>
          </p:nvPr>
        </p:nvSpPr>
        <p:spPr/>
        <p:txBody>
          <a:bodyPr/>
          <a:lstStyle/>
          <a:p>
            <a:r>
              <a:rPr lang="en-US" noProof="0" smtClean="0"/>
              <a:t>Add Footer Here</a:t>
            </a:r>
            <a:endParaRPr lang="en-US" noProof="0"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800625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D202488-4139-4052-B998-251C9C912739}" type="datetimeFigureOut">
              <a:rPr lang="en-US" noProof="0" smtClean="0"/>
              <a:t>12/25/2019</a:t>
            </a:fld>
            <a:endParaRPr lang="en-US" noProof="0" dirty="0"/>
          </a:p>
        </p:txBody>
      </p:sp>
      <p:sp>
        <p:nvSpPr>
          <p:cNvPr id="4" name="Footer Placeholder 3"/>
          <p:cNvSpPr>
            <a:spLocks noGrp="1"/>
          </p:cNvSpPr>
          <p:nvPr>
            <p:ph type="ftr" sz="quarter" idx="11"/>
          </p:nvPr>
        </p:nvSpPr>
        <p:spPr/>
        <p:txBody>
          <a:bodyPr/>
          <a:lstStyle/>
          <a:p>
            <a:r>
              <a:rPr lang="en-US" noProof="0" smtClean="0"/>
              <a:t>Add Footer Here</a:t>
            </a:r>
            <a:endParaRPr lang="en-US" noProof="0"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cxnSp>
        <p:nvCxnSpPr>
          <p:cNvPr id="6" name="Straight Connector 5">
            <a:extLst>
              <a:ext uri="{FF2B5EF4-FFF2-40B4-BE49-F238E27FC236}">
                <a16:creationId xmlns:a16="http://schemas.microsoft.com/office/drawing/2014/main" id="{FFB55B52-B62C-4800-AAC1-B15AF2FE1F45}"/>
              </a:ext>
            </a:extLst>
          </p:cNvPr>
          <p:cNvCxnSpPr/>
          <p:nvPr userDrawn="1"/>
        </p:nvCxnSpPr>
        <p:spPr>
          <a:xfrm>
            <a:off x="1292239" y="1486603"/>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555979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202488-4139-4052-B998-251C9C912739}" type="datetimeFigureOut">
              <a:rPr lang="en-US" noProof="0" smtClean="0"/>
              <a:t>12/25/2019</a:t>
            </a:fld>
            <a:endParaRPr lang="en-US" noProof="0" dirty="0"/>
          </a:p>
        </p:txBody>
      </p:sp>
      <p:sp>
        <p:nvSpPr>
          <p:cNvPr id="3" name="Footer Placeholder 2"/>
          <p:cNvSpPr>
            <a:spLocks noGrp="1"/>
          </p:cNvSpPr>
          <p:nvPr>
            <p:ph type="ftr" sz="quarter" idx="11"/>
          </p:nvPr>
        </p:nvSpPr>
        <p:spPr/>
        <p:txBody>
          <a:bodyPr/>
          <a:lstStyle/>
          <a:p>
            <a:r>
              <a:rPr lang="en-US" noProof="0" smtClean="0"/>
              <a:t>Add Footer Here </a:t>
            </a:r>
            <a:endParaRPr lang="en-US" noProof="0"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21687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D202488-4139-4052-B998-251C9C912739}" type="datetimeFigureOut">
              <a:rPr lang="en-US" noProof="0" smtClean="0"/>
              <a:pPr/>
              <a:t>12/25/2019</a:t>
            </a:fld>
            <a:endParaRPr lang="en-US" noProof="0" dirty="0"/>
          </a:p>
        </p:txBody>
      </p:sp>
      <p:sp>
        <p:nvSpPr>
          <p:cNvPr id="6" name="Footer Placeholder 5"/>
          <p:cNvSpPr>
            <a:spLocks noGrp="1"/>
          </p:cNvSpPr>
          <p:nvPr>
            <p:ph type="ftr" sz="quarter" idx="11"/>
          </p:nvPr>
        </p:nvSpPr>
        <p:spPr/>
        <p:txBody>
          <a:bodyPr/>
          <a:lstStyle/>
          <a:p>
            <a:r>
              <a:rPr lang="en-US" noProof="0" smtClean="0"/>
              <a:t>Add Footer Here</a:t>
            </a:r>
            <a:endParaRPr lang="en-US" noProof="0"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626433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D202488-4139-4052-B998-251C9C912739}" type="datetimeFigureOut">
              <a:rPr lang="en-US" noProof="0" smtClean="0"/>
              <a:pPr/>
              <a:t>12/25/2019</a:t>
            </a:fld>
            <a:endParaRPr lang="en-US" noProof="0" dirty="0"/>
          </a:p>
        </p:txBody>
      </p:sp>
      <p:sp>
        <p:nvSpPr>
          <p:cNvPr id="6" name="Footer Placeholder 5"/>
          <p:cNvSpPr>
            <a:spLocks noGrp="1"/>
          </p:cNvSpPr>
          <p:nvPr>
            <p:ph type="ftr" sz="quarter" idx="11"/>
          </p:nvPr>
        </p:nvSpPr>
        <p:spPr/>
        <p:txBody>
          <a:bodyPr/>
          <a:lstStyle/>
          <a:p>
            <a:r>
              <a:rPr lang="en-US" noProof="0" smtClean="0"/>
              <a:t>Add Footer Here</a:t>
            </a:r>
            <a:endParaRPr lang="en-US" noProof="0"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331890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202488-4139-4052-B998-251C9C912739}" type="datetimeFigureOut">
              <a:rPr lang="en-US" noProof="0" smtClean="0"/>
              <a:pPr/>
              <a:t>12/25/2019</a:t>
            </a:fld>
            <a:endParaRPr lang="en-US" noProof="0"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noProof="0" smtClean="0"/>
              <a:t>Add Footer Here</a:t>
            </a:r>
            <a:endParaRPr lang="en-US" noProof="0"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134237087"/>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2" r:id="rId14"/>
    <p:sldLayoutId id="2147483734" r:id="rId15"/>
    <p:sldLayoutId id="2147483735" r:id="rId16"/>
    <p:sldLayoutId id="2147483736" r:id="rId17"/>
    <p:sldLayoutId id="2147483688" r:id="rId18"/>
    <p:sldLayoutId id="2147483689" r:id="rId19"/>
    <p:sldLayoutId id="2147483690"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4.sv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4.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 Id="rId5" Type="http://schemas.openxmlformats.org/officeDocument/2006/relationships/image" Target="../media/image27.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6.svg"/></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image" Target="../media/image54.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14.xml"/><Relationship Id="rId4" Type="http://schemas.openxmlformats.org/officeDocument/2006/relationships/image" Target="../media/image68.png"/></Relationships>
</file>

<file path=ppt/slides/_rels/slide3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14.xml"/><Relationship Id="rId4" Type="http://schemas.openxmlformats.org/officeDocument/2006/relationships/image" Target="../media/image75.png"/></Relationships>
</file>

<file path=ppt/slides/_rels/slide3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14.xml"/><Relationship Id="rId5" Type="http://schemas.openxmlformats.org/officeDocument/2006/relationships/image" Target="../media/image79.png"/><Relationship Id="rId4" Type="http://schemas.openxmlformats.org/officeDocument/2006/relationships/image" Target="../media/image78.png"/></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jpg"/></Relationships>
</file>

<file path=ppt/slides/_rels/slide4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90.png"/><Relationship Id="rId1" Type="http://schemas.openxmlformats.org/officeDocument/2006/relationships/slideLayout" Target="../slideLayouts/slideLayout2.xml"/><Relationship Id="rId4" Type="http://schemas.openxmlformats.org/officeDocument/2006/relationships/image" Target="../media/image91.png"/></Relationships>
</file>

<file path=ppt/slides/_rels/slide49.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bwMode="ltGray">
      <p:bgPr>
        <a:gradFill>
          <a:gsLst>
            <a:gs pos="66000">
              <a:schemeClr val="tx2">
                <a:lumMod val="50000"/>
              </a:schemeClr>
            </a:gs>
            <a:gs pos="100000">
              <a:schemeClr val="accent3">
                <a:lumMod val="45000"/>
                <a:lumOff val="55000"/>
              </a:schemeClr>
            </a:gs>
            <a:gs pos="100000">
              <a:schemeClr val="accent3">
                <a:lumMod val="45000"/>
                <a:lumOff val="55000"/>
              </a:schemeClr>
            </a:gs>
            <a:gs pos="100000">
              <a:schemeClr val="accent3">
                <a:lumMod val="30000"/>
                <a:lumOff val="70000"/>
              </a:schemeClr>
            </a:gs>
          </a:gsLst>
          <a:lin ang="27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CA56C-7A25-4BD4-AA72-5256E68BE4CB}"/>
              </a:ext>
            </a:extLst>
          </p:cNvPr>
          <p:cNvSpPr>
            <a:spLocks noGrp="1"/>
          </p:cNvSpPr>
          <p:nvPr>
            <p:ph type="ctrTitle"/>
          </p:nvPr>
        </p:nvSpPr>
        <p:spPr>
          <a:xfrm>
            <a:off x="319199" y="-859517"/>
            <a:ext cx="10432801" cy="2541431"/>
          </a:xfrm>
        </p:spPr>
        <p:txBody>
          <a:bodyPr>
            <a:noAutofit/>
          </a:bodyPr>
          <a:lstStyle/>
          <a:p>
            <a:r>
              <a:rPr lang="en-US" sz="4000" b="1" cap="none" dirty="0">
                <a:solidFill>
                  <a:schemeClr val="bg1"/>
                </a:solidFill>
                <a:effectLst>
                  <a:outerShdw blurRad="50000" dist="30000" dir="5400000" algn="tl" rotWithShape="0">
                    <a:srgbClr val="000000">
                      <a:alpha val="30000"/>
                    </a:srgbClr>
                  </a:outerShdw>
                </a:effectLst>
                <a:latin typeface="Times New Roman" panose="02020603050405020304" pitchFamily="18" charset="0"/>
                <a:ea typeface="+mn-ea"/>
                <a:cs typeface="Times New Roman" panose="02020603050405020304" pitchFamily="18" charset="0"/>
              </a:rPr>
              <a:t>Implementation of Lean Manufacturing Tools</a:t>
            </a:r>
            <a:r>
              <a:rPr lang="en-US" sz="4000" cap="none" dirty="0">
                <a:solidFill>
                  <a:schemeClr val="bg1"/>
                </a:solidFill>
                <a:effectLst>
                  <a:outerShdw blurRad="50000" dist="30000" dir="5400000" algn="tl" rotWithShape="0">
                    <a:srgbClr val="000000">
                      <a:alpha val="30000"/>
                    </a:srgbClr>
                  </a:outerShdw>
                </a:effectLst>
                <a:latin typeface="Times New Roman" panose="02020603050405020304" pitchFamily="18" charset="0"/>
                <a:ea typeface="+mn-ea"/>
                <a:cs typeface="Times New Roman" panose="02020603050405020304" pitchFamily="18" charset="0"/>
              </a:rPr>
              <a:t/>
            </a:r>
            <a:br>
              <a:rPr lang="en-US" sz="4000" cap="none" dirty="0">
                <a:solidFill>
                  <a:schemeClr val="bg1"/>
                </a:solidFill>
                <a:effectLst>
                  <a:outerShdw blurRad="50000" dist="30000" dir="5400000" algn="tl" rotWithShape="0">
                    <a:srgbClr val="000000">
                      <a:alpha val="30000"/>
                    </a:srgbClr>
                  </a:outerShdw>
                </a:effectLst>
                <a:latin typeface="Times New Roman" panose="02020603050405020304" pitchFamily="18" charset="0"/>
                <a:ea typeface="+mn-ea"/>
                <a:cs typeface="Times New Roman" panose="02020603050405020304" pitchFamily="18" charset="0"/>
              </a:rPr>
            </a:br>
            <a:r>
              <a:rPr lang="en-US" sz="4000" b="1" cap="none" dirty="0">
                <a:solidFill>
                  <a:schemeClr val="bg1"/>
                </a:solidFill>
                <a:effectLst>
                  <a:outerShdw blurRad="50000" dist="30000" dir="5400000" algn="tl" rotWithShape="0">
                    <a:srgbClr val="000000">
                      <a:alpha val="30000"/>
                    </a:srgbClr>
                  </a:outerShdw>
                </a:effectLst>
                <a:latin typeface="Times New Roman" panose="02020603050405020304" pitchFamily="18" charset="0"/>
                <a:ea typeface="+mn-ea"/>
                <a:cs typeface="Times New Roman" panose="02020603050405020304" pitchFamily="18" charset="0"/>
              </a:rPr>
              <a:t>At AL- Majd Furniture Factory </a:t>
            </a:r>
            <a:endParaRPr lang="en-US" sz="4000" dirty="0">
              <a:solidFill>
                <a:schemeClr val="bg1"/>
              </a:solidFill>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BBBCF363-1123-45B1-8A9A-ABCDA40EF3F2}"/>
              </a:ext>
            </a:extLst>
          </p:cNvPr>
          <p:cNvSpPr>
            <a:spLocks noGrp="1"/>
          </p:cNvSpPr>
          <p:nvPr>
            <p:ph type="subTitle" idx="1"/>
          </p:nvPr>
        </p:nvSpPr>
        <p:spPr>
          <a:xfrm>
            <a:off x="147041" y="5072067"/>
            <a:ext cx="8637072" cy="977621"/>
          </a:xfrm>
        </p:spPr>
        <p:txBody>
          <a:bodyPr>
            <a:noAutofit/>
          </a:bodyPr>
          <a:lstStyle/>
          <a:p>
            <a:pPr algn="l"/>
            <a:r>
              <a:rPr lang="en-US" sz="2200" b="1" i="1" dirty="0">
                <a:solidFill>
                  <a:schemeClr val="bg1"/>
                </a:solidFill>
                <a:latin typeface="Times New Roman" panose="02020603050405020304" pitchFamily="18" charset="0"/>
                <a:cs typeface="Times New Roman" panose="02020603050405020304" pitchFamily="18" charset="0"/>
              </a:rPr>
              <a:t>Prepared by:</a:t>
            </a:r>
          </a:p>
          <a:p>
            <a:pPr algn="l"/>
            <a:r>
              <a:rPr lang="en-US" sz="2200" b="1" i="1" dirty="0" err="1">
                <a:solidFill>
                  <a:schemeClr val="bg1"/>
                </a:solidFill>
                <a:latin typeface="Times New Roman" panose="02020603050405020304" pitchFamily="18" charset="0"/>
                <a:cs typeface="Times New Roman" panose="02020603050405020304" pitchFamily="18" charset="0"/>
              </a:rPr>
              <a:t>Abrar</a:t>
            </a:r>
            <a:r>
              <a:rPr lang="en-US" sz="2200" b="1" i="1" dirty="0">
                <a:solidFill>
                  <a:schemeClr val="bg1"/>
                </a:solidFill>
                <a:latin typeface="Times New Roman" panose="02020603050405020304" pitchFamily="18" charset="0"/>
                <a:cs typeface="Times New Roman" panose="02020603050405020304" pitchFamily="18" charset="0"/>
              </a:rPr>
              <a:t> </a:t>
            </a:r>
            <a:r>
              <a:rPr lang="en-US" sz="2200" b="1" i="1" dirty="0" err="1">
                <a:solidFill>
                  <a:schemeClr val="bg1"/>
                </a:solidFill>
                <a:latin typeface="Times New Roman" panose="02020603050405020304" pitchFamily="18" charset="0"/>
                <a:cs typeface="Times New Roman" panose="02020603050405020304" pitchFamily="18" charset="0"/>
              </a:rPr>
              <a:t>Shtayeh</a:t>
            </a:r>
            <a:r>
              <a:rPr lang="en-US" sz="2200" b="1" i="1" dirty="0">
                <a:solidFill>
                  <a:schemeClr val="bg1"/>
                </a:solidFill>
                <a:latin typeface="Times New Roman" panose="02020603050405020304" pitchFamily="18" charset="0"/>
                <a:cs typeface="Times New Roman" panose="02020603050405020304" pitchFamily="18" charset="0"/>
              </a:rPr>
              <a:t/>
            </a:r>
            <a:br>
              <a:rPr lang="en-US" sz="2200" b="1" i="1" dirty="0">
                <a:solidFill>
                  <a:schemeClr val="bg1"/>
                </a:solidFill>
                <a:latin typeface="Times New Roman" panose="02020603050405020304" pitchFamily="18" charset="0"/>
                <a:cs typeface="Times New Roman" panose="02020603050405020304" pitchFamily="18" charset="0"/>
              </a:rPr>
            </a:br>
            <a:r>
              <a:rPr lang="en-US" sz="2200" b="1" i="1" dirty="0">
                <a:solidFill>
                  <a:schemeClr val="bg1"/>
                </a:solidFill>
                <a:latin typeface="Times New Roman" panose="02020603050405020304" pitchFamily="18" charset="0"/>
                <a:cs typeface="Times New Roman" panose="02020603050405020304" pitchFamily="18" charset="0"/>
              </a:rPr>
              <a:t>Majd </a:t>
            </a:r>
            <a:r>
              <a:rPr lang="en-US" sz="2200" b="1" i="1" dirty="0" err="1">
                <a:solidFill>
                  <a:schemeClr val="bg1"/>
                </a:solidFill>
                <a:latin typeface="Times New Roman" panose="02020603050405020304" pitchFamily="18" charset="0"/>
                <a:cs typeface="Times New Roman" panose="02020603050405020304" pitchFamily="18" charset="0"/>
              </a:rPr>
              <a:t>Tbealeh</a:t>
            </a:r>
            <a:r>
              <a:rPr lang="en-US" sz="2200" b="1" i="1" dirty="0">
                <a:solidFill>
                  <a:schemeClr val="bg1"/>
                </a:solidFill>
                <a:latin typeface="Times New Roman" panose="02020603050405020304" pitchFamily="18" charset="0"/>
                <a:cs typeface="Times New Roman" panose="02020603050405020304" pitchFamily="18" charset="0"/>
              </a:rPr>
              <a:t/>
            </a:r>
            <a:br>
              <a:rPr lang="en-US" sz="2200" b="1" i="1" dirty="0">
                <a:solidFill>
                  <a:schemeClr val="bg1"/>
                </a:solidFill>
                <a:latin typeface="Times New Roman" panose="02020603050405020304" pitchFamily="18" charset="0"/>
                <a:cs typeface="Times New Roman" panose="02020603050405020304" pitchFamily="18" charset="0"/>
              </a:rPr>
            </a:br>
            <a:r>
              <a:rPr lang="en-US" sz="2200" b="1" i="1" dirty="0" err="1">
                <a:solidFill>
                  <a:schemeClr val="bg1"/>
                </a:solidFill>
                <a:latin typeface="Times New Roman" panose="02020603050405020304" pitchFamily="18" charset="0"/>
                <a:cs typeface="Times New Roman" panose="02020603050405020304" pitchFamily="18" charset="0"/>
              </a:rPr>
              <a:t>Nadwa</a:t>
            </a:r>
            <a:r>
              <a:rPr lang="en-US" sz="2200" b="1" i="1" dirty="0">
                <a:solidFill>
                  <a:schemeClr val="bg1"/>
                </a:solidFill>
                <a:latin typeface="Times New Roman" panose="02020603050405020304" pitchFamily="18" charset="0"/>
                <a:cs typeface="Times New Roman" panose="02020603050405020304" pitchFamily="18" charset="0"/>
              </a:rPr>
              <a:t> Salah</a:t>
            </a:r>
            <a:br>
              <a:rPr lang="en-US" sz="2200" b="1" i="1" dirty="0">
                <a:solidFill>
                  <a:schemeClr val="bg1"/>
                </a:solidFill>
                <a:latin typeface="Times New Roman" panose="02020603050405020304" pitchFamily="18" charset="0"/>
                <a:cs typeface="Times New Roman" panose="02020603050405020304" pitchFamily="18" charset="0"/>
              </a:rPr>
            </a:br>
            <a:r>
              <a:rPr lang="en-US" sz="2200" b="1" i="1" dirty="0" err="1">
                <a:solidFill>
                  <a:schemeClr val="bg1"/>
                </a:solidFill>
                <a:latin typeface="Times New Roman" panose="02020603050405020304" pitchFamily="18" charset="0"/>
                <a:cs typeface="Times New Roman" panose="02020603050405020304" pitchFamily="18" charset="0"/>
              </a:rPr>
              <a:t>Suna</a:t>
            </a:r>
            <a:r>
              <a:rPr lang="en-US" sz="2200" b="1" i="1" dirty="0">
                <a:solidFill>
                  <a:schemeClr val="bg1"/>
                </a:solidFill>
                <a:latin typeface="Times New Roman" panose="02020603050405020304" pitchFamily="18" charset="0"/>
                <a:cs typeface="Times New Roman" panose="02020603050405020304" pitchFamily="18" charset="0"/>
              </a:rPr>
              <a:t> </a:t>
            </a:r>
            <a:r>
              <a:rPr lang="en-US" sz="2200" b="1" i="1" dirty="0" err="1">
                <a:solidFill>
                  <a:schemeClr val="bg1"/>
                </a:solidFill>
                <a:latin typeface="Times New Roman" panose="02020603050405020304" pitchFamily="18" charset="0"/>
                <a:cs typeface="Times New Roman" panose="02020603050405020304" pitchFamily="18" charset="0"/>
              </a:rPr>
              <a:t>Jayyousi</a:t>
            </a:r>
            <a:endParaRPr lang="ar-SA" sz="2200" b="1" i="1" dirty="0">
              <a:solidFill>
                <a:schemeClr val="bg1"/>
              </a:solidFill>
              <a:latin typeface="Times New Roman" panose="02020603050405020304" pitchFamily="18" charset="0"/>
              <a:cs typeface="Times New Roman" panose="02020603050405020304" pitchFamily="18" charset="0"/>
            </a:endParaRPr>
          </a:p>
        </p:txBody>
      </p:sp>
      <p:pic>
        <p:nvPicPr>
          <p:cNvPr id="5" name="Graphic 4" descr="Brain in head icon&#10;">
            <a:extLst>
              <a:ext uri="{FF2B5EF4-FFF2-40B4-BE49-F238E27FC236}">
                <a16:creationId xmlns:a16="http://schemas.microsoft.com/office/drawing/2014/main" id="{D011E263-3212-4780-A140-E652B108BDC5}"/>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9738971" y="1451885"/>
            <a:ext cx="1440000" cy="1440000"/>
          </a:xfrm>
          <a:prstGeom prst="rect">
            <a:avLst/>
          </a:prstGeom>
        </p:spPr>
      </p:pic>
      <p:sp>
        <p:nvSpPr>
          <p:cNvPr id="4" name="Rectangle 3"/>
          <p:cNvSpPr/>
          <p:nvPr/>
        </p:nvSpPr>
        <p:spPr>
          <a:xfrm>
            <a:off x="9738971" y="5541856"/>
            <a:ext cx="6096000" cy="1015663"/>
          </a:xfrm>
          <a:prstGeom prst="rect">
            <a:avLst/>
          </a:prstGeom>
          <a:no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spAutoFit/>
          </a:bodyPr>
          <a:lstStyle/>
          <a:p>
            <a:pPr lvl="0" defTabSz="914400" rtl="1" fontAlgn="base">
              <a:spcBef>
                <a:spcPct val="0"/>
              </a:spcBef>
              <a:spcAft>
                <a:spcPct val="0"/>
              </a:spcAft>
            </a:pPr>
            <a:r>
              <a:rPr lang="en-US" sz="2000" b="1" i="1" dirty="0">
                <a:solidFill>
                  <a:schemeClr val="bg1"/>
                </a:solidFill>
                <a:latin typeface="Times New Roman" pitchFamily="18" charset="0"/>
                <a:ea typeface="Times New Roman" pitchFamily="18" charset="0"/>
                <a:cs typeface="Times New Roman" pitchFamily="18" charset="0"/>
              </a:rPr>
              <a:t>Supervised by: </a:t>
            </a:r>
          </a:p>
          <a:p>
            <a:pPr lvl="0" defTabSz="914400" eaLnBrk="0" fontAlgn="base" hangingPunct="0">
              <a:spcBef>
                <a:spcPct val="0"/>
              </a:spcBef>
              <a:spcAft>
                <a:spcPct val="0"/>
              </a:spcAft>
            </a:pPr>
            <a:r>
              <a:rPr lang="en-US" sz="2000" b="1" i="1" dirty="0">
                <a:solidFill>
                  <a:schemeClr val="bg1"/>
                </a:solidFill>
                <a:latin typeface="Times New Roman" pitchFamily="18" charset="0"/>
                <a:ea typeface="Times New Roman" pitchFamily="18" charset="0"/>
                <a:cs typeface="Times New Roman" pitchFamily="18" charset="0"/>
              </a:rPr>
              <a:t/>
            </a:r>
            <a:br>
              <a:rPr lang="en-US" sz="2000" b="1" i="1" dirty="0">
                <a:solidFill>
                  <a:schemeClr val="bg1"/>
                </a:solidFill>
                <a:latin typeface="Times New Roman" pitchFamily="18" charset="0"/>
                <a:ea typeface="Times New Roman" pitchFamily="18" charset="0"/>
                <a:cs typeface="Times New Roman" pitchFamily="18" charset="0"/>
              </a:rPr>
            </a:br>
            <a:r>
              <a:rPr lang="en-US" sz="2000" b="1" i="1" dirty="0">
                <a:solidFill>
                  <a:schemeClr val="bg1"/>
                </a:solidFill>
                <a:latin typeface="Times New Roman" pitchFamily="18" charset="0"/>
                <a:ea typeface="Times New Roman" pitchFamily="18" charset="0"/>
                <a:cs typeface="Times New Roman" pitchFamily="18" charset="0"/>
              </a:rPr>
              <a:t>Dr.  Tamer Haddad</a:t>
            </a:r>
            <a:r>
              <a:rPr lang="en-US" sz="2000" b="1" i="1" dirty="0">
                <a:solidFill>
                  <a:schemeClr val="bg1"/>
                </a:solidFill>
                <a:latin typeface="Times New Roman" panose="02020603050405020304" pitchFamily="18" charset="0"/>
                <a:cs typeface="Times New Roman" panose="02020603050405020304" pitchFamily="18" charset="0"/>
              </a:rPr>
              <a:t> </a:t>
            </a:r>
            <a:endParaRPr lang="en-US" sz="2000" b="1" i="1" dirty="0" smtClean="0">
              <a:solidFill>
                <a:schemeClr val="bg1"/>
              </a:solidFill>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84454" y="1681914"/>
            <a:ext cx="9074517" cy="5433604"/>
          </a:xfrm>
          <a:prstGeom prst="ellipse">
            <a:avLst/>
          </a:prstGeom>
          <a:ln>
            <a:noFill/>
          </a:ln>
          <a:effectLst>
            <a:softEdge rad="112500"/>
          </a:effectLst>
        </p:spPr>
      </p:pic>
    </p:spTree>
    <p:extLst>
      <p:ext uri="{BB962C8B-B14F-4D97-AF65-F5344CB8AC3E}">
        <p14:creationId xmlns:p14="http://schemas.microsoft.com/office/powerpoint/2010/main" val="410429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5468"/>
            <a:ext cx="11179629" cy="1325563"/>
          </a:xfrm>
        </p:spPr>
        <p:txBody>
          <a:bodyPr/>
          <a:lstStyle/>
          <a:p>
            <a:r>
              <a:rPr lang="en-US" b="1" dirty="0">
                <a:solidFill>
                  <a:schemeClr val="accent1"/>
                </a:solidFill>
                <a:latin typeface="Times New Roman" panose="02020603050405020304" pitchFamily="18" charset="0"/>
                <a:cs typeface="Times New Roman" panose="02020603050405020304" pitchFamily="18" charset="0"/>
              </a:rPr>
              <a:t>Define : (Problem Statement)</a:t>
            </a:r>
            <a:endParaRPr lang="en-US" dirty="0"/>
          </a:p>
        </p:txBody>
      </p:sp>
      <p:pic>
        <p:nvPicPr>
          <p:cNvPr id="4" name="Content Placeholder 3"/>
          <p:cNvPicPr>
            <a:picLocks noGrp="1" noChangeAspect="1"/>
          </p:cNvPicPr>
          <p:nvPr>
            <p:ph sz="quarter" idx="13"/>
          </p:nvPr>
        </p:nvPicPr>
        <p:blipFill>
          <a:blip r:embed="rId2"/>
          <a:stretch>
            <a:fillRect/>
          </a:stretch>
        </p:blipFill>
        <p:spPr>
          <a:xfrm>
            <a:off x="1713993" y="2779423"/>
            <a:ext cx="4222350" cy="4078577"/>
          </a:xfrm>
          <a:prstGeom prst="rect">
            <a:avLst/>
          </a:prstGeom>
        </p:spPr>
      </p:pic>
      <p:pic>
        <p:nvPicPr>
          <p:cNvPr id="5" name="Picture 4"/>
          <p:cNvPicPr>
            <a:picLocks noChangeAspect="1"/>
          </p:cNvPicPr>
          <p:nvPr/>
        </p:nvPicPr>
        <p:blipFill>
          <a:blip r:embed="rId3"/>
          <a:stretch>
            <a:fillRect/>
          </a:stretch>
        </p:blipFill>
        <p:spPr>
          <a:xfrm>
            <a:off x="6490162" y="2779423"/>
            <a:ext cx="4407790" cy="4078577"/>
          </a:xfrm>
          <a:prstGeom prst="rect">
            <a:avLst/>
          </a:prstGeom>
        </p:spPr>
      </p:pic>
      <p:sp>
        <p:nvSpPr>
          <p:cNvPr id="6" name="Rounded Rectangle 5"/>
          <p:cNvSpPr/>
          <p:nvPr/>
        </p:nvSpPr>
        <p:spPr>
          <a:xfrm>
            <a:off x="2481943" y="1531031"/>
            <a:ext cx="7344228" cy="798286"/>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105120" y="1640114"/>
            <a:ext cx="5865645" cy="523220"/>
          </a:xfrm>
          <a:prstGeom prst="rect">
            <a:avLst/>
          </a:prstGeom>
          <a:noFill/>
        </p:spPr>
        <p:txBody>
          <a:bodyPr wrap="none" lIns="91440" tIns="45720" rIns="91440" bIns="45720">
            <a:spAutoFit/>
          </a:bodyPr>
          <a:lstStyle/>
          <a:p>
            <a:pPr algn="ctr"/>
            <a:r>
              <a:rPr lang="en-US" sz="280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Un sufficient material handling system </a:t>
            </a:r>
            <a:endPar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92276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solidFill>
                <a:latin typeface="Times New Roman" panose="02020603050405020304" pitchFamily="18" charset="0"/>
                <a:cs typeface="Times New Roman" panose="02020603050405020304" pitchFamily="18" charset="0"/>
              </a:rPr>
              <a:t>Define : (Problem Statement)</a:t>
            </a:r>
            <a:r>
              <a:rPr lang="en-US" b="1" dirty="0">
                <a:solidFill>
                  <a:schemeClr val="accent1"/>
                </a:solidFill>
              </a:rPr>
              <a:t/>
            </a:r>
            <a:br>
              <a:rPr lang="en-US" b="1" dirty="0">
                <a:solidFill>
                  <a:schemeClr val="accent1"/>
                </a:solidFill>
              </a:rPr>
            </a:br>
            <a:endParaRPr lang="en-US" dirty="0"/>
          </a:p>
        </p:txBody>
      </p:sp>
      <p:pic>
        <p:nvPicPr>
          <p:cNvPr id="4" name="Content Placeholder 3"/>
          <p:cNvPicPr>
            <a:picLocks noGrp="1" noChangeAspect="1"/>
          </p:cNvPicPr>
          <p:nvPr>
            <p:ph sz="quarter" idx="13"/>
          </p:nvPr>
        </p:nvPicPr>
        <p:blipFill>
          <a:blip r:embed="rId2"/>
          <a:stretch>
            <a:fillRect/>
          </a:stretch>
        </p:blipFill>
        <p:spPr>
          <a:xfrm>
            <a:off x="8842256" y="2277404"/>
            <a:ext cx="3113663" cy="4102964"/>
          </a:xfrm>
          <a:prstGeom prst="rect">
            <a:avLst/>
          </a:prstGeom>
        </p:spPr>
      </p:pic>
      <p:pic>
        <p:nvPicPr>
          <p:cNvPr id="5" name="Picture 4"/>
          <p:cNvPicPr>
            <a:picLocks noChangeAspect="1"/>
          </p:cNvPicPr>
          <p:nvPr/>
        </p:nvPicPr>
        <p:blipFill>
          <a:blip r:embed="rId3"/>
          <a:stretch>
            <a:fillRect/>
          </a:stretch>
        </p:blipFill>
        <p:spPr>
          <a:xfrm>
            <a:off x="838200" y="2277404"/>
            <a:ext cx="3237257" cy="4102964"/>
          </a:xfrm>
          <a:prstGeom prst="rect">
            <a:avLst/>
          </a:prstGeom>
        </p:spPr>
      </p:pic>
      <p:pic>
        <p:nvPicPr>
          <p:cNvPr id="6" name="Picture 5"/>
          <p:cNvPicPr>
            <a:picLocks noChangeAspect="1"/>
          </p:cNvPicPr>
          <p:nvPr/>
        </p:nvPicPr>
        <p:blipFill>
          <a:blip r:embed="rId4"/>
          <a:stretch>
            <a:fillRect/>
          </a:stretch>
        </p:blipFill>
        <p:spPr>
          <a:xfrm>
            <a:off x="4584174" y="2277404"/>
            <a:ext cx="3749365" cy="4102964"/>
          </a:xfrm>
          <a:prstGeom prst="rect">
            <a:avLst/>
          </a:prstGeom>
        </p:spPr>
      </p:pic>
      <p:sp>
        <p:nvSpPr>
          <p:cNvPr id="7" name="Rounded Rectangle 6"/>
          <p:cNvSpPr/>
          <p:nvPr/>
        </p:nvSpPr>
        <p:spPr>
          <a:xfrm>
            <a:off x="838200" y="1306286"/>
            <a:ext cx="10515600" cy="798285"/>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863111" y="1181241"/>
            <a:ext cx="8465779" cy="923330"/>
          </a:xfrm>
          <a:prstGeom prst="rect">
            <a:avLst/>
          </a:prstGeom>
          <a:noFill/>
        </p:spPr>
        <p:txBody>
          <a:bodyPr wrap="none" lIns="91440" tIns="45720" rIns="91440" bIns="45720">
            <a:spAutoFit/>
          </a:bodyPr>
          <a:lstStyle/>
          <a:p>
            <a:pPr algn="ctr"/>
            <a:r>
              <a:rPr lang="en-US" sz="280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Lack</a:t>
            </a:r>
            <a:r>
              <a:rPr lang="en-US" sz="5400" dirty="0" smtClean="0">
                <a:ln w="0"/>
                <a:effectLst>
                  <a:outerShdw blurRad="38100" dist="19050" dir="2700000" algn="tl" rotWithShape="0">
                    <a:schemeClr val="dk1">
                      <a:alpha val="40000"/>
                    </a:schemeClr>
                  </a:outerShdw>
                </a:effectLst>
              </a:rPr>
              <a:t> </a:t>
            </a:r>
            <a:r>
              <a:rPr lang="en-US" sz="280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of engineering scientific and administrative system </a:t>
            </a:r>
            <a:endPar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85260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228" y="394153"/>
            <a:ext cx="11078029" cy="1325563"/>
          </a:xfrm>
        </p:spPr>
        <p:txBody>
          <a:bodyPr/>
          <a:lstStyle/>
          <a:p>
            <a:r>
              <a:rPr lang="en-US" b="1" dirty="0" smtClean="0">
                <a:solidFill>
                  <a:schemeClr val="accent1"/>
                </a:solidFill>
                <a:latin typeface="Times New Roman" panose="02020603050405020304" pitchFamily="18" charset="0"/>
                <a:cs typeface="Times New Roman" panose="02020603050405020304" pitchFamily="18" charset="0"/>
              </a:rPr>
              <a:t>Define ( product )</a:t>
            </a:r>
            <a:endParaRPr lang="en-US" b="1" dirty="0">
              <a:solidFill>
                <a:schemeClr val="accent1"/>
              </a:solidFill>
              <a:latin typeface="Times New Roman" panose="02020603050405020304" pitchFamily="18" charset="0"/>
              <a:cs typeface="Times New Roman" panose="02020603050405020304" pitchFamily="18" charset="0"/>
            </a:endParaRPr>
          </a:p>
        </p:txBody>
      </p:sp>
      <p:sp>
        <p:nvSpPr>
          <p:cNvPr id="3" name="Rectangle 2"/>
          <p:cNvSpPr/>
          <p:nvPr/>
        </p:nvSpPr>
        <p:spPr>
          <a:xfrm>
            <a:off x="232228" y="2153308"/>
            <a:ext cx="11742058" cy="1754326"/>
          </a:xfrm>
          <a:prstGeom prst="rect">
            <a:avLst/>
          </a:prstGeom>
        </p:spPr>
        <p:txBody>
          <a:bodyPr wrap="square">
            <a:spAutoFit/>
          </a:bodyPr>
          <a:lstStyle/>
          <a:p>
            <a:pPr algn="just">
              <a:lnSpc>
                <a:spcPct val="150000"/>
              </a:lnSpc>
            </a:pPr>
            <a:r>
              <a:rPr lang="en-US" sz="2400" dirty="0">
                <a:solidFill>
                  <a:srgbClr val="444950"/>
                </a:solidFill>
                <a:latin typeface="Times New Roman" panose="02020603050405020304" pitchFamily="18" charset="0"/>
                <a:cs typeface="Times New Roman" panose="02020603050405020304" pitchFamily="18" charset="0"/>
              </a:rPr>
              <a:t>Due to the wide variety of products we divided the products into two families and we chose one product to express each family where we chose the </a:t>
            </a:r>
            <a:r>
              <a:rPr lang="en-US" sz="2400" dirty="0">
                <a:solidFill>
                  <a:srgbClr val="FF0000"/>
                </a:solidFill>
                <a:latin typeface="Times New Roman" panose="02020603050405020304" pitchFamily="18" charset="0"/>
                <a:cs typeface="Times New Roman" panose="02020603050405020304" pitchFamily="18" charset="0"/>
              </a:rPr>
              <a:t>bed</a:t>
            </a:r>
            <a:r>
              <a:rPr lang="en-US" sz="2400" dirty="0">
                <a:solidFill>
                  <a:srgbClr val="444950"/>
                </a:solidFill>
                <a:latin typeface="Times New Roman" panose="02020603050405020304" pitchFamily="18" charset="0"/>
                <a:cs typeface="Times New Roman" panose="02020603050405020304" pitchFamily="18" charset="0"/>
              </a:rPr>
              <a:t> from the family of wood products and the </a:t>
            </a:r>
            <a:r>
              <a:rPr lang="en-US" sz="2400" dirty="0">
                <a:solidFill>
                  <a:srgbClr val="FF0000"/>
                </a:solidFill>
                <a:latin typeface="Times New Roman" panose="02020603050405020304" pitchFamily="18" charset="0"/>
                <a:cs typeface="Times New Roman" panose="02020603050405020304" pitchFamily="18" charset="0"/>
              </a:rPr>
              <a:t>sofa </a:t>
            </a:r>
            <a:r>
              <a:rPr lang="en-US" sz="2400" dirty="0">
                <a:solidFill>
                  <a:srgbClr val="444950"/>
                </a:solidFill>
                <a:latin typeface="Times New Roman" panose="02020603050405020304" pitchFamily="18" charset="0"/>
                <a:cs typeface="Times New Roman" panose="02020603050405020304" pitchFamily="18" charset="0"/>
              </a:rPr>
              <a:t>from the family of products that contain fabric</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10654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3"/>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772" y="365125"/>
            <a:ext cx="11078028" cy="1325563"/>
          </a:xfrm>
        </p:spPr>
        <p:txBody>
          <a:bodyPr/>
          <a:lstStyle/>
          <a:p>
            <a:r>
              <a:rPr lang="en-US" b="1" dirty="0">
                <a:solidFill>
                  <a:schemeClr val="accent1"/>
                </a:solidFill>
                <a:latin typeface="Times New Roman" panose="02020603050405020304" pitchFamily="18" charset="0"/>
                <a:cs typeface="Times New Roman" panose="02020603050405020304" pitchFamily="18" charset="0"/>
              </a:rPr>
              <a:t>Define ( product )</a:t>
            </a:r>
            <a:endParaRPr lang="en-US" dirty="0"/>
          </a:p>
        </p:txBody>
      </p:sp>
      <p:pic>
        <p:nvPicPr>
          <p:cNvPr id="3" name="Picture 2"/>
          <p:cNvPicPr>
            <a:picLocks noChangeAspect="1"/>
          </p:cNvPicPr>
          <p:nvPr/>
        </p:nvPicPr>
        <p:blipFill rotWithShape="1">
          <a:blip r:embed="rId2"/>
          <a:srcRect b="14805"/>
          <a:stretch/>
        </p:blipFill>
        <p:spPr>
          <a:xfrm>
            <a:off x="275772" y="2387598"/>
            <a:ext cx="3526971" cy="4477657"/>
          </a:xfrm>
          <a:prstGeom prst="rect">
            <a:avLst/>
          </a:prstGeom>
        </p:spPr>
      </p:pic>
      <p:pic>
        <p:nvPicPr>
          <p:cNvPr id="4" name="Picture 3"/>
          <p:cNvPicPr>
            <a:picLocks noChangeAspect="1"/>
          </p:cNvPicPr>
          <p:nvPr/>
        </p:nvPicPr>
        <p:blipFill>
          <a:blip r:embed="rId3"/>
          <a:stretch>
            <a:fillRect/>
          </a:stretch>
        </p:blipFill>
        <p:spPr>
          <a:xfrm>
            <a:off x="4064227" y="2387598"/>
            <a:ext cx="3671660" cy="4638674"/>
          </a:xfrm>
          <a:prstGeom prst="rect">
            <a:avLst/>
          </a:prstGeom>
        </p:spPr>
      </p:pic>
      <p:pic>
        <p:nvPicPr>
          <p:cNvPr id="5" name="Picture 4"/>
          <p:cNvPicPr>
            <a:picLocks noChangeAspect="1"/>
          </p:cNvPicPr>
          <p:nvPr/>
        </p:nvPicPr>
        <p:blipFill rotWithShape="1">
          <a:blip r:embed="rId4"/>
          <a:srcRect t="-1728" b="1728"/>
          <a:stretch/>
        </p:blipFill>
        <p:spPr>
          <a:xfrm>
            <a:off x="7997371" y="2264230"/>
            <a:ext cx="4048578" cy="4601026"/>
          </a:xfrm>
          <a:prstGeom prst="rect">
            <a:avLst/>
          </a:prstGeom>
        </p:spPr>
      </p:pic>
      <p:pic>
        <p:nvPicPr>
          <p:cNvPr id="7" name="Picture 6"/>
          <p:cNvPicPr>
            <a:picLocks noChangeAspect="1"/>
          </p:cNvPicPr>
          <p:nvPr/>
        </p:nvPicPr>
        <p:blipFill>
          <a:blip r:embed="rId5"/>
          <a:stretch>
            <a:fillRect/>
          </a:stretch>
        </p:blipFill>
        <p:spPr>
          <a:xfrm>
            <a:off x="9540874" y="158184"/>
            <a:ext cx="2505075" cy="1819275"/>
          </a:xfrm>
          <a:prstGeom prst="rect">
            <a:avLst/>
          </a:prstGeom>
        </p:spPr>
      </p:pic>
    </p:spTree>
    <p:extLst>
      <p:ext uri="{BB962C8B-B14F-4D97-AF65-F5344CB8AC3E}">
        <p14:creationId xmlns:p14="http://schemas.microsoft.com/office/powerpoint/2010/main" val="2281260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171" y="365125"/>
            <a:ext cx="10925629" cy="1325563"/>
          </a:xfrm>
        </p:spPr>
        <p:txBody>
          <a:bodyPr>
            <a:noAutofit/>
          </a:bodyPr>
          <a:lstStyle/>
          <a:p>
            <a:pPr lvl="0" defTabSz="457200">
              <a:lnSpc>
                <a:spcPct val="100000"/>
              </a:lnSpc>
              <a:spcBef>
                <a:spcPts val="0"/>
              </a:spcBef>
            </a:pPr>
            <a:r>
              <a:rPr lang="en-US" b="1" dirty="0">
                <a:solidFill>
                  <a:srgbClr val="1D9A78"/>
                </a:solidFill>
                <a:latin typeface="Times New Roman" panose="02020603050405020304" pitchFamily="18" charset="0"/>
                <a:ea typeface="+mn-ea"/>
                <a:cs typeface="Times New Roman" panose="02020603050405020304" pitchFamily="18" charset="0"/>
              </a:rPr>
              <a:t>Define : </a:t>
            </a:r>
            <a:r>
              <a:rPr lang="en-US" b="1" dirty="0" smtClean="0">
                <a:solidFill>
                  <a:srgbClr val="1D9A78"/>
                </a:solidFill>
                <a:latin typeface="Times New Roman" panose="02020603050405020304" pitchFamily="18" charset="0"/>
                <a:ea typeface="+mn-ea"/>
                <a:cs typeface="Times New Roman" panose="02020603050405020304" pitchFamily="18" charset="0"/>
              </a:rPr>
              <a:t>(lean tools &amp; Technique)</a:t>
            </a:r>
            <a:r>
              <a:rPr lang="en-US" b="1" dirty="0">
                <a:solidFill>
                  <a:srgbClr val="1D9A78"/>
                </a:solidFill>
                <a:latin typeface="Times New Roman" panose="02020603050405020304" pitchFamily="18" charset="0"/>
                <a:ea typeface="+mn-ea"/>
                <a:cs typeface="Times New Roman" panose="02020603050405020304" pitchFamily="18" charset="0"/>
              </a:rPr>
              <a:t/>
            </a:r>
            <a:br>
              <a:rPr lang="en-US" b="1" dirty="0">
                <a:solidFill>
                  <a:srgbClr val="1D9A78"/>
                </a:solidFill>
                <a:latin typeface="Times New Roman" panose="02020603050405020304" pitchFamily="18" charset="0"/>
                <a:ea typeface="+mn-ea"/>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443841"/>
            <a:ext cx="10515600" cy="4733122"/>
          </a:xfrm>
        </p:spPr>
        <p:txBody>
          <a:bodyPr/>
          <a:lstStyle/>
          <a:p>
            <a:pPr marL="0" indent="0">
              <a:buNone/>
            </a:pPr>
            <a:r>
              <a:rPr lang="en-US" dirty="0" smtClean="0"/>
              <a:t> </a:t>
            </a:r>
            <a:endParaRPr lang="en-US" dirty="0"/>
          </a:p>
        </p:txBody>
      </p:sp>
      <p:sp>
        <p:nvSpPr>
          <p:cNvPr id="4" name="Rectangle 3"/>
          <p:cNvSpPr/>
          <p:nvPr/>
        </p:nvSpPr>
        <p:spPr>
          <a:xfrm>
            <a:off x="428171" y="1690688"/>
            <a:ext cx="11745686" cy="4893647"/>
          </a:xfrm>
          <a:prstGeom prst="rect">
            <a:avLst/>
          </a:prstGeom>
        </p:spPr>
        <p:txBody>
          <a:bodyPr wrap="square">
            <a:spAutoFit/>
          </a:bodyPr>
          <a:lstStyle/>
          <a:p>
            <a:r>
              <a:rPr lang="en-US" sz="2400" b="1" dirty="0" smtClean="0">
                <a:solidFill>
                  <a:schemeClr val="accent1"/>
                </a:solidFill>
                <a:latin typeface="Times New Roman" panose="02020603050405020304" pitchFamily="18" charset="0"/>
                <a:cs typeface="Times New Roman" panose="02020603050405020304" pitchFamily="18" charset="0"/>
              </a:rPr>
              <a:t>1-</a:t>
            </a:r>
            <a:r>
              <a:rPr lang="en-US" sz="2400" dirty="0" smtClean="0">
                <a:solidFill>
                  <a:srgbClr val="000000"/>
                </a:solidFill>
                <a:latin typeface="Times New Roman" panose="02020603050405020304" pitchFamily="18" charset="0"/>
                <a:cs typeface="Times New Roman" panose="02020603050405020304" pitchFamily="18" charset="0"/>
              </a:rPr>
              <a:t> 5s </a:t>
            </a:r>
            <a:r>
              <a:rPr lang="en-US" sz="2400" dirty="0">
                <a:solidFill>
                  <a:srgbClr val="000000"/>
                </a:solidFill>
                <a:latin typeface="Times New Roman" panose="02020603050405020304" pitchFamily="18" charset="0"/>
                <a:cs typeface="Times New Roman" panose="02020603050405020304" pitchFamily="18" charset="0"/>
              </a:rPr>
              <a:t>tools were helped </a:t>
            </a:r>
            <a:r>
              <a:rPr lang="en-US" sz="2400" dirty="0" smtClean="0">
                <a:solidFill>
                  <a:srgbClr val="000000"/>
                </a:solidFill>
                <a:latin typeface="Times New Roman" panose="02020603050405020304" pitchFamily="18" charset="0"/>
                <a:cs typeface="Times New Roman" panose="02020603050405020304" pitchFamily="18" charset="0"/>
              </a:rPr>
              <a:t>in</a:t>
            </a:r>
          </a:p>
          <a:p>
            <a:pPr>
              <a:lnSpc>
                <a:spcPct val="150000"/>
              </a:lnSpc>
            </a:pPr>
            <a:r>
              <a:rPr lang="en-US" sz="2400" dirty="0" smtClean="0">
                <a:solidFill>
                  <a:srgbClr val="000000"/>
                </a:solidFill>
                <a:latin typeface="Times New Roman" panose="02020603050405020304" pitchFamily="18" charset="0"/>
                <a:cs typeface="Times New Roman" panose="02020603050405020304" pitchFamily="18" charset="0"/>
              </a:rPr>
              <a:t> </a:t>
            </a:r>
            <a:r>
              <a:rPr lang="en-US" sz="2400" dirty="0">
                <a:solidFill>
                  <a:srgbClr val="000000"/>
                </a:solidFill>
                <a:latin typeface="Times New Roman" panose="02020603050405020304" pitchFamily="18" charset="0"/>
                <a:cs typeface="Times New Roman" panose="02020603050405020304" pitchFamily="18" charset="0"/>
              </a:rPr>
              <a:t>•</a:t>
            </a:r>
            <a:r>
              <a:rPr lang="en-US" sz="2400" dirty="0">
                <a:solidFill>
                  <a:srgbClr val="FF0000"/>
                </a:solidFill>
                <a:latin typeface="Times New Roman" panose="02020603050405020304" pitchFamily="18" charset="0"/>
                <a:cs typeface="Times New Roman" panose="02020603050405020304" pitchFamily="18" charset="0"/>
              </a:rPr>
              <a:t> Sort </a:t>
            </a:r>
            <a:r>
              <a:rPr lang="en-US" sz="2400" dirty="0">
                <a:solidFill>
                  <a:srgbClr val="000000"/>
                </a:solidFill>
                <a:latin typeface="Times New Roman" panose="02020603050405020304" pitchFamily="18" charset="0"/>
                <a:cs typeface="Times New Roman" panose="02020603050405020304" pitchFamily="18" charset="0"/>
              </a:rPr>
              <a:t>to removed items that are no longer needed </a:t>
            </a:r>
            <a:endParaRPr lang="en-US" sz="2400" dirty="0" smtClean="0">
              <a:solidFill>
                <a:srgbClr val="000000"/>
              </a:solidFill>
              <a:latin typeface="Times New Roman" panose="02020603050405020304" pitchFamily="18" charset="0"/>
              <a:cs typeface="Times New Roman" panose="02020603050405020304" pitchFamily="18" charset="0"/>
            </a:endParaRPr>
          </a:p>
          <a:p>
            <a:pPr>
              <a:lnSpc>
                <a:spcPct val="150000"/>
              </a:lnSpc>
            </a:pPr>
            <a:r>
              <a:rPr lang="en-US" sz="2400" dirty="0" smtClean="0">
                <a:solidFill>
                  <a:srgbClr val="000000"/>
                </a:solidFill>
                <a:latin typeface="Times New Roman" panose="02020603050405020304" pitchFamily="18" charset="0"/>
                <a:cs typeface="Times New Roman" panose="02020603050405020304" pitchFamily="18" charset="0"/>
              </a:rPr>
              <a:t>• </a:t>
            </a:r>
            <a:r>
              <a:rPr lang="en-US" sz="2400" dirty="0">
                <a:solidFill>
                  <a:srgbClr val="000000"/>
                </a:solidFill>
                <a:latin typeface="Times New Roman" panose="02020603050405020304" pitchFamily="18" charset="0"/>
                <a:cs typeface="Times New Roman" panose="02020603050405020304" pitchFamily="18" charset="0"/>
              </a:rPr>
              <a:t>straighten or </a:t>
            </a:r>
            <a:r>
              <a:rPr lang="en-US" sz="2400" dirty="0">
                <a:solidFill>
                  <a:srgbClr val="FF0000"/>
                </a:solidFill>
                <a:latin typeface="Times New Roman" panose="02020603050405020304" pitchFamily="18" charset="0"/>
                <a:cs typeface="Times New Roman" panose="02020603050405020304" pitchFamily="18" charset="0"/>
              </a:rPr>
              <a:t>set in order </a:t>
            </a:r>
            <a:r>
              <a:rPr lang="en-US" sz="2400" dirty="0">
                <a:solidFill>
                  <a:srgbClr val="000000"/>
                </a:solidFill>
                <a:latin typeface="Times New Roman" panose="02020603050405020304" pitchFamily="18" charset="0"/>
                <a:cs typeface="Times New Roman" panose="02020603050405020304" pitchFamily="18" charset="0"/>
              </a:rPr>
              <a:t>to organize the items to optimize efficiency and </a:t>
            </a:r>
            <a:r>
              <a:rPr lang="en-US" sz="2400" dirty="0" smtClean="0">
                <a:solidFill>
                  <a:srgbClr val="000000"/>
                </a:solidFill>
                <a:latin typeface="Times New Roman" panose="02020603050405020304" pitchFamily="18" charset="0"/>
                <a:cs typeface="Times New Roman" panose="02020603050405020304" pitchFamily="18" charset="0"/>
              </a:rPr>
              <a:t>flow</a:t>
            </a:r>
          </a:p>
          <a:p>
            <a:pPr>
              <a:lnSpc>
                <a:spcPct val="150000"/>
              </a:lnSpc>
            </a:pPr>
            <a:r>
              <a:rPr lang="en-US" sz="2400" dirty="0" smtClean="0">
                <a:solidFill>
                  <a:srgbClr val="000000"/>
                </a:solidFill>
                <a:latin typeface="Times New Roman" panose="02020603050405020304" pitchFamily="18" charset="0"/>
                <a:cs typeface="Times New Roman" panose="02020603050405020304" pitchFamily="18" charset="0"/>
              </a:rPr>
              <a:t> </a:t>
            </a:r>
            <a:r>
              <a:rPr lang="en-US" sz="2400" dirty="0">
                <a:solidFill>
                  <a:srgbClr val="000000"/>
                </a:solidFill>
                <a:latin typeface="Times New Roman" panose="02020603050405020304" pitchFamily="18" charset="0"/>
                <a:cs typeface="Times New Roman" panose="02020603050405020304" pitchFamily="18" charset="0"/>
              </a:rPr>
              <a:t>• </a:t>
            </a:r>
            <a:r>
              <a:rPr lang="en-US" sz="2400" dirty="0">
                <a:solidFill>
                  <a:srgbClr val="FF0000"/>
                </a:solidFill>
                <a:latin typeface="Times New Roman" panose="02020603050405020304" pitchFamily="18" charset="0"/>
                <a:cs typeface="Times New Roman" panose="02020603050405020304" pitchFamily="18" charset="0"/>
              </a:rPr>
              <a:t>Shine</a:t>
            </a:r>
            <a:r>
              <a:rPr lang="en-US" sz="2400" dirty="0">
                <a:solidFill>
                  <a:srgbClr val="000000"/>
                </a:solidFill>
                <a:latin typeface="Times New Roman" panose="02020603050405020304" pitchFamily="18" charset="0"/>
                <a:cs typeface="Times New Roman" panose="02020603050405020304" pitchFamily="18" charset="0"/>
              </a:rPr>
              <a:t> to clean the area in order to more easily identify </a:t>
            </a:r>
            <a:r>
              <a:rPr lang="en-US" sz="2400" dirty="0" smtClean="0">
                <a:solidFill>
                  <a:srgbClr val="000000"/>
                </a:solidFill>
                <a:latin typeface="Times New Roman" panose="02020603050405020304" pitchFamily="18" charset="0"/>
                <a:cs typeface="Times New Roman" panose="02020603050405020304" pitchFamily="18" charset="0"/>
              </a:rPr>
              <a:t>problems</a:t>
            </a:r>
          </a:p>
          <a:p>
            <a:pPr>
              <a:lnSpc>
                <a:spcPct val="150000"/>
              </a:lnSpc>
            </a:pPr>
            <a:r>
              <a:rPr lang="en-US" sz="2400" dirty="0" smtClean="0">
                <a:solidFill>
                  <a:srgbClr val="000000"/>
                </a:solidFill>
                <a:latin typeface="Times New Roman" panose="02020603050405020304" pitchFamily="18" charset="0"/>
                <a:cs typeface="Times New Roman" panose="02020603050405020304" pitchFamily="18" charset="0"/>
              </a:rPr>
              <a:t> </a:t>
            </a:r>
            <a:r>
              <a:rPr lang="en-US" sz="2400" dirty="0">
                <a:solidFill>
                  <a:srgbClr val="000000"/>
                </a:solidFill>
                <a:latin typeface="Times New Roman" panose="02020603050405020304" pitchFamily="18" charset="0"/>
                <a:cs typeface="Times New Roman" panose="02020603050405020304" pitchFamily="18" charset="0"/>
              </a:rPr>
              <a:t>• </a:t>
            </a:r>
            <a:r>
              <a:rPr lang="en-US" sz="2400" dirty="0">
                <a:solidFill>
                  <a:srgbClr val="FF0000"/>
                </a:solidFill>
                <a:latin typeface="Times New Roman" panose="02020603050405020304" pitchFamily="18" charset="0"/>
                <a:cs typeface="Times New Roman" panose="02020603050405020304" pitchFamily="18" charset="0"/>
              </a:rPr>
              <a:t>Standardize</a:t>
            </a:r>
            <a:r>
              <a:rPr lang="en-US" sz="2400" dirty="0">
                <a:solidFill>
                  <a:srgbClr val="000000"/>
                </a:solidFill>
                <a:latin typeface="Times New Roman" panose="02020603050405020304" pitchFamily="18" charset="0"/>
                <a:cs typeface="Times New Roman" panose="02020603050405020304" pitchFamily="18" charset="0"/>
              </a:rPr>
              <a:t> to implement color coding and labels to stay consistent with other </a:t>
            </a:r>
            <a:r>
              <a:rPr lang="en-US" sz="2400" dirty="0" smtClean="0">
                <a:solidFill>
                  <a:srgbClr val="000000"/>
                </a:solidFill>
                <a:latin typeface="Times New Roman" panose="02020603050405020304" pitchFamily="18" charset="0"/>
                <a:cs typeface="Times New Roman" panose="02020603050405020304" pitchFamily="18" charset="0"/>
              </a:rPr>
              <a:t>areas</a:t>
            </a:r>
          </a:p>
          <a:p>
            <a:pPr>
              <a:lnSpc>
                <a:spcPct val="150000"/>
              </a:lnSpc>
            </a:pPr>
            <a:r>
              <a:rPr lang="en-US" sz="2400" dirty="0" smtClean="0">
                <a:solidFill>
                  <a:srgbClr val="000000"/>
                </a:solidFill>
                <a:latin typeface="Times New Roman" panose="02020603050405020304" pitchFamily="18" charset="0"/>
                <a:cs typeface="Times New Roman" panose="02020603050405020304" pitchFamily="18" charset="0"/>
              </a:rPr>
              <a:t> </a:t>
            </a:r>
            <a:r>
              <a:rPr lang="en-US" sz="2400" dirty="0">
                <a:solidFill>
                  <a:srgbClr val="000000"/>
                </a:solidFill>
                <a:latin typeface="Times New Roman" panose="02020603050405020304" pitchFamily="18" charset="0"/>
                <a:cs typeface="Times New Roman" panose="02020603050405020304" pitchFamily="18" charset="0"/>
              </a:rPr>
              <a:t>• </a:t>
            </a:r>
            <a:r>
              <a:rPr lang="en-US" sz="2400" dirty="0">
                <a:solidFill>
                  <a:srgbClr val="FF0000"/>
                </a:solidFill>
                <a:latin typeface="Times New Roman" panose="02020603050405020304" pitchFamily="18" charset="0"/>
                <a:cs typeface="Times New Roman" panose="02020603050405020304" pitchFamily="18" charset="0"/>
              </a:rPr>
              <a:t>sustain</a:t>
            </a:r>
            <a:r>
              <a:rPr lang="en-US" sz="2400" dirty="0">
                <a:solidFill>
                  <a:srgbClr val="000000"/>
                </a:solidFill>
                <a:latin typeface="Times New Roman" panose="02020603050405020304" pitchFamily="18" charset="0"/>
                <a:cs typeface="Times New Roman" panose="02020603050405020304" pitchFamily="18" charset="0"/>
              </a:rPr>
              <a:t> to develop behaviors that keep the workplace organized over the long </a:t>
            </a:r>
            <a:r>
              <a:rPr lang="en-US" sz="2400" dirty="0" smtClean="0">
                <a:solidFill>
                  <a:srgbClr val="000000"/>
                </a:solidFill>
                <a:latin typeface="Times New Roman" panose="02020603050405020304" pitchFamily="18" charset="0"/>
                <a:cs typeface="Times New Roman" panose="02020603050405020304" pitchFamily="18" charset="0"/>
              </a:rPr>
              <a:t>term</a:t>
            </a:r>
          </a:p>
          <a:p>
            <a:pPr>
              <a:lnSpc>
                <a:spcPct val="150000"/>
              </a:lnSpc>
            </a:pPr>
            <a:endParaRPr lang="en-US" sz="2400" dirty="0" smtClean="0">
              <a:solidFill>
                <a:srgbClr val="000000"/>
              </a:solidFill>
              <a:latin typeface="Times New Roman" panose="02020603050405020304" pitchFamily="18" charset="0"/>
              <a:cs typeface="Times New Roman" panose="02020603050405020304" pitchFamily="18" charset="0"/>
            </a:endParaRPr>
          </a:p>
          <a:p>
            <a:pPr>
              <a:lnSpc>
                <a:spcPct val="150000"/>
              </a:lnSpc>
            </a:pPr>
            <a:r>
              <a:rPr lang="en-US" sz="2400" dirty="0" smtClean="0">
                <a:solidFill>
                  <a:srgbClr val="000000"/>
                </a:solidFill>
                <a:latin typeface="Times New Roman" panose="02020603050405020304" pitchFamily="18" charset="0"/>
                <a:cs typeface="Times New Roman" panose="02020603050405020304" pitchFamily="18" charset="0"/>
              </a:rPr>
              <a:t> </a:t>
            </a:r>
          </a:p>
          <a:p>
            <a:pPr>
              <a:lnSpc>
                <a:spcPct val="150000"/>
              </a:lnSpc>
            </a:pPr>
            <a:endParaRPr lang="en-US" sz="2400"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10030732" y="4724400"/>
            <a:ext cx="2143125" cy="2133600"/>
          </a:xfrm>
          <a:prstGeom prst="rect">
            <a:avLst/>
          </a:prstGeom>
        </p:spPr>
      </p:pic>
    </p:spTree>
    <p:extLst>
      <p:ext uri="{BB962C8B-B14F-4D97-AF65-F5344CB8AC3E}">
        <p14:creationId xmlns:p14="http://schemas.microsoft.com/office/powerpoint/2010/main" val="2141118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 0 L 0 0.25 E" pathEditMode="relative" ptsTypes="">
                                      <p:cBhvr>
                                        <p:cTn id="6" dur="2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629" y="365125"/>
            <a:ext cx="11223171" cy="1325563"/>
          </a:xfrm>
        </p:spPr>
        <p:txBody>
          <a:bodyPr/>
          <a:lstStyle/>
          <a:p>
            <a:r>
              <a:rPr lang="en-US" b="1" dirty="0">
                <a:solidFill>
                  <a:srgbClr val="1D9A78"/>
                </a:solidFill>
                <a:latin typeface="Times New Roman" panose="02020603050405020304" pitchFamily="18" charset="0"/>
                <a:cs typeface="Times New Roman" panose="02020603050405020304" pitchFamily="18" charset="0"/>
              </a:rPr>
              <a:t>Define : (lean </a:t>
            </a:r>
            <a:r>
              <a:rPr lang="en-US" b="1" dirty="0" smtClean="0">
                <a:solidFill>
                  <a:srgbClr val="1D9A78"/>
                </a:solidFill>
                <a:latin typeface="Times New Roman" panose="02020603050405020304" pitchFamily="18" charset="0"/>
                <a:cs typeface="Times New Roman" panose="02020603050405020304" pitchFamily="18" charset="0"/>
              </a:rPr>
              <a:t>Tools </a:t>
            </a:r>
            <a:r>
              <a:rPr lang="en-US" b="1" dirty="0">
                <a:solidFill>
                  <a:srgbClr val="1D9A78"/>
                </a:solidFill>
                <a:latin typeface="Times New Roman" panose="02020603050405020304" pitchFamily="18" charset="0"/>
                <a:cs typeface="Times New Roman" panose="02020603050405020304" pitchFamily="18" charset="0"/>
              </a:rPr>
              <a:t>&amp; </a:t>
            </a:r>
            <a:r>
              <a:rPr lang="en-US" b="1" dirty="0" smtClean="0">
                <a:solidFill>
                  <a:srgbClr val="1D9A78"/>
                </a:solidFill>
                <a:latin typeface="Times New Roman" panose="02020603050405020304" pitchFamily="18" charset="0"/>
                <a:cs typeface="Times New Roman" panose="02020603050405020304" pitchFamily="18" charset="0"/>
              </a:rPr>
              <a:t>Technique</a:t>
            </a:r>
            <a:r>
              <a:rPr lang="en-US" b="1" dirty="0">
                <a:solidFill>
                  <a:srgbClr val="1D9A78"/>
                </a:solidFill>
                <a:latin typeface="Times New Roman" panose="02020603050405020304" pitchFamily="18" charset="0"/>
                <a:cs typeface="Times New Roman" panose="02020603050405020304" pitchFamily="18" charset="0"/>
              </a:rPr>
              <a:t>)</a:t>
            </a:r>
            <a:endParaRPr lang="en-US" dirty="0"/>
          </a:p>
        </p:txBody>
      </p:sp>
      <p:sp>
        <p:nvSpPr>
          <p:cNvPr id="3" name="Content Placeholder 2"/>
          <p:cNvSpPr>
            <a:spLocks noGrp="1"/>
          </p:cNvSpPr>
          <p:nvPr>
            <p:ph idx="1"/>
          </p:nvPr>
        </p:nvSpPr>
        <p:spPr>
          <a:xfrm>
            <a:off x="130629" y="1690688"/>
            <a:ext cx="11756571" cy="4351338"/>
          </a:xfrm>
        </p:spPr>
        <p:txBody>
          <a:bodyPr>
            <a:normAutofit/>
          </a:bodyPr>
          <a:lstStyle/>
          <a:p>
            <a:pPr marL="0" indent="0">
              <a:buNone/>
            </a:pPr>
            <a:r>
              <a:rPr lang="en-US" sz="2400" dirty="0">
                <a:solidFill>
                  <a:srgbClr val="000000"/>
                </a:solidFill>
                <a:latin typeface="Times New Roman" panose="02020603050405020304" pitchFamily="18" charset="0"/>
                <a:cs typeface="Times New Roman" panose="02020603050405020304" pitchFamily="18" charset="0"/>
              </a:rPr>
              <a:t> </a:t>
            </a:r>
            <a:endParaRPr lang="en-US" sz="2400" dirty="0" smtClean="0">
              <a:solidFill>
                <a:srgbClr val="000000"/>
              </a:solidFill>
              <a:latin typeface="Times New Roman" panose="02020603050405020304" pitchFamily="18" charset="0"/>
              <a:cs typeface="Times New Roman" panose="02020603050405020304" pitchFamily="18" charset="0"/>
            </a:endParaRPr>
          </a:p>
          <a:p>
            <a:pPr marL="0" indent="0">
              <a:buNone/>
            </a:pPr>
            <a:r>
              <a:rPr lang="en-US" sz="2400" b="1" dirty="0" smtClean="0">
                <a:solidFill>
                  <a:schemeClr val="accent1"/>
                </a:solidFill>
                <a:latin typeface="Times New Roman" panose="02020603050405020304" pitchFamily="18" charset="0"/>
                <a:cs typeface="Times New Roman" panose="02020603050405020304" pitchFamily="18" charset="0"/>
              </a:rPr>
              <a:t>2-</a:t>
            </a:r>
            <a:r>
              <a:rPr lang="en-US" sz="2400" dirty="0" smtClean="0">
                <a:solidFill>
                  <a:srgbClr val="000000"/>
                </a:solidFill>
                <a:latin typeface="Times New Roman" panose="02020603050405020304" pitchFamily="18" charset="0"/>
                <a:cs typeface="Times New Roman" panose="02020603050405020304" pitchFamily="18" charset="0"/>
              </a:rPr>
              <a:t>  </a:t>
            </a:r>
            <a:r>
              <a:rPr lang="en-US" sz="2400" dirty="0">
                <a:solidFill>
                  <a:srgbClr val="000000"/>
                </a:solidFill>
                <a:latin typeface="Times New Roman" panose="02020603050405020304" pitchFamily="18" charset="0"/>
                <a:cs typeface="Times New Roman" panose="02020603050405020304" pitchFamily="18" charset="0"/>
              </a:rPr>
              <a:t>Value stream mapping (VSM) tool was implemented to present the current situation of the factory and to identify non value add activates and production process waiting time to reduce and eliminate it</a:t>
            </a:r>
          </a:p>
          <a:p>
            <a:endParaRPr lang="en-US" sz="2400" dirty="0" smtClean="0">
              <a:solidFill>
                <a:srgbClr val="000000"/>
              </a:solidFill>
              <a:latin typeface="Times New Roman" panose="02020603050405020304" pitchFamily="18" charset="0"/>
              <a:cs typeface="Times New Roman" panose="02020603050405020304" pitchFamily="18" charset="0"/>
            </a:endParaRPr>
          </a:p>
          <a:p>
            <a:pPr marL="0" indent="0">
              <a:buNone/>
            </a:pPr>
            <a:r>
              <a:rPr lang="en-US" sz="2400" b="1" dirty="0" smtClean="0">
                <a:solidFill>
                  <a:schemeClr val="accent1"/>
                </a:solidFill>
                <a:latin typeface="Times New Roman" panose="02020603050405020304" pitchFamily="18" charset="0"/>
                <a:cs typeface="Times New Roman" panose="02020603050405020304" pitchFamily="18" charset="0"/>
              </a:rPr>
              <a:t>3-</a:t>
            </a:r>
            <a:r>
              <a:rPr lang="en-US" sz="2400" dirty="0" smtClean="0">
                <a:solidFill>
                  <a:srgbClr val="000000"/>
                </a:solidFill>
                <a:latin typeface="Times New Roman" panose="02020603050405020304" pitchFamily="18" charset="0"/>
                <a:cs typeface="Times New Roman" panose="02020603050405020304" pitchFamily="18" charset="0"/>
              </a:rPr>
              <a:t> layout </a:t>
            </a:r>
            <a:r>
              <a:rPr lang="en-US" sz="2400" dirty="0">
                <a:solidFill>
                  <a:srgbClr val="000000"/>
                </a:solidFill>
                <a:latin typeface="Times New Roman" panose="02020603050405020304" pitchFamily="18" charset="0"/>
                <a:cs typeface="Times New Roman" panose="02020603050405020304" pitchFamily="18" charset="0"/>
              </a:rPr>
              <a:t>analysis was implemented based on line balancing technique in order to reduce the idle time for the worker and increase the efficiency of the production line</a:t>
            </a:r>
            <a:endParaRPr lang="en-US" sz="2400" dirty="0"/>
          </a:p>
        </p:txBody>
      </p:sp>
      <p:pic>
        <p:nvPicPr>
          <p:cNvPr id="4" name="Picture 3"/>
          <p:cNvPicPr>
            <a:picLocks noChangeAspect="1"/>
          </p:cNvPicPr>
          <p:nvPr/>
        </p:nvPicPr>
        <p:blipFill>
          <a:blip r:embed="rId2"/>
          <a:stretch>
            <a:fillRect/>
          </a:stretch>
        </p:blipFill>
        <p:spPr>
          <a:xfrm>
            <a:off x="9884229" y="5124450"/>
            <a:ext cx="2307771" cy="1733550"/>
          </a:xfrm>
          <a:prstGeom prst="rect">
            <a:avLst/>
          </a:prstGeom>
        </p:spPr>
      </p:pic>
      <p:pic>
        <p:nvPicPr>
          <p:cNvPr id="5" name="Picture 4"/>
          <p:cNvPicPr>
            <a:picLocks noChangeAspect="1"/>
          </p:cNvPicPr>
          <p:nvPr/>
        </p:nvPicPr>
        <p:blipFill>
          <a:blip r:embed="rId3"/>
          <a:stretch>
            <a:fillRect/>
          </a:stretch>
        </p:blipFill>
        <p:spPr>
          <a:xfrm>
            <a:off x="0" y="4714875"/>
            <a:ext cx="2143125" cy="2143125"/>
          </a:xfrm>
          <a:prstGeom prst="rect">
            <a:avLst/>
          </a:prstGeom>
        </p:spPr>
      </p:pic>
    </p:spTree>
    <p:extLst>
      <p:ext uri="{BB962C8B-B14F-4D97-AF65-F5344CB8AC3E}">
        <p14:creationId xmlns:p14="http://schemas.microsoft.com/office/powerpoint/2010/main" val="869333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grpId="0" nodeType="clickEffect">
                                  <p:stCondLst>
                                    <p:cond delay="0"/>
                                  </p:stCondLst>
                                  <p:childTnLst>
                                    <p:animClr clrSpc="hsl" dir="cw">
                                      <p:cBhvr override="childStyle">
                                        <p:cTn id="6" dur="500" fill="hold"/>
                                        <p:tgtEl>
                                          <p:spTgt spid="3">
                                            <p:txEl>
                                              <p:pRg st="0" end="0"/>
                                            </p:txEl>
                                          </p:spTgt>
                                        </p:tgtEl>
                                        <p:attrNameLst>
                                          <p:attrName>style.color</p:attrName>
                                        </p:attrNameLst>
                                      </p:cBhvr>
                                      <p:by>
                                        <p:hsl h="0" s="-12549" l="-25098"/>
                                      </p:by>
                                    </p:animClr>
                                    <p:animClr clrSpc="hsl" dir="cw">
                                      <p:cBhvr>
                                        <p:cTn id="7" dur="500" fill="hold"/>
                                        <p:tgtEl>
                                          <p:spTgt spid="3">
                                            <p:txEl>
                                              <p:pRg st="0" end="0"/>
                                            </p:txEl>
                                          </p:spTgt>
                                        </p:tgtEl>
                                        <p:attrNameLst>
                                          <p:attrName>fillcolor</p:attrName>
                                        </p:attrNameLst>
                                      </p:cBhvr>
                                      <p:by>
                                        <p:hsl h="0" s="-12549" l="-25098"/>
                                      </p:by>
                                    </p:animClr>
                                    <p:animClr clrSpc="hsl" dir="cw">
                                      <p:cBhvr>
                                        <p:cTn id="8" dur="500" fill="hold"/>
                                        <p:tgtEl>
                                          <p:spTgt spid="3">
                                            <p:txEl>
                                              <p:pRg st="0" end="0"/>
                                            </p:txEl>
                                          </p:spTgt>
                                        </p:tgtEl>
                                        <p:attrNameLst>
                                          <p:attrName>stroke.color</p:attrName>
                                        </p:attrNameLst>
                                      </p:cBhvr>
                                      <p:by>
                                        <p:hsl h="0" s="-12549" l="-25098"/>
                                      </p:by>
                                    </p:animClr>
                                    <p:set>
                                      <p:cBhvr>
                                        <p:cTn id="9" dur="500" fill="hold"/>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4" presetClass="emph" presetSubtype="0" fill="hold" grpId="0" nodeType="clickEffect">
                                  <p:stCondLst>
                                    <p:cond delay="0"/>
                                  </p:stCondLst>
                                  <p:childTnLst>
                                    <p:animClr clrSpc="hsl" dir="cw">
                                      <p:cBhvr override="childStyle">
                                        <p:cTn id="13" dur="500" fill="hold"/>
                                        <p:tgtEl>
                                          <p:spTgt spid="3">
                                            <p:txEl>
                                              <p:pRg st="1" end="1"/>
                                            </p:txEl>
                                          </p:spTgt>
                                        </p:tgtEl>
                                        <p:attrNameLst>
                                          <p:attrName>style.color</p:attrName>
                                        </p:attrNameLst>
                                      </p:cBhvr>
                                      <p:by>
                                        <p:hsl h="0" s="-12549" l="-25098"/>
                                      </p:by>
                                    </p:animClr>
                                    <p:animClr clrSpc="hsl" dir="cw">
                                      <p:cBhvr>
                                        <p:cTn id="14" dur="500" fill="hold"/>
                                        <p:tgtEl>
                                          <p:spTgt spid="3">
                                            <p:txEl>
                                              <p:pRg st="1" end="1"/>
                                            </p:txEl>
                                          </p:spTgt>
                                        </p:tgtEl>
                                        <p:attrNameLst>
                                          <p:attrName>fillcolor</p:attrName>
                                        </p:attrNameLst>
                                      </p:cBhvr>
                                      <p:by>
                                        <p:hsl h="0" s="-12549" l="-25098"/>
                                      </p:by>
                                    </p:animClr>
                                    <p:animClr clrSpc="hsl" dir="cw">
                                      <p:cBhvr>
                                        <p:cTn id="15" dur="500" fill="hold"/>
                                        <p:tgtEl>
                                          <p:spTgt spid="3">
                                            <p:txEl>
                                              <p:pRg st="1" end="1"/>
                                            </p:txEl>
                                          </p:spTgt>
                                        </p:tgtEl>
                                        <p:attrNameLst>
                                          <p:attrName>stroke.color</p:attrName>
                                        </p:attrNameLst>
                                      </p:cBhvr>
                                      <p:by>
                                        <p:hsl h="0" s="-12549" l="-25098"/>
                                      </p:by>
                                    </p:animClr>
                                    <p:set>
                                      <p:cBhvr>
                                        <p:cTn id="16" dur="500" fill="hold"/>
                                        <p:tgtEl>
                                          <p:spTgt spid="3">
                                            <p:txEl>
                                              <p:pRg st="1" end="1"/>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4" presetClass="emph" presetSubtype="0" fill="hold" grpId="0" nodeType="clickEffect">
                                  <p:stCondLst>
                                    <p:cond delay="0"/>
                                  </p:stCondLst>
                                  <p:childTnLst>
                                    <p:animClr clrSpc="hsl" dir="cw">
                                      <p:cBhvr override="childStyle">
                                        <p:cTn id="20" dur="500" fill="hold"/>
                                        <p:tgtEl>
                                          <p:spTgt spid="3">
                                            <p:txEl>
                                              <p:pRg st="3" end="3"/>
                                            </p:txEl>
                                          </p:spTgt>
                                        </p:tgtEl>
                                        <p:attrNameLst>
                                          <p:attrName>style.color</p:attrName>
                                        </p:attrNameLst>
                                      </p:cBhvr>
                                      <p:by>
                                        <p:hsl h="0" s="-12549" l="-25098"/>
                                      </p:by>
                                    </p:animClr>
                                    <p:animClr clrSpc="hsl" dir="cw">
                                      <p:cBhvr>
                                        <p:cTn id="21" dur="500" fill="hold"/>
                                        <p:tgtEl>
                                          <p:spTgt spid="3">
                                            <p:txEl>
                                              <p:pRg st="3" end="3"/>
                                            </p:txEl>
                                          </p:spTgt>
                                        </p:tgtEl>
                                        <p:attrNameLst>
                                          <p:attrName>fillcolor</p:attrName>
                                        </p:attrNameLst>
                                      </p:cBhvr>
                                      <p:by>
                                        <p:hsl h="0" s="-12549" l="-25098"/>
                                      </p:by>
                                    </p:animClr>
                                    <p:animClr clrSpc="hsl" dir="cw">
                                      <p:cBhvr>
                                        <p:cTn id="22" dur="500" fill="hold"/>
                                        <p:tgtEl>
                                          <p:spTgt spid="3">
                                            <p:txEl>
                                              <p:pRg st="3" end="3"/>
                                            </p:txEl>
                                          </p:spTgt>
                                        </p:tgtEl>
                                        <p:attrNameLst>
                                          <p:attrName>stroke.color</p:attrName>
                                        </p:attrNameLst>
                                      </p:cBhvr>
                                      <p:by>
                                        <p:hsl h="0" s="-12549" l="-25098"/>
                                      </p:by>
                                    </p:animClr>
                                    <p:set>
                                      <p:cBhvr>
                                        <p:cTn id="23" dur="500" fill="hold"/>
                                        <p:tgtEl>
                                          <p:spTgt spid="3">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gradFill>
          <a:gsLst>
            <a:gs pos="100000">
              <a:srgbClr val="FDFDFD"/>
            </a:gs>
            <a:gs pos="100000">
              <a:schemeClr val="accent3">
                <a:lumMod val="45000"/>
                <a:lumOff val="55000"/>
              </a:schemeClr>
            </a:gs>
            <a:gs pos="100000">
              <a:schemeClr val="accent3">
                <a:lumMod val="45000"/>
                <a:lumOff val="55000"/>
              </a:schemeClr>
            </a:gs>
            <a:gs pos="100000">
              <a:schemeClr val="accent3">
                <a:lumMod val="30000"/>
                <a:lumOff val="70000"/>
              </a:schemeClr>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7734" y="240480"/>
            <a:ext cx="9692951" cy="414378"/>
          </a:xfrm>
        </p:spPr>
        <p:txBody>
          <a:bodyPr>
            <a:noAutofit/>
          </a:bodyPr>
          <a:lstStyle/>
          <a:p>
            <a:r>
              <a:rPr lang="en-US" b="1" dirty="0" smtClean="0">
                <a:solidFill>
                  <a:schemeClr val="accent1"/>
                </a:solidFill>
                <a:latin typeface="Times New Roman" panose="02020603050405020304" pitchFamily="18" charset="0"/>
                <a:cs typeface="Times New Roman" panose="02020603050405020304" pitchFamily="18" charset="0"/>
              </a:rPr>
              <a:t>Measure ( TIMW</a:t>
            </a:r>
            <a:r>
              <a:rPr lang="en-US" b="1" dirty="0" smtClean="0">
                <a:solidFill>
                  <a:schemeClr val="accent1"/>
                </a:solidFill>
                <a:latin typeface="Times New Roman" panose="02020603050405020304" pitchFamily="18" charset="0"/>
                <a:cs typeface="Times New Roman" panose="02020603050405020304" pitchFamily="18" charset="0"/>
              </a:rPr>
              <a:t>OOD wastes)</a:t>
            </a:r>
            <a:endParaRPr lang="en-US" b="1" dirty="0">
              <a:solidFill>
                <a:schemeClr val="accent1"/>
              </a:solidFill>
              <a:latin typeface="Times New Roman" panose="02020603050405020304" pitchFamily="18" charset="0"/>
              <a:cs typeface="Times New Roman" panose="02020603050405020304" pitchFamily="18" charset="0"/>
            </a:endParaRPr>
          </a:p>
        </p:txBody>
      </p:sp>
      <p:graphicFrame>
        <p:nvGraphicFramePr>
          <p:cNvPr id="6" name="Diagram 5"/>
          <p:cNvGraphicFramePr/>
          <p:nvPr>
            <p:extLst>
              <p:ext uri="{D42A27DB-BD31-4B8C-83A1-F6EECF244321}">
                <p14:modId xmlns:p14="http://schemas.microsoft.com/office/powerpoint/2010/main" val="988713576"/>
              </p:ext>
            </p:extLst>
          </p:nvPr>
        </p:nvGraphicFramePr>
        <p:xfrm>
          <a:off x="0" y="1550597"/>
          <a:ext cx="11550556" cy="530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29653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66000">
              <a:srgbClr val="FDFDFD"/>
            </a:gs>
            <a:gs pos="100000">
              <a:schemeClr val="accent3">
                <a:lumMod val="45000"/>
                <a:lumOff val="55000"/>
              </a:schemeClr>
            </a:gs>
            <a:gs pos="100000">
              <a:schemeClr val="accent3">
                <a:lumMod val="45000"/>
                <a:lumOff val="55000"/>
              </a:schemeClr>
            </a:gs>
            <a:gs pos="100000">
              <a:schemeClr val="accent3">
                <a:lumMod val="30000"/>
                <a:lumOff val="70000"/>
              </a:schemeClr>
            </a:gs>
          </a:gsLst>
          <a:lin ang="2700000" scaled="1"/>
        </a:grad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p:txBody>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970" y="1654628"/>
            <a:ext cx="11001829" cy="5203371"/>
          </a:xfrm>
          <a:prstGeom prst="rect">
            <a:avLst/>
          </a:prstGeom>
        </p:spPr>
      </p:pic>
      <p:sp>
        <p:nvSpPr>
          <p:cNvPr id="5" name="Title 4"/>
          <p:cNvSpPr>
            <a:spLocks noGrp="1"/>
          </p:cNvSpPr>
          <p:nvPr>
            <p:ph type="title"/>
          </p:nvPr>
        </p:nvSpPr>
        <p:spPr>
          <a:xfrm>
            <a:off x="351970" y="123459"/>
            <a:ext cx="10515600" cy="1325563"/>
          </a:xfrm>
        </p:spPr>
        <p:txBody>
          <a:bodyPr/>
          <a:lstStyle/>
          <a:p>
            <a:r>
              <a:rPr lang="en-US" b="1" dirty="0" smtClean="0">
                <a:solidFill>
                  <a:schemeClr val="accent1"/>
                </a:solidFill>
                <a:latin typeface="Times New Roman" panose="02020603050405020304" pitchFamily="18" charset="0"/>
                <a:cs typeface="Times New Roman" panose="02020603050405020304" pitchFamily="18" charset="0"/>
              </a:rPr>
              <a:t>Measure (5s chick list )</a:t>
            </a:r>
            <a:endParaRPr lang="en-US" b="1"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182787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solidFill>
                <a:latin typeface="Times New Roman" panose="02020603050405020304" pitchFamily="18" charset="0"/>
                <a:cs typeface="Times New Roman" panose="02020603050405020304" pitchFamily="18" charset="0"/>
              </a:rPr>
              <a:t>Measure (5s chick list )  </a:t>
            </a:r>
            <a:endParaRPr lang="en-US" b="1" dirty="0">
              <a:solidFill>
                <a:schemeClr val="accent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690688"/>
            <a:ext cx="10515600" cy="5167311"/>
          </a:xfrm>
          <a:prstGeom prst="rect">
            <a:avLst/>
          </a:prstGeom>
        </p:spPr>
      </p:pic>
      <p:sp>
        <p:nvSpPr>
          <p:cNvPr id="4" name="Oval 3"/>
          <p:cNvSpPr/>
          <p:nvPr/>
        </p:nvSpPr>
        <p:spPr>
          <a:xfrm>
            <a:off x="9274629" y="6023429"/>
            <a:ext cx="943428" cy="103051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04143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259" y="109817"/>
            <a:ext cx="10396882" cy="1878639"/>
          </a:xfrm>
        </p:spPr>
        <p:txBody>
          <a:bodyPr>
            <a:normAutofit/>
          </a:bodyPr>
          <a:lstStyle/>
          <a:p>
            <a:r>
              <a:rPr lang="en-US" sz="3600" b="1" dirty="0" smtClean="0">
                <a:solidFill>
                  <a:schemeClr val="accent1"/>
                </a:solidFill>
                <a:latin typeface="Times New Roman" panose="02020603050405020304" pitchFamily="18" charset="0"/>
                <a:cs typeface="Times New Roman" panose="02020603050405020304" pitchFamily="18" charset="0"/>
              </a:rPr>
              <a:t>Analysis (using cause and effect diagram to analyze type of wastes)</a:t>
            </a:r>
            <a:endParaRPr lang="en-US" sz="3600" b="1" dirty="0">
              <a:solidFill>
                <a:schemeClr val="accent1"/>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sz="quarter" idx="13"/>
          </p:nvPr>
        </p:nvPicPr>
        <p:blipFill rotWithShape="1">
          <a:blip r:embed="rId2">
            <a:extLst>
              <a:ext uri="{28A0092B-C50C-407E-A947-70E740481C1C}">
                <a14:useLocalDpi xmlns:a14="http://schemas.microsoft.com/office/drawing/2010/main" val="0"/>
              </a:ext>
            </a:extLst>
          </a:blip>
          <a:srcRect l="7143" t="9850" r="1786" b="8071"/>
          <a:stretch/>
        </p:blipFill>
        <p:spPr>
          <a:xfrm>
            <a:off x="725714" y="1785257"/>
            <a:ext cx="11103429" cy="4571999"/>
          </a:xfrm>
        </p:spPr>
      </p:pic>
    </p:spTree>
    <p:extLst>
      <p:ext uri="{BB962C8B-B14F-4D97-AF65-F5344CB8AC3E}">
        <p14:creationId xmlns:p14="http://schemas.microsoft.com/office/powerpoint/2010/main" val="794325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bwMode="ltGray">
      <p:bgPr>
        <a:gradFill>
          <a:gsLst>
            <a:gs pos="100000">
              <a:srgbClr val="FDFDFD"/>
            </a:gs>
            <a:gs pos="100000">
              <a:schemeClr val="accent3">
                <a:lumMod val="45000"/>
                <a:lumOff val="55000"/>
              </a:schemeClr>
            </a:gs>
            <a:gs pos="100000">
              <a:schemeClr val="accent3">
                <a:lumMod val="45000"/>
                <a:lumOff val="55000"/>
              </a:schemeClr>
            </a:gs>
            <a:gs pos="100000">
              <a:schemeClr val="accent3">
                <a:lumMod val="30000"/>
                <a:lumOff val="70000"/>
              </a:schemeClr>
            </a:gs>
          </a:gsLst>
          <a:lin ang="27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3C0199F-A274-44C6-BF37-784A855E6EEA}"/>
              </a:ext>
            </a:extLst>
          </p:cNvPr>
          <p:cNvSpPr>
            <a:spLocks noGrp="1"/>
          </p:cNvSpPr>
          <p:nvPr>
            <p:ph idx="1"/>
          </p:nvPr>
        </p:nvSpPr>
        <p:spPr>
          <a:xfrm>
            <a:off x="838200" y="1690688"/>
            <a:ext cx="9856350" cy="4697171"/>
          </a:xfrm>
        </p:spPr>
        <p:txBody>
          <a:bodyPr>
            <a:normAutofit/>
          </a:bodyPr>
          <a:lstStyle/>
          <a:p>
            <a:pPr>
              <a:lnSpc>
                <a:spcPct val="15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Introduction</a:t>
            </a:r>
          </a:p>
          <a:p>
            <a:pPr>
              <a:lnSpc>
                <a:spcPct val="150000"/>
              </a:lnSpc>
              <a:buFont typeface="Wingdings" panose="05000000000000000000" pitchFamily="2" charset="2"/>
              <a:buChar char="q"/>
            </a:pPr>
            <a:r>
              <a:rPr lang="en-US" dirty="0" smtClean="0">
                <a:latin typeface="Times New Roman" panose="02020603050405020304" pitchFamily="18" charset="0"/>
                <a:cs typeface="Times New Roman" panose="02020603050405020304" pitchFamily="18" charset="0"/>
              </a:rPr>
              <a:t>Objectives</a:t>
            </a:r>
            <a:endParaRPr lang="en-US"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Methodology</a:t>
            </a:r>
          </a:p>
          <a:p>
            <a:pPr>
              <a:lnSpc>
                <a:spcPct val="150000"/>
              </a:lnSpc>
              <a:buFont typeface="Wingdings" panose="05000000000000000000" pitchFamily="2" charset="2"/>
              <a:buChar char="q"/>
            </a:pPr>
            <a:r>
              <a:rPr lang="en-US" dirty="0" smtClean="0">
                <a:latin typeface="Times New Roman" panose="02020603050405020304" pitchFamily="18" charset="0"/>
                <a:cs typeface="Times New Roman" panose="02020603050405020304" pitchFamily="18" charset="0"/>
              </a:rPr>
              <a:t>Analysis </a:t>
            </a:r>
            <a:r>
              <a:rPr lang="en-US" dirty="0">
                <a:latin typeface="Times New Roman" panose="02020603050405020304" pitchFamily="18" charset="0"/>
                <a:cs typeface="Times New Roman" panose="02020603050405020304" pitchFamily="18" charset="0"/>
              </a:rPr>
              <a:t>&amp;</a:t>
            </a:r>
            <a:r>
              <a:rPr lang="en-US" dirty="0" smtClean="0">
                <a:latin typeface="Times New Roman" panose="02020603050405020304" pitchFamily="18" charset="0"/>
                <a:cs typeface="Times New Roman" panose="02020603050405020304" pitchFamily="18" charset="0"/>
              </a:rPr>
              <a:t> results </a:t>
            </a:r>
          </a:p>
          <a:p>
            <a:pPr>
              <a:lnSpc>
                <a:spcPct val="150000"/>
              </a:lnSpc>
              <a:buFont typeface="Wingdings" panose="05000000000000000000" pitchFamily="2" charset="2"/>
              <a:buChar char="q"/>
            </a:pPr>
            <a:r>
              <a:rPr lang="en-US" dirty="0" smtClean="0">
                <a:latin typeface="Times New Roman" panose="02020603050405020304" pitchFamily="18" charset="0"/>
                <a:cs typeface="Times New Roman" panose="02020603050405020304" pitchFamily="18" charset="0"/>
              </a:rPr>
              <a:t>Conclusions</a:t>
            </a:r>
          </a:p>
          <a:p>
            <a:pPr>
              <a:lnSpc>
                <a:spcPct val="150000"/>
              </a:lnSpc>
              <a:buFont typeface="Wingdings" panose="05000000000000000000" pitchFamily="2" charset="2"/>
              <a:buChar char="q"/>
            </a:pPr>
            <a:r>
              <a:rPr lang="en-US" dirty="0" smtClean="0">
                <a:latin typeface="Times New Roman" panose="02020603050405020304" pitchFamily="18" charset="0"/>
                <a:cs typeface="Times New Roman" panose="02020603050405020304" pitchFamily="18" charset="0"/>
              </a:rPr>
              <a:t>Recommendations</a:t>
            </a:r>
          </a:p>
          <a:p>
            <a:endParaRPr lang="en-US" dirty="0"/>
          </a:p>
          <a:p>
            <a:endParaRPr lang="en-US" dirty="0"/>
          </a:p>
        </p:txBody>
      </p:sp>
      <p:pic>
        <p:nvPicPr>
          <p:cNvPr id="4" name="Graphic 3" descr="Lightbulb icon">
            <a:extLst>
              <a:ext uri="{FF2B5EF4-FFF2-40B4-BE49-F238E27FC236}">
                <a16:creationId xmlns:a16="http://schemas.microsoft.com/office/drawing/2014/main" id="{5E124F8C-3984-4EEC-9BA8-3B255731F2B0}"/>
              </a:ext>
            </a:extLst>
          </p:cNvPr>
          <p:cNvPicPr>
            <a:picLocks noChangeAspect="1"/>
          </p:cNvPicPr>
          <p:nvPr/>
        </p:nvPicPr>
        <p:blipFill>
          <a:blip r:embed="rId2">
            <a:extLst>
              <a:ext uri="{96DAC541-7B7A-43D3-8B79-37D633B846F1}">
                <asvg:svgBlip xmlns:asvg="http://schemas.microsoft.com/office/drawing/2016/SVG/main" xmlns="" r:embed="rId4"/>
              </a:ext>
            </a:extLst>
          </a:blip>
          <a:stretch>
            <a:fillRect/>
          </a:stretch>
        </p:blipFill>
        <p:spPr>
          <a:xfrm>
            <a:off x="9216361" y="28576"/>
            <a:ext cx="2987675" cy="2987675"/>
          </a:xfrm>
          <a:prstGeom prst="rect">
            <a:avLst/>
          </a:prstGeom>
        </p:spPr>
      </p:pic>
      <p:sp>
        <p:nvSpPr>
          <p:cNvPr id="5" name="Title 4"/>
          <p:cNvSpPr>
            <a:spLocks noGrp="1"/>
          </p:cNvSpPr>
          <p:nvPr>
            <p:ph type="title"/>
          </p:nvPr>
        </p:nvSpPr>
        <p:spPr/>
        <p:txBody>
          <a:bodyPr/>
          <a:lstStyle/>
          <a:p>
            <a:r>
              <a:rPr lang="en-US" b="1" dirty="0" smtClean="0">
                <a:solidFill>
                  <a:schemeClr val="accent1"/>
                </a:solidFill>
                <a:latin typeface="Times New Roman" panose="02020603050405020304" pitchFamily="18" charset="0"/>
                <a:cs typeface="Times New Roman" panose="02020603050405020304" pitchFamily="18" charset="0"/>
              </a:rPr>
              <a:t>Outline </a:t>
            </a:r>
            <a:endParaRPr lang="en-US" b="1" dirty="0">
              <a:solidFill>
                <a:schemeClr val="accent1"/>
              </a:solidFill>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5"/>
          <a:stretch>
            <a:fillRect/>
          </a:stretch>
        </p:blipFill>
        <p:spPr>
          <a:xfrm>
            <a:off x="6023429" y="3016251"/>
            <a:ext cx="6168571" cy="3841749"/>
          </a:xfrm>
          <a:prstGeom prst="rect">
            <a:avLst/>
          </a:prstGeom>
        </p:spPr>
      </p:pic>
    </p:spTree>
    <p:extLst>
      <p:ext uri="{BB962C8B-B14F-4D97-AF65-F5344CB8AC3E}">
        <p14:creationId xmlns:p14="http://schemas.microsoft.com/office/powerpoint/2010/main" val="2094298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circle(in)">
                                      <p:cBhvr>
                                        <p:cTn id="3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143" y="481084"/>
            <a:ext cx="10935364" cy="1151965"/>
          </a:xfrm>
        </p:spPr>
        <p:txBody>
          <a:bodyPr>
            <a:normAutofit/>
          </a:bodyPr>
          <a:lstStyle/>
          <a:p>
            <a:r>
              <a:rPr lang="en-US" b="1" dirty="0" smtClean="0">
                <a:solidFill>
                  <a:schemeClr val="accent1"/>
                </a:solidFill>
                <a:latin typeface="Times New Roman" panose="02020603050405020304" pitchFamily="18" charset="0"/>
                <a:cs typeface="Times New Roman" panose="02020603050405020304" pitchFamily="18" charset="0"/>
              </a:rPr>
              <a:t>Analysis ( bed flow chart )</a:t>
            </a:r>
            <a:endParaRPr lang="en-US" b="1" dirty="0">
              <a:solidFill>
                <a:schemeClr val="accent1"/>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83625" y="1633049"/>
            <a:ext cx="10396881" cy="5101580"/>
          </a:xfrm>
        </p:spPr>
      </p:pic>
      <p:pic>
        <p:nvPicPr>
          <p:cNvPr id="5" name="Picture 4"/>
          <p:cNvPicPr>
            <a:picLocks noChangeAspect="1"/>
          </p:cNvPicPr>
          <p:nvPr/>
        </p:nvPicPr>
        <p:blipFill rotWithShape="1">
          <a:blip r:embed="rId3"/>
          <a:srcRect l="30078" t="21877" r="23724" b="32394"/>
          <a:stretch/>
        </p:blipFill>
        <p:spPr>
          <a:xfrm>
            <a:off x="10104829" y="123562"/>
            <a:ext cx="1951353" cy="1705238"/>
          </a:xfrm>
          <a:prstGeom prst="rect">
            <a:avLst/>
          </a:prstGeom>
        </p:spPr>
      </p:pic>
    </p:spTree>
    <p:extLst>
      <p:ext uri="{BB962C8B-B14F-4D97-AF65-F5344CB8AC3E}">
        <p14:creationId xmlns:p14="http://schemas.microsoft.com/office/powerpoint/2010/main" val="4283287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771" y="365125"/>
            <a:ext cx="11078029" cy="1325563"/>
          </a:xfrm>
        </p:spPr>
        <p:txBody>
          <a:bodyPr>
            <a:normAutofit/>
          </a:bodyPr>
          <a:lstStyle/>
          <a:p>
            <a:r>
              <a:rPr lang="en-US" b="1" dirty="0" smtClean="0">
                <a:solidFill>
                  <a:schemeClr val="accent1"/>
                </a:solidFill>
                <a:latin typeface="Times New Roman" panose="02020603050405020304" pitchFamily="18" charset="0"/>
                <a:cs typeface="Times New Roman" panose="02020603050405020304" pitchFamily="18" charset="0"/>
              </a:rPr>
              <a:t>Analysis ( sofa flow chart ) </a:t>
            </a:r>
            <a:endParaRPr lang="en-US" dirty="0">
              <a:solidFill>
                <a:schemeClr val="accent1"/>
              </a:solidFill>
            </a:endParaRPr>
          </a:p>
        </p:txBody>
      </p:sp>
      <p:pic>
        <p:nvPicPr>
          <p:cNvPr id="6" name="Content Placeholder 5"/>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838200" y="2022807"/>
            <a:ext cx="10515600" cy="4726336"/>
          </a:xfrm>
        </p:spPr>
      </p:pic>
      <p:pic>
        <p:nvPicPr>
          <p:cNvPr id="7" name="Picture 6"/>
          <p:cNvPicPr>
            <a:picLocks noChangeAspect="1"/>
          </p:cNvPicPr>
          <p:nvPr/>
        </p:nvPicPr>
        <p:blipFill rotWithShape="1">
          <a:blip r:embed="rId3"/>
          <a:srcRect l="30606" t="22671" r="27281" b="28200"/>
          <a:stretch/>
        </p:blipFill>
        <p:spPr>
          <a:xfrm>
            <a:off x="9953172" y="118708"/>
            <a:ext cx="2238828" cy="1738039"/>
          </a:xfrm>
          <a:prstGeom prst="rect">
            <a:avLst/>
          </a:prstGeom>
        </p:spPr>
      </p:pic>
    </p:spTree>
    <p:extLst>
      <p:ext uri="{BB962C8B-B14F-4D97-AF65-F5344CB8AC3E}">
        <p14:creationId xmlns:p14="http://schemas.microsoft.com/office/powerpoint/2010/main" val="38324216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66000">
              <a:srgbClr val="FDFDFD"/>
            </a:gs>
            <a:gs pos="100000">
              <a:schemeClr val="accent3">
                <a:lumMod val="45000"/>
                <a:lumOff val="55000"/>
              </a:schemeClr>
            </a:gs>
            <a:gs pos="100000">
              <a:schemeClr val="accent3">
                <a:lumMod val="45000"/>
                <a:lumOff val="55000"/>
              </a:schemeClr>
            </a:gs>
            <a:gs pos="100000">
              <a:schemeClr val="accent3">
                <a:lumMod val="30000"/>
                <a:lumOff val="70000"/>
              </a:schemeClr>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5143" y="365125"/>
            <a:ext cx="11208657" cy="1325563"/>
          </a:xfrm>
        </p:spPr>
        <p:txBody>
          <a:bodyPr/>
          <a:lstStyle/>
          <a:p>
            <a:r>
              <a:rPr lang="en-US" b="1" dirty="0" smtClean="0">
                <a:solidFill>
                  <a:schemeClr val="accent1"/>
                </a:solidFill>
                <a:latin typeface="Times New Roman" panose="02020603050405020304" pitchFamily="18" charset="0"/>
                <a:cs typeface="Times New Roman" panose="02020603050405020304" pitchFamily="18" charset="0"/>
              </a:rPr>
              <a:t>Analysis (  sofa value stream mapping )</a:t>
            </a:r>
            <a:endParaRPr lang="en-US" dirty="0"/>
          </a:p>
        </p:txBody>
      </p:sp>
      <p:sp>
        <p:nvSpPr>
          <p:cNvPr id="3" name="Text Placeholder 2"/>
          <p:cNvSpPr>
            <a:spLocks noGrp="1"/>
          </p:cNvSpPr>
          <p:nvPr>
            <p:ph type="body" sz="quarter" idx="12"/>
          </p:nvPr>
        </p:nvSpPr>
        <p:spPr/>
        <p:txBody>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65037"/>
            <a:ext cx="12192000" cy="4992963"/>
          </a:xfrm>
          <a:prstGeom prst="rect">
            <a:avLst/>
          </a:prstGeom>
        </p:spPr>
      </p:pic>
    </p:spTree>
    <p:extLst>
      <p:ext uri="{BB962C8B-B14F-4D97-AF65-F5344CB8AC3E}">
        <p14:creationId xmlns:p14="http://schemas.microsoft.com/office/powerpoint/2010/main" val="36311271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600" y="365125"/>
            <a:ext cx="11252200" cy="1325563"/>
          </a:xfrm>
        </p:spPr>
        <p:txBody>
          <a:bodyPr/>
          <a:lstStyle/>
          <a:p>
            <a:r>
              <a:rPr lang="en-US" b="1" dirty="0">
                <a:solidFill>
                  <a:schemeClr val="accent1"/>
                </a:solidFill>
                <a:latin typeface="Times New Roman" panose="02020603050405020304" pitchFamily="18" charset="0"/>
                <a:cs typeface="Times New Roman" panose="02020603050405020304" pitchFamily="18" charset="0"/>
              </a:rPr>
              <a:t>Analysis </a:t>
            </a:r>
            <a:r>
              <a:rPr lang="en-US" b="1" dirty="0" smtClean="0">
                <a:solidFill>
                  <a:schemeClr val="accent1"/>
                </a:solidFill>
                <a:latin typeface="Times New Roman" panose="02020603050405020304" pitchFamily="18" charset="0"/>
                <a:cs typeface="Times New Roman" panose="02020603050405020304" pitchFamily="18" charset="0"/>
              </a:rPr>
              <a:t>(bed value </a:t>
            </a:r>
            <a:r>
              <a:rPr lang="en-US" b="1" dirty="0">
                <a:solidFill>
                  <a:schemeClr val="accent1"/>
                </a:solidFill>
                <a:latin typeface="Times New Roman" panose="02020603050405020304" pitchFamily="18" charset="0"/>
                <a:cs typeface="Times New Roman" panose="02020603050405020304" pitchFamily="18" charset="0"/>
              </a:rPr>
              <a:t>stream mapping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81646"/>
            <a:ext cx="12075885" cy="5395094"/>
          </a:xfrm>
          <a:prstGeom prst="rect">
            <a:avLst/>
          </a:prstGeom>
        </p:spPr>
      </p:pic>
    </p:spTree>
    <p:extLst>
      <p:ext uri="{BB962C8B-B14F-4D97-AF65-F5344CB8AC3E}">
        <p14:creationId xmlns:p14="http://schemas.microsoft.com/office/powerpoint/2010/main" val="10131078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5"/>
            <a:ext cx="11353800" cy="1325563"/>
          </a:xfrm>
        </p:spPr>
        <p:txBody>
          <a:bodyPr/>
          <a:lstStyle/>
          <a:p>
            <a:r>
              <a:rPr lang="en-US" b="1" dirty="0" smtClean="0">
                <a:solidFill>
                  <a:schemeClr val="accent1"/>
                </a:solidFill>
                <a:latin typeface="Times New Roman" panose="02020603050405020304" pitchFamily="18" charset="0"/>
                <a:cs typeface="Times New Roman" panose="02020603050405020304" pitchFamily="18" charset="0"/>
              </a:rPr>
              <a:t>Improved ( solutions ) </a:t>
            </a:r>
            <a:endParaRPr lang="en-US" b="1" dirty="0">
              <a:solidFill>
                <a:schemeClr val="accent1"/>
              </a:solidFill>
              <a:latin typeface="Times New Roman" panose="02020603050405020304" pitchFamily="18" charset="0"/>
              <a:cs typeface="Times New Roman" panose="02020603050405020304" pitchFamily="18" charset="0"/>
            </a:endParaRPr>
          </a:p>
        </p:txBody>
      </p:sp>
      <p:pic>
        <p:nvPicPr>
          <p:cNvPr id="3" name="صورة 1073741888" descr="79914994_760301824446920_6397901305527926784_n.png"/>
          <p:cNvPicPr/>
          <p:nvPr/>
        </p:nvPicPr>
        <p:blipFill>
          <a:blip r:embed="rId2"/>
          <a:stretch>
            <a:fillRect/>
          </a:stretch>
        </p:blipFill>
        <p:spPr>
          <a:xfrm>
            <a:off x="0" y="1407886"/>
            <a:ext cx="12191999" cy="5450114"/>
          </a:xfrm>
          <a:prstGeom prst="rect">
            <a:avLst/>
          </a:prstGeom>
        </p:spPr>
      </p:pic>
    </p:spTree>
    <p:extLst>
      <p:ext uri="{BB962C8B-B14F-4D97-AF65-F5344CB8AC3E}">
        <p14:creationId xmlns:p14="http://schemas.microsoft.com/office/powerpoint/2010/main" val="2762103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solidFill>
                <a:latin typeface="Times New Roman" panose="02020603050405020304" pitchFamily="18" charset="0"/>
                <a:cs typeface="Times New Roman" panose="02020603050405020304" pitchFamily="18" charset="0"/>
              </a:rPr>
              <a:t>Improved 5s tool (</a:t>
            </a:r>
            <a:r>
              <a:rPr lang="en-US" b="1" dirty="0">
                <a:solidFill>
                  <a:schemeClr val="accent1"/>
                </a:solidFill>
                <a:latin typeface="Times New Roman" panose="02020603050405020304" pitchFamily="18" charset="0"/>
                <a:cs typeface="Times New Roman" panose="02020603050405020304" pitchFamily="18" charset="0"/>
              </a:rPr>
              <a:t>S1 – </a:t>
            </a:r>
            <a:r>
              <a:rPr lang="en-US" b="1" dirty="0" smtClean="0">
                <a:solidFill>
                  <a:schemeClr val="accent1"/>
                </a:solidFill>
                <a:latin typeface="Times New Roman" panose="02020603050405020304" pitchFamily="18" charset="0"/>
                <a:cs typeface="Times New Roman" panose="02020603050405020304" pitchFamily="18" charset="0"/>
              </a:rPr>
              <a:t>SORT)</a:t>
            </a:r>
            <a:endParaRPr lang="en-US" b="1" dirty="0">
              <a:solidFill>
                <a:schemeClr val="accent1"/>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1030514" y="1828800"/>
            <a:ext cx="10323286"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To implement the first S the Red-Tag process is commonly employed</a:t>
            </a:r>
            <a:r>
              <a:rPr lang="en-US" dirty="0"/>
              <a:t>.</a:t>
            </a:r>
          </a:p>
        </p:txBody>
      </p:sp>
      <p:pic>
        <p:nvPicPr>
          <p:cNvPr id="4" name="Picture 3"/>
          <p:cNvPicPr>
            <a:picLocks noChangeAspect="1"/>
          </p:cNvPicPr>
          <p:nvPr/>
        </p:nvPicPr>
        <p:blipFill>
          <a:blip r:embed="rId2"/>
          <a:stretch>
            <a:fillRect/>
          </a:stretch>
        </p:blipFill>
        <p:spPr>
          <a:xfrm>
            <a:off x="9082423" y="2577080"/>
            <a:ext cx="2935406" cy="4433320"/>
          </a:xfrm>
          <a:prstGeom prst="rect">
            <a:avLst/>
          </a:prstGeom>
        </p:spPr>
      </p:pic>
      <p:pic>
        <p:nvPicPr>
          <p:cNvPr id="5" name="Picture 4"/>
          <p:cNvPicPr>
            <a:picLocks noChangeAspect="1"/>
          </p:cNvPicPr>
          <p:nvPr/>
        </p:nvPicPr>
        <p:blipFill>
          <a:blip r:embed="rId3"/>
          <a:stretch>
            <a:fillRect/>
          </a:stretch>
        </p:blipFill>
        <p:spPr>
          <a:xfrm>
            <a:off x="1349829" y="2577080"/>
            <a:ext cx="7387771" cy="4280919"/>
          </a:xfrm>
          <a:prstGeom prst="rect">
            <a:avLst/>
          </a:prstGeom>
        </p:spPr>
      </p:pic>
    </p:spTree>
    <p:extLst>
      <p:ext uri="{BB962C8B-B14F-4D97-AF65-F5344CB8AC3E}">
        <p14:creationId xmlns:p14="http://schemas.microsoft.com/office/powerpoint/2010/main" val="1412407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solidFill>
                <a:latin typeface="Times New Roman" panose="02020603050405020304" pitchFamily="18" charset="0"/>
                <a:cs typeface="Times New Roman" panose="02020603050405020304" pitchFamily="18" charset="0"/>
              </a:rPr>
              <a:t>Improved 5s </a:t>
            </a:r>
            <a:r>
              <a:rPr lang="en-US" b="1" dirty="0" smtClean="0">
                <a:solidFill>
                  <a:schemeClr val="accent1"/>
                </a:solidFill>
                <a:latin typeface="Times New Roman" panose="02020603050405020304" pitchFamily="18" charset="0"/>
                <a:cs typeface="Times New Roman" panose="02020603050405020304" pitchFamily="18" charset="0"/>
              </a:rPr>
              <a:t>tool (</a:t>
            </a:r>
            <a:r>
              <a:rPr lang="en-US" b="1" dirty="0">
                <a:solidFill>
                  <a:schemeClr val="accent1"/>
                </a:solidFill>
                <a:latin typeface="Times New Roman" panose="02020603050405020304" pitchFamily="18" charset="0"/>
                <a:cs typeface="Times New Roman" panose="02020603050405020304" pitchFamily="18" charset="0"/>
              </a:rPr>
              <a:t>S2 – SET IN ORDER</a:t>
            </a:r>
            <a:r>
              <a:rPr lang="en-US" b="1" dirty="0" smtClean="0">
                <a:solidFill>
                  <a:schemeClr val="accent1"/>
                </a:solidFill>
                <a:latin typeface="Times New Roman" panose="02020603050405020304" pitchFamily="18" charset="0"/>
                <a:cs typeface="Times New Roman" panose="02020603050405020304" pitchFamily="18" charset="0"/>
              </a:rPr>
              <a:t> )</a:t>
            </a:r>
            <a:endParaRPr lang="en-US" b="1" dirty="0">
              <a:solidFill>
                <a:schemeClr val="accent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3"/>
          </p:nvPr>
        </p:nvSpPr>
        <p:spPr>
          <a:xfrm>
            <a:off x="838200" y="1690688"/>
            <a:ext cx="10686143" cy="3683897"/>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The second S reflects a very popular saying: “A place for everything and everything in its place”. </a:t>
            </a:r>
            <a:endParaRPr lang="en-US" sz="24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2345871" y="2598058"/>
            <a:ext cx="7518400" cy="4102090"/>
          </a:xfrm>
          <a:prstGeom prst="rect">
            <a:avLst/>
          </a:prstGeom>
        </p:spPr>
      </p:pic>
    </p:spTree>
    <p:extLst>
      <p:ext uri="{BB962C8B-B14F-4D97-AF65-F5344CB8AC3E}">
        <p14:creationId xmlns:p14="http://schemas.microsoft.com/office/powerpoint/2010/main" val="4550934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743" y="126999"/>
            <a:ext cx="10954657" cy="1325563"/>
          </a:xfrm>
        </p:spPr>
        <p:txBody>
          <a:bodyPr>
            <a:normAutofit/>
          </a:bodyPr>
          <a:lstStyle/>
          <a:p>
            <a:r>
              <a:rPr lang="en-US" b="1" dirty="0" smtClean="0">
                <a:solidFill>
                  <a:schemeClr val="accent1"/>
                </a:solidFill>
                <a:latin typeface="Times New Roman" panose="02020603050405020304" pitchFamily="18" charset="0"/>
                <a:cs typeface="Times New Roman" panose="02020603050405020304" pitchFamily="18" charset="0"/>
              </a:rPr>
              <a:t>Improved : </a:t>
            </a:r>
            <a:r>
              <a:rPr lang="en-US" b="1" dirty="0">
                <a:solidFill>
                  <a:schemeClr val="accent1"/>
                </a:solidFill>
                <a:latin typeface="Times New Roman" panose="02020603050405020304" pitchFamily="18" charset="0"/>
                <a:cs typeface="Times New Roman" panose="02020603050405020304" pitchFamily="18" charset="0"/>
              </a:rPr>
              <a:t>5s tool </a:t>
            </a:r>
            <a:r>
              <a:rPr lang="en-US" b="1" dirty="0" smtClean="0">
                <a:solidFill>
                  <a:schemeClr val="accent1"/>
                </a:solidFill>
                <a:latin typeface="Times New Roman" panose="02020603050405020304" pitchFamily="18" charset="0"/>
                <a:cs typeface="Times New Roman" panose="02020603050405020304" pitchFamily="18" charset="0"/>
              </a:rPr>
              <a:t>(Sort &amp; set and order )</a:t>
            </a:r>
            <a:endParaRPr lang="en-US" dirty="0"/>
          </a:p>
        </p:txBody>
      </p:sp>
      <p:sp>
        <p:nvSpPr>
          <p:cNvPr id="3" name="Content Placeholder 2"/>
          <p:cNvSpPr>
            <a:spLocks noGrp="1"/>
          </p:cNvSpPr>
          <p:nvPr>
            <p:ph sz="quarter" idx="13"/>
          </p:nvPr>
        </p:nvSpPr>
        <p:spPr>
          <a:xfrm>
            <a:off x="246743" y="1690688"/>
            <a:ext cx="11437257" cy="3683897"/>
          </a:xfrm>
        </p:spPr>
        <p:txBody>
          <a:bodyPr>
            <a:normAutofit/>
          </a:bodyPr>
          <a:lstStyle/>
          <a:p>
            <a:r>
              <a:rPr lang="en-US" sz="2400" dirty="0">
                <a:latin typeface="Times New Roman" panose="02020603050405020304" pitchFamily="18" charset="0"/>
                <a:cs typeface="Times New Roman" panose="02020603050405020304" pitchFamily="18" charset="0"/>
              </a:rPr>
              <a:t>The following figures show the </a:t>
            </a:r>
            <a:r>
              <a:rPr lang="en-US" sz="2400" dirty="0" smtClean="0">
                <a:latin typeface="Times New Roman" panose="02020603050405020304" pitchFamily="18" charset="0"/>
                <a:cs typeface="Times New Roman" panose="02020603050405020304" pitchFamily="18" charset="0"/>
              </a:rPr>
              <a:t>differences between before &amp; after  </a:t>
            </a:r>
            <a:r>
              <a:rPr lang="en-US" sz="2400" dirty="0">
                <a:latin typeface="Times New Roman" panose="02020603050405020304" pitchFamily="18" charset="0"/>
                <a:cs typeface="Times New Roman" panose="02020603050405020304" pitchFamily="18" charset="0"/>
              </a:rPr>
              <a:t>implementing (</a:t>
            </a:r>
            <a:r>
              <a:rPr lang="en-US" sz="2400" dirty="0">
                <a:solidFill>
                  <a:srgbClr val="FF0000"/>
                </a:solidFill>
                <a:latin typeface="Times New Roman" panose="02020603050405020304" pitchFamily="18" charset="0"/>
                <a:cs typeface="Times New Roman" panose="02020603050405020304" pitchFamily="18" charset="0"/>
              </a:rPr>
              <a:t>sort and set in order) </a:t>
            </a:r>
            <a:endParaRPr lang="en-US" sz="2400" dirty="0">
              <a:solidFill>
                <a:srgbClr val="FF0000"/>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2147562" y="2540000"/>
            <a:ext cx="3411410" cy="4318000"/>
          </a:xfrm>
          <a:prstGeom prst="rect">
            <a:avLst/>
          </a:prstGeom>
        </p:spPr>
      </p:pic>
      <p:pic>
        <p:nvPicPr>
          <p:cNvPr id="5" name="Picture 4"/>
          <p:cNvPicPr>
            <a:picLocks noChangeAspect="1"/>
          </p:cNvPicPr>
          <p:nvPr/>
        </p:nvPicPr>
        <p:blipFill>
          <a:blip r:embed="rId3"/>
          <a:stretch>
            <a:fillRect/>
          </a:stretch>
        </p:blipFill>
        <p:spPr>
          <a:xfrm>
            <a:off x="6212115" y="2521857"/>
            <a:ext cx="3483429" cy="4318000"/>
          </a:xfrm>
          <a:prstGeom prst="rect">
            <a:avLst/>
          </a:prstGeom>
        </p:spPr>
      </p:pic>
    </p:spTree>
    <p:extLst>
      <p:ext uri="{BB962C8B-B14F-4D97-AF65-F5344CB8AC3E}">
        <p14:creationId xmlns:p14="http://schemas.microsoft.com/office/powerpoint/2010/main" val="961936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65125"/>
            <a:ext cx="10947400" cy="1325563"/>
          </a:xfrm>
        </p:spPr>
        <p:txBody>
          <a:bodyPr/>
          <a:lstStyle/>
          <a:p>
            <a:r>
              <a:rPr lang="en-US" b="1" dirty="0">
                <a:solidFill>
                  <a:schemeClr val="accent1"/>
                </a:solidFill>
                <a:latin typeface="Times New Roman" panose="02020603050405020304" pitchFamily="18" charset="0"/>
                <a:cs typeface="Times New Roman" panose="02020603050405020304" pitchFamily="18" charset="0"/>
              </a:rPr>
              <a:t>Improved 5s tool </a:t>
            </a:r>
            <a:r>
              <a:rPr lang="en-US" b="1" dirty="0" smtClean="0">
                <a:solidFill>
                  <a:schemeClr val="accent1"/>
                </a:solidFill>
                <a:latin typeface="Times New Roman" panose="02020603050405020304" pitchFamily="18" charset="0"/>
                <a:cs typeface="Times New Roman" panose="02020603050405020304" pitchFamily="18" charset="0"/>
              </a:rPr>
              <a:t>( </a:t>
            </a:r>
            <a:r>
              <a:rPr lang="en-US" b="1" dirty="0">
                <a:solidFill>
                  <a:schemeClr val="accent1"/>
                </a:solidFill>
                <a:latin typeface="Times New Roman" panose="02020603050405020304" pitchFamily="18" charset="0"/>
                <a:cs typeface="Times New Roman" panose="02020603050405020304" pitchFamily="18" charset="0"/>
              </a:rPr>
              <a:t>Sort &amp; set and order </a:t>
            </a:r>
            <a:r>
              <a:rPr lang="en-US" b="1" dirty="0" smtClean="0">
                <a:solidFill>
                  <a:schemeClr val="accent1"/>
                </a:solidFill>
                <a:latin typeface="Times New Roman" panose="02020603050405020304" pitchFamily="18" charset="0"/>
                <a:cs typeface="Times New Roman" panose="02020603050405020304" pitchFamily="18" charset="0"/>
              </a:rPr>
              <a:t>)</a:t>
            </a:r>
            <a:endParaRPr lang="en-US" dirty="0"/>
          </a:p>
        </p:txBody>
      </p:sp>
      <p:pic>
        <p:nvPicPr>
          <p:cNvPr id="4" name="Content Placeholder 3"/>
          <p:cNvPicPr>
            <a:picLocks noGrp="1" noChangeAspect="1"/>
          </p:cNvPicPr>
          <p:nvPr>
            <p:ph sz="quarter" idx="13"/>
          </p:nvPr>
        </p:nvPicPr>
        <p:blipFill>
          <a:blip r:embed="rId2"/>
          <a:stretch>
            <a:fillRect/>
          </a:stretch>
        </p:blipFill>
        <p:spPr>
          <a:xfrm>
            <a:off x="6159500" y="2075542"/>
            <a:ext cx="4827814" cy="4782457"/>
          </a:xfrm>
          <a:prstGeom prst="rect">
            <a:avLst/>
          </a:prstGeom>
        </p:spPr>
      </p:pic>
      <p:pic>
        <p:nvPicPr>
          <p:cNvPr id="5" name="Picture 4"/>
          <p:cNvPicPr>
            <a:picLocks noChangeAspect="1"/>
          </p:cNvPicPr>
          <p:nvPr/>
        </p:nvPicPr>
        <p:blipFill>
          <a:blip r:embed="rId3"/>
          <a:stretch>
            <a:fillRect/>
          </a:stretch>
        </p:blipFill>
        <p:spPr>
          <a:xfrm>
            <a:off x="1103086" y="2075542"/>
            <a:ext cx="4354285" cy="4782458"/>
          </a:xfrm>
          <a:prstGeom prst="rect">
            <a:avLst/>
          </a:prstGeom>
        </p:spPr>
      </p:pic>
    </p:spTree>
    <p:extLst>
      <p:ext uri="{BB962C8B-B14F-4D97-AF65-F5344CB8AC3E}">
        <p14:creationId xmlns:p14="http://schemas.microsoft.com/office/powerpoint/2010/main" val="14126806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solidFill>
                <a:latin typeface="Times New Roman" panose="02020603050405020304" pitchFamily="18" charset="0"/>
                <a:cs typeface="Times New Roman" panose="02020603050405020304" pitchFamily="18" charset="0"/>
              </a:rPr>
              <a:t>Improved 5s tool </a:t>
            </a:r>
            <a:r>
              <a:rPr lang="en-US" b="1" dirty="0" smtClean="0">
                <a:solidFill>
                  <a:schemeClr val="accent1"/>
                </a:solidFill>
                <a:latin typeface="Times New Roman" panose="02020603050405020304" pitchFamily="18" charset="0"/>
                <a:cs typeface="Times New Roman" panose="02020603050405020304" pitchFamily="18" charset="0"/>
              </a:rPr>
              <a:t>(Sort </a:t>
            </a:r>
            <a:r>
              <a:rPr lang="en-US" b="1" dirty="0">
                <a:solidFill>
                  <a:schemeClr val="accent1"/>
                </a:solidFill>
                <a:latin typeface="Times New Roman" panose="02020603050405020304" pitchFamily="18" charset="0"/>
                <a:cs typeface="Times New Roman" panose="02020603050405020304" pitchFamily="18" charset="0"/>
              </a:rPr>
              <a:t>&amp; set and order </a:t>
            </a:r>
            <a:r>
              <a:rPr lang="en-US" b="1" dirty="0" smtClean="0">
                <a:solidFill>
                  <a:schemeClr val="accent1"/>
                </a:solidFill>
                <a:latin typeface="Times New Roman" panose="02020603050405020304" pitchFamily="18" charset="0"/>
                <a:cs typeface="Times New Roman" panose="02020603050405020304" pitchFamily="18" charset="0"/>
              </a:rPr>
              <a:t>)</a:t>
            </a:r>
            <a:endParaRPr lang="en-US" dirty="0"/>
          </a:p>
        </p:txBody>
      </p:sp>
      <p:pic>
        <p:nvPicPr>
          <p:cNvPr id="4" name="Content Placeholder 3"/>
          <p:cNvPicPr>
            <a:picLocks noGrp="1" noChangeAspect="1"/>
          </p:cNvPicPr>
          <p:nvPr>
            <p:ph sz="quarter" idx="13"/>
          </p:nvPr>
        </p:nvPicPr>
        <p:blipFill>
          <a:blip r:embed="rId2"/>
          <a:stretch>
            <a:fillRect/>
          </a:stretch>
        </p:blipFill>
        <p:spPr>
          <a:xfrm>
            <a:off x="1567544" y="2022802"/>
            <a:ext cx="3744686" cy="483519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3647" y="2022803"/>
            <a:ext cx="3901896" cy="4835197"/>
          </a:xfrm>
          <a:prstGeom prst="rect">
            <a:avLst/>
          </a:prstGeom>
        </p:spPr>
      </p:pic>
    </p:spTree>
    <p:extLst>
      <p:ext uri="{BB962C8B-B14F-4D97-AF65-F5344CB8AC3E}">
        <p14:creationId xmlns:p14="http://schemas.microsoft.com/office/powerpoint/2010/main" val="2768622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a:gsLst>
            <a:gs pos="100000">
              <a:srgbClr val="FDFDFD"/>
            </a:gs>
            <a:gs pos="100000">
              <a:schemeClr val="accent3">
                <a:lumMod val="45000"/>
                <a:lumOff val="55000"/>
              </a:schemeClr>
            </a:gs>
            <a:gs pos="100000">
              <a:schemeClr val="accent3">
                <a:lumMod val="45000"/>
                <a:lumOff val="55000"/>
              </a:schemeClr>
            </a:gs>
            <a:gs pos="100000">
              <a:schemeClr val="accent3">
                <a:lumMod val="30000"/>
                <a:lumOff val="70000"/>
              </a:schemeClr>
            </a:gs>
          </a:gsLst>
          <a:lin ang="27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9CD3E-5E33-4EB5-A2CE-C636605E633F}"/>
              </a:ext>
            </a:extLst>
          </p:cNvPr>
          <p:cNvSpPr>
            <a:spLocks noGrp="1"/>
          </p:cNvSpPr>
          <p:nvPr>
            <p:ph type="title"/>
          </p:nvPr>
        </p:nvSpPr>
        <p:spPr>
          <a:xfrm>
            <a:off x="726743" y="263525"/>
            <a:ext cx="10515600" cy="1325563"/>
          </a:xfrm>
        </p:spPr>
        <p:txBody>
          <a:bodyPr>
            <a:normAutofit/>
          </a:bodyPr>
          <a:lstStyle/>
          <a:p>
            <a:r>
              <a:rPr lang="en-US" b="1" dirty="0" smtClean="0">
                <a:solidFill>
                  <a:schemeClr val="accent1"/>
                </a:solidFill>
                <a:latin typeface="Times New Roman" panose="02020603050405020304" pitchFamily="18" charset="0"/>
                <a:cs typeface="Times New Roman" panose="02020603050405020304" pitchFamily="18" charset="0"/>
              </a:rPr>
              <a:t>I</a:t>
            </a:r>
            <a:r>
              <a:rPr lang="en-US" b="1" dirty="0" smtClean="0">
                <a:solidFill>
                  <a:schemeClr val="accent1"/>
                </a:solidFill>
                <a:latin typeface="Times New Roman" panose="02020603050405020304" pitchFamily="18" charset="0"/>
                <a:cs typeface="Times New Roman" panose="02020603050405020304" pitchFamily="18" charset="0"/>
              </a:rPr>
              <a:t>ntroduction</a:t>
            </a:r>
            <a:endParaRPr lang="en-US" b="1" dirty="0">
              <a:solidFill>
                <a:schemeClr val="accent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3C0199F-A274-44C6-BF37-784A855E6EEA}"/>
              </a:ext>
            </a:extLst>
          </p:cNvPr>
          <p:cNvSpPr>
            <a:spLocks noGrp="1"/>
          </p:cNvSpPr>
          <p:nvPr>
            <p:ph idx="1"/>
          </p:nvPr>
        </p:nvSpPr>
        <p:spPr>
          <a:xfrm>
            <a:off x="303717" y="1589088"/>
            <a:ext cx="11772169" cy="3859732"/>
          </a:xfrm>
        </p:spPr>
        <p:txBody>
          <a:bodyPr>
            <a:normAutofit/>
          </a:bodyPr>
          <a:lstStyle/>
          <a:p>
            <a:pPr>
              <a:lnSpc>
                <a:spcPct val="100000"/>
              </a:lnSpc>
              <a:buNone/>
            </a:pPr>
            <a:r>
              <a:rPr lang="en-US"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About factory :</a:t>
            </a:r>
            <a:br>
              <a:rPr lang="en-US" dirty="0" smtClean="0">
                <a:latin typeface="Times New Roman" panose="02020603050405020304" pitchFamily="18" charset="0"/>
                <a:cs typeface="Times New Roman" panose="02020603050405020304" pitchFamily="18" charset="0"/>
              </a:rPr>
            </a:br>
            <a:endParaRPr lang="en-US" dirty="0" smtClean="0">
              <a:latin typeface="Times New Roman" panose="02020603050405020304" pitchFamily="18" charset="0"/>
              <a:cs typeface="Times New Roman" panose="02020603050405020304" pitchFamily="18" charset="0"/>
            </a:endParaRPr>
          </a:p>
          <a:p>
            <a:pPr>
              <a:lnSpc>
                <a:spcPct val="100000"/>
              </a:lnSpc>
              <a:buNone/>
            </a:pPr>
            <a:r>
              <a:rPr lang="en-US"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Al </a:t>
            </a:r>
            <a:r>
              <a:rPr lang="en-US" b="1" dirty="0">
                <a:solidFill>
                  <a:schemeClr val="accent1"/>
                </a:solidFill>
                <a:latin typeface="Times New Roman" panose="02020603050405020304" pitchFamily="18" charset="0"/>
                <a:cs typeface="Times New Roman" panose="02020603050405020304" pitchFamily="18" charset="0"/>
              </a:rPr>
              <a:t>MAJD</a:t>
            </a:r>
            <a:r>
              <a:rPr lang="en-US" dirty="0">
                <a:latin typeface="Times New Roman" panose="02020603050405020304" pitchFamily="18" charset="0"/>
                <a:cs typeface="Times New Roman" panose="02020603050405020304" pitchFamily="18" charset="0"/>
              </a:rPr>
              <a:t> Furniture factory </a:t>
            </a:r>
            <a:r>
              <a:rPr lang="en-US" dirty="0" smtClean="0">
                <a:latin typeface="Times New Roman" panose="02020603050405020304" pitchFamily="18" charset="0"/>
                <a:cs typeface="Times New Roman" panose="02020603050405020304" pitchFamily="18" charset="0"/>
              </a:rPr>
              <a:t>was </a:t>
            </a:r>
            <a:r>
              <a:rPr lang="en-US" dirty="0">
                <a:latin typeface="Times New Roman" panose="02020603050405020304" pitchFamily="18" charset="0"/>
                <a:cs typeface="Times New Roman" panose="02020603050405020304" pitchFamily="18" charset="0"/>
              </a:rPr>
              <a:t>founded as a family business in Nablus in 1995</a:t>
            </a:r>
            <a:r>
              <a:rPr lang="en-US" dirty="0" smtClean="0">
                <a:latin typeface="Times New Roman" panose="02020603050405020304" pitchFamily="18" charset="0"/>
                <a:cs typeface="Times New Roman" panose="02020603050405020304" pitchFamily="18" charset="0"/>
              </a:rPr>
              <a:t>.</a:t>
            </a:r>
          </a:p>
          <a:p>
            <a:pPr>
              <a:lnSpc>
                <a:spcPct val="100000"/>
              </a:lnSpc>
              <a:buNone/>
            </a:pPr>
            <a:r>
              <a:rPr lang="en-US" dirty="0" smtClean="0">
                <a:latin typeface="Times New Roman" panose="02020603050405020304" pitchFamily="18" charset="0"/>
                <a:cs typeface="Times New Roman" panose="02020603050405020304" pitchFamily="18" charset="0"/>
              </a:rPr>
              <a:t>AL-</a:t>
            </a:r>
            <a:r>
              <a:rPr lang="en-US" b="1" dirty="0" smtClean="0">
                <a:solidFill>
                  <a:schemeClr val="accent1"/>
                </a:solidFill>
                <a:latin typeface="Times New Roman" panose="02020603050405020304" pitchFamily="18" charset="0"/>
                <a:cs typeface="Times New Roman" panose="02020603050405020304" pitchFamily="18" charset="0"/>
              </a:rPr>
              <a:t>MAJD </a:t>
            </a:r>
            <a:r>
              <a:rPr lang="en-US" dirty="0">
                <a:latin typeface="Times New Roman" panose="02020603050405020304" pitchFamily="18" charset="0"/>
                <a:cs typeface="Times New Roman" panose="02020603050405020304" pitchFamily="18" charset="0"/>
              </a:rPr>
              <a:t>is specialized in manufacturing all kinds of home and office </a:t>
            </a:r>
            <a:r>
              <a:rPr lang="en-US" dirty="0" smtClean="0">
                <a:latin typeface="Times New Roman" panose="02020603050405020304" pitchFamily="18" charset="0"/>
                <a:cs typeface="Times New Roman" panose="02020603050405020304" pitchFamily="18" charset="0"/>
              </a:rPr>
              <a:t>furniture         including </a:t>
            </a:r>
            <a:r>
              <a:rPr lang="en-US" dirty="0">
                <a:latin typeface="Times New Roman" panose="02020603050405020304" pitchFamily="18" charset="0"/>
                <a:cs typeface="Times New Roman" panose="02020603050405020304" pitchFamily="18" charset="0"/>
              </a:rPr>
              <a:t>luxury's sofa, bedrooms, children's bedroom…</a:t>
            </a:r>
            <a:r>
              <a:rPr lang="en-US" dirty="0" err="1">
                <a:latin typeface="Times New Roman" panose="02020603050405020304" pitchFamily="18" charset="0"/>
                <a:cs typeface="Times New Roman" panose="02020603050405020304" pitchFamily="18" charset="0"/>
              </a:rPr>
              <a:t>etc</a:t>
            </a:r>
            <a:endParaRPr lang="ar-SA" dirty="0"/>
          </a:p>
        </p:txBody>
      </p:sp>
      <p:pic>
        <p:nvPicPr>
          <p:cNvPr id="4" name="Picture 3"/>
          <p:cNvPicPr>
            <a:picLocks noChangeAspect="1"/>
          </p:cNvPicPr>
          <p:nvPr/>
        </p:nvPicPr>
        <p:blipFill>
          <a:blip r:embed="rId2"/>
          <a:stretch>
            <a:fillRect/>
          </a:stretch>
        </p:blipFill>
        <p:spPr>
          <a:xfrm>
            <a:off x="8771086" y="4572000"/>
            <a:ext cx="3420914" cy="2286000"/>
          </a:xfrm>
          <a:prstGeom prst="rect">
            <a:avLst/>
          </a:prstGeom>
        </p:spPr>
      </p:pic>
    </p:spTree>
    <p:extLst>
      <p:ext uri="{BB962C8B-B14F-4D97-AF65-F5344CB8AC3E}">
        <p14:creationId xmlns:p14="http://schemas.microsoft.com/office/powerpoint/2010/main" val="2449431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1019971" cy="1325563"/>
          </a:xfrm>
        </p:spPr>
        <p:txBody>
          <a:bodyPr/>
          <a:lstStyle/>
          <a:p>
            <a:r>
              <a:rPr lang="en-US" b="1" dirty="0">
                <a:solidFill>
                  <a:schemeClr val="accent1"/>
                </a:solidFill>
                <a:latin typeface="Times New Roman" panose="02020603050405020304" pitchFamily="18" charset="0"/>
                <a:cs typeface="Times New Roman" panose="02020603050405020304" pitchFamily="18" charset="0"/>
              </a:rPr>
              <a:t>Improved 5s tool </a:t>
            </a:r>
            <a:r>
              <a:rPr lang="en-US" b="1" dirty="0" smtClean="0">
                <a:solidFill>
                  <a:schemeClr val="accent1"/>
                </a:solidFill>
                <a:latin typeface="Times New Roman" panose="02020603050405020304" pitchFamily="18" charset="0"/>
                <a:cs typeface="Times New Roman" panose="02020603050405020304" pitchFamily="18" charset="0"/>
              </a:rPr>
              <a:t>(Sort &amp; </a:t>
            </a:r>
            <a:r>
              <a:rPr lang="en-US" b="1" dirty="0">
                <a:solidFill>
                  <a:schemeClr val="accent1"/>
                </a:solidFill>
                <a:latin typeface="Times New Roman" panose="02020603050405020304" pitchFamily="18" charset="0"/>
                <a:cs typeface="Times New Roman" panose="02020603050405020304" pitchFamily="18" charset="0"/>
              </a:rPr>
              <a:t>set and order )</a:t>
            </a:r>
            <a:endParaRPr lang="en-US" dirty="0"/>
          </a:p>
        </p:txBody>
      </p:sp>
      <p:pic>
        <p:nvPicPr>
          <p:cNvPr id="4" name="Content Placeholder 3"/>
          <p:cNvPicPr>
            <a:picLocks noGrp="1" noChangeAspect="1"/>
          </p:cNvPicPr>
          <p:nvPr>
            <p:ph sz="quarter" idx="13"/>
          </p:nvPr>
        </p:nvPicPr>
        <p:blipFill>
          <a:blip r:embed="rId2"/>
          <a:stretch>
            <a:fillRect/>
          </a:stretch>
        </p:blipFill>
        <p:spPr>
          <a:xfrm>
            <a:off x="2337987" y="2263978"/>
            <a:ext cx="3482242" cy="4594022"/>
          </a:xfrm>
          <a:prstGeom prst="rect">
            <a:avLst/>
          </a:prstGeom>
        </p:spPr>
      </p:pic>
      <p:pic>
        <p:nvPicPr>
          <p:cNvPr id="5" name="Picture 4"/>
          <p:cNvPicPr>
            <a:picLocks noChangeAspect="1"/>
          </p:cNvPicPr>
          <p:nvPr/>
        </p:nvPicPr>
        <p:blipFill>
          <a:blip r:embed="rId3"/>
          <a:stretch>
            <a:fillRect/>
          </a:stretch>
        </p:blipFill>
        <p:spPr>
          <a:xfrm>
            <a:off x="6410538" y="2263976"/>
            <a:ext cx="3430147" cy="4594023"/>
          </a:xfrm>
          <a:prstGeom prst="rect">
            <a:avLst/>
          </a:prstGeom>
        </p:spPr>
      </p:pic>
    </p:spTree>
    <p:extLst>
      <p:ext uri="{BB962C8B-B14F-4D97-AF65-F5344CB8AC3E}">
        <p14:creationId xmlns:p14="http://schemas.microsoft.com/office/powerpoint/2010/main" val="8754202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1D9A78"/>
                </a:solidFill>
                <a:latin typeface="Times New Roman" panose="02020603050405020304" pitchFamily="18" charset="0"/>
                <a:cs typeface="Times New Roman" panose="02020603050405020304" pitchFamily="18" charset="0"/>
              </a:rPr>
              <a:t>Improved 5s tool </a:t>
            </a:r>
            <a:r>
              <a:rPr lang="en-US" b="1" dirty="0" smtClean="0">
                <a:solidFill>
                  <a:srgbClr val="1D9A78"/>
                </a:solidFill>
                <a:latin typeface="Times New Roman" panose="02020603050405020304" pitchFamily="18" charset="0"/>
                <a:cs typeface="Times New Roman" panose="02020603050405020304" pitchFamily="18" charset="0"/>
              </a:rPr>
              <a:t>(Sort </a:t>
            </a:r>
            <a:r>
              <a:rPr lang="en-US" b="1" dirty="0">
                <a:solidFill>
                  <a:srgbClr val="1D9A78"/>
                </a:solidFill>
                <a:latin typeface="Times New Roman" panose="02020603050405020304" pitchFamily="18" charset="0"/>
                <a:cs typeface="Times New Roman" panose="02020603050405020304" pitchFamily="18" charset="0"/>
              </a:rPr>
              <a:t>&amp; set and order )</a:t>
            </a:r>
            <a:endParaRPr lang="en-US" dirty="0"/>
          </a:p>
        </p:txBody>
      </p:sp>
      <p:pic>
        <p:nvPicPr>
          <p:cNvPr id="6" name="Content Placeholder 5"/>
          <p:cNvPicPr>
            <a:picLocks noGrp="1" noChangeAspect="1"/>
          </p:cNvPicPr>
          <p:nvPr>
            <p:ph sz="quarter" idx="13"/>
          </p:nvPr>
        </p:nvPicPr>
        <p:blipFill>
          <a:blip r:embed="rId2"/>
          <a:stretch>
            <a:fillRect/>
          </a:stretch>
        </p:blipFill>
        <p:spPr>
          <a:xfrm>
            <a:off x="6386286" y="1947636"/>
            <a:ext cx="3497943" cy="4910364"/>
          </a:xfrm>
          <a:prstGeom prst="rect">
            <a:avLst/>
          </a:prstGeom>
        </p:spPr>
      </p:pic>
      <p:pic>
        <p:nvPicPr>
          <p:cNvPr id="7" name="Picture 6"/>
          <p:cNvPicPr>
            <a:picLocks noChangeAspect="1"/>
          </p:cNvPicPr>
          <p:nvPr/>
        </p:nvPicPr>
        <p:blipFill>
          <a:blip r:embed="rId3"/>
          <a:stretch>
            <a:fillRect/>
          </a:stretch>
        </p:blipFill>
        <p:spPr>
          <a:xfrm>
            <a:off x="2063946" y="1947636"/>
            <a:ext cx="3654684" cy="4910364"/>
          </a:xfrm>
          <a:prstGeom prst="rect">
            <a:avLst/>
          </a:prstGeom>
        </p:spPr>
      </p:pic>
    </p:spTree>
    <p:extLst>
      <p:ext uri="{BB962C8B-B14F-4D97-AF65-F5344CB8AC3E}">
        <p14:creationId xmlns:p14="http://schemas.microsoft.com/office/powerpoint/2010/main" val="24467163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1D9A78"/>
                </a:solidFill>
                <a:latin typeface="Times New Roman" panose="02020603050405020304" pitchFamily="18" charset="0"/>
                <a:cs typeface="Times New Roman" panose="02020603050405020304" pitchFamily="18" charset="0"/>
              </a:rPr>
              <a:t>Improved 5s tool (Sort &amp; set and order )</a:t>
            </a:r>
            <a:endParaRPr lang="en-US" dirty="0"/>
          </a:p>
        </p:txBody>
      </p:sp>
      <p:pic>
        <p:nvPicPr>
          <p:cNvPr id="4" name="Content Placeholder 3"/>
          <p:cNvPicPr>
            <a:picLocks noGrp="1" noChangeAspect="1"/>
          </p:cNvPicPr>
          <p:nvPr>
            <p:ph sz="quarter" idx="13"/>
          </p:nvPr>
        </p:nvPicPr>
        <p:blipFill>
          <a:blip r:embed="rId2"/>
          <a:stretch>
            <a:fillRect/>
          </a:stretch>
        </p:blipFill>
        <p:spPr>
          <a:xfrm>
            <a:off x="6241143" y="1690685"/>
            <a:ext cx="3303953" cy="5167315"/>
          </a:xfrm>
          <a:prstGeom prst="rect">
            <a:avLst/>
          </a:prstGeom>
        </p:spPr>
      </p:pic>
      <p:pic>
        <p:nvPicPr>
          <p:cNvPr id="5" name="Picture 4"/>
          <p:cNvPicPr>
            <a:picLocks noChangeAspect="1"/>
          </p:cNvPicPr>
          <p:nvPr/>
        </p:nvPicPr>
        <p:blipFill>
          <a:blip r:embed="rId3"/>
          <a:stretch>
            <a:fillRect/>
          </a:stretch>
        </p:blipFill>
        <p:spPr>
          <a:xfrm>
            <a:off x="2472199" y="1690685"/>
            <a:ext cx="3446536" cy="5167315"/>
          </a:xfrm>
          <a:prstGeom prst="rect">
            <a:avLst/>
          </a:prstGeom>
        </p:spPr>
      </p:pic>
    </p:spTree>
    <p:extLst>
      <p:ext uri="{BB962C8B-B14F-4D97-AF65-F5344CB8AC3E}">
        <p14:creationId xmlns:p14="http://schemas.microsoft.com/office/powerpoint/2010/main" val="1030799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1D9A78"/>
                </a:solidFill>
                <a:latin typeface="Times New Roman" panose="02020603050405020304" pitchFamily="18" charset="0"/>
                <a:cs typeface="Times New Roman" panose="02020603050405020304" pitchFamily="18" charset="0"/>
              </a:rPr>
              <a:t>Improved 5s tool (Sort &amp; set and order )</a:t>
            </a:r>
            <a:endParaRPr lang="en-US" dirty="0"/>
          </a:p>
        </p:txBody>
      </p:sp>
      <p:pic>
        <p:nvPicPr>
          <p:cNvPr id="4" name="Content Placeholder 3"/>
          <p:cNvPicPr>
            <a:picLocks noGrp="1" noChangeAspect="1"/>
          </p:cNvPicPr>
          <p:nvPr>
            <p:ph sz="quarter" idx="13"/>
          </p:nvPr>
        </p:nvPicPr>
        <p:blipFill>
          <a:blip r:embed="rId2"/>
          <a:stretch>
            <a:fillRect/>
          </a:stretch>
        </p:blipFill>
        <p:spPr>
          <a:xfrm>
            <a:off x="2017487" y="2151776"/>
            <a:ext cx="3860800" cy="4706223"/>
          </a:xfrm>
          <a:prstGeom prst="rect">
            <a:avLst/>
          </a:prstGeom>
        </p:spPr>
      </p:pic>
      <p:pic>
        <p:nvPicPr>
          <p:cNvPr id="5" name="Picture 4"/>
          <p:cNvPicPr>
            <a:picLocks noChangeAspect="1"/>
          </p:cNvPicPr>
          <p:nvPr/>
        </p:nvPicPr>
        <p:blipFill>
          <a:blip r:embed="rId3"/>
          <a:stretch>
            <a:fillRect/>
          </a:stretch>
        </p:blipFill>
        <p:spPr>
          <a:xfrm>
            <a:off x="6527127" y="2151776"/>
            <a:ext cx="3792530" cy="4706223"/>
          </a:xfrm>
          <a:prstGeom prst="rect">
            <a:avLst/>
          </a:prstGeom>
        </p:spPr>
      </p:pic>
    </p:spTree>
    <p:extLst>
      <p:ext uri="{BB962C8B-B14F-4D97-AF65-F5344CB8AC3E}">
        <p14:creationId xmlns:p14="http://schemas.microsoft.com/office/powerpoint/2010/main" val="50878214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6174"/>
            <a:ext cx="11252200" cy="1325563"/>
          </a:xfrm>
        </p:spPr>
        <p:txBody>
          <a:bodyPr/>
          <a:lstStyle/>
          <a:p>
            <a:r>
              <a:rPr lang="en-US" b="1" dirty="0">
                <a:solidFill>
                  <a:srgbClr val="1D9A78"/>
                </a:solidFill>
                <a:latin typeface="Times New Roman" panose="02020603050405020304" pitchFamily="18" charset="0"/>
                <a:cs typeface="Times New Roman" panose="02020603050405020304" pitchFamily="18" charset="0"/>
              </a:rPr>
              <a:t>Improved 5s tool </a:t>
            </a:r>
            <a:r>
              <a:rPr lang="en-US" b="1" dirty="0" smtClean="0">
                <a:solidFill>
                  <a:srgbClr val="1D9A78"/>
                </a:solidFill>
                <a:latin typeface="Times New Roman" panose="02020603050405020304" pitchFamily="18" charset="0"/>
                <a:cs typeface="Times New Roman" panose="02020603050405020304" pitchFamily="18" charset="0"/>
              </a:rPr>
              <a:t>(S3 - Shine)</a:t>
            </a:r>
            <a:endParaRPr lang="en-US" dirty="0"/>
          </a:p>
        </p:txBody>
      </p:sp>
      <p:sp>
        <p:nvSpPr>
          <p:cNvPr id="7" name="Rectangle 6"/>
          <p:cNvSpPr/>
          <p:nvPr/>
        </p:nvSpPr>
        <p:spPr>
          <a:xfrm>
            <a:off x="0" y="1625124"/>
            <a:ext cx="12017829" cy="1754326"/>
          </a:xfrm>
          <a:prstGeom prst="rect">
            <a:avLst/>
          </a:prstGeom>
        </p:spPr>
        <p:txBody>
          <a:bodyPr wrap="square">
            <a:spAutoFit/>
          </a:bodyPr>
          <a:lstStyle/>
          <a:p>
            <a:pPr algn="just">
              <a:lnSpc>
                <a:spcPct val="150000"/>
              </a:lnSpc>
            </a:pPr>
            <a:r>
              <a:rPr lang="en-US" sz="2400" dirty="0">
                <a:latin typeface="Times New Roman" panose="02020603050405020304" pitchFamily="18" charset="0"/>
                <a:ea typeface="Arial Unicode MS" panose="020B0604020202020204" pitchFamily="34" charset="-128"/>
              </a:rPr>
              <a:t>The third S stresses on cleanliness because it ensures a more comfortable and safer workplace, as well as better visibility, which reduces retrieval time and ensures higher quality work, product or service</a:t>
            </a:r>
          </a:p>
        </p:txBody>
      </p:sp>
      <p:pic>
        <p:nvPicPr>
          <p:cNvPr id="8" name="Picture 7"/>
          <p:cNvPicPr>
            <a:picLocks noChangeAspect="1"/>
          </p:cNvPicPr>
          <p:nvPr/>
        </p:nvPicPr>
        <p:blipFill>
          <a:blip r:embed="rId2"/>
          <a:stretch>
            <a:fillRect/>
          </a:stretch>
        </p:blipFill>
        <p:spPr>
          <a:xfrm>
            <a:off x="6008914" y="3379451"/>
            <a:ext cx="4107543" cy="3478550"/>
          </a:xfrm>
          <a:prstGeom prst="rect">
            <a:avLst/>
          </a:prstGeom>
        </p:spPr>
      </p:pic>
      <p:pic>
        <p:nvPicPr>
          <p:cNvPr id="10" name="Content Placeholder 9"/>
          <p:cNvPicPr>
            <a:picLocks noGrp="1" noChangeAspect="1"/>
          </p:cNvPicPr>
          <p:nvPr>
            <p:ph sz="quarter" idx="13"/>
          </p:nvPr>
        </p:nvPicPr>
        <p:blipFill>
          <a:blip r:embed="rId3"/>
          <a:stretch>
            <a:fillRect/>
          </a:stretch>
        </p:blipFill>
        <p:spPr>
          <a:xfrm>
            <a:off x="1591249" y="3379450"/>
            <a:ext cx="3590351" cy="3478550"/>
          </a:xfrm>
          <a:prstGeom prst="rect">
            <a:avLst/>
          </a:prstGeom>
        </p:spPr>
      </p:pic>
    </p:spTree>
    <p:extLst>
      <p:ext uri="{BB962C8B-B14F-4D97-AF65-F5344CB8AC3E}">
        <p14:creationId xmlns:p14="http://schemas.microsoft.com/office/powerpoint/2010/main" val="29108578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386" y="1510650"/>
            <a:ext cx="11049000" cy="1325563"/>
          </a:xfrm>
        </p:spPr>
        <p:txBody>
          <a:bodyPr>
            <a:normAutofit fontScale="90000"/>
          </a:bodyPr>
          <a:lstStyle/>
          <a:p>
            <a:r>
              <a:rPr lang="en-US" sz="2700" dirty="0">
                <a:latin typeface="Times New Roman" panose="02020603050405020304" pitchFamily="18" charset="0"/>
                <a:cs typeface="Times New Roman" panose="02020603050405020304" pitchFamily="18" charset="0"/>
              </a:rPr>
              <a:t>The following figures show the </a:t>
            </a:r>
            <a:r>
              <a:rPr lang="en-US" sz="2700" dirty="0" smtClean="0">
                <a:latin typeface="Times New Roman" panose="02020603050405020304" pitchFamily="18" charset="0"/>
                <a:cs typeface="Times New Roman" panose="02020603050405020304" pitchFamily="18" charset="0"/>
              </a:rPr>
              <a:t>differences  </a:t>
            </a:r>
            <a:r>
              <a:rPr lang="en-US" sz="2700" dirty="0">
                <a:latin typeface="Times New Roman" panose="02020603050405020304" pitchFamily="18" charset="0"/>
                <a:cs typeface="Times New Roman" panose="02020603050405020304" pitchFamily="18" charset="0"/>
              </a:rPr>
              <a:t>before </a:t>
            </a:r>
            <a:r>
              <a:rPr lang="en-US" sz="2700" dirty="0" smtClean="0">
                <a:latin typeface="Times New Roman" panose="02020603050405020304" pitchFamily="18" charset="0"/>
                <a:cs typeface="Times New Roman" panose="02020603050405020304" pitchFamily="18" charset="0"/>
              </a:rPr>
              <a:t>&amp; after implementing </a:t>
            </a:r>
            <a:r>
              <a:rPr lang="en-US" sz="2700" dirty="0">
                <a:latin typeface="Times New Roman" panose="02020603050405020304" pitchFamily="18" charset="0"/>
                <a:cs typeface="Times New Roman" panose="02020603050405020304" pitchFamily="18" charset="0"/>
              </a:rPr>
              <a:t>(</a:t>
            </a:r>
            <a:r>
              <a:rPr lang="en-US" sz="2700" dirty="0">
                <a:solidFill>
                  <a:srgbClr val="FF0000"/>
                </a:solidFill>
                <a:latin typeface="Times New Roman" panose="02020603050405020304" pitchFamily="18" charset="0"/>
                <a:cs typeface="Times New Roman" panose="02020603050405020304" pitchFamily="18" charset="0"/>
              </a:rPr>
              <a:t>shine</a:t>
            </a:r>
            <a:r>
              <a:rPr lang="en-US" sz="2700" dirty="0">
                <a:latin typeface="Times New Roman" panose="02020603050405020304" pitchFamily="18" charset="0"/>
                <a:cs typeface="Times New Roman" panose="02020603050405020304" pitchFamily="18" charset="0"/>
              </a:rPr>
              <a:t>) phase </a:t>
            </a:r>
            <a:r>
              <a:rPr lang="en-US" dirty="0"/>
              <a:t/>
            </a:r>
            <a:br>
              <a:rPr lang="en-US" dirty="0"/>
            </a:br>
            <a:endParaRPr lang="en-US" dirty="0"/>
          </a:p>
        </p:txBody>
      </p:sp>
      <p:pic>
        <p:nvPicPr>
          <p:cNvPr id="4" name="Content Placeholder 3"/>
          <p:cNvPicPr>
            <a:picLocks noGrp="1" noChangeAspect="1"/>
          </p:cNvPicPr>
          <p:nvPr>
            <p:ph sz="quarter" idx="13"/>
          </p:nvPr>
        </p:nvPicPr>
        <p:blipFill>
          <a:blip r:embed="rId2"/>
          <a:stretch>
            <a:fillRect/>
          </a:stretch>
        </p:blipFill>
        <p:spPr>
          <a:xfrm>
            <a:off x="813132" y="2572304"/>
            <a:ext cx="3571421" cy="4285695"/>
          </a:xfrm>
          <a:prstGeom prst="rect">
            <a:avLst/>
          </a:prstGeom>
        </p:spPr>
      </p:pic>
      <p:pic>
        <p:nvPicPr>
          <p:cNvPr id="5" name="Picture 4"/>
          <p:cNvPicPr>
            <a:picLocks noChangeAspect="1"/>
          </p:cNvPicPr>
          <p:nvPr/>
        </p:nvPicPr>
        <p:blipFill>
          <a:blip r:embed="rId3"/>
          <a:stretch>
            <a:fillRect/>
          </a:stretch>
        </p:blipFill>
        <p:spPr>
          <a:xfrm>
            <a:off x="8622555" y="2572306"/>
            <a:ext cx="3017902" cy="4285694"/>
          </a:xfrm>
          <a:prstGeom prst="rect">
            <a:avLst/>
          </a:prstGeom>
        </p:spPr>
      </p:pic>
      <p:pic>
        <p:nvPicPr>
          <p:cNvPr id="6" name="Picture 5"/>
          <p:cNvPicPr>
            <a:picLocks noChangeAspect="1"/>
          </p:cNvPicPr>
          <p:nvPr/>
        </p:nvPicPr>
        <p:blipFill>
          <a:blip r:embed="rId4"/>
          <a:stretch>
            <a:fillRect/>
          </a:stretch>
        </p:blipFill>
        <p:spPr>
          <a:xfrm>
            <a:off x="5010391" y="2572305"/>
            <a:ext cx="2926334" cy="4285695"/>
          </a:xfrm>
          <a:prstGeom prst="rect">
            <a:avLst/>
          </a:prstGeom>
        </p:spPr>
      </p:pic>
      <p:sp>
        <p:nvSpPr>
          <p:cNvPr id="9" name="Rectangle 8"/>
          <p:cNvSpPr/>
          <p:nvPr/>
        </p:nvSpPr>
        <p:spPr>
          <a:xfrm>
            <a:off x="128607" y="224134"/>
            <a:ext cx="8770671" cy="923330"/>
          </a:xfrm>
          <a:prstGeom prst="rect">
            <a:avLst/>
          </a:prstGeom>
          <a:noFill/>
        </p:spPr>
        <p:txBody>
          <a:bodyPr wrap="none" lIns="91440" tIns="45720" rIns="91440" bIns="45720">
            <a:spAutoFit/>
          </a:bodyPr>
          <a:lstStyle/>
          <a:p>
            <a:pPr algn="ctr"/>
            <a:r>
              <a:rPr lang="en-US" sz="5400" b="1" dirty="0">
                <a:solidFill>
                  <a:srgbClr val="1D9A78"/>
                </a:solidFill>
                <a:latin typeface="Times New Roman" panose="02020603050405020304" pitchFamily="18" charset="0"/>
                <a:cs typeface="Times New Roman" panose="02020603050405020304" pitchFamily="18" charset="0"/>
              </a:rPr>
              <a:t>Improved 5s tool (S3 - Shine)</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04478461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171" y="365125"/>
            <a:ext cx="10671629" cy="1325563"/>
          </a:xfrm>
        </p:spPr>
        <p:txBody>
          <a:bodyPr/>
          <a:lstStyle/>
          <a:p>
            <a:r>
              <a:rPr lang="en-US" b="1" dirty="0">
                <a:solidFill>
                  <a:srgbClr val="1D9A78"/>
                </a:solidFill>
                <a:latin typeface="Times New Roman" panose="02020603050405020304" pitchFamily="18" charset="0"/>
                <a:cs typeface="Times New Roman" panose="02020603050405020304" pitchFamily="18" charset="0"/>
              </a:rPr>
              <a:t>Improved 5s tool (S3 - Shine)</a:t>
            </a:r>
            <a:r>
              <a:rPr lang="en-US" dirty="0">
                <a:ln w="0"/>
                <a:effectLst>
                  <a:outerShdw blurRad="38100" dist="19050" dir="2700000" algn="tl" rotWithShape="0">
                    <a:schemeClr val="dk1">
                      <a:alpha val="40000"/>
                    </a:schemeClr>
                  </a:outerShdw>
                </a:effectLst>
              </a:rPr>
              <a:t/>
            </a:r>
            <a:br>
              <a:rPr lang="en-US" dirty="0">
                <a:ln w="0"/>
                <a:effectLst>
                  <a:outerShdw blurRad="38100" dist="19050" dir="2700000" algn="tl" rotWithShape="0">
                    <a:schemeClr val="dk1">
                      <a:alpha val="40000"/>
                    </a:schemeClr>
                  </a:outerShdw>
                </a:effectLst>
              </a:rPr>
            </a:br>
            <a:endParaRPr lang="en-US" dirty="0"/>
          </a:p>
        </p:txBody>
      </p:sp>
      <p:pic>
        <p:nvPicPr>
          <p:cNvPr id="6" name="Content Placeholder 5"/>
          <p:cNvPicPr>
            <a:picLocks noGrp="1" noChangeAspect="1"/>
          </p:cNvPicPr>
          <p:nvPr>
            <p:ph sz="quarter" idx="13"/>
          </p:nvPr>
        </p:nvPicPr>
        <p:blipFill>
          <a:blip r:embed="rId2"/>
          <a:stretch>
            <a:fillRect/>
          </a:stretch>
        </p:blipFill>
        <p:spPr>
          <a:xfrm>
            <a:off x="2121050" y="1915886"/>
            <a:ext cx="3974950" cy="4942113"/>
          </a:xfrm>
          <a:prstGeom prst="rect">
            <a:avLst/>
          </a:prstGeom>
        </p:spPr>
      </p:pic>
      <p:pic>
        <p:nvPicPr>
          <p:cNvPr id="7" name="Picture 6"/>
          <p:cNvPicPr>
            <a:picLocks noChangeAspect="1"/>
          </p:cNvPicPr>
          <p:nvPr/>
        </p:nvPicPr>
        <p:blipFill>
          <a:blip r:embed="rId3"/>
          <a:stretch>
            <a:fillRect/>
          </a:stretch>
        </p:blipFill>
        <p:spPr>
          <a:xfrm>
            <a:off x="6589487" y="1915887"/>
            <a:ext cx="4221774" cy="4942114"/>
          </a:xfrm>
          <a:prstGeom prst="rect">
            <a:avLst/>
          </a:prstGeom>
        </p:spPr>
      </p:pic>
    </p:spTree>
    <p:extLst>
      <p:ext uri="{BB962C8B-B14F-4D97-AF65-F5344CB8AC3E}">
        <p14:creationId xmlns:p14="http://schemas.microsoft.com/office/powerpoint/2010/main" val="390323700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4154"/>
            <a:ext cx="10515600" cy="1325563"/>
          </a:xfrm>
        </p:spPr>
        <p:txBody>
          <a:bodyPr/>
          <a:lstStyle/>
          <a:p>
            <a:r>
              <a:rPr lang="en-US" b="1" dirty="0">
                <a:solidFill>
                  <a:srgbClr val="1D9A78"/>
                </a:solidFill>
                <a:latin typeface="Times New Roman" panose="02020603050405020304" pitchFamily="18" charset="0"/>
                <a:cs typeface="Times New Roman" panose="02020603050405020304" pitchFamily="18" charset="0"/>
              </a:rPr>
              <a:t>Improved 5s tool (S3 - Shine)</a:t>
            </a:r>
            <a:endParaRPr lang="en-US" dirty="0"/>
          </a:p>
        </p:txBody>
      </p:sp>
      <p:pic>
        <p:nvPicPr>
          <p:cNvPr id="4" name="Content Placeholder 3"/>
          <p:cNvPicPr>
            <a:picLocks noGrp="1" noChangeAspect="1"/>
          </p:cNvPicPr>
          <p:nvPr>
            <p:ph idx="1"/>
          </p:nvPr>
        </p:nvPicPr>
        <p:blipFill>
          <a:blip r:embed="rId2"/>
          <a:stretch>
            <a:fillRect/>
          </a:stretch>
        </p:blipFill>
        <p:spPr>
          <a:xfrm>
            <a:off x="1584859" y="1915886"/>
            <a:ext cx="3916055" cy="4942113"/>
          </a:xfrm>
          <a:prstGeom prst="rect">
            <a:avLst/>
          </a:prstGeom>
        </p:spPr>
      </p:pic>
      <p:pic>
        <p:nvPicPr>
          <p:cNvPr id="5" name="Picture 4"/>
          <p:cNvPicPr>
            <a:picLocks noChangeAspect="1"/>
          </p:cNvPicPr>
          <p:nvPr/>
        </p:nvPicPr>
        <p:blipFill>
          <a:blip r:embed="rId3"/>
          <a:stretch>
            <a:fillRect/>
          </a:stretch>
        </p:blipFill>
        <p:spPr>
          <a:xfrm>
            <a:off x="6212114" y="1915886"/>
            <a:ext cx="4383315" cy="4942113"/>
          </a:xfrm>
          <a:prstGeom prst="rect">
            <a:avLst/>
          </a:prstGeom>
        </p:spPr>
      </p:pic>
    </p:spTree>
    <p:extLst>
      <p:ext uri="{BB962C8B-B14F-4D97-AF65-F5344CB8AC3E}">
        <p14:creationId xmlns:p14="http://schemas.microsoft.com/office/powerpoint/2010/main" val="121723458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8382"/>
            <a:ext cx="11194143" cy="1325563"/>
          </a:xfrm>
        </p:spPr>
        <p:txBody>
          <a:bodyPr/>
          <a:lstStyle/>
          <a:p>
            <a:r>
              <a:rPr lang="en-US" b="1" dirty="0">
                <a:solidFill>
                  <a:schemeClr val="accent1"/>
                </a:solidFill>
                <a:latin typeface="Times New Roman" panose="02020603050405020304" pitchFamily="18" charset="0"/>
                <a:cs typeface="Times New Roman" panose="02020603050405020304" pitchFamily="18" charset="0"/>
              </a:rPr>
              <a:t>S4 – STANDARDIZE</a:t>
            </a:r>
            <a:endParaRPr lang="en-US" b="1" dirty="0">
              <a:solidFill>
                <a:schemeClr val="accent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3"/>
          </p:nvPr>
        </p:nvSpPr>
        <p:spPr>
          <a:xfrm>
            <a:off x="145143" y="1787625"/>
            <a:ext cx="11887200" cy="3311189"/>
          </a:xfrm>
        </p:spPr>
        <p:txBody>
          <a:bodyPr/>
          <a:lstStyle/>
          <a:p>
            <a:pPr marL="0" indent="0">
              <a:buNone/>
            </a:pPr>
            <a:r>
              <a:rPr lang="en-US" sz="2400" dirty="0">
                <a:latin typeface="Times New Roman" panose="02020603050405020304" pitchFamily="18" charset="0"/>
                <a:cs typeface="Times New Roman" panose="02020603050405020304" pitchFamily="18" charset="0"/>
              </a:rPr>
              <a:t>The continued employment of the 3S will ensure a high standard of workplace organization</a:t>
            </a:r>
          </a:p>
          <a:p>
            <a:pPr marL="0" indent="0">
              <a:buNone/>
            </a:pPr>
            <a:r>
              <a:rPr lang="en-US" sz="2400" dirty="0">
                <a:latin typeface="Times New Roman" panose="02020603050405020304" pitchFamily="18" charset="0"/>
                <a:cs typeface="Times New Roman" panose="02020603050405020304" pitchFamily="18" charset="0"/>
              </a:rPr>
              <a:t>Once the 3S are in place, the next step is to concentrate on standardizing best practices.</a:t>
            </a:r>
          </a:p>
          <a:p>
            <a:pPr marL="0" indent="0">
              <a:buNone/>
            </a:pPr>
            <a:endParaRPr lang="en-US" dirty="0"/>
          </a:p>
        </p:txBody>
      </p:sp>
      <p:pic>
        <p:nvPicPr>
          <p:cNvPr id="4" name="Picture 3"/>
          <p:cNvPicPr>
            <a:picLocks noChangeAspect="1"/>
          </p:cNvPicPr>
          <p:nvPr/>
        </p:nvPicPr>
        <p:blipFill>
          <a:blip r:embed="rId2"/>
          <a:stretch>
            <a:fillRect/>
          </a:stretch>
        </p:blipFill>
        <p:spPr>
          <a:xfrm>
            <a:off x="990155" y="3031612"/>
            <a:ext cx="2912081" cy="3826388"/>
          </a:xfrm>
          <a:prstGeom prst="rect">
            <a:avLst/>
          </a:prstGeom>
        </p:spPr>
      </p:pic>
      <p:pic>
        <p:nvPicPr>
          <p:cNvPr id="5" name="Picture 4"/>
          <p:cNvPicPr>
            <a:picLocks noChangeAspect="1"/>
          </p:cNvPicPr>
          <p:nvPr/>
        </p:nvPicPr>
        <p:blipFill>
          <a:blip r:embed="rId3"/>
          <a:stretch>
            <a:fillRect/>
          </a:stretch>
        </p:blipFill>
        <p:spPr>
          <a:xfrm>
            <a:off x="3902236" y="3031612"/>
            <a:ext cx="1694835" cy="3826388"/>
          </a:xfrm>
          <a:prstGeom prst="rect">
            <a:avLst/>
          </a:prstGeom>
        </p:spPr>
      </p:pic>
      <p:pic>
        <p:nvPicPr>
          <p:cNvPr id="6" name="Picture 5"/>
          <p:cNvPicPr>
            <a:picLocks noChangeAspect="1"/>
          </p:cNvPicPr>
          <p:nvPr/>
        </p:nvPicPr>
        <p:blipFill>
          <a:blip r:embed="rId4"/>
          <a:stretch>
            <a:fillRect/>
          </a:stretch>
        </p:blipFill>
        <p:spPr>
          <a:xfrm>
            <a:off x="6704053" y="3031612"/>
            <a:ext cx="3920404" cy="3826388"/>
          </a:xfrm>
          <a:prstGeom prst="rect">
            <a:avLst/>
          </a:prstGeom>
        </p:spPr>
      </p:pic>
    </p:spTree>
    <p:extLst>
      <p:ext uri="{BB962C8B-B14F-4D97-AF65-F5344CB8AC3E}">
        <p14:creationId xmlns:p14="http://schemas.microsoft.com/office/powerpoint/2010/main" val="376326949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171" y="365125"/>
            <a:ext cx="11179629" cy="1325563"/>
          </a:xfrm>
        </p:spPr>
        <p:txBody>
          <a:bodyPr/>
          <a:lstStyle/>
          <a:p>
            <a:r>
              <a:rPr lang="en-US" b="1" dirty="0">
                <a:solidFill>
                  <a:schemeClr val="accent1"/>
                </a:solidFill>
                <a:latin typeface="Times New Roman" panose="02020603050405020304" pitchFamily="18" charset="0"/>
                <a:cs typeface="Times New Roman" panose="02020603050405020304" pitchFamily="18" charset="0"/>
              </a:rPr>
              <a:t>S4 – STANDARDIZE</a:t>
            </a:r>
            <a:endParaRPr lang="en-US" dirty="0"/>
          </a:p>
        </p:txBody>
      </p:sp>
      <p:pic>
        <p:nvPicPr>
          <p:cNvPr id="4" name="Content Placeholder 3"/>
          <p:cNvPicPr>
            <a:picLocks noGrp="1" noChangeAspect="1"/>
          </p:cNvPicPr>
          <p:nvPr>
            <p:ph sz="quarter" idx="13"/>
          </p:nvPr>
        </p:nvPicPr>
        <p:blipFill>
          <a:blip r:embed="rId2"/>
          <a:stretch>
            <a:fillRect/>
          </a:stretch>
        </p:blipFill>
        <p:spPr>
          <a:xfrm>
            <a:off x="174171" y="2797570"/>
            <a:ext cx="3556000" cy="4060430"/>
          </a:xfrm>
          <a:prstGeom prst="rect">
            <a:avLst/>
          </a:prstGeom>
        </p:spPr>
      </p:pic>
      <p:pic>
        <p:nvPicPr>
          <p:cNvPr id="5" name="Picture 4"/>
          <p:cNvPicPr>
            <a:picLocks noChangeAspect="1"/>
          </p:cNvPicPr>
          <p:nvPr/>
        </p:nvPicPr>
        <p:blipFill>
          <a:blip r:embed="rId3"/>
          <a:stretch>
            <a:fillRect/>
          </a:stretch>
        </p:blipFill>
        <p:spPr>
          <a:xfrm>
            <a:off x="3876675" y="2797569"/>
            <a:ext cx="3028950" cy="4060431"/>
          </a:xfrm>
          <a:prstGeom prst="rect">
            <a:avLst/>
          </a:prstGeom>
        </p:spPr>
      </p:pic>
      <p:pic>
        <p:nvPicPr>
          <p:cNvPr id="6" name="Picture 5"/>
          <p:cNvPicPr>
            <a:picLocks noChangeAspect="1"/>
          </p:cNvPicPr>
          <p:nvPr/>
        </p:nvPicPr>
        <p:blipFill>
          <a:blip r:embed="rId4"/>
          <a:stretch>
            <a:fillRect/>
          </a:stretch>
        </p:blipFill>
        <p:spPr>
          <a:xfrm>
            <a:off x="9492341" y="2797567"/>
            <a:ext cx="2523672" cy="4060431"/>
          </a:xfrm>
          <a:prstGeom prst="rect">
            <a:avLst/>
          </a:prstGeom>
        </p:spPr>
      </p:pic>
      <p:pic>
        <p:nvPicPr>
          <p:cNvPr id="7" name="Picture 6"/>
          <p:cNvPicPr>
            <a:picLocks noChangeAspect="1"/>
          </p:cNvPicPr>
          <p:nvPr/>
        </p:nvPicPr>
        <p:blipFill>
          <a:blip r:embed="rId5"/>
          <a:stretch>
            <a:fillRect/>
          </a:stretch>
        </p:blipFill>
        <p:spPr>
          <a:xfrm>
            <a:off x="7077301" y="2797567"/>
            <a:ext cx="2243364" cy="4060431"/>
          </a:xfrm>
          <a:prstGeom prst="rect">
            <a:avLst/>
          </a:prstGeom>
        </p:spPr>
      </p:pic>
    </p:spTree>
    <p:extLst>
      <p:ext uri="{BB962C8B-B14F-4D97-AF65-F5344CB8AC3E}">
        <p14:creationId xmlns:p14="http://schemas.microsoft.com/office/powerpoint/2010/main" val="27269698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gradFill>
          <a:gsLst>
            <a:gs pos="100000">
              <a:srgbClr val="FDFDFD"/>
            </a:gs>
            <a:gs pos="100000">
              <a:schemeClr val="accent3">
                <a:lumMod val="45000"/>
                <a:lumOff val="55000"/>
              </a:schemeClr>
            </a:gs>
            <a:gs pos="100000">
              <a:schemeClr val="accent3">
                <a:lumMod val="45000"/>
                <a:lumOff val="55000"/>
              </a:schemeClr>
            </a:gs>
            <a:gs pos="0">
              <a:schemeClr val="accent3">
                <a:lumMod val="30000"/>
                <a:lumOff val="70000"/>
              </a:schemeClr>
            </a:gs>
          </a:gsLst>
          <a:lin ang="27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9CD3E-5E33-4EB5-A2CE-C636605E633F}"/>
              </a:ext>
            </a:extLst>
          </p:cNvPr>
          <p:cNvSpPr>
            <a:spLocks noGrp="1"/>
          </p:cNvSpPr>
          <p:nvPr>
            <p:ph type="title"/>
          </p:nvPr>
        </p:nvSpPr>
        <p:spPr>
          <a:xfrm>
            <a:off x="145875" y="44142"/>
            <a:ext cx="11062782" cy="1325563"/>
          </a:xfrm>
        </p:spPr>
        <p:txBody>
          <a:bodyPr>
            <a:normAutofit/>
          </a:bodyPr>
          <a:lstStyle/>
          <a:p>
            <a:r>
              <a:rPr lang="en-US" b="1" dirty="0" smtClean="0">
                <a:solidFill>
                  <a:schemeClr val="accent1"/>
                </a:solidFill>
                <a:latin typeface="Times New Roman" panose="02020603050405020304" pitchFamily="18" charset="0"/>
                <a:cs typeface="Times New Roman" panose="02020603050405020304" pitchFamily="18" charset="0"/>
              </a:rPr>
              <a:t>I</a:t>
            </a:r>
            <a:r>
              <a:rPr lang="en-US" b="1" dirty="0" smtClean="0">
                <a:solidFill>
                  <a:schemeClr val="accent1"/>
                </a:solidFill>
                <a:latin typeface="Times New Roman" panose="02020603050405020304" pitchFamily="18" charset="0"/>
                <a:cs typeface="Times New Roman" panose="02020603050405020304" pitchFamily="18" charset="0"/>
              </a:rPr>
              <a:t>ntroduction( some products ) </a:t>
            </a:r>
            <a:endParaRPr lang="en-US" b="1" dirty="0">
              <a:solidFill>
                <a:schemeClr val="accent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3C0199F-A274-44C6-BF37-784A855E6EEA}"/>
              </a:ext>
            </a:extLst>
          </p:cNvPr>
          <p:cNvSpPr>
            <a:spLocks noGrp="1"/>
          </p:cNvSpPr>
          <p:nvPr>
            <p:ph idx="1"/>
          </p:nvPr>
        </p:nvSpPr>
        <p:spPr/>
        <p:txBody>
          <a:bodyPr>
            <a:normAutofit/>
          </a:bodyPr>
          <a:lstStyle/>
          <a:p>
            <a:pPr>
              <a:buNone/>
            </a:pP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marL="0" lvl="0" indent="0">
              <a:buNone/>
            </a:pPr>
            <a:endParaRPr lang="en-US" dirty="0"/>
          </a:p>
          <a:p>
            <a:pPr lvl="0"/>
            <a:endParaRPr lang="en-US"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r="1493" b="8752"/>
          <a:stretch/>
        </p:blipFill>
        <p:spPr>
          <a:xfrm>
            <a:off x="2470581" y="1491781"/>
            <a:ext cx="4691418" cy="310280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08528" y="365125"/>
            <a:ext cx="4538329" cy="315070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7114" y="3776177"/>
            <a:ext cx="5183215" cy="285670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8" name="Picture 7"/>
          <p:cNvPicPr>
            <a:picLocks noChangeAspect="1"/>
          </p:cNvPicPr>
          <p:nvPr/>
        </p:nvPicPr>
        <p:blipFill>
          <a:blip r:embed="rId5"/>
          <a:stretch>
            <a:fillRect/>
          </a:stretch>
        </p:blipFill>
        <p:spPr>
          <a:xfrm>
            <a:off x="291018" y="4260743"/>
            <a:ext cx="4762500" cy="268605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712936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a:gsLst>
            <a:gs pos="66000">
              <a:srgbClr val="FDFDFD"/>
            </a:gs>
            <a:gs pos="100000">
              <a:schemeClr val="accent3">
                <a:lumMod val="45000"/>
                <a:lumOff val="55000"/>
              </a:schemeClr>
            </a:gs>
            <a:gs pos="100000">
              <a:schemeClr val="accent3">
                <a:lumMod val="45000"/>
                <a:lumOff val="55000"/>
              </a:schemeClr>
            </a:gs>
            <a:gs pos="100000">
              <a:schemeClr val="accent3">
                <a:lumMod val="30000"/>
                <a:lumOff val="70000"/>
              </a:schemeClr>
            </a:gs>
          </a:gsLst>
          <a:lin ang="2700000" scaled="1"/>
        </a:gra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635000" y="1825625"/>
            <a:ext cx="11165114" cy="4351338"/>
          </a:xfrm>
        </p:spPr>
        <p:txBody>
          <a:bodyPr>
            <a:normAutofit/>
          </a:bodyPr>
          <a:lstStyle/>
          <a:p>
            <a:r>
              <a:rPr lang="en-US" sz="2400" dirty="0">
                <a:latin typeface="Times New Roman" panose="02020603050405020304" pitchFamily="18" charset="0"/>
                <a:cs typeface="Times New Roman" panose="02020603050405020304" pitchFamily="18" charset="0"/>
              </a:rPr>
              <a:t>A management auditing process should be put into practice to make sure that employees understand that maintaining the level of workplace organization is a top priority</a:t>
            </a:r>
            <a:endParaRPr lang="en-US" sz="2400" dirty="0">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p:txBody>
          <a:bodyPr/>
          <a:lstStyle/>
          <a:p>
            <a:r>
              <a:rPr lang="en-US" b="1" dirty="0">
                <a:solidFill>
                  <a:schemeClr val="accent1"/>
                </a:solidFill>
                <a:latin typeface="Times New Roman" panose="02020603050405020304" pitchFamily="18" charset="0"/>
                <a:cs typeface="Times New Roman" panose="02020603050405020304" pitchFamily="18" charset="0"/>
              </a:rPr>
              <a:t>S5 – SUSTAIN</a:t>
            </a:r>
            <a:endParaRPr lang="en-US" b="1" dirty="0">
              <a:solidFill>
                <a:schemeClr val="accent1"/>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1639438" y="2809905"/>
            <a:ext cx="4456562" cy="4048095"/>
          </a:xfrm>
          <a:prstGeom prst="rect">
            <a:avLst/>
          </a:prstGeom>
        </p:spPr>
      </p:pic>
      <p:pic>
        <p:nvPicPr>
          <p:cNvPr id="5" name="Picture 4"/>
          <p:cNvPicPr>
            <a:picLocks noChangeAspect="1"/>
          </p:cNvPicPr>
          <p:nvPr/>
        </p:nvPicPr>
        <p:blipFill>
          <a:blip r:embed="rId3"/>
          <a:stretch>
            <a:fillRect/>
          </a:stretch>
        </p:blipFill>
        <p:spPr>
          <a:xfrm>
            <a:off x="6532250" y="2809905"/>
            <a:ext cx="4468755" cy="4048095"/>
          </a:xfrm>
          <a:prstGeom prst="rect">
            <a:avLst/>
          </a:prstGeom>
        </p:spPr>
      </p:pic>
    </p:spTree>
    <p:extLst>
      <p:ext uri="{BB962C8B-B14F-4D97-AF65-F5344CB8AC3E}">
        <p14:creationId xmlns:p14="http://schemas.microsoft.com/office/powerpoint/2010/main" val="102668011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a:gsLst>
            <a:gs pos="66000">
              <a:srgbClr val="FDFDFD"/>
            </a:gs>
            <a:gs pos="100000">
              <a:schemeClr val="accent3">
                <a:lumMod val="45000"/>
                <a:lumOff val="55000"/>
              </a:schemeClr>
            </a:gs>
            <a:gs pos="100000">
              <a:schemeClr val="accent3">
                <a:lumMod val="45000"/>
                <a:lumOff val="55000"/>
              </a:schemeClr>
            </a:gs>
            <a:gs pos="100000">
              <a:schemeClr val="accent3">
                <a:lumMod val="30000"/>
                <a:lumOff val="70000"/>
              </a:schemeClr>
            </a:gs>
          </a:gsLst>
          <a:lin ang="2700000" scaled="1"/>
        </a:grad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0" y="0"/>
            <a:ext cx="12191999" cy="7257143"/>
          </a:xfrm>
          <a:prstGeom prst="rect">
            <a:avLst/>
          </a:prstGeom>
        </p:spPr>
      </p:pic>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183225134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a:gsLst>
            <a:gs pos="66000">
              <a:srgbClr val="FDFDFD"/>
            </a:gs>
            <a:gs pos="100000">
              <a:schemeClr val="accent3">
                <a:lumMod val="45000"/>
                <a:lumOff val="55000"/>
              </a:schemeClr>
            </a:gs>
            <a:gs pos="100000">
              <a:schemeClr val="accent3">
                <a:lumMod val="45000"/>
                <a:lumOff val="55000"/>
              </a:schemeClr>
            </a:gs>
            <a:gs pos="100000">
              <a:schemeClr val="accent3">
                <a:lumMod val="30000"/>
                <a:lumOff val="70000"/>
              </a:schemeClr>
            </a:gs>
          </a:gsLst>
          <a:lin ang="2700000" scaled="1"/>
        </a:gra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0" y="0"/>
            <a:ext cx="12192000" cy="7010399"/>
          </a:xfrm>
          <a:prstGeom prst="rect">
            <a:avLst/>
          </a:prstGeom>
        </p:spPr>
      </p:pic>
      <p:sp>
        <p:nvSpPr>
          <p:cNvPr id="7" name="Oval 6"/>
          <p:cNvSpPr/>
          <p:nvPr/>
        </p:nvSpPr>
        <p:spPr>
          <a:xfrm>
            <a:off x="9666514" y="6212114"/>
            <a:ext cx="899886" cy="92891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2341156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314" y="365125"/>
            <a:ext cx="11034486" cy="1325563"/>
          </a:xfrm>
        </p:spPr>
        <p:txBody>
          <a:bodyPr/>
          <a:lstStyle/>
          <a:p>
            <a:r>
              <a:rPr lang="en-US" b="1" dirty="0">
                <a:solidFill>
                  <a:schemeClr val="accent1"/>
                </a:solidFill>
                <a:latin typeface="Times New Roman" panose="02020603050405020304" pitchFamily="18" charset="0"/>
                <a:cs typeface="Times New Roman" panose="02020603050405020304" pitchFamily="18" charset="0"/>
              </a:rPr>
              <a:t>Improved Layout</a:t>
            </a:r>
          </a:p>
        </p:txBody>
      </p:sp>
      <p:sp>
        <p:nvSpPr>
          <p:cNvPr id="3" name="Content Placeholder 2"/>
          <p:cNvSpPr>
            <a:spLocks noGrp="1"/>
          </p:cNvSpPr>
          <p:nvPr>
            <p:ph idx="1"/>
          </p:nvPr>
        </p:nvSpPr>
        <p:spPr>
          <a:xfrm>
            <a:off x="319314" y="1825625"/>
            <a:ext cx="11451772" cy="4351338"/>
          </a:xfrm>
        </p:spPr>
        <p:txBody>
          <a:bodyPr/>
          <a:lstStyle/>
          <a:p>
            <a:pPr marL="0" indent="0" algn="just">
              <a:buNone/>
            </a:pPr>
            <a:r>
              <a:rPr lang="en-US" dirty="0">
                <a:latin typeface="Times New Roman" panose="02020603050405020304" pitchFamily="18" charset="0"/>
                <a:cs typeface="Times New Roman" panose="02020603050405020304" pitchFamily="18" charset="0"/>
              </a:rPr>
              <a:t>After visiting the factory and observing the physical arrangement of the machines and  physical measurements were taken for their dimensions the layout sketch of each floor was drawn</a:t>
            </a:r>
          </a:p>
        </p:txBody>
      </p:sp>
      <p:pic>
        <p:nvPicPr>
          <p:cNvPr id="4" name="Picture 3"/>
          <p:cNvPicPr>
            <a:picLocks noChangeAspect="1"/>
          </p:cNvPicPr>
          <p:nvPr/>
        </p:nvPicPr>
        <p:blipFill>
          <a:blip r:embed="rId2"/>
          <a:stretch>
            <a:fillRect/>
          </a:stretch>
        </p:blipFill>
        <p:spPr>
          <a:xfrm>
            <a:off x="8969829" y="4635029"/>
            <a:ext cx="2801257" cy="2098239"/>
          </a:xfrm>
          <a:prstGeom prst="rect">
            <a:avLst/>
          </a:prstGeom>
        </p:spPr>
      </p:pic>
    </p:spTree>
    <p:extLst>
      <p:ext uri="{BB962C8B-B14F-4D97-AF65-F5344CB8AC3E}">
        <p14:creationId xmlns:p14="http://schemas.microsoft.com/office/powerpoint/2010/main" val="3303630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nodeType="clickEffect">
                                  <p:stCondLst>
                                    <p:cond delay="0"/>
                                  </p:stCondLst>
                                  <p:childTnLst>
                                    <p:animEffect transition="out" filter="fade">
                                      <p:cBhvr>
                                        <p:cTn id="6" dur="2000"/>
                                        <p:tgtEl>
                                          <p:spTgt spid="4"/>
                                        </p:tgtEl>
                                      </p:cBhvr>
                                    </p:animEffect>
                                    <p:anim calcmode="lin" valueType="num">
                                      <p:cBhvr>
                                        <p:cTn id="7" dur="2000"/>
                                        <p:tgtEl>
                                          <p:spTgt spid="4"/>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4"/>
                                        </p:tgtEl>
                                        <p:attrNameLst>
                                          <p:attrName>ppt_h</p:attrName>
                                        </p:attrNameLst>
                                      </p:cBhvr>
                                      <p:tavLst>
                                        <p:tav tm="0">
                                          <p:val>
                                            <p:strVal val="ppt_h"/>
                                          </p:val>
                                        </p:tav>
                                        <p:tav tm="100000">
                                          <p:val>
                                            <p:strVal val="ppt_h"/>
                                          </p:val>
                                        </p:tav>
                                      </p:tavLst>
                                    </p:anim>
                                    <p:set>
                                      <p:cBhvr>
                                        <p:cTn id="9"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1078029" cy="1325563"/>
          </a:xfrm>
        </p:spPr>
        <p:txBody>
          <a:bodyPr/>
          <a:lstStyle/>
          <a:p>
            <a:r>
              <a:rPr lang="en-US" b="1" dirty="0">
                <a:solidFill>
                  <a:schemeClr val="accent1"/>
                </a:solidFill>
                <a:latin typeface="Times New Roman" panose="02020603050405020304" pitchFamily="18" charset="0"/>
                <a:cs typeface="Times New Roman" panose="02020603050405020304" pitchFamily="18" charset="0"/>
              </a:rPr>
              <a:t>Improved Layout</a:t>
            </a:r>
            <a:endParaRPr lang="en-US" dirty="0"/>
          </a:p>
        </p:txBody>
      </p:sp>
      <p:sp>
        <p:nvSpPr>
          <p:cNvPr id="3" name="Content Placeholder 2"/>
          <p:cNvSpPr>
            <a:spLocks noGrp="1"/>
          </p:cNvSpPr>
          <p:nvPr>
            <p:ph idx="1"/>
          </p:nvPr>
        </p:nvSpPr>
        <p:spPr>
          <a:xfrm>
            <a:off x="232229" y="1059543"/>
            <a:ext cx="11121571" cy="5117420"/>
          </a:xfrm>
        </p:spPr>
        <p:txBody>
          <a:bodyPr/>
          <a:lstStyle/>
          <a:p>
            <a:pPr marL="0" indent="0">
              <a:buNone/>
            </a:pPr>
            <a:r>
              <a:rPr lang="en-US" dirty="0"/>
              <a:t>Ground floor layout</a:t>
            </a:r>
          </a:p>
        </p:txBody>
      </p:sp>
      <p:pic>
        <p:nvPicPr>
          <p:cNvPr id="4" name="Picture 3"/>
          <p:cNvPicPr>
            <a:picLocks noChangeAspect="1"/>
          </p:cNvPicPr>
          <p:nvPr/>
        </p:nvPicPr>
        <p:blipFill>
          <a:blip r:embed="rId2"/>
          <a:stretch>
            <a:fillRect/>
          </a:stretch>
        </p:blipFill>
        <p:spPr>
          <a:xfrm>
            <a:off x="0" y="1465391"/>
            <a:ext cx="12003315" cy="6017274"/>
          </a:xfrm>
          <a:prstGeom prst="rect">
            <a:avLst/>
          </a:prstGeom>
        </p:spPr>
      </p:pic>
    </p:spTree>
    <p:extLst>
      <p:ext uri="{BB962C8B-B14F-4D97-AF65-F5344CB8AC3E}">
        <p14:creationId xmlns:p14="http://schemas.microsoft.com/office/powerpoint/2010/main" val="260614205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600" y="-193449"/>
            <a:ext cx="11208657" cy="1325563"/>
          </a:xfrm>
        </p:spPr>
        <p:txBody>
          <a:bodyPr/>
          <a:lstStyle/>
          <a:p>
            <a:r>
              <a:rPr lang="en-US" b="1" dirty="0">
                <a:solidFill>
                  <a:schemeClr val="accent1"/>
                </a:solidFill>
                <a:latin typeface="Times New Roman" panose="02020603050405020304" pitchFamily="18" charset="0"/>
                <a:cs typeface="Times New Roman" panose="02020603050405020304" pitchFamily="18" charset="0"/>
              </a:rPr>
              <a:t>Improved Layout</a:t>
            </a:r>
            <a:endParaRPr lang="en-US" dirty="0"/>
          </a:p>
        </p:txBody>
      </p:sp>
      <p:sp>
        <p:nvSpPr>
          <p:cNvPr id="3" name="Content Placeholder 2"/>
          <p:cNvSpPr>
            <a:spLocks noGrp="1"/>
          </p:cNvSpPr>
          <p:nvPr>
            <p:ph idx="1"/>
          </p:nvPr>
        </p:nvSpPr>
        <p:spPr>
          <a:xfrm>
            <a:off x="101600" y="1132114"/>
            <a:ext cx="11252200" cy="5044849"/>
          </a:xfrm>
        </p:spPr>
        <p:txBody>
          <a:bodyPr/>
          <a:lstStyle/>
          <a:p>
            <a:pPr marL="0" indent="0">
              <a:buNone/>
            </a:pPr>
            <a:r>
              <a:rPr lang="en-US" dirty="0"/>
              <a:t>First Floor Layout</a:t>
            </a:r>
          </a:p>
        </p:txBody>
      </p:sp>
      <p:pic>
        <p:nvPicPr>
          <p:cNvPr id="4" name="Picture 3"/>
          <p:cNvPicPr>
            <a:picLocks noChangeAspect="1"/>
          </p:cNvPicPr>
          <p:nvPr/>
        </p:nvPicPr>
        <p:blipFill rotWithShape="1">
          <a:blip r:embed="rId2"/>
          <a:srcRect l="10658" t="7548" r="7880" b="12379"/>
          <a:stretch/>
        </p:blipFill>
        <p:spPr>
          <a:xfrm>
            <a:off x="-1" y="1567542"/>
            <a:ext cx="12075885" cy="5290457"/>
          </a:xfrm>
          <a:prstGeom prst="rect">
            <a:avLst/>
          </a:prstGeom>
        </p:spPr>
      </p:pic>
    </p:spTree>
    <p:extLst>
      <p:ext uri="{BB962C8B-B14F-4D97-AF65-F5344CB8AC3E}">
        <p14:creationId xmlns:p14="http://schemas.microsoft.com/office/powerpoint/2010/main" val="236407044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114" y="-113846"/>
            <a:ext cx="11353800" cy="1325563"/>
          </a:xfrm>
        </p:spPr>
        <p:txBody>
          <a:bodyPr/>
          <a:lstStyle/>
          <a:p>
            <a:r>
              <a:rPr lang="en-US" b="1" dirty="0" smtClean="0">
                <a:solidFill>
                  <a:schemeClr val="accent1"/>
                </a:solidFill>
                <a:latin typeface="Times New Roman" panose="02020603050405020304" pitchFamily="18" charset="0"/>
                <a:cs typeface="Times New Roman" panose="02020603050405020304" pitchFamily="18" charset="0"/>
              </a:rPr>
              <a:t>Improved </a:t>
            </a:r>
            <a:r>
              <a:rPr lang="en-US" b="1" dirty="0">
                <a:solidFill>
                  <a:schemeClr val="accent1"/>
                </a:solidFill>
                <a:latin typeface="Times New Roman" panose="02020603050405020304" pitchFamily="18" charset="0"/>
                <a:cs typeface="Times New Roman" panose="02020603050405020304" pitchFamily="18" charset="0"/>
              </a:rPr>
              <a:t>Layout(Line </a:t>
            </a:r>
            <a:r>
              <a:rPr lang="en-US" b="1" dirty="0" smtClean="0">
                <a:solidFill>
                  <a:schemeClr val="accent1"/>
                </a:solidFill>
                <a:latin typeface="Times New Roman" panose="02020603050405020304" pitchFamily="18" charset="0"/>
                <a:cs typeface="Times New Roman" panose="02020603050405020304" pitchFamily="18" charset="0"/>
              </a:rPr>
              <a:t>balancing</a:t>
            </a:r>
            <a:r>
              <a:rPr lang="ar-JO" b="1" dirty="0" smtClean="0">
                <a:solidFill>
                  <a:schemeClr val="accent1"/>
                </a:solidFill>
              </a:rPr>
              <a:t>(</a:t>
            </a:r>
            <a:endParaRPr lang="en-US" b="1" dirty="0">
              <a:solidFill>
                <a:schemeClr val="accent1"/>
              </a:solidFill>
            </a:endParaRPr>
          </a:p>
        </p:txBody>
      </p:sp>
      <p:sp>
        <p:nvSpPr>
          <p:cNvPr id="3" name="Content Placeholder 2"/>
          <p:cNvSpPr>
            <a:spLocks noGrp="1"/>
          </p:cNvSpPr>
          <p:nvPr>
            <p:ph idx="1"/>
          </p:nvPr>
        </p:nvSpPr>
        <p:spPr>
          <a:xfrm>
            <a:off x="116114" y="1825625"/>
            <a:ext cx="11669486" cy="4351338"/>
          </a:xfrm>
        </p:spPr>
        <p:txBody>
          <a:bodyPr>
            <a:normAutofit/>
          </a:bodyPr>
          <a:lstStyle/>
          <a:p>
            <a:pPr algn="just">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According to the situation in the factory which there are two floors, the first floor only will be adjusted. </a:t>
            </a:r>
          </a:p>
          <a:p>
            <a:pPr algn="just">
              <a:buFont typeface="Wingdings" panose="05000000000000000000" pitchFamily="2" charset="2"/>
              <a:buChar char="ü"/>
            </a:pPr>
            <a:endParaRPr lang="en-US" sz="2400"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M1(cleaning machine) was excluded because cleaning must done at the first before the processing</a:t>
            </a:r>
          </a:p>
        </p:txBody>
      </p:sp>
      <p:pic>
        <p:nvPicPr>
          <p:cNvPr id="4" name="Picture 3"/>
          <p:cNvPicPr>
            <a:picLocks noChangeAspect="1"/>
          </p:cNvPicPr>
          <p:nvPr/>
        </p:nvPicPr>
        <p:blipFill>
          <a:blip r:embed="rId2"/>
          <a:stretch>
            <a:fillRect/>
          </a:stretch>
        </p:blipFill>
        <p:spPr>
          <a:xfrm>
            <a:off x="9164198" y="4754698"/>
            <a:ext cx="2804403" cy="2103302"/>
          </a:xfrm>
          <a:prstGeom prst="rect">
            <a:avLst/>
          </a:prstGeom>
        </p:spPr>
      </p:pic>
      <p:pic>
        <p:nvPicPr>
          <p:cNvPr id="5" name="Picture 4"/>
          <p:cNvPicPr>
            <a:picLocks noChangeAspect="1"/>
          </p:cNvPicPr>
          <p:nvPr/>
        </p:nvPicPr>
        <p:blipFill>
          <a:blip r:embed="rId3"/>
          <a:stretch>
            <a:fillRect/>
          </a:stretch>
        </p:blipFill>
        <p:spPr>
          <a:xfrm>
            <a:off x="116114" y="4504125"/>
            <a:ext cx="2145978" cy="2145978"/>
          </a:xfrm>
          <a:prstGeom prst="rect">
            <a:avLst/>
          </a:prstGeom>
        </p:spPr>
      </p:pic>
    </p:spTree>
    <p:extLst>
      <p:ext uri="{BB962C8B-B14F-4D97-AF65-F5344CB8AC3E}">
        <p14:creationId xmlns:p14="http://schemas.microsoft.com/office/powerpoint/2010/main" val="3928969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1" fill="hold" nodeType="clickEffect">
                                  <p:stCondLst>
                                    <p:cond delay="0"/>
                                  </p:stCondLst>
                                  <p:childTnLst>
                                    <p:animEffect transition="out" filter="wheel(1)">
                                      <p:cBhvr>
                                        <p:cTn id="6" dur="2000"/>
                                        <p:tgtEl>
                                          <p:spTgt spid="5"/>
                                        </p:tgtEl>
                                      </p:cBhvr>
                                    </p:animEffect>
                                    <p:set>
                                      <p:cBhvr>
                                        <p:cTn id="7"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1179629" cy="1325563"/>
          </a:xfrm>
        </p:spPr>
        <p:txBody>
          <a:bodyPr/>
          <a:lstStyle/>
          <a:p>
            <a:r>
              <a:rPr lang="en-US" b="1" dirty="0">
                <a:solidFill>
                  <a:schemeClr val="accent1"/>
                </a:solidFill>
                <a:latin typeface="Times New Roman" panose="02020603050405020304" pitchFamily="18" charset="0"/>
                <a:cs typeface="Times New Roman" panose="02020603050405020304" pitchFamily="18" charset="0"/>
              </a:rPr>
              <a:t>Improved Layout(Line balancing</a:t>
            </a:r>
            <a:endParaRPr lang="en-US" dirty="0"/>
          </a:p>
        </p:txBody>
      </p:sp>
      <p:sp>
        <p:nvSpPr>
          <p:cNvPr id="3" name="Content Placeholder 2"/>
          <p:cNvSpPr>
            <a:spLocks noGrp="1"/>
          </p:cNvSpPr>
          <p:nvPr>
            <p:ph idx="1"/>
          </p:nvPr>
        </p:nvSpPr>
        <p:spPr>
          <a:xfrm>
            <a:off x="1" y="1325563"/>
            <a:ext cx="12061370" cy="4851400"/>
          </a:xfrm>
        </p:spPr>
        <p:txBody>
          <a:bodyPr>
            <a:normAutofit/>
          </a:bodyPr>
          <a:lstStyle/>
          <a:p>
            <a:pPr algn="just">
              <a:lnSpc>
                <a:spcPct val="150000"/>
              </a:lnSpc>
              <a:buFont typeface="Wingdings" panose="05000000000000000000" pitchFamily="2" charset="2"/>
              <a:buChar char="ü"/>
            </a:pPr>
            <a:r>
              <a:rPr lang="en-US" sz="2400" dirty="0">
                <a:cs typeface="+mj-cs"/>
              </a:rPr>
              <a:t>In our analysis of layout we considered line assembly balance where every worker's </a:t>
            </a:r>
            <a:r>
              <a:rPr lang="en-US" sz="2400" dirty="0" smtClean="0">
                <a:cs typeface="+mj-cs"/>
              </a:rPr>
              <a:t>task</a:t>
            </a:r>
            <a:r>
              <a:rPr lang="en-US" sz="2400" dirty="0">
                <a:cs typeface="+mj-cs"/>
              </a:rPr>
              <a:t> </a:t>
            </a:r>
            <a:r>
              <a:rPr lang="en-US" sz="2400" dirty="0" smtClean="0">
                <a:cs typeface="+mj-cs"/>
              </a:rPr>
              <a:t> takes </a:t>
            </a:r>
            <a:r>
              <a:rPr lang="en-US" sz="2400" dirty="0">
                <a:cs typeface="+mj-cs"/>
              </a:rPr>
              <a:t>the same amount of time</a:t>
            </a:r>
          </a:p>
          <a:p>
            <a:pPr algn="just">
              <a:lnSpc>
                <a:spcPct val="150000"/>
              </a:lnSpc>
              <a:buFont typeface="Wingdings" panose="05000000000000000000" pitchFamily="2" charset="2"/>
              <a:buChar char="ü"/>
            </a:pPr>
            <a:r>
              <a:rPr lang="en-US" sz="2400" dirty="0" smtClean="0">
                <a:cs typeface="+mj-cs"/>
              </a:rPr>
              <a:t>largest </a:t>
            </a:r>
            <a:r>
              <a:rPr lang="en-US" sz="2400" dirty="0">
                <a:cs typeface="+mj-cs"/>
              </a:rPr>
              <a:t>candidate rule algorithm was followed in line balancing. </a:t>
            </a:r>
            <a:endParaRPr lang="en-US" sz="2400" dirty="0" smtClean="0">
              <a:cs typeface="+mj-cs"/>
            </a:endParaRPr>
          </a:p>
          <a:p>
            <a:pPr algn="just">
              <a:lnSpc>
                <a:spcPct val="150000"/>
              </a:lnSpc>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cycle time for beds according to first floor machines  is 4.4 </a:t>
            </a:r>
            <a:r>
              <a:rPr lang="en-US" sz="2400" dirty="0" err="1">
                <a:latin typeface="Times New Roman" panose="02020603050405020304" pitchFamily="18" charset="0"/>
                <a:cs typeface="Times New Roman" panose="02020603050405020304" pitchFamily="18" charset="0"/>
              </a:rPr>
              <a:t>hr</a:t>
            </a:r>
            <a:r>
              <a:rPr lang="en-US" sz="2400" dirty="0">
                <a:latin typeface="Times New Roman" panose="02020603050405020304" pitchFamily="18" charset="0"/>
                <a:cs typeface="Times New Roman" panose="02020603050405020304" pitchFamily="18" charset="0"/>
              </a:rPr>
              <a:t> and for sofa is 4 </a:t>
            </a:r>
            <a:r>
              <a:rPr lang="en-US" sz="2400" dirty="0" err="1">
                <a:latin typeface="Times New Roman" panose="02020603050405020304" pitchFamily="18" charset="0"/>
                <a:cs typeface="Times New Roman" panose="02020603050405020304" pitchFamily="18" charset="0"/>
              </a:rPr>
              <a:t>hr</a:t>
            </a:r>
            <a:r>
              <a:rPr lang="en-US" sz="2400" dirty="0">
                <a:latin typeface="Times New Roman" panose="02020603050405020304" pitchFamily="18" charset="0"/>
                <a:cs typeface="Times New Roman" panose="02020603050405020304" pitchFamily="18" charset="0"/>
              </a:rPr>
              <a:t>  </a:t>
            </a:r>
          </a:p>
          <a:p>
            <a:pPr algn="just">
              <a:lnSpc>
                <a:spcPct val="150000"/>
              </a:lnSpc>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so </a:t>
            </a:r>
            <a:r>
              <a:rPr lang="en-US" sz="2400" dirty="0">
                <a:latin typeface="Times New Roman" panose="02020603050405020304" pitchFamily="18" charset="0"/>
                <a:cs typeface="Times New Roman" panose="02020603050405020304" pitchFamily="18" charset="0"/>
              </a:rPr>
              <a:t>production rate (</a:t>
            </a:r>
            <a:r>
              <a:rPr lang="en-US" sz="2400" dirty="0" err="1">
                <a:latin typeface="Times New Roman" panose="02020603050405020304" pitchFamily="18" charset="0"/>
                <a:cs typeface="Times New Roman" panose="02020603050405020304" pitchFamily="18" charset="0"/>
              </a:rPr>
              <a:t>R</a:t>
            </a:r>
            <a:r>
              <a:rPr lang="en-US" sz="2400" baseline="-25000" dirty="0" err="1">
                <a:latin typeface="Times New Roman" panose="02020603050405020304" pitchFamily="18" charset="0"/>
                <a:cs typeface="Times New Roman" panose="02020603050405020304" pitchFamily="18" charset="0"/>
              </a:rPr>
              <a:t>p</a:t>
            </a:r>
            <a:r>
              <a:rPr lang="en-US" sz="2400" dirty="0">
                <a:latin typeface="Times New Roman" panose="02020603050405020304" pitchFamily="18" charset="0"/>
                <a:cs typeface="Times New Roman" panose="02020603050405020304" pitchFamily="18" charset="0"/>
              </a:rPr>
              <a:t>) for bed is 0.22 assembly/</a:t>
            </a:r>
            <a:r>
              <a:rPr lang="en-US" sz="2400" dirty="0" err="1">
                <a:latin typeface="Times New Roman" panose="02020603050405020304" pitchFamily="18" charset="0"/>
                <a:cs typeface="Times New Roman" panose="02020603050405020304" pitchFamily="18" charset="0"/>
              </a:rPr>
              <a:t>hr</a:t>
            </a:r>
            <a:r>
              <a:rPr lang="en-US" sz="2400" dirty="0">
                <a:latin typeface="Times New Roman" panose="02020603050405020304" pitchFamily="18" charset="0"/>
                <a:cs typeface="Times New Roman" panose="02020603050405020304" pitchFamily="18" charset="0"/>
              </a:rPr>
              <a:t> and for sofa is 0.25 assembly/</a:t>
            </a:r>
            <a:r>
              <a:rPr lang="en-US" sz="2400" dirty="0" err="1">
                <a:latin typeface="Times New Roman" panose="02020603050405020304" pitchFamily="18" charset="0"/>
                <a:cs typeface="Times New Roman" panose="02020603050405020304" pitchFamily="18" charset="0"/>
              </a:rPr>
              <a:t>hr</a:t>
            </a:r>
            <a:r>
              <a:rPr lang="en-US" sz="2400"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ü"/>
            </a:pPr>
            <a:endParaRPr lang="ar-SA" sz="2400" dirty="0">
              <a:cs typeface="+mj-cs"/>
            </a:endParaRPr>
          </a:p>
          <a:p>
            <a:pPr marL="0" indent="0">
              <a:buNone/>
            </a:pPr>
            <a:endParaRPr lang="en-US" sz="2400" dirty="0">
              <a:cs typeface="+mj-cs"/>
            </a:endParaRPr>
          </a:p>
        </p:txBody>
      </p:sp>
      <p:pic>
        <p:nvPicPr>
          <p:cNvPr id="4" name="Picture 3"/>
          <p:cNvPicPr>
            <a:picLocks noChangeAspect="1"/>
          </p:cNvPicPr>
          <p:nvPr/>
        </p:nvPicPr>
        <p:blipFill>
          <a:blip r:embed="rId2"/>
          <a:stretch>
            <a:fillRect/>
          </a:stretch>
        </p:blipFill>
        <p:spPr>
          <a:xfrm>
            <a:off x="9106141" y="4394835"/>
            <a:ext cx="2804403" cy="2103302"/>
          </a:xfrm>
          <a:prstGeom prst="rect">
            <a:avLst/>
          </a:prstGeom>
        </p:spPr>
      </p:pic>
      <p:pic>
        <p:nvPicPr>
          <p:cNvPr id="5" name="Picture 4"/>
          <p:cNvPicPr>
            <a:picLocks noChangeAspect="1"/>
          </p:cNvPicPr>
          <p:nvPr/>
        </p:nvPicPr>
        <p:blipFill>
          <a:blip r:embed="rId3"/>
          <a:stretch>
            <a:fillRect/>
          </a:stretch>
        </p:blipFill>
        <p:spPr>
          <a:xfrm>
            <a:off x="247811" y="4630057"/>
            <a:ext cx="2145978" cy="2046514"/>
          </a:xfrm>
          <a:prstGeom prst="rect">
            <a:avLst/>
          </a:prstGeom>
        </p:spPr>
      </p:pic>
    </p:spTree>
    <p:extLst>
      <p:ext uri="{BB962C8B-B14F-4D97-AF65-F5344CB8AC3E}">
        <p14:creationId xmlns:p14="http://schemas.microsoft.com/office/powerpoint/2010/main" val="2916129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nodeType="clickEffect">
                                  <p:stCondLst>
                                    <p:cond delay="0"/>
                                  </p:stCondLst>
                                  <p:childTnLst>
                                    <p:anim calcmode="lin" valueType="num">
                                      <p:cBhvr>
                                        <p:cTn id="6" dur="500"/>
                                        <p:tgtEl>
                                          <p:spTgt spid="4"/>
                                        </p:tgtEl>
                                        <p:attrNameLst>
                                          <p:attrName>ppt_w</p:attrName>
                                        </p:attrNameLst>
                                      </p:cBhvr>
                                      <p:tavLst>
                                        <p:tav tm="0">
                                          <p:val>
                                            <p:strVal val="ppt_w"/>
                                          </p:val>
                                        </p:tav>
                                        <p:tav tm="100000">
                                          <p:val>
                                            <p:fltVal val="0"/>
                                          </p:val>
                                        </p:tav>
                                      </p:tavLst>
                                    </p:anim>
                                    <p:anim calcmode="lin" valueType="num">
                                      <p:cBhvr>
                                        <p:cTn id="7" dur="500"/>
                                        <p:tgtEl>
                                          <p:spTgt spid="4"/>
                                        </p:tgtEl>
                                        <p:attrNameLst>
                                          <p:attrName>ppt_h</p:attrName>
                                        </p:attrNameLst>
                                      </p:cBhvr>
                                      <p:tavLst>
                                        <p:tav tm="0">
                                          <p:val>
                                            <p:strVal val="ppt_h"/>
                                          </p:val>
                                        </p:tav>
                                        <p:tav tm="100000">
                                          <p:val>
                                            <p:fltVal val="0"/>
                                          </p:val>
                                        </p:tav>
                                      </p:tavLst>
                                    </p:anim>
                                    <p:animEffect transition="out" filter="fade">
                                      <p:cBhvr>
                                        <p:cTn id="8" dur="500"/>
                                        <p:tgtEl>
                                          <p:spTgt spid="4"/>
                                        </p:tgtEl>
                                      </p:cBhvr>
                                    </p:animEffect>
                                    <p:set>
                                      <p:cBhvr>
                                        <p:cTn id="9"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686" y="365125"/>
            <a:ext cx="11165114" cy="1325563"/>
          </a:xfrm>
        </p:spPr>
        <p:txBody>
          <a:bodyPr/>
          <a:lstStyle/>
          <a:p>
            <a:r>
              <a:rPr lang="en-US" b="1" dirty="0">
                <a:solidFill>
                  <a:schemeClr val="accent1"/>
                </a:solidFill>
                <a:latin typeface="Times New Roman" panose="02020603050405020304" pitchFamily="18" charset="0"/>
                <a:cs typeface="Times New Roman" panose="02020603050405020304" pitchFamily="18" charset="0"/>
              </a:rPr>
              <a:t>Improved Layout(Line balancing</a:t>
            </a:r>
            <a:endParaRPr lang="en-US" dirty="0"/>
          </a:p>
        </p:txBody>
      </p:sp>
      <p:sp>
        <p:nvSpPr>
          <p:cNvPr id="3" name="Content Placeholder 2"/>
          <p:cNvSpPr>
            <a:spLocks noGrp="1"/>
          </p:cNvSpPr>
          <p:nvPr>
            <p:ph idx="1"/>
          </p:nvPr>
        </p:nvSpPr>
        <p:spPr>
          <a:xfrm>
            <a:off x="188686" y="1509486"/>
            <a:ext cx="11292114" cy="4667477"/>
          </a:xfrm>
        </p:spPr>
        <p:txBody>
          <a:bodyPr/>
          <a:lstStyle/>
          <a:p>
            <a:pPr marL="0" indent="0" algn="just">
              <a:buNone/>
            </a:pPr>
            <a:r>
              <a:rPr lang="en-US" sz="2400" dirty="0">
                <a:cs typeface="+mj-cs"/>
              </a:rPr>
              <a:t>At  first, the processing times of each product on each operation (</a:t>
            </a:r>
            <a:r>
              <a:rPr lang="en-US" sz="2400" dirty="0" err="1">
                <a:cs typeface="+mj-cs"/>
              </a:rPr>
              <a:t>T</a:t>
            </a:r>
            <a:r>
              <a:rPr lang="en-US" sz="2400" baseline="-25000" dirty="0" err="1">
                <a:cs typeface="+mj-cs"/>
              </a:rPr>
              <a:t>k</a:t>
            </a:r>
            <a:r>
              <a:rPr lang="en-US" sz="2400" dirty="0">
                <a:cs typeface="+mj-cs"/>
              </a:rPr>
              <a:t>) and the precedence  of the operations were collected </a:t>
            </a:r>
            <a:endParaRPr lang="ar-SA" sz="2400" dirty="0">
              <a:cs typeface="+mj-cs"/>
            </a:endParaRPr>
          </a:p>
          <a:p>
            <a:endParaRPr lang="ar-SA" dirty="0"/>
          </a:p>
          <a:p>
            <a:endParaRPr lang="en-US" dirty="0"/>
          </a:p>
        </p:txBody>
      </p:sp>
      <p:pic>
        <p:nvPicPr>
          <p:cNvPr id="4" name="Picture 3"/>
          <p:cNvPicPr>
            <a:picLocks noChangeAspect="1"/>
          </p:cNvPicPr>
          <p:nvPr/>
        </p:nvPicPr>
        <p:blipFill>
          <a:blip r:embed="rId2"/>
          <a:stretch>
            <a:fillRect/>
          </a:stretch>
        </p:blipFill>
        <p:spPr>
          <a:xfrm>
            <a:off x="10707550" y="5620294"/>
            <a:ext cx="1484450" cy="1113337"/>
          </a:xfrm>
          <a:prstGeom prst="rect">
            <a:avLst/>
          </a:prstGeom>
        </p:spPr>
      </p:pic>
      <p:pic>
        <p:nvPicPr>
          <p:cNvPr id="5" name="Picture 4"/>
          <p:cNvPicPr>
            <a:picLocks noChangeAspect="1"/>
          </p:cNvPicPr>
          <p:nvPr/>
        </p:nvPicPr>
        <p:blipFill>
          <a:blip r:embed="rId3"/>
          <a:stretch>
            <a:fillRect/>
          </a:stretch>
        </p:blipFill>
        <p:spPr>
          <a:xfrm>
            <a:off x="188686" y="4366673"/>
            <a:ext cx="2145978" cy="2145978"/>
          </a:xfrm>
          <a:prstGeom prst="rect">
            <a:avLst/>
          </a:prstGeom>
        </p:spPr>
      </p:pic>
      <p:pic>
        <p:nvPicPr>
          <p:cNvPr id="6" name="Picture 5"/>
          <p:cNvPicPr>
            <a:picLocks noChangeAspect="1"/>
          </p:cNvPicPr>
          <p:nvPr/>
        </p:nvPicPr>
        <p:blipFill>
          <a:blip r:embed="rId4"/>
          <a:stretch>
            <a:fillRect/>
          </a:stretch>
        </p:blipFill>
        <p:spPr>
          <a:xfrm>
            <a:off x="2104571" y="2293256"/>
            <a:ext cx="8084458" cy="4564743"/>
          </a:xfrm>
          <a:prstGeom prst="rect">
            <a:avLst/>
          </a:prstGeom>
        </p:spPr>
      </p:pic>
    </p:spTree>
    <p:extLst>
      <p:ext uri="{BB962C8B-B14F-4D97-AF65-F5344CB8AC3E}">
        <p14:creationId xmlns:p14="http://schemas.microsoft.com/office/powerpoint/2010/main" val="78267785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200" y="147410"/>
            <a:ext cx="11150600" cy="1325563"/>
          </a:xfrm>
        </p:spPr>
        <p:txBody>
          <a:bodyPr/>
          <a:lstStyle/>
          <a:p>
            <a:r>
              <a:rPr lang="en-US" b="1" dirty="0">
                <a:solidFill>
                  <a:schemeClr val="accent1"/>
                </a:solidFill>
                <a:latin typeface="Times New Roman" panose="02020603050405020304" pitchFamily="18" charset="0"/>
                <a:cs typeface="Times New Roman" panose="02020603050405020304" pitchFamily="18" charset="0"/>
              </a:rPr>
              <a:t>Improved Layout(Line </a:t>
            </a:r>
            <a:r>
              <a:rPr lang="en-US" b="1" dirty="0" smtClean="0">
                <a:solidFill>
                  <a:schemeClr val="accent1"/>
                </a:solidFill>
                <a:latin typeface="Times New Roman" panose="02020603050405020304" pitchFamily="18" charset="0"/>
                <a:cs typeface="Times New Roman" panose="02020603050405020304" pitchFamily="18" charset="0"/>
              </a:rPr>
              <a:t>balancing)</a:t>
            </a:r>
            <a:endParaRPr lang="en-US" dirty="0"/>
          </a:p>
        </p:txBody>
      </p:sp>
      <p:sp>
        <p:nvSpPr>
          <p:cNvPr id="3" name="Content Placeholder 2"/>
          <p:cNvSpPr>
            <a:spLocks noGrp="1"/>
          </p:cNvSpPr>
          <p:nvPr>
            <p:ph idx="1"/>
          </p:nvPr>
        </p:nvSpPr>
        <p:spPr>
          <a:xfrm>
            <a:off x="203199" y="1320800"/>
            <a:ext cx="11350171" cy="4856163"/>
          </a:xfrm>
        </p:spPr>
        <p:txBody>
          <a:bodyPr>
            <a:normAutofit/>
          </a:bodyPr>
          <a:lstStyle/>
          <a:p>
            <a:pPr algn="just">
              <a:buNone/>
            </a:pPr>
            <a:r>
              <a:rPr lang="en-US" sz="2400" dirty="0">
                <a:latin typeface="Times New Roman" panose="02020603050405020304" pitchFamily="18" charset="0"/>
                <a:cs typeface="Times New Roman" panose="02020603050405020304" pitchFamily="18" charset="0"/>
              </a:rPr>
              <a:t>the work elements on each machine was listed in descending order based on total time </a:t>
            </a:r>
            <a:r>
              <a:rPr lang="en-US" sz="2400" dirty="0" smtClean="0">
                <a:latin typeface="Times New Roman" panose="02020603050405020304" pitchFamily="18" charset="0"/>
                <a:cs typeface="Times New Roman" panose="02020603050405020304" pitchFamily="18" charset="0"/>
              </a:rPr>
              <a:t>in last </a:t>
            </a:r>
            <a:r>
              <a:rPr lang="en-US" sz="2400" dirty="0">
                <a:latin typeface="Times New Roman" panose="02020603050405020304" pitchFamily="18" charset="0"/>
                <a:cs typeface="Times New Roman" panose="02020603050405020304" pitchFamily="18" charset="0"/>
              </a:rPr>
              <a:t>Colum also take the precedence into account </a:t>
            </a:r>
            <a:endParaRPr lang="ar-SA" sz="24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1817550" y="2046514"/>
            <a:ext cx="8382727" cy="4811485"/>
          </a:xfrm>
          <a:prstGeom prst="rect">
            <a:avLst/>
          </a:prstGeom>
        </p:spPr>
      </p:pic>
    </p:spTree>
    <p:extLst>
      <p:ext uri="{BB962C8B-B14F-4D97-AF65-F5344CB8AC3E}">
        <p14:creationId xmlns:p14="http://schemas.microsoft.com/office/powerpoint/2010/main" val="28089685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gradFill>
          <a:gsLst>
            <a:gs pos="100000">
              <a:srgbClr val="FDFDFD"/>
            </a:gs>
            <a:gs pos="100000">
              <a:schemeClr val="accent3">
                <a:lumMod val="45000"/>
                <a:lumOff val="55000"/>
              </a:schemeClr>
            </a:gs>
            <a:gs pos="100000">
              <a:schemeClr val="accent3">
                <a:lumMod val="45000"/>
                <a:lumOff val="55000"/>
              </a:schemeClr>
            </a:gs>
            <a:gs pos="0">
              <a:schemeClr val="accent3">
                <a:lumMod val="30000"/>
                <a:lumOff val="70000"/>
              </a:schemeClr>
            </a:gs>
          </a:gsLst>
          <a:lin ang="2700000" scaled="1"/>
        </a:gra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986B87E-83DC-455A-94FE-389658903147}"/>
              </a:ext>
            </a:extLst>
          </p:cNvPr>
          <p:cNvSpPr>
            <a:spLocks noGrp="1"/>
          </p:cNvSpPr>
          <p:nvPr>
            <p:ph type="body" sz="half" idx="2"/>
          </p:nvPr>
        </p:nvSpPr>
        <p:spPr>
          <a:xfrm>
            <a:off x="233959" y="1335315"/>
            <a:ext cx="11391984" cy="4339176"/>
          </a:xfrm>
        </p:spPr>
        <p:txBody>
          <a:bodyPr/>
          <a:lstStyle/>
          <a:p>
            <a:r>
              <a:rPr lang="en-US" sz="2800" b="1" dirty="0" smtClean="0">
                <a:latin typeface="Times New Roman" panose="02020603050405020304" pitchFamily="18" charset="0"/>
                <a:cs typeface="Times New Roman" panose="02020603050405020304" pitchFamily="18" charset="0"/>
              </a:rPr>
              <a:t>What is Lean ?</a:t>
            </a:r>
          </a:p>
          <a:p>
            <a:r>
              <a:rPr lang="en-US" sz="2800" b="1" dirty="0" smtClean="0">
                <a:latin typeface="Times New Roman" panose="02020603050405020304" pitchFamily="18" charset="0"/>
                <a:cs typeface="Times New Roman" panose="02020603050405020304" pitchFamily="18" charset="0"/>
              </a:rPr>
              <a:t/>
            </a:r>
            <a:br>
              <a:rPr lang="en-US" sz="2800" b="1" dirty="0" smtClean="0">
                <a:latin typeface="Times New Roman" panose="02020603050405020304" pitchFamily="18" charset="0"/>
                <a:cs typeface="Times New Roman" panose="02020603050405020304" pitchFamily="18" charset="0"/>
              </a:rPr>
            </a:br>
            <a:r>
              <a:rPr lang="en-US" sz="2800" cap="none" dirty="0" smtClean="0">
                <a:latin typeface="Times New Roman" panose="02020603050405020304" pitchFamily="18" charset="0"/>
                <a:cs typeface="Times New Roman" panose="02020603050405020304" pitchFamily="18" charset="0"/>
              </a:rPr>
              <a:t>Lean manufacturing aims to achieve the same output with less input such as less time, less space, less human effort, less machinery, less material, less cost.</a:t>
            </a:r>
          </a:p>
          <a:p>
            <a:pPr algn="just"/>
            <a:endParaRPr lang="en-US" sz="2800" dirty="0">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a:p>
            <a:endParaRPr lang="en-US" dirty="0"/>
          </a:p>
        </p:txBody>
      </p:sp>
      <p:sp>
        <p:nvSpPr>
          <p:cNvPr id="3" name="Title 2"/>
          <p:cNvSpPr>
            <a:spLocks noGrp="1"/>
          </p:cNvSpPr>
          <p:nvPr>
            <p:ph type="title"/>
          </p:nvPr>
        </p:nvSpPr>
        <p:spPr>
          <a:xfrm>
            <a:off x="233959" y="0"/>
            <a:ext cx="10396882" cy="1151965"/>
          </a:xfrm>
        </p:spPr>
        <p:txBody>
          <a:bodyPr>
            <a:normAutofit/>
          </a:bodyPr>
          <a:lstStyle/>
          <a:p>
            <a:r>
              <a:rPr lang="en-US" b="1" dirty="0">
                <a:solidFill>
                  <a:schemeClr val="accent1"/>
                </a:solidFill>
                <a:latin typeface="Times New Roman" panose="02020603050405020304" pitchFamily="18" charset="0"/>
                <a:cs typeface="Times New Roman" panose="02020603050405020304" pitchFamily="18" charset="0"/>
              </a:rPr>
              <a:t>I</a:t>
            </a:r>
            <a:r>
              <a:rPr lang="en-US" b="1" dirty="0" smtClean="0">
                <a:solidFill>
                  <a:schemeClr val="accent1"/>
                </a:solidFill>
                <a:latin typeface="Times New Roman" panose="02020603050405020304" pitchFamily="18" charset="0"/>
                <a:cs typeface="Times New Roman" panose="02020603050405020304" pitchFamily="18" charset="0"/>
              </a:rPr>
              <a:t>ntroduction</a:t>
            </a:r>
            <a:endParaRPr lang="en-US" b="1" dirty="0">
              <a:solidFill>
                <a:schemeClr val="accent1"/>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7794171" y="3959366"/>
            <a:ext cx="4281714" cy="2898634"/>
          </a:xfrm>
          <a:prstGeom prst="rect">
            <a:avLst/>
          </a:prstGeom>
          <a:ln>
            <a:noFill/>
          </a:ln>
          <a:effectLst>
            <a:softEdge rad="112500"/>
          </a:effectLst>
        </p:spPr>
      </p:pic>
    </p:spTree>
    <p:extLst>
      <p:ext uri="{BB962C8B-B14F-4D97-AF65-F5344CB8AC3E}">
        <p14:creationId xmlns:p14="http://schemas.microsoft.com/office/powerpoint/2010/main" val="4164098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ircle(in)">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circle(in)">
                                      <p:cBhvr>
                                        <p:cTn id="12" dur="2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670" y="0"/>
            <a:ext cx="11194143" cy="1255259"/>
          </a:xfrm>
        </p:spPr>
        <p:txBody>
          <a:bodyPr/>
          <a:lstStyle/>
          <a:p>
            <a:r>
              <a:rPr lang="en-US" b="1" dirty="0">
                <a:solidFill>
                  <a:schemeClr val="accent1"/>
                </a:solidFill>
                <a:latin typeface="Times New Roman" panose="02020603050405020304" pitchFamily="18" charset="0"/>
                <a:cs typeface="Times New Roman" panose="02020603050405020304" pitchFamily="18" charset="0"/>
              </a:rPr>
              <a:t>Improved Layout(Line </a:t>
            </a:r>
            <a:r>
              <a:rPr lang="en-US" b="1" dirty="0" smtClean="0">
                <a:solidFill>
                  <a:schemeClr val="accent1"/>
                </a:solidFill>
                <a:latin typeface="Times New Roman" panose="02020603050405020304" pitchFamily="18" charset="0"/>
                <a:cs typeface="Times New Roman" panose="02020603050405020304" pitchFamily="18" charset="0"/>
              </a:rPr>
              <a:t>balancing)</a:t>
            </a:r>
            <a:endParaRPr lang="en-US" dirty="0"/>
          </a:p>
        </p:txBody>
      </p:sp>
      <p:sp>
        <p:nvSpPr>
          <p:cNvPr id="3" name="Content Placeholder 2"/>
          <p:cNvSpPr>
            <a:spLocks noGrp="1"/>
          </p:cNvSpPr>
          <p:nvPr>
            <p:ph idx="1"/>
          </p:nvPr>
        </p:nvSpPr>
        <p:spPr>
          <a:xfrm>
            <a:off x="391885" y="1074057"/>
            <a:ext cx="11176000" cy="4783592"/>
          </a:xfrm>
        </p:spPr>
        <p:txBody>
          <a:bodyPr/>
          <a:lstStyle/>
          <a:p>
            <a:pPr marL="0" indent="0" algn="just">
              <a:buNone/>
            </a:pPr>
            <a:r>
              <a:rPr lang="en-US" sz="2400" dirty="0">
                <a:latin typeface="Times New Roman" panose="02020603050405020304" pitchFamily="18" charset="0"/>
                <a:cs typeface="Times New Roman" panose="02020603050405020304" pitchFamily="18" charset="0"/>
              </a:rPr>
              <a:t>as noticed M2 has the largest total work time (1.19) so it would be the base to arrange  the machines into stations.</a:t>
            </a:r>
          </a:p>
          <a:p>
            <a:endParaRPr lang="en-US" dirty="0"/>
          </a:p>
        </p:txBody>
      </p:sp>
      <p:pic>
        <p:nvPicPr>
          <p:cNvPr id="4" name="Picture 3"/>
          <p:cNvPicPr>
            <a:picLocks noChangeAspect="1"/>
          </p:cNvPicPr>
          <p:nvPr/>
        </p:nvPicPr>
        <p:blipFill>
          <a:blip r:embed="rId2"/>
          <a:stretch>
            <a:fillRect/>
          </a:stretch>
        </p:blipFill>
        <p:spPr>
          <a:xfrm>
            <a:off x="1480457" y="1930401"/>
            <a:ext cx="8868229" cy="5471886"/>
          </a:xfrm>
          <a:prstGeom prst="rect">
            <a:avLst/>
          </a:prstGeom>
        </p:spPr>
      </p:pic>
    </p:spTree>
    <p:extLst>
      <p:ext uri="{BB962C8B-B14F-4D97-AF65-F5344CB8AC3E}">
        <p14:creationId xmlns:p14="http://schemas.microsoft.com/office/powerpoint/2010/main" val="36721162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657" y="365125"/>
            <a:ext cx="11194143" cy="1325563"/>
          </a:xfrm>
        </p:spPr>
        <p:txBody>
          <a:bodyPr/>
          <a:lstStyle/>
          <a:p>
            <a:r>
              <a:rPr lang="en-US" b="1" dirty="0">
                <a:solidFill>
                  <a:schemeClr val="accent1"/>
                </a:solidFill>
                <a:latin typeface="Times New Roman" panose="02020603050405020304" pitchFamily="18" charset="0"/>
                <a:cs typeface="Times New Roman" panose="02020603050405020304" pitchFamily="18" charset="0"/>
              </a:rPr>
              <a:t>Improved Layout(Line </a:t>
            </a:r>
            <a:r>
              <a:rPr lang="en-US" b="1" dirty="0" smtClean="0">
                <a:solidFill>
                  <a:schemeClr val="accent1"/>
                </a:solidFill>
                <a:latin typeface="Times New Roman" panose="02020603050405020304" pitchFamily="18" charset="0"/>
                <a:cs typeface="Times New Roman" panose="02020603050405020304" pitchFamily="18" charset="0"/>
              </a:rPr>
              <a:t>balancing)</a:t>
            </a:r>
            <a:endParaRPr lang="en-US" dirty="0"/>
          </a:p>
        </p:txBody>
      </p:sp>
      <p:sp>
        <p:nvSpPr>
          <p:cNvPr id="3" name="Content Placeholder 2"/>
          <p:cNvSpPr>
            <a:spLocks noGrp="1"/>
          </p:cNvSpPr>
          <p:nvPr>
            <p:ph idx="1"/>
          </p:nvPr>
        </p:nvSpPr>
        <p:spPr>
          <a:xfrm>
            <a:off x="159657" y="1825625"/>
            <a:ext cx="11829143" cy="4351338"/>
          </a:xfrm>
        </p:spPr>
        <p:txBody>
          <a:bodyPr/>
          <a:lstStyle/>
          <a:p>
            <a:pPr algn="just">
              <a:lnSpc>
                <a:spcPct val="150000"/>
              </a:lnSpc>
              <a:buFont typeface="Wingdings" panose="05000000000000000000" pitchFamily="2" charset="2"/>
              <a:buChar char="ü"/>
            </a:pPr>
            <a:r>
              <a:rPr lang="en-US" sz="2400" dirty="0">
                <a:cs typeface="+mj-cs"/>
              </a:rPr>
              <a:t>So here we have two stations and the maximum {</a:t>
            </a:r>
            <a:r>
              <a:rPr lang="en-US" sz="2400" dirty="0" err="1">
                <a:cs typeface="+mj-cs"/>
              </a:rPr>
              <a:t>TT</a:t>
            </a:r>
            <a:r>
              <a:rPr lang="en-US" sz="2400" baseline="-25000" dirty="0" err="1">
                <a:cs typeface="+mj-cs"/>
              </a:rPr>
              <a:t>k</a:t>
            </a:r>
            <a:r>
              <a:rPr lang="en-US" sz="2400" dirty="0">
                <a:cs typeface="+mj-cs"/>
              </a:rPr>
              <a:t>} = 1.19 so  balance efficiency (</a:t>
            </a:r>
            <a:r>
              <a:rPr lang="en-US" sz="2400" dirty="0" err="1">
                <a:cs typeface="+mj-cs"/>
              </a:rPr>
              <a:t>E</a:t>
            </a:r>
            <a:r>
              <a:rPr lang="en-US" sz="2400" baseline="-25000" dirty="0" err="1">
                <a:cs typeface="+mj-cs"/>
              </a:rPr>
              <a:t>b</a:t>
            </a:r>
            <a:r>
              <a:rPr lang="en-US" sz="2400" dirty="0">
                <a:cs typeface="+mj-cs"/>
              </a:rPr>
              <a:t>) =1.19+0.345+…+0.0184/2*1.19 = 0.806 =</a:t>
            </a:r>
            <a:r>
              <a:rPr lang="en-US" sz="2400" dirty="0">
                <a:solidFill>
                  <a:srgbClr val="FF0000"/>
                </a:solidFill>
                <a:cs typeface="+mj-cs"/>
              </a:rPr>
              <a:t>80.6%  </a:t>
            </a:r>
          </a:p>
          <a:p>
            <a:pPr algn="just">
              <a:lnSpc>
                <a:spcPct val="150000"/>
              </a:lnSpc>
              <a:buFont typeface="Wingdings" panose="05000000000000000000" pitchFamily="2" charset="2"/>
              <a:buChar char="ü"/>
            </a:pPr>
            <a:r>
              <a:rPr lang="en-US" sz="2400" dirty="0">
                <a:cs typeface="+mj-cs"/>
              </a:rPr>
              <a:t>After this analysis a new proposed layout for ground floor was sketched </a:t>
            </a:r>
            <a:endParaRPr lang="ar-SA" sz="2400" dirty="0">
              <a:cs typeface="+mj-cs"/>
            </a:endParaRPr>
          </a:p>
          <a:p>
            <a:pPr>
              <a:lnSpc>
                <a:spcPct val="150000"/>
              </a:lnSpc>
              <a:buFont typeface="Wingdings" panose="05000000000000000000" pitchFamily="2" charset="2"/>
              <a:buChar char="ü"/>
            </a:pPr>
            <a:endParaRPr lang="en-US" dirty="0"/>
          </a:p>
        </p:txBody>
      </p:sp>
      <p:pic>
        <p:nvPicPr>
          <p:cNvPr id="4" name="Picture 3"/>
          <p:cNvPicPr>
            <a:picLocks noChangeAspect="1"/>
          </p:cNvPicPr>
          <p:nvPr/>
        </p:nvPicPr>
        <p:blipFill>
          <a:blip r:embed="rId2"/>
          <a:stretch>
            <a:fillRect/>
          </a:stretch>
        </p:blipFill>
        <p:spPr>
          <a:xfrm>
            <a:off x="10000343" y="4833258"/>
            <a:ext cx="1988457" cy="1901538"/>
          </a:xfrm>
          <a:prstGeom prst="rect">
            <a:avLst/>
          </a:prstGeom>
        </p:spPr>
      </p:pic>
      <p:pic>
        <p:nvPicPr>
          <p:cNvPr id="5" name="Picture 4"/>
          <p:cNvPicPr>
            <a:picLocks noChangeAspect="1"/>
          </p:cNvPicPr>
          <p:nvPr/>
        </p:nvPicPr>
        <p:blipFill>
          <a:blip r:embed="rId3"/>
          <a:stretch>
            <a:fillRect/>
          </a:stretch>
        </p:blipFill>
        <p:spPr>
          <a:xfrm>
            <a:off x="407468" y="4588818"/>
            <a:ext cx="2145978" cy="2145978"/>
          </a:xfrm>
          <a:prstGeom prst="rect">
            <a:avLst/>
          </a:prstGeom>
        </p:spPr>
      </p:pic>
    </p:spTree>
    <p:extLst>
      <p:ext uri="{BB962C8B-B14F-4D97-AF65-F5344CB8AC3E}">
        <p14:creationId xmlns:p14="http://schemas.microsoft.com/office/powerpoint/2010/main" val="1260112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686" y="0"/>
            <a:ext cx="11165114" cy="1325563"/>
          </a:xfrm>
        </p:spPr>
        <p:txBody>
          <a:bodyPr/>
          <a:lstStyle/>
          <a:p>
            <a:r>
              <a:rPr lang="en-US" b="1" dirty="0">
                <a:solidFill>
                  <a:schemeClr val="accent1"/>
                </a:solidFill>
                <a:latin typeface="Times New Roman" panose="02020603050405020304" pitchFamily="18" charset="0"/>
                <a:cs typeface="Times New Roman" panose="02020603050405020304" pitchFamily="18" charset="0"/>
              </a:rPr>
              <a:t>Conclusions</a:t>
            </a:r>
          </a:p>
        </p:txBody>
      </p:sp>
      <p:sp>
        <p:nvSpPr>
          <p:cNvPr id="3" name="Content Placeholder 2"/>
          <p:cNvSpPr>
            <a:spLocks noGrp="1"/>
          </p:cNvSpPr>
          <p:nvPr>
            <p:ph idx="1"/>
          </p:nvPr>
        </p:nvSpPr>
        <p:spPr>
          <a:xfrm>
            <a:off x="-1" y="1190170"/>
            <a:ext cx="12192001" cy="5399315"/>
          </a:xfrm>
        </p:spPr>
        <p:txBody>
          <a:bodyPr>
            <a:normAutofit/>
          </a:bodyPr>
          <a:lstStyle/>
          <a:p>
            <a:pPr algn="just">
              <a:lnSpc>
                <a:spcPct val="150000"/>
              </a:lnSpc>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According to the inappropriate layout, there is a significant increase in the transfer of materials between machines, which reduces total productivity. </a:t>
            </a:r>
          </a:p>
          <a:p>
            <a:pPr algn="just">
              <a:lnSpc>
                <a:spcPct val="150000"/>
              </a:lnSpc>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The non-added value activity for sofa before was 15.38 % but after it is 10.85% And for bed before = 26.14 but after = 20.9 % according to the value stream map generated to the </a:t>
            </a:r>
            <a:r>
              <a:rPr lang="en-US" sz="2400" dirty="0" smtClean="0">
                <a:latin typeface="Times New Roman" panose="02020603050405020304" pitchFamily="18" charset="0"/>
                <a:cs typeface="Times New Roman" panose="02020603050405020304" pitchFamily="18" charset="0"/>
              </a:rPr>
              <a:t>carpentry</a:t>
            </a:r>
          </a:p>
          <a:p>
            <a:pPr algn="just">
              <a:lnSpc>
                <a:spcPct val="150000"/>
              </a:lnSpc>
              <a:buFont typeface="Wingdings" panose="05000000000000000000" pitchFamily="2" charset="2"/>
              <a:buChar char="ü"/>
            </a:pPr>
            <a:r>
              <a:rPr lang="en-US" sz="2400" dirty="0"/>
              <a:t>Factory continuous evaluation, follow 5S chick list and take corrective action when any error was accord</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738840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7410"/>
            <a:ext cx="11353800" cy="1325563"/>
          </a:xfrm>
        </p:spPr>
        <p:txBody>
          <a:bodyPr/>
          <a:lstStyle/>
          <a:p>
            <a:r>
              <a:rPr lang="en-US" b="1" dirty="0">
                <a:solidFill>
                  <a:schemeClr val="accent1"/>
                </a:solidFill>
                <a:latin typeface="Times New Roman" panose="02020603050405020304" pitchFamily="18" charset="0"/>
                <a:cs typeface="Times New Roman" panose="02020603050405020304" pitchFamily="18" charset="0"/>
              </a:rPr>
              <a:t>Conclusions</a:t>
            </a:r>
            <a:endParaRPr lang="en-US" dirty="0"/>
          </a:p>
        </p:txBody>
      </p:sp>
      <p:sp>
        <p:nvSpPr>
          <p:cNvPr id="3" name="Content Placeholder 2"/>
          <p:cNvSpPr>
            <a:spLocks noGrp="1"/>
          </p:cNvSpPr>
          <p:nvPr>
            <p:ph idx="1"/>
          </p:nvPr>
        </p:nvSpPr>
        <p:spPr>
          <a:xfrm>
            <a:off x="217714" y="1825625"/>
            <a:ext cx="11582400" cy="4351338"/>
          </a:xfrm>
        </p:spPr>
        <p:txBody>
          <a:bodyPr>
            <a:normAutofit/>
          </a:bodyPr>
          <a:lstStyle/>
          <a:p>
            <a:pPr algn="just">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After applying the safety (signs and PPE), in the factory, the work environment became </a:t>
            </a:r>
            <a:r>
              <a:rPr lang="en-US" sz="2400" dirty="0" smtClean="0">
                <a:latin typeface="Times New Roman" panose="02020603050405020304" pitchFamily="18" charset="0"/>
                <a:cs typeface="Times New Roman" panose="02020603050405020304" pitchFamily="18" charset="0"/>
              </a:rPr>
              <a:t>safer and </a:t>
            </a:r>
            <a:r>
              <a:rPr lang="en-US" sz="2400" dirty="0">
                <a:latin typeface="Times New Roman" panose="02020603050405020304" pitchFamily="18" charset="0"/>
                <a:cs typeface="Times New Roman" panose="02020603050405020304" pitchFamily="18" charset="0"/>
              </a:rPr>
              <a:t>more safe for workers and visitors, and </a:t>
            </a:r>
            <a:r>
              <a:rPr lang="en-US" sz="2400" dirty="0" smtClean="0">
                <a:latin typeface="Times New Roman" panose="02020603050405020304" pitchFamily="18" charset="0"/>
                <a:cs typeface="Times New Roman" panose="02020603050405020304" pitchFamily="18" charset="0"/>
              </a:rPr>
              <a:t>more </a:t>
            </a:r>
            <a:r>
              <a:rPr lang="en-US" sz="2400" dirty="0">
                <a:latin typeface="Times New Roman" panose="02020603050405020304" pitchFamily="18" charset="0"/>
                <a:cs typeface="Times New Roman" panose="02020603050405020304" pitchFamily="18" charset="0"/>
              </a:rPr>
              <a:t>comfortable and convenient for work</a:t>
            </a:r>
          </a:p>
        </p:txBody>
      </p:sp>
      <p:pic>
        <p:nvPicPr>
          <p:cNvPr id="5" name="Picture 4"/>
          <p:cNvPicPr>
            <a:picLocks noChangeAspect="1"/>
          </p:cNvPicPr>
          <p:nvPr/>
        </p:nvPicPr>
        <p:blipFill>
          <a:blip r:embed="rId2"/>
          <a:stretch>
            <a:fillRect/>
          </a:stretch>
        </p:blipFill>
        <p:spPr>
          <a:xfrm>
            <a:off x="8824687" y="4020458"/>
            <a:ext cx="2975428" cy="2671762"/>
          </a:xfrm>
          <a:prstGeom prst="rect">
            <a:avLst/>
          </a:prstGeom>
        </p:spPr>
      </p:pic>
    </p:spTree>
    <p:extLst>
      <p:ext uri="{BB962C8B-B14F-4D97-AF65-F5344CB8AC3E}">
        <p14:creationId xmlns:p14="http://schemas.microsoft.com/office/powerpoint/2010/main" val="2972050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1" fill="hold" nodeType="clickEffect">
                                  <p:stCondLst>
                                    <p:cond delay="0"/>
                                  </p:stCondLst>
                                  <p:childTnLst>
                                    <p:animEffect transition="out" filter="wheel(1)">
                                      <p:cBhvr>
                                        <p:cTn id="6" dur="2000"/>
                                        <p:tgtEl>
                                          <p:spTgt spid="5"/>
                                        </p:tgtEl>
                                      </p:cBhvr>
                                    </p:animEffect>
                                    <p:set>
                                      <p:cBhvr>
                                        <p:cTn id="7"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1150600" cy="1325563"/>
          </a:xfrm>
        </p:spPr>
        <p:txBody>
          <a:bodyPr/>
          <a:lstStyle/>
          <a:p>
            <a:r>
              <a:rPr lang="en-US" b="1" dirty="0">
                <a:solidFill>
                  <a:schemeClr val="accent1"/>
                </a:solidFill>
                <a:latin typeface="Times New Roman" panose="02020603050405020304" pitchFamily="18" charset="0"/>
                <a:cs typeface="Times New Roman" panose="02020603050405020304" pitchFamily="18" charset="0"/>
              </a:rPr>
              <a:t>Recommendations</a:t>
            </a:r>
          </a:p>
        </p:txBody>
      </p:sp>
      <p:sp>
        <p:nvSpPr>
          <p:cNvPr id="3" name="Content Placeholder 2"/>
          <p:cNvSpPr>
            <a:spLocks noGrp="1"/>
          </p:cNvSpPr>
          <p:nvPr>
            <p:ph idx="1"/>
          </p:nvPr>
        </p:nvSpPr>
        <p:spPr>
          <a:xfrm>
            <a:off x="203200" y="1325562"/>
            <a:ext cx="11684000" cy="5532437"/>
          </a:xfrm>
        </p:spPr>
        <p:txBody>
          <a:bodyPr/>
          <a:lstStyle/>
          <a:p>
            <a:pPr algn="just">
              <a:lnSpc>
                <a:spcPct val="150000"/>
              </a:lnSpc>
              <a:buFont typeface="Wingdings" panose="05000000000000000000" pitchFamily="2" charset="2"/>
              <a:buChar char="ü"/>
            </a:pPr>
            <a:r>
              <a:rPr lang="en-US" sz="2400" dirty="0">
                <a:cs typeface="+mj-cs"/>
              </a:rPr>
              <a:t>Continuous evaluation of the factory by filling in the audit forms to maintain the level of </a:t>
            </a:r>
            <a:endParaRPr lang="ar-SA" sz="2400" dirty="0">
              <a:cs typeface="+mj-cs"/>
            </a:endParaRPr>
          </a:p>
          <a:p>
            <a:pPr algn="just">
              <a:lnSpc>
                <a:spcPct val="150000"/>
              </a:lnSpc>
              <a:buFont typeface="Wingdings" panose="05000000000000000000" pitchFamily="2" charset="2"/>
              <a:buChar char="ü"/>
            </a:pPr>
            <a:r>
              <a:rPr lang="en-US" sz="2400" dirty="0">
                <a:cs typeface="+mj-cs"/>
              </a:rPr>
              <a:t>improvement</a:t>
            </a:r>
            <a:r>
              <a:rPr lang="en-US" sz="2400" dirty="0" smtClean="0">
                <a:cs typeface="+mj-cs"/>
              </a:rPr>
              <a:t>.</a:t>
            </a:r>
            <a:endParaRPr lang="en-US" sz="2400" dirty="0">
              <a:cs typeface="+mj-cs"/>
            </a:endParaRPr>
          </a:p>
          <a:p>
            <a:pPr algn="just">
              <a:lnSpc>
                <a:spcPct val="150000"/>
              </a:lnSpc>
              <a:buFont typeface="Wingdings" panose="05000000000000000000" pitchFamily="2" charset="2"/>
              <a:buChar char="ü"/>
            </a:pPr>
            <a:r>
              <a:rPr lang="en-US" sz="2400" dirty="0">
                <a:cs typeface="+mj-cs"/>
              </a:rPr>
              <a:t>There is a relationship between implementation </a:t>
            </a:r>
            <a:r>
              <a:rPr lang="ar-SA" sz="2400" dirty="0">
                <a:cs typeface="+mj-cs"/>
              </a:rPr>
              <a:t>.</a:t>
            </a:r>
            <a:r>
              <a:rPr lang="en-US" sz="2400" dirty="0">
                <a:cs typeface="+mj-cs"/>
              </a:rPr>
              <a:t>of 5s and the enhancing in the factory</a:t>
            </a:r>
            <a:endParaRPr lang="ar-SA" sz="2400" dirty="0">
              <a:cs typeface="+mj-cs"/>
            </a:endParaRPr>
          </a:p>
          <a:p>
            <a:pPr algn="just">
              <a:lnSpc>
                <a:spcPct val="150000"/>
              </a:lnSpc>
              <a:buFont typeface="Wingdings" panose="05000000000000000000" pitchFamily="2" charset="2"/>
              <a:buChar char="ü"/>
            </a:pPr>
            <a:r>
              <a:rPr lang="en-US" sz="2400" dirty="0">
                <a:cs typeface="+mj-cs"/>
              </a:rPr>
              <a:t>we suggest purchasing the CNC machine because it will save costs and increase profits </a:t>
            </a:r>
            <a:endParaRPr lang="ar-SA" sz="2400" dirty="0">
              <a:cs typeface="+mj-cs"/>
            </a:endParaRPr>
          </a:p>
          <a:p>
            <a:pPr algn="just">
              <a:lnSpc>
                <a:spcPct val="150000"/>
              </a:lnSpc>
              <a:buFont typeface="Wingdings" panose="05000000000000000000" pitchFamily="2" charset="2"/>
              <a:buChar char="ü"/>
            </a:pPr>
            <a:r>
              <a:rPr lang="en-US" sz="2400" dirty="0">
                <a:cs typeface="+mj-cs"/>
              </a:rPr>
              <a:t> on the long run.</a:t>
            </a:r>
          </a:p>
          <a:p>
            <a:pPr algn="just">
              <a:lnSpc>
                <a:spcPct val="150000"/>
              </a:lnSpc>
              <a:buFont typeface="Wingdings" panose="05000000000000000000" pitchFamily="2" charset="2"/>
              <a:buChar char="ü"/>
            </a:pPr>
            <a:endParaRPr lang="en-US" sz="2400" dirty="0">
              <a:cs typeface="+mj-cs"/>
            </a:endParaRPr>
          </a:p>
          <a:p>
            <a:pPr algn="just">
              <a:lnSpc>
                <a:spcPct val="150000"/>
              </a:lnSpc>
              <a:buFont typeface="Wingdings" panose="05000000000000000000" pitchFamily="2" charset="2"/>
              <a:buChar char="ü"/>
            </a:pPr>
            <a:r>
              <a:rPr lang="en-US" sz="2400" dirty="0">
                <a:cs typeface="+mj-cs"/>
              </a:rPr>
              <a:t>Compliance with safety instructions, as well as wearing personal protective equipment, maintaining ventilation</a:t>
            </a:r>
          </a:p>
        </p:txBody>
      </p:sp>
      <p:pic>
        <p:nvPicPr>
          <p:cNvPr id="4" name="Picture 3"/>
          <p:cNvPicPr>
            <a:picLocks noChangeAspect="1"/>
          </p:cNvPicPr>
          <p:nvPr/>
        </p:nvPicPr>
        <p:blipFill>
          <a:blip r:embed="rId2"/>
          <a:stretch>
            <a:fillRect/>
          </a:stretch>
        </p:blipFill>
        <p:spPr>
          <a:xfrm>
            <a:off x="6473371" y="3991429"/>
            <a:ext cx="5312229" cy="1509485"/>
          </a:xfrm>
          <a:prstGeom prst="rect">
            <a:avLst/>
          </a:prstGeom>
        </p:spPr>
      </p:pic>
    </p:spTree>
    <p:extLst>
      <p:ext uri="{BB962C8B-B14F-4D97-AF65-F5344CB8AC3E}">
        <p14:creationId xmlns:p14="http://schemas.microsoft.com/office/powerpoint/2010/main" val="111654526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177143" y="435430"/>
            <a:ext cx="8563427" cy="6226629"/>
          </a:xfrm>
          <a:prstGeom prst="rect">
            <a:avLst/>
          </a:prstGeom>
        </p:spPr>
      </p:pic>
    </p:spTree>
    <p:extLst>
      <p:ext uri="{BB962C8B-B14F-4D97-AF65-F5344CB8AC3E}">
        <p14:creationId xmlns:p14="http://schemas.microsoft.com/office/powerpoint/2010/main" val="817966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1" fill="hold" nodeType="clickEffect">
                                  <p:stCondLst>
                                    <p:cond delay="0"/>
                                  </p:stCondLst>
                                  <p:childTnLst>
                                    <p:animEffect transition="out" filter="wheel(1)">
                                      <p:cBhvr>
                                        <p:cTn id="6" dur="2000"/>
                                        <p:tgtEl>
                                          <p:spTgt spid="4"/>
                                        </p:tgtEl>
                                      </p:cBhvr>
                                    </p:animEffect>
                                    <p:set>
                                      <p:cBhvr>
                                        <p:cTn id="7"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gradFill>
          <a:gsLst>
            <a:gs pos="100000">
              <a:srgbClr val="FDFDFD"/>
            </a:gs>
            <a:gs pos="100000">
              <a:schemeClr val="accent3">
                <a:lumMod val="45000"/>
                <a:lumOff val="55000"/>
              </a:schemeClr>
            </a:gs>
            <a:gs pos="100000">
              <a:schemeClr val="accent3">
                <a:lumMod val="45000"/>
                <a:lumOff val="55000"/>
              </a:schemeClr>
            </a:gs>
            <a:gs pos="0">
              <a:schemeClr val="accent3">
                <a:lumMod val="30000"/>
                <a:lumOff val="70000"/>
              </a:schemeClr>
            </a:gs>
          </a:gsLst>
          <a:lin ang="2700000" scaled="1"/>
        </a:gra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BDCED45-CA91-495F-8329-49163D40BC0B}"/>
              </a:ext>
            </a:extLst>
          </p:cNvPr>
          <p:cNvSpPr>
            <a:spLocks noGrp="1"/>
          </p:cNvSpPr>
          <p:nvPr>
            <p:ph type="body" sz="quarter" idx="12"/>
          </p:nvPr>
        </p:nvSpPr>
        <p:spPr>
          <a:xfrm>
            <a:off x="290286" y="160308"/>
            <a:ext cx="11800114" cy="4558352"/>
          </a:xfrm>
        </p:spPr>
        <p:txBody>
          <a:bodyPr>
            <a:normAutofit/>
          </a:bodyPr>
          <a:lstStyle/>
          <a:p>
            <a:pPr algn="l">
              <a:lnSpc>
                <a:spcPct val="100000"/>
              </a:lnSpc>
            </a:pPr>
            <a:r>
              <a:rPr lang="en-US" sz="2800" cap="none" dirty="0" smtClean="0">
                <a:latin typeface="Times New Roman" panose="02020603050405020304" pitchFamily="18" charset="0"/>
                <a:cs typeface="Times New Roman" panose="02020603050405020304" pitchFamily="18" charset="0"/>
              </a:rPr>
              <a:t>The main </a:t>
            </a:r>
            <a:r>
              <a:rPr lang="en-US" sz="2800" b="1" cap="none" dirty="0" smtClean="0">
                <a:solidFill>
                  <a:schemeClr val="accent1"/>
                </a:solidFill>
                <a:latin typeface="Times New Roman" panose="02020603050405020304" pitchFamily="18" charset="0"/>
                <a:cs typeface="Times New Roman" panose="02020603050405020304" pitchFamily="18" charset="0"/>
              </a:rPr>
              <a:t>goal</a:t>
            </a:r>
            <a:r>
              <a:rPr lang="en-US" sz="2800" cap="none" dirty="0" smtClean="0">
                <a:latin typeface="Times New Roman" panose="02020603050405020304" pitchFamily="18" charset="0"/>
                <a:cs typeface="Times New Roman" panose="02020603050405020304" pitchFamily="18" charset="0"/>
              </a:rPr>
              <a:t> of this project is to apply a set of lean manufacturing techniques at to reduced the generated wastes especially scrap , in order to enhance the overall  performance of plant floor. </a:t>
            </a:r>
            <a:br>
              <a:rPr lang="en-US" sz="2800" cap="none" dirty="0" smtClean="0">
                <a:latin typeface="Times New Roman" panose="02020603050405020304" pitchFamily="18" charset="0"/>
                <a:cs typeface="Times New Roman" panose="02020603050405020304" pitchFamily="18" charset="0"/>
              </a:rPr>
            </a:br>
            <a:endParaRPr lang="en-US" sz="2800" u="sng" cap="none" dirty="0">
              <a:solidFill>
                <a:srgbClr val="0070C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290286" y="499768"/>
            <a:ext cx="6629129" cy="769441"/>
          </a:xfrm>
          <a:prstGeom prst="rect">
            <a:avLst/>
          </a:prstGeom>
          <a:noFill/>
        </p:spPr>
        <p:txBody>
          <a:bodyPr wrap="square" rtlCol="0">
            <a:spAutoFit/>
          </a:bodyPr>
          <a:lstStyle/>
          <a:p>
            <a:r>
              <a:rPr lang="en-US" sz="4400" b="1" dirty="0" smtClean="0">
                <a:solidFill>
                  <a:schemeClr val="accent1"/>
                </a:solidFill>
                <a:latin typeface="Times New Roman" panose="02020603050405020304" pitchFamily="18" charset="0"/>
                <a:cs typeface="Times New Roman" panose="02020603050405020304" pitchFamily="18" charset="0"/>
              </a:rPr>
              <a:t>Objectives</a:t>
            </a:r>
            <a:r>
              <a:rPr lang="en-US" sz="3200" dirty="0" smtClean="0"/>
              <a:t> </a:t>
            </a:r>
            <a:endParaRPr lang="en-US" sz="3200" dirty="0"/>
          </a:p>
        </p:txBody>
      </p:sp>
      <p:pic>
        <p:nvPicPr>
          <p:cNvPr id="4" name="Picture 3"/>
          <p:cNvPicPr>
            <a:picLocks noChangeAspect="1"/>
          </p:cNvPicPr>
          <p:nvPr/>
        </p:nvPicPr>
        <p:blipFill>
          <a:blip r:embed="rId2"/>
          <a:stretch>
            <a:fillRect/>
          </a:stretch>
        </p:blipFill>
        <p:spPr>
          <a:xfrm>
            <a:off x="9029700" y="4515460"/>
            <a:ext cx="2857500" cy="2139340"/>
          </a:xfrm>
          <a:prstGeom prst="rect">
            <a:avLst/>
          </a:prstGeom>
          <a:ln>
            <a:noFill/>
          </a:ln>
          <a:effectLst>
            <a:softEdge rad="112500"/>
          </a:effectLst>
        </p:spPr>
      </p:pic>
    </p:spTree>
    <p:extLst>
      <p:ext uri="{BB962C8B-B14F-4D97-AF65-F5344CB8AC3E}">
        <p14:creationId xmlns:p14="http://schemas.microsoft.com/office/powerpoint/2010/main" val="2394598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gradFill>
          <a:gsLst>
            <a:gs pos="100000">
              <a:srgbClr val="FDFDFD"/>
            </a:gs>
            <a:gs pos="100000">
              <a:schemeClr val="accent3">
                <a:lumMod val="45000"/>
                <a:lumOff val="55000"/>
              </a:schemeClr>
            </a:gs>
            <a:gs pos="100000">
              <a:schemeClr val="accent3">
                <a:lumMod val="45000"/>
                <a:lumOff val="55000"/>
              </a:schemeClr>
            </a:gs>
            <a:gs pos="0">
              <a:schemeClr val="accent3">
                <a:lumMod val="30000"/>
                <a:lumOff val="70000"/>
              </a:schemeClr>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6589" y="179581"/>
            <a:ext cx="10396882" cy="1151965"/>
          </a:xfrm>
        </p:spPr>
        <p:txBody>
          <a:bodyPr>
            <a:normAutofit/>
          </a:bodyPr>
          <a:lstStyle/>
          <a:p>
            <a:r>
              <a:rPr lang="en-US" b="1" dirty="0">
                <a:solidFill>
                  <a:schemeClr val="accent1"/>
                </a:solidFill>
                <a:latin typeface="Times New Roman" panose="02020603050405020304" pitchFamily="18" charset="0"/>
                <a:cs typeface="Times New Roman" panose="02020603050405020304" pitchFamily="18" charset="0"/>
              </a:rPr>
              <a:t>M</a:t>
            </a:r>
            <a:r>
              <a:rPr lang="en-US" b="1" dirty="0" smtClean="0">
                <a:solidFill>
                  <a:schemeClr val="accent1"/>
                </a:solidFill>
                <a:latin typeface="Times New Roman" panose="02020603050405020304" pitchFamily="18" charset="0"/>
                <a:cs typeface="Times New Roman" panose="02020603050405020304" pitchFamily="18" charset="0"/>
              </a:rPr>
              <a:t>ethodology</a:t>
            </a:r>
            <a:endParaRPr lang="en-US" b="1" dirty="0">
              <a:solidFill>
                <a:schemeClr val="accent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16190" t="13987" r="16071" b="11162"/>
          <a:stretch/>
        </p:blipFill>
        <p:spPr>
          <a:xfrm>
            <a:off x="1103085" y="1331546"/>
            <a:ext cx="10043885" cy="5156340"/>
          </a:xfrm>
          <a:prstGeom prst="rect">
            <a:avLst/>
          </a:prstGeom>
          <a:ln>
            <a:noFill/>
          </a:ln>
          <a:effectLst>
            <a:softEdge rad="112500"/>
          </a:effectLst>
        </p:spPr>
      </p:pic>
    </p:spTree>
    <p:extLst>
      <p:ext uri="{BB962C8B-B14F-4D97-AF65-F5344CB8AC3E}">
        <p14:creationId xmlns:p14="http://schemas.microsoft.com/office/powerpoint/2010/main" val="4247737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200" y="-45857"/>
            <a:ext cx="11150600" cy="1325563"/>
          </a:xfrm>
        </p:spPr>
        <p:txBody>
          <a:bodyPr/>
          <a:lstStyle/>
          <a:p>
            <a:r>
              <a:rPr lang="en-US" b="1" dirty="0">
                <a:solidFill>
                  <a:schemeClr val="accent1"/>
                </a:solidFill>
                <a:latin typeface="Times New Roman" panose="02020603050405020304" pitchFamily="18" charset="0"/>
                <a:cs typeface="Times New Roman" panose="02020603050405020304" pitchFamily="18" charset="0"/>
              </a:rPr>
              <a:t>Define : (Problem Statement)</a:t>
            </a:r>
            <a:endParaRPr lang="en-US" dirty="0"/>
          </a:p>
        </p:txBody>
      </p:sp>
      <p:sp>
        <p:nvSpPr>
          <p:cNvPr id="3" name="Content Placeholder 2"/>
          <p:cNvSpPr>
            <a:spLocks noGrp="1"/>
          </p:cNvSpPr>
          <p:nvPr>
            <p:ph sz="quarter" idx="13"/>
          </p:nvPr>
        </p:nvSpPr>
        <p:spPr>
          <a:xfrm>
            <a:off x="203200" y="1334915"/>
            <a:ext cx="10877307" cy="3833650"/>
          </a:xfrm>
        </p:spPr>
        <p:txBody>
          <a:bodyPr/>
          <a:lstStyle/>
          <a:p>
            <a:r>
              <a:rPr lang="en-US" dirty="0">
                <a:latin typeface="Times New Roman" panose="02020603050405020304" pitchFamily="18" charset="0"/>
                <a:cs typeface="Times New Roman" panose="02020603050405020304" pitchFamily="18" charset="0"/>
              </a:rPr>
              <a:t>AL</a:t>
            </a:r>
            <a:r>
              <a:rPr lang="en-US" b="1" dirty="0">
                <a:solidFill>
                  <a:schemeClr val="accent1"/>
                </a:solidFill>
                <a:latin typeface="Times New Roman" panose="02020603050405020304" pitchFamily="18" charset="0"/>
                <a:cs typeface="Times New Roman" panose="02020603050405020304" pitchFamily="18" charset="0"/>
              </a:rPr>
              <a:t>MAJD</a:t>
            </a:r>
            <a:r>
              <a:rPr lang="en-US" dirty="0">
                <a:latin typeface="Times New Roman" panose="02020603050405020304" pitchFamily="18" charset="0"/>
                <a:cs typeface="Times New Roman" panose="02020603050405020304" pitchFamily="18" charset="0"/>
              </a:rPr>
              <a:t> factory suffers from many problems: </a:t>
            </a:r>
            <a:r>
              <a:rPr lang="en-US" dirty="0"/>
              <a:t> </a:t>
            </a:r>
          </a:p>
          <a:p>
            <a:endParaRPr lang="en-US" dirty="0"/>
          </a:p>
        </p:txBody>
      </p:sp>
      <p:pic>
        <p:nvPicPr>
          <p:cNvPr id="4" name="Picture 3"/>
          <p:cNvPicPr>
            <a:picLocks noChangeAspect="1"/>
          </p:cNvPicPr>
          <p:nvPr/>
        </p:nvPicPr>
        <p:blipFill>
          <a:blip r:embed="rId2"/>
          <a:stretch>
            <a:fillRect/>
          </a:stretch>
        </p:blipFill>
        <p:spPr>
          <a:xfrm>
            <a:off x="10637385" y="-7583"/>
            <a:ext cx="1554615" cy="1548518"/>
          </a:xfrm>
          <a:prstGeom prst="rect">
            <a:avLst/>
          </a:prstGeom>
        </p:spPr>
      </p:pic>
      <p:sp>
        <p:nvSpPr>
          <p:cNvPr id="5" name="Rounded Rectangle 4"/>
          <p:cNvSpPr/>
          <p:nvPr/>
        </p:nvSpPr>
        <p:spPr>
          <a:xfrm>
            <a:off x="2106384" y="2174875"/>
            <a:ext cx="7344229" cy="653143"/>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Large amount of scrap material </a:t>
            </a:r>
            <a:endParaRPr lang="en-US" sz="28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a:stretch>
            <a:fillRect/>
          </a:stretch>
        </p:blipFill>
        <p:spPr>
          <a:xfrm>
            <a:off x="773249" y="3089247"/>
            <a:ext cx="5005250" cy="3768753"/>
          </a:xfrm>
          <a:prstGeom prst="rect">
            <a:avLst/>
          </a:prstGeom>
        </p:spPr>
      </p:pic>
      <p:pic>
        <p:nvPicPr>
          <p:cNvPr id="8" name="Picture 7"/>
          <p:cNvPicPr>
            <a:picLocks noChangeAspect="1"/>
          </p:cNvPicPr>
          <p:nvPr/>
        </p:nvPicPr>
        <p:blipFill>
          <a:blip r:embed="rId4"/>
          <a:stretch>
            <a:fillRect/>
          </a:stretch>
        </p:blipFill>
        <p:spPr>
          <a:xfrm>
            <a:off x="6165206" y="3089246"/>
            <a:ext cx="5044203" cy="3768753"/>
          </a:xfrm>
          <a:prstGeom prst="rect">
            <a:avLst/>
          </a:prstGeom>
        </p:spPr>
      </p:pic>
    </p:spTree>
    <p:extLst>
      <p:ext uri="{BB962C8B-B14F-4D97-AF65-F5344CB8AC3E}">
        <p14:creationId xmlns:p14="http://schemas.microsoft.com/office/powerpoint/2010/main" val="492696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9657" y="342566"/>
            <a:ext cx="10515600" cy="1325563"/>
          </a:xfrm>
        </p:spPr>
        <p:txBody>
          <a:bodyPr/>
          <a:lstStyle/>
          <a:p>
            <a:r>
              <a:rPr lang="en-US" b="1" dirty="0">
                <a:solidFill>
                  <a:schemeClr val="accent1"/>
                </a:solidFill>
                <a:latin typeface="Times New Roman" panose="02020603050405020304" pitchFamily="18" charset="0"/>
                <a:cs typeface="Times New Roman" panose="02020603050405020304" pitchFamily="18" charset="0"/>
              </a:rPr>
              <a:t>Define : (Problem Statement)</a:t>
            </a:r>
            <a:endParaRPr lang="en-US" dirty="0"/>
          </a:p>
        </p:txBody>
      </p:sp>
      <p:pic>
        <p:nvPicPr>
          <p:cNvPr id="5" name="Content Placeholder 4"/>
          <p:cNvPicPr>
            <a:picLocks noGrp="1" noChangeAspect="1"/>
          </p:cNvPicPr>
          <p:nvPr>
            <p:ph sz="quarter" idx="13"/>
          </p:nvPr>
        </p:nvPicPr>
        <p:blipFill>
          <a:blip r:embed="rId2"/>
          <a:stretch>
            <a:fillRect/>
          </a:stretch>
        </p:blipFill>
        <p:spPr>
          <a:xfrm>
            <a:off x="837761" y="2728686"/>
            <a:ext cx="4877223" cy="4129314"/>
          </a:xfrm>
          <a:prstGeom prst="rect">
            <a:avLst/>
          </a:prstGeom>
        </p:spPr>
      </p:pic>
      <p:sp>
        <p:nvSpPr>
          <p:cNvPr id="4" name="Rounded Rectangle 3"/>
          <p:cNvSpPr/>
          <p:nvPr/>
        </p:nvSpPr>
        <p:spPr>
          <a:xfrm>
            <a:off x="3164113" y="1555327"/>
            <a:ext cx="5152573" cy="783771"/>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3"/>
          <a:stretch>
            <a:fillRect/>
          </a:stretch>
        </p:blipFill>
        <p:spPr>
          <a:xfrm>
            <a:off x="6176885" y="2728686"/>
            <a:ext cx="5057171" cy="4129314"/>
          </a:xfrm>
          <a:prstGeom prst="rect">
            <a:avLst/>
          </a:prstGeom>
        </p:spPr>
      </p:pic>
      <p:sp>
        <p:nvSpPr>
          <p:cNvPr id="7" name="Rectangle 6"/>
          <p:cNvSpPr/>
          <p:nvPr/>
        </p:nvSpPr>
        <p:spPr>
          <a:xfrm>
            <a:off x="3829692" y="1668129"/>
            <a:ext cx="3770584" cy="523220"/>
          </a:xfrm>
          <a:prstGeom prst="rect">
            <a:avLst/>
          </a:prstGeom>
          <a:noFill/>
        </p:spPr>
        <p:txBody>
          <a:bodyPr wrap="none" lIns="91440" tIns="45720" rIns="91440" bIns="45720">
            <a:spAutoFit/>
          </a:bodyPr>
          <a:lstStyle/>
          <a:p>
            <a:pPr algn="ctr"/>
            <a:r>
              <a:rPr lang="en-US" sz="280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No clear production line </a:t>
            </a:r>
            <a:endPar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75004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Props1.xml><?xml version="1.0" encoding="utf-8"?>
<ds:datastoreItem xmlns:ds="http://schemas.openxmlformats.org/officeDocument/2006/customXml" ds:itemID="{459C8665-7E41-4E8E-957E-307F6F826AF4}">
  <ds:schemaRefs>
    <ds:schemaRef ds:uri="http://schemas.microsoft.com/sharepoint/v3/contenttype/forms"/>
  </ds:schemaRefs>
</ds:datastoreItem>
</file>

<file path=customXml/itemProps2.xml><?xml version="1.0" encoding="utf-8"?>
<ds:datastoreItem xmlns:ds="http://schemas.openxmlformats.org/officeDocument/2006/customXml" ds:itemID="{CFA01955-FFEB-4169-B0BF-D790410D62E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A1DB373-C1A1-4924-9AF2-F04368201509}">
  <ds:schemaRefs>
    <ds:schemaRef ds:uri="http://schemas.microsoft.com/office/2006/metadata/properties"/>
    <ds:schemaRef ds:uri="http://schemas.microsoft.com/office/infopath/2007/PartnerControls"/>
    <ds:schemaRef ds:uri="http://schemas.microsoft.com/office/2006/documentManagement/types"/>
    <ds:schemaRef ds:uri="16c05727-aa75-4e4a-9b5f-8a80a1165891"/>
    <ds:schemaRef ds:uri="http://purl.org/dc/dcmitype/"/>
    <ds:schemaRef ds:uri="http://schemas.openxmlformats.org/package/2006/metadata/core-properties"/>
    <ds:schemaRef ds:uri="71af3243-3dd4-4a8d-8c0d-dd76da1f02a5"/>
    <ds:schemaRef ds:uri="http://www.w3.org/XML/1998/namespace"/>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Ion</Template>
  <TotalTime>0</TotalTime>
  <Words>1236</Words>
  <Application>Microsoft Office PowerPoint</Application>
  <PresentationFormat>Widescreen</PresentationFormat>
  <Paragraphs>135</Paragraphs>
  <Slides>55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55</vt:i4>
      </vt:variant>
    </vt:vector>
  </HeadingPairs>
  <TitlesOfParts>
    <vt:vector size="62" baseType="lpstr">
      <vt:lpstr>Arial Unicode MS</vt:lpstr>
      <vt:lpstr>Arial</vt:lpstr>
      <vt:lpstr>Calibri</vt:lpstr>
      <vt:lpstr>Calibri Light</vt:lpstr>
      <vt:lpstr>Times New Roman</vt:lpstr>
      <vt:lpstr>Wingdings</vt:lpstr>
      <vt:lpstr>Office Theme</vt:lpstr>
      <vt:lpstr>Implementation of Lean Manufacturing Tools At AL- Majd Furniture Factory </vt:lpstr>
      <vt:lpstr>Outline </vt:lpstr>
      <vt:lpstr>Introduction</vt:lpstr>
      <vt:lpstr>Introduction( some products ) </vt:lpstr>
      <vt:lpstr>Introduction</vt:lpstr>
      <vt:lpstr>PowerPoint Presentation</vt:lpstr>
      <vt:lpstr>Methodology</vt:lpstr>
      <vt:lpstr>Define : (Problem Statement)</vt:lpstr>
      <vt:lpstr>Define : (Problem Statement)</vt:lpstr>
      <vt:lpstr>Define : (Problem Statement)</vt:lpstr>
      <vt:lpstr>Define : (Problem Statement) </vt:lpstr>
      <vt:lpstr>Define ( product )</vt:lpstr>
      <vt:lpstr>Define ( product )</vt:lpstr>
      <vt:lpstr>Define : (lean tools &amp; Technique) </vt:lpstr>
      <vt:lpstr>Define : (lean Tools &amp; Technique)</vt:lpstr>
      <vt:lpstr>Measure ( TIMWOOD wastes)</vt:lpstr>
      <vt:lpstr>Measure (5s chick list )</vt:lpstr>
      <vt:lpstr>Measure (5s chick list )  </vt:lpstr>
      <vt:lpstr>Analysis (using cause and effect diagram to analyze type of wastes)</vt:lpstr>
      <vt:lpstr>Analysis ( bed flow chart )</vt:lpstr>
      <vt:lpstr>Analysis ( sofa flow chart ) </vt:lpstr>
      <vt:lpstr>Analysis (  sofa value stream mapping )</vt:lpstr>
      <vt:lpstr>Analysis (bed value stream mapping )</vt:lpstr>
      <vt:lpstr>Improved ( solutions ) </vt:lpstr>
      <vt:lpstr>Improved 5s tool (S1 – SORT)</vt:lpstr>
      <vt:lpstr>Improved 5s tool (S2 – SET IN ORDER )</vt:lpstr>
      <vt:lpstr>Improved : 5s tool (Sort &amp; set and order )</vt:lpstr>
      <vt:lpstr>Improved 5s tool ( Sort &amp; set and order )</vt:lpstr>
      <vt:lpstr>Improved 5s tool (Sort &amp; set and order )</vt:lpstr>
      <vt:lpstr>Improved 5s tool (Sort &amp; set and order )</vt:lpstr>
      <vt:lpstr>Improved 5s tool (Sort &amp; set and order )</vt:lpstr>
      <vt:lpstr>Improved 5s tool (Sort &amp; set and order )</vt:lpstr>
      <vt:lpstr>Improved 5s tool (Sort &amp; set and order )</vt:lpstr>
      <vt:lpstr>Improved 5s tool (S3 - Shine)</vt:lpstr>
      <vt:lpstr>The following figures show the differences  before &amp; after implementing (shine) phase  </vt:lpstr>
      <vt:lpstr>Improved 5s tool (S3 - Shine) </vt:lpstr>
      <vt:lpstr>Improved 5s tool (S3 - Shine)</vt:lpstr>
      <vt:lpstr>S4 – STANDARDIZE</vt:lpstr>
      <vt:lpstr>S4 – STANDARDIZE</vt:lpstr>
      <vt:lpstr>S5 – SUSTAIN</vt:lpstr>
      <vt:lpstr>PowerPoint Presentation</vt:lpstr>
      <vt:lpstr>PowerPoint Presentation</vt:lpstr>
      <vt:lpstr>Improved Layout</vt:lpstr>
      <vt:lpstr>Improved Layout</vt:lpstr>
      <vt:lpstr>Improved Layout</vt:lpstr>
      <vt:lpstr>Improved Layout(Line balancing(</vt:lpstr>
      <vt:lpstr>Improved Layout(Line balancing</vt:lpstr>
      <vt:lpstr>Improved Layout(Line balancing</vt:lpstr>
      <vt:lpstr>Improved Layout(Line balancing)</vt:lpstr>
      <vt:lpstr>Improved Layout(Line balancing)</vt:lpstr>
      <vt:lpstr>Improved Layout(Line balancing)</vt:lpstr>
      <vt:lpstr>Conclusions</vt:lpstr>
      <vt:lpstr>Conclusions</vt:lpstr>
      <vt:lpstr>Recommendations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2019-05-18T09:01:40Z</dcterms:created>
  <dcterms:modified xsi:type="dcterms:W3CDTF">2019-12-26T00:57:26Z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