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x="18288000" cy="10287000"/>
  <p:notesSz cx="6858000" cy="9144000"/>
  <p:embeddedFontLst>
    <p:embeddedFont>
      <p:font typeface="Roca Two Ultra-Bold" charset="1" panose="00000A00000000000000"/>
      <p:regular r:id="rId33"/>
    </p:embeddedFont>
    <p:embeddedFont>
      <p:font typeface="Decalotype Bold" charset="1" panose="00000800000000000000"/>
      <p:regular r:id="rId34"/>
    </p:embeddedFont>
    <p:embeddedFont>
      <p:font typeface="Gotham Bold" charset="1" panose="00000000000000000000"/>
      <p:regular r:id="rId35"/>
    </p:embeddedFont>
    <p:embeddedFont>
      <p:font typeface="Roca Two" charset="1" panose="00000500000000000000"/>
      <p:regular r:id="rId36"/>
    </p:embeddedFont>
    <p:embeddedFont>
      <p:font typeface="Alexandria Bold" charset="1" panose="00000000000000000000"/>
      <p:regular r:id="rId37"/>
    </p:embeddedFont>
    <p:embeddedFont>
      <p:font typeface="Canva Sans Bold" charset="1" panose="020B0803030501040103"/>
      <p:regular r:id="rId38"/>
    </p:embeddedFont>
    <p:embeddedFont>
      <p:font typeface="Roca Two Bold" charset="1" panose="00000800000000000000"/>
      <p:regular r:id="rId39"/>
    </p:embeddedFont>
    <p:embeddedFont>
      <p:font typeface="Public Sans" charset="1" panose="00000000000000000000"/>
      <p:regular r:id="rId40"/>
    </p:embeddedFont>
    <p:embeddedFont>
      <p:font typeface="Public Sans Bold" charset="1" panose="0000000000000000000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 Id="rId3" Target="../media/image29.jpe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jpeg" Type="http://schemas.openxmlformats.org/officeDocument/2006/relationships/image"/><Relationship Id="rId3" Target="../media/VAG_jEDJQH0.mp4" Type="http://schemas.openxmlformats.org/officeDocument/2006/relationships/video"/><Relationship Id="rId4" Target="../media/VAG_jEDJQH0.mp4" Type="http://schemas.microsoft.com/office/2007/relationships/media"/></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4.jpeg" Type="http://schemas.openxmlformats.org/officeDocument/2006/relationships/image"/><Relationship Id="rId3" Target="../media/VAG_RcaEWoQ.mp4" Type="http://schemas.openxmlformats.org/officeDocument/2006/relationships/video"/><Relationship Id="rId4" Target="../media/VAG_RcaEWoQ.mp4" Type="http://schemas.microsoft.com/office/2007/relationships/media"/></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jpeg" Type="http://schemas.openxmlformats.org/officeDocument/2006/relationships/image"/><Relationship Id="rId3" Target="../media/image10.jpe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sp>
        <p:nvSpPr>
          <p:cNvPr name="Freeform 2" id="2"/>
          <p:cNvSpPr/>
          <p:nvPr/>
        </p:nvSpPr>
        <p:spPr>
          <a:xfrm flipH="false" flipV="false" rot="-722575">
            <a:off x="7846541" y="-3643823"/>
            <a:ext cx="6286050" cy="6286050"/>
          </a:xfrm>
          <a:custGeom>
            <a:avLst/>
            <a:gdLst/>
            <a:ahLst/>
            <a:cxnLst/>
            <a:rect r="r" b="b" t="t" l="l"/>
            <a:pathLst>
              <a:path h="6286050" w="6286050">
                <a:moveTo>
                  <a:pt x="0" y="0"/>
                </a:moveTo>
                <a:lnTo>
                  <a:pt x="6286049" y="0"/>
                </a:lnTo>
                <a:lnTo>
                  <a:pt x="6286049" y="6286050"/>
                </a:lnTo>
                <a:lnTo>
                  <a:pt x="0" y="628605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5923700" y="2743540"/>
            <a:ext cx="12008310" cy="6514760"/>
          </a:xfrm>
          <a:prstGeom prst="rect">
            <a:avLst/>
          </a:prstGeom>
        </p:spPr>
        <p:txBody>
          <a:bodyPr anchor="t" rtlCol="false" tIns="0" lIns="0" bIns="0" rIns="0">
            <a:spAutoFit/>
          </a:bodyPr>
          <a:lstStyle/>
          <a:p>
            <a:pPr algn="ctr">
              <a:lnSpc>
                <a:spcPts val="10333"/>
              </a:lnSpc>
            </a:pPr>
            <a:r>
              <a:rPr lang="en-US" b="true" sz="8683" spc="260">
                <a:solidFill>
                  <a:srgbClr val="FFFFFF"/>
                </a:solidFill>
                <a:latin typeface="Roca Two Ultra-Bold"/>
                <a:ea typeface="Roca Two Ultra-Bold"/>
                <a:cs typeface="Roca Two Ultra-Bold"/>
                <a:sym typeface="Roca Two Ultra-Bold"/>
              </a:rPr>
              <a:t>DESIGN AND SIMULATION OF AN AUTOMATIC</a:t>
            </a:r>
          </a:p>
          <a:p>
            <a:pPr algn="ctr">
              <a:lnSpc>
                <a:spcPts val="10333"/>
              </a:lnSpc>
            </a:pPr>
            <a:r>
              <a:rPr lang="en-US" b="true" sz="8683" spc="260">
                <a:solidFill>
                  <a:srgbClr val="FFFFFF"/>
                </a:solidFill>
                <a:latin typeface="Roca Two Ultra-Bold"/>
                <a:ea typeface="Roca Two Ultra-Bold"/>
                <a:cs typeface="Roca Two Ultra-Bold"/>
                <a:sym typeface="Roca Two Ultra-Bold"/>
              </a:rPr>
              <a:t>Sheet Metal Working Machine</a:t>
            </a:r>
          </a:p>
        </p:txBody>
      </p:sp>
      <p:sp>
        <p:nvSpPr>
          <p:cNvPr name="Freeform 4" id="4"/>
          <p:cNvSpPr/>
          <p:nvPr/>
        </p:nvSpPr>
        <p:spPr>
          <a:xfrm flipH="false" flipV="false" rot="-1801374">
            <a:off x="11675076" y="7490644"/>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5678564">
            <a:off x="-2613643" y="1580972"/>
            <a:ext cx="9415423" cy="7426415"/>
          </a:xfrm>
          <a:custGeom>
            <a:avLst/>
            <a:gdLst/>
            <a:ahLst/>
            <a:cxnLst/>
            <a:rect r="r" b="b" t="t" l="l"/>
            <a:pathLst>
              <a:path h="7426415" w="9415423">
                <a:moveTo>
                  <a:pt x="0" y="0"/>
                </a:moveTo>
                <a:lnTo>
                  <a:pt x="9415423" y="0"/>
                </a:lnTo>
                <a:lnTo>
                  <a:pt x="9415423" y="7426415"/>
                </a:lnTo>
                <a:lnTo>
                  <a:pt x="0" y="74264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94458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3391933"/>
            <a:ext cx="16091021" cy="6644896"/>
          </a:xfrm>
          <a:prstGeom prst="rect">
            <a:avLst/>
          </a:prstGeom>
        </p:spPr>
        <p:txBody>
          <a:bodyPr anchor="t" rtlCol="false" tIns="0" lIns="0" bIns="0" rIns="0">
            <a:spAutoFit/>
          </a:bodyPr>
          <a:lstStyle/>
          <a:p>
            <a:pPr algn="l" marL="863599" indent="-431800" lvl="1">
              <a:lnSpc>
                <a:spcPts val="7599"/>
              </a:lnSpc>
              <a:buFont typeface="Arial"/>
              <a:buChar char="•"/>
            </a:pPr>
            <a:r>
              <a:rPr lang="en-US" sz="3999">
                <a:solidFill>
                  <a:srgbClr val="FFFFFF"/>
                </a:solidFill>
                <a:latin typeface="Roca Two"/>
                <a:ea typeface="Roca Two"/>
                <a:cs typeface="Roca Two"/>
                <a:sym typeface="Roca Two"/>
              </a:rPr>
              <a:t>How To Calculate Feed Rate</a:t>
            </a:r>
          </a:p>
          <a:p>
            <a:pPr algn="l" marL="863599" indent="-431800" lvl="1">
              <a:lnSpc>
                <a:spcPts val="7599"/>
              </a:lnSpc>
              <a:buFont typeface="Arial"/>
              <a:buChar char="•"/>
            </a:pPr>
            <a:r>
              <a:rPr lang="en-US" sz="3999" strike="noStrike" u="none">
                <a:solidFill>
                  <a:srgbClr val="FFFFFF"/>
                </a:solidFill>
                <a:latin typeface="Roca Two"/>
                <a:ea typeface="Roca Two"/>
                <a:cs typeface="Roca Two"/>
                <a:sym typeface="Roca Two"/>
              </a:rPr>
              <a:t>Heat treatment improves t</a:t>
            </a:r>
            <a:r>
              <a:rPr lang="en-US" sz="3999" strike="noStrike" u="none">
                <a:solidFill>
                  <a:srgbClr val="FFFFFF"/>
                </a:solidFill>
                <a:latin typeface="Roca Two"/>
                <a:ea typeface="Roca Two"/>
                <a:cs typeface="Roca Two"/>
                <a:sym typeface="Roca Two"/>
              </a:rPr>
              <a:t>he</a:t>
            </a:r>
            <a:r>
              <a:rPr lang="en-US" sz="3999" strike="noStrike" u="none">
                <a:solidFill>
                  <a:srgbClr val="FFFFFF"/>
                </a:solidFill>
                <a:latin typeface="Roca Two"/>
                <a:ea typeface="Roca Two"/>
                <a:cs typeface="Roca Two"/>
                <a:sym typeface="Roca Two"/>
              </a:rPr>
              <a:t> m</a:t>
            </a:r>
            <a:r>
              <a:rPr lang="en-US" sz="3999" strike="noStrike" u="none">
                <a:solidFill>
                  <a:srgbClr val="FFFFFF"/>
                </a:solidFill>
                <a:latin typeface="Roca Two"/>
                <a:ea typeface="Roca Two"/>
                <a:cs typeface="Roca Two"/>
                <a:sym typeface="Roca Two"/>
              </a:rPr>
              <a:t>e</a:t>
            </a:r>
            <a:r>
              <a:rPr lang="en-US" sz="3999" strike="noStrike" u="none">
                <a:solidFill>
                  <a:srgbClr val="FFFFFF"/>
                </a:solidFill>
                <a:latin typeface="Roca Two"/>
                <a:ea typeface="Roca Two"/>
                <a:cs typeface="Roca Two"/>
                <a:sym typeface="Roca Two"/>
              </a:rPr>
              <a:t>chanica</a:t>
            </a:r>
            <a:r>
              <a:rPr lang="en-US" sz="3999" strike="noStrike" u="none">
                <a:solidFill>
                  <a:srgbClr val="FFFFFF"/>
                </a:solidFill>
                <a:latin typeface="Roca Two"/>
                <a:ea typeface="Roca Two"/>
                <a:cs typeface="Roca Two"/>
                <a:sym typeface="Roca Two"/>
              </a:rPr>
              <a:t>l</a:t>
            </a:r>
            <a:r>
              <a:rPr lang="en-US" sz="3999" strike="noStrike" u="none">
                <a:solidFill>
                  <a:srgbClr val="FFFFFF"/>
                </a:solidFill>
                <a:latin typeface="Roca Two"/>
                <a:ea typeface="Roca Two"/>
                <a:cs typeface="Roca Two"/>
                <a:sym typeface="Roca Two"/>
              </a:rPr>
              <a:t> propertie</a:t>
            </a:r>
            <a:r>
              <a:rPr lang="en-US" sz="3999" strike="noStrike" u="none">
                <a:solidFill>
                  <a:srgbClr val="FFFFFF"/>
                </a:solidFill>
                <a:latin typeface="Roca Two"/>
                <a:ea typeface="Roca Two"/>
                <a:cs typeface="Roca Two"/>
                <a:sym typeface="Roca Two"/>
              </a:rPr>
              <a:t>s </a:t>
            </a:r>
            <a:r>
              <a:rPr lang="en-US" sz="3999" strike="noStrike" u="none">
                <a:solidFill>
                  <a:srgbClr val="FFFFFF"/>
                </a:solidFill>
                <a:latin typeface="Roca Two"/>
                <a:ea typeface="Roca Two"/>
                <a:cs typeface="Roca Two"/>
                <a:sym typeface="Roca Two"/>
              </a:rPr>
              <a:t>of </a:t>
            </a:r>
            <a:r>
              <a:rPr lang="en-US" sz="3999" strike="noStrike" u="none">
                <a:solidFill>
                  <a:srgbClr val="FFFFFF"/>
                </a:solidFill>
                <a:latin typeface="Roca Two"/>
                <a:ea typeface="Roca Two"/>
                <a:cs typeface="Roca Two"/>
                <a:sym typeface="Roca Two"/>
              </a:rPr>
              <a:t>t</a:t>
            </a:r>
            <a:r>
              <a:rPr lang="en-US" sz="3999" strike="noStrike" u="none">
                <a:solidFill>
                  <a:srgbClr val="FFFFFF"/>
                </a:solidFill>
                <a:latin typeface="Roca Two"/>
                <a:ea typeface="Roca Two"/>
                <a:cs typeface="Roca Two"/>
                <a:sym typeface="Roca Two"/>
              </a:rPr>
              <a:t>h</a:t>
            </a:r>
            <a:r>
              <a:rPr lang="en-US" sz="3999" strike="noStrike" u="none">
                <a:solidFill>
                  <a:srgbClr val="FFFFFF"/>
                </a:solidFill>
                <a:latin typeface="Roca Two"/>
                <a:ea typeface="Roca Two"/>
                <a:cs typeface="Roca Two"/>
                <a:sym typeface="Roca Two"/>
              </a:rPr>
              <a:t>e</a:t>
            </a:r>
            <a:r>
              <a:rPr lang="en-US" sz="3999" strike="noStrike" u="none">
                <a:solidFill>
                  <a:srgbClr val="FFFFFF"/>
                </a:solidFill>
                <a:latin typeface="Roca Two"/>
                <a:ea typeface="Roca Two"/>
                <a:cs typeface="Roca Two"/>
                <a:sym typeface="Roca Two"/>
              </a:rPr>
              <a:t> d</a:t>
            </a:r>
            <a:r>
              <a:rPr lang="en-US" sz="3999" strike="noStrike" u="none">
                <a:solidFill>
                  <a:srgbClr val="FFFFFF"/>
                </a:solidFill>
                <a:latin typeface="Roca Two"/>
                <a:ea typeface="Roca Two"/>
                <a:cs typeface="Roca Two"/>
                <a:sym typeface="Roca Two"/>
              </a:rPr>
              <a:t>i</a:t>
            </a:r>
            <a:r>
              <a:rPr lang="en-US" sz="3999" strike="noStrike" u="none">
                <a:solidFill>
                  <a:srgbClr val="FFFFFF"/>
                </a:solidFill>
                <a:latin typeface="Roca Two"/>
                <a:ea typeface="Roca Two"/>
                <a:cs typeface="Roca Two"/>
                <a:sym typeface="Roca Two"/>
              </a:rPr>
              <a:t>e </a:t>
            </a:r>
            <a:r>
              <a:rPr lang="en-US" sz="3999" strike="noStrike" u="none">
                <a:solidFill>
                  <a:srgbClr val="FFFFFF"/>
                </a:solidFill>
                <a:latin typeface="Roca Two"/>
                <a:ea typeface="Roca Two"/>
                <a:cs typeface="Roca Two"/>
                <a:sym typeface="Roca Two"/>
              </a:rPr>
              <a:t>a</a:t>
            </a:r>
            <a:r>
              <a:rPr lang="en-US" sz="3999" strike="noStrike" u="none">
                <a:solidFill>
                  <a:srgbClr val="FFFFFF"/>
                </a:solidFill>
                <a:latin typeface="Roca Two"/>
                <a:ea typeface="Roca Two"/>
                <a:cs typeface="Roca Two"/>
                <a:sym typeface="Roca Two"/>
              </a:rPr>
              <a:t>nd</a:t>
            </a:r>
            <a:r>
              <a:rPr lang="en-US" sz="3999" strike="noStrike" u="none">
                <a:solidFill>
                  <a:srgbClr val="FFFFFF"/>
                </a:solidFill>
                <a:latin typeface="Roca Two"/>
                <a:ea typeface="Roca Two"/>
                <a:cs typeface="Roca Two"/>
                <a:sym typeface="Roca Two"/>
              </a:rPr>
              <a:t> </a:t>
            </a:r>
            <a:r>
              <a:rPr lang="en-US" sz="3999" strike="noStrike" u="none">
                <a:solidFill>
                  <a:srgbClr val="FFFFFF"/>
                </a:solidFill>
                <a:latin typeface="Roca Two"/>
                <a:ea typeface="Roca Two"/>
                <a:cs typeface="Roca Two"/>
                <a:sym typeface="Roca Two"/>
              </a:rPr>
              <a:t>punch.</a:t>
            </a:r>
          </a:p>
          <a:p>
            <a:pPr algn="l" marL="863599" indent="-431800" lvl="1">
              <a:lnSpc>
                <a:spcPts val="7599"/>
              </a:lnSpc>
              <a:buFont typeface="Arial"/>
              <a:buChar char="•"/>
            </a:pPr>
            <a:r>
              <a:rPr lang="en-US" b="true" sz="3999" strike="noStrike" u="none">
                <a:solidFill>
                  <a:srgbClr val="FFFFFF"/>
                </a:solidFill>
                <a:latin typeface="Roca Two Bold"/>
                <a:ea typeface="Roca Two Bold"/>
                <a:cs typeface="Roca Two Bold"/>
                <a:sym typeface="Roca Two Bold"/>
              </a:rPr>
              <a:t>Hardening increases strength and wear resistance.</a:t>
            </a:r>
          </a:p>
          <a:p>
            <a:pPr algn="l" marL="863599" indent="-431800" lvl="1">
              <a:lnSpc>
                <a:spcPts val="7599"/>
              </a:lnSpc>
              <a:buFont typeface="Arial"/>
              <a:buChar char="•"/>
            </a:pPr>
            <a:r>
              <a:rPr lang="en-US" b="true" sz="3999" strike="noStrike" u="none">
                <a:solidFill>
                  <a:srgbClr val="FFFFFF"/>
                </a:solidFill>
                <a:latin typeface="Roca Two Bold"/>
                <a:ea typeface="Roca Two Bold"/>
                <a:cs typeface="Roca Two Bold"/>
                <a:sym typeface="Roca Two Bold"/>
              </a:rPr>
              <a:t>Tempering follows hardening to reduce brittleness</a:t>
            </a:r>
          </a:p>
          <a:p>
            <a:pPr algn="l" marL="863599" indent="-431800" lvl="1">
              <a:lnSpc>
                <a:spcPts val="7599"/>
              </a:lnSpc>
              <a:buFont typeface="Arial"/>
              <a:buChar char="•"/>
            </a:pPr>
            <a:r>
              <a:rPr lang="en-US" b="true" sz="3999" strike="noStrike" u="none">
                <a:solidFill>
                  <a:srgbClr val="FFFFFF"/>
                </a:solidFill>
                <a:latin typeface="Roca Two Bold"/>
                <a:ea typeface="Roca Two Bold"/>
                <a:cs typeface="Roca Two Bold"/>
                <a:sym typeface="Roca Two Bold"/>
              </a:rPr>
              <a:t>Tools made of tool steel (like AISI D2) require heat treatment for longer life</a:t>
            </a:r>
          </a:p>
        </p:txBody>
      </p:sp>
      <p:sp>
        <p:nvSpPr>
          <p:cNvPr name="TextBox 6" id="6"/>
          <p:cNvSpPr txBox="true"/>
          <p:nvPr/>
        </p:nvSpPr>
        <p:spPr>
          <a:xfrm rot="0">
            <a:off x="324198" y="471507"/>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FEED RATE &amp; HEAT TREATMENT</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59264" y="2392741"/>
            <a:ext cx="13913947" cy="4889060"/>
            <a:chOff x="0" y="0"/>
            <a:chExt cx="3664579" cy="1287654"/>
          </a:xfrm>
        </p:grpSpPr>
        <p:sp>
          <p:nvSpPr>
            <p:cNvPr name="Freeform 3" id="3"/>
            <p:cNvSpPr/>
            <p:nvPr/>
          </p:nvSpPr>
          <p:spPr>
            <a:xfrm flipH="false" flipV="false" rot="0">
              <a:off x="0" y="0"/>
              <a:ext cx="3664579" cy="1287654"/>
            </a:xfrm>
            <a:custGeom>
              <a:avLst/>
              <a:gdLst/>
              <a:ahLst/>
              <a:cxnLst/>
              <a:rect r="r" b="b" t="t" l="l"/>
              <a:pathLst>
                <a:path h="1287654" w="3664579">
                  <a:moveTo>
                    <a:pt x="0" y="0"/>
                  </a:moveTo>
                  <a:lnTo>
                    <a:pt x="3664579" y="0"/>
                  </a:lnTo>
                  <a:lnTo>
                    <a:pt x="3664579" y="1287654"/>
                  </a:lnTo>
                  <a:lnTo>
                    <a:pt x="0" y="1287654"/>
                  </a:lnTo>
                  <a:close/>
                </a:path>
              </a:pathLst>
            </a:custGeom>
            <a:solidFill>
              <a:srgbClr val="FFFFFF">
                <a:alpha val="13725"/>
              </a:srgbClr>
            </a:solidFill>
            <a:ln cap="sq">
              <a:noFill/>
              <a:prstDash val="solid"/>
              <a:miter/>
            </a:ln>
          </p:spPr>
        </p:sp>
        <p:sp>
          <p:nvSpPr>
            <p:cNvPr name="TextBox 4" id="4"/>
            <p:cNvSpPr txBox="true"/>
            <p:nvPr/>
          </p:nvSpPr>
          <p:spPr>
            <a:xfrm>
              <a:off x="0" y="-38100"/>
              <a:ext cx="3664579" cy="1325754"/>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0196208" y="-192832"/>
            <a:ext cx="12058862" cy="11638644"/>
            <a:chOff x="0" y="0"/>
            <a:chExt cx="3175997" cy="3065322"/>
          </a:xfrm>
        </p:grpSpPr>
        <p:sp>
          <p:nvSpPr>
            <p:cNvPr name="Freeform 6" id="6"/>
            <p:cNvSpPr/>
            <p:nvPr/>
          </p:nvSpPr>
          <p:spPr>
            <a:xfrm flipH="false" flipV="false" rot="0">
              <a:off x="0" y="0"/>
              <a:ext cx="3175997" cy="3065322"/>
            </a:xfrm>
            <a:custGeom>
              <a:avLst/>
              <a:gdLst/>
              <a:ahLst/>
              <a:cxnLst/>
              <a:rect r="r" b="b" t="t" l="l"/>
              <a:pathLst>
                <a:path h="3065322" w="3175997">
                  <a:moveTo>
                    <a:pt x="0" y="0"/>
                  </a:moveTo>
                  <a:lnTo>
                    <a:pt x="3175997" y="0"/>
                  </a:lnTo>
                  <a:lnTo>
                    <a:pt x="3175997" y="3065322"/>
                  </a:lnTo>
                  <a:lnTo>
                    <a:pt x="0" y="3065322"/>
                  </a:lnTo>
                  <a:close/>
                </a:path>
              </a:pathLst>
            </a:custGeom>
            <a:solidFill>
              <a:srgbClr val="FFFFFF"/>
            </a:solidFill>
            <a:ln cap="sq">
              <a:noFill/>
              <a:prstDash val="solid"/>
              <a:miter/>
            </a:ln>
          </p:spPr>
        </p:sp>
        <p:sp>
          <p:nvSpPr>
            <p:cNvPr name="TextBox 7" id="7"/>
            <p:cNvSpPr txBox="true"/>
            <p:nvPr/>
          </p:nvSpPr>
          <p:spPr>
            <a:xfrm>
              <a:off x="0" y="-38100"/>
              <a:ext cx="3175997" cy="3103422"/>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0498503" y="1192657"/>
            <a:ext cx="7320410" cy="8179229"/>
          </a:xfrm>
          <a:custGeom>
            <a:avLst/>
            <a:gdLst/>
            <a:ahLst/>
            <a:cxnLst/>
            <a:rect r="r" b="b" t="t" l="l"/>
            <a:pathLst>
              <a:path h="8179229" w="7320410">
                <a:moveTo>
                  <a:pt x="0" y="0"/>
                </a:moveTo>
                <a:lnTo>
                  <a:pt x="7320410" y="0"/>
                </a:lnTo>
                <a:lnTo>
                  <a:pt x="7320410" y="8179229"/>
                </a:lnTo>
                <a:lnTo>
                  <a:pt x="0" y="817922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9" id="9"/>
          <p:cNvSpPr txBox="true"/>
          <p:nvPr/>
        </p:nvSpPr>
        <p:spPr>
          <a:xfrm rot="0">
            <a:off x="-80094" y="4698521"/>
            <a:ext cx="10578597" cy="1128084"/>
          </a:xfrm>
          <a:prstGeom prst="rect">
            <a:avLst/>
          </a:prstGeom>
        </p:spPr>
        <p:txBody>
          <a:bodyPr anchor="t" rtlCol="false" tIns="0" lIns="0" bIns="0" rIns="0">
            <a:spAutoFit/>
          </a:bodyPr>
          <a:lstStyle/>
          <a:p>
            <a:pPr algn="ctr">
              <a:lnSpc>
                <a:spcPts val="8380"/>
              </a:lnSpc>
            </a:pPr>
            <a:r>
              <a:rPr lang="en-US" b="true" sz="9011">
                <a:solidFill>
                  <a:srgbClr val="FFFFFF"/>
                </a:solidFill>
                <a:latin typeface="Roca Two Ultra-Bold"/>
                <a:ea typeface="Roca Two Ultra-Bold"/>
                <a:cs typeface="Roca Two Ultra-Bold"/>
                <a:sym typeface="Roca Two Ultra-Bold"/>
              </a:rPr>
              <a:t>METHODOLOGY</a:t>
            </a:r>
          </a:p>
        </p:txBody>
      </p:sp>
      <p:sp>
        <p:nvSpPr>
          <p:cNvPr name="Freeform 10" id="10"/>
          <p:cNvSpPr/>
          <p:nvPr/>
        </p:nvSpPr>
        <p:spPr>
          <a:xfrm flipH="false" flipV="false" rot="-1801374">
            <a:off x="3685797" y="7909533"/>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1801374">
            <a:off x="-974278" y="-4150180"/>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3616137"/>
            <a:ext cx="16091021" cy="5889625"/>
          </a:xfrm>
          <a:prstGeom prst="rect">
            <a:avLst/>
          </a:prstGeom>
        </p:spPr>
        <p:txBody>
          <a:bodyPr anchor="t" rtlCol="false" tIns="0" lIns="0" bIns="0" rIns="0">
            <a:spAutoFit/>
          </a:bodyPr>
          <a:lstStyle/>
          <a:p>
            <a:pPr algn="l" marL="1079501" indent="-539750" lvl="1">
              <a:lnSpc>
                <a:spcPts val="9500"/>
              </a:lnSpc>
              <a:buFont typeface="Arial"/>
              <a:buChar char="•"/>
            </a:pPr>
            <a:r>
              <a:rPr lang="en-US" sz="5000">
                <a:solidFill>
                  <a:srgbClr val="FFFFFF"/>
                </a:solidFill>
                <a:latin typeface="Roca Two"/>
                <a:ea typeface="Roca Two"/>
                <a:cs typeface="Roca Two"/>
                <a:sym typeface="Roca Two"/>
              </a:rPr>
              <a:t> Determine material, dimensions, and requir</a:t>
            </a:r>
            <a:r>
              <a:rPr lang="en-US" sz="5000" strike="noStrike" u="none">
                <a:solidFill>
                  <a:srgbClr val="FFFFFF"/>
                </a:solidFill>
                <a:latin typeface="Roca Two"/>
                <a:ea typeface="Roca Two"/>
                <a:cs typeface="Roca Two"/>
                <a:sym typeface="Roca Two"/>
              </a:rPr>
              <a:t>ed features</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Chose AISI 1010 sheet metal with defined thickness and dimensions</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Chose AISI 4340 for punches</a:t>
            </a:r>
          </a:p>
        </p:txBody>
      </p:sp>
      <p:sp>
        <p:nvSpPr>
          <p:cNvPr name="TextBox 6" id="6"/>
          <p:cNvSpPr txBox="true"/>
          <p:nvPr/>
        </p:nvSpPr>
        <p:spPr>
          <a:xfrm rot="0">
            <a:off x="393987" y="317352"/>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DEFINE PART SPECIFICATIONS</a:t>
            </a:r>
          </a:p>
        </p:txBody>
      </p:sp>
    </p:spTree>
  </p:cSld>
  <p:clrMapOvr>
    <a:masterClrMapping/>
  </p:clrMapOvr>
</p:sld>
</file>

<file path=ppt/slides/slide13.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2989978"/>
            <a:ext cx="16091021" cy="7089775"/>
          </a:xfrm>
          <a:prstGeom prst="rect">
            <a:avLst/>
          </a:prstGeom>
        </p:spPr>
        <p:txBody>
          <a:bodyPr anchor="t" rtlCol="false" tIns="0" lIns="0" bIns="0" rIns="0">
            <a:spAutoFit/>
          </a:bodyPr>
          <a:lstStyle/>
          <a:p>
            <a:pPr algn="l" marL="1079501" indent="-539750" lvl="1">
              <a:lnSpc>
                <a:spcPts val="9500"/>
              </a:lnSpc>
              <a:buFont typeface="Arial"/>
              <a:buChar char="•"/>
            </a:pPr>
            <a:r>
              <a:rPr lang="en-US" sz="5000">
                <a:solidFill>
                  <a:srgbClr val="FFFFFF"/>
                </a:solidFill>
                <a:latin typeface="Roca Two"/>
                <a:ea typeface="Roca Two"/>
                <a:cs typeface="Roca Two"/>
                <a:sym typeface="Roca Two"/>
              </a:rPr>
              <a:t>Automatic feeder for continuous strip advancem</a:t>
            </a:r>
            <a:r>
              <a:rPr lang="en-US" sz="5000" strike="noStrike" u="none">
                <a:solidFill>
                  <a:srgbClr val="FFFFFF"/>
                </a:solidFill>
                <a:latin typeface="Roca Two"/>
                <a:ea typeface="Roca Two"/>
                <a:cs typeface="Roca Two"/>
                <a:sym typeface="Roca Two"/>
              </a:rPr>
              <a:t>ent</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Progressive die with process of piercing, slotting, cutting, and bending</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 Mechanical press powered by crank-flywheel system</a:t>
            </a:r>
          </a:p>
        </p:txBody>
      </p:sp>
      <p:sp>
        <p:nvSpPr>
          <p:cNvPr name="TextBox 6" id="6"/>
          <p:cNvSpPr txBox="true"/>
          <p:nvPr/>
        </p:nvSpPr>
        <p:spPr>
          <a:xfrm rot="0">
            <a:off x="393987" y="317352"/>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DESIGN SYSTEM COMPONENTS</a:t>
            </a:r>
          </a:p>
        </p:txBody>
      </p:sp>
    </p:spTree>
  </p:cSld>
  <p:clrMapOvr>
    <a:masterClrMapping/>
  </p:clrMapOvr>
</p:sld>
</file>

<file path=ppt/slides/slide14.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927102" y="3409802"/>
            <a:ext cx="16091021" cy="6420174"/>
          </a:xfrm>
          <a:prstGeom prst="rect">
            <a:avLst/>
          </a:prstGeom>
        </p:spPr>
        <p:txBody>
          <a:bodyPr anchor="t" rtlCol="false" tIns="0" lIns="0" bIns="0" rIns="0">
            <a:spAutoFit/>
          </a:bodyPr>
          <a:lstStyle/>
          <a:p>
            <a:pPr algn="l" marL="971550" indent="-485775" lvl="1">
              <a:lnSpc>
                <a:spcPts val="8550"/>
              </a:lnSpc>
              <a:buFont typeface="Arial"/>
              <a:buChar char="•"/>
            </a:pPr>
            <a:r>
              <a:rPr lang="en-US" sz="4500">
                <a:solidFill>
                  <a:srgbClr val="FFFFFF"/>
                </a:solidFill>
                <a:latin typeface="Roca Two"/>
                <a:ea typeface="Roca Two"/>
                <a:cs typeface="Roca Two"/>
                <a:sym typeface="Roca Two"/>
              </a:rPr>
              <a:t>Create detailed parts and assembli</a:t>
            </a:r>
            <a:r>
              <a:rPr lang="en-US" sz="4500" strike="noStrike" u="none">
                <a:solidFill>
                  <a:srgbClr val="FFFFFF"/>
                </a:solidFill>
                <a:latin typeface="Roca Two"/>
                <a:ea typeface="Roca Two"/>
                <a:cs typeface="Roca Two"/>
                <a:sym typeface="Roca Two"/>
              </a:rPr>
              <a:t>es using SolidWorks.</a:t>
            </a:r>
          </a:p>
          <a:p>
            <a:pPr algn="l" marL="971550" indent="-485775" lvl="1">
              <a:lnSpc>
                <a:spcPts val="8550"/>
              </a:lnSpc>
              <a:buFont typeface="Arial"/>
              <a:buChar char="•"/>
            </a:pPr>
            <a:r>
              <a:rPr lang="en-US" b="true" sz="4500" strike="noStrike" u="none">
                <a:solidFill>
                  <a:srgbClr val="FFFFFF"/>
                </a:solidFill>
                <a:latin typeface="Roca Two Bold"/>
                <a:ea typeface="Roca Two Bold"/>
                <a:cs typeface="Roca Two Bold"/>
                <a:sym typeface="Roca Two Bold"/>
              </a:rPr>
              <a:t>Analyze stresses, spring deflection, and motion using FEA tools</a:t>
            </a:r>
          </a:p>
          <a:p>
            <a:pPr algn="l" marL="971550" indent="-485775" lvl="1">
              <a:lnSpc>
                <a:spcPts val="8550"/>
              </a:lnSpc>
              <a:buFont typeface="Arial"/>
              <a:buChar char="•"/>
            </a:pPr>
            <a:r>
              <a:rPr lang="en-US" b="true" sz="4500" strike="noStrike" u="none">
                <a:solidFill>
                  <a:srgbClr val="FFFFFF"/>
                </a:solidFill>
                <a:latin typeface="Roca Two Bold"/>
                <a:ea typeface="Roca Two Bold"/>
                <a:cs typeface="Roca Two Bold"/>
                <a:sym typeface="Roca Two Bold"/>
              </a:rPr>
              <a:t> Design aligned with ASTM, AISI, and OSHA guidelines.</a:t>
            </a:r>
          </a:p>
          <a:p>
            <a:pPr algn="l" marL="971550" indent="-485775" lvl="1">
              <a:lnSpc>
                <a:spcPts val="8550"/>
              </a:lnSpc>
              <a:buFont typeface="Arial"/>
              <a:buChar char="•"/>
            </a:pPr>
            <a:r>
              <a:rPr lang="en-US" b="true" sz="4500" strike="noStrike" u="none">
                <a:solidFill>
                  <a:srgbClr val="FFFFFF"/>
                </a:solidFill>
                <a:latin typeface="Roca Two Bold"/>
                <a:ea typeface="Roca Two Bold"/>
                <a:cs typeface="Roca Two Bold"/>
                <a:sym typeface="Roca Two Bold"/>
              </a:rPr>
              <a:t> Cutting force, clearance, spring force, and flywheel inertia , streper force, power estimation</a:t>
            </a:r>
          </a:p>
        </p:txBody>
      </p:sp>
      <p:sp>
        <p:nvSpPr>
          <p:cNvPr name="TextBox 6" id="6"/>
          <p:cNvSpPr txBox="true"/>
          <p:nvPr/>
        </p:nvSpPr>
        <p:spPr>
          <a:xfrm rot="0">
            <a:off x="393987" y="317352"/>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3D MODELING &amp; CALCULATION</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sp>
        <p:nvSpPr>
          <p:cNvPr name="Freeform 2" id="2"/>
          <p:cNvSpPr/>
          <p:nvPr/>
        </p:nvSpPr>
        <p:spPr>
          <a:xfrm flipH="false" flipV="false" rot="-722575">
            <a:off x="3900175" y="7995714"/>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6807687" y="2520052"/>
            <a:ext cx="13913947" cy="4889060"/>
            <a:chOff x="0" y="0"/>
            <a:chExt cx="3664579" cy="1287654"/>
          </a:xfrm>
        </p:grpSpPr>
        <p:sp>
          <p:nvSpPr>
            <p:cNvPr name="Freeform 4" id="4"/>
            <p:cNvSpPr/>
            <p:nvPr/>
          </p:nvSpPr>
          <p:spPr>
            <a:xfrm flipH="false" flipV="false" rot="0">
              <a:off x="0" y="0"/>
              <a:ext cx="3664579" cy="1287654"/>
            </a:xfrm>
            <a:custGeom>
              <a:avLst/>
              <a:gdLst/>
              <a:ahLst/>
              <a:cxnLst/>
              <a:rect r="r" b="b" t="t" l="l"/>
              <a:pathLst>
                <a:path h="1287654" w="3664579">
                  <a:moveTo>
                    <a:pt x="0" y="0"/>
                  </a:moveTo>
                  <a:lnTo>
                    <a:pt x="3664579" y="0"/>
                  </a:lnTo>
                  <a:lnTo>
                    <a:pt x="3664579" y="1287654"/>
                  </a:lnTo>
                  <a:lnTo>
                    <a:pt x="0" y="1287654"/>
                  </a:lnTo>
                  <a:close/>
                </a:path>
              </a:pathLst>
            </a:custGeom>
            <a:solidFill>
              <a:srgbClr val="FFFFFF">
                <a:alpha val="13725"/>
              </a:srgbClr>
            </a:solidFill>
            <a:ln cap="sq">
              <a:noFill/>
              <a:prstDash val="solid"/>
              <a:miter/>
            </a:ln>
          </p:spPr>
        </p:sp>
        <p:sp>
          <p:nvSpPr>
            <p:cNvPr name="TextBox 5" id="5"/>
            <p:cNvSpPr txBox="true"/>
            <p:nvPr/>
          </p:nvSpPr>
          <p:spPr>
            <a:xfrm>
              <a:off x="0" y="-38100"/>
              <a:ext cx="3664579" cy="1325754"/>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6028511" y="-202387"/>
            <a:ext cx="22913306" cy="13244835"/>
            <a:chOff x="0" y="0"/>
            <a:chExt cx="6034780" cy="3488352"/>
          </a:xfrm>
        </p:grpSpPr>
        <p:sp>
          <p:nvSpPr>
            <p:cNvPr name="Freeform 7" id="7"/>
            <p:cNvSpPr/>
            <p:nvPr/>
          </p:nvSpPr>
          <p:spPr>
            <a:xfrm flipH="false" flipV="false" rot="0">
              <a:off x="0" y="0"/>
              <a:ext cx="6034780" cy="3488352"/>
            </a:xfrm>
            <a:custGeom>
              <a:avLst/>
              <a:gdLst/>
              <a:ahLst/>
              <a:cxnLst/>
              <a:rect r="r" b="b" t="t" l="l"/>
              <a:pathLst>
                <a:path h="3488352" w="6034780">
                  <a:moveTo>
                    <a:pt x="0" y="0"/>
                  </a:moveTo>
                  <a:lnTo>
                    <a:pt x="6034780" y="0"/>
                  </a:lnTo>
                  <a:lnTo>
                    <a:pt x="6034780" y="3488352"/>
                  </a:lnTo>
                  <a:lnTo>
                    <a:pt x="0" y="3488352"/>
                  </a:lnTo>
                  <a:close/>
                </a:path>
              </a:pathLst>
            </a:custGeom>
            <a:solidFill>
              <a:srgbClr val="FFFFFF"/>
            </a:solidFill>
            <a:ln cap="sq">
              <a:noFill/>
              <a:prstDash val="solid"/>
              <a:miter/>
            </a:ln>
          </p:spPr>
        </p:sp>
        <p:sp>
          <p:nvSpPr>
            <p:cNvPr name="TextBox 8" id="8"/>
            <p:cNvSpPr txBox="true"/>
            <p:nvPr/>
          </p:nvSpPr>
          <p:spPr>
            <a:xfrm>
              <a:off x="0" y="-38100"/>
              <a:ext cx="6034780" cy="3526452"/>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549210" y="1028700"/>
            <a:ext cx="5792289" cy="8201471"/>
          </a:xfrm>
          <a:custGeom>
            <a:avLst/>
            <a:gdLst/>
            <a:ahLst/>
            <a:cxnLst/>
            <a:rect r="r" b="b" t="t" l="l"/>
            <a:pathLst>
              <a:path h="8201471" w="5792289">
                <a:moveTo>
                  <a:pt x="0" y="0"/>
                </a:moveTo>
                <a:lnTo>
                  <a:pt x="5792290" y="0"/>
                </a:lnTo>
                <a:lnTo>
                  <a:pt x="5792290" y="8201471"/>
                </a:lnTo>
                <a:lnTo>
                  <a:pt x="0" y="820147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0" id="10"/>
          <p:cNvSpPr/>
          <p:nvPr/>
        </p:nvSpPr>
        <p:spPr>
          <a:xfrm flipH="false" flipV="false" rot="-722575">
            <a:off x="10621635" y="-4004183"/>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TextBox 11" id="11"/>
          <p:cNvSpPr txBox="true"/>
          <p:nvPr/>
        </p:nvSpPr>
        <p:spPr>
          <a:xfrm rot="0">
            <a:off x="5944921" y="4618685"/>
            <a:ext cx="13436470" cy="1801345"/>
          </a:xfrm>
          <a:prstGeom prst="rect">
            <a:avLst/>
          </a:prstGeom>
        </p:spPr>
        <p:txBody>
          <a:bodyPr anchor="t" rtlCol="false" tIns="0" lIns="0" bIns="0" rIns="0">
            <a:spAutoFit/>
          </a:bodyPr>
          <a:lstStyle/>
          <a:p>
            <a:pPr algn="ctr">
              <a:lnSpc>
                <a:spcPts val="13236"/>
              </a:lnSpc>
            </a:pPr>
            <a:r>
              <a:rPr lang="en-US" b="true" sz="14232">
                <a:solidFill>
                  <a:srgbClr val="FFFFFF"/>
                </a:solidFill>
                <a:latin typeface="Roca Two Ultra-Bold"/>
                <a:ea typeface="Roca Two Ultra-Bold"/>
                <a:cs typeface="Roca Two Ultra-Bold"/>
                <a:sym typeface="Roca Two Ultra-Bold"/>
              </a:rPr>
              <a:t> DESIGN</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sp>
        <p:nvSpPr>
          <p:cNvPr name="Freeform 2" id="2"/>
          <p:cNvSpPr/>
          <p:nvPr/>
        </p:nvSpPr>
        <p:spPr>
          <a:xfrm flipH="false" flipV="false" rot="0">
            <a:off x="9923821" y="3432050"/>
            <a:ext cx="7793196" cy="5564685"/>
          </a:xfrm>
          <a:custGeom>
            <a:avLst/>
            <a:gdLst/>
            <a:ahLst/>
            <a:cxnLst/>
            <a:rect r="r" b="b" t="t" l="l"/>
            <a:pathLst>
              <a:path h="5564685" w="7793196">
                <a:moveTo>
                  <a:pt x="0" y="0"/>
                </a:moveTo>
                <a:lnTo>
                  <a:pt x="7793196" y="0"/>
                </a:lnTo>
                <a:lnTo>
                  <a:pt x="7793196" y="5564685"/>
                </a:lnTo>
                <a:lnTo>
                  <a:pt x="0" y="5564685"/>
                </a:lnTo>
                <a:lnTo>
                  <a:pt x="0" y="0"/>
                </a:lnTo>
                <a:close/>
              </a:path>
            </a:pathLst>
          </a:custGeom>
          <a:blipFill>
            <a:blip r:embed="rId2"/>
            <a:stretch>
              <a:fillRect l="0" t="0" r="0" b="0"/>
            </a:stretch>
          </a:blipFill>
        </p:spPr>
      </p:sp>
      <p:sp>
        <p:nvSpPr>
          <p:cNvPr name="Freeform 3" id="3"/>
          <p:cNvSpPr/>
          <p:nvPr/>
        </p:nvSpPr>
        <p:spPr>
          <a:xfrm flipH="false" flipV="false" rot="0">
            <a:off x="1028700" y="3432050"/>
            <a:ext cx="8431355" cy="5649750"/>
          </a:xfrm>
          <a:custGeom>
            <a:avLst/>
            <a:gdLst/>
            <a:ahLst/>
            <a:cxnLst/>
            <a:rect r="r" b="b" t="t" l="l"/>
            <a:pathLst>
              <a:path h="5649750" w="8431355">
                <a:moveTo>
                  <a:pt x="0" y="0"/>
                </a:moveTo>
                <a:lnTo>
                  <a:pt x="8431355" y="0"/>
                </a:lnTo>
                <a:lnTo>
                  <a:pt x="8431355" y="5649750"/>
                </a:lnTo>
                <a:lnTo>
                  <a:pt x="0" y="5649750"/>
                </a:lnTo>
                <a:lnTo>
                  <a:pt x="0" y="0"/>
                </a:lnTo>
                <a:close/>
              </a:path>
            </a:pathLst>
          </a:custGeom>
          <a:blipFill>
            <a:blip r:embed="rId3"/>
            <a:stretch>
              <a:fillRect l="0" t="0" r="0" b="0"/>
            </a:stretch>
          </a:blipFill>
        </p:spPr>
      </p:sp>
      <p:grpSp>
        <p:nvGrpSpPr>
          <p:cNvPr name="Group 4" id="4"/>
          <p:cNvGrpSpPr/>
          <p:nvPr/>
        </p:nvGrpSpPr>
        <p:grpSpPr>
          <a:xfrm rot="0">
            <a:off x="-3071532" y="-841562"/>
            <a:ext cx="24431065" cy="3946563"/>
            <a:chOff x="0" y="0"/>
            <a:chExt cx="6434519" cy="1039424"/>
          </a:xfrm>
        </p:grpSpPr>
        <p:sp>
          <p:nvSpPr>
            <p:cNvPr name="Freeform 5" id="5"/>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6" id="6"/>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7" id="7"/>
          <p:cNvSpPr txBox="true"/>
          <p:nvPr/>
        </p:nvSpPr>
        <p:spPr>
          <a:xfrm rot="0">
            <a:off x="549210" y="1143000"/>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OUR PART</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E4CA7D"/>
        </a:solidFill>
      </p:bgPr>
    </p:bg>
    <p:spTree>
      <p:nvGrpSpPr>
        <p:cNvPr id="1" name=""/>
        <p:cNvGrpSpPr/>
        <p:nvPr/>
      </p:nvGrpSpPr>
      <p:grpSpPr>
        <a:xfrm>
          <a:off x="0" y="0"/>
          <a:ext cx="0" cy="0"/>
          <a:chOff x="0" y="0"/>
          <a:chExt cx="0" cy="0"/>
        </a:xfrm>
      </p:grpSpPr>
      <p:grpSp>
        <p:nvGrpSpPr>
          <p:cNvPr name="Group 2" id="2"/>
          <p:cNvGrpSpPr/>
          <p:nvPr/>
        </p:nvGrpSpPr>
        <p:grpSpPr>
          <a:xfrm rot="0">
            <a:off x="6562147" y="2434406"/>
            <a:ext cx="5094725" cy="4877950"/>
            <a:chOff x="0" y="0"/>
            <a:chExt cx="812800" cy="778216"/>
          </a:xfrm>
        </p:grpSpPr>
        <p:sp>
          <p:nvSpPr>
            <p:cNvPr name="Freeform 3" id="3"/>
            <p:cNvSpPr/>
            <p:nvPr/>
          </p:nvSpPr>
          <p:spPr>
            <a:xfrm flipH="false" flipV="false" rot="0">
              <a:off x="0" y="0"/>
              <a:ext cx="812800" cy="778216"/>
            </a:xfrm>
            <a:custGeom>
              <a:avLst/>
              <a:gdLst/>
              <a:ahLst/>
              <a:cxnLst/>
              <a:rect r="r" b="b" t="t" l="l"/>
              <a:pathLst>
                <a:path h="778216" w="812800">
                  <a:moveTo>
                    <a:pt x="406400" y="0"/>
                  </a:moveTo>
                  <a:lnTo>
                    <a:pt x="812800" y="297252"/>
                  </a:lnTo>
                  <a:lnTo>
                    <a:pt x="657569" y="778216"/>
                  </a:lnTo>
                  <a:lnTo>
                    <a:pt x="155231" y="778216"/>
                  </a:lnTo>
                  <a:lnTo>
                    <a:pt x="0" y="297252"/>
                  </a:lnTo>
                  <a:lnTo>
                    <a:pt x="406400" y="0"/>
                  </a:lnTo>
                  <a:close/>
                </a:path>
              </a:pathLst>
            </a:custGeom>
            <a:solidFill>
              <a:srgbClr val="DDD4CC"/>
            </a:solidFill>
          </p:spPr>
        </p:sp>
        <p:sp>
          <p:nvSpPr>
            <p:cNvPr name="TextBox 4" id="4"/>
            <p:cNvSpPr txBox="true"/>
            <p:nvPr/>
          </p:nvSpPr>
          <p:spPr>
            <a:xfrm>
              <a:off x="127000" y="156454"/>
              <a:ext cx="558800" cy="573124"/>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7007889" y="58330"/>
            <a:ext cx="4203240" cy="4203240"/>
            <a:chOff x="0" y="0"/>
            <a:chExt cx="5604321" cy="5604321"/>
          </a:xfrm>
        </p:grpSpPr>
        <p:sp>
          <p:nvSpPr>
            <p:cNvPr name="Freeform 6" id="6"/>
            <p:cNvSpPr/>
            <p:nvPr/>
          </p:nvSpPr>
          <p:spPr>
            <a:xfrm flipH="false" flipV="false" rot="8100000">
              <a:off x="820734" y="820734"/>
              <a:ext cx="3962853" cy="3962853"/>
            </a:xfrm>
            <a:custGeom>
              <a:avLst/>
              <a:gdLst/>
              <a:ahLst/>
              <a:cxnLst/>
              <a:rect r="r" b="b" t="t" l="l"/>
              <a:pathLst>
                <a:path h="3962853" w="3962853">
                  <a:moveTo>
                    <a:pt x="0" y="0"/>
                  </a:moveTo>
                  <a:lnTo>
                    <a:pt x="3962853" y="0"/>
                  </a:lnTo>
                  <a:lnTo>
                    <a:pt x="3962853" y="3962853"/>
                  </a:lnTo>
                  <a:lnTo>
                    <a:pt x="0" y="396285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1349105" y="1371600"/>
              <a:ext cx="2906110" cy="2906110"/>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0" id="10"/>
            <p:cNvSpPr/>
            <p:nvPr/>
          </p:nvSpPr>
          <p:spPr>
            <a:xfrm>
              <a:off x="1317693" y="2405555"/>
              <a:ext cx="2906110" cy="0"/>
            </a:xfrm>
            <a:prstGeom prst="line">
              <a:avLst/>
            </a:prstGeom>
            <a:ln cap="rnd" w="25400">
              <a:solidFill>
                <a:srgbClr val="9DBBA4"/>
              </a:solidFill>
              <a:prstDash val="sysDash"/>
              <a:headEnd type="none" len="sm" w="sm"/>
              <a:tailEnd type="none" len="sm" w="sm"/>
            </a:ln>
          </p:spPr>
        </p:sp>
        <p:sp>
          <p:nvSpPr>
            <p:cNvPr name="TextBox 11" id="11"/>
            <p:cNvSpPr txBox="true"/>
            <p:nvPr/>
          </p:nvSpPr>
          <p:spPr>
            <a:xfrm rot="0">
              <a:off x="1795955" y="1578785"/>
              <a:ext cx="1942596" cy="674370"/>
            </a:xfrm>
            <a:prstGeom prst="rect">
              <a:avLst/>
            </a:prstGeom>
          </p:spPr>
          <p:txBody>
            <a:bodyPr anchor="t" rtlCol="false" tIns="0" lIns="0" bIns="0" rIns="0">
              <a:spAutoFit/>
            </a:bodyPr>
            <a:lstStyle/>
            <a:p>
              <a:pPr algn="ctr">
                <a:lnSpc>
                  <a:spcPts val="3600"/>
                </a:lnSpc>
              </a:pPr>
              <a:r>
                <a:rPr lang="en-US" sz="3600">
                  <a:solidFill>
                    <a:srgbClr val="404040"/>
                  </a:solidFill>
                  <a:latin typeface="Public Sans"/>
                  <a:ea typeface="Public Sans"/>
                  <a:cs typeface="Public Sans"/>
                  <a:sym typeface="Public Sans"/>
                </a:rPr>
                <a:t>01</a:t>
              </a:r>
            </a:p>
          </p:txBody>
        </p:sp>
        <p:sp>
          <p:nvSpPr>
            <p:cNvPr name="TextBox 12" id="12"/>
            <p:cNvSpPr txBox="true"/>
            <p:nvPr/>
          </p:nvSpPr>
          <p:spPr>
            <a:xfrm rot="0">
              <a:off x="1575377" y="2872280"/>
              <a:ext cx="2459260" cy="549274"/>
            </a:xfrm>
            <a:prstGeom prst="rect">
              <a:avLst/>
            </a:prstGeom>
          </p:spPr>
          <p:txBody>
            <a:bodyPr anchor="t" rtlCol="false" tIns="0" lIns="0" bIns="0" rIns="0">
              <a:spAutoFit/>
            </a:bodyPr>
            <a:lstStyle/>
            <a:p>
              <a:pPr algn="ctr">
                <a:lnSpc>
                  <a:spcPts val="2999"/>
                </a:lnSpc>
              </a:pPr>
              <a:r>
                <a:rPr lang="en-US" sz="2999" b="true">
                  <a:solidFill>
                    <a:srgbClr val="404040"/>
                  </a:solidFill>
                  <a:latin typeface="Public Sans Bold"/>
                  <a:ea typeface="Public Sans Bold"/>
                  <a:cs typeface="Public Sans Bold"/>
                  <a:sym typeface="Public Sans Bold"/>
                </a:rPr>
                <a:t>Piercing</a:t>
              </a:r>
            </a:p>
          </p:txBody>
        </p:sp>
      </p:grpSp>
      <p:grpSp>
        <p:nvGrpSpPr>
          <p:cNvPr name="Group 13" id="13"/>
          <p:cNvGrpSpPr/>
          <p:nvPr/>
        </p:nvGrpSpPr>
        <p:grpSpPr>
          <a:xfrm rot="0">
            <a:off x="3850968" y="3270480"/>
            <a:ext cx="4203240" cy="4203240"/>
            <a:chOff x="0" y="0"/>
            <a:chExt cx="5604321" cy="5604321"/>
          </a:xfrm>
        </p:grpSpPr>
        <p:sp>
          <p:nvSpPr>
            <p:cNvPr name="Freeform 14" id="14"/>
            <p:cNvSpPr/>
            <p:nvPr/>
          </p:nvSpPr>
          <p:spPr>
            <a:xfrm flipH="false" flipV="false" rot="2700000">
              <a:off x="820734" y="820734"/>
              <a:ext cx="3962853" cy="3962853"/>
            </a:xfrm>
            <a:custGeom>
              <a:avLst/>
              <a:gdLst/>
              <a:ahLst/>
              <a:cxnLst/>
              <a:rect r="r" b="b" t="t" l="l"/>
              <a:pathLst>
                <a:path h="3962853" w="3962853">
                  <a:moveTo>
                    <a:pt x="0" y="0"/>
                  </a:moveTo>
                  <a:lnTo>
                    <a:pt x="3962853" y="0"/>
                  </a:lnTo>
                  <a:lnTo>
                    <a:pt x="3962853" y="3962853"/>
                  </a:lnTo>
                  <a:lnTo>
                    <a:pt x="0" y="396285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5" id="15"/>
            <p:cNvGrpSpPr/>
            <p:nvPr/>
          </p:nvGrpSpPr>
          <p:grpSpPr>
            <a:xfrm rot="0">
              <a:off x="1353448" y="1349105"/>
              <a:ext cx="2906110" cy="2906110"/>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17" id="1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18" id="18"/>
            <p:cNvSpPr/>
            <p:nvPr/>
          </p:nvSpPr>
          <p:spPr>
            <a:xfrm>
              <a:off x="1225719" y="2308143"/>
              <a:ext cx="2906110" cy="0"/>
            </a:xfrm>
            <a:prstGeom prst="line">
              <a:avLst/>
            </a:prstGeom>
            <a:ln cap="rnd" w="25400">
              <a:solidFill>
                <a:srgbClr val="E4CA7D"/>
              </a:solidFill>
              <a:prstDash val="sysDash"/>
              <a:headEnd type="none" len="sm" w="sm"/>
              <a:tailEnd type="none" len="sm" w="sm"/>
            </a:ln>
          </p:spPr>
        </p:sp>
        <p:sp>
          <p:nvSpPr>
            <p:cNvPr name="TextBox 19" id="19"/>
            <p:cNvSpPr txBox="true"/>
            <p:nvPr/>
          </p:nvSpPr>
          <p:spPr>
            <a:xfrm rot="0">
              <a:off x="1830590" y="1633773"/>
              <a:ext cx="1942596" cy="674370"/>
            </a:xfrm>
            <a:prstGeom prst="rect">
              <a:avLst/>
            </a:prstGeom>
          </p:spPr>
          <p:txBody>
            <a:bodyPr anchor="t" rtlCol="false" tIns="0" lIns="0" bIns="0" rIns="0">
              <a:spAutoFit/>
            </a:bodyPr>
            <a:lstStyle/>
            <a:p>
              <a:pPr algn="ctr">
                <a:lnSpc>
                  <a:spcPts val="3600"/>
                </a:lnSpc>
              </a:pPr>
              <a:r>
                <a:rPr lang="en-US" sz="3600">
                  <a:solidFill>
                    <a:srgbClr val="404040"/>
                  </a:solidFill>
                  <a:latin typeface="Public Sans"/>
                  <a:ea typeface="Public Sans"/>
                  <a:cs typeface="Public Sans"/>
                  <a:sym typeface="Public Sans"/>
                </a:rPr>
                <a:t>04</a:t>
              </a:r>
            </a:p>
          </p:txBody>
        </p:sp>
        <p:sp>
          <p:nvSpPr>
            <p:cNvPr name="TextBox 20" id="20"/>
            <p:cNvSpPr txBox="true"/>
            <p:nvPr/>
          </p:nvSpPr>
          <p:spPr>
            <a:xfrm rot="0">
              <a:off x="1447566" y="2892429"/>
              <a:ext cx="2811993" cy="571500"/>
            </a:xfrm>
            <a:prstGeom prst="rect">
              <a:avLst/>
            </a:prstGeom>
          </p:spPr>
          <p:txBody>
            <a:bodyPr anchor="t" rtlCol="false" tIns="0" lIns="0" bIns="0" rIns="0">
              <a:spAutoFit/>
            </a:bodyPr>
            <a:lstStyle/>
            <a:p>
              <a:pPr algn="ctr">
                <a:lnSpc>
                  <a:spcPts val="3000"/>
                </a:lnSpc>
              </a:pPr>
              <a:r>
                <a:rPr lang="en-US" sz="3000">
                  <a:solidFill>
                    <a:srgbClr val="404040"/>
                  </a:solidFill>
                  <a:latin typeface="Public Sans"/>
                  <a:ea typeface="Public Sans"/>
                  <a:cs typeface="Public Sans"/>
                  <a:sym typeface="Public Sans"/>
                </a:rPr>
                <a:t>Bending</a:t>
              </a:r>
            </a:p>
          </p:txBody>
        </p:sp>
      </p:grpSp>
      <p:grpSp>
        <p:nvGrpSpPr>
          <p:cNvPr name="Group 21" id="21"/>
          <p:cNvGrpSpPr/>
          <p:nvPr/>
        </p:nvGrpSpPr>
        <p:grpSpPr>
          <a:xfrm rot="0">
            <a:off x="7103686" y="6312775"/>
            <a:ext cx="4220393" cy="4220393"/>
            <a:chOff x="0" y="0"/>
            <a:chExt cx="5627190" cy="5627190"/>
          </a:xfrm>
        </p:grpSpPr>
        <p:sp>
          <p:nvSpPr>
            <p:cNvPr name="Freeform 22" id="22"/>
            <p:cNvSpPr/>
            <p:nvPr/>
          </p:nvSpPr>
          <p:spPr>
            <a:xfrm flipH="false" flipV="false" rot="-2767697">
              <a:off x="823697" y="823697"/>
              <a:ext cx="3979796" cy="3979796"/>
            </a:xfrm>
            <a:custGeom>
              <a:avLst/>
              <a:gdLst/>
              <a:ahLst/>
              <a:cxnLst/>
              <a:rect r="r" b="b" t="t" l="l"/>
              <a:pathLst>
                <a:path h="3979796" w="3979796">
                  <a:moveTo>
                    <a:pt x="0" y="0"/>
                  </a:moveTo>
                  <a:lnTo>
                    <a:pt x="3979796" y="0"/>
                  </a:lnTo>
                  <a:lnTo>
                    <a:pt x="3979796" y="3979796"/>
                  </a:lnTo>
                  <a:lnTo>
                    <a:pt x="0" y="397979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23" id="23"/>
            <p:cNvGrpSpPr/>
            <p:nvPr/>
          </p:nvGrpSpPr>
          <p:grpSpPr>
            <a:xfrm rot="0">
              <a:off x="1344762" y="1434497"/>
              <a:ext cx="2906110" cy="2906110"/>
              <a:chOff x="0" y="0"/>
              <a:chExt cx="812800" cy="812800"/>
            </a:xfrm>
          </p:grpSpPr>
          <p:sp>
            <p:nvSpPr>
              <p:cNvPr name="Freeform 24" id="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25" id="25"/>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AutoShape 26" id="26"/>
            <p:cNvSpPr/>
            <p:nvPr/>
          </p:nvSpPr>
          <p:spPr>
            <a:xfrm>
              <a:off x="1267363" y="2483395"/>
              <a:ext cx="2906110" cy="0"/>
            </a:xfrm>
            <a:prstGeom prst="line">
              <a:avLst/>
            </a:prstGeom>
            <a:ln cap="rnd" w="25400">
              <a:solidFill>
                <a:srgbClr val="B9BD76"/>
              </a:solidFill>
              <a:prstDash val="sysDash"/>
              <a:headEnd type="none" len="sm" w="sm"/>
              <a:tailEnd type="none" len="sm" w="sm"/>
            </a:ln>
          </p:spPr>
        </p:sp>
        <p:sp>
          <p:nvSpPr>
            <p:cNvPr name="TextBox 27" id="27"/>
            <p:cNvSpPr txBox="true"/>
            <p:nvPr/>
          </p:nvSpPr>
          <p:spPr>
            <a:xfrm rot="0">
              <a:off x="1826519" y="1796325"/>
              <a:ext cx="1942596" cy="674370"/>
            </a:xfrm>
            <a:prstGeom prst="rect">
              <a:avLst/>
            </a:prstGeom>
          </p:spPr>
          <p:txBody>
            <a:bodyPr anchor="t" rtlCol="false" tIns="0" lIns="0" bIns="0" rIns="0">
              <a:spAutoFit/>
            </a:bodyPr>
            <a:lstStyle/>
            <a:p>
              <a:pPr algn="ctr">
                <a:lnSpc>
                  <a:spcPts val="3600"/>
                </a:lnSpc>
              </a:pPr>
              <a:r>
                <a:rPr lang="en-US" sz="3600">
                  <a:solidFill>
                    <a:srgbClr val="404040"/>
                  </a:solidFill>
                  <a:latin typeface="Public Sans"/>
                  <a:ea typeface="Public Sans"/>
                  <a:cs typeface="Public Sans"/>
                  <a:sym typeface="Public Sans"/>
                </a:rPr>
                <a:t>03</a:t>
              </a:r>
            </a:p>
          </p:txBody>
        </p:sp>
        <p:sp>
          <p:nvSpPr>
            <p:cNvPr name="TextBox 28" id="28"/>
            <p:cNvSpPr txBox="true"/>
            <p:nvPr/>
          </p:nvSpPr>
          <p:spPr>
            <a:xfrm rot="0">
              <a:off x="1826519" y="2940595"/>
              <a:ext cx="1942052" cy="571500"/>
            </a:xfrm>
            <a:prstGeom prst="rect">
              <a:avLst/>
            </a:prstGeom>
          </p:spPr>
          <p:txBody>
            <a:bodyPr anchor="t" rtlCol="false" tIns="0" lIns="0" bIns="0" rIns="0">
              <a:spAutoFit/>
            </a:bodyPr>
            <a:lstStyle/>
            <a:p>
              <a:pPr algn="ctr">
                <a:lnSpc>
                  <a:spcPts val="3000"/>
                </a:lnSpc>
              </a:pPr>
              <a:r>
                <a:rPr lang="en-US" sz="3000">
                  <a:solidFill>
                    <a:srgbClr val="404040"/>
                  </a:solidFill>
                  <a:latin typeface="Public Sans"/>
                  <a:ea typeface="Public Sans"/>
                  <a:cs typeface="Public Sans"/>
                  <a:sym typeface="Public Sans"/>
                </a:rPr>
                <a:t> </a:t>
              </a:r>
              <a:r>
                <a:rPr lang="en-US" sz="3000" b="true">
                  <a:solidFill>
                    <a:srgbClr val="404040"/>
                  </a:solidFill>
                  <a:latin typeface="Public Sans Bold"/>
                  <a:ea typeface="Public Sans Bold"/>
                  <a:cs typeface="Public Sans Bold"/>
                  <a:sym typeface="Public Sans Bold"/>
                </a:rPr>
                <a:t>Cut off</a:t>
              </a:r>
            </a:p>
          </p:txBody>
        </p:sp>
      </p:grpSp>
      <p:grpSp>
        <p:nvGrpSpPr>
          <p:cNvPr name="Group 29" id="29"/>
          <p:cNvGrpSpPr/>
          <p:nvPr/>
        </p:nvGrpSpPr>
        <p:grpSpPr>
          <a:xfrm rot="0">
            <a:off x="10175742" y="3068847"/>
            <a:ext cx="4319339" cy="4203240"/>
            <a:chOff x="0" y="0"/>
            <a:chExt cx="5759119" cy="5604321"/>
          </a:xfrm>
        </p:grpSpPr>
        <p:sp>
          <p:nvSpPr>
            <p:cNvPr name="Freeform 30" id="30"/>
            <p:cNvSpPr/>
            <p:nvPr/>
          </p:nvSpPr>
          <p:spPr>
            <a:xfrm flipH="false" flipV="false" rot="-8100000">
              <a:off x="820734" y="820734"/>
              <a:ext cx="3962853" cy="3962853"/>
            </a:xfrm>
            <a:custGeom>
              <a:avLst/>
              <a:gdLst/>
              <a:ahLst/>
              <a:cxnLst/>
              <a:rect r="r" b="b" t="t" l="l"/>
              <a:pathLst>
                <a:path h="3962853" w="3962853">
                  <a:moveTo>
                    <a:pt x="0" y="0"/>
                  </a:moveTo>
                  <a:lnTo>
                    <a:pt x="3962853" y="0"/>
                  </a:lnTo>
                  <a:lnTo>
                    <a:pt x="3962853" y="3962853"/>
                  </a:lnTo>
                  <a:lnTo>
                    <a:pt x="0" y="396285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31" id="31"/>
            <p:cNvGrpSpPr/>
            <p:nvPr/>
          </p:nvGrpSpPr>
          <p:grpSpPr>
            <a:xfrm rot="0">
              <a:off x="1349105" y="1359451"/>
              <a:ext cx="2906110" cy="2906110"/>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33" id="3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TextBox 34" id="34"/>
            <p:cNvSpPr txBox="true"/>
            <p:nvPr/>
          </p:nvSpPr>
          <p:spPr>
            <a:xfrm rot="0">
              <a:off x="1818939" y="1675153"/>
              <a:ext cx="1942596" cy="674370"/>
            </a:xfrm>
            <a:prstGeom prst="rect">
              <a:avLst/>
            </a:prstGeom>
          </p:spPr>
          <p:txBody>
            <a:bodyPr anchor="t" rtlCol="false" tIns="0" lIns="0" bIns="0" rIns="0">
              <a:spAutoFit/>
            </a:bodyPr>
            <a:lstStyle/>
            <a:p>
              <a:pPr algn="ctr">
                <a:lnSpc>
                  <a:spcPts val="3600"/>
                </a:lnSpc>
              </a:pPr>
              <a:r>
                <a:rPr lang="en-US" sz="3600">
                  <a:solidFill>
                    <a:srgbClr val="404040"/>
                  </a:solidFill>
                  <a:latin typeface="Public Sans"/>
                  <a:ea typeface="Public Sans"/>
                  <a:cs typeface="Public Sans"/>
                  <a:sym typeface="Public Sans"/>
                </a:rPr>
                <a:t>02</a:t>
              </a:r>
            </a:p>
          </p:txBody>
        </p:sp>
        <p:sp>
          <p:nvSpPr>
            <p:cNvPr name="AutoShape 35" id="35"/>
            <p:cNvSpPr/>
            <p:nvPr/>
          </p:nvSpPr>
          <p:spPr>
            <a:xfrm>
              <a:off x="1337182" y="2393346"/>
              <a:ext cx="2906110" cy="0"/>
            </a:xfrm>
            <a:prstGeom prst="line">
              <a:avLst/>
            </a:prstGeom>
            <a:ln cap="rnd" w="25400">
              <a:solidFill>
                <a:srgbClr val="CF8C80"/>
              </a:solidFill>
              <a:prstDash val="sysDash"/>
              <a:headEnd type="none" len="sm" w="sm"/>
              <a:tailEnd type="none" len="sm" w="sm"/>
            </a:ln>
          </p:spPr>
        </p:sp>
        <p:sp>
          <p:nvSpPr>
            <p:cNvPr name="TextBox 36" id="36"/>
            <p:cNvSpPr txBox="true"/>
            <p:nvPr/>
          </p:nvSpPr>
          <p:spPr>
            <a:xfrm rot="0">
              <a:off x="154798" y="2709054"/>
              <a:ext cx="5604321" cy="666750"/>
            </a:xfrm>
            <a:prstGeom prst="rect">
              <a:avLst/>
            </a:prstGeom>
          </p:spPr>
          <p:txBody>
            <a:bodyPr anchor="t" rtlCol="false" tIns="0" lIns="0" bIns="0" rIns="0">
              <a:spAutoFit/>
            </a:bodyPr>
            <a:lstStyle/>
            <a:p>
              <a:pPr algn="ctr">
                <a:lnSpc>
                  <a:spcPts val="4200"/>
                </a:lnSpc>
                <a:spcBef>
                  <a:spcPct val="0"/>
                </a:spcBef>
              </a:pPr>
              <a:r>
                <a:rPr lang="en-US" b="true" sz="3000">
                  <a:solidFill>
                    <a:srgbClr val="404040"/>
                  </a:solidFill>
                  <a:latin typeface="Canva Sans Bold"/>
                  <a:ea typeface="Canva Sans Bold"/>
                  <a:cs typeface="Canva Sans Bold"/>
                  <a:sym typeface="Canva Sans Bold"/>
                </a:rPr>
                <a:t>Slott</a:t>
              </a:r>
              <a:r>
                <a:rPr lang="en-US" b="true" sz="3000">
                  <a:solidFill>
                    <a:srgbClr val="404040"/>
                  </a:solidFill>
                  <a:latin typeface="Canva Sans Bold"/>
                  <a:ea typeface="Canva Sans Bold"/>
                  <a:cs typeface="Canva Sans Bold"/>
                  <a:sym typeface="Canva Sans Bold"/>
                </a:rPr>
                <a:t>ing</a:t>
              </a:r>
            </a:p>
          </p:txBody>
        </p:sp>
      </p:grpSp>
      <p:grpSp>
        <p:nvGrpSpPr>
          <p:cNvPr name="Group 37" id="37"/>
          <p:cNvGrpSpPr/>
          <p:nvPr/>
        </p:nvGrpSpPr>
        <p:grpSpPr>
          <a:xfrm rot="0">
            <a:off x="7518127" y="3670916"/>
            <a:ext cx="3246061" cy="3161851"/>
            <a:chOff x="0" y="0"/>
            <a:chExt cx="4328081" cy="4215802"/>
          </a:xfrm>
        </p:grpSpPr>
        <p:grpSp>
          <p:nvGrpSpPr>
            <p:cNvPr name="Group 38" id="38"/>
            <p:cNvGrpSpPr/>
            <p:nvPr/>
          </p:nvGrpSpPr>
          <p:grpSpPr>
            <a:xfrm rot="0">
              <a:off x="0" y="0"/>
              <a:ext cx="4215802" cy="4215802"/>
              <a:chOff x="0" y="0"/>
              <a:chExt cx="812800" cy="812800"/>
            </a:xfrm>
          </p:grpSpPr>
          <p:sp>
            <p:nvSpPr>
              <p:cNvPr name="Freeform 39" id="3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sp>
          <p:sp>
            <p:nvSpPr>
              <p:cNvPr name="TextBox 40" id="4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41" id="41"/>
            <p:cNvSpPr txBox="true"/>
            <p:nvPr/>
          </p:nvSpPr>
          <p:spPr>
            <a:xfrm rot="0">
              <a:off x="0" y="1638213"/>
              <a:ext cx="4328081" cy="987002"/>
            </a:xfrm>
            <a:prstGeom prst="rect">
              <a:avLst/>
            </a:prstGeom>
          </p:spPr>
          <p:txBody>
            <a:bodyPr anchor="t" rtlCol="false" tIns="0" lIns="0" bIns="0" rIns="0">
              <a:spAutoFit/>
            </a:bodyPr>
            <a:lstStyle/>
            <a:p>
              <a:pPr algn="ctr">
                <a:lnSpc>
                  <a:spcPts val="2799"/>
                </a:lnSpc>
              </a:pPr>
              <a:r>
                <a:rPr lang="en-US" b="true" sz="2799" spc="139">
                  <a:solidFill>
                    <a:srgbClr val="404040"/>
                  </a:solidFill>
                  <a:latin typeface="Public Sans Bold"/>
                  <a:ea typeface="Public Sans Bold"/>
                  <a:cs typeface="Public Sans Bold"/>
                  <a:sym typeface="Public Sans Bold"/>
                </a:rPr>
                <a:t>PUNCH &amp; DIES DIMENSIONS</a:t>
              </a:r>
            </a:p>
          </p:txBody>
        </p:sp>
      </p:grpSp>
    </p:spTree>
  </p:cSld>
  <p:clrMapOvr>
    <a:masterClrMapping/>
  </p:clrMapOvr>
</p:sld>
</file>

<file path=ppt/slides/slide18.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sp>
        <p:nvSpPr>
          <p:cNvPr name="TextBox 2" id="2"/>
          <p:cNvSpPr txBox="true"/>
          <p:nvPr/>
        </p:nvSpPr>
        <p:spPr>
          <a:xfrm rot="0">
            <a:off x="2343018" y="4587615"/>
            <a:ext cx="13601964" cy="1239521"/>
          </a:xfrm>
          <a:prstGeom prst="rect">
            <a:avLst/>
          </a:prstGeom>
        </p:spPr>
        <p:txBody>
          <a:bodyPr anchor="t" rtlCol="false" tIns="0" lIns="0" bIns="0" rIns="0">
            <a:spAutoFit/>
          </a:bodyPr>
          <a:lstStyle/>
          <a:p>
            <a:pPr algn="ctr">
              <a:lnSpc>
                <a:spcPts val="9215"/>
              </a:lnSpc>
            </a:pPr>
            <a:r>
              <a:rPr lang="en-US" sz="9500" b="true">
                <a:solidFill>
                  <a:srgbClr val="FFFFFF"/>
                </a:solidFill>
                <a:latin typeface="Alexandria Bold"/>
                <a:ea typeface="Alexandria Bold"/>
                <a:cs typeface="Alexandria Bold"/>
                <a:sym typeface="Alexandria Bold"/>
              </a:rPr>
              <a:t>Force Calculations</a:t>
            </a:r>
          </a:p>
        </p:txBody>
      </p:sp>
    </p:spTree>
  </p:cSld>
  <p:clrMapOvr>
    <a:masterClrMapping/>
  </p:clrMapOvr>
</p:sld>
</file>

<file path=ppt/slides/slide19.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4507082"/>
            <a:ext cx="16091021" cy="4568825"/>
          </a:xfrm>
          <a:prstGeom prst="rect">
            <a:avLst/>
          </a:prstGeom>
        </p:spPr>
        <p:txBody>
          <a:bodyPr anchor="t" rtlCol="false" tIns="0" lIns="0" bIns="0" rIns="0">
            <a:spAutoFit/>
          </a:bodyPr>
          <a:lstStyle/>
          <a:p>
            <a:pPr algn="l" marL="971550" indent="-485775" lvl="1">
              <a:lnSpc>
                <a:spcPts val="8550"/>
              </a:lnSpc>
              <a:buFont typeface="Arial"/>
              <a:buChar char="•"/>
            </a:pPr>
            <a:r>
              <a:rPr lang="en-US" sz="4500">
                <a:solidFill>
                  <a:srgbClr val="FFFFFF"/>
                </a:solidFill>
                <a:latin typeface="Roca Two"/>
                <a:ea typeface="Roca Two"/>
                <a:cs typeface="Roca Two"/>
                <a:sym typeface="Roca Two"/>
              </a:rPr>
              <a:t>We calculated the stripper force</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After calculated stripper force, we divided it by number of springs to measure the spring force</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Flywheel calculation</a:t>
            </a:r>
          </a:p>
        </p:txBody>
      </p:sp>
      <p:sp>
        <p:nvSpPr>
          <p:cNvPr name="TextBox 6" id="6"/>
          <p:cNvSpPr txBox="true"/>
          <p:nvPr/>
        </p:nvSpPr>
        <p:spPr>
          <a:xfrm rot="0">
            <a:off x="549210" y="561192"/>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STRIPPER &amp; SPRING FORCE</a:t>
            </a:r>
          </a:p>
        </p:txBody>
      </p:sp>
    </p:spTree>
  </p:cSld>
  <p:clrMapOvr>
    <a:masterClrMapping/>
  </p:clrMapOvr>
</p:sld>
</file>

<file path=ppt/slides/slide2.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DC882D"/>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431714" y="1047750"/>
            <a:ext cx="17424572" cy="1498633"/>
          </a:xfrm>
          <a:prstGeom prst="rect">
            <a:avLst/>
          </a:prstGeom>
        </p:spPr>
        <p:txBody>
          <a:bodyPr anchor="t" rtlCol="false" tIns="0" lIns="0" bIns="0" rIns="0">
            <a:spAutoFit/>
          </a:bodyPr>
          <a:lstStyle/>
          <a:p>
            <a:pPr algn="ctr" marL="0" indent="0" lvl="0">
              <a:lnSpc>
                <a:spcPts val="11899"/>
              </a:lnSpc>
              <a:spcBef>
                <a:spcPct val="0"/>
              </a:spcBef>
            </a:pPr>
            <a:r>
              <a:rPr lang="en-US" b="true" sz="9999" spc="299">
                <a:solidFill>
                  <a:srgbClr val="FFFFFF"/>
                </a:solidFill>
                <a:latin typeface="Roca Two Ultra-Bold"/>
                <a:ea typeface="Roca Two Ultra-Bold"/>
                <a:cs typeface="Roca Two Ultra-Bold"/>
                <a:sym typeface="Roca Two Ultra-Bold"/>
              </a:rPr>
              <a:t>TABLE OF CONTENTS</a:t>
            </a:r>
          </a:p>
        </p:txBody>
      </p:sp>
      <p:grpSp>
        <p:nvGrpSpPr>
          <p:cNvPr name="Group 6" id="6"/>
          <p:cNvGrpSpPr/>
          <p:nvPr/>
        </p:nvGrpSpPr>
        <p:grpSpPr>
          <a:xfrm rot="0">
            <a:off x="-2548430" y="2940636"/>
            <a:ext cx="24431065" cy="164366"/>
            <a:chOff x="0" y="0"/>
            <a:chExt cx="6434519" cy="43290"/>
          </a:xfrm>
        </p:grpSpPr>
        <p:sp>
          <p:nvSpPr>
            <p:cNvPr name="Freeform 7" id="7"/>
            <p:cNvSpPr/>
            <p:nvPr/>
          </p:nvSpPr>
          <p:spPr>
            <a:xfrm flipH="false" flipV="false" rot="0">
              <a:off x="0" y="0"/>
              <a:ext cx="6434519" cy="43290"/>
            </a:xfrm>
            <a:custGeom>
              <a:avLst/>
              <a:gdLst/>
              <a:ahLst/>
              <a:cxnLst/>
              <a:rect r="r" b="b" t="t" l="l"/>
              <a:pathLst>
                <a:path h="43290" w="6434519">
                  <a:moveTo>
                    <a:pt x="0" y="0"/>
                  </a:moveTo>
                  <a:lnTo>
                    <a:pt x="6434519" y="0"/>
                  </a:lnTo>
                  <a:lnTo>
                    <a:pt x="6434519" y="43290"/>
                  </a:lnTo>
                  <a:lnTo>
                    <a:pt x="0" y="43290"/>
                  </a:lnTo>
                  <a:close/>
                </a:path>
              </a:pathLst>
            </a:custGeom>
            <a:solidFill>
              <a:srgbClr val="FFFFFF"/>
            </a:solidFill>
            <a:ln cap="sq">
              <a:noFill/>
              <a:prstDash val="solid"/>
              <a:miter/>
            </a:ln>
          </p:spPr>
        </p:sp>
        <p:sp>
          <p:nvSpPr>
            <p:cNvPr name="TextBox 8" id="8"/>
            <p:cNvSpPr txBox="true"/>
            <p:nvPr/>
          </p:nvSpPr>
          <p:spPr>
            <a:xfrm>
              <a:off x="0" y="-38100"/>
              <a:ext cx="6434519" cy="8139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1028700" y="3771181"/>
            <a:ext cx="7945506" cy="1282714"/>
            <a:chOff x="0" y="0"/>
            <a:chExt cx="812800" cy="131218"/>
          </a:xfrm>
        </p:grpSpPr>
        <p:sp>
          <p:nvSpPr>
            <p:cNvPr name="Freeform 10" id="10"/>
            <p:cNvSpPr/>
            <p:nvPr/>
          </p:nvSpPr>
          <p:spPr>
            <a:xfrm flipH="false" flipV="false" rot="0">
              <a:off x="0" y="0"/>
              <a:ext cx="812800" cy="131218"/>
            </a:xfrm>
            <a:custGeom>
              <a:avLst/>
              <a:gdLst/>
              <a:ahLst/>
              <a:cxnLst/>
              <a:rect r="r" b="b" t="t" l="l"/>
              <a:pathLst>
                <a:path h="131218" w="812800">
                  <a:moveTo>
                    <a:pt x="0" y="0"/>
                  </a:moveTo>
                  <a:lnTo>
                    <a:pt x="812800" y="0"/>
                  </a:lnTo>
                  <a:lnTo>
                    <a:pt x="812800" y="131218"/>
                  </a:lnTo>
                  <a:lnTo>
                    <a:pt x="0" y="131218"/>
                  </a:lnTo>
                  <a:close/>
                </a:path>
              </a:pathLst>
            </a:custGeom>
            <a:solidFill>
              <a:srgbClr val="B06304"/>
            </a:solidFill>
          </p:spPr>
        </p:sp>
        <p:sp>
          <p:nvSpPr>
            <p:cNvPr name="TextBox 11" id="11"/>
            <p:cNvSpPr txBox="true"/>
            <p:nvPr/>
          </p:nvSpPr>
          <p:spPr>
            <a:xfrm>
              <a:off x="0" y="-28575"/>
              <a:ext cx="812800" cy="159793"/>
            </a:xfrm>
            <a:prstGeom prst="rect">
              <a:avLst/>
            </a:prstGeom>
          </p:spPr>
          <p:txBody>
            <a:bodyPr anchor="ctr" rtlCol="false" tIns="50800" lIns="50800" bIns="50800" rIns="50800"/>
            <a:lstStyle/>
            <a:p>
              <a:pPr algn="ctr">
                <a:lnSpc>
                  <a:spcPts val="1960"/>
                </a:lnSpc>
              </a:pPr>
            </a:p>
          </p:txBody>
        </p:sp>
      </p:grpSp>
      <p:grpSp>
        <p:nvGrpSpPr>
          <p:cNvPr name="Group 12" id="12"/>
          <p:cNvGrpSpPr/>
          <p:nvPr/>
        </p:nvGrpSpPr>
        <p:grpSpPr>
          <a:xfrm rot="0">
            <a:off x="1028700" y="3771181"/>
            <a:ext cx="1282714" cy="1282714"/>
            <a:chOff x="0" y="0"/>
            <a:chExt cx="1336129" cy="1336129"/>
          </a:xfrm>
        </p:grpSpPr>
        <p:sp>
          <p:nvSpPr>
            <p:cNvPr name="Freeform 13" id="13"/>
            <p:cNvSpPr/>
            <p:nvPr/>
          </p:nvSpPr>
          <p:spPr>
            <a:xfrm flipH="false" flipV="false" rot="0">
              <a:off x="0" y="0"/>
              <a:ext cx="1336129" cy="1336129"/>
            </a:xfrm>
            <a:custGeom>
              <a:avLst/>
              <a:gdLst/>
              <a:ahLst/>
              <a:cxnLst/>
              <a:rect r="r" b="b" t="t" l="l"/>
              <a:pathLst>
                <a:path h="1336129" w="1336129">
                  <a:moveTo>
                    <a:pt x="0" y="0"/>
                  </a:moveTo>
                  <a:lnTo>
                    <a:pt x="1336129" y="0"/>
                  </a:lnTo>
                  <a:lnTo>
                    <a:pt x="1336129" y="1336129"/>
                  </a:lnTo>
                  <a:lnTo>
                    <a:pt x="0" y="1336129"/>
                  </a:lnTo>
                  <a:close/>
                </a:path>
              </a:pathLst>
            </a:custGeom>
            <a:solidFill>
              <a:srgbClr val="774400"/>
            </a:solidFill>
          </p:spPr>
        </p:sp>
        <p:sp>
          <p:nvSpPr>
            <p:cNvPr name="TextBox 14" id="14"/>
            <p:cNvSpPr txBox="true"/>
            <p:nvPr/>
          </p:nvSpPr>
          <p:spPr>
            <a:xfrm>
              <a:off x="0" y="-47625"/>
              <a:ext cx="1336129" cy="1383754"/>
            </a:xfrm>
            <a:prstGeom prst="rect">
              <a:avLst/>
            </a:prstGeom>
          </p:spPr>
          <p:txBody>
            <a:bodyPr anchor="ctr" rtlCol="false" tIns="54971" lIns="54971" bIns="54971" rIns="54971"/>
            <a:lstStyle/>
            <a:p>
              <a:pPr algn="ctr">
                <a:lnSpc>
                  <a:spcPts val="3779"/>
                </a:lnSpc>
              </a:pPr>
              <a:r>
                <a:rPr lang="en-US" b="true" sz="2699" spc="272">
                  <a:solidFill>
                    <a:srgbClr val="012B1B"/>
                  </a:solidFill>
                  <a:latin typeface="Decalotype Bold"/>
                  <a:ea typeface="Decalotype Bold"/>
                  <a:cs typeface="Decalotype Bold"/>
                  <a:sym typeface="Decalotype Bold"/>
                </a:rPr>
                <a:t>1</a:t>
              </a:r>
            </a:p>
          </p:txBody>
        </p:sp>
      </p:grpSp>
      <p:sp>
        <p:nvSpPr>
          <p:cNvPr name="TextBox 15" id="15"/>
          <p:cNvSpPr txBox="true"/>
          <p:nvPr/>
        </p:nvSpPr>
        <p:spPr>
          <a:xfrm rot="0">
            <a:off x="2675080" y="4012488"/>
            <a:ext cx="5423092" cy="781050"/>
          </a:xfrm>
          <a:prstGeom prst="rect">
            <a:avLst/>
          </a:prstGeom>
        </p:spPr>
        <p:txBody>
          <a:bodyPr anchor="t" rtlCol="false" tIns="0" lIns="0" bIns="0" rIns="0">
            <a:spAutoFit/>
          </a:bodyPr>
          <a:lstStyle/>
          <a:p>
            <a:pPr algn="l">
              <a:lnSpc>
                <a:spcPts val="6000"/>
              </a:lnSpc>
            </a:pPr>
            <a:r>
              <a:rPr lang="en-US" sz="5000" b="true">
                <a:solidFill>
                  <a:srgbClr val="FFFFFF"/>
                </a:solidFill>
                <a:latin typeface="Gotham Bold"/>
                <a:ea typeface="Gotham Bold"/>
                <a:cs typeface="Gotham Bold"/>
                <a:sym typeface="Gotham Bold"/>
              </a:rPr>
              <a:t>Introduction</a:t>
            </a:r>
          </a:p>
        </p:txBody>
      </p:sp>
      <p:grpSp>
        <p:nvGrpSpPr>
          <p:cNvPr name="Group 16" id="16"/>
          <p:cNvGrpSpPr/>
          <p:nvPr/>
        </p:nvGrpSpPr>
        <p:grpSpPr>
          <a:xfrm rot="0">
            <a:off x="1028700" y="5678323"/>
            <a:ext cx="7945506" cy="1282714"/>
            <a:chOff x="0" y="0"/>
            <a:chExt cx="812800" cy="131218"/>
          </a:xfrm>
        </p:grpSpPr>
        <p:sp>
          <p:nvSpPr>
            <p:cNvPr name="Freeform 17" id="17"/>
            <p:cNvSpPr/>
            <p:nvPr/>
          </p:nvSpPr>
          <p:spPr>
            <a:xfrm flipH="false" flipV="false" rot="0">
              <a:off x="0" y="0"/>
              <a:ext cx="812800" cy="131218"/>
            </a:xfrm>
            <a:custGeom>
              <a:avLst/>
              <a:gdLst/>
              <a:ahLst/>
              <a:cxnLst/>
              <a:rect r="r" b="b" t="t" l="l"/>
              <a:pathLst>
                <a:path h="131218" w="812800">
                  <a:moveTo>
                    <a:pt x="0" y="0"/>
                  </a:moveTo>
                  <a:lnTo>
                    <a:pt x="812800" y="0"/>
                  </a:lnTo>
                  <a:lnTo>
                    <a:pt x="812800" y="131218"/>
                  </a:lnTo>
                  <a:lnTo>
                    <a:pt x="0" y="131218"/>
                  </a:lnTo>
                  <a:close/>
                </a:path>
              </a:pathLst>
            </a:custGeom>
            <a:solidFill>
              <a:srgbClr val="B06304"/>
            </a:solidFill>
          </p:spPr>
        </p:sp>
        <p:sp>
          <p:nvSpPr>
            <p:cNvPr name="TextBox 18" id="18"/>
            <p:cNvSpPr txBox="true"/>
            <p:nvPr/>
          </p:nvSpPr>
          <p:spPr>
            <a:xfrm>
              <a:off x="0" y="-28575"/>
              <a:ext cx="812800" cy="159793"/>
            </a:xfrm>
            <a:prstGeom prst="rect">
              <a:avLst/>
            </a:prstGeom>
          </p:spPr>
          <p:txBody>
            <a:bodyPr anchor="ctr" rtlCol="false" tIns="50800" lIns="50800" bIns="50800" rIns="50800"/>
            <a:lstStyle/>
            <a:p>
              <a:pPr algn="ctr">
                <a:lnSpc>
                  <a:spcPts val="1960"/>
                </a:lnSpc>
              </a:pPr>
            </a:p>
          </p:txBody>
        </p:sp>
      </p:grpSp>
      <p:grpSp>
        <p:nvGrpSpPr>
          <p:cNvPr name="Group 19" id="19"/>
          <p:cNvGrpSpPr/>
          <p:nvPr/>
        </p:nvGrpSpPr>
        <p:grpSpPr>
          <a:xfrm rot="0">
            <a:off x="1028700" y="5678323"/>
            <a:ext cx="1282714" cy="1282714"/>
            <a:chOff x="0" y="0"/>
            <a:chExt cx="1336129" cy="1336129"/>
          </a:xfrm>
        </p:grpSpPr>
        <p:sp>
          <p:nvSpPr>
            <p:cNvPr name="Freeform 20" id="20"/>
            <p:cNvSpPr/>
            <p:nvPr/>
          </p:nvSpPr>
          <p:spPr>
            <a:xfrm flipH="false" flipV="false" rot="0">
              <a:off x="0" y="0"/>
              <a:ext cx="1336129" cy="1336129"/>
            </a:xfrm>
            <a:custGeom>
              <a:avLst/>
              <a:gdLst/>
              <a:ahLst/>
              <a:cxnLst/>
              <a:rect r="r" b="b" t="t" l="l"/>
              <a:pathLst>
                <a:path h="1336129" w="1336129">
                  <a:moveTo>
                    <a:pt x="0" y="0"/>
                  </a:moveTo>
                  <a:lnTo>
                    <a:pt x="1336129" y="0"/>
                  </a:lnTo>
                  <a:lnTo>
                    <a:pt x="1336129" y="1336129"/>
                  </a:lnTo>
                  <a:lnTo>
                    <a:pt x="0" y="1336129"/>
                  </a:lnTo>
                  <a:close/>
                </a:path>
              </a:pathLst>
            </a:custGeom>
            <a:solidFill>
              <a:srgbClr val="774400"/>
            </a:solidFill>
          </p:spPr>
        </p:sp>
        <p:sp>
          <p:nvSpPr>
            <p:cNvPr name="TextBox 21" id="21"/>
            <p:cNvSpPr txBox="true"/>
            <p:nvPr/>
          </p:nvSpPr>
          <p:spPr>
            <a:xfrm>
              <a:off x="0" y="-47625"/>
              <a:ext cx="1336129" cy="1383754"/>
            </a:xfrm>
            <a:prstGeom prst="rect">
              <a:avLst/>
            </a:prstGeom>
          </p:spPr>
          <p:txBody>
            <a:bodyPr anchor="ctr" rtlCol="false" tIns="54971" lIns="54971" bIns="54971" rIns="54971"/>
            <a:lstStyle/>
            <a:p>
              <a:pPr algn="ctr">
                <a:lnSpc>
                  <a:spcPts val="3779"/>
                </a:lnSpc>
              </a:pPr>
              <a:r>
                <a:rPr lang="en-US" b="true" sz="2699" spc="272">
                  <a:solidFill>
                    <a:srgbClr val="012B1B"/>
                  </a:solidFill>
                  <a:latin typeface="Decalotype Bold"/>
                  <a:ea typeface="Decalotype Bold"/>
                  <a:cs typeface="Decalotype Bold"/>
                  <a:sym typeface="Decalotype Bold"/>
                </a:rPr>
                <a:t>2</a:t>
              </a:r>
            </a:p>
          </p:txBody>
        </p:sp>
      </p:grpSp>
      <p:grpSp>
        <p:nvGrpSpPr>
          <p:cNvPr name="Group 22" id="22"/>
          <p:cNvGrpSpPr/>
          <p:nvPr/>
        </p:nvGrpSpPr>
        <p:grpSpPr>
          <a:xfrm rot="0">
            <a:off x="1028700" y="7589687"/>
            <a:ext cx="7945506" cy="1282714"/>
            <a:chOff x="0" y="0"/>
            <a:chExt cx="812800" cy="131218"/>
          </a:xfrm>
        </p:grpSpPr>
        <p:sp>
          <p:nvSpPr>
            <p:cNvPr name="Freeform 23" id="23"/>
            <p:cNvSpPr/>
            <p:nvPr/>
          </p:nvSpPr>
          <p:spPr>
            <a:xfrm flipH="false" flipV="false" rot="0">
              <a:off x="0" y="0"/>
              <a:ext cx="812800" cy="131218"/>
            </a:xfrm>
            <a:custGeom>
              <a:avLst/>
              <a:gdLst/>
              <a:ahLst/>
              <a:cxnLst/>
              <a:rect r="r" b="b" t="t" l="l"/>
              <a:pathLst>
                <a:path h="131218" w="812800">
                  <a:moveTo>
                    <a:pt x="0" y="0"/>
                  </a:moveTo>
                  <a:lnTo>
                    <a:pt x="812800" y="0"/>
                  </a:lnTo>
                  <a:lnTo>
                    <a:pt x="812800" y="131218"/>
                  </a:lnTo>
                  <a:lnTo>
                    <a:pt x="0" y="131218"/>
                  </a:lnTo>
                  <a:close/>
                </a:path>
              </a:pathLst>
            </a:custGeom>
            <a:solidFill>
              <a:srgbClr val="B06304"/>
            </a:solidFill>
          </p:spPr>
        </p:sp>
        <p:sp>
          <p:nvSpPr>
            <p:cNvPr name="TextBox 24" id="24"/>
            <p:cNvSpPr txBox="true"/>
            <p:nvPr/>
          </p:nvSpPr>
          <p:spPr>
            <a:xfrm>
              <a:off x="0" y="-28575"/>
              <a:ext cx="812800" cy="159793"/>
            </a:xfrm>
            <a:prstGeom prst="rect">
              <a:avLst/>
            </a:prstGeom>
          </p:spPr>
          <p:txBody>
            <a:bodyPr anchor="ctr" rtlCol="false" tIns="50800" lIns="50800" bIns="50800" rIns="50800"/>
            <a:lstStyle/>
            <a:p>
              <a:pPr algn="ctr">
                <a:lnSpc>
                  <a:spcPts val="1960"/>
                </a:lnSpc>
              </a:pPr>
            </a:p>
          </p:txBody>
        </p:sp>
      </p:grpSp>
      <p:grpSp>
        <p:nvGrpSpPr>
          <p:cNvPr name="Group 25" id="25"/>
          <p:cNvGrpSpPr/>
          <p:nvPr/>
        </p:nvGrpSpPr>
        <p:grpSpPr>
          <a:xfrm rot="0">
            <a:off x="1028700" y="7589687"/>
            <a:ext cx="1282714" cy="1282714"/>
            <a:chOff x="0" y="0"/>
            <a:chExt cx="1336129" cy="1336129"/>
          </a:xfrm>
        </p:grpSpPr>
        <p:sp>
          <p:nvSpPr>
            <p:cNvPr name="Freeform 26" id="26"/>
            <p:cNvSpPr/>
            <p:nvPr/>
          </p:nvSpPr>
          <p:spPr>
            <a:xfrm flipH="false" flipV="false" rot="0">
              <a:off x="0" y="0"/>
              <a:ext cx="1336129" cy="1336129"/>
            </a:xfrm>
            <a:custGeom>
              <a:avLst/>
              <a:gdLst/>
              <a:ahLst/>
              <a:cxnLst/>
              <a:rect r="r" b="b" t="t" l="l"/>
              <a:pathLst>
                <a:path h="1336129" w="1336129">
                  <a:moveTo>
                    <a:pt x="0" y="0"/>
                  </a:moveTo>
                  <a:lnTo>
                    <a:pt x="1336129" y="0"/>
                  </a:lnTo>
                  <a:lnTo>
                    <a:pt x="1336129" y="1336129"/>
                  </a:lnTo>
                  <a:lnTo>
                    <a:pt x="0" y="1336129"/>
                  </a:lnTo>
                  <a:close/>
                </a:path>
              </a:pathLst>
            </a:custGeom>
            <a:solidFill>
              <a:srgbClr val="774400"/>
            </a:solidFill>
          </p:spPr>
        </p:sp>
        <p:sp>
          <p:nvSpPr>
            <p:cNvPr name="TextBox 27" id="27"/>
            <p:cNvSpPr txBox="true"/>
            <p:nvPr/>
          </p:nvSpPr>
          <p:spPr>
            <a:xfrm>
              <a:off x="0" y="-47625"/>
              <a:ext cx="1336129" cy="1383754"/>
            </a:xfrm>
            <a:prstGeom prst="rect">
              <a:avLst/>
            </a:prstGeom>
          </p:spPr>
          <p:txBody>
            <a:bodyPr anchor="ctr" rtlCol="false" tIns="54971" lIns="54971" bIns="54971" rIns="54971"/>
            <a:lstStyle/>
            <a:p>
              <a:pPr algn="ctr">
                <a:lnSpc>
                  <a:spcPts val="3779"/>
                </a:lnSpc>
              </a:pPr>
              <a:r>
                <a:rPr lang="en-US" b="true" sz="2699" spc="272">
                  <a:solidFill>
                    <a:srgbClr val="012B1B"/>
                  </a:solidFill>
                  <a:latin typeface="Decalotype Bold"/>
                  <a:ea typeface="Decalotype Bold"/>
                  <a:cs typeface="Decalotype Bold"/>
                  <a:sym typeface="Decalotype Bold"/>
                </a:rPr>
                <a:t>3</a:t>
              </a:r>
            </a:p>
          </p:txBody>
        </p:sp>
      </p:grpSp>
      <p:grpSp>
        <p:nvGrpSpPr>
          <p:cNvPr name="Group 28" id="28"/>
          <p:cNvGrpSpPr/>
          <p:nvPr/>
        </p:nvGrpSpPr>
        <p:grpSpPr>
          <a:xfrm rot="0">
            <a:off x="9667103" y="3771181"/>
            <a:ext cx="7945506" cy="1282714"/>
            <a:chOff x="0" y="0"/>
            <a:chExt cx="812800" cy="131218"/>
          </a:xfrm>
        </p:grpSpPr>
        <p:sp>
          <p:nvSpPr>
            <p:cNvPr name="Freeform 29" id="29"/>
            <p:cNvSpPr/>
            <p:nvPr/>
          </p:nvSpPr>
          <p:spPr>
            <a:xfrm flipH="false" flipV="false" rot="0">
              <a:off x="0" y="0"/>
              <a:ext cx="812800" cy="131218"/>
            </a:xfrm>
            <a:custGeom>
              <a:avLst/>
              <a:gdLst/>
              <a:ahLst/>
              <a:cxnLst/>
              <a:rect r="r" b="b" t="t" l="l"/>
              <a:pathLst>
                <a:path h="131218" w="812800">
                  <a:moveTo>
                    <a:pt x="0" y="0"/>
                  </a:moveTo>
                  <a:lnTo>
                    <a:pt x="812800" y="0"/>
                  </a:lnTo>
                  <a:lnTo>
                    <a:pt x="812800" y="131218"/>
                  </a:lnTo>
                  <a:lnTo>
                    <a:pt x="0" y="131218"/>
                  </a:lnTo>
                  <a:close/>
                </a:path>
              </a:pathLst>
            </a:custGeom>
            <a:solidFill>
              <a:srgbClr val="B06304"/>
            </a:solidFill>
          </p:spPr>
        </p:sp>
        <p:sp>
          <p:nvSpPr>
            <p:cNvPr name="TextBox 30" id="30"/>
            <p:cNvSpPr txBox="true"/>
            <p:nvPr/>
          </p:nvSpPr>
          <p:spPr>
            <a:xfrm>
              <a:off x="0" y="-28575"/>
              <a:ext cx="812800" cy="159793"/>
            </a:xfrm>
            <a:prstGeom prst="rect">
              <a:avLst/>
            </a:prstGeom>
          </p:spPr>
          <p:txBody>
            <a:bodyPr anchor="ctr" rtlCol="false" tIns="50800" lIns="50800" bIns="50800" rIns="50800"/>
            <a:lstStyle/>
            <a:p>
              <a:pPr algn="ctr">
                <a:lnSpc>
                  <a:spcPts val="1960"/>
                </a:lnSpc>
              </a:pPr>
            </a:p>
          </p:txBody>
        </p:sp>
      </p:grpSp>
      <p:grpSp>
        <p:nvGrpSpPr>
          <p:cNvPr name="Group 31" id="31"/>
          <p:cNvGrpSpPr/>
          <p:nvPr/>
        </p:nvGrpSpPr>
        <p:grpSpPr>
          <a:xfrm rot="0">
            <a:off x="9667103" y="3771181"/>
            <a:ext cx="1282714" cy="1282714"/>
            <a:chOff x="0" y="0"/>
            <a:chExt cx="1336129" cy="1336129"/>
          </a:xfrm>
        </p:grpSpPr>
        <p:sp>
          <p:nvSpPr>
            <p:cNvPr name="Freeform 32" id="32"/>
            <p:cNvSpPr/>
            <p:nvPr/>
          </p:nvSpPr>
          <p:spPr>
            <a:xfrm flipH="false" flipV="false" rot="0">
              <a:off x="0" y="0"/>
              <a:ext cx="1336129" cy="1336129"/>
            </a:xfrm>
            <a:custGeom>
              <a:avLst/>
              <a:gdLst/>
              <a:ahLst/>
              <a:cxnLst/>
              <a:rect r="r" b="b" t="t" l="l"/>
              <a:pathLst>
                <a:path h="1336129" w="1336129">
                  <a:moveTo>
                    <a:pt x="0" y="0"/>
                  </a:moveTo>
                  <a:lnTo>
                    <a:pt x="1336129" y="0"/>
                  </a:lnTo>
                  <a:lnTo>
                    <a:pt x="1336129" y="1336129"/>
                  </a:lnTo>
                  <a:lnTo>
                    <a:pt x="0" y="1336129"/>
                  </a:lnTo>
                  <a:close/>
                </a:path>
              </a:pathLst>
            </a:custGeom>
            <a:solidFill>
              <a:srgbClr val="774400"/>
            </a:solidFill>
          </p:spPr>
        </p:sp>
        <p:sp>
          <p:nvSpPr>
            <p:cNvPr name="TextBox 33" id="33"/>
            <p:cNvSpPr txBox="true"/>
            <p:nvPr/>
          </p:nvSpPr>
          <p:spPr>
            <a:xfrm>
              <a:off x="0" y="-47625"/>
              <a:ext cx="1336129" cy="1383754"/>
            </a:xfrm>
            <a:prstGeom prst="rect">
              <a:avLst/>
            </a:prstGeom>
          </p:spPr>
          <p:txBody>
            <a:bodyPr anchor="ctr" rtlCol="false" tIns="54971" lIns="54971" bIns="54971" rIns="54971"/>
            <a:lstStyle/>
            <a:p>
              <a:pPr algn="ctr">
                <a:lnSpc>
                  <a:spcPts val="3779"/>
                </a:lnSpc>
              </a:pPr>
              <a:r>
                <a:rPr lang="en-US" b="true" sz="2699" spc="272">
                  <a:solidFill>
                    <a:srgbClr val="012B1B"/>
                  </a:solidFill>
                  <a:latin typeface="Decalotype Bold"/>
                  <a:ea typeface="Decalotype Bold"/>
                  <a:cs typeface="Decalotype Bold"/>
                  <a:sym typeface="Decalotype Bold"/>
                </a:rPr>
                <a:t>4</a:t>
              </a:r>
            </a:p>
          </p:txBody>
        </p:sp>
      </p:grpSp>
      <p:grpSp>
        <p:nvGrpSpPr>
          <p:cNvPr name="Group 34" id="34"/>
          <p:cNvGrpSpPr/>
          <p:nvPr/>
        </p:nvGrpSpPr>
        <p:grpSpPr>
          <a:xfrm rot="0">
            <a:off x="9667103" y="5678323"/>
            <a:ext cx="7945506" cy="1282714"/>
            <a:chOff x="0" y="0"/>
            <a:chExt cx="812800" cy="131218"/>
          </a:xfrm>
        </p:grpSpPr>
        <p:sp>
          <p:nvSpPr>
            <p:cNvPr name="Freeform 35" id="35"/>
            <p:cNvSpPr/>
            <p:nvPr/>
          </p:nvSpPr>
          <p:spPr>
            <a:xfrm flipH="false" flipV="false" rot="0">
              <a:off x="0" y="0"/>
              <a:ext cx="812800" cy="131218"/>
            </a:xfrm>
            <a:custGeom>
              <a:avLst/>
              <a:gdLst/>
              <a:ahLst/>
              <a:cxnLst/>
              <a:rect r="r" b="b" t="t" l="l"/>
              <a:pathLst>
                <a:path h="131218" w="812800">
                  <a:moveTo>
                    <a:pt x="0" y="0"/>
                  </a:moveTo>
                  <a:lnTo>
                    <a:pt x="812800" y="0"/>
                  </a:lnTo>
                  <a:lnTo>
                    <a:pt x="812800" y="131218"/>
                  </a:lnTo>
                  <a:lnTo>
                    <a:pt x="0" y="131218"/>
                  </a:lnTo>
                  <a:close/>
                </a:path>
              </a:pathLst>
            </a:custGeom>
            <a:solidFill>
              <a:srgbClr val="B06304"/>
            </a:solidFill>
          </p:spPr>
        </p:sp>
        <p:sp>
          <p:nvSpPr>
            <p:cNvPr name="TextBox 36" id="36"/>
            <p:cNvSpPr txBox="true"/>
            <p:nvPr/>
          </p:nvSpPr>
          <p:spPr>
            <a:xfrm>
              <a:off x="0" y="-28575"/>
              <a:ext cx="812800" cy="159793"/>
            </a:xfrm>
            <a:prstGeom prst="rect">
              <a:avLst/>
            </a:prstGeom>
          </p:spPr>
          <p:txBody>
            <a:bodyPr anchor="ctr" rtlCol="false" tIns="50800" lIns="50800" bIns="50800" rIns="50800"/>
            <a:lstStyle/>
            <a:p>
              <a:pPr algn="ctr">
                <a:lnSpc>
                  <a:spcPts val="1960"/>
                </a:lnSpc>
              </a:pPr>
            </a:p>
          </p:txBody>
        </p:sp>
      </p:grpSp>
      <p:grpSp>
        <p:nvGrpSpPr>
          <p:cNvPr name="Group 37" id="37"/>
          <p:cNvGrpSpPr/>
          <p:nvPr/>
        </p:nvGrpSpPr>
        <p:grpSpPr>
          <a:xfrm rot="0">
            <a:off x="9667103" y="5678323"/>
            <a:ext cx="1282714" cy="1282714"/>
            <a:chOff x="0" y="0"/>
            <a:chExt cx="1336129" cy="1336129"/>
          </a:xfrm>
        </p:grpSpPr>
        <p:sp>
          <p:nvSpPr>
            <p:cNvPr name="Freeform 38" id="38"/>
            <p:cNvSpPr/>
            <p:nvPr/>
          </p:nvSpPr>
          <p:spPr>
            <a:xfrm flipH="false" flipV="false" rot="0">
              <a:off x="0" y="0"/>
              <a:ext cx="1336129" cy="1336129"/>
            </a:xfrm>
            <a:custGeom>
              <a:avLst/>
              <a:gdLst/>
              <a:ahLst/>
              <a:cxnLst/>
              <a:rect r="r" b="b" t="t" l="l"/>
              <a:pathLst>
                <a:path h="1336129" w="1336129">
                  <a:moveTo>
                    <a:pt x="0" y="0"/>
                  </a:moveTo>
                  <a:lnTo>
                    <a:pt x="1336129" y="0"/>
                  </a:lnTo>
                  <a:lnTo>
                    <a:pt x="1336129" y="1336129"/>
                  </a:lnTo>
                  <a:lnTo>
                    <a:pt x="0" y="1336129"/>
                  </a:lnTo>
                  <a:close/>
                </a:path>
              </a:pathLst>
            </a:custGeom>
            <a:solidFill>
              <a:srgbClr val="774400"/>
            </a:solidFill>
          </p:spPr>
        </p:sp>
        <p:sp>
          <p:nvSpPr>
            <p:cNvPr name="TextBox 39" id="39"/>
            <p:cNvSpPr txBox="true"/>
            <p:nvPr/>
          </p:nvSpPr>
          <p:spPr>
            <a:xfrm>
              <a:off x="0" y="-47625"/>
              <a:ext cx="1336129" cy="1383754"/>
            </a:xfrm>
            <a:prstGeom prst="rect">
              <a:avLst/>
            </a:prstGeom>
          </p:spPr>
          <p:txBody>
            <a:bodyPr anchor="ctr" rtlCol="false" tIns="54971" lIns="54971" bIns="54971" rIns="54971"/>
            <a:lstStyle/>
            <a:p>
              <a:pPr algn="ctr">
                <a:lnSpc>
                  <a:spcPts val="3779"/>
                </a:lnSpc>
              </a:pPr>
              <a:r>
                <a:rPr lang="en-US" b="true" sz="2699" spc="272">
                  <a:solidFill>
                    <a:srgbClr val="012B1B"/>
                  </a:solidFill>
                  <a:latin typeface="Decalotype Bold"/>
                  <a:ea typeface="Decalotype Bold"/>
                  <a:cs typeface="Decalotype Bold"/>
                  <a:sym typeface="Decalotype Bold"/>
                </a:rPr>
                <a:t>5</a:t>
              </a:r>
            </a:p>
          </p:txBody>
        </p:sp>
      </p:grpSp>
      <p:sp>
        <p:nvSpPr>
          <p:cNvPr name="TextBox 40" id="40"/>
          <p:cNvSpPr txBox="true"/>
          <p:nvPr/>
        </p:nvSpPr>
        <p:spPr>
          <a:xfrm rot="0">
            <a:off x="2675080" y="5921741"/>
            <a:ext cx="5423092" cy="781050"/>
          </a:xfrm>
          <a:prstGeom prst="rect">
            <a:avLst/>
          </a:prstGeom>
        </p:spPr>
        <p:txBody>
          <a:bodyPr anchor="t" rtlCol="false" tIns="0" lIns="0" bIns="0" rIns="0">
            <a:spAutoFit/>
          </a:bodyPr>
          <a:lstStyle/>
          <a:p>
            <a:pPr algn="l">
              <a:lnSpc>
                <a:spcPts val="6000"/>
              </a:lnSpc>
            </a:pPr>
            <a:r>
              <a:rPr lang="en-US" sz="5000" b="true">
                <a:solidFill>
                  <a:srgbClr val="FFFFFF"/>
                </a:solidFill>
                <a:latin typeface="Gotham Bold"/>
                <a:ea typeface="Gotham Bold"/>
                <a:cs typeface="Gotham Bold"/>
                <a:sym typeface="Gotham Bold"/>
              </a:rPr>
              <a:t>Litreture Review</a:t>
            </a:r>
          </a:p>
        </p:txBody>
      </p:sp>
      <p:sp>
        <p:nvSpPr>
          <p:cNvPr name="TextBox 41" id="41"/>
          <p:cNvSpPr txBox="true"/>
          <p:nvPr/>
        </p:nvSpPr>
        <p:spPr>
          <a:xfrm rot="0">
            <a:off x="2675080" y="7865912"/>
            <a:ext cx="5423092" cy="781050"/>
          </a:xfrm>
          <a:prstGeom prst="rect">
            <a:avLst/>
          </a:prstGeom>
        </p:spPr>
        <p:txBody>
          <a:bodyPr anchor="t" rtlCol="false" tIns="0" lIns="0" bIns="0" rIns="0">
            <a:spAutoFit/>
          </a:bodyPr>
          <a:lstStyle/>
          <a:p>
            <a:pPr algn="l">
              <a:lnSpc>
                <a:spcPts val="6000"/>
              </a:lnSpc>
            </a:pPr>
            <a:r>
              <a:rPr lang="en-US" sz="5000" b="true">
                <a:solidFill>
                  <a:srgbClr val="FFFFFF"/>
                </a:solidFill>
                <a:latin typeface="Gotham Bold"/>
                <a:ea typeface="Gotham Bold"/>
                <a:cs typeface="Gotham Bold"/>
                <a:sym typeface="Gotham Bold"/>
              </a:rPr>
              <a:t>Methdology</a:t>
            </a:r>
          </a:p>
        </p:txBody>
      </p:sp>
      <p:sp>
        <p:nvSpPr>
          <p:cNvPr name="TextBox 42" id="42"/>
          <p:cNvSpPr txBox="true"/>
          <p:nvPr/>
        </p:nvSpPr>
        <p:spPr>
          <a:xfrm rot="0">
            <a:off x="11313482" y="4012488"/>
            <a:ext cx="5423092" cy="781050"/>
          </a:xfrm>
          <a:prstGeom prst="rect">
            <a:avLst/>
          </a:prstGeom>
        </p:spPr>
        <p:txBody>
          <a:bodyPr anchor="t" rtlCol="false" tIns="0" lIns="0" bIns="0" rIns="0">
            <a:spAutoFit/>
          </a:bodyPr>
          <a:lstStyle/>
          <a:p>
            <a:pPr algn="l">
              <a:lnSpc>
                <a:spcPts val="6000"/>
              </a:lnSpc>
            </a:pPr>
            <a:r>
              <a:rPr lang="en-US" sz="5000" b="true">
                <a:solidFill>
                  <a:srgbClr val="FFFFFF"/>
                </a:solidFill>
                <a:latin typeface="Gotham Bold"/>
                <a:ea typeface="Gotham Bold"/>
                <a:cs typeface="Gotham Bold"/>
                <a:sym typeface="Gotham Bold"/>
              </a:rPr>
              <a:t>Design </a:t>
            </a:r>
          </a:p>
        </p:txBody>
      </p:sp>
      <p:sp>
        <p:nvSpPr>
          <p:cNvPr name="TextBox 43" id="43"/>
          <p:cNvSpPr txBox="true"/>
          <p:nvPr/>
        </p:nvSpPr>
        <p:spPr>
          <a:xfrm rot="0">
            <a:off x="11313482" y="5958770"/>
            <a:ext cx="5423092" cy="781050"/>
          </a:xfrm>
          <a:prstGeom prst="rect">
            <a:avLst/>
          </a:prstGeom>
        </p:spPr>
        <p:txBody>
          <a:bodyPr anchor="t" rtlCol="false" tIns="0" lIns="0" bIns="0" rIns="0">
            <a:spAutoFit/>
          </a:bodyPr>
          <a:lstStyle/>
          <a:p>
            <a:pPr algn="l">
              <a:lnSpc>
                <a:spcPts val="6000"/>
              </a:lnSpc>
            </a:pPr>
            <a:r>
              <a:rPr lang="en-US" sz="5000" b="true">
                <a:solidFill>
                  <a:srgbClr val="FFFFFF"/>
                </a:solidFill>
                <a:latin typeface="Gotham Bold"/>
                <a:ea typeface="Gotham Bold"/>
                <a:cs typeface="Gotham Bold"/>
                <a:sym typeface="Gotham Bold"/>
              </a:rPr>
              <a:t>Conclusion</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7956816" y="-1291925"/>
            <a:ext cx="10233121" cy="13246759"/>
          </a:xfrm>
          <a:custGeom>
            <a:avLst/>
            <a:gdLst/>
            <a:ahLst/>
            <a:cxnLst/>
            <a:rect r="r" b="b" t="t" l="l"/>
            <a:pathLst>
              <a:path h="13246759" w="10233121">
                <a:moveTo>
                  <a:pt x="0" y="0"/>
                </a:moveTo>
                <a:lnTo>
                  <a:pt x="10233121" y="0"/>
                </a:lnTo>
                <a:lnTo>
                  <a:pt x="10233121" y="13246759"/>
                </a:lnTo>
                <a:lnTo>
                  <a:pt x="0" y="13246759"/>
                </a:lnTo>
                <a:lnTo>
                  <a:pt x="0" y="0"/>
                </a:lnTo>
                <a:close/>
              </a:path>
            </a:pathLst>
          </a:custGeom>
          <a:blipFill>
            <a:blip r:embed="rId2"/>
            <a:stretch>
              <a:fillRect l="0" t="0" r="0" b="0"/>
            </a:stretch>
          </a:blipFill>
        </p:spPr>
      </p:sp>
      <p:grpSp>
        <p:nvGrpSpPr>
          <p:cNvPr name="Group 6" id="6"/>
          <p:cNvGrpSpPr/>
          <p:nvPr/>
        </p:nvGrpSpPr>
        <p:grpSpPr>
          <a:xfrm rot="0">
            <a:off x="0" y="0"/>
            <a:ext cx="8240084" cy="10392712"/>
            <a:chOff x="0" y="0"/>
            <a:chExt cx="2170228" cy="2737175"/>
          </a:xfrm>
        </p:grpSpPr>
        <p:sp>
          <p:nvSpPr>
            <p:cNvPr name="Freeform 7" id="7"/>
            <p:cNvSpPr/>
            <p:nvPr/>
          </p:nvSpPr>
          <p:spPr>
            <a:xfrm flipH="false" flipV="false" rot="0">
              <a:off x="0" y="0"/>
              <a:ext cx="2170228" cy="2737175"/>
            </a:xfrm>
            <a:custGeom>
              <a:avLst/>
              <a:gdLst/>
              <a:ahLst/>
              <a:cxnLst/>
              <a:rect r="r" b="b" t="t" l="l"/>
              <a:pathLst>
                <a:path h="2737175" w="2170228">
                  <a:moveTo>
                    <a:pt x="0" y="0"/>
                  </a:moveTo>
                  <a:lnTo>
                    <a:pt x="2170228" y="0"/>
                  </a:lnTo>
                  <a:lnTo>
                    <a:pt x="2170228" y="2737175"/>
                  </a:lnTo>
                  <a:lnTo>
                    <a:pt x="0" y="2737175"/>
                  </a:lnTo>
                  <a:close/>
                </a:path>
              </a:pathLst>
            </a:custGeom>
            <a:solidFill>
              <a:srgbClr val="DC882D"/>
            </a:solidFill>
            <a:ln cap="sq">
              <a:noFill/>
              <a:prstDash val="solid"/>
              <a:miter/>
            </a:ln>
          </p:spPr>
        </p:sp>
        <p:sp>
          <p:nvSpPr>
            <p:cNvPr name="TextBox 8" id="8"/>
            <p:cNvSpPr txBox="true"/>
            <p:nvPr/>
          </p:nvSpPr>
          <p:spPr>
            <a:xfrm>
              <a:off x="0" y="-38100"/>
              <a:ext cx="2170228" cy="2775275"/>
            </a:xfrm>
            <a:prstGeom prst="rect">
              <a:avLst/>
            </a:prstGeom>
          </p:spPr>
          <p:txBody>
            <a:bodyPr anchor="ctr" rtlCol="false" tIns="50800" lIns="50800" bIns="50800" rIns="50800"/>
            <a:lstStyle/>
            <a:p>
              <a:pPr algn="ctr">
                <a:lnSpc>
                  <a:spcPts val="2659"/>
                </a:lnSpc>
                <a:spcBef>
                  <a:spcPct val="0"/>
                </a:spcBef>
              </a:pPr>
            </a:p>
          </p:txBody>
        </p:sp>
      </p:grpSp>
      <p:sp>
        <p:nvSpPr>
          <p:cNvPr name="TextBox 9" id="9"/>
          <p:cNvSpPr txBox="true"/>
          <p:nvPr/>
        </p:nvSpPr>
        <p:spPr>
          <a:xfrm rot="0">
            <a:off x="-98441" y="2505401"/>
            <a:ext cx="8055258" cy="5013493"/>
          </a:xfrm>
          <a:prstGeom prst="rect">
            <a:avLst/>
          </a:prstGeom>
        </p:spPr>
        <p:txBody>
          <a:bodyPr anchor="t" rtlCol="false" tIns="0" lIns="0" bIns="0" rIns="0">
            <a:spAutoFit/>
          </a:bodyPr>
          <a:lstStyle/>
          <a:p>
            <a:pPr algn="ctr" marL="0" indent="0" lvl="0">
              <a:lnSpc>
                <a:spcPts val="9812"/>
              </a:lnSpc>
            </a:pPr>
            <a:r>
              <a:rPr lang="en-US" b="true" sz="9002" spc="270">
                <a:solidFill>
                  <a:srgbClr val="FFFFFF"/>
                </a:solidFill>
                <a:latin typeface="Roca Two Ultra-Bold"/>
                <a:ea typeface="Roca Two Ultra-Bold"/>
                <a:cs typeface="Roca Two Ultra-Bold"/>
                <a:sym typeface="Roca Two Ultra-Bold"/>
              </a:rPr>
              <a:t>THE MAIN COMPOUND FOR THE PRESS</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8933906" y="2202412"/>
            <a:ext cx="8578844" cy="8084588"/>
          </a:xfrm>
          <a:custGeom>
            <a:avLst/>
            <a:gdLst/>
            <a:ahLst/>
            <a:cxnLst/>
            <a:rect r="r" b="b" t="t" l="l"/>
            <a:pathLst>
              <a:path h="8084588" w="8578844">
                <a:moveTo>
                  <a:pt x="0" y="0"/>
                </a:moveTo>
                <a:lnTo>
                  <a:pt x="8578844" y="0"/>
                </a:lnTo>
                <a:lnTo>
                  <a:pt x="8578844" y="8084588"/>
                </a:lnTo>
                <a:lnTo>
                  <a:pt x="0" y="8084588"/>
                </a:lnTo>
                <a:lnTo>
                  <a:pt x="0" y="0"/>
                </a:lnTo>
                <a:close/>
              </a:path>
            </a:pathLst>
          </a:custGeom>
          <a:blipFill>
            <a:blip r:embed="rId2"/>
            <a:stretch>
              <a:fillRect l="-59899" t="0" r="-59899" b="0"/>
            </a:stretch>
          </a:blipFill>
        </p:spPr>
      </p:sp>
      <p:sp>
        <p:nvSpPr>
          <p:cNvPr name="Freeform 6" id="6"/>
          <p:cNvSpPr/>
          <p:nvPr/>
        </p:nvSpPr>
        <p:spPr>
          <a:xfrm flipH="false" flipV="false" rot="0">
            <a:off x="802660" y="2202412"/>
            <a:ext cx="7621140" cy="8084588"/>
          </a:xfrm>
          <a:custGeom>
            <a:avLst/>
            <a:gdLst/>
            <a:ahLst/>
            <a:cxnLst/>
            <a:rect r="r" b="b" t="t" l="l"/>
            <a:pathLst>
              <a:path h="8084588" w="7621140">
                <a:moveTo>
                  <a:pt x="0" y="0"/>
                </a:moveTo>
                <a:lnTo>
                  <a:pt x="7621141" y="0"/>
                </a:lnTo>
                <a:lnTo>
                  <a:pt x="7621141" y="8084588"/>
                </a:lnTo>
                <a:lnTo>
                  <a:pt x="0" y="8084588"/>
                </a:lnTo>
                <a:lnTo>
                  <a:pt x="0" y="0"/>
                </a:lnTo>
                <a:close/>
              </a:path>
            </a:pathLst>
          </a:custGeom>
          <a:blipFill>
            <a:blip r:embed="rId3"/>
            <a:stretch>
              <a:fillRect l="0" t="0" r="0" b="0"/>
            </a:stretch>
          </a:blipFill>
        </p:spPr>
      </p:sp>
      <p:sp>
        <p:nvSpPr>
          <p:cNvPr name="TextBox 7" id="7"/>
          <p:cNvSpPr txBox="true"/>
          <p:nvPr/>
        </p:nvSpPr>
        <p:spPr>
          <a:xfrm rot="0">
            <a:off x="648395" y="795887"/>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DESIGN</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9144000" y="2527826"/>
            <a:ext cx="9257165" cy="5231348"/>
          </a:xfrm>
          <a:custGeom>
            <a:avLst/>
            <a:gdLst/>
            <a:ahLst/>
            <a:cxnLst/>
            <a:rect r="r" b="b" t="t" l="l"/>
            <a:pathLst>
              <a:path h="5231348" w="9257165">
                <a:moveTo>
                  <a:pt x="0" y="0"/>
                </a:moveTo>
                <a:lnTo>
                  <a:pt x="9257165" y="0"/>
                </a:lnTo>
                <a:lnTo>
                  <a:pt x="9257165" y="5231348"/>
                </a:lnTo>
                <a:lnTo>
                  <a:pt x="0" y="5231348"/>
                </a:lnTo>
                <a:lnTo>
                  <a:pt x="0" y="0"/>
                </a:lnTo>
                <a:close/>
              </a:path>
            </a:pathLst>
          </a:custGeom>
          <a:blipFill>
            <a:blip r:embed="rId2"/>
            <a:stretch>
              <a:fillRect l="-15902" t="0" r="-15902" b="0"/>
            </a:stretch>
          </a:blipFill>
        </p:spPr>
      </p:sp>
      <p:sp>
        <p:nvSpPr>
          <p:cNvPr name="TextBox 6" id="6"/>
          <p:cNvSpPr txBox="true"/>
          <p:nvPr/>
        </p:nvSpPr>
        <p:spPr>
          <a:xfrm rot="0">
            <a:off x="11301" y="559088"/>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DESIGN</a:t>
            </a:r>
          </a:p>
        </p:txBody>
      </p:sp>
      <p:sp>
        <p:nvSpPr>
          <p:cNvPr name="Freeform 7" id="7"/>
          <p:cNvSpPr/>
          <p:nvPr/>
        </p:nvSpPr>
        <p:spPr>
          <a:xfrm flipH="false" flipV="false" rot="0">
            <a:off x="11301" y="2527826"/>
            <a:ext cx="9132699" cy="5231348"/>
          </a:xfrm>
          <a:custGeom>
            <a:avLst/>
            <a:gdLst/>
            <a:ahLst/>
            <a:cxnLst/>
            <a:rect r="r" b="b" t="t" l="l"/>
            <a:pathLst>
              <a:path h="5231348" w="9132699">
                <a:moveTo>
                  <a:pt x="0" y="0"/>
                </a:moveTo>
                <a:lnTo>
                  <a:pt x="9132699" y="0"/>
                </a:lnTo>
                <a:lnTo>
                  <a:pt x="9132699" y="5231348"/>
                </a:lnTo>
                <a:lnTo>
                  <a:pt x="0" y="5231348"/>
                </a:lnTo>
                <a:lnTo>
                  <a:pt x="0" y="0"/>
                </a:lnTo>
                <a:close/>
              </a:path>
            </a:pathLst>
          </a:custGeom>
          <a:blipFill>
            <a:blip r:embed="rId3"/>
            <a:stretch>
              <a:fillRect l="-28803" t="-13116" r="-24606" b="-1709"/>
            </a:stretch>
          </a:blipFill>
        </p:spPr>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4142237" y="2415345"/>
            <a:ext cx="10206525" cy="7410482"/>
          </a:xfrm>
          <a:custGeom>
            <a:avLst/>
            <a:gdLst/>
            <a:ahLst/>
            <a:cxnLst/>
            <a:rect r="r" b="b" t="t" l="l"/>
            <a:pathLst>
              <a:path h="7410482" w="10206525">
                <a:moveTo>
                  <a:pt x="0" y="0"/>
                </a:moveTo>
                <a:lnTo>
                  <a:pt x="10206525" y="0"/>
                </a:lnTo>
                <a:lnTo>
                  <a:pt x="10206525" y="7410482"/>
                </a:lnTo>
                <a:lnTo>
                  <a:pt x="0" y="7410482"/>
                </a:lnTo>
                <a:lnTo>
                  <a:pt x="0" y="0"/>
                </a:lnTo>
                <a:close/>
              </a:path>
            </a:pathLst>
          </a:custGeom>
          <a:blipFill>
            <a:blip r:embed="rId2"/>
            <a:stretch>
              <a:fillRect l="0" t="-892" r="0" b="-892"/>
            </a:stretch>
          </a:blipFill>
        </p:spPr>
      </p:sp>
      <p:sp>
        <p:nvSpPr>
          <p:cNvPr name="TextBox 6" id="6"/>
          <p:cNvSpPr txBox="true"/>
          <p:nvPr/>
        </p:nvSpPr>
        <p:spPr>
          <a:xfrm rot="0">
            <a:off x="549210" y="710644"/>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STRESS ANALYSIS</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pic>
        <p:nvPicPr>
          <p:cNvPr name="Picture 5" id="5">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2808799" y="2598102"/>
            <a:ext cx="12670402" cy="7127101"/>
          </a:xfrm>
          <a:prstGeom prst="rect">
            <a:avLst/>
          </a:prstGeom>
        </p:spPr>
      </p:pic>
      <p:sp>
        <p:nvSpPr>
          <p:cNvPr name="TextBox 6" id="6"/>
          <p:cNvSpPr txBox="true"/>
          <p:nvPr/>
        </p:nvSpPr>
        <p:spPr>
          <a:xfrm rot="0">
            <a:off x="549210" y="114300"/>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ASSEMBLY &amp; DISASSEMBLY PROCESS</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pic>
        <p:nvPicPr>
          <p:cNvPr name="Picture 5" id="5">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11666"/>
          <a:stretch>
            <a:fillRect/>
          </a:stretch>
        </p:blipFill>
        <p:spPr>
          <a:xfrm flipH="false" flipV="false" rot="0">
            <a:off x="1407009" y="1205200"/>
            <a:ext cx="15852291" cy="7876600"/>
          </a:xfrm>
          <a:prstGeom prst="rect">
            <a:avLst/>
          </a:prstGeom>
        </p:spPr>
      </p:pic>
      <p:sp>
        <p:nvSpPr>
          <p:cNvPr name="TextBox 6" id="6"/>
          <p:cNvSpPr txBox="true"/>
          <p:nvPr/>
        </p:nvSpPr>
        <p:spPr>
          <a:xfrm rot="0">
            <a:off x="549210" y="233499"/>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PRESS VIDEO</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sp>
        <p:nvSpPr>
          <p:cNvPr name="TextBox 2" id="2"/>
          <p:cNvSpPr txBox="true"/>
          <p:nvPr/>
        </p:nvSpPr>
        <p:spPr>
          <a:xfrm rot="0">
            <a:off x="1939534" y="4117391"/>
            <a:ext cx="9312480" cy="2661727"/>
          </a:xfrm>
          <a:prstGeom prst="rect">
            <a:avLst/>
          </a:prstGeom>
        </p:spPr>
        <p:txBody>
          <a:bodyPr anchor="t" rtlCol="false" tIns="0" lIns="0" bIns="0" rIns="0">
            <a:spAutoFit/>
          </a:bodyPr>
          <a:lstStyle/>
          <a:p>
            <a:pPr algn="ctr" marL="0" indent="0" lvl="0">
              <a:lnSpc>
                <a:spcPts val="10391"/>
              </a:lnSpc>
            </a:pPr>
            <a:r>
              <a:rPr lang="en-US" b="true" sz="9533" spc="285">
                <a:solidFill>
                  <a:srgbClr val="FFFFFF"/>
                </a:solidFill>
                <a:latin typeface="Roca Two Ultra-Bold"/>
                <a:ea typeface="Roca Two Ultra-Bold"/>
                <a:cs typeface="Roca Two Ultra-Bold"/>
                <a:sym typeface="Roca Two Ultra-Bold"/>
              </a:rPr>
              <a:t>ANY QUESTIONS?</a:t>
            </a:r>
          </a:p>
        </p:txBody>
      </p:sp>
      <p:sp>
        <p:nvSpPr>
          <p:cNvPr name="Freeform 3" id="3"/>
          <p:cNvSpPr/>
          <p:nvPr/>
        </p:nvSpPr>
        <p:spPr>
          <a:xfrm flipH="false" flipV="false" rot="-722575">
            <a:off x="-2339222" y="-276311"/>
            <a:ext cx="5526470" cy="5526470"/>
          </a:xfrm>
          <a:custGeom>
            <a:avLst/>
            <a:gdLst/>
            <a:ahLst/>
            <a:cxnLst/>
            <a:rect r="r" b="b" t="t" l="l"/>
            <a:pathLst>
              <a:path h="5526470" w="5526470">
                <a:moveTo>
                  <a:pt x="0" y="0"/>
                </a:moveTo>
                <a:lnTo>
                  <a:pt x="5526470" y="0"/>
                </a:lnTo>
                <a:lnTo>
                  <a:pt x="5526470" y="5526471"/>
                </a:lnTo>
                <a:lnTo>
                  <a:pt x="0" y="5526471"/>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1801374">
            <a:off x="9918279" y="7771199"/>
            <a:ext cx="5643109" cy="5643109"/>
          </a:xfrm>
          <a:custGeom>
            <a:avLst/>
            <a:gdLst/>
            <a:ahLst/>
            <a:cxnLst/>
            <a:rect r="r" b="b" t="t" l="l"/>
            <a:pathLst>
              <a:path h="5643109" w="5643109">
                <a:moveTo>
                  <a:pt x="0" y="0"/>
                </a:moveTo>
                <a:lnTo>
                  <a:pt x="5643110" y="0"/>
                </a:lnTo>
                <a:lnTo>
                  <a:pt x="5643110" y="5643110"/>
                </a:lnTo>
                <a:lnTo>
                  <a:pt x="0" y="564311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1801374">
            <a:off x="6000975" y="-4421724"/>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4045322">
            <a:off x="10569719" y="1267315"/>
            <a:ext cx="9415423" cy="7426415"/>
          </a:xfrm>
          <a:custGeom>
            <a:avLst/>
            <a:gdLst/>
            <a:ahLst/>
            <a:cxnLst/>
            <a:rect r="r" b="b" t="t" l="l"/>
            <a:pathLst>
              <a:path h="7426415" w="9415423">
                <a:moveTo>
                  <a:pt x="0" y="0"/>
                </a:moveTo>
                <a:lnTo>
                  <a:pt x="9415424" y="0"/>
                </a:lnTo>
                <a:lnTo>
                  <a:pt x="9415424" y="7426415"/>
                </a:lnTo>
                <a:lnTo>
                  <a:pt x="0" y="74264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DC882D"/>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722575">
            <a:off x="-1015868" y="189598"/>
            <a:ext cx="2031736" cy="2031736"/>
          </a:xfrm>
          <a:custGeom>
            <a:avLst/>
            <a:gdLst/>
            <a:ahLst/>
            <a:cxnLst/>
            <a:rect r="r" b="b" t="t" l="l"/>
            <a:pathLst>
              <a:path h="2031736" w="2031736">
                <a:moveTo>
                  <a:pt x="0" y="0"/>
                </a:moveTo>
                <a:lnTo>
                  <a:pt x="2031736" y="0"/>
                </a:lnTo>
                <a:lnTo>
                  <a:pt x="2031736" y="2031735"/>
                </a:lnTo>
                <a:lnTo>
                  <a:pt x="0" y="2031735"/>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722575">
            <a:off x="16114118" y="-1192633"/>
            <a:ext cx="2031736" cy="2031736"/>
          </a:xfrm>
          <a:custGeom>
            <a:avLst/>
            <a:gdLst/>
            <a:ahLst/>
            <a:cxnLst/>
            <a:rect r="r" b="b" t="t" l="l"/>
            <a:pathLst>
              <a:path h="2031736" w="2031736">
                <a:moveTo>
                  <a:pt x="0" y="0"/>
                </a:moveTo>
                <a:lnTo>
                  <a:pt x="2031736" y="0"/>
                </a:lnTo>
                <a:lnTo>
                  <a:pt x="2031736" y="2031735"/>
                </a:lnTo>
                <a:lnTo>
                  <a:pt x="0" y="2031735"/>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722575">
            <a:off x="4212163" y="-1192633"/>
            <a:ext cx="2031736" cy="2031736"/>
          </a:xfrm>
          <a:custGeom>
            <a:avLst/>
            <a:gdLst/>
            <a:ahLst/>
            <a:cxnLst/>
            <a:rect r="r" b="b" t="t" l="l"/>
            <a:pathLst>
              <a:path h="2031736" w="2031736">
                <a:moveTo>
                  <a:pt x="0" y="0"/>
                </a:moveTo>
                <a:lnTo>
                  <a:pt x="2031736" y="0"/>
                </a:lnTo>
                <a:lnTo>
                  <a:pt x="2031736" y="2031735"/>
                </a:lnTo>
                <a:lnTo>
                  <a:pt x="0" y="2031735"/>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2299177" y="2367762"/>
            <a:ext cx="2031736" cy="737240"/>
          </a:xfrm>
          <a:custGeom>
            <a:avLst/>
            <a:gdLst/>
            <a:ahLst/>
            <a:cxnLst/>
            <a:rect r="r" b="b" t="t" l="l"/>
            <a:pathLst>
              <a:path h="737240" w="2031736">
                <a:moveTo>
                  <a:pt x="0" y="0"/>
                </a:moveTo>
                <a:lnTo>
                  <a:pt x="2031736" y="0"/>
                </a:lnTo>
                <a:lnTo>
                  <a:pt x="2031736" y="737240"/>
                </a:lnTo>
                <a:lnTo>
                  <a:pt x="0" y="737240"/>
                </a:lnTo>
                <a:lnTo>
                  <a:pt x="0" y="0"/>
                </a:lnTo>
                <a:close/>
              </a:path>
            </a:pathLst>
          </a:custGeom>
          <a:blipFill>
            <a:blip r:embed="rId2">
              <a:alphaModFix amt="26000"/>
              <a:extLst>
                <a:ext uri="{96DAC541-7B7A-43D3-8B79-37D633B846F1}">
                  <asvg:svgBlip xmlns:asvg="http://schemas.microsoft.com/office/drawing/2016/SVG/main" r:embed="rId3"/>
                </a:ext>
              </a:extLst>
            </a:blip>
            <a:stretch>
              <a:fillRect l="0" t="0" r="0" b="-175586"/>
            </a:stretch>
          </a:blipFill>
        </p:spPr>
      </p:sp>
      <p:grpSp>
        <p:nvGrpSpPr>
          <p:cNvPr name="Group 9" id="9"/>
          <p:cNvGrpSpPr/>
          <p:nvPr/>
        </p:nvGrpSpPr>
        <p:grpSpPr>
          <a:xfrm rot="0">
            <a:off x="-1992000" y="9159715"/>
            <a:ext cx="25087753" cy="11638644"/>
            <a:chOff x="0" y="0"/>
            <a:chExt cx="6607474" cy="3065322"/>
          </a:xfrm>
        </p:grpSpPr>
        <p:sp>
          <p:nvSpPr>
            <p:cNvPr name="Freeform 10" id="10"/>
            <p:cNvSpPr/>
            <p:nvPr/>
          </p:nvSpPr>
          <p:spPr>
            <a:xfrm flipH="false" flipV="false" rot="0">
              <a:off x="0" y="0"/>
              <a:ext cx="6607474" cy="3065322"/>
            </a:xfrm>
            <a:custGeom>
              <a:avLst/>
              <a:gdLst/>
              <a:ahLst/>
              <a:cxnLst/>
              <a:rect r="r" b="b" t="t" l="l"/>
              <a:pathLst>
                <a:path h="3065322" w="6607474">
                  <a:moveTo>
                    <a:pt x="0" y="0"/>
                  </a:moveTo>
                  <a:lnTo>
                    <a:pt x="6607474" y="0"/>
                  </a:lnTo>
                  <a:lnTo>
                    <a:pt x="6607474" y="3065322"/>
                  </a:lnTo>
                  <a:lnTo>
                    <a:pt x="0" y="3065322"/>
                  </a:lnTo>
                  <a:close/>
                </a:path>
              </a:pathLst>
            </a:custGeom>
            <a:solidFill>
              <a:srgbClr val="DC882D"/>
            </a:solidFill>
            <a:ln cap="sq">
              <a:noFill/>
              <a:prstDash val="solid"/>
              <a:miter/>
            </a:ln>
          </p:spPr>
        </p:sp>
        <p:sp>
          <p:nvSpPr>
            <p:cNvPr name="TextBox 11" id="11"/>
            <p:cNvSpPr txBox="true"/>
            <p:nvPr/>
          </p:nvSpPr>
          <p:spPr>
            <a:xfrm>
              <a:off x="0" y="-38100"/>
              <a:ext cx="6607474" cy="3103422"/>
            </a:xfrm>
            <a:prstGeom prst="rect">
              <a:avLst/>
            </a:prstGeom>
          </p:spPr>
          <p:txBody>
            <a:bodyPr anchor="ctr" rtlCol="false" tIns="50800" lIns="50800" bIns="50800" rIns="50800"/>
            <a:lstStyle/>
            <a:p>
              <a:pPr algn="ctr">
                <a:lnSpc>
                  <a:spcPts val="2659"/>
                </a:lnSpc>
                <a:spcBef>
                  <a:spcPct val="0"/>
                </a:spcBef>
              </a:pPr>
            </a:p>
          </p:txBody>
        </p:sp>
      </p:grpSp>
      <p:sp>
        <p:nvSpPr>
          <p:cNvPr name="Freeform 12" id="12"/>
          <p:cNvSpPr/>
          <p:nvPr/>
        </p:nvSpPr>
        <p:spPr>
          <a:xfrm flipH="false" flipV="false" rot="-1334441">
            <a:off x="898205" y="724058"/>
            <a:ext cx="2446731" cy="1929859"/>
          </a:xfrm>
          <a:custGeom>
            <a:avLst/>
            <a:gdLst/>
            <a:ahLst/>
            <a:cxnLst/>
            <a:rect r="r" b="b" t="t" l="l"/>
            <a:pathLst>
              <a:path h="1929859" w="2446731">
                <a:moveTo>
                  <a:pt x="0" y="0"/>
                </a:moveTo>
                <a:lnTo>
                  <a:pt x="2446731" y="0"/>
                </a:lnTo>
                <a:lnTo>
                  <a:pt x="2446731" y="1929859"/>
                </a:lnTo>
                <a:lnTo>
                  <a:pt x="0" y="192985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true" flipV="false" rot="1150796">
            <a:off x="14980070" y="779242"/>
            <a:ext cx="2446731" cy="1929859"/>
          </a:xfrm>
          <a:custGeom>
            <a:avLst/>
            <a:gdLst/>
            <a:ahLst/>
            <a:cxnLst/>
            <a:rect r="r" b="b" t="t" l="l"/>
            <a:pathLst>
              <a:path h="1929859" w="2446731">
                <a:moveTo>
                  <a:pt x="2446731" y="0"/>
                </a:moveTo>
                <a:lnTo>
                  <a:pt x="0" y="0"/>
                </a:lnTo>
                <a:lnTo>
                  <a:pt x="0" y="1929859"/>
                </a:lnTo>
                <a:lnTo>
                  <a:pt x="2446731" y="1929859"/>
                </a:lnTo>
                <a:lnTo>
                  <a:pt x="2446731"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4" id="14"/>
          <p:cNvSpPr txBox="true"/>
          <p:nvPr/>
        </p:nvSpPr>
        <p:spPr>
          <a:xfrm rot="0">
            <a:off x="4560246" y="5391150"/>
            <a:ext cx="9167508" cy="1228335"/>
          </a:xfrm>
          <a:prstGeom prst="rect">
            <a:avLst/>
          </a:prstGeom>
        </p:spPr>
        <p:txBody>
          <a:bodyPr anchor="t" rtlCol="false" tIns="0" lIns="0" bIns="0" rIns="0">
            <a:spAutoFit/>
          </a:bodyPr>
          <a:lstStyle/>
          <a:p>
            <a:pPr algn="ctr">
              <a:lnSpc>
                <a:spcPts val="9031"/>
              </a:lnSpc>
            </a:pPr>
            <a:r>
              <a:rPr lang="en-US" b="true" sz="9710">
                <a:solidFill>
                  <a:srgbClr val="DC882D"/>
                </a:solidFill>
                <a:latin typeface="Roca Two Ultra-Bold"/>
                <a:ea typeface="Roca Two Ultra-Bold"/>
                <a:cs typeface="Roca Two Ultra-Bold"/>
                <a:sym typeface="Roca Two Ultra-Bold"/>
              </a:rPr>
              <a:t>THANK U!</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2439031" y="2392741"/>
            <a:ext cx="13913947" cy="4889060"/>
            <a:chOff x="0" y="0"/>
            <a:chExt cx="3664579" cy="1287654"/>
          </a:xfrm>
        </p:grpSpPr>
        <p:sp>
          <p:nvSpPr>
            <p:cNvPr name="Freeform 3" id="3"/>
            <p:cNvSpPr/>
            <p:nvPr/>
          </p:nvSpPr>
          <p:spPr>
            <a:xfrm flipH="false" flipV="false" rot="0">
              <a:off x="0" y="0"/>
              <a:ext cx="3664579" cy="1287654"/>
            </a:xfrm>
            <a:custGeom>
              <a:avLst/>
              <a:gdLst/>
              <a:ahLst/>
              <a:cxnLst/>
              <a:rect r="r" b="b" t="t" l="l"/>
              <a:pathLst>
                <a:path h="1287654" w="3664579">
                  <a:moveTo>
                    <a:pt x="0" y="0"/>
                  </a:moveTo>
                  <a:lnTo>
                    <a:pt x="3664579" y="0"/>
                  </a:lnTo>
                  <a:lnTo>
                    <a:pt x="3664579" y="1287654"/>
                  </a:lnTo>
                  <a:lnTo>
                    <a:pt x="0" y="1287654"/>
                  </a:lnTo>
                  <a:close/>
                </a:path>
              </a:pathLst>
            </a:custGeom>
            <a:solidFill>
              <a:srgbClr val="FFFFFF">
                <a:alpha val="13725"/>
              </a:srgbClr>
            </a:solidFill>
            <a:ln cap="sq">
              <a:noFill/>
              <a:prstDash val="solid"/>
              <a:miter/>
            </a:ln>
          </p:spPr>
        </p:sp>
        <p:sp>
          <p:nvSpPr>
            <p:cNvPr name="TextBox 4" id="4"/>
            <p:cNvSpPr txBox="true"/>
            <p:nvPr/>
          </p:nvSpPr>
          <p:spPr>
            <a:xfrm>
              <a:off x="0" y="-38100"/>
              <a:ext cx="3664579" cy="1325754"/>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1474916" y="-192832"/>
            <a:ext cx="12058862" cy="11638644"/>
            <a:chOff x="0" y="0"/>
            <a:chExt cx="3175997" cy="3065322"/>
          </a:xfrm>
        </p:grpSpPr>
        <p:sp>
          <p:nvSpPr>
            <p:cNvPr name="Freeform 6" id="6"/>
            <p:cNvSpPr/>
            <p:nvPr/>
          </p:nvSpPr>
          <p:spPr>
            <a:xfrm flipH="false" flipV="false" rot="0">
              <a:off x="0" y="0"/>
              <a:ext cx="3175997" cy="3065322"/>
            </a:xfrm>
            <a:custGeom>
              <a:avLst/>
              <a:gdLst/>
              <a:ahLst/>
              <a:cxnLst/>
              <a:rect r="r" b="b" t="t" l="l"/>
              <a:pathLst>
                <a:path h="3065322" w="3175997">
                  <a:moveTo>
                    <a:pt x="0" y="0"/>
                  </a:moveTo>
                  <a:lnTo>
                    <a:pt x="3175997" y="0"/>
                  </a:lnTo>
                  <a:lnTo>
                    <a:pt x="3175997" y="3065322"/>
                  </a:lnTo>
                  <a:lnTo>
                    <a:pt x="0" y="3065322"/>
                  </a:lnTo>
                  <a:close/>
                </a:path>
              </a:pathLst>
            </a:custGeom>
            <a:solidFill>
              <a:srgbClr val="FFFFFF"/>
            </a:solidFill>
            <a:ln cap="sq">
              <a:noFill/>
              <a:prstDash val="solid"/>
              <a:miter/>
            </a:ln>
          </p:spPr>
        </p:sp>
        <p:sp>
          <p:nvSpPr>
            <p:cNvPr name="TextBox 7" id="7"/>
            <p:cNvSpPr txBox="true"/>
            <p:nvPr/>
          </p:nvSpPr>
          <p:spPr>
            <a:xfrm>
              <a:off x="0" y="-38100"/>
              <a:ext cx="3175997" cy="3103422"/>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2322094" y="1299897"/>
            <a:ext cx="5182253" cy="7074748"/>
          </a:xfrm>
          <a:custGeom>
            <a:avLst/>
            <a:gdLst/>
            <a:ahLst/>
            <a:cxnLst/>
            <a:rect r="r" b="b" t="t" l="l"/>
            <a:pathLst>
              <a:path h="7074748" w="5182253">
                <a:moveTo>
                  <a:pt x="0" y="0"/>
                </a:moveTo>
                <a:lnTo>
                  <a:pt x="5182253" y="0"/>
                </a:lnTo>
                <a:lnTo>
                  <a:pt x="5182253" y="7074748"/>
                </a:lnTo>
                <a:lnTo>
                  <a:pt x="0" y="707474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9" id="9"/>
          <p:cNvSpPr txBox="true"/>
          <p:nvPr/>
        </p:nvSpPr>
        <p:spPr>
          <a:xfrm rot="0">
            <a:off x="549210" y="4653157"/>
            <a:ext cx="10594359" cy="1228335"/>
          </a:xfrm>
          <a:prstGeom prst="rect">
            <a:avLst/>
          </a:prstGeom>
        </p:spPr>
        <p:txBody>
          <a:bodyPr anchor="t" rtlCol="false" tIns="0" lIns="0" bIns="0" rIns="0">
            <a:spAutoFit/>
          </a:bodyPr>
          <a:lstStyle/>
          <a:p>
            <a:pPr algn="ctr">
              <a:lnSpc>
                <a:spcPts val="9031"/>
              </a:lnSpc>
            </a:pPr>
            <a:r>
              <a:rPr lang="en-US" b="true" sz="9710">
                <a:solidFill>
                  <a:srgbClr val="FFFFFF"/>
                </a:solidFill>
                <a:latin typeface="Roca Two Ultra-Bold"/>
                <a:ea typeface="Roca Two Ultra-Bold"/>
                <a:cs typeface="Roca Two Ultra-Bold"/>
                <a:sym typeface="Roca Two Ultra-Bold"/>
              </a:rPr>
              <a:t>INTRODUCTION</a:t>
            </a:r>
          </a:p>
        </p:txBody>
      </p:sp>
      <p:sp>
        <p:nvSpPr>
          <p:cNvPr name="Freeform 10" id="10"/>
          <p:cNvSpPr/>
          <p:nvPr/>
        </p:nvSpPr>
        <p:spPr>
          <a:xfrm flipH="false" flipV="false" rot="-1801374">
            <a:off x="299870" y="7746267"/>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1801374">
            <a:off x="5005547" y="-4304527"/>
            <a:ext cx="6286050" cy="6286050"/>
          </a:xfrm>
          <a:custGeom>
            <a:avLst/>
            <a:gdLst/>
            <a:ahLst/>
            <a:cxnLst/>
            <a:rect r="r" b="b" t="t" l="l"/>
            <a:pathLst>
              <a:path h="6286050" w="6286050">
                <a:moveTo>
                  <a:pt x="0" y="0"/>
                </a:moveTo>
                <a:lnTo>
                  <a:pt x="6286050" y="0"/>
                </a:lnTo>
                <a:lnTo>
                  <a:pt x="6286050" y="6286049"/>
                </a:lnTo>
                <a:lnTo>
                  <a:pt x="0" y="6286049"/>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5019441" y="2549672"/>
            <a:ext cx="13913947" cy="4889060"/>
            <a:chOff x="0" y="0"/>
            <a:chExt cx="3664579" cy="1287654"/>
          </a:xfrm>
        </p:grpSpPr>
        <p:sp>
          <p:nvSpPr>
            <p:cNvPr name="Freeform 3" id="3"/>
            <p:cNvSpPr/>
            <p:nvPr/>
          </p:nvSpPr>
          <p:spPr>
            <a:xfrm flipH="false" flipV="false" rot="0">
              <a:off x="0" y="0"/>
              <a:ext cx="3664579" cy="1287654"/>
            </a:xfrm>
            <a:custGeom>
              <a:avLst/>
              <a:gdLst/>
              <a:ahLst/>
              <a:cxnLst/>
              <a:rect r="r" b="b" t="t" l="l"/>
              <a:pathLst>
                <a:path h="1287654" w="3664579">
                  <a:moveTo>
                    <a:pt x="0" y="0"/>
                  </a:moveTo>
                  <a:lnTo>
                    <a:pt x="3664579" y="0"/>
                  </a:lnTo>
                  <a:lnTo>
                    <a:pt x="3664579" y="1287654"/>
                  </a:lnTo>
                  <a:lnTo>
                    <a:pt x="0" y="1287654"/>
                  </a:lnTo>
                  <a:close/>
                </a:path>
              </a:pathLst>
            </a:custGeom>
            <a:solidFill>
              <a:srgbClr val="FFFFFF">
                <a:alpha val="13725"/>
              </a:srgbClr>
            </a:solidFill>
            <a:ln cap="sq">
              <a:noFill/>
              <a:prstDash val="solid"/>
              <a:miter/>
            </a:ln>
          </p:spPr>
        </p:sp>
        <p:sp>
          <p:nvSpPr>
            <p:cNvPr name="TextBox 4" id="4"/>
            <p:cNvSpPr txBox="true"/>
            <p:nvPr/>
          </p:nvSpPr>
          <p:spPr>
            <a:xfrm>
              <a:off x="0" y="-38100"/>
              <a:ext cx="3664579" cy="1325754"/>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6028511" y="-202387"/>
            <a:ext cx="22913306" cy="13244835"/>
            <a:chOff x="0" y="0"/>
            <a:chExt cx="6034780" cy="3488352"/>
          </a:xfrm>
        </p:grpSpPr>
        <p:sp>
          <p:nvSpPr>
            <p:cNvPr name="Freeform 6" id="6"/>
            <p:cNvSpPr/>
            <p:nvPr/>
          </p:nvSpPr>
          <p:spPr>
            <a:xfrm flipH="false" flipV="false" rot="0">
              <a:off x="0" y="0"/>
              <a:ext cx="6034780" cy="3488352"/>
            </a:xfrm>
            <a:custGeom>
              <a:avLst/>
              <a:gdLst/>
              <a:ahLst/>
              <a:cxnLst/>
              <a:rect r="r" b="b" t="t" l="l"/>
              <a:pathLst>
                <a:path h="3488352" w="6034780">
                  <a:moveTo>
                    <a:pt x="0" y="0"/>
                  </a:moveTo>
                  <a:lnTo>
                    <a:pt x="6034780" y="0"/>
                  </a:lnTo>
                  <a:lnTo>
                    <a:pt x="6034780" y="3488352"/>
                  </a:lnTo>
                  <a:lnTo>
                    <a:pt x="0" y="3488352"/>
                  </a:lnTo>
                  <a:close/>
                </a:path>
              </a:pathLst>
            </a:custGeom>
            <a:solidFill>
              <a:srgbClr val="FFFFFF"/>
            </a:solidFill>
            <a:ln cap="sq">
              <a:noFill/>
              <a:prstDash val="solid"/>
              <a:miter/>
            </a:ln>
          </p:spPr>
        </p:sp>
        <p:sp>
          <p:nvSpPr>
            <p:cNvPr name="TextBox 7" id="7"/>
            <p:cNvSpPr txBox="true"/>
            <p:nvPr/>
          </p:nvSpPr>
          <p:spPr>
            <a:xfrm>
              <a:off x="0" y="-38100"/>
              <a:ext cx="6034780" cy="3526452"/>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342031" y="1255981"/>
            <a:ext cx="6228909" cy="7775038"/>
          </a:xfrm>
          <a:custGeom>
            <a:avLst/>
            <a:gdLst/>
            <a:ahLst/>
            <a:cxnLst/>
            <a:rect r="r" b="b" t="t" l="l"/>
            <a:pathLst>
              <a:path h="7775038" w="6228909">
                <a:moveTo>
                  <a:pt x="0" y="0"/>
                </a:moveTo>
                <a:lnTo>
                  <a:pt x="6228909" y="0"/>
                </a:lnTo>
                <a:lnTo>
                  <a:pt x="6228909" y="7775038"/>
                </a:lnTo>
                <a:lnTo>
                  <a:pt x="0" y="7775038"/>
                </a:lnTo>
                <a:lnTo>
                  <a:pt x="0" y="0"/>
                </a:lnTo>
                <a:close/>
              </a:path>
            </a:pathLst>
          </a:custGeom>
          <a:blipFill>
            <a:blip r:embed="rId2">
              <a:extLst>
                <a:ext uri="{96DAC541-7B7A-43D3-8B79-37D633B846F1}">
                  <asvg:svgBlip xmlns:asvg="http://schemas.microsoft.com/office/drawing/2016/SVG/main" r:embed="rId3"/>
                </a:ext>
              </a:extLst>
            </a:blip>
            <a:stretch>
              <a:fillRect l="0" t="0" r="-2353" b="0"/>
            </a:stretch>
          </a:blipFill>
        </p:spPr>
      </p:sp>
      <p:sp>
        <p:nvSpPr>
          <p:cNvPr name="Freeform 9" id="9"/>
          <p:cNvSpPr/>
          <p:nvPr/>
        </p:nvSpPr>
        <p:spPr>
          <a:xfrm flipH="false" flipV="false" rot="-722575">
            <a:off x="7608974" y="-4059639"/>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
        <p:nvSpPr>
          <p:cNvPr name="Freeform 10" id="10"/>
          <p:cNvSpPr/>
          <p:nvPr/>
        </p:nvSpPr>
        <p:spPr>
          <a:xfrm flipH="false" flipV="false" rot="-722575">
            <a:off x="13066746" y="7719383"/>
            <a:ext cx="6286050" cy="6286050"/>
          </a:xfrm>
          <a:custGeom>
            <a:avLst/>
            <a:gdLst/>
            <a:ahLst/>
            <a:cxnLst/>
            <a:rect r="r" b="b" t="t" l="l"/>
            <a:pathLst>
              <a:path h="6286050" w="6286050">
                <a:moveTo>
                  <a:pt x="0" y="0"/>
                </a:moveTo>
                <a:lnTo>
                  <a:pt x="6286050" y="0"/>
                </a:lnTo>
                <a:lnTo>
                  <a:pt x="6286050" y="6286050"/>
                </a:lnTo>
                <a:lnTo>
                  <a:pt x="0" y="6286050"/>
                </a:lnTo>
                <a:lnTo>
                  <a:pt x="0" y="0"/>
                </a:lnTo>
                <a:close/>
              </a:path>
            </a:pathLst>
          </a:custGeom>
          <a:blipFill>
            <a:blip r:embed="rId4">
              <a:alphaModFix amt="26000"/>
              <a:extLst>
                <a:ext uri="{96DAC541-7B7A-43D3-8B79-37D633B846F1}">
                  <asvg:svgBlip xmlns:asvg="http://schemas.microsoft.com/office/drawing/2016/SVG/main" r:embed="rId5"/>
                </a:ext>
              </a:extLst>
            </a:blip>
            <a:stretch>
              <a:fillRect l="0" t="0" r="0" b="0"/>
            </a:stretch>
          </a:blipFill>
        </p:spPr>
      </p:sp>
      <p:sp>
        <p:nvSpPr>
          <p:cNvPr name="TextBox 11" id="11"/>
          <p:cNvSpPr txBox="true"/>
          <p:nvPr/>
        </p:nvSpPr>
        <p:spPr>
          <a:xfrm rot="0">
            <a:off x="8091792" y="4048696"/>
            <a:ext cx="9167508" cy="2371335"/>
          </a:xfrm>
          <a:prstGeom prst="rect">
            <a:avLst/>
          </a:prstGeom>
        </p:spPr>
        <p:txBody>
          <a:bodyPr anchor="t" rtlCol="false" tIns="0" lIns="0" bIns="0" rIns="0">
            <a:spAutoFit/>
          </a:bodyPr>
          <a:lstStyle/>
          <a:p>
            <a:pPr algn="ctr">
              <a:lnSpc>
                <a:spcPts val="9031"/>
              </a:lnSpc>
            </a:pPr>
            <a:r>
              <a:rPr lang="en-US" b="true" sz="9710">
                <a:solidFill>
                  <a:srgbClr val="FFFFFF"/>
                </a:solidFill>
                <a:latin typeface="Roca Two Ultra-Bold"/>
                <a:ea typeface="Roca Two Ultra-Bold"/>
                <a:cs typeface="Roca Two Ultra-Bold"/>
                <a:sym typeface="Roca Two Ultra-Bold"/>
              </a:rPr>
              <a:t>LITERATURE REVIEW</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11988137" y="3267421"/>
            <a:ext cx="5271163" cy="3406489"/>
          </a:xfrm>
          <a:custGeom>
            <a:avLst/>
            <a:gdLst/>
            <a:ahLst/>
            <a:cxnLst/>
            <a:rect r="r" b="b" t="t" l="l"/>
            <a:pathLst>
              <a:path h="3406489" w="5271163">
                <a:moveTo>
                  <a:pt x="0" y="0"/>
                </a:moveTo>
                <a:lnTo>
                  <a:pt x="5271163" y="0"/>
                </a:lnTo>
                <a:lnTo>
                  <a:pt x="5271163" y="3406489"/>
                </a:lnTo>
                <a:lnTo>
                  <a:pt x="0" y="3406489"/>
                </a:lnTo>
                <a:lnTo>
                  <a:pt x="0" y="0"/>
                </a:lnTo>
                <a:close/>
              </a:path>
            </a:pathLst>
          </a:custGeom>
          <a:blipFill>
            <a:blip r:embed="rId2"/>
            <a:stretch>
              <a:fillRect l="0" t="0" r="0" b="0"/>
            </a:stretch>
          </a:blipFill>
        </p:spPr>
      </p:sp>
      <p:sp>
        <p:nvSpPr>
          <p:cNvPr name="Freeform 6" id="6"/>
          <p:cNvSpPr/>
          <p:nvPr/>
        </p:nvSpPr>
        <p:spPr>
          <a:xfrm flipH="false" flipV="false" rot="0">
            <a:off x="11988137" y="6821210"/>
            <a:ext cx="5271163" cy="3465790"/>
          </a:xfrm>
          <a:custGeom>
            <a:avLst/>
            <a:gdLst/>
            <a:ahLst/>
            <a:cxnLst/>
            <a:rect r="r" b="b" t="t" l="l"/>
            <a:pathLst>
              <a:path h="3465790" w="5271163">
                <a:moveTo>
                  <a:pt x="0" y="0"/>
                </a:moveTo>
                <a:lnTo>
                  <a:pt x="5271163" y="0"/>
                </a:lnTo>
                <a:lnTo>
                  <a:pt x="5271163" y="3465790"/>
                </a:lnTo>
                <a:lnTo>
                  <a:pt x="0" y="3465790"/>
                </a:lnTo>
                <a:lnTo>
                  <a:pt x="0" y="0"/>
                </a:lnTo>
                <a:close/>
              </a:path>
            </a:pathLst>
          </a:custGeom>
          <a:blipFill>
            <a:blip r:embed="rId3"/>
            <a:stretch>
              <a:fillRect l="0" t="0" r="0" b="0"/>
            </a:stretch>
          </a:blipFill>
        </p:spPr>
      </p:sp>
      <p:sp>
        <p:nvSpPr>
          <p:cNvPr name="TextBox 7" id="7"/>
          <p:cNvSpPr txBox="true"/>
          <p:nvPr/>
        </p:nvSpPr>
        <p:spPr>
          <a:xfrm rot="0">
            <a:off x="741058" y="4087595"/>
            <a:ext cx="10316330" cy="5683250"/>
          </a:xfrm>
          <a:prstGeom prst="rect">
            <a:avLst/>
          </a:prstGeom>
        </p:spPr>
        <p:txBody>
          <a:bodyPr anchor="t" rtlCol="false" tIns="0" lIns="0" bIns="0" rIns="0">
            <a:spAutoFit/>
          </a:bodyPr>
          <a:lstStyle/>
          <a:p>
            <a:pPr algn="l" marL="863599" indent="-431800" lvl="1">
              <a:lnSpc>
                <a:spcPts val="7599"/>
              </a:lnSpc>
              <a:buFont typeface="Arial"/>
              <a:buChar char="•"/>
            </a:pPr>
            <a:r>
              <a:rPr lang="en-US" sz="3999">
                <a:solidFill>
                  <a:srgbClr val="FFFFFF"/>
                </a:solidFill>
                <a:latin typeface="Roca Two"/>
                <a:ea typeface="Roca Two"/>
                <a:cs typeface="Roca Two"/>
                <a:sym typeface="Roca Two"/>
              </a:rPr>
              <a:t>Sheet metal design is the process of creating three-dimensional parts from flat sheets of metal using various forming and cutting techniques</a:t>
            </a:r>
          </a:p>
          <a:p>
            <a:pPr algn="l" marL="863599" indent="-431800" lvl="1">
              <a:lnSpc>
                <a:spcPts val="7599"/>
              </a:lnSpc>
              <a:buFont typeface="Arial"/>
              <a:buChar char="•"/>
            </a:pPr>
            <a:r>
              <a:rPr lang="en-US" sz="3999" strike="noStrike" u="none">
                <a:solidFill>
                  <a:srgbClr val="FFFFFF"/>
                </a:solidFill>
                <a:latin typeface="Roca Two"/>
                <a:ea typeface="Roca Two"/>
                <a:cs typeface="Roca Two"/>
                <a:sym typeface="Roca Two"/>
              </a:rPr>
              <a:t>Types of sheet metal dies: Simple Dies, Compound Dies , Pregressive Dies</a:t>
            </a:r>
          </a:p>
        </p:txBody>
      </p:sp>
      <p:sp>
        <p:nvSpPr>
          <p:cNvPr name="TextBox 8" id="8"/>
          <p:cNvSpPr txBox="true"/>
          <p:nvPr/>
        </p:nvSpPr>
        <p:spPr>
          <a:xfrm rot="0">
            <a:off x="408545" y="479771"/>
            <a:ext cx="17639605" cy="2787650"/>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WHAT IS THE SHEET METAL DIES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sp>
        <p:nvSpPr>
          <p:cNvPr name="AutoShape 2" id="2"/>
          <p:cNvSpPr/>
          <p:nvPr/>
        </p:nvSpPr>
        <p:spPr>
          <a:xfrm>
            <a:off x="9018548" y="3290534"/>
            <a:ext cx="5955189" cy="0"/>
          </a:xfrm>
          <a:prstGeom prst="line">
            <a:avLst/>
          </a:prstGeom>
          <a:ln cap="rnd" w="66675">
            <a:solidFill>
              <a:srgbClr val="E7E7E7"/>
            </a:solidFill>
            <a:prstDash val="solid"/>
            <a:headEnd type="none" len="sm" w="sm"/>
            <a:tailEnd type="none" len="sm" w="sm"/>
          </a:ln>
        </p:spPr>
      </p:sp>
      <p:sp>
        <p:nvSpPr>
          <p:cNvPr name="AutoShape 3" id="3"/>
          <p:cNvSpPr/>
          <p:nvPr/>
        </p:nvSpPr>
        <p:spPr>
          <a:xfrm>
            <a:off x="3063359" y="3290534"/>
            <a:ext cx="5955189" cy="0"/>
          </a:xfrm>
          <a:prstGeom prst="line">
            <a:avLst/>
          </a:prstGeom>
          <a:ln cap="flat" w="66675">
            <a:solidFill>
              <a:srgbClr val="E7E7E7"/>
            </a:solidFill>
            <a:prstDash val="solid"/>
            <a:headEnd type="none" len="sm" w="sm"/>
            <a:tailEnd type="none" len="sm" w="sm"/>
          </a:ln>
        </p:spPr>
      </p:sp>
      <p:grpSp>
        <p:nvGrpSpPr>
          <p:cNvPr name="Group 4" id="4"/>
          <p:cNvGrpSpPr/>
          <p:nvPr/>
        </p:nvGrpSpPr>
        <p:grpSpPr>
          <a:xfrm rot="0">
            <a:off x="1775202" y="2496806"/>
            <a:ext cx="14737596" cy="3088473"/>
            <a:chOff x="0" y="0"/>
            <a:chExt cx="19650128" cy="4117964"/>
          </a:xfrm>
        </p:grpSpPr>
        <p:sp>
          <p:nvSpPr>
            <p:cNvPr name="AutoShape 5" id="5"/>
            <p:cNvSpPr/>
            <p:nvPr/>
          </p:nvSpPr>
          <p:spPr>
            <a:xfrm>
              <a:off x="9657794" y="0"/>
              <a:ext cx="0" cy="1058304"/>
            </a:xfrm>
            <a:prstGeom prst="line">
              <a:avLst/>
            </a:prstGeom>
            <a:ln cap="flat" w="88900">
              <a:solidFill>
                <a:srgbClr val="E7E7E7"/>
              </a:solidFill>
              <a:prstDash val="solid"/>
              <a:headEnd type="none" len="sm" w="sm"/>
              <a:tailEnd type="none" len="sm" w="sm"/>
            </a:ln>
          </p:spPr>
        </p:sp>
        <p:sp>
          <p:nvSpPr>
            <p:cNvPr name="AutoShape 6" id="6"/>
            <p:cNvSpPr/>
            <p:nvPr/>
          </p:nvSpPr>
          <p:spPr>
            <a:xfrm>
              <a:off x="17598046" y="1012584"/>
              <a:ext cx="0" cy="1530008"/>
            </a:xfrm>
            <a:prstGeom prst="line">
              <a:avLst/>
            </a:prstGeom>
            <a:ln cap="rnd" w="88900">
              <a:solidFill>
                <a:srgbClr val="E7E7E7"/>
              </a:solidFill>
              <a:prstDash val="solid"/>
              <a:headEnd type="none" len="sm" w="sm"/>
              <a:tailEnd type="triangle" len="med" w="lg"/>
            </a:ln>
          </p:spPr>
        </p:sp>
        <p:sp>
          <p:nvSpPr>
            <p:cNvPr name="AutoShape 7" id="7"/>
            <p:cNvSpPr/>
            <p:nvPr/>
          </p:nvSpPr>
          <p:spPr>
            <a:xfrm>
              <a:off x="12711025" y="1058304"/>
              <a:ext cx="0" cy="1530008"/>
            </a:xfrm>
            <a:prstGeom prst="line">
              <a:avLst/>
            </a:prstGeom>
            <a:ln cap="rnd" w="88900">
              <a:solidFill>
                <a:srgbClr val="E7E7E7"/>
              </a:solidFill>
              <a:prstDash val="solid"/>
              <a:headEnd type="none" len="sm" w="sm"/>
              <a:tailEnd type="triangle" len="med" w="lg"/>
            </a:ln>
          </p:spPr>
        </p:sp>
        <p:sp>
          <p:nvSpPr>
            <p:cNvPr name="AutoShape 8" id="8"/>
            <p:cNvSpPr/>
            <p:nvPr/>
          </p:nvSpPr>
          <p:spPr>
            <a:xfrm flipH="true">
              <a:off x="6609794" y="1058304"/>
              <a:ext cx="0" cy="1530008"/>
            </a:xfrm>
            <a:prstGeom prst="line">
              <a:avLst/>
            </a:prstGeom>
            <a:ln cap="flat" w="88900">
              <a:solidFill>
                <a:srgbClr val="E7E7E7"/>
              </a:solidFill>
              <a:prstDash val="solid"/>
              <a:headEnd type="none" len="sm" w="sm"/>
              <a:tailEnd type="triangle" len="med" w="lg"/>
            </a:ln>
          </p:spPr>
        </p:sp>
        <p:sp>
          <p:nvSpPr>
            <p:cNvPr name="AutoShape 9" id="9"/>
            <p:cNvSpPr/>
            <p:nvPr/>
          </p:nvSpPr>
          <p:spPr>
            <a:xfrm flipH="true">
              <a:off x="1742943" y="1012584"/>
              <a:ext cx="0" cy="1530008"/>
            </a:xfrm>
            <a:prstGeom prst="line">
              <a:avLst/>
            </a:prstGeom>
            <a:ln cap="flat" w="88900">
              <a:solidFill>
                <a:srgbClr val="E7E7E7"/>
              </a:solidFill>
              <a:prstDash val="solid"/>
              <a:headEnd type="none" len="sm" w="sm"/>
              <a:tailEnd type="triangle" len="med" w="lg"/>
            </a:ln>
          </p:spPr>
        </p:sp>
        <p:sp>
          <p:nvSpPr>
            <p:cNvPr name="TextBox 10" id="10"/>
            <p:cNvSpPr txBox="true"/>
            <p:nvPr/>
          </p:nvSpPr>
          <p:spPr>
            <a:xfrm rot="0">
              <a:off x="15996673" y="3010904"/>
              <a:ext cx="3653455" cy="1107061"/>
            </a:xfrm>
            <a:prstGeom prst="rect">
              <a:avLst/>
            </a:prstGeom>
          </p:spPr>
          <p:txBody>
            <a:bodyPr anchor="t" rtlCol="false" tIns="0" lIns="0" bIns="0" rIns="0">
              <a:spAutoFit/>
            </a:bodyPr>
            <a:lstStyle/>
            <a:p>
              <a:pPr algn="ctr">
                <a:lnSpc>
                  <a:spcPts val="7000"/>
                </a:lnSpc>
                <a:spcBef>
                  <a:spcPct val="0"/>
                </a:spcBef>
              </a:pPr>
              <a:r>
                <a:rPr lang="en-US" b="true" sz="5000">
                  <a:solidFill>
                    <a:srgbClr val="E7E7E7"/>
                  </a:solidFill>
                  <a:latin typeface="Alexandria Bold"/>
                  <a:ea typeface="Alexandria Bold"/>
                  <a:cs typeface="Alexandria Bold"/>
                  <a:sym typeface="Alexandria Bold"/>
                </a:rPr>
                <a:t>B</a:t>
              </a:r>
              <a:r>
                <a:rPr lang="en-US" b="true" sz="5000">
                  <a:solidFill>
                    <a:srgbClr val="E7E7E7"/>
                  </a:solidFill>
                  <a:latin typeface="Alexandria Bold"/>
                  <a:ea typeface="Alexandria Bold"/>
                  <a:cs typeface="Alexandria Bold"/>
                  <a:sym typeface="Alexandria Bold"/>
                </a:rPr>
                <a:t>ending</a:t>
              </a:r>
            </a:p>
          </p:txBody>
        </p:sp>
        <p:sp>
          <p:nvSpPr>
            <p:cNvPr name="TextBox 11" id="11"/>
            <p:cNvSpPr txBox="true"/>
            <p:nvPr/>
          </p:nvSpPr>
          <p:spPr>
            <a:xfrm rot="0">
              <a:off x="11074798" y="3010904"/>
              <a:ext cx="3272455" cy="1107061"/>
            </a:xfrm>
            <a:prstGeom prst="rect">
              <a:avLst/>
            </a:prstGeom>
          </p:spPr>
          <p:txBody>
            <a:bodyPr anchor="t" rtlCol="false" tIns="0" lIns="0" bIns="0" rIns="0">
              <a:spAutoFit/>
            </a:bodyPr>
            <a:lstStyle/>
            <a:p>
              <a:pPr algn="ctr">
                <a:lnSpc>
                  <a:spcPts val="7000"/>
                </a:lnSpc>
                <a:spcBef>
                  <a:spcPct val="0"/>
                </a:spcBef>
              </a:pPr>
              <a:r>
                <a:rPr lang="en-US" b="true" sz="5000">
                  <a:solidFill>
                    <a:srgbClr val="E7E7E7"/>
                  </a:solidFill>
                  <a:latin typeface="Alexandria Bold"/>
                  <a:ea typeface="Alexandria Bold"/>
                  <a:cs typeface="Alexandria Bold"/>
                  <a:sym typeface="Alexandria Bold"/>
                </a:rPr>
                <a:t>Cutting</a:t>
              </a:r>
            </a:p>
          </p:txBody>
        </p:sp>
        <p:sp>
          <p:nvSpPr>
            <p:cNvPr name="TextBox 12" id="12"/>
            <p:cNvSpPr txBox="true"/>
            <p:nvPr/>
          </p:nvSpPr>
          <p:spPr>
            <a:xfrm rot="0">
              <a:off x="4821983" y="3010904"/>
              <a:ext cx="3575624" cy="1107061"/>
            </a:xfrm>
            <a:prstGeom prst="rect">
              <a:avLst/>
            </a:prstGeom>
          </p:spPr>
          <p:txBody>
            <a:bodyPr anchor="t" rtlCol="false" tIns="0" lIns="0" bIns="0" rIns="0">
              <a:spAutoFit/>
            </a:bodyPr>
            <a:lstStyle/>
            <a:p>
              <a:pPr algn="ctr">
                <a:lnSpc>
                  <a:spcPts val="7000"/>
                </a:lnSpc>
                <a:spcBef>
                  <a:spcPct val="0"/>
                </a:spcBef>
              </a:pPr>
              <a:r>
                <a:rPr lang="en-US" b="true" sz="5000">
                  <a:solidFill>
                    <a:srgbClr val="E7E7E7"/>
                  </a:solidFill>
                  <a:latin typeface="Alexandria Bold"/>
                  <a:ea typeface="Alexandria Bold"/>
                  <a:cs typeface="Alexandria Bold"/>
                  <a:sym typeface="Alexandria Bold"/>
                </a:rPr>
                <a:t>Piercing</a:t>
              </a:r>
            </a:p>
          </p:txBody>
        </p:sp>
        <p:sp>
          <p:nvSpPr>
            <p:cNvPr name="TextBox 13" id="13"/>
            <p:cNvSpPr txBox="true"/>
            <p:nvPr/>
          </p:nvSpPr>
          <p:spPr>
            <a:xfrm rot="0">
              <a:off x="0" y="3010904"/>
              <a:ext cx="3485886" cy="1107061"/>
            </a:xfrm>
            <a:prstGeom prst="rect">
              <a:avLst/>
            </a:prstGeom>
          </p:spPr>
          <p:txBody>
            <a:bodyPr anchor="t" rtlCol="false" tIns="0" lIns="0" bIns="0" rIns="0">
              <a:spAutoFit/>
            </a:bodyPr>
            <a:lstStyle/>
            <a:p>
              <a:pPr algn="ctr">
                <a:lnSpc>
                  <a:spcPts val="7000"/>
                </a:lnSpc>
                <a:spcBef>
                  <a:spcPct val="0"/>
                </a:spcBef>
              </a:pPr>
              <a:r>
                <a:rPr lang="en-US" b="true" sz="5000">
                  <a:solidFill>
                    <a:srgbClr val="E7E7E7"/>
                  </a:solidFill>
                  <a:latin typeface="Alexandria Bold"/>
                  <a:ea typeface="Alexandria Bold"/>
                  <a:cs typeface="Alexandria Bold"/>
                  <a:sym typeface="Alexandria Bold"/>
                </a:rPr>
                <a:t>Slotting</a:t>
              </a:r>
            </a:p>
          </p:txBody>
        </p:sp>
      </p:grpSp>
      <p:sp>
        <p:nvSpPr>
          <p:cNvPr name="Freeform 14" id="14"/>
          <p:cNvSpPr/>
          <p:nvPr/>
        </p:nvSpPr>
        <p:spPr>
          <a:xfrm flipH="false" flipV="false" rot="0">
            <a:off x="4790181" y="6052847"/>
            <a:ext cx="9325708" cy="3998397"/>
          </a:xfrm>
          <a:custGeom>
            <a:avLst/>
            <a:gdLst/>
            <a:ahLst/>
            <a:cxnLst/>
            <a:rect r="r" b="b" t="t" l="l"/>
            <a:pathLst>
              <a:path h="3998397" w="9325708">
                <a:moveTo>
                  <a:pt x="0" y="0"/>
                </a:moveTo>
                <a:lnTo>
                  <a:pt x="9325708" y="0"/>
                </a:lnTo>
                <a:lnTo>
                  <a:pt x="9325708" y="3998397"/>
                </a:lnTo>
                <a:lnTo>
                  <a:pt x="0" y="3998397"/>
                </a:lnTo>
                <a:lnTo>
                  <a:pt x="0" y="0"/>
                </a:lnTo>
                <a:close/>
              </a:path>
            </a:pathLst>
          </a:custGeom>
          <a:blipFill>
            <a:blip r:embed="rId2"/>
            <a:stretch>
              <a:fillRect l="0" t="0" r="0" b="0"/>
            </a:stretch>
          </a:blipFill>
        </p:spPr>
      </p:sp>
      <p:sp>
        <p:nvSpPr>
          <p:cNvPr name="TextBox 15" id="15"/>
          <p:cNvSpPr txBox="true"/>
          <p:nvPr/>
        </p:nvSpPr>
        <p:spPr>
          <a:xfrm rot="0">
            <a:off x="4172111" y="891735"/>
            <a:ext cx="9943778" cy="1033814"/>
          </a:xfrm>
          <a:prstGeom prst="rect">
            <a:avLst/>
          </a:prstGeom>
        </p:spPr>
        <p:txBody>
          <a:bodyPr anchor="t" rtlCol="false" tIns="0" lIns="0" bIns="0" rIns="0">
            <a:spAutoFit/>
          </a:bodyPr>
          <a:lstStyle/>
          <a:p>
            <a:pPr algn="ctr">
              <a:lnSpc>
                <a:spcPts val="7760"/>
              </a:lnSpc>
            </a:pPr>
            <a:r>
              <a:rPr lang="en-US" sz="8000" b="true">
                <a:solidFill>
                  <a:srgbClr val="E7E7E7"/>
                </a:solidFill>
                <a:latin typeface="Alexandria Bold"/>
                <a:ea typeface="Alexandria Bold"/>
                <a:cs typeface="Alexandria Bold"/>
                <a:sym typeface="Alexandria Bold"/>
              </a:rPr>
              <a:t>Progessive Die</a:t>
            </a:r>
          </a:p>
        </p:txBody>
      </p:sp>
    </p:spTree>
  </p:cSld>
  <p:clrMapOvr>
    <a:masterClrMapping/>
  </p:clrMapOvr>
</p:sld>
</file>

<file path=ppt/slides/slide7.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2613316" y="876300"/>
            <a:ext cx="13061369" cy="1368424"/>
          </a:xfrm>
          <a:prstGeom prst="rect">
            <a:avLst/>
          </a:prstGeom>
        </p:spPr>
        <p:txBody>
          <a:bodyPr anchor="t" rtlCol="false" tIns="0" lIns="0" bIns="0" rIns="0">
            <a:spAutoFit/>
          </a:bodyPr>
          <a:lstStyle/>
          <a:p>
            <a:pPr algn="ctr">
              <a:lnSpc>
                <a:spcPts val="11200"/>
              </a:lnSpc>
              <a:spcBef>
                <a:spcPct val="0"/>
              </a:spcBef>
            </a:pPr>
            <a:r>
              <a:rPr lang="en-US" b="true" sz="8000">
                <a:solidFill>
                  <a:srgbClr val="DC882D"/>
                </a:solidFill>
                <a:latin typeface="Canva Sans Bold"/>
                <a:ea typeface="Canva Sans Bold"/>
                <a:cs typeface="Canva Sans Bold"/>
                <a:sym typeface="Canva Sans Bold"/>
              </a:rPr>
              <a:t>Use of spring Metal Dies</a:t>
            </a:r>
          </a:p>
        </p:txBody>
      </p:sp>
      <p:sp>
        <p:nvSpPr>
          <p:cNvPr name="TextBox 6" id="6"/>
          <p:cNvSpPr txBox="true"/>
          <p:nvPr/>
        </p:nvSpPr>
        <p:spPr>
          <a:xfrm rot="0">
            <a:off x="634939" y="3858770"/>
            <a:ext cx="17018122" cy="5549900"/>
          </a:xfrm>
          <a:prstGeom prst="rect">
            <a:avLst/>
          </a:prstGeom>
        </p:spPr>
        <p:txBody>
          <a:bodyPr anchor="t" rtlCol="false" tIns="0" lIns="0" bIns="0" rIns="0">
            <a:spAutoFit/>
          </a:bodyPr>
          <a:lstStyle/>
          <a:p>
            <a:pPr algn="l" marL="755651" indent="-377825" lvl="1">
              <a:lnSpc>
                <a:spcPts val="4900"/>
              </a:lnSpc>
              <a:buFont typeface="Arial"/>
              <a:buChar char="•"/>
            </a:pPr>
            <a:r>
              <a:rPr lang="en-US" sz="3500">
                <a:solidFill>
                  <a:srgbClr val="FFFFFF"/>
                </a:solidFill>
                <a:latin typeface="Roca Two"/>
                <a:ea typeface="Roca Two"/>
                <a:cs typeface="Roca Two"/>
                <a:sym typeface="Roca Two"/>
              </a:rPr>
              <a:t>Springs are important in die design because they help push parts like the punch back to their original position after cutting or forming. They also help hold the metal sheet in place and push the part out of the die. Springs make the die work more smoothly, reduce noise and shocks, and help improve the quality of the final product</a:t>
            </a:r>
          </a:p>
          <a:p>
            <a:pPr algn="l">
              <a:lnSpc>
                <a:spcPts val="4900"/>
              </a:lnSpc>
            </a:pPr>
          </a:p>
          <a:p>
            <a:pPr algn="l" marL="755651" indent="-377825" lvl="1">
              <a:lnSpc>
                <a:spcPts val="4900"/>
              </a:lnSpc>
              <a:buFont typeface="Arial"/>
              <a:buChar char="•"/>
            </a:pPr>
            <a:r>
              <a:rPr lang="en-US" sz="3500">
                <a:solidFill>
                  <a:srgbClr val="FFFFFF"/>
                </a:solidFill>
                <a:latin typeface="Roca Two"/>
                <a:ea typeface="Roca Two"/>
                <a:cs typeface="Roca Two"/>
                <a:sym typeface="Roca Two"/>
              </a:rPr>
              <a:t>Calculating spring deflection is important to keep the spring safe from damage, ensure smooth die operation, and improve part quality. It helps control the force, avoid spring failure, and extend the die’s life.</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066943"/>
            <a:chOff x="0" y="0"/>
            <a:chExt cx="6434519" cy="807754"/>
          </a:xfrm>
        </p:grpSpPr>
        <p:sp>
          <p:nvSpPr>
            <p:cNvPr name="Freeform 3" id="3"/>
            <p:cNvSpPr/>
            <p:nvPr/>
          </p:nvSpPr>
          <p:spPr>
            <a:xfrm flipH="false" flipV="false" rot="0">
              <a:off x="0" y="0"/>
              <a:ext cx="6434519" cy="807754"/>
            </a:xfrm>
            <a:custGeom>
              <a:avLst/>
              <a:gdLst/>
              <a:ahLst/>
              <a:cxnLst/>
              <a:rect r="r" b="b" t="t" l="l"/>
              <a:pathLst>
                <a:path h="807754" w="6434519">
                  <a:moveTo>
                    <a:pt x="0" y="0"/>
                  </a:moveTo>
                  <a:lnTo>
                    <a:pt x="6434519" y="0"/>
                  </a:lnTo>
                  <a:lnTo>
                    <a:pt x="6434519" y="807754"/>
                  </a:lnTo>
                  <a:lnTo>
                    <a:pt x="0" y="807754"/>
                  </a:lnTo>
                  <a:close/>
                </a:path>
              </a:pathLst>
            </a:custGeom>
            <a:solidFill>
              <a:srgbClr val="FFFFFF"/>
            </a:solidFill>
            <a:ln cap="sq">
              <a:noFill/>
              <a:prstDash val="solid"/>
              <a:miter/>
            </a:ln>
          </p:spPr>
        </p:sp>
        <p:sp>
          <p:nvSpPr>
            <p:cNvPr name="TextBox 4" id="4"/>
            <p:cNvSpPr txBox="true"/>
            <p:nvPr/>
          </p:nvSpPr>
          <p:spPr>
            <a:xfrm>
              <a:off x="0" y="-38100"/>
              <a:ext cx="6434519" cy="845854"/>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6436761" y="2877734"/>
            <a:ext cx="14256306" cy="6109846"/>
          </a:xfrm>
          <a:custGeom>
            <a:avLst/>
            <a:gdLst/>
            <a:ahLst/>
            <a:cxnLst/>
            <a:rect r="r" b="b" t="t" l="l"/>
            <a:pathLst>
              <a:path h="6109846" w="14256306">
                <a:moveTo>
                  <a:pt x="0" y="0"/>
                </a:moveTo>
                <a:lnTo>
                  <a:pt x="14256306" y="0"/>
                </a:lnTo>
                <a:lnTo>
                  <a:pt x="14256306" y="6109846"/>
                </a:lnTo>
                <a:lnTo>
                  <a:pt x="0" y="6109846"/>
                </a:lnTo>
                <a:lnTo>
                  <a:pt x="0" y="0"/>
                </a:lnTo>
                <a:close/>
              </a:path>
            </a:pathLst>
          </a:custGeom>
          <a:blipFill>
            <a:blip r:embed="rId2"/>
            <a:stretch>
              <a:fillRect l="0" t="0" r="0" b="0"/>
            </a:stretch>
          </a:blipFill>
        </p:spPr>
      </p:sp>
      <p:sp>
        <p:nvSpPr>
          <p:cNvPr name="TextBox 6" id="6"/>
          <p:cNvSpPr txBox="true"/>
          <p:nvPr/>
        </p:nvSpPr>
        <p:spPr>
          <a:xfrm rot="0">
            <a:off x="408545" y="3353412"/>
            <a:ext cx="9297488" cy="5142320"/>
          </a:xfrm>
          <a:prstGeom prst="rect">
            <a:avLst/>
          </a:prstGeom>
        </p:spPr>
        <p:txBody>
          <a:bodyPr anchor="t" rtlCol="false" tIns="0" lIns="0" bIns="0" rIns="0">
            <a:spAutoFit/>
          </a:bodyPr>
          <a:lstStyle/>
          <a:p>
            <a:pPr algn="l" marL="780392" indent="-390196" lvl="1">
              <a:lnSpc>
                <a:spcPts val="6867"/>
              </a:lnSpc>
              <a:buFont typeface="Arial"/>
              <a:buChar char="•"/>
            </a:pPr>
            <a:r>
              <a:rPr lang="en-US" sz="3614">
                <a:solidFill>
                  <a:srgbClr val="FFFFFF"/>
                </a:solidFill>
                <a:latin typeface="Roca Two"/>
                <a:ea typeface="Roca Two"/>
                <a:cs typeface="Roca Two"/>
                <a:sym typeface="Roca Two"/>
              </a:rPr>
              <a:t>Crankshaft is the main rotating shaft </a:t>
            </a:r>
          </a:p>
          <a:p>
            <a:pPr algn="l" marL="780392" indent="-390196" lvl="1">
              <a:lnSpc>
                <a:spcPts val="6867"/>
              </a:lnSpc>
              <a:buFont typeface="Arial"/>
              <a:buChar char="•"/>
            </a:pPr>
            <a:r>
              <a:rPr lang="en-US" sz="3614">
                <a:solidFill>
                  <a:srgbClr val="FFFFFF"/>
                </a:solidFill>
                <a:latin typeface="Roca Two"/>
                <a:ea typeface="Roca Two"/>
                <a:cs typeface="Roca Two"/>
                <a:sym typeface="Roca Two"/>
              </a:rPr>
              <a:t>Its function is to transmit rotational motion from the flywheel and convert it into controlled mechanical motion to drive the press mechanism shown in the figure</a:t>
            </a:r>
          </a:p>
        </p:txBody>
      </p:sp>
      <p:sp>
        <p:nvSpPr>
          <p:cNvPr name="TextBox 7" id="7"/>
          <p:cNvSpPr txBox="true"/>
          <p:nvPr/>
        </p:nvSpPr>
        <p:spPr>
          <a:xfrm rot="0">
            <a:off x="408545" y="686939"/>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CRANK MECHANISM</a:t>
            </a:r>
          </a:p>
        </p:txBody>
      </p:sp>
    </p:spTree>
  </p:cSld>
  <p:clrMapOvr>
    <a:masterClrMapping/>
  </p:clrMapOvr>
</p:sld>
</file>

<file path=ppt/slides/slide9.xml><?xml version="1.0" encoding="utf-8"?>
<p:sld xmlns:p="http://schemas.openxmlformats.org/presentationml/2006/main" xmlns:a="http://schemas.openxmlformats.org/drawingml/2006/main">
  <p:cSld>
    <p:bg>
      <p:bgPr>
        <a:solidFill>
          <a:srgbClr val="DC882D"/>
        </a:solidFill>
      </p:bgPr>
    </p:bg>
    <p:spTree>
      <p:nvGrpSpPr>
        <p:cNvPr id="1" name=""/>
        <p:cNvGrpSpPr/>
        <p:nvPr/>
      </p:nvGrpSpPr>
      <p:grpSpPr>
        <a:xfrm>
          <a:off x="0" y="0"/>
          <a:ext cx="0" cy="0"/>
          <a:chOff x="0" y="0"/>
          <a:chExt cx="0" cy="0"/>
        </a:xfrm>
      </p:grpSpPr>
      <p:grpSp>
        <p:nvGrpSpPr>
          <p:cNvPr name="Group 2" id="2"/>
          <p:cNvGrpSpPr/>
          <p:nvPr/>
        </p:nvGrpSpPr>
        <p:grpSpPr>
          <a:xfrm rot="0">
            <a:off x="-3071532" y="-841562"/>
            <a:ext cx="24431065" cy="3946563"/>
            <a:chOff x="0" y="0"/>
            <a:chExt cx="6434519" cy="1039424"/>
          </a:xfrm>
        </p:grpSpPr>
        <p:sp>
          <p:nvSpPr>
            <p:cNvPr name="Freeform 3" id="3"/>
            <p:cNvSpPr/>
            <p:nvPr/>
          </p:nvSpPr>
          <p:spPr>
            <a:xfrm flipH="false" flipV="false" rot="0">
              <a:off x="0" y="0"/>
              <a:ext cx="6434519" cy="1039424"/>
            </a:xfrm>
            <a:custGeom>
              <a:avLst/>
              <a:gdLst/>
              <a:ahLst/>
              <a:cxnLst/>
              <a:rect r="r" b="b" t="t" l="l"/>
              <a:pathLst>
                <a:path h="1039424" w="6434519">
                  <a:moveTo>
                    <a:pt x="0" y="0"/>
                  </a:moveTo>
                  <a:lnTo>
                    <a:pt x="6434519" y="0"/>
                  </a:lnTo>
                  <a:lnTo>
                    <a:pt x="6434519" y="1039424"/>
                  </a:lnTo>
                  <a:lnTo>
                    <a:pt x="0" y="1039424"/>
                  </a:lnTo>
                  <a:close/>
                </a:path>
              </a:pathLst>
            </a:custGeom>
            <a:solidFill>
              <a:srgbClr val="FFFFFF"/>
            </a:solidFill>
            <a:ln cap="sq">
              <a:noFill/>
              <a:prstDash val="solid"/>
              <a:miter/>
            </a:ln>
          </p:spPr>
        </p:sp>
        <p:sp>
          <p:nvSpPr>
            <p:cNvPr name="TextBox 4" id="4"/>
            <p:cNvSpPr txBox="true"/>
            <p:nvPr/>
          </p:nvSpPr>
          <p:spPr>
            <a:xfrm>
              <a:off x="0" y="-38100"/>
              <a:ext cx="6434519" cy="1077524"/>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168279" y="4361578"/>
            <a:ext cx="16091021" cy="3489162"/>
          </a:xfrm>
          <a:prstGeom prst="rect">
            <a:avLst/>
          </a:prstGeom>
        </p:spPr>
        <p:txBody>
          <a:bodyPr anchor="t" rtlCol="false" tIns="0" lIns="0" bIns="0" rIns="0">
            <a:spAutoFit/>
          </a:bodyPr>
          <a:lstStyle/>
          <a:p>
            <a:pPr algn="l" marL="1079501" indent="-539750" lvl="1">
              <a:lnSpc>
                <a:spcPts val="9500"/>
              </a:lnSpc>
              <a:buFont typeface="Arial"/>
              <a:buChar char="•"/>
            </a:pPr>
            <a:r>
              <a:rPr lang="en-US" sz="5000">
                <a:solidFill>
                  <a:srgbClr val="FFFFFF"/>
                </a:solidFill>
                <a:latin typeface="Roca Two"/>
                <a:ea typeface="Roca Two"/>
                <a:cs typeface="Roca Two"/>
                <a:sym typeface="Roca Two"/>
              </a:rPr>
              <a:t>Flywheels-function and operation ne</a:t>
            </a:r>
            <a:r>
              <a:rPr lang="en-US" sz="5000" strike="noStrike" u="none">
                <a:solidFill>
                  <a:srgbClr val="FFFFFF"/>
                </a:solidFill>
                <a:latin typeface="Roca Two"/>
                <a:ea typeface="Roca Two"/>
                <a:cs typeface="Roca Two"/>
                <a:sym typeface="Roca Two"/>
              </a:rPr>
              <a:t>ed</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Flywheels Material </a:t>
            </a:r>
          </a:p>
          <a:p>
            <a:pPr algn="l" marL="1079501" indent="-539750" lvl="1">
              <a:lnSpc>
                <a:spcPts val="9500"/>
              </a:lnSpc>
              <a:buFont typeface="Arial"/>
              <a:buChar char="•"/>
            </a:pPr>
            <a:r>
              <a:rPr lang="en-US" b="true" sz="5000" strike="noStrike" u="none">
                <a:solidFill>
                  <a:srgbClr val="FFFFFF"/>
                </a:solidFill>
                <a:latin typeface="Roca Two Bold"/>
                <a:ea typeface="Roca Two Bold"/>
                <a:cs typeface="Roca Two Bold"/>
                <a:sym typeface="Roca Two Bold"/>
              </a:rPr>
              <a:t>Design of Flywheels</a:t>
            </a:r>
          </a:p>
        </p:txBody>
      </p:sp>
      <p:sp>
        <p:nvSpPr>
          <p:cNvPr name="TextBox 6" id="6"/>
          <p:cNvSpPr txBox="true"/>
          <p:nvPr/>
        </p:nvSpPr>
        <p:spPr>
          <a:xfrm rot="0">
            <a:off x="393987" y="1143000"/>
            <a:ext cx="17639605" cy="1406525"/>
          </a:xfrm>
          <a:prstGeom prst="rect">
            <a:avLst/>
          </a:prstGeom>
        </p:spPr>
        <p:txBody>
          <a:bodyPr anchor="t" rtlCol="false" tIns="0" lIns="0" bIns="0" rIns="0">
            <a:spAutoFit/>
          </a:bodyPr>
          <a:lstStyle/>
          <a:p>
            <a:pPr algn="ctr" marL="0" indent="0" lvl="0">
              <a:lnSpc>
                <a:spcPts val="10899"/>
              </a:lnSpc>
            </a:pPr>
            <a:r>
              <a:rPr lang="en-US" b="true" sz="9999" spc="299">
                <a:solidFill>
                  <a:srgbClr val="DC882D"/>
                </a:solidFill>
                <a:latin typeface="Roca Two Ultra-Bold"/>
                <a:ea typeface="Roca Two Ultra-Bold"/>
                <a:cs typeface="Roca Two Ultra-Bold"/>
                <a:sym typeface="Roca Two Ultra-Bold"/>
              </a:rPr>
              <a:t>FLYWHEEL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DAGqspPGKo8</dc:identifier>
  <dcterms:modified xsi:type="dcterms:W3CDTF">2011-08-01T06:04:30Z</dcterms:modified>
  <cp:revision>1</cp:revision>
  <dc:title>Engineering Process Presentation</dc:title>
</cp:coreProperties>
</file>