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70" r:id="rId5"/>
    <p:sldId id="259" r:id="rId6"/>
    <p:sldId id="271" r:id="rId7"/>
    <p:sldId id="272" r:id="rId8"/>
    <p:sldId id="273" r:id="rId9"/>
    <p:sldId id="266" r:id="rId10"/>
    <p:sldId id="267" r:id="rId11"/>
    <p:sldId id="278" r:id="rId12"/>
    <p:sldId id="268" r:id="rId13"/>
    <p:sldId id="274" r:id="rId14"/>
    <p:sldId id="279" r:id="rId15"/>
    <p:sldId id="280" r:id="rId16"/>
    <p:sldId id="275" r:id="rId17"/>
    <p:sldId id="276" r:id="rId18"/>
    <p:sldId id="277" r:id="rId19"/>
    <p:sldId id="28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عنوان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16" name="عنصر نائب للتاريخ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BFBE-2575-4DFA-B5D2-D1E39B60A27B}" type="datetimeFigureOut">
              <a:rPr lang="en-US" smtClean="0"/>
              <a:pPr/>
              <a:t>12/26/2010</a:t>
            </a:fld>
            <a:endParaRPr lang="en-US"/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عنصر نائب لرقم الشريحة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BFBE-2575-4DFA-B5D2-D1E39B60A27B}" type="datetimeFigureOut">
              <a:rPr lang="en-US" smtClean="0"/>
              <a:pPr/>
              <a:t>12/26/2010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BFBE-2575-4DFA-B5D2-D1E39B60A27B}" type="datetimeFigureOut">
              <a:rPr lang="en-US" smtClean="0"/>
              <a:pPr/>
              <a:t>12/26/2010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وان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7" name="عنصر نائب للمحتوى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5" name="عنصر نائب للتاريخ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BFBE-2575-4DFA-B5D2-D1E39B60A27B}" type="datetimeFigureOut">
              <a:rPr lang="en-US" smtClean="0"/>
              <a:pPr/>
              <a:t>12/26/2010</a:t>
            </a:fld>
            <a:endParaRPr lang="en-US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عنصر نائب لرقم الشريحة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عنصر نائب للنص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9" name="عنصر نائب للتاريخ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BFBE-2575-4DFA-B5D2-D1E39B60A27B}" type="datetimeFigureOut">
              <a:rPr lang="en-US" smtClean="0"/>
              <a:pPr/>
              <a:t>12/26/2010</a:t>
            </a:fld>
            <a:endParaRPr lang="en-US"/>
          </a:p>
        </p:txBody>
      </p:sp>
      <p:sp>
        <p:nvSpPr>
          <p:cNvPr id="11" name="عنصر نائب للتذييل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عنصر نائب لرقم الشريحة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عنوان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عنوان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4" name="عنصر نائب للمحتوى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1" name="عنصر نائب للتاريخ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BFBE-2575-4DFA-B5D2-D1E39B60A27B}" type="datetimeFigureOut">
              <a:rPr lang="en-US" smtClean="0"/>
              <a:pPr/>
              <a:t>12/26/2010</a:t>
            </a:fld>
            <a:endParaRPr lang="en-US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عنصر نائب لرقم الشريحة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عنوان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25" name="عنصر نائب للنص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8" name="عنصر نائب للمحتوى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BFBE-2575-4DFA-B5D2-D1E39B60A27B}" type="datetimeFigureOut">
              <a:rPr lang="en-US" smtClean="0"/>
              <a:pPr/>
              <a:t>12/26/2010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عنوان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BFBE-2575-4DFA-B5D2-D1E39B60A27B}" type="datetimeFigureOut">
              <a:rPr lang="en-US" smtClean="0"/>
              <a:pPr/>
              <a:t>12/26/2010</a:t>
            </a:fld>
            <a:endParaRPr lang="en-US"/>
          </a:p>
        </p:txBody>
      </p:sp>
      <p:sp>
        <p:nvSpPr>
          <p:cNvPr id="21" name="عنصر نائب للتذييل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BFBE-2575-4DFA-B5D2-D1E39B60A27B}" type="datetimeFigureOut">
              <a:rPr lang="en-US" smtClean="0"/>
              <a:pPr/>
              <a:t>12/26/2010</a:t>
            </a:fld>
            <a:endParaRPr lang="en-US"/>
          </a:p>
        </p:txBody>
      </p:sp>
      <p:sp>
        <p:nvSpPr>
          <p:cNvPr id="24" name="عنصر نائب للتذييل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عنوان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6" name="عنصر نائب للنص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4" name="عنصر نائب للمحتوى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5" name="عنصر نائب للتاريخ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BFBE-2575-4DFA-B5D2-D1E39B60A27B}" type="datetimeFigureOut">
              <a:rPr lang="en-US" smtClean="0"/>
              <a:pPr/>
              <a:t>12/26/2010</a:t>
            </a:fld>
            <a:endParaRPr lang="en-US"/>
          </a:p>
        </p:txBody>
      </p:sp>
      <p:sp>
        <p:nvSpPr>
          <p:cNvPr id="29" name="عنصر نائب للتذييل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عنصر نائب للصورة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BFBE-2575-4DFA-B5D2-D1E39B60A27B}" type="datetimeFigureOut">
              <a:rPr lang="en-US" smtClean="0"/>
              <a:pPr/>
              <a:t>12/26/2010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عنصر نائب لرقم الشريحة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عنوان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6" name="عنصر نائب للنص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عنصر نائب للنص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تاريخ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4AEBFBE-2575-4DFA-B5D2-D1E39B60A27B}" type="datetimeFigureOut">
              <a:rPr lang="en-US" smtClean="0"/>
              <a:pPr/>
              <a:t>12/26/2010</a:t>
            </a:fld>
            <a:endParaRPr lang="en-US"/>
          </a:p>
        </p:txBody>
      </p:sp>
      <p:sp>
        <p:nvSpPr>
          <p:cNvPr id="28" name="عنصر نائب للتذييل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عنصر نائب للعنوان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رابط مستقيم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1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214338"/>
            <a:ext cx="9144000" cy="2928934"/>
          </a:xfrm>
          <a:noFill/>
          <a:effectLst/>
        </p:spPr>
        <p:txBody>
          <a:bodyPr lIns="36000" tIns="36000" rIns="36000" bIns="36000">
            <a:normAutofit/>
          </a:bodyPr>
          <a:lstStyle/>
          <a:p>
            <a:pPr algn="ctr"/>
            <a:r>
              <a:rPr lang="en-US" sz="3600" i="1" dirty="0" smtClean="0"/>
              <a:t/>
            </a:r>
            <a:br>
              <a:rPr lang="en-US" sz="3600" i="1" dirty="0" smtClean="0"/>
            </a:br>
            <a:r>
              <a:rPr lang="en-US" sz="3600" i="1" dirty="0" smtClean="0"/>
              <a:t/>
            </a:r>
            <a:br>
              <a:rPr lang="en-US" sz="3600" i="1" dirty="0" smtClean="0"/>
            </a:b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Mechanical system for building of Palestinian telecommunication group “paltel group”</a:t>
            </a:r>
            <a:r>
              <a:rPr lang="en-US" sz="3600" b="1" i="1" dirty="0" smtClean="0">
                <a:solidFill>
                  <a:srgbClr val="002060"/>
                </a:solidFill>
              </a:rPr>
              <a:t>   </a:t>
            </a:r>
            <a:r>
              <a:rPr lang="en-US" dirty="0" smtClean="0">
                <a:solidFill>
                  <a:srgbClr val="002060"/>
                </a:solidFill>
              </a:rPr>
              <a:t/>
            </a:r>
            <a:br>
              <a:rPr lang="en-US" dirty="0" smtClean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62" y="1988840"/>
            <a:ext cx="7286676" cy="4392488"/>
          </a:xfrm>
        </p:spPr>
        <p:txBody>
          <a:bodyPr>
            <a:normAutofit/>
          </a:bodyPr>
          <a:lstStyle/>
          <a:p>
            <a:pPr rtl="1"/>
            <a:r>
              <a:rPr lang="en-US" b="1" dirty="0" smtClean="0"/>
              <a:t> </a:t>
            </a:r>
            <a:endParaRPr lang="en-US" dirty="0" smtClean="0"/>
          </a:p>
          <a:p>
            <a:pPr algn="l" rtl="1"/>
            <a:r>
              <a:rPr lang="en-US" sz="2900" b="1" u="sng" dirty="0" smtClean="0">
                <a:solidFill>
                  <a:srgbClr val="FF0000"/>
                </a:solidFill>
              </a:rPr>
              <a:t>Prepared by :</a:t>
            </a:r>
          </a:p>
          <a:p>
            <a:pPr algn="l" rtl="1"/>
            <a:r>
              <a:rPr lang="en-US" sz="2900" b="1" dirty="0" smtClean="0">
                <a:solidFill>
                  <a:srgbClr val="002060"/>
                </a:solidFill>
              </a:rPr>
              <a:t>10612603</a:t>
            </a:r>
            <a:r>
              <a:rPr lang="ar-SA" sz="2900" b="1" dirty="0" smtClean="0">
                <a:solidFill>
                  <a:srgbClr val="002060"/>
                </a:solidFill>
              </a:rPr>
              <a:t>           </a:t>
            </a:r>
            <a:r>
              <a:rPr lang="en-US" sz="2900" b="1" dirty="0" smtClean="0">
                <a:solidFill>
                  <a:srgbClr val="002060"/>
                </a:solidFill>
              </a:rPr>
              <a:t>Ameed mahmoud qzaih</a:t>
            </a:r>
          </a:p>
          <a:p>
            <a:pPr algn="l" rtl="1"/>
            <a:r>
              <a:rPr lang="en-US" sz="2900" b="1" dirty="0" smtClean="0">
                <a:solidFill>
                  <a:srgbClr val="002060"/>
                </a:solidFill>
              </a:rPr>
              <a:t>10613800</a:t>
            </a:r>
            <a:r>
              <a:rPr lang="ar-SA" sz="2900" b="1" dirty="0" smtClean="0">
                <a:solidFill>
                  <a:srgbClr val="002060"/>
                </a:solidFill>
              </a:rPr>
              <a:t>    </a:t>
            </a:r>
            <a:r>
              <a:rPr lang="en-US" sz="2900" b="1" dirty="0" smtClean="0">
                <a:solidFill>
                  <a:srgbClr val="002060"/>
                </a:solidFill>
              </a:rPr>
              <a:t>Mohammad mustafa yaseen</a:t>
            </a:r>
          </a:p>
          <a:p>
            <a:pPr algn="l" rtl="1"/>
            <a:r>
              <a:rPr lang="en-US" sz="2900" b="1" dirty="0" smtClean="0">
                <a:solidFill>
                  <a:srgbClr val="002060"/>
                </a:solidFill>
              </a:rPr>
              <a:t>10509606</a:t>
            </a:r>
            <a:r>
              <a:rPr lang="ar-SA" sz="2900" b="1" dirty="0" smtClean="0">
                <a:solidFill>
                  <a:srgbClr val="002060"/>
                </a:solidFill>
              </a:rPr>
              <a:t>       </a:t>
            </a:r>
            <a:r>
              <a:rPr lang="en-US" sz="2900" b="1" dirty="0" smtClean="0">
                <a:solidFill>
                  <a:srgbClr val="002060"/>
                </a:solidFill>
              </a:rPr>
              <a:t>Samer abdelrazaq khanfar</a:t>
            </a:r>
          </a:p>
          <a:p>
            <a:pPr algn="l" rtl="1"/>
            <a:endParaRPr lang="en-US" dirty="0" smtClean="0">
              <a:solidFill>
                <a:srgbClr val="002060"/>
              </a:solidFill>
            </a:endParaRPr>
          </a:p>
          <a:p>
            <a:pPr algn="l" rtl="1"/>
            <a:r>
              <a:rPr lang="en-US" sz="2800" b="1" u="sng" dirty="0" smtClean="0">
                <a:solidFill>
                  <a:srgbClr val="FF0000"/>
                </a:solidFill>
              </a:rPr>
              <a:t>Supervisor :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algn="l" rtl="1"/>
            <a:r>
              <a:rPr lang="en-US" sz="2800" b="1" dirty="0" smtClean="0">
                <a:solidFill>
                  <a:srgbClr val="002060"/>
                </a:solidFill>
              </a:rPr>
              <a:t>                              Dr. Eyad Assaf  </a:t>
            </a:r>
            <a:r>
              <a:rPr lang="en-US" sz="2800" b="1" dirty="0" smtClean="0"/>
              <a:t>    </a:t>
            </a:r>
            <a:endParaRPr lang="en-US" sz="2800" dirty="0" smtClean="0"/>
          </a:p>
          <a:p>
            <a:pPr algn="l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458200" cy="1222375"/>
          </a:xfrm>
        </p:spPr>
        <p:txBody>
          <a:bodyPr/>
          <a:lstStyle/>
          <a:p>
            <a:pPr algn="l"/>
            <a:r>
              <a:rPr lang="en-US" sz="3200" dirty="0" smtClean="0"/>
              <a:t>Sample calculation For Design duct 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10000"/>
          </a:blip>
          <a:srcRect/>
          <a:stretch>
            <a:fillRect/>
          </a:stretch>
        </p:blipFill>
        <p:spPr bwMode="auto">
          <a:xfrm>
            <a:off x="2285983" y="1071546"/>
            <a:ext cx="3870193" cy="741101"/>
          </a:xfrm>
          <a:prstGeom prst="rect">
            <a:avLst/>
          </a:prstGeom>
          <a:noFill/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83566" y="1988844"/>
          <a:ext cx="7704855" cy="4154800"/>
        </p:xfrm>
        <a:graphic>
          <a:graphicData uri="http://schemas.openxmlformats.org/drawingml/2006/table">
            <a:tbl>
              <a:tblPr firstRow="1" bandRow="1">
                <a:tableStyleId>{D03447BB-5D67-496B-8E87-E561075AD55C}</a:tableStyleId>
              </a:tblPr>
              <a:tblGrid>
                <a:gridCol w="856095"/>
                <a:gridCol w="856095"/>
                <a:gridCol w="856095"/>
                <a:gridCol w="975946"/>
                <a:gridCol w="776251"/>
                <a:gridCol w="816088"/>
                <a:gridCol w="856095"/>
                <a:gridCol w="856095"/>
                <a:gridCol w="856095"/>
              </a:tblGrid>
              <a:tr h="83096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FCU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section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V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circ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∆P/L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Area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D(cm)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velocity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H(cm)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W(cm)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</a:tr>
              <a:tr h="83096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03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/>
                        <a:t>AB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0.2727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0.6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0.074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30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3.7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/>
                        <a:t>30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/>
                        <a:t>25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30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/>
                        <a:t>BC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0.11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n-lt"/>
                          <a:ea typeface="+mn-ea"/>
                          <a:cs typeface="+mn-cs"/>
                        </a:rPr>
                        <a:t>0.6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0.04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20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2.8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/>
                        <a:t>20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/>
                        <a:t>   17.5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30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 b="1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/>
                        <a:t>BD</a:t>
                      </a:r>
                      <a:endParaRPr lang="en-US" sz="16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0.11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n-lt"/>
                          <a:ea typeface="+mn-ea"/>
                          <a:cs typeface="+mn-cs"/>
                        </a:rPr>
                        <a:t>0.6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0.04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20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2.8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/>
                        <a:t>20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/>
                        <a:t>17.5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30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 b="1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/>
                        <a:t>BE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0.11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n-lt"/>
                          <a:ea typeface="+mn-ea"/>
                          <a:cs typeface="+mn-cs"/>
                        </a:rPr>
                        <a:t>0.6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0.04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2.8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/>
                        <a:t>20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/>
                        <a:t>17.5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137" t="31758" r="980" b="3335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0"/>
            <a:ext cx="8401080" cy="92867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Plumbing System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/>
          <a:lstStyle/>
          <a:p>
            <a:pPr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   </a:t>
            </a:r>
            <a:r>
              <a:rPr lang="en-US" sz="2800" dirty="0" smtClean="0">
                <a:solidFill>
                  <a:srgbClr val="FF0000"/>
                </a:solidFill>
              </a:rPr>
              <a:t>Total demand water :</a:t>
            </a:r>
          </a:p>
          <a:p>
            <a:pPr algn="l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39552" y="1700807"/>
          <a:ext cx="7560840" cy="216024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280"/>
                <a:gridCol w="2520280"/>
                <a:gridCol w="2520280"/>
              </a:tblGrid>
              <a:tr h="6583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Demand Water (GPM)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Totally Fixture Unit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Type Of Supply Water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0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78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102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Cold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500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33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35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Hot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500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84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112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TOTAL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331640" y="4437113"/>
          <a:ext cx="6480720" cy="2271503"/>
        </p:xfrm>
        <a:graphic>
          <a:graphicData uri="http://schemas.openxmlformats.org/drawingml/2006/table">
            <a:tbl>
              <a:tblPr/>
              <a:tblGrid>
                <a:gridCol w="3918766"/>
                <a:gridCol w="2561954"/>
              </a:tblGrid>
              <a:tr h="4019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Name of pipe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Size</a:t>
                      </a:r>
                      <a:r>
                        <a:rPr lang="en-US" sz="1600" b="1" baseline="0" dirty="0" smtClean="0">
                          <a:latin typeface="Times New Roman"/>
                          <a:ea typeface="Times New Roman"/>
                          <a:cs typeface="Arial"/>
                        </a:rPr>
                        <a:t> in inches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9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Municipality Line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3/4 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standard)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1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Supply Line of pump 1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kumimoji="0" lang="ar-SA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5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Pressurized pump 1 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kumimoji="0" lang="ar-SA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Pressurized pump 2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kumimoji="0" lang="ar-SA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مستطيل 8"/>
          <p:cNvSpPr/>
          <p:nvPr/>
        </p:nvSpPr>
        <p:spPr>
          <a:xfrm>
            <a:off x="323528" y="3933056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main pipe size for riser :</a:t>
            </a: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5301208"/>
            <a:ext cx="95250" cy="428625"/>
          </a:xfrm>
          <a:prstGeom prst="rect">
            <a:avLst/>
          </a:prstGeom>
          <a:noFill/>
        </p:spPr>
      </p:pic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885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5301208"/>
            <a:ext cx="104775" cy="428625"/>
          </a:xfrm>
          <a:prstGeom prst="rect">
            <a:avLst/>
          </a:prstGeom>
          <a:noFill/>
        </p:spPr>
      </p:pic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5805264"/>
            <a:ext cx="104775" cy="428625"/>
          </a:xfrm>
          <a:prstGeom prst="rect">
            <a:avLst/>
          </a:prstGeom>
          <a:noFill/>
        </p:spPr>
      </p:pic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6237312"/>
            <a:ext cx="104775" cy="428625"/>
          </a:xfrm>
          <a:prstGeom prst="rect">
            <a:avLst/>
          </a:prstGeom>
          <a:noFill/>
        </p:spPr>
      </p:pic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857256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Sample of calculation for determined number of fixture unit:</a:t>
            </a:r>
            <a:endParaRPr lang="ar-SA" sz="2800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179512" y="1857363"/>
          <a:ext cx="8686800" cy="392908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120"/>
                <a:gridCol w="579120"/>
                <a:gridCol w="579120"/>
                <a:gridCol w="1737360"/>
                <a:gridCol w="868680"/>
                <a:gridCol w="868680"/>
                <a:gridCol w="579120"/>
                <a:gridCol w="579120"/>
                <a:gridCol w="579120"/>
                <a:gridCol w="1737360"/>
              </a:tblGrid>
              <a:tr h="51494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Total Fixture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Quantity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Pipe Size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Fixture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Type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14943"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total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hot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cold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hot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cold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latin typeface="Times New Roman"/>
                          <a:ea typeface="Times New Roman"/>
                          <a:cs typeface="Arial"/>
                        </a:rPr>
                        <a:t>total</a:t>
                      </a:r>
                      <a:endParaRPr lang="en-US" sz="1800" b="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hot</a:t>
                      </a:r>
                      <a:endParaRPr lang="en-US" sz="1200" b="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cold</a:t>
                      </a:r>
                      <a:endParaRPr lang="en-US" sz="1200" b="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149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7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7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Arial"/>
                          <a:ea typeface="Times New Roman"/>
                          <a:cs typeface="Arial"/>
                        </a:rPr>
                        <a:t> 1/2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3.5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Arial"/>
                          <a:ea typeface="Times New Roman"/>
                          <a:cs typeface="Arial"/>
                        </a:rPr>
                        <a:t>3.5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Arial"/>
                        </a:rPr>
                        <a:t>W C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149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2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1.6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1.6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 3/8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 3/8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1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0.8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Arial"/>
                          <a:ea typeface="Times New Roman"/>
                          <a:cs typeface="Arial"/>
                        </a:rPr>
                        <a:t>0.8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Arial"/>
                        </a:rPr>
                        <a:t>Lavatory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149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6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4.6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4.6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 1/2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 1/2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3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2.3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Arial"/>
                          <a:ea typeface="Times New Roman"/>
                          <a:cs typeface="Arial"/>
                        </a:rPr>
                        <a:t>2.3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Arial"/>
                        </a:rPr>
                        <a:t>Mop sink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771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15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6.2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13.2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Arial"/>
                        </a:rPr>
                        <a:t>7.5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Arial"/>
                        </a:rPr>
                        <a:t>3.1</a:t>
                      </a:r>
                      <a:endParaRPr lang="en-US" sz="16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6.6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Total Fixture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771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11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5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10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7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6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Total Demand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    ( GPM )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176" t="14608" r="2333" b="14597"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 l="27759" t="3025" r="3829" b="1197"/>
          <a:stretch>
            <a:fillRect/>
          </a:stretch>
        </p:blipFill>
        <p:spPr bwMode="auto">
          <a:xfrm rot="16200000">
            <a:off x="1143000" y="-1143000"/>
            <a:ext cx="6858000" cy="9143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928694"/>
          </a:xfrm>
        </p:spPr>
        <p:txBody>
          <a:bodyPr/>
          <a:lstStyle/>
          <a:p>
            <a:r>
              <a:rPr lang="en-US" dirty="0" smtClean="0"/>
              <a:t>                Equipment Selection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544617"/>
          </a:xfrm>
        </p:spPr>
        <p:txBody>
          <a:bodyPr>
            <a:normAutofit lnSpcReduction="10000"/>
          </a:bodyPr>
          <a:lstStyle/>
          <a:p>
            <a:pPr algn="l"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Boiler :</a:t>
            </a:r>
          </a:p>
          <a:p>
            <a:pPr algn="l">
              <a:buNone/>
            </a:pPr>
            <a:r>
              <a:rPr lang="en-US" dirty="0" smtClean="0"/>
              <a:t>From mansour catalog of steam boiler is </a:t>
            </a:r>
          </a:p>
          <a:p>
            <a:pPr algn="l">
              <a:buNone/>
            </a:pPr>
            <a:r>
              <a:rPr lang="en-US" dirty="0" smtClean="0"/>
              <a:t>250 kw.</a:t>
            </a:r>
            <a:r>
              <a:rPr lang="ar-SA" dirty="0" smtClean="0"/>
              <a:t> </a:t>
            </a:r>
            <a:r>
              <a:rPr lang="en-US" u="sng" dirty="0" smtClean="0"/>
              <a:t>MS-10</a:t>
            </a:r>
            <a:r>
              <a:rPr lang="en-US" dirty="0" smtClean="0"/>
              <a:t> which has capacity is</a:t>
            </a:r>
            <a:endParaRPr lang="ar-SA" dirty="0" smtClean="0"/>
          </a:p>
          <a:p>
            <a:pPr algn="l"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Chiller :</a:t>
            </a:r>
          </a:p>
          <a:p>
            <a:pPr algn="l">
              <a:buNone/>
            </a:pPr>
            <a:r>
              <a:rPr lang="ar-SA" dirty="0" smtClean="0"/>
              <a:t> </a:t>
            </a:r>
            <a:r>
              <a:rPr lang="en-US" dirty="0" smtClean="0"/>
              <a:t>From Petra catalog we select a model </a:t>
            </a:r>
          </a:p>
          <a:p>
            <a:pPr algn="l">
              <a:buNone/>
            </a:pPr>
            <a:r>
              <a:rPr lang="en-US" dirty="0" smtClean="0"/>
              <a:t>Which has capacity is 372 kw.</a:t>
            </a:r>
            <a:r>
              <a:rPr lang="ar-SA" dirty="0" smtClean="0"/>
              <a:t> </a:t>
            </a:r>
            <a:r>
              <a:rPr lang="en-US" dirty="0" smtClean="0"/>
              <a:t> </a:t>
            </a:r>
            <a:r>
              <a:rPr lang="en-US" u="sng" dirty="0" smtClean="0"/>
              <a:t>A P S  75  2S  AC</a:t>
            </a:r>
            <a:endParaRPr lang="en-US" dirty="0" smtClean="0"/>
          </a:p>
          <a:p>
            <a:pPr algn="l"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Fan coil :</a:t>
            </a:r>
          </a:p>
          <a:p>
            <a:pPr algn="l">
              <a:buNone/>
            </a:pPr>
            <a:r>
              <a:rPr lang="en-US" dirty="0" smtClean="0"/>
              <a:t>RAC 4 H/C CBP 3 </a:t>
            </a:r>
            <a:endParaRPr lang="ar-SA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r>
              <a:rPr lang="en-US" dirty="0" smtClean="0"/>
              <a:t>     400 cfm</a:t>
            </a:r>
            <a:endParaRPr lang="ar-SA" dirty="0" smtClean="0"/>
          </a:p>
        </p:txBody>
      </p:sp>
      <p:sp>
        <p:nvSpPr>
          <p:cNvPr id="4" name="سهم للأسفل 3"/>
          <p:cNvSpPr/>
          <p:nvPr/>
        </p:nvSpPr>
        <p:spPr>
          <a:xfrm>
            <a:off x="1187624" y="5373216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1752" y="285728"/>
            <a:ext cx="8686800" cy="857256"/>
          </a:xfrm>
        </p:spPr>
        <p:txBody>
          <a:bodyPr/>
          <a:lstStyle/>
          <a:p>
            <a:pPr algn="ctr"/>
            <a:r>
              <a:rPr lang="en-US" dirty="0" smtClean="0"/>
              <a:t>Equipment selection cont.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4294967295"/>
          </p:nvPr>
        </p:nvSpPr>
        <p:spPr>
          <a:xfrm>
            <a:off x="457200" y="1341438"/>
            <a:ext cx="8686800" cy="5159396"/>
          </a:xfrm>
        </p:spPr>
        <p:txBody>
          <a:bodyPr>
            <a:normAutofit fontScale="92500" lnSpcReduction="20000"/>
          </a:bodyPr>
          <a:lstStyle/>
          <a:p>
            <a:pPr algn="l"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Fresh air and Exhaust fans:</a:t>
            </a:r>
            <a:endParaRPr lang="ar-SA" b="1" u="sng" dirty="0" smtClean="0">
              <a:solidFill>
                <a:srgbClr val="FF0000"/>
              </a:solidFill>
            </a:endParaRPr>
          </a:p>
          <a:p>
            <a:pPr algn="l">
              <a:buNone/>
            </a:pPr>
            <a:r>
              <a:rPr lang="en-US" dirty="0" smtClean="0"/>
              <a:t>From ROSENBERG program we select a fan according to total CFM for example. first floor </a:t>
            </a:r>
            <a:r>
              <a:rPr lang="ar-SA" dirty="0" smtClean="0"/>
              <a:t>   </a:t>
            </a:r>
            <a:r>
              <a:rPr lang="en-US" u="sng" dirty="0" smtClean="0"/>
              <a:t>UNO-ME50-355-4E</a:t>
            </a:r>
            <a:r>
              <a:rPr lang="en-US" dirty="0" smtClean="0"/>
              <a:t> , </a:t>
            </a:r>
            <a:r>
              <a:rPr lang="en-US" u="sng" dirty="0" smtClean="0"/>
              <a:t>DH 355-4 D EX </a:t>
            </a:r>
            <a:endParaRPr lang="ar-SA" u="sng" dirty="0" smtClean="0"/>
          </a:p>
          <a:p>
            <a:pPr algn="l">
              <a:buNone/>
            </a:pPr>
            <a:r>
              <a:rPr lang="en-US" dirty="0" smtClean="0"/>
              <a:t>respectively.</a:t>
            </a:r>
            <a:endParaRPr lang="ar-SA" u="sng" dirty="0" smtClean="0"/>
          </a:p>
          <a:p>
            <a:pPr algn="l"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PUMPS:</a:t>
            </a:r>
          </a:p>
          <a:p>
            <a:pPr algn="l">
              <a:buNone/>
            </a:pPr>
            <a:r>
              <a:rPr lang="en-US" dirty="0" smtClean="0">
                <a:solidFill>
                  <a:schemeClr val="tx1"/>
                </a:solidFill>
              </a:rPr>
              <a:t>From LOWARA company we select </a:t>
            </a:r>
          </a:p>
          <a:p>
            <a:pPr algn="l">
              <a:buNone/>
            </a:pPr>
            <a:r>
              <a:rPr lang="en-US" dirty="0" smtClean="0">
                <a:solidFill>
                  <a:schemeClr val="tx1"/>
                </a:solidFill>
              </a:rPr>
              <a:t>1. Circulation pump for boiler </a:t>
            </a:r>
            <a:r>
              <a:rPr lang="en-US" b="1" u="sng" dirty="0" smtClean="0">
                <a:solidFill>
                  <a:schemeClr val="tx2">
                    <a:lumMod val="50000"/>
                  </a:schemeClr>
                </a:solidFill>
              </a:rPr>
              <a:t>GXS20</a:t>
            </a:r>
            <a:endParaRPr lang="ar-SA" b="1" dirty="0" smtClean="0">
              <a:solidFill>
                <a:schemeClr val="tx1"/>
              </a:solidFill>
            </a:endParaRPr>
          </a:p>
          <a:p>
            <a:pPr algn="l">
              <a:buNone/>
            </a:pPr>
            <a:r>
              <a:rPr lang="en-US" dirty="0" smtClean="0">
                <a:solidFill>
                  <a:schemeClr val="tx1"/>
                </a:solidFill>
              </a:rPr>
              <a:t>2. Centrifugal pump for potable water </a:t>
            </a:r>
            <a:r>
              <a:rPr lang="en-US" b="1" u="sng" dirty="0" smtClean="0">
                <a:solidFill>
                  <a:schemeClr val="tx1"/>
                </a:solidFill>
              </a:rPr>
              <a:t>GTKS20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endParaRPr lang="ar-SA" b="1" dirty="0" smtClean="0">
              <a:solidFill>
                <a:schemeClr val="tx1"/>
              </a:solidFill>
            </a:endParaRPr>
          </a:p>
          <a:p>
            <a:pPr algn="l">
              <a:buNone/>
            </a:pPr>
            <a:r>
              <a:rPr lang="en-US" dirty="0" smtClean="0">
                <a:solidFill>
                  <a:schemeClr val="tx1"/>
                </a:solidFill>
              </a:rPr>
              <a:t>3.Transfer pump </a:t>
            </a:r>
            <a:r>
              <a:rPr lang="en-US" b="1" u="sng" dirty="0" smtClean="0">
                <a:solidFill>
                  <a:schemeClr val="tx1"/>
                </a:solidFill>
              </a:rPr>
              <a:t>4HM9</a:t>
            </a:r>
            <a:endParaRPr lang="ar-SA" b="1" u="sng" dirty="0" smtClean="0">
              <a:solidFill>
                <a:schemeClr val="tx1"/>
              </a:solidFill>
            </a:endParaRPr>
          </a:p>
          <a:p>
            <a:pPr algn="l">
              <a:buNone/>
            </a:pPr>
            <a:r>
              <a:rPr lang="en-US" dirty="0" smtClean="0">
                <a:solidFill>
                  <a:schemeClr val="tx1"/>
                </a:solidFill>
              </a:rPr>
              <a:t>4.Drainge pump </a:t>
            </a:r>
            <a:r>
              <a:rPr lang="en-US" b="1" u="sng" dirty="0" smtClean="0">
                <a:solidFill>
                  <a:schemeClr val="tx1"/>
                </a:solidFill>
              </a:rPr>
              <a:t>DOC3</a:t>
            </a:r>
            <a:endParaRPr lang="ar-SA" b="1" u="sng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928694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SUMMARY</a:t>
            </a:r>
            <a:endParaRPr lang="ar-SA" sz="44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03796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3600" dirty="0" smtClean="0"/>
              <a:t>*All steps of design and plans of HVAC  system are done.  </a:t>
            </a:r>
          </a:p>
          <a:p>
            <a:pPr algn="l">
              <a:buNone/>
            </a:pPr>
            <a:r>
              <a:rPr lang="en-US" sz="3600" dirty="0" smtClean="0"/>
              <a:t>*All steps of design and plans of plumping system are done.</a:t>
            </a:r>
          </a:p>
          <a:p>
            <a:pPr algn="l">
              <a:buNone/>
            </a:pPr>
            <a:r>
              <a:rPr lang="en-US" sz="3600" dirty="0" smtClean="0"/>
              <a:t>*we select a suitable equipment for the system which satisfied the required conditions.</a:t>
            </a:r>
          </a:p>
          <a:p>
            <a:pPr algn="l">
              <a:buNone/>
            </a:pPr>
            <a:r>
              <a:rPr lang="en-US" dirty="0" smtClean="0"/>
              <a:t>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7200" u="sng" dirty="0" smtClean="0">
              <a:solidFill>
                <a:srgbClr val="FF0000"/>
              </a:solidFill>
              <a:latin typeface="Lucida Handwriting" pitchFamily="66" charset="0"/>
            </a:endParaRPr>
          </a:p>
          <a:p>
            <a:pPr algn="ctr">
              <a:buNone/>
            </a:pPr>
            <a:r>
              <a:rPr lang="en-US" sz="9600" b="1" u="sng" dirty="0" smtClean="0">
                <a:solidFill>
                  <a:srgbClr val="FF0000"/>
                </a:solidFill>
                <a:latin typeface="Monotype Corsiva" pitchFamily="66" charset="0"/>
              </a:rPr>
              <a:t>The end</a:t>
            </a:r>
          </a:p>
          <a:p>
            <a:pPr algn="ctr">
              <a:buNone/>
            </a:pPr>
            <a:endParaRPr lang="en-US" sz="7200" u="sng" dirty="0">
              <a:solidFill>
                <a:srgbClr val="FF0000"/>
              </a:solidFill>
              <a:latin typeface="Lucida Handwriting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872510" cy="1000108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Presentation out line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00108"/>
            <a:ext cx="9144000" cy="4357718"/>
          </a:xfrm>
        </p:spPr>
        <p:txBody>
          <a:bodyPr>
            <a:noAutofit/>
          </a:bodyPr>
          <a:lstStyle/>
          <a:p>
            <a:pPr algn="l"/>
            <a:endParaRPr lang="en-US" sz="2800" dirty="0" smtClean="0"/>
          </a:p>
          <a:p>
            <a:r>
              <a:rPr lang="en-US" sz="3200" b="1" dirty="0" smtClean="0"/>
              <a:t> - Building Description. </a:t>
            </a:r>
          </a:p>
          <a:p>
            <a:r>
              <a:rPr lang="en-US" sz="3200" b="1" dirty="0" smtClean="0"/>
              <a:t> - Heating load calculation. </a:t>
            </a:r>
          </a:p>
          <a:p>
            <a:r>
              <a:rPr lang="en-US" sz="3200" b="1" dirty="0" smtClean="0"/>
              <a:t> - Cooling load calculation. </a:t>
            </a:r>
          </a:p>
          <a:p>
            <a:r>
              <a:rPr lang="en-US" sz="3200" b="1" dirty="0" smtClean="0"/>
              <a:t> - Duct Design.</a:t>
            </a:r>
          </a:p>
          <a:p>
            <a:r>
              <a:rPr lang="en-US" sz="3200" b="1" dirty="0" smtClean="0"/>
              <a:t> - Plumbing System. </a:t>
            </a:r>
          </a:p>
          <a:p>
            <a:r>
              <a:rPr lang="en-US" sz="3200" b="1" dirty="0" smtClean="0"/>
              <a:t> - Equipment Selection.</a:t>
            </a:r>
          </a:p>
          <a:p>
            <a:r>
              <a:rPr lang="en-US" sz="3200" b="1" dirty="0" smtClean="0"/>
              <a:t> - Summary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Building Description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</a:rPr>
              <a:t>   </a:t>
            </a:r>
            <a:r>
              <a:rPr lang="en-US" b="1" u="sng" dirty="0" smtClean="0">
                <a:solidFill>
                  <a:srgbClr val="FF0000"/>
                </a:solidFill>
              </a:rPr>
              <a:t> Building Location :</a:t>
            </a:r>
          </a:p>
          <a:p>
            <a:pPr algn="l">
              <a:buNone/>
            </a:pPr>
            <a:r>
              <a:rPr lang="en-US" sz="2000" dirty="0" smtClean="0"/>
              <a:t>              </a:t>
            </a:r>
            <a:r>
              <a:rPr lang="en-US" b="1" dirty="0" smtClean="0">
                <a:solidFill>
                  <a:srgbClr val="002060"/>
                </a:solidFill>
              </a:rPr>
              <a:t>Country: Palestine.</a:t>
            </a:r>
          </a:p>
          <a:p>
            <a:pPr algn="l">
              <a:buNone/>
            </a:pPr>
            <a:r>
              <a:rPr lang="en-US" b="1" dirty="0" smtClean="0">
                <a:solidFill>
                  <a:srgbClr val="002060"/>
                </a:solidFill>
              </a:rPr>
              <a:t>         City: Ramallah</a:t>
            </a:r>
          </a:p>
          <a:p>
            <a:pPr algn="l" rtl="1">
              <a:buNone/>
            </a:pPr>
            <a:r>
              <a:rPr lang="en-US" b="1" dirty="0" smtClean="0">
                <a:solidFill>
                  <a:srgbClr val="002060"/>
                </a:solidFill>
              </a:rPr>
              <a:t>         Elevation: 840 m above sea level  </a:t>
            </a:r>
          </a:p>
          <a:p>
            <a:pPr algn="l" rtl="1">
              <a:buNone/>
            </a:pPr>
            <a:r>
              <a:rPr lang="en-US" b="1" dirty="0" smtClean="0">
                <a:solidFill>
                  <a:srgbClr val="002060"/>
                </a:solidFill>
              </a:rPr>
              <a:t>         Latitude: 32˚.</a:t>
            </a:r>
          </a:p>
          <a:p>
            <a:pPr algn="l">
              <a:buNone/>
            </a:pPr>
            <a:r>
              <a:rPr lang="en-US" b="1" dirty="0" smtClean="0">
                <a:solidFill>
                  <a:srgbClr val="002060"/>
                </a:solidFill>
              </a:rPr>
              <a:t>         Building face sits at the south orientation.</a:t>
            </a:r>
          </a:p>
          <a:p>
            <a:pPr algn="l">
              <a:buNone/>
            </a:pPr>
            <a:r>
              <a:rPr lang="en-US" b="1" dirty="0" smtClean="0">
                <a:solidFill>
                  <a:srgbClr val="002060"/>
                </a:solidFill>
              </a:rPr>
              <a:t>         The wind speed in Ramallah above 5 m/s.</a:t>
            </a:r>
          </a:p>
          <a:p>
            <a:pPr>
              <a:buFont typeface="Wingdings" pitchFamily="2" charset="2"/>
              <a:buChar char="Ø"/>
            </a:pPr>
            <a:endParaRPr lang="en-US" b="1" u="sng" dirty="0" smtClean="0"/>
          </a:p>
          <a:p>
            <a:pPr>
              <a:buNone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00132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Building details</a:t>
            </a:r>
            <a:endParaRPr lang="ar-SA" dirty="0">
              <a:solidFill>
                <a:schemeClr val="tx1"/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304800" y="1554159"/>
          <a:ext cx="8686800" cy="447966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43400"/>
                <a:gridCol w="4343400"/>
              </a:tblGrid>
              <a:tr h="52238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usage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Floor  number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2238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Extra department &amp; offices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Basement 1 &amp; 2</a:t>
                      </a:r>
                    </a:p>
                  </a:txBody>
                  <a:tcPr/>
                </a:tc>
              </a:tr>
              <a:tr h="52238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Exhibition hall &amp; main reception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Ground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2238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Interconnect department &amp; consultants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First floor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2238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VP operation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Second floor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2238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VP public &amp; investment relations 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Third floor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2238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President (CEO)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Fourth floor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2238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Main meeting hall &amp;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rest area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Fifth floor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Heating load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568952" cy="6021288"/>
          </a:xfrm>
        </p:spPr>
        <p:txBody>
          <a:bodyPr>
            <a:normAutofit/>
          </a:bodyPr>
          <a:lstStyle/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r>
              <a:rPr lang="en-US" dirty="0" smtClean="0">
                <a:solidFill>
                  <a:schemeClr val="tx1"/>
                </a:solidFill>
              </a:rPr>
              <a:t>The heat loss is calculated by this equation :  </a:t>
            </a:r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جدول 9"/>
          <p:cNvGraphicFramePr>
            <a:graphicFrameLocks noGrp="1"/>
          </p:cNvGraphicFramePr>
          <p:nvPr/>
        </p:nvGraphicFramePr>
        <p:xfrm>
          <a:off x="1071537" y="1214420"/>
          <a:ext cx="6548463" cy="392698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182821"/>
                <a:gridCol w="2182821"/>
                <a:gridCol w="2182821"/>
              </a:tblGrid>
              <a:tr h="671291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Outside design condition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Inside design condition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Parameters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70529"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4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°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22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°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T: temperature</a:t>
                      </a:r>
                      <a:endParaRPr lang="ar-SA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71291"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62 %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50 %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Φ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: relative humidity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71291"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3 g of water/kg of dry air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 8.3 g of water/kg of dry air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W : moisture content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71291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800" b="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 9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°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r>
                        <a:rPr lang="ar-SA" sz="1800" b="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Tun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: unconditioned temperature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71291"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7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°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</a:rPr>
                        <a:t>T</a:t>
                      </a:r>
                      <a:r>
                        <a:rPr lang="en-US" sz="1800" b="0" baseline="0" dirty="0" err="1" smtClean="0">
                          <a:solidFill>
                            <a:schemeClr val="tx1"/>
                          </a:solidFill>
                        </a:rPr>
                        <a:t>g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 : ground temperature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20000"/>
          </a:blip>
          <a:srcRect/>
          <a:stretch>
            <a:fillRect/>
          </a:stretch>
        </p:blipFill>
        <p:spPr bwMode="auto">
          <a:xfrm>
            <a:off x="3275856" y="5805264"/>
            <a:ext cx="1896354" cy="571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85725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Summary for heating load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304800" y="1554153"/>
          <a:ext cx="8686800" cy="49466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95600"/>
                <a:gridCol w="2895600"/>
                <a:gridCol w="2895600"/>
              </a:tblGrid>
              <a:tr h="494668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Heating load (ton)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Heating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load (kw)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Floor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4668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6.64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23.24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Basement (– 2)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4668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8.85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Basement (– 1)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4668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5.75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20.11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Ground floor 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4668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8.37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29.29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First floor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4668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8.6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30.08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Second floor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4668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8.38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29.34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Third floor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4668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7.62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26.68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Fourth floor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4668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10.15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35,51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Fifth floor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4668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64.36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225.25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Total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792088"/>
          </a:xfrm>
        </p:spPr>
        <p:txBody>
          <a:bodyPr/>
          <a:lstStyle/>
          <a:p>
            <a:pPr algn="ctr"/>
            <a:r>
              <a:rPr lang="en-US" dirty="0" smtClean="0"/>
              <a:t>Cooling Load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323528" y="1196752"/>
          <a:ext cx="8612856" cy="24688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95474"/>
                <a:gridCol w="2821908"/>
                <a:gridCol w="2895474"/>
              </a:tblGrid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Outside design condition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Inside design condition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Parameters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 marL="92694" marR="92694"/>
                </a:tc>
              </a:tr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32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°</a:t>
                      </a:r>
                      <a:r>
                        <a:rPr lang="en-US" sz="1800" dirty="0" smtClean="0"/>
                        <a:t>C</a:t>
                      </a:r>
                      <a:endParaRPr lang="ar-SA" sz="1800" dirty="0"/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24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°</a:t>
                      </a:r>
                      <a:r>
                        <a:rPr lang="en-US" sz="1800" baseline="0" dirty="0" smtClean="0"/>
                        <a:t>C</a:t>
                      </a:r>
                      <a:endParaRPr lang="ar-SA" sz="1800" dirty="0"/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T: temperature</a:t>
                      </a:r>
                      <a:endParaRPr lang="ar-SA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 marL="92694" marR="92694"/>
                </a:tc>
              </a:tr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57 %</a:t>
                      </a:r>
                      <a:endParaRPr lang="ar-SA" sz="1800" dirty="0"/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50 %</a:t>
                      </a:r>
                      <a:endParaRPr lang="ar-SA" sz="1800" dirty="0"/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Φ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: relative humidity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2694" marR="92694"/>
                </a:tc>
              </a:tr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17.4 g of water/kg of dry air</a:t>
                      </a:r>
                      <a:endParaRPr lang="ar-SA" sz="1800" dirty="0"/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9.6 g of water/kg of dry air</a:t>
                      </a:r>
                      <a:endParaRPr lang="ar-SA" sz="1800" dirty="0"/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W : moisture content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2694" marR="92694"/>
                </a:tc>
              </a:tr>
              <a:tr h="0"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29.4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°</a:t>
                      </a:r>
                      <a:r>
                        <a:rPr lang="en-US" sz="1800" baseline="0" dirty="0" smtClean="0"/>
                        <a:t>C</a:t>
                      </a:r>
                      <a:endParaRPr lang="ar-SA" sz="1800" dirty="0"/>
                    </a:p>
                  </a:txBody>
                  <a:tcPr marL="92694" marR="92694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Tun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: unconditioned temperature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2694" marR="92694"/>
                </a:tc>
              </a:tr>
              <a:tr h="0"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7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°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2694" marR="92694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</a:rPr>
                        <a:t>T</a:t>
                      </a:r>
                      <a:r>
                        <a:rPr lang="en-US" sz="1800" b="0" baseline="0" dirty="0" err="1" smtClean="0">
                          <a:solidFill>
                            <a:schemeClr val="tx1"/>
                          </a:solidFill>
                        </a:rPr>
                        <a:t>g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 : ground temperature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2694" marR="92694"/>
                </a:tc>
              </a:tr>
            </a:tbl>
          </a:graphicData>
        </a:graphic>
      </p:graphicFrame>
      <p:sp>
        <p:nvSpPr>
          <p:cNvPr id="11" name="مستطيل 10"/>
          <p:cNvSpPr/>
          <p:nvPr/>
        </p:nvSpPr>
        <p:spPr>
          <a:xfrm>
            <a:off x="323528" y="3717032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sz="2000" b="1" dirty="0" smtClean="0"/>
              <a:t>The general conduction equation in cooling calculation is:</a:t>
            </a: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-20000"/>
          </a:blip>
          <a:srcRect/>
          <a:stretch>
            <a:fillRect/>
          </a:stretch>
        </p:blipFill>
        <p:spPr bwMode="auto">
          <a:xfrm>
            <a:off x="3995936" y="4077072"/>
            <a:ext cx="2520280" cy="500066"/>
          </a:xfrm>
          <a:prstGeom prst="rect">
            <a:avLst/>
          </a:prstGeom>
          <a:noFill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/>
          </a:blip>
          <a:srcRect/>
          <a:stretch>
            <a:fillRect/>
          </a:stretch>
        </p:blipFill>
        <p:spPr bwMode="auto">
          <a:xfrm>
            <a:off x="1043608" y="6237312"/>
            <a:ext cx="7502130" cy="428628"/>
          </a:xfrm>
          <a:prstGeom prst="rect">
            <a:avLst/>
          </a:prstGeom>
          <a:noFill/>
        </p:spPr>
      </p:pic>
      <p:sp>
        <p:nvSpPr>
          <p:cNvPr id="14" name="مستطيل 13"/>
          <p:cNvSpPr/>
          <p:nvPr/>
        </p:nvSpPr>
        <p:spPr>
          <a:xfrm>
            <a:off x="1187624" y="458112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buNone/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 transmitted through glass: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0">
              <a:buNone/>
            </a:pPr>
            <a:r>
              <a:rPr lang="en-US" dirty="0" smtClean="0"/>
              <a:t>   </a:t>
            </a:r>
            <a:r>
              <a:rPr lang="en-US" b="1" dirty="0" smtClean="0"/>
              <a:t>For convection through glass: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ar-SA" dirty="0"/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/>
          </a:blip>
          <a:srcRect/>
          <a:stretch>
            <a:fillRect/>
          </a:stretch>
        </p:blipFill>
        <p:spPr bwMode="auto">
          <a:xfrm>
            <a:off x="4067944" y="4869160"/>
            <a:ext cx="2736304" cy="659648"/>
          </a:xfrm>
          <a:prstGeom prst="rect">
            <a:avLst/>
          </a:prstGeom>
          <a:noFill/>
        </p:spPr>
      </p:pic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-20000"/>
          </a:blip>
          <a:srcRect/>
          <a:stretch>
            <a:fillRect/>
          </a:stretch>
        </p:blipFill>
        <p:spPr bwMode="auto">
          <a:xfrm>
            <a:off x="4067944" y="5733256"/>
            <a:ext cx="2520280" cy="500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1143008"/>
          </a:xfrm>
        </p:spPr>
        <p:txBody>
          <a:bodyPr/>
          <a:lstStyle/>
          <a:p>
            <a:pPr algn="ctr"/>
            <a:r>
              <a:rPr lang="en-US" dirty="0" smtClean="0"/>
              <a:t>Summary of cooling load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304800" y="1554165"/>
          <a:ext cx="8686800" cy="45180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95600"/>
                <a:gridCol w="2895600"/>
                <a:gridCol w="2895600"/>
              </a:tblGrid>
              <a:tr h="451804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Cooling load (ton)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Cooling load (kw)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Floor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1804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11.24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39.33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Basement (– 2)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1804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12.19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42.56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Basement (– 1)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1804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10.03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35.09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Ground floor 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1804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12.85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44.97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First floor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1804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11.95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41.83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Second floor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1804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11.16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39.05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Third floor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1804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11.73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41.04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Fourth floor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1804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13.11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/>
                        <a:t>45.9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Fifth floor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1804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94.24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327.19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Total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/>
          <a:lstStyle/>
          <a:p>
            <a:pPr algn="ctr"/>
            <a:r>
              <a:rPr lang="en-US" dirty="0" smtClean="0"/>
              <a:t>Duct </a:t>
            </a:r>
            <a:r>
              <a:rPr lang="en-US" sz="3600" dirty="0" smtClean="0"/>
              <a:t>Design</a:t>
            </a:r>
            <a:r>
              <a:rPr lang="en-US" dirty="0" smtClean="0"/>
              <a:t>  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286412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2400" b="1" dirty="0" smtClean="0"/>
              <a:t>                         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Design procedures</a:t>
            </a:r>
          </a:p>
          <a:p>
            <a:pPr lvl="0" algn="l">
              <a:buNone/>
            </a:pPr>
            <a:r>
              <a:rPr lang="en-US" sz="2400" dirty="0" smtClean="0"/>
              <a:t> * Number of grills and diffusers are calculated and distributed                uniformly.</a:t>
            </a:r>
          </a:p>
          <a:p>
            <a:pPr lvl="0" algn="l">
              <a:buNone/>
            </a:pPr>
            <a:r>
              <a:rPr lang="en-US" sz="2400" dirty="0" smtClean="0"/>
              <a:t> * The total sensible heat of floor is calculated. </a:t>
            </a:r>
          </a:p>
          <a:p>
            <a:pPr lvl="0" algn="l">
              <a:buNone/>
            </a:pPr>
            <a:r>
              <a:rPr lang="en-US" sz="2400" dirty="0" smtClean="0"/>
              <a:t> * The V</a:t>
            </a:r>
            <a:r>
              <a:rPr lang="en-US" sz="2400" b="1" baseline="-25000" dirty="0" smtClean="0"/>
              <a:t>circulation</a:t>
            </a:r>
            <a:r>
              <a:rPr lang="en-US" sz="2400" dirty="0" smtClean="0"/>
              <a:t> of floor is calculated.</a:t>
            </a:r>
          </a:p>
          <a:p>
            <a:pPr lvl="0" algn="l">
              <a:buNone/>
            </a:pPr>
            <a:r>
              <a:rPr lang="en-US" sz="2400" dirty="0" smtClean="0"/>
              <a:t> * The initial velocity for the main duct must </a:t>
            </a:r>
            <a:r>
              <a:rPr lang="en-US" sz="2400" dirty="0" smtClean="0">
                <a:latin typeface="Arial"/>
                <a:cs typeface="Arial"/>
              </a:rPr>
              <a:t>≤</a:t>
            </a:r>
            <a:r>
              <a:rPr lang="en-US" sz="2400" dirty="0" smtClean="0"/>
              <a:t>  5 m/s.</a:t>
            </a:r>
          </a:p>
          <a:p>
            <a:pPr lvl="0" algn="l">
              <a:buNone/>
            </a:pPr>
            <a:r>
              <a:rPr lang="en-US" sz="2400" dirty="0" smtClean="0"/>
              <a:t> * The pressure drop (∆P/L)=0.6 Pa/m</a:t>
            </a:r>
          </a:p>
          <a:p>
            <a:pPr lvl="0" algn="l">
              <a:buNone/>
            </a:pPr>
            <a:r>
              <a:rPr lang="en-US" sz="2400" dirty="0" smtClean="0"/>
              <a:t> * The main diameter is calculated . </a:t>
            </a:r>
          </a:p>
          <a:p>
            <a:pPr lvl="0" algn="l">
              <a:buNone/>
            </a:pPr>
            <a:r>
              <a:rPr lang="en-US" sz="2400" dirty="0" smtClean="0"/>
              <a:t> * The height and width of the rectangular ducts are determined from     software program .</a:t>
            </a:r>
          </a:p>
          <a:p>
            <a:pPr algn="l"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رحلة">
  <a:themeElements>
    <a:clrScheme name="رحلة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رحلة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أصل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845</TotalTime>
  <Words>838</Words>
  <Application>Microsoft Office PowerPoint</Application>
  <PresentationFormat>عرض على الشاشة (3:4)‏</PresentationFormat>
  <Paragraphs>351</Paragraphs>
  <Slides>19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0" baseType="lpstr">
      <vt:lpstr>رحلة</vt:lpstr>
      <vt:lpstr>  Mechanical system for building of Palestinian telecommunication group “paltel group”    </vt:lpstr>
      <vt:lpstr> Presentation out line</vt:lpstr>
      <vt:lpstr>Building Description</vt:lpstr>
      <vt:lpstr>Building details</vt:lpstr>
      <vt:lpstr>Heating load </vt:lpstr>
      <vt:lpstr>Summary for heating load</vt:lpstr>
      <vt:lpstr>Cooling Load</vt:lpstr>
      <vt:lpstr>Summary of cooling load</vt:lpstr>
      <vt:lpstr>Duct Design     </vt:lpstr>
      <vt:lpstr>Sample calculation For Design duct :</vt:lpstr>
      <vt:lpstr>الشريحة 11</vt:lpstr>
      <vt:lpstr>Plumbing System</vt:lpstr>
      <vt:lpstr>Sample of calculation for determined number of fixture unit:</vt:lpstr>
      <vt:lpstr>الشريحة 14</vt:lpstr>
      <vt:lpstr>الشريحة 15</vt:lpstr>
      <vt:lpstr>                Equipment Selection</vt:lpstr>
      <vt:lpstr>Equipment selection cont.</vt:lpstr>
      <vt:lpstr>SUMMARY</vt:lpstr>
      <vt:lpstr>الشريحة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"Mechanical System For Engineering And Information Technology college in Arab American University"    </dc:title>
  <dc:creator>mo2ed</dc:creator>
  <cp:lastModifiedBy>HP</cp:lastModifiedBy>
  <cp:revision>69</cp:revision>
  <dcterms:created xsi:type="dcterms:W3CDTF">2010-05-21T11:52:18Z</dcterms:created>
  <dcterms:modified xsi:type="dcterms:W3CDTF">2010-12-25T22:25:50Z</dcterms:modified>
</cp:coreProperties>
</file>