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sldIdLst>
    <p:sldId id="256" r:id="rId2"/>
    <p:sldId id="257" r:id="rId3"/>
    <p:sldId id="258" r:id="rId4"/>
    <p:sldId id="259" r:id="rId5"/>
    <p:sldId id="280" r:id="rId6"/>
    <p:sldId id="292" r:id="rId7"/>
    <p:sldId id="261" r:id="rId8"/>
    <p:sldId id="260" r:id="rId9"/>
    <p:sldId id="262" r:id="rId10"/>
    <p:sldId id="263" r:id="rId11"/>
    <p:sldId id="264" r:id="rId12"/>
    <p:sldId id="281" r:id="rId13"/>
    <p:sldId id="282" r:id="rId14"/>
    <p:sldId id="283" r:id="rId15"/>
    <p:sldId id="345" r:id="rId16"/>
    <p:sldId id="346" r:id="rId17"/>
    <p:sldId id="347" r:id="rId18"/>
    <p:sldId id="284" r:id="rId19"/>
    <p:sldId id="348" r:id="rId20"/>
    <p:sldId id="349" r:id="rId21"/>
    <p:sldId id="350" r:id="rId22"/>
    <p:sldId id="351" r:id="rId23"/>
    <p:sldId id="265" r:id="rId24"/>
    <p:sldId id="291" r:id="rId25"/>
    <p:sldId id="267" r:id="rId26"/>
    <p:sldId id="285" r:id="rId27"/>
    <p:sldId id="266" r:id="rId28"/>
    <p:sldId id="268" r:id="rId29"/>
    <p:sldId id="355" r:id="rId30"/>
    <p:sldId id="296" r:id="rId31"/>
    <p:sldId id="354" r:id="rId32"/>
    <p:sldId id="297" r:id="rId33"/>
    <p:sldId id="299" r:id="rId34"/>
    <p:sldId id="298" r:id="rId35"/>
    <p:sldId id="300" r:id="rId36"/>
    <p:sldId id="301" r:id="rId37"/>
    <p:sldId id="353" r:id="rId38"/>
    <p:sldId id="352" r:id="rId39"/>
    <p:sldId id="270" r:id="rId40"/>
    <p:sldId id="336" r:id="rId41"/>
    <p:sldId id="272" r:id="rId42"/>
    <p:sldId id="337" r:id="rId43"/>
    <p:sldId id="274" r:id="rId44"/>
    <p:sldId id="335" r:id="rId45"/>
    <p:sldId id="338" r:id="rId46"/>
    <p:sldId id="339" r:id="rId47"/>
    <p:sldId id="340" r:id="rId48"/>
    <p:sldId id="277" r:id="rId49"/>
    <p:sldId id="341" r:id="rId50"/>
    <p:sldId id="293" r:id="rId51"/>
    <p:sldId id="331" r:id="rId52"/>
    <p:sldId id="321" r:id="rId53"/>
    <p:sldId id="294" r:id="rId54"/>
    <p:sldId id="314" r:id="rId55"/>
    <p:sldId id="315" r:id="rId56"/>
    <p:sldId id="316" r:id="rId57"/>
    <p:sldId id="317" r:id="rId58"/>
    <p:sldId id="318" r:id="rId59"/>
    <p:sldId id="356" r:id="rId60"/>
    <p:sldId id="320" r:id="rId61"/>
    <p:sldId id="278" r:id="rId62"/>
    <p:sldId id="302" r:id="rId63"/>
    <p:sldId id="303" r:id="rId64"/>
    <p:sldId id="304" r:id="rId65"/>
    <p:sldId id="305" r:id="rId66"/>
    <p:sldId id="306" r:id="rId67"/>
    <p:sldId id="307" r:id="rId68"/>
    <p:sldId id="308" r:id="rId69"/>
    <p:sldId id="309" r:id="rId70"/>
    <p:sldId id="322" r:id="rId71"/>
    <p:sldId id="310" r:id="rId72"/>
    <p:sldId id="311" r:id="rId73"/>
    <p:sldId id="312" r:id="rId74"/>
    <p:sldId id="313" r:id="rId75"/>
    <p:sldId id="295" r:id="rId76"/>
    <p:sldId id="319" r:id="rId77"/>
    <p:sldId id="323" r:id="rId78"/>
    <p:sldId id="369" r:id="rId79"/>
    <p:sldId id="325" r:id="rId80"/>
    <p:sldId id="326" r:id="rId81"/>
    <p:sldId id="357" r:id="rId82"/>
    <p:sldId id="358" r:id="rId83"/>
    <p:sldId id="359" r:id="rId84"/>
    <p:sldId id="360" r:id="rId85"/>
    <p:sldId id="334" r:id="rId86"/>
    <p:sldId id="329" r:id="rId87"/>
    <p:sldId id="330" r:id="rId88"/>
    <p:sldId id="332" r:id="rId89"/>
    <p:sldId id="333" r:id="rId90"/>
    <p:sldId id="342" r:id="rId91"/>
    <p:sldId id="361" r:id="rId92"/>
    <p:sldId id="362" r:id="rId93"/>
    <p:sldId id="363" r:id="rId94"/>
    <p:sldId id="370" r:id="rId95"/>
    <p:sldId id="371" r:id="rId96"/>
    <p:sldId id="364" r:id="rId97"/>
    <p:sldId id="365" r:id="rId98"/>
    <p:sldId id="343" r:id="rId99"/>
    <p:sldId id="366" r:id="rId100"/>
    <p:sldId id="367" r:id="rId101"/>
    <p:sldId id="344" r:id="rId102"/>
    <p:sldId id="368" r:id="rId10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09" autoAdjust="0"/>
    <p:restoredTop sz="94660"/>
  </p:normalViewPr>
  <p:slideViewPr>
    <p:cSldViewPr snapToGrid="0">
      <p:cViewPr varScale="1">
        <p:scale>
          <a:sx n="76" d="100"/>
          <a:sy n="76" d="100"/>
        </p:scale>
        <p:origin x="50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270677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B868E4-B4E3-47D5-9742-3898FFAAF868}" type="datetimeFigureOut">
              <a:rPr lang="en-US" smtClean="0"/>
              <a:t>07-Jan-18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976327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1680565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92194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1284299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38420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4155702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160667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3321338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3934379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377474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B868E4-B4E3-47D5-9742-3898FFAAF868}" type="datetimeFigureOut">
              <a:rPr lang="en-US" smtClean="0"/>
              <a:t>07-Jan-18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379041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B868E4-B4E3-47D5-9742-3898FFAAF868}" type="datetimeFigureOut">
              <a:rPr lang="en-US" smtClean="0"/>
              <a:t>07-Jan-18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3408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66381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866453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15B868E4-B4E3-47D5-9742-3898FFAAF868}" type="datetimeFigureOut">
              <a:rPr lang="en-US" smtClean="0"/>
              <a:t>07-Jan-18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2250275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B868E4-B4E3-47D5-9742-3898FFAAF868}" type="datetimeFigureOut">
              <a:rPr lang="en-US" smtClean="0"/>
              <a:t>07-Jan-18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C3A390-A05E-4E8A-BD65-6C1F4BBA01A3}" type="slidenum">
              <a:rPr lang="en-US" smtClean="0"/>
              <a:t>‹#›</a:t>
            </a:fld>
            <a:endParaRPr lang="en-US"/>
          </a:p>
        </p:txBody>
      </p:sp>
    </p:spTree>
    <p:extLst>
      <p:ext uri="{BB962C8B-B14F-4D97-AF65-F5344CB8AC3E}">
        <p14:creationId xmlns:p14="http://schemas.microsoft.com/office/powerpoint/2010/main" val="498648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5B868E4-B4E3-47D5-9742-3898FFAAF868}" type="datetimeFigureOut">
              <a:rPr lang="en-US" smtClean="0"/>
              <a:t>07-Jan-18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9C3A390-A05E-4E8A-BD65-6C1F4BBA01A3}" type="slidenum">
              <a:rPr lang="en-US" smtClean="0"/>
              <a:t>‹#›</a:t>
            </a:fld>
            <a:endParaRPr lang="en-US"/>
          </a:p>
        </p:txBody>
      </p:sp>
    </p:spTree>
    <p:extLst>
      <p:ext uri="{BB962C8B-B14F-4D97-AF65-F5344CB8AC3E}">
        <p14:creationId xmlns:p14="http://schemas.microsoft.com/office/powerpoint/2010/main" val="2581308805"/>
      </p:ext>
    </p:extLst>
  </p:cSld>
  <p:clrMap bg1="dk1" tx1="lt1" bg2="dk2" tx2="lt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2.xml"/><Relationship Id="rId5" Type="http://schemas.openxmlformats.org/officeDocument/2006/relationships/image" Target="../media/image40.JPG"/><Relationship Id="rId4" Type="http://schemas.openxmlformats.org/officeDocument/2006/relationships/image" Target="../media/image39.JPG"/></Relationships>
</file>

<file path=ppt/slides/_rels/slide3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5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5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5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5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 Id="rId5" Type="http://schemas.openxmlformats.org/officeDocument/2006/relationships/image" Target="../media/image73.jpeg"/><Relationship Id="rId4" Type="http://schemas.openxmlformats.org/officeDocument/2006/relationships/image" Target="../media/image72.jpeg"/></Relationships>
</file>

<file path=ppt/slides/_rels/slide59.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6.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73.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99.JP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0.JP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JP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04.JP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0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06.JP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07.JP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08.JP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09.JP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10.JP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11.JP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78296" y="132522"/>
            <a:ext cx="11661913" cy="6626087"/>
          </a:xfrm>
          <a:prstGeom prst="rect">
            <a:avLst/>
          </a:prstGeom>
        </p:spPr>
        <p:txBody>
          <a:bodyPr tIns="0">
            <a:normAutofit fontScale="55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b="1" dirty="0" smtClean="0">
              <a:cs typeface="Times New Roman" panose="02020603050405020304" pitchFamily="18" charset="0"/>
            </a:endParaRPr>
          </a:p>
          <a:p>
            <a:pPr algn="ctr"/>
            <a:endParaRPr lang="en-US" b="1" dirty="0">
              <a:cs typeface="Times New Roman" panose="02020603050405020304" pitchFamily="18" charset="0"/>
            </a:endParaRPr>
          </a:p>
          <a:p>
            <a:pPr algn="ctr"/>
            <a:endParaRPr lang="en-US" sz="2200" b="1" dirty="0" smtClean="0">
              <a:cs typeface="Times New Roman" panose="02020603050405020304" pitchFamily="18" charset="0"/>
            </a:endParaRPr>
          </a:p>
          <a:p>
            <a:pPr algn="ctr"/>
            <a:endParaRPr lang="en-US" sz="2200" b="1" dirty="0">
              <a:cs typeface="Times New Roman" panose="02020603050405020304" pitchFamily="18" charset="0"/>
            </a:endParaRPr>
          </a:p>
          <a:p>
            <a:pPr algn="ctr"/>
            <a:r>
              <a:rPr lang="en-US" sz="2900" b="1" dirty="0" smtClean="0">
                <a:cs typeface="Times New Roman" panose="02020603050405020304" pitchFamily="18" charset="0"/>
              </a:rPr>
              <a:t>An </a:t>
            </a:r>
            <a:r>
              <a:rPr lang="en-US" sz="2900" b="1" dirty="0">
                <a:cs typeface="Times New Roman" panose="02020603050405020304" pitchFamily="18" charset="0"/>
              </a:rPr>
              <a:t>- Najah National University  </a:t>
            </a:r>
            <a:r>
              <a:rPr lang="en-US" sz="2900" dirty="0">
                <a:cs typeface="Times New Roman" panose="02020603050405020304" pitchFamily="18" charset="0"/>
              </a:rPr>
              <a:t/>
            </a:r>
            <a:br>
              <a:rPr lang="en-US" sz="2900" dirty="0">
                <a:cs typeface="Times New Roman" panose="02020603050405020304" pitchFamily="18" charset="0"/>
              </a:rPr>
            </a:br>
            <a:r>
              <a:rPr lang="en-US" sz="2900" dirty="0">
                <a:cs typeface="Times New Roman" panose="02020603050405020304" pitchFamily="18" charset="0"/>
              </a:rPr>
              <a:t>    </a:t>
            </a:r>
            <a:r>
              <a:rPr lang="en-US" sz="2900" dirty="0"/>
              <a:t>Faculty of </a:t>
            </a:r>
            <a:r>
              <a:rPr lang="en-US" sz="2900" dirty="0" smtClean="0"/>
              <a:t>Engineering</a:t>
            </a:r>
            <a:endParaRPr lang="en-US" sz="2900" dirty="0" smtClean="0">
              <a:latin typeface="Times New Roman" panose="02020603050405020304" pitchFamily="18" charset="0"/>
              <a:cs typeface="Times New Roman" panose="02020603050405020304" pitchFamily="18" charset="0"/>
            </a:endParaRPr>
          </a:p>
          <a:p>
            <a:pPr algn="ctr"/>
            <a:r>
              <a:rPr lang="en-US" sz="2900" dirty="0" smtClean="0"/>
              <a:t>Building </a:t>
            </a:r>
            <a:r>
              <a:rPr lang="en-US" sz="2900" dirty="0"/>
              <a:t>Engineering </a:t>
            </a:r>
            <a:r>
              <a:rPr lang="en-US" sz="2900" dirty="0" smtClean="0"/>
              <a:t>Department</a:t>
            </a:r>
          </a:p>
          <a:p>
            <a:pPr algn="ctr"/>
            <a:endParaRPr lang="en-US" dirty="0"/>
          </a:p>
          <a:p>
            <a:pPr algn="ctr"/>
            <a:endParaRPr lang="en-US" dirty="0" smtClean="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smtClean="0"/>
          </a:p>
          <a:p>
            <a:pPr algn="ctr"/>
            <a:endParaRPr lang="en-US" dirty="0"/>
          </a:p>
          <a:p>
            <a:pPr algn="ctr"/>
            <a:endParaRPr lang="en-US" dirty="0"/>
          </a:p>
          <a:p>
            <a:pPr algn="ctr"/>
            <a:endParaRPr lang="en-US" b="1" dirty="0" smtClean="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smtClean="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smtClean="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smtClean="0">
              <a:solidFill>
                <a:schemeClr val="bg1">
                  <a:lumMod val="95000"/>
                  <a:lumOff val="5000"/>
                </a:schemeClr>
              </a:solidFill>
              <a:latin typeface="Times New Roman" panose="02020603050405020304" pitchFamily="18" charset="0"/>
              <a:cs typeface="Times New Roman" panose="02020603050405020304" pitchFamily="18" charset="0"/>
            </a:endParaRPr>
          </a:p>
          <a:p>
            <a:pPr algn="ctr"/>
            <a:endParaRPr lang="en-US" b="1" dirty="0" smtClean="0">
              <a:solidFill>
                <a:schemeClr val="bg1">
                  <a:lumMod val="95000"/>
                  <a:lumOff val="5000"/>
                </a:schemeClr>
              </a:solidFill>
              <a:latin typeface="Times New Roman" panose="02020603050405020304" pitchFamily="18" charset="0"/>
              <a:cs typeface="Times New Roman" panose="02020603050405020304" pitchFamily="18" charset="0"/>
            </a:endParaRPr>
          </a:p>
          <a:p>
            <a:pPr algn="ctr"/>
            <a:r>
              <a:rPr lang="en-US" sz="2500" dirty="0" smtClean="0">
                <a:latin typeface="Adobe Gothic Std B" panose="020B0800000000000000" pitchFamily="34" charset="-128"/>
                <a:ea typeface="Adobe Gothic Std B" panose="020B0800000000000000" pitchFamily="34" charset="-128"/>
                <a:cs typeface="Times New Roman" panose="02020603050405020304" pitchFamily="18" charset="0"/>
              </a:rPr>
              <a:t>“</a:t>
            </a:r>
            <a:r>
              <a:rPr lang="en-US" sz="51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rPr>
              <a:t>EFFICIENCY OF DOUBLE SKIN FAÇADE</a:t>
            </a:r>
          </a:p>
          <a:p>
            <a:pPr algn="ctr"/>
            <a:r>
              <a:rPr lang="en-US" sz="51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rPr>
              <a:t> IN SOUTHERN ELEVATION</a:t>
            </a:r>
            <a:r>
              <a:rPr lang="en-US" sz="25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rPr>
              <a:t>”</a:t>
            </a:r>
          </a:p>
          <a:p>
            <a:pPr algn="ctr"/>
            <a:endParaRPr lang="en-US" sz="22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endParaRPr lang="en-US" sz="22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endParaRPr lang="en-US" sz="2200" b="1" dirty="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endParaRPr lang="en-US" sz="2200" b="1" dirty="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endParaRPr lang="en-US" sz="22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endParaRPr lang="en-US" sz="3200" b="1" dirty="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r>
              <a:rPr lang="en-US" sz="3200"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rPr>
              <a:t>Prepared by:</a:t>
            </a:r>
          </a:p>
          <a:p>
            <a:pPr algn="ctr"/>
            <a:r>
              <a:rPr lang="en-US" sz="3200"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rPr>
              <a:t>Mohammed Sanuora</a:t>
            </a:r>
          </a:p>
          <a:p>
            <a:pPr algn="ctr"/>
            <a:r>
              <a:rPr lang="en-US" sz="3200"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rPr>
              <a:t>Tawfiq Hijjawi</a:t>
            </a:r>
          </a:p>
          <a:p>
            <a:pPr algn="ctr"/>
            <a:r>
              <a:rPr lang="en-US" sz="3200"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rPr>
              <a:t>Amr Ramadan</a:t>
            </a:r>
            <a:endParaRPr lang="en-US" sz="3200" dirty="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pPr algn="ctr"/>
            <a:endParaRPr lang="en-US" sz="2200" b="1" dirty="0" smtClean="0">
              <a:effectLst>
                <a:outerShdw blurRad="38100" dist="38100" dir="2700000" algn="tl">
                  <a:srgbClr val="000000">
                    <a:alpha val="43137"/>
                  </a:srgbClr>
                </a:outerShdw>
              </a:effectLst>
              <a:latin typeface="Adobe Gothic Std B" panose="020B0800000000000000" pitchFamily="34" charset="-128"/>
              <a:ea typeface="Adobe Gothic Std B" panose="020B0800000000000000" pitchFamily="34" charset="-128"/>
              <a:cs typeface="Times New Roman" panose="02020603050405020304" pitchFamily="18" charset="0"/>
            </a:endParaRPr>
          </a:p>
          <a:p>
            <a:endPar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n-US" sz="20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40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sz="2000"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Slide Number Placeholder 6"/>
          <p:cNvSpPr>
            <a:spLocks noGrp="1"/>
          </p:cNvSpPr>
          <p:nvPr/>
        </p:nvSpPr>
        <p:spPr>
          <a:xfrm>
            <a:off x="10604504" y="132522"/>
            <a:ext cx="365760" cy="365125"/>
          </a:xfrm>
          <a:prstGeom prst="rect">
            <a:avLst/>
          </a:prstGeom>
          <a:noFill/>
        </p:spPr>
        <p:txBody>
          <a:bodyPr vert="horz" lIns="0" tIns="0" rIns="0" bIns="0" anchor="ctr" anchorCtr="0">
            <a:noAutofit/>
          </a:bodyPr>
          <a:lstStyle>
            <a:defPPr>
              <a:defRPr lang="en-US"/>
            </a:defPPr>
            <a:lvl1pPr marL="0" algn="ctr" defTabSz="914400" rtl="0" eaLnBrk="1" latinLnBrk="0" hangingPunct="1">
              <a:defRPr kumimoji="0" sz="16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7FCA48-D4E9-4834-8513-0527CCA57B22}" type="slidenum">
              <a:rPr lang="en-US" smtClean="0"/>
              <a:pPr/>
              <a:t>1</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4093" y="1310694"/>
            <a:ext cx="1692811" cy="1677469"/>
          </a:xfrm>
          <a:prstGeom prst="ellipse">
            <a:avLst/>
          </a:prstGeom>
          <a:ln>
            <a:noFill/>
          </a:ln>
          <a:effectLst>
            <a:softEdge rad="112500"/>
          </a:effectLst>
        </p:spPr>
      </p:pic>
      <p:sp>
        <p:nvSpPr>
          <p:cNvPr id="7" name="Slide Number Placeholder 6"/>
          <p:cNvSpPr>
            <a:spLocks noGrp="1"/>
          </p:cNvSpPr>
          <p:nvPr/>
        </p:nvSpPr>
        <p:spPr>
          <a:xfrm>
            <a:off x="10363199" y="642731"/>
            <a:ext cx="874643" cy="365125"/>
          </a:xfrm>
          <a:prstGeom prst="rect">
            <a:avLst/>
          </a:prstGeom>
          <a:noFill/>
        </p:spPr>
        <p:txBody>
          <a:bodyPr vert="horz" lIns="0" tIns="0" rIns="0" bIns="0" anchor="ctr" anchorCtr="0">
            <a:noAutofit/>
          </a:bodyPr>
          <a:lstStyle>
            <a:defPPr>
              <a:defRPr lang="en-US"/>
            </a:defPPr>
            <a:lvl1pPr marL="0" algn="ctr" defTabSz="914400" rtl="0" eaLnBrk="1" latinLnBrk="0" hangingPunct="1">
              <a:defRPr kumimoji="0" sz="16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0:05</a:t>
            </a:r>
            <a:endParaRPr lang="en-US" dirty="0"/>
          </a:p>
        </p:txBody>
      </p:sp>
    </p:spTree>
    <p:extLst>
      <p:ext uri="{BB962C8B-B14F-4D97-AF65-F5344CB8AC3E}">
        <p14:creationId xmlns:p14="http://schemas.microsoft.com/office/powerpoint/2010/main" val="247592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057331" y="355835"/>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Ground floor “commercial” Plan</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183" y="1326696"/>
            <a:ext cx="6956651" cy="52269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6620936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 y="582372"/>
            <a:ext cx="11555702" cy="1400530"/>
          </a:xfrm>
        </p:spPr>
        <p:txBody>
          <a:bodyPr/>
          <a:lstStyle/>
          <a:p>
            <a:r>
              <a:rPr lang="en-US" sz="3600" dirty="0" smtClean="0"/>
              <a:t>Operating &amp; maintenance </a:t>
            </a:r>
            <a:r>
              <a:rPr lang="en-US" sz="4000" dirty="0"/>
              <a:t>s</a:t>
            </a:r>
            <a:r>
              <a:rPr lang="en-US" sz="4000" dirty="0" smtClean="0"/>
              <a:t>ystem</a:t>
            </a:r>
            <a:endParaRPr lang="en-US" sz="40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4256087" y="1282637"/>
            <a:ext cx="2779713" cy="15625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1519237" y="3271558"/>
            <a:ext cx="8735327" cy="31327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0350082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27072"/>
            <a:ext cx="11555702" cy="1400530"/>
          </a:xfrm>
        </p:spPr>
        <p:txBody>
          <a:bodyPr/>
          <a:lstStyle/>
          <a:p>
            <a:pPr algn="ctr"/>
            <a:r>
              <a:rPr lang="en-US" sz="4400" dirty="0" smtClean="0"/>
              <a:t>Quantity surveying </a:t>
            </a:r>
            <a:br>
              <a:rPr lang="en-US" sz="4400" dirty="0" smtClean="0"/>
            </a:br>
            <a:r>
              <a:rPr lang="en-US" sz="4400" dirty="0" smtClean="0"/>
              <a:t>&amp;</a:t>
            </a:r>
            <a:br>
              <a:rPr lang="en-US" sz="4400" dirty="0" smtClean="0"/>
            </a:br>
            <a:r>
              <a:rPr lang="en-US" sz="4400" dirty="0" smtClean="0"/>
              <a:t>cost estimate</a:t>
            </a:r>
            <a:endParaRPr lang="en-US" sz="4800" dirty="0"/>
          </a:p>
        </p:txBody>
      </p:sp>
    </p:spTree>
    <p:extLst>
      <p:ext uri="{BB962C8B-B14F-4D97-AF65-F5344CB8AC3E}">
        <p14:creationId xmlns:p14="http://schemas.microsoft.com/office/powerpoint/2010/main" val="51356486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9121497"/>
              </p:ext>
            </p:extLst>
          </p:nvPr>
        </p:nvGraphicFramePr>
        <p:xfrm>
          <a:off x="863600" y="1824566"/>
          <a:ext cx="4889500" cy="4238577"/>
        </p:xfrm>
        <a:graphic>
          <a:graphicData uri="http://schemas.openxmlformats.org/drawingml/2006/table">
            <a:tbl>
              <a:tblPr firstRow="1" bandRow="1">
                <a:tableStyleId>{5C22544A-7EE6-4342-B048-85BDC9FD1C3A}</a:tableStyleId>
              </a:tblPr>
              <a:tblGrid>
                <a:gridCol w="2444750"/>
                <a:gridCol w="2444750"/>
              </a:tblGrid>
              <a:tr h="223083">
                <a:tc>
                  <a:txBody>
                    <a:bodyPr/>
                    <a:lstStyle/>
                    <a:p>
                      <a:pPr algn="ctr"/>
                      <a:r>
                        <a:rPr lang="en-US" sz="1100" dirty="0" smtClean="0"/>
                        <a:t>Type of work</a:t>
                      </a:r>
                      <a:endParaRPr lang="en-US" sz="1100" dirty="0"/>
                    </a:p>
                  </a:txBody>
                  <a:tcPr marL="55007" marR="55007" marT="27503" marB="27503"/>
                </a:tc>
                <a:tc>
                  <a:txBody>
                    <a:bodyPr/>
                    <a:lstStyle/>
                    <a:p>
                      <a:pPr algn="ctr"/>
                      <a:r>
                        <a:rPr lang="en-US" sz="1100" dirty="0" smtClean="0"/>
                        <a:t>Cost ILS</a:t>
                      </a:r>
                      <a:endParaRPr lang="en-US" sz="1100" dirty="0"/>
                    </a:p>
                  </a:txBody>
                  <a:tcPr marL="55007" marR="55007" marT="27503" marB="27503"/>
                </a:tc>
              </a:tr>
              <a:tr h="223083">
                <a:tc>
                  <a:txBody>
                    <a:bodyPr/>
                    <a:lstStyle/>
                    <a:p>
                      <a:pPr algn="ctr"/>
                      <a:r>
                        <a:rPr lang="en-US" sz="1100" dirty="0" smtClean="0"/>
                        <a:t>Excavation,</a:t>
                      </a:r>
                      <a:r>
                        <a:rPr lang="en-US" sz="1100" baseline="0" dirty="0" smtClean="0"/>
                        <a:t> backfilling and site</a:t>
                      </a:r>
                      <a:endParaRPr lang="en-US" sz="1100" dirty="0"/>
                    </a:p>
                  </a:txBody>
                  <a:tcPr marL="55007" marR="55007" marT="27503" marB="27503"/>
                </a:tc>
                <a:tc>
                  <a:txBody>
                    <a:bodyPr/>
                    <a:lstStyle/>
                    <a:p>
                      <a:pPr algn="ctr"/>
                      <a:r>
                        <a:rPr lang="en-US" sz="1100" dirty="0" smtClean="0"/>
                        <a:t>12057889</a:t>
                      </a:r>
                      <a:endParaRPr lang="en-US" sz="1100" dirty="0"/>
                    </a:p>
                  </a:txBody>
                  <a:tcPr marL="55007" marR="55007" marT="27503" marB="27503"/>
                </a:tc>
              </a:tr>
              <a:tr h="223083">
                <a:tc>
                  <a:txBody>
                    <a:bodyPr/>
                    <a:lstStyle/>
                    <a:p>
                      <a:pPr algn="ctr"/>
                      <a:r>
                        <a:rPr lang="en-US" sz="1100" dirty="0" smtClean="0"/>
                        <a:t>Concrete work</a:t>
                      </a:r>
                      <a:endParaRPr lang="en-US" sz="1100" dirty="0"/>
                    </a:p>
                  </a:txBody>
                  <a:tcPr marL="55007" marR="55007" marT="27503" marB="27503"/>
                </a:tc>
                <a:tc>
                  <a:txBody>
                    <a:bodyPr/>
                    <a:lstStyle/>
                    <a:p>
                      <a:pPr algn="ctr"/>
                      <a:r>
                        <a:rPr lang="en-US" sz="1100" dirty="0" smtClean="0"/>
                        <a:t>15663505</a:t>
                      </a:r>
                      <a:endParaRPr lang="en-US" sz="1100" dirty="0"/>
                    </a:p>
                  </a:txBody>
                  <a:tcPr marL="55007" marR="55007" marT="27503" marB="27503"/>
                </a:tc>
              </a:tr>
              <a:tr h="223083">
                <a:tc>
                  <a:txBody>
                    <a:bodyPr/>
                    <a:lstStyle/>
                    <a:p>
                      <a:pPr algn="ctr"/>
                      <a:r>
                        <a:rPr lang="en-US" sz="1100" dirty="0" smtClean="0"/>
                        <a:t>Stone work</a:t>
                      </a:r>
                      <a:endParaRPr lang="en-US" sz="1100" dirty="0"/>
                    </a:p>
                  </a:txBody>
                  <a:tcPr marL="55007" marR="55007" marT="27503" marB="27503"/>
                </a:tc>
                <a:tc>
                  <a:txBody>
                    <a:bodyPr/>
                    <a:lstStyle/>
                    <a:p>
                      <a:pPr algn="ctr"/>
                      <a:r>
                        <a:rPr lang="en-US" sz="1100" dirty="0" smtClean="0"/>
                        <a:t>59292</a:t>
                      </a:r>
                      <a:endParaRPr lang="en-US" sz="1100" dirty="0"/>
                    </a:p>
                  </a:txBody>
                  <a:tcPr marL="55007" marR="55007" marT="27503" marB="27503"/>
                </a:tc>
              </a:tr>
              <a:tr h="223083">
                <a:tc>
                  <a:txBody>
                    <a:bodyPr/>
                    <a:lstStyle/>
                    <a:p>
                      <a:pPr algn="ctr"/>
                      <a:r>
                        <a:rPr lang="en-US" sz="1100" dirty="0" smtClean="0"/>
                        <a:t>Concrete block work</a:t>
                      </a:r>
                      <a:endParaRPr lang="en-US" sz="1100" dirty="0"/>
                    </a:p>
                  </a:txBody>
                  <a:tcPr marL="55007" marR="55007" marT="27503" marB="27503"/>
                </a:tc>
                <a:tc>
                  <a:txBody>
                    <a:bodyPr/>
                    <a:lstStyle/>
                    <a:p>
                      <a:pPr algn="ctr"/>
                      <a:r>
                        <a:rPr lang="en-US" sz="1100" dirty="0" smtClean="0"/>
                        <a:t>62761</a:t>
                      </a:r>
                      <a:endParaRPr lang="en-US" sz="1100" dirty="0"/>
                    </a:p>
                  </a:txBody>
                  <a:tcPr marL="55007" marR="55007" marT="27503" marB="27503"/>
                </a:tc>
              </a:tr>
              <a:tr h="223083">
                <a:tc>
                  <a:txBody>
                    <a:bodyPr/>
                    <a:lstStyle/>
                    <a:p>
                      <a:pPr algn="ctr"/>
                      <a:r>
                        <a:rPr lang="en-US" sz="1100" dirty="0" smtClean="0"/>
                        <a:t>Tiling and marble</a:t>
                      </a:r>
                      <a:r>
                        <a:rPr lang="en-US" sz="1100" baseline="0" dirty="0" smtClean="0"/>
                        <a:t> work</a:t>
                      </a:r>
                      <a:endParaRPr lang="en-US" sz="1100" dirty="0"/>
                    </a:p>
                  </a:txBody>
                  <a:tcPr marL="55007" marR="55007" marT="27503" marB="27503"/>
                </a:tc>
                <a:tc>
                  <a:txBody>
                    <a:bodyPr/>
                    <a:lstStyle/>
                    <a:p>
                      <a:pPr algn="ctr"/>
                      <a:r>
                        <a:rPr lang="en-US" sz="1100" dirty="0" smtClean="0"/>
                        <a:t>306759</a:t>
                      </a:r>
                      <a:endParaRPr lang="en-US" sz="1100" dirty="0"/>
                    </a:p>
                  </a:txBody>
                  <a:tcPr marL="55007" marR="55007" marT="27503" marB="27503"/>
                </a:tc>
              </a:tr>
              <a:tr h="223083">
                <a:tc>
                  <a:txBody>
                    <a:bodyPr/>
                    <a:lstStyle/>
                    <a:p>
                      <a:pPr algn="ctr"/>
                      <a:r>
                        <a:rPr lang="en-US" sz="1100" dirty="0" smtClean="0"/>
                        <a:t>Plaster</a:t>
                      </a:r>
                      <a:r>
                        <a:rPr lang="en-US" sz="1100" baseline="0" dirty="0" smtClean="0"/>
                        <a:t> work</a:t>
                      </a:r>
                      <a:endParaRPr lang="en-US" sz="1100" dirty="0"/>
                    </a:p>
                  </a:txBody>
                  <a:tcPr marL="55007" marR="55007" marT="27503" marB="27503"/>
                </a:tc>
                <a:tc>
                  <a:txBody>
                    <a:bodyPr/>
                    <a:lstStyle/>
                    <a:p>
                      <a:pPr algn="ctr"/>
                      <a:r>
                        <a:rPr lang="en-US" sz="1100" dirty="0" smtClean="0"/>
                        <a:t>195377</a:t>
                      </a:r>
                      <a:endParaRPr lang="en-US" sz="1100" dirty="0"/>
                    </a:p>
                  </a:txBody>
                  <a:tcPr marL="55007" marR="55007" marT="27503" marB="27503"/>
                </a:tc>
              </a:tr>
              <a:tr h="223083">
                <a:tc>
                  <a:txBody>
                    <a:bodyPr/>
                    <a:lstStyle/>
                    <a:p>
                      <a:pPr algn="ctr"/>
                      <a:r>
                        <a:rPr lang="en-US" sz="1100" dirty="0" smtClean="0"/>
                        <a:t>Steel work</a:t>
                      </a:r>
                      <a:endParaRPr lang="en-US" sz="1100" dirty="0"/>
                    </a:p>
                  </a:txBody>
                  <a:tcPr marL="55007" marR="55007" marT="27503" marB="27503"/>
                </a:tc>
                <a:tc>
                  <a:txBody>
                    <a:bodyPr/>
                    <a:lstStyle/>
                    <a:p>
                      <a:pPr algn="ctr"/>
                      <a:r>
                        <a:rPr lang="en-US" sz="1100" dirty="0" smtClean="0"/>
                        <a:t>1264410</a:t>
                      </a:r>
                      <a:endParaRPr lang="en-US" sz="1100" dirty="0"/>
                    </a:p>
                  </a:txBody>
                  <a:tcPr marL="55007" marR="55007" marT="27503" marB="27503"/>
                </a:tc>
              </a:tr>
              <a:tr h="223083">
                <a:tc>
                  <a:txBody>
                    <a:bodyPr/>
                    <a:lstStyle/>
                    <a:p>
                      <a:pPr algn="ctr"/>
                      <a:r>
                        <a:rPr lang="en-US" sz="1100" dirty="0" smtClean="0"/>
                        <a:t>Painting work</a:t>
                      </a:r>
                      <a:endParaRPr lang="en-US" sz="1100" dirty="0"/>
                    </a:p>
                  </a:txBody>
                  <a:tcPr marL="55007" marR="55007" marT="27503" marB="27503"/>
                </a:tc>
                <a:tc>
                  <a:txBody>
                    <a:bodyPr/>
                    <a:lstStyle/>
                    <a:p>
                      <a:pPr algn="ctr"/>
                      <a:r>
                        <a:rPr lang="en-US" sz="1100" dirty="0" smtClean="0"/>
                        <a:t>282493</a:t>
                      </a:r>
                      <a:endParaRPr lang="en-US" sz="1100" dirty="0"/>
                    </a:p>
                  </a:txBody>
                  <a:tcPr marL="55007" marR="55007" marT="27503" marB="27503"/>
                </a:tc>
              </a:tr>
              <a:tr h="223083">
                <a:tc>
                  <a:txBody>
                    <a:bodyPr/>
                    <a:lstStyle/>
                    <a:p>
                      <a:pPr algn="ctr"/>
                      <a:r>
                        <a:rPr lang="en-US" sz="1100" dirty="0" smtClean="0"/>
                        <a:t>Electrical work</a:t>
                      </a:r>
                      <a:endParaRPr lang="en-US" sz="1100" dirty="0"/>
                    </a:p>
                  </a:txBody>
                  <a:tcPr marL="55007" marR="55007" marT="27503" marB="27503"/>
                </a:tc>
                <a:tc>
                  <a:txBody>
                    <a:bodyPr/>
                    <a:lstStyle/>
                    <a:p>
                      <a:pPr algn="ctr"/>
                      <a:r>
                        <a:rPr lang="en-US" sz="1100" dirty="0" smtClean="0"/>
                        <a:t>32755</a:t>
                      </a:r>
                      <a:endParaRPr lang="en-US" sz="1100" dirty="0"/>
                    </a:p>
                  </a:txBody>
                  <a:tcPr marL="55007" marR="55007" marT="27503" marB="27503"/>
                </a:tc>
              </a:tr>
              <a:tr h="223083">
                <a:tc>
                  <a:txBody>
                    <a:bodyPr/>
                    <a:lstStyle/>
                    <a:p>
                      <a:pPr algn="ctr"/>
                      <a:r>
                        <a:rPr lang="en-US" sz="1100" dirty="0" smtClean="0"/>
                        <a:t>Mechanical work</a:t>
                      </a:r>
                      <a:endParaRPr lang="en-US" sz="1100" dirty="0"/>
                    </a:p>
                  </a:txBody>
                  <a:tcPr marL="55007" marR="55007" marT="27503" marB="27503"/>
                </a:tc>
                <a:tc>
                  <a:txBody>
                    <a:bodyPr/>
                    <a:lstStyle/>
                    <a:p>
                      <a:pPr algn="ctr"/>
                      <a:r>
                        <a:rPr lang="en-US" sz="1100" dirty="0" smtClean="0"/>
                        <a:t>42650</a:t>
                      </a:r>
                      <a:endParaRPr lang="en-US" sz="1100" dirty="0"/>
                    </a:p>
                  </a:txBody>
                  <a:tcPr marL="55007" marR="55007" marT="27503" marB="27503"/>
                </a:tc>
              </a:tr>
              <a:tr h="223083">
                <a:tc>
                  <a:txBody>
                    <a:bodyPr/>
                    <a:lstStyle/>
                    <a:p>
                      <a:pPr algn="ctr"/>
                      <a:r>
                        <a:rPr lang="en-US" sz="1100" dirty="0" smtClean="0"/>
                        <a:t>Solar system +  PV</a:t>
                      </a:r>
                      <a:endParaRPr lang="en-US" sz="1100" dirty="0"/>
                    </a:p>
                  </a:txBody>
                  <a:tcPr marL="55007" marR="55007" marT="27503" marB="27503"/>
                </a:tc>
                <a:tc>
                  <a:txBody>
                    <a:bodyPr/>
                    <a:lstStyle/>
                    <a:p>
                      <a:pPr algn="ctr"/>
                      <a:r>
                        <a:rPr lang="en-US" sz="1100" dirty="0" smtClean="0"/>
                        <a:t>503680</a:t>
                      </a:r>
                      <a:endParaRPr lang="en-US" sz="1100" dirty="0"/>
                    </a:p>
                  </a:txBody>
                  <a:tcPr marL="55007" marR="55007" marT="27503" marB="27503"/>
                </a:tc>
              </a:tr>
              <a:tr h="223083">
                <a:tc>
                  <a:txBody>
                    <a:bodyPr/>
                    <a:lstStyle/>
                    <a:p>
                      <a:pPr algn="ctr"/>
                      <a:r>
                        <a:rPr lang="en-US" sz="1100" dirty="0" smtClean="0"/>
                        <a:t>Fire system</a:t>
                      </a:r>
                      <a:endParaRPr lang="en-US" sz="1100" dirty="0"/>
                    </a:p>
                  </a:txBody>
                  <a:tcPr marL="55007" marR="55007" marT="27503" marB="27503"/>
                </a:tc>
                <a:tc>
                  <a:txBody>
                    <a:bodyPr/>
                    <a:lstStyle/>
                    <a:p>
                      <a:pPr algn="ctr"/>
                      <a:r>
                        <a:rPr lang="en-US" sz="1100" dirty="0" smtClean="0"/>
                        <a:t>237300</a:t>
                      </a:r>
                      <a:endParaRPr lang="en-US" sz="1100" dirty="0"/>
                    </a:p>
                  </a:txBody>
                  <a:tcPr marL="55007" marR="55007" marT="27503" marB="27503"/>
                </a:tc>
              </a:tr>
              <a:tr h="223083">
                <a:tc>
                  <a:txBody>
                    <a:bodyPr/>
                    <a:lstStyle/>
                    <a:p>
                      <a:pPr algn="ctr"/>
                      <a:r>
                        <a:rPr lang="en-US" sz="1100" dirty="0" err="1" smtClean="0"/>
                        <a:t>Hvac</a:t>
                      </a:r>
                      <a:r>
                        <a:rPr lang="en-US" sz="1100" dirty="0" smtClean="0"/>
                        <a:t> system</a:t>
                      </a:r>
                      <a:endParaRPr lang="en-US" sz="1100" dirty="0"/>
                    </a:p>
                  </a:txBody>
                  <a:tcPr marL="55007" marR="55007" marT="27503" marB="27503"/>
                </a:tc>
                <a:tc>
                  <a:txBody>
                    <a:bodyPr/>
                    <a:lstStyle/>
                    <a:p>
                      <a:pPr algn="ctr"/>
                      <a:r>
                        <a:rPr lang="en-US" sz="1100" dirty="0" smtClean="0"/>
                        <a:t>125000</a:t>
                      </a:r>
                      <a:endParaRPr lang="en-US" sz="1100" dirty="0"/>
                    </a:p>
                  </a:txBody>
                  <a:tcPr marL="55007" marR="55007" marT="27503" marB="27503"/>
                </a:tc>
              </a:tr>
              <a:tr h="223083">
                <a:tc>
                  <a:txBody>
                    <a:bodyPr/>
                    <a:lstStyle/>
                    <a:p>
                      <a:pPr algn="ctr"/>
                      <a:r>
                        <a:rPr lang="en-US" sz="1100" dirty="0" smtClean="0"/>
                        <a:t>Double skin</a:t>
                      </a:r>
                      <a:r>
                        <a:rPr lang="en-US" sz="1100" baseline="0" dirty="0" smtClean="0"/>
                        <a:t> façade</a:t>
                      </a:r>
                      <a:endParaRPr lang="en-US" sz="1100" dirty="0"/>
                    </a:p>
                  </a:txBody>
                  <a:tcPr marL="55007" marR="55007" marT="27503" marB="27503"/>
                </a:tc>
                <a:tc>
                  <a:txBody>
                    <a:bodyPr/>
                    <a:lstStyle/>
                    <a:p>
                      <a:pPr algn="ctr"/>
                      <a:r>
                        <a:rPr lang="en-US" sz="1100" dirty="0" smtClean="0"/>
                        <a:t>252144</a:t>
                      </a:r>
                      <a:endParaRPr lang="en-US" sz="1100" dirty="0"/>
                    </a:p>
                  </a:txBody>
                  <a:tcPr marL="55007" marR="55007" marT="27503" marB="27503"/>
                </a:tc>
              </a:tr>
              <a:tr h="223083">
                <a:tc>
                  <a:txBody>
                    <a:bodyPr/>
                    <a:lstStyle/>
                    <a:p>
                      <a:pPr algn="ctr"/>
                      <a:r>
                        <a:rPr lang="en-US" sz="1100" dirty="0" smtClean="0"/>
                        <a:t>False ceiling </a:t>
                      </a:r>
                      <a:endParaRPr lang="en-US" sz="1100" dirty="0"/>
                    </a:p>
                  </a:txBody>
                  <a:tcPr marL="55007" marR="55007" marT="27503" marB="27503"/>
                </a:tc>
                <a:tc>
                  <a:txBody>
                    <a:bodyPr/>
                    <a:lstStyle/>
                    <a:p>
                      <a:pPr algn="ctr"/>
                      <a:r>
                        <a:rPr lang="en-US" sz="1100" dirty="0" smtClean="0"/>
                        <a:t>106020</a:t>
                      </a:r>
                      <a:endParaRPr lang="en-US" sz="1100" dirty="0"/>
                    </a:p>
                  </a:txBody>
                  <a:tcPr marL="55007" marR="55007" marT="27503" marB="27503"/>
                </a:tc>
              </a:tr>
              <a:tr h="223083">
                <a:tc>
                  <a:txBody>
                    <a:bodyPr/>
                    <a:lstStyle/>
                    <a:p>
                      <a:pPr algn="ctr"/>
                      <a:r>
                        <a:rPr lang="en-US" sz="1100" dirty="0" smtClean="0"/>
                        <a:t>Glass on walls</a:t>
                      </a:r>
                      <a:endParaRPr lang="en-US" sz="1100" dirty="0"/>
                    </a:p>
                  </a:txBody>
                  <a:tcPr marL="55007" marR="55007" marT="27503" marB="27503"/>
                </a:tc>
                <a:tc>
                  <a:txBody>
                    <a:bodyPr/>
                    <a:lstStyle/>
                    <a:p>
                      <a:pPr algn="ctr"/>
                      <a:r>
                        <a:rPr lang="en-US" sz="1100" dirty="0" smtClean="0"/>
                        <a:t>138384</a:t>
                      </a:r>
                      <a:endParaRPr lang="en-US" sz="1100" dirty="0"/>
                    </a:p>
                  </a:txBody>
                  <a:tcPr marL="55007" marR="55007" marT="27503" marB="27503"/>
                </a:tc>
              </a:tr>
              <a:tr h="223083">
                <a:tc>
                  <a:txBody>
                    <a:bodyPr/>
                    <a:lstStyle/>
                    <a:p>
                      <a:pPr algn="ctr"/>
                      <a:r>
                        <a:rPr lang="en-US" sz="1100" dirty="0" smtClean="0"/>
                        <a:t>Doors and windows</a:t>
                      </a:r>
                      <a:endParaRPr lang="en-US" sz="1100" dirty="0"/>
                    </a:p>
                  </a:txBody>
                  <a:tcPr marL="55007" marR="55007" marT="27503" marB="27503"/>
                </a:tc>
                <a:tc>
                  <a:txBody>
                    <a:bodyPr/>
                    <a:lstStyle/>
                    <a:p>
                      <a:pPr algn="ctr"/>
                      <a:r>
                        <a:rPr lang="en-US" sz="1100" dirty="0" smtClean="0"/>
                        <a:t>247234</a:t>
                      </a:r>
                      <a:endParaRPr lang="en-US" sz="1100" dirty="0"/>
                    </a:p>
                  </a:txBody>
                  <a:tcPr marL="55007" marR="55007" marT="27503" marB="27503"/>
                </a:tc>
              </a:tr>
              <a:tr h="223083">
                <a:tc>
                  <a:txBody>
                    <a:bodyPr/>
                    <a:lstStyle/>
                    <a:p>
                      <a:pPr algn="ctr"/>
                      <a:r>
                        <a:rPr lang="en-US" sz="1100" dirty="0" smtClean="0"/>
                        <a:t>Blocks 10 &amp;</a:t>
                      </a:r>
                      <a:r>
                        <a:rPr lang="en-US" sz="1100" baseline="0" dirty="0" smtClean="0"/>
                        <a:t> 20 cm</a:t>
                      </a:r>
                      <a:endParaRPr lang="en-US" sz="1100" dirty="0"/>
                    </a:p>
                  </a:txBody>
                  <a:tcPr marL="55007" marR="55007" marT="27503" marB="27503"/>
                </a:tc>
                <a:tc>
                  <a:txBody>
                    <a:bodyPr/>
                    <a:lstStyle/>
                    <a:p>
                      <a:pPr algn="ctr"/>
                      <a:r>
                        <a:rPr lang="en-US" sz="1100" dirty="0" smtClean="0"/>
                        <a:t>153238</a:t>
                      </a:r>
                      <a:endParaRPr lang="en-US" sz="1100" dirty="0"/>
                    </a:p>
                  </a:txBody>
                  <a:tcPr marL="55007" marR="55007" marT="27503" marB="27503"/>
                </a:tc>
              </a:tr>
            </a:tbl>
          </a:graphicData>
        </a:graphic>
      </p:graphicFrame>
      <p:sp>
        <p:nvSpPr>
          <p:cNvPr id="5" name="Title 1"/>
          <p:cNvSpPr>
            <a:spLocks noGrp="1"/>
          </p:cNvSpPr>
          <p:nvPr>
            <p:ph type="title"/>
          </p:nvPr>
        </p:nvSpPr>
        <p:spPr>
          <a:xfrm>
            <a:off x="264160" y="455372"/>
            <a:ext cx="11555702" cy="1400530"/>
          </a:xfrm>
        </p:spPr>
        <p:txBody>
          <a:bodyPr/>
          <a:lstStyle/>
          <a:p>
            <a:r>
              <a:rPr lang="en-US" sz="3200" dirty="0"/>
              <a:t>Quantity surveying </a:t>
            </a:r>
            <a:r>
              <a:rPr lang="en-US" sz="3200" dirty="0" smtClean="0"/>
              <a:t>&amp; cost </a:t>
            </a:r>
            <a:r>
              <a:rPr lang="en-US" sz="3200" dirty="0"/>
              <a:t>estimate</a:t>
            </a:r>
            <a:endParaRPr lang="en-US" sz="3600" dirty="0"/>
          </a:p>
        </p:txBody>
      </p:sp>
      <p:sp>
        <p:nvSpPr>
          <p:cNvPr id="6" name="Title 1"/>
          <p:cNvSpPr txBox="1">
            <a:spLocks/>
          </p:cNvSpPr>
          <p:nvPr/>
        </p:nvSpPr>
        <p:spPr>
          <a:xfrm>
            <a:off x="6299200" y="3011602"/>
            <a:ext cx="5168900" cy="4125798"/>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Total cost = 7.1 million ILS</a:t>
            </a:r>
          </a:p>
          <a:p>
            <a:endParaRPr lang="en-US" sz="2400" dirty="0"/>
          </a:p>
          <a:p>
            <a:endParaRPr lang="en-US" sz="2400" dirty="0" smtClean="0"/>
          </a:p>
          <a:p>
            <a:r>
              <a:rPr lang="en-US" sz="2400" dirty="0" smtClean="0"/>
              <a:t>Unit cost = 887.5 ILS/m^2</a:t>
            </a:r>
            <a:endParaRPr lang="en-US" sz="2800" dirty="0"/>
          </a:p>
        </p:txBody>
      </p:sp>
    </p:spTree>
    <p:extLst>
      <p:ext uri="{BB962C8B-B14F-4D97-AF65-F5344CB8AC3E}">
        <p14:creationId xmlns:p14="http://schemas.microsoft.com/office/powerpoint/2010/main" val="2212391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201021" y="380146"/>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Residential floor Plan</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7806" y="1332412"/>
            <a:ext cx="7621505" cy="51214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25417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07998" y="306123"/>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Eastern elevation </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171" y="1263558"/>
            <a:ext cx="7833523" cy="53070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515617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326933" y="309027"/>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Western elevation </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7999" y="1009292"/>
            <a:ext cx="8813346" cy="48387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87753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257669" y="589833"/>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Southern elevation</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0578" y="1619795"/>
            <a:ext cx="8788801" cy="46850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0137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2911" y="643218"/>
            <a:ext cx="9404723" cy="1400530"/>
          </a:xfrm>
        </p:spPr>
        <p:txBody>
          <a:bodyPr/>
          <a:lstStyle/>
          <a:p>
            <a:r>
              <a:rPr lang="en-US" sz="2400" dirty="0" smtClean="0"/>
              <a:t>Northern </a:t>
            </a:r>
            <a:r>
              <a:rPr lang="en-US" sz="2400" dirty="0"/>
              <a:t>elevation</a:t>
            </a:r>
            <a:r>
              <a:rPr lang="en-US" sz="4400" dirty="0"/>
              <a:t/>
            </a:r>
            <a:br>
              <a:rPr lang="en-US" sz="4400"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3551" y="1581150"/>
            <a:ext cx="9895611" cy="46545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43414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2011" y="452718"/>
            <a:ext cx="9404723" cy="1400530"/>
          </a:xfrm>
        </p:spPr>
        <p:txBody>
          <a:bodyPr/>
          <a:lstStyle/>
          <a:p>
            <a:r>
              <a:rPr lang="en-US" sz="2400" dirty="0" smtClean="0"/>
              <a:t>Section A-A</a:t>
            </a:r>
            <a:r>
              <a:rPr lang="en-US" sz="4400" dirty="0"/>
              <a:t/>
            </a:r>
            <a:br>
              <a:rPr lang="en-US" sz="4400"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6709" y="1152983"/>
            <a:ext cx="5863590" cy="54602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44460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3911" y="583346"/>
            <a:ext cx="9404723" cy="1400530"/>
          </a:xfrm>
        </p:spPr>
        <p:txBody>
          <a:bodyPr/>
          <a:lstStyle/>
          <a:p>
            <a:r>
              <a:rPr lang="en-US" sz="2400" dirty="0" smtClean="0"/>
              <a:t>Section B-B</a:t>
            </a:r>
            <a:r>
              <a:rPr lang="en-US" sz="4400" dirty="0"/>
              <a:t/>
            </a:r>
            <a:br>
              <a:rPr lang="en-US" sz="4400"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3222" y="1283611"/>
            <a:ext cx="9159377" cy="52633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881886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duotone>
              <a:schemeClr val="bg2">
                <a:shade val="62000"/>
                <a:hueMod val="108000"/>
                <a:satMod val="164000"/>
                <a:lumMod val="69000"/>
              </a:schemeClr>
              <a:schemeClr val="bg2">
                <a:tint val="96000"/>
                <a:hueMod val="90000"/>
                <a:satMod val="130000"/>
                <a:lumMod val="134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3" name="Title 1"/>
          <p:cNvSpPr txBox="1">
            <a:spLocks/>
          </p:cNvSpPr>
          <p:nvPr/>
        </p:nvSpPr>
        <p:spPr>
          <a:xfrm>
            <a:off x="6709089" y="4527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3D VIEW</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7098" y="1257486"/>
            <a:ext cx="9385162" cy="52791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047896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duotone>
              <a:schemeClr val="bg2">
                <a:shade val="62000"/>
                <a:hueMod val="108000"/>
                <a:satMod val="164000"/>
                <a:lumMod val="69000"/>
              </a:schemeClr>
              <a:schemeClr val="bg2">
                <a:tint val="96000"/>
                <a:hueMod val="90000"/>
                <a:satMod val="130000"/>
                <a:lumMod val="134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3" name="Title 1"/>
          <p:cNvSpPr txBox="1">
            <a:spLocks/>
          </p:cNvSpPr>
          <p:nvPr/>
        </p:nvSpPr>
        <p:spPr>
          <a:xfrm>
            <a:off x="6709089" y="4527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3D VIEW</a:t>
            </a:r>
            <a:endParaRPr 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595" y="1200150"/>
            <a:ext cx="9548948" cy="5371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50368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a:xfrm>
            <a:off x="1188032" y="1190683"/>
            <a:ext cx="9139637" cy="5367130"/>
          </a:xfrm>
        </p:spPr>
        <p:txBody>
          <a:bodyPr>
            <a:normAutofit fontScale="92500" lnSpcReduction="10000"/>
          </a:bodyPr>
          <a:lstStyle/>
          <a:p>
            <a:pPr>
              <a:lnSpc>
                <a:spcPct val="150000"/>
              </a:lnSpc>
            </a:pPr>
            <a:r>
              <a:rPr lang="en-US" dirty="0" smtClean="0"/>
              <a:t>Introduction</a:t>
            </a:r>
          </a:p>
          <a:p>
            <a:pPr>
              <a:lnSpc>
                <a:spcPct val="150000"/>
              </a:lnSpc>
            </a:pPr>
            <a:r>
              <a:rPr lang="en-US" dirty="0" smtClean="0"/>
              <a:t>Site description </a:t>
            </a:r>
          </a:p>
          <a:p>
            <a:pPr>
              <a:lnSpc>
                <a:spcPct val="150000"/>
              </a:lnSpc>
            </a:pPr>
            <a:r>
              <a:rPr lang="en-US" dirty="0" smtClean="0"/>
              <a:t>Architectural Design</a:t>
            </a:r>
          </a:p>
          <a:p>
            <a:pPr>
              <a:lnSpc>
                <a:spcPct val="150000"/>
              </a:lnSpc>
            </a:pPr>
            <a:r>
              <a:rPr lang="en-US" dirty="0" smtClean="0"/>
              <a:t>Structural Design</a:t>
            </a:r>
          </a:p>
          <a:p>
            <a:pPr>
              <a:lnSpc>
                <a:spcPct val="150000"/>
              </a:lnSpc>
            </a:pPr>
            <a:r>
              <a:rPr lang="en-US" dirty="0" smtClean="0"/>
              <a:t>Environmental Design</a:t>
            </a:r>
          </a:p>
          <a:p>
            <a:pPr>
              <a:lnSpc>
                <a:spcPct val="150000"/>
              </a:lnSpc>
            </a:pPr>
            <a:r>
              <a:rPr lang="en-US" dirty="0" smtClean="0"/>
              <a:t>Electrical Design</a:t>
            </a:r>
          </a:p>
          <a:p>
            <a:pPr>
              <a:lnSpc>
                <a:spcPct val="150000"/>
              </a:lnSpc>
            </a:pPr>
            <a:r>
              <a:rPr lang="en-US" dirty="0" smtClean="0"/>
              <a:t>Mechanical Design</a:t>
            </a:r>
          </a:p>
          <a:p>
            <a:pPr>
              <a:lnSpc>
                <a:spcPct val="150000"/>
              </a:lnSpc>
            </a:pPr>
            <a:r>
              <a:rPr lang="en-US" dirty="0" smtClean="0"/>
              <a:t>Fire and Safety Design</a:t>
            </a:r>
          </a:p>
          <a:p>
            <a:pPr>
              <a:lnSpc>
                <a:spcPct val="150000"/>
              </a:lnSpc>
            </a:pPr>
            <a:r>
              <a:rPr lang="en-US" dirty="0" smtClean="0"/>
              <a:t>Operating &amp; Maintenance</a:t>
            </a:r>
          </a:p>
          <a:p>
            <a:pPr>
              <a:lnSpc>
                <a:spcPct val="150000"/>
              </a:lnSpc>
            </a:pPr>
            <a:r>
              <a:rPr lang="en-US" dirty="0" smtClean="0"/>
              <a:t> Quantity Surveying and Cost Estimation</a:t>
            </a:r>
          </a:p>
          <a:p>
            <a:pPr>
              <a:lnSpc>
                <a:spcPct val="150000"/>
              </a:lnSpc>
            </a:pPr>
            <a:endParaRPr lang="en-US" dirty="0"/>
          </a:p>
        </p:txBody>
      </p:sp>
      <p:sp>
        <p:nvSpPr>
          <p:cNvPr id="5" name="Slide Number Placeholder 6"/>
          <p:cNvSpPr>
            <a:spLocks noGrp="1"/>
          </p:cNvSpPr>
          <p:nvPr/>
        </p:nvSpPr>
        <p:spPr>
          <a:xfrm>
            <a:off x="10363199" y="642731"/>
            <a:ext cx="874643" cy="365125"/>
          </a:xfrm>
          <a:prstGeom prst="rect">
            <a:avLst/>
          </a:prstGeom>
          <a:noFill/>
        </p:spPr>
        <p:txBody>
          <a:bodyPr vert="horz" lIns="0" tIns="0" rIns="0" bIns="0" anchor="ctr" anchorCtr="0">
            <a:noAutofit/>
          </a:bodyPr>
          <a:lstStyle>
            <a:defPPr>
              <a:defRPr lang="en-US"/>
            </a:defPPr>
            <a:lvl1pPr marL="0" algn="ctr" defTabSz="914400" rtl="0" eaLnBrk="1" latinLnBrk="0" hangingPunct="1">
              <a:defRPr kumimoji="0" sz="16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1:00</a:t>
            </a:r>
            <a:endParaRPr lang="en-US" dirty="0"/>
          </a:p>
        </p:txBody>
      </p:sp>
      <p:sp>
        <p:nvSpPr>
          <p:cNvPr id="6" name="Slide Number Placeholder 6"/>
          <p:cNvSpPr>
            <a:spLocks noGrp="1"/>
          </p:cNvSpPr>
          <p:nvPr/>
        </p:nvSpPr>
        <p:spPr>
          <a:xfrm>
            <a:off x="10604504" y="132522"/>
            <a:ext cx="365760" cy="365125"/>
          </a:xfrm>
          <a:prstGeom prst="rect">
            <a:avLst/>
          </a:prstGeom>
          <a:noFill/>
        </p:spPr>
        <p:txBody>
          <a:bodyPr vert="horz" lIns="0" tIns="0" rIns="0" bIns="0" anchor="ctr" anchorCtr="0">
            <a:noAutofit/>
          </a:bodyPr>
          <a:lstStyle>
            <a:defPPr>
              <a:defRPr lang="en-US"/>
            </a:defPPr>
            <a:lvl1pPr marL="0" algn="ctr" defTabSz="914400" rtl="0" eaLnBrk="1" latinLnBrk="0" hangingPunct="1">
              <a:defRPr kumimoji="0" sz="16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2</a:t>
            </a:r>
            <a:endParaRPr lang="en-US" dirty="0"/>
          </a:p>
        </p:txBody>
      </p:sp>
    </p:spTree>
    <p:extLst>
      <p:ext uri="{BB962C8B-B14F-4D97-AF65-F5344CB8AC3E}">
        <p14:creationId xmlns:p14="http://schemas.microsoft.com/office/powerpoint/2010/main" val="879928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duotone>
              <a:schemeClr val="bg2">
                <a:shade val="62000"/>
                <a:hueMod val="108000"/>
                <a:satMod val="164000"/>
                <a:lumMod val="69000"/>
              </a:schemeClr>
              <a:schemeClr val="bg2">
                <a:tint val="96000"/>
                <a:hueMod val="90000"/>
                <a:satMod val="130000"/>
                <a:lumMod val="134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3" name="Title 1"/>
          <p:cNvSpPr txBox="1">
            <a:spLocks/>
          </p:cNvSpPr>
          <p:nvPr/>
        </p:nvSpPr>
        <p:spPr>
          <a:xfrm>
            <a:off x="6709089" y="4527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3D VIEW</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598" y="1296674"/>
            <a:ext cx="9267063" cy="52127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103961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duotone>
              <a:schemeClr val="bg2">
                <a:shade val="62000"/>
                <a:hueMod val="108000"/>
                <a:satMod val="164000"/>
                <a:lumMod val="69000"/>
              </a:schemeClr>
              <a:schemeClr val="bg2">
                <a:tint val="96000"/>
                <a:hueMod val="90000"/>
                <a:satMod val="130000"/>
                <a:lumMod val="134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3" name="Title 1"/>
          <p:cNvSpPr txBox="1">
            <a:spLocks/>
          </p:cNvSpPr>
          <p:nvPr/>
        </p:nvSpPr>
        <p:spPr>
          <a:xfrm>
            <a:off x="6709089" y="4527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3D VIEW</a:t>
            </a:r>
            <a:endParaRPr 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595" y="1384664"/>
            <a:ext cx="9251734" cy="5204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038555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duotone>
              <a:schemeClr val="bg2">
                <a:shade val="62000"/>
                <a:hueMod val="108000"/>
                <a:satMod val="164000"/>
                <a:lumMod val="69000"/>
              </a:schemeClr>
              <a:schemeClr val="bg2">
                <a:tint val="96000"/>
                <a:hueMod val="90000"/>
                <a:satMod val="130000"/>
                <a:lumMod val="134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3" name="Title 1"/>
          <p:cNvSpPr txBox="1">
            <a:spLocks/>
          </p:cNvSpPr>
          <p:nvPr/>
        </p:nvSpPr>
        <p:spPr>
          <a:xfrm>
            <a:off x="6709089" y="4527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3D VIEW</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939" y="1296160"/>
            <a:ext cx="9404723" cy="5290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634685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3368" y="2529711"/>
            <a:ext cx="9404723" cy="1400530"/>
          </a:xfrm>
        </p:spPr>
        <p:txBody>
          <a:bodyPr/>
          <a:lstStyle/>
          <a:p>
            <a:r>
              <a:rPr lang="en-US" sz="4800" dirty="0"/>
              <a:t>Structural Design</a:t>
            </a:r>
          </a:p>
        </p:txBody>
      </p:sp>
    </p:spTree>
    <p:extLst>
      <p:ext uri="{BB962C8B-B14F-4D97-AF65-F5344CB8AC3E}">
        <p14:creationId xmlns:p14="http://schemas.microsoft.com/office/powerpoint/2010/main" val="2524285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Structural Design</a:t>
            </a:r>
          </a:p>
        </p:txBody>
      </p:sp>
      <p:sp>
        <p:nvSpPr>
          <p:cNvPr id="5" name="Title 1"/>
          <p:cNvSpPr txBox="1">
            <a:spLocks/>
          </p:cNvSpPr>
          <p:nvPr/>
        </p:nvSpPr>
        <p:spPr>
          <a:xfrm>
            <a:off x="321364" y="1417982"/>
            <a:ext cx="11499575" cy="4837044"/>
          </a:xfrm>
          <a:prstGeom prst="rect">
            <a:avLst/>
          </a:prstGeom>
        </p:spPr>
        <p:txBody>
          <a:bodyPr vert="horz" rtlCol="0" anchor="ctr">
            <a:normAutofit/>
            <a:scene3d>
              <a:camera prst="orthographicFront"/>
              <a:lightRig rig="soft" dir="t"/>
            </a:scene3d>
            <a:sp3d prstMaterial="softEdge">
              <a:bevelT w="25400" h="25400"/>
            </a:sp3d>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400" b="1" noProof="0" dirty="0" smtClean="0">
                <a:effectLst>
                  <a:outerShdw blurRad="38100" dist="38100" dir="2700000" algn="tl">
                    <a:srgbClr val="000000">
                      <a:alpha val="43137"/>
                    </a:srgbClr>
                  </a:outerShdw>
                </a:effectLst>
                <a:latin typeface="+mj-lt"/>
                <a:ea typeface="+mj-ea"/>
                <a:cs typeface="Times New Roman" pitchFamily="18" charset="0"/>
              </a:rPr>
              <a:t>Design Data :</a:t>
            </a:r>
          </a:p>
          <a:p>
            <a:pPr>
              <a:spcBef>
                <a:spcPct val="0"/>
              </a:spcBef>
              <a:buFont typeface="Arial" pitchFamily="34" charset="0"/>
              <a:buChar char="•"/>
              <a:defRPr/>
            </a:pPr>
            <a:r>
              <a:rPr kumimoji="0" lang="en-US" sz="2400" b="1" u="none" strike="noStrike" kern="1200" cap="none" spc="0" normalizeH="0" baseline="0" dirty="0" smtClean="0">
                <a:ln>
                  <a:noFill/>
                </a:ln>
                <a:effectLst>
                  <a:outerShdw blurRad="38100" dist="38100" dir="2700000" algn="tl">
                    <a:srgbClr val="000000">
                      <a:alpha val="43137"/>
                    </a:srgbClr>
                  </a:outerShdw>
                </a:effectLst>
                <a:uLnTx/>
                <a:uFillTx/>
                <a:latin typeface="+mj-lt"/>
                <a:ea typeface="+mj-ea"/>
                <a:cs typeface="Times New Roman" pitchFamily="18" charset="0"/>
              </a:rPr>
              <a:t> Concrete</a:t>
            </a:r>
            <a:r>
              <a:rPr kumimoji="0" lang="en-US" sz="2400" b="1" u="none" strike="noStrike" kern="1200" cap="none" spc="0" normalizeH="0" dirty="0" smtClean="0">
                <a:ln>
                  <a:noFill/>
                </a:ln>
                <a:effectLst>
                  <a:outerShdw blurRad="38100" dist="38100" dir="2700000" algn="tl">
                    <a:srgbClr val="000000">
                      <a:alpha val="43137"/>
                    </a:srgbClr>
                  </a:outerShdw>
                </a:effectLst>
                <a:uLnTx/>
                <a:uFillTx/>
                <a:latin typeface="+mj-lt"/>
                <a:ea typeface="+mj-ea"/>
                <a:cs typeface="Times New Roman" pitchFamily="18" charset="0"/>
              </a:rPr>
              <a:t> </a:t>
            </a:r>
            <a:r>
              <a:rPr lang="en-US" sz="2400" b="1" dirty="0" smtClean="0">
                <a:effectLst>
                  <a:outerShdw blurRad="38100" dist="38100" dir="2700000" algn="tl">
                    <a:srgbClr val="000000">
                      <a:alpha val="43137"/>
                    </a:srgbClr>
                  </a:outerShdw>
                </a:effectLst>
                <a:latin typeface="+mj-lt"/>
                <a:cs typeface="Times New Roman" pitchFamily="18" charset="0"/>
              </a:rPr>
              <a:t>f</a:t>
            </a:r>
            <a:r>
              <a:rPr lang="en-US" sz="2400" b="1" baseline="30000" dirty="0">
                <a:effectLst>
                  <a:outerShdw blurRad="38100" dist="38100" dir="2700000" algn="tl">
                    <a:srgbClr val="000000">
                      <a:alpha val="43137"/>
                    </a:srgbClr>
                  </a:outerShdw>
                </a:effectLst>
                <a:latin typeface="+mj-lt"/>
                <a:cs typeface="Times New Roman" pitchFamily="18" charset="0"/>
              </a:rPr>
              <a:t> </a:t>
            </a:r>
            <a:r>
              <a:rPr lang="en-US" sz="2400" b="1" baseline="30000" dirty="0" smtClean="0">
                <a:effectLst>
                  <a:outerShdw blurRad="38100" dist="38100" dir="2700000" algn="tl">
                    <a:srgbClr val="000000">
                      <a:alpha val="43137"/>
                    </a:srgbClr>
                  </a:outerShdw>
                </a:effectLst>
                <a:latin typeface="+mj-lt"/>
                <a:cs typeface="Times New Roman" pitchFamily="18" charset="0"/>
              </a:rPr>
              <a:t>‘</a:t>
            </a:r>
            <a:r>
              <a:rPr lang="en-US" sz="2400" b="1" baseline="-25000" dirty="0" smtClean="0">
                <a:effectLst>
                  <a:outerShdw blurRad="38100" dist="38100" dir="2700000" algn="tl">
                    <a:srgbClr val="000000">
                      <a:alpha val="43137"/>
                    </a:srgbClr>
                  </a:outerShdw>
                </a:effectLst>
                <a:latin typeface="+mj-lt"/>
                <a:cs typeface="Times New Roman" pitchFamily="18" charset="0"/>
              </a:rPr>
              <a:t>c</a:t>
            </a:r>
            <a:r>
              <a:rPr kumimoji="0" lang="en-US" sz="2400" b="1" u="none" strike="noStrike" kern="1200" cap="none" spc="0" normalizeH="0" dirty="0" smtClean="0">
                <a:ln>
                  <a:noFill/>
                </a:ln>
                <a:effectLst>
                  <a:outerShdw blurRad="38100" dist="38100" dir="2700000" algn="tl">
                    <a:srgbClr val="000000">
                      <a:alpha val="43137"/>
                    </a:srgbClr>
                  </a:outerShdw>
                </a:effectLst>
                <a:uLnTx/>
                <a:uFillTx/>
                <a:latin typeface="+mj-lt"/>
                <a:ea typeface="+mj-ea"/>
                <a:cs typeface="Times New Roman" pitchFamily="18" charset="0"/>
              </a:rPr>
              <a:t>= 24MPa for slabs and beams </a:t>
            </a:r>
          </a:p>
          <a:p>
            <a:pPr>
              <a:spcBef>
                <a:spcPct val="0"/>
              </a:spcBef>
              <a:buFont typeface="Arial" pitchFamily="34" charset="0"/>
              <a:buChar char="•"/>
              <a:defRPr/>
            </a:pPr>
            <a:r>
              <a:rPr lang="en-US" sz="2400" b="1" dirty="0" smtClean="0">
                <a:effectLst>
                  <a:outerShdw blurRad="38100" dist="38100" dir="2700000" algn="tl">
                    <a:srgbClr val="000000">
                      <a:alpha val="43137"/>
                    </a:srgbClr>
                  </a:outerShdw>
                </a:effectLst>
                <a:cs typeface="Times New Roman" pitchFamily="18" charset="0"/>
              </a:rPr>
              <a:t> Concrete f</a:t>
            </a:r>
            <a:r>
              <a:rPr lang="en-US" sz="2400" b="1" baseline="30000" dirty="0" smtClean="0">
                <a:effectLst>
                  <a:outerShdw blurRad="38100" dist="38100" dir="2700000" algn="tl">
                    <a:srgbClr val="000000">
                      <a:alpha val="43137"/>
                    </a:srgbClr>
                  </a:outerShdw>
                </a:effectLst>
                <a:cs typeface="Times New Roman" pitchFamily="18" charset="0"/>
              </a:rPr>
              <a:t> </a:t>
            </a:r>
            <a:r>
              <a:rPr lang="en-US" sz="2400" b="1" baseline="30000" dirty="0">
                <a:effectLst>
                  <a:outerShdw blurRad="38100" dist="38100" dir="2700000" algn="tl">
                    <a:srgbClr val="000000">
                      <a:alpha val="43137"/>
                    </a:srgbClr>
                  </a:outerShdw>
                </a:effectLst>
                <a:cs typeface="Times New Roman" pitchFamily="18" charset="0"/>
              </a:rPr>
              <a:t>‘</a:t>
            </a:r>
            <a:r>
              <a:rPr lang="en-US" sz="2400" b="1" baseline="-25000" dirty="0">
                <a:effectLst>
                  <a:outerShdw blurRad="38100" dist="38100" dir="2700000" algn="tl">
                    <a:srgbClr val="000000">
                      <a:alpha val="43137"/>
                    </a:srgbClr>
                  </a:outerShdw>
                </a:effectLst>
                <a:cs typeface="Times New Roman" pitchFamily="18" charset="0"/>
              </a:rPr>
              <a:t>c</a:t>
            </a:r>
            <a:r>
              <a:rPr lang="en-US" sz="2400" b="1" dirty="0">
                <a:effectLst>
                  <a:outerShdw blurRad="38100" dist="38100" dir="2700000" algn="tl">
                    <a:srgbClr val="000000">
                      <a:alpha val="43137"/>
                    </a:srgbClr>
                  </a:outerShdw>
                </a:effectLst>
                <a:cs typeface="Times New Roman" pitchFamily="18" charset="0"/>
              </a:rPr>
              <a:t>= </a:t>
            </a:r>
            <a:r>
              <a:rPr lang="en-US" sz="2400" b="1" dirty="0" smtClean="0">
                <a:effectLst>
                  <a:outerShdw blurRad="38100" dist="38100" dir="2700000" algn="tl">
                    <a:srgbClr val="000000">
                      <a:alpha val="43137"/>
                    </a:srgbClr>
                  </a:outerShdw>
                </a:effectLst>
                <a:cs typeface="Times New Roman" pitchFamily="18" charset="0"/>
              </a:rPr>
              <a:t>28MPa for columns </a:t>
            </a:r>
            <a:r>
              <a:rPr lang="en-US" sz="2400" b="1" dirty="0">
                <a:effectLst>
                  <a:outerShdw blurRad="38100" dist="38100" dir="2700000" algn="tl">
                    <a:srgbClr val="000000">
                      <a:alpha val="43137"/>
                    </a:srgbClr>
                  </a:outerShdw>
                </a:effectLst>
                <a:cs typeface="Times New Roman" pitchFamily="18" charset="0"/>
              </a:rPr>
              <a:t>and footings</a:t>
            </a:r>
            <a:r>
              <a:rPr lang="en-US" sz="2400" b="1" dirty="0" smtClean="0">
                <a:effectLst>
                  <a:outerShdw blurRad="38100" dist="38100" dir="2700000" algn="tl">
                    <a:srgbClr val="000000">
                      <a:alpha val="43137"/>
                    </a:srgbClr>
                  </a:outerShdw>
                </a:effectLst>
                <a:cs typeface="Times New Roman" pitchFamily="18" charset="0"/>
              </a:rPr>
              <a:t>.</a:t>
            </a:r>
            <a:endParaRPr lang="en-US" sz="2400" b="1" dirty="0">
              <a:effectLst>
                <a:outerShdw blurRad="38100" dist="38100" dir="2700000" algn="tl">
                  <a:srgbClr val="000000">
                    <a:alpha val="43137"/>
                  </a:srgbClr>
                </a:outerShdw>
              </a:effectLst>
              <a:latin typeface="+mj-lt"/>
              <a:ea typeface="+mj-ea"/>
              <a:cs typeface="Times New Roman" pitchFamily="18" charset="0"/>
            </a:endParaRPr>
          </a:p>
          <a:p>
            <a:pPr>
              <a:spcBef>
                <a:spcPct val="0"/>
              </a:spcBef>
              <a:buFont typeface="Arial" pitchFamily="34" charset="0"/>
              <a:buChar char="•"/>
              <a:defRPr/>
            </a:pPr>
            <a:endParaRPr kumimoji="0" lang="en-US" sz="2400" b="1" u="none" strike="noStrike" kern="1200" cap="none" spc="0" normalizeH="0" dirty="0" smtClean="0">
              <a:ln>
                <a:noFill/>
              </a:ln>
              <a:effectLst>
                <a:outerShdw blurRad="38100" dist="38100" dir="2700000" algn="tl">
                  <a:srgbClr val="000000">
                    <a:alpha val="43137"/>
                  </a:srgbClr>
                </a:outerShdw>
              </a:effectLst>
              <a:uLnTx/>
              <a:uFillTx/>
              <a:latin typeface="+mj-lt"/>
              <a:ea typeface="+mj-ea"/>
              <a:cs typeface="Times New Roman" pitchFamily="18" charset="0"/>
            </a:endParaRPr>
          </a:p>
          <a:p>
            <a:pPr rtl="1"/>
            <a:endParaRPr lang="en-US" sz="2400" b="1" dirty="0" smtClean="0">
              <a:effectLst>
                <a:outerShdw blurRad="38100" dist="38100" dir="2700000" algn="tl">
                  <a:srgbClr val="000000">
                    <a:alpha val="43137"/>
                  </a:srgbClr>
                </a:outerShdw>
              </a:effectLst>
              <a:latin typeface="+mj-lt"/>
              <a:cs typeface="Times New Roman" pitchFamily="18" charset="0"/>
            </a:endParaRPr>
          </a:p>
          <a:p>
            <a:pPr lvl="0">
              <a:spcBef>
                <a:spcPct val="0"/>
              </a:spcBef>
              <a:buFont typeface="Arial" pitchFamily="34" charset="0"/>
              <a:buChar char="•"/>
              <a:defRPr/>
            </a:pPr>
            <a:r>
              <a:rPr lang="en-US" sz="2400" b="1" dirty="0" smtClean="0">
                <a:effectLst>
                  <a:outerShdw blurRad="38100" dist="38100" dir="2700000" algn="tl">
                    <a:srgbClr val="000000">
                      <a:alpha val="43137"/>
                    </a:srgbClr>
                  </a:outerShdw>
                </a:effectLst>
                <a:latin typeface="+mj-lt"/>
                <a:cs typeface="Times New Roman" pitchFamily="18" charset="0"/>
              </a:rPr>
              <a:t> Slabs system used :- Two way ribbed slab. </a:t>
            </a:r>
            <a:r>
              <a:rPr lang="en-US" sz="2400" b="1" noProof="0" dirty="0" smtClean="0">
                <a:effectLst>
                  <a:outerShdw blurRad="38100" dist="38100" dir="2700000" algn="tl">
                    <a:srgbClr val="000000">
                      <a:alpha val="43137"/>
                    </a:srgbClr>
                  </a:outerShdw>
                </a:effectLst>
                <a:latin typeface="+mj-lt"/>
                <a:ea typeface="+mj-ea"/>
                <a:cs typeface="Times New Roman" pitchFamily="18" charset="0"/>
              </a:rPr>
              <a:t/>
            </a:r>
            <a:br>
              <a:rPr lang="en-US" sz="2400" b="1" noProof="0" dirty="0" smtClean="0">
                <a:effectLst>
                  <a:outerShdw blurRad="38100" dist="38100" dir="2700000" algn="tl">
                    <a:srgbClr val="000000">
                      <a:alpha val="43137"/>
                    </a:srgbClr>
                  </a:outerShdw>
                </a:effectLst>
                <a:latin typeface="+mj-lt"/>
                <a:ea typeface="+mj-ea"/>
                <a:cs typeface="Times New Roman" pitchFamily="18" charset="0"/>
              </a:rPr>
            </a:br>
            <a:r>
              <a:rPr lang="en-US" sz="2400" b="1" noProof="0" dirty="0" smtClean="0">
                <a:effectLst>
                  <a:outerShdw blurRad="38100" dist="38100" dir="2700000" algn="tl">
                    <a:srgbClr val="000000">
                      <a:alpha val="43137"/>
                    </a:srgbClr>
                  </a:outerShdw>
                </a:effectLst>
                <a:latin typeface="+mj-lt"/>
                <a:ea typeface="+mj-ea"/>
                <a:cs typeface="Times New Roman" pitchFamily="18" charset="0"/>
              </a:rPr>
              <a:t/>
            </a:r>
            <a:br>
              <a:rPr lang="en-US" sz="2400" b="1" noProof="0" dirty="0" smtClean="0">
                <a:effectLst>
                  <a:outerShdw blurRad="38100" dist="38100" dir="2700000" algn="tl">
                    <a:srgbClr val="000000">
                      <a:alpha val="43137"/>
                    </a:srgbClr>
                  </a:outerShdw>
                </a:effectLst>
                <a:latin typeface="+mj-lt"/>
                <a:ea typeface="+mj-ea"/>
                <a:cs typeface="Times New Roman" pitchFamily="18" charset="0"/>
              </a:rPr>
            </a:br>
            <a:r>
              <a:rPr lang="en-US" sz="2400" b="1" noProof="0" dirty="0" smtClean="0">
                <a:effectLst>
                  <a:outerShdw blurRad="38100" dist="38100" dir="2700000" algn="tl">
                    <a:srgbClr val="000000">
                      <a:alpha val="43137"/>
                    </a:srgbClr>
                  </a:outerShdw>
                </a:effectLst>
                <a:latin typeface="+mj-lt"/>
                <a:ea typeface="+mj-ea"/>
                <a:cs typeface="Times New Roman" pitchFamily="18" charset="0"/>
              </a:rPr>
              <a:t>Load :</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1" u="none" strike="noStrike" kern="1200" cap="none" spc="0" normalizeH="0" baseline="0" dirty="0" smtClean="0">
                <a:ln>
                  <a:noFill/>
                </a:ln>
                <a:effectLst>
                  <a:outerShdw blurRad="38100" dist="38100" dir="2700000" algn="tl">
                    <a:srgbClr val="000000">
                      <a:alpha val="43137"/>
                    </a:srgbClr>
                  </a:outerShdw>
                </a:effectLst>
                <a:uLnTx/>
                <a:uFillTx/>
                <a:latin typeface="+mj-lt"/>
                <a:ea typeface="+mj-ea"/>
                <a:cs typeface="Times New Roman" pitchFamily="18" charset="0"/>
              </a:rPr>
              <a:t> Super imposed</a:t>
            </a:r>
            <a:r>
              <a:rPr kumimoji="0" lang="en-US" sz="2400" b="1" u="none" strike="noStrike" kern="1200" cap="none" spc="0" normalizeH="0" dirty="0" smtClean="0">
                <a:ln>
                  <a:noFill/>
                </a:ln>
                <a:effectLst>
                  <a:outerShdw blurRad="38100" dist="38100" dir="2700000" algn="tl">
                    <a:srgbClr val="000000">
                      <a:alpha val="43137"/>
                    </a:srgbClr>
                  </a:outerShdw>
                </a:effectLst>
                <a:uLnTx/>
                <a:uFillTx/>
                <a:latin typeface="+mj-lt"/>
                <a:ea typeface="+mj-ea"/>
                <a:cs typeface="Times New Roman" pitchFamily="18" charset="0"/>
              </a:rPr>
              <a:t> dead load = 4.71 kN/m2</a:t>
            </a:r>
          </a:p>
          <a:p>
            <a:pPr lvl="0">
              <a:spcBef>
                <a:spcPct val="0"/>
              </a:spcBef>
              <a:buFont typeface="Arial" pitchFamily="34" charset="0"/>
              <a:buChar char="•"/>
              <a:defRPr/>
            </a:pPr>
            <a:r>
              <a:rPr lang="en-US" sz="2400" b="1" dirty="0" smtClean="0">
                <a:effectLst>
                  <a:outerShdw blurRad="38100" dist="38100" dir="2700000" algn="tl">
                    <a:srgbClr val="000000">
                      <a:alpha val="43137"/>
                    </a:srgbClr>
                  </a:outerShdw>
                </a:effectLst>
                <a:latin typeface="+mj-lt"/>
                <a:ea typeface="+mj-ea"/>
                <a:cs typeface="Times New Roman" pitchFamily="18" charset="0"/>
              </a:rPr>
              <a:t> </a:t>
            </a:r>
            <a:r>
              <a:rPr lang="en-US" sz="2400" b="1" baseline="0" noProof="0" dirty="0" smtClean="0">
                <a:effectLst>
                  <a:outerShdw blurRad="38100" dist="38100" dir="2700000" algn="tl">
                    <a:srgbClr val="000000">
                      <a:alpha val="43137"/>
                    </a:srgbClr>
                  </a:outerShdw>
                </a:effectLst>
                <a:latin typeface="+mj-lt"/>
                <a:ea typeface="+mj-ea"/>
                <a:cs typeface="Times New Roman" pitchFamily="18" charset="0"/>
              </a:rPr>
              <a:t>Live</a:t>
            </a:r>
            <a:r>
              <a:rPr lang="en-US" sz="2400" b="1" noProof="0" dirty="0" smtClean="0">
                <a:effectLst>
                  <a:outerShdw blurRad="38100" dist="38100" dir="2700000" algn="tl">
                    <a:srgbClr val="000000">
                      <a:alpha val="43137"/>
                    </a:srgbClr>
                  </a:outerShdw>
                </a:effectLst>
                <a:latin typeface="+mj-lt"/>
                <a:ea typeface="+mj-ea"/>
                <a:cs typeface="Times New Roman" pitchFamily="18" charset="0"/>
              </a:rPr>
              <a:t> load = 3kN/m2 in residential and </a:t>
            </a:r>
            <a:r>
              <a:rPr lang="en-US" sz="2400" b="1" noProof="0" dirty="0" smtClean="0">
                <a:effectLst>
                  <a:outerShdw blurRad="38100" dist="38100" dir="2700000" algn="tl">
                    <a:srgbClr val="000000">
                      <a:alpha val="43137"/>
                    </a:srgbClr>
                  </a:outerShdw>
                </a:effectLst>
                <a:cs typeface="Times New Roman" pitchFamily="18" charset="0"/>
              </a:rPr>
              <a:t>5</a:t>
            </a:r>
            <a:r>
              <a:rPr lang="en-US" sz="2400" b="1" dirty="0" smtClean="0">
                <a:effectLst>
                  <a:outerShdw blurRad="38100" dist="38100" dir="2700000" algn="tl">
                    <a:srgbClr val="000000">
                      <a:alpha val="43137"/>
                    </a:srgbClr>
                  </a:outerShdw>
                </a:effectLst>
                <a:cs typeface="Times New Roman" pitchFamily="18" charset="0"/>
              </a:rPr>
              <a:t>kN/m2 in commercial </a:t>
            </a:r>
            <a:endParaRPr lang="en-US" sz="2400" b="1" noProof="0" dirty="0" smtClean="0">
              <a:effectLst>
                <a:outerShdw blurRad="38100" dist="38100" dir="2700000" algn="tl">
                  <a:srgbClr val="000000">
                    <a:alpha val="43137"/>
                  </a:srgbClr>
                </a:outerShdw>
              </a:effectLst>
              <a:latin typeface="+mj-lt"/>
              <a:ea typeface="+mj-ea"/>
              <a:cs typeface="Times New Roman" pitchFamily="18" charset="0"/>
            </a:endParaRPr>
          </a:p>
        </p:txBody>
      </p:sp>
    </p:spTree>
    <p:extLst>
      <p:ext uri="{BB962C8B-B14F-4D97-AF65-F5344CB8AC3E}">
        <p14:creationId xmlns:p14="http://schemas.microsoft.com/office/powerpoint/2010/main" val="19527987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4806622" y="2030097"/>
            <a:ext cx="3346778" cy="341820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8153400" y="1990466"/>
            <a:ext cx="2425700" cy="270853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Picture 3"/>
          <p:cNvPicPr/>
          <p:nvPr/>
        </p:nvPicPr>
        <p:blipFill>
          <a:blip r:embed="rId4">
            <a:extLst>
              <a:ext uri="{28A0092B-C50C-407E-A947-70E740481C1C}">
                <a14:useLocalDpi xmlns:a14="http://schemas.microsoft.com/office/drawing/2010/main" val="0"/>
              </a:ext>
            </a:extLst>
          </a:blip>
          <a:stretch>
            <a:fillRect/>
          </a:stretch>
        </p:blipFill>
        <p:spPr>
          <a:xfrm>
            <a:off x="952500" y="2030097"/>
            <a:ext cx="3854122" cy="433260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Title 1"/>
          <p:cNvSpPr>
            <a:spLocks noGrp="1"/>
          </p:cNvSpPr>
          <p:nvPr>
            <p:ph type="title"/>
          </p:nvPr>
        </p:nvSpPr>
        <p:spPr>
          <a:xfrm>
            <a:off x="646111" y="452718"/>
            <a:ext cx="9404723" cy="1400530"/>
          </a:xfrm>
        </p:spPr>
        <p:txBody>
          <a:bodyPr/>
          <a:lstStyle/>
          <a:p>
            <a:r>
              <a:rPr lang="en-US" sz="4000" dirty="0"/>
              <a:t>Structural Design</a:t>
            </a:r>
          </a:p>
        </p:txBody>
      </p:sp>
      <p:sp>
        <p:nvSpPr>
          <p:cNvPr id="6" name="Title 1"/>
          <p:cNvSpPr txBox="1">
            <a:spLocks/>
          </p:cNvSpPr>
          <p:nvPr/>
        </p:nvSpPr>
        <p:spPr>
          <a:xfrm>
            <a:off x="4684347" y="124140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Etabs 3D MODEL</a:t>
            </a:r>
            <a:endParaRPr lang="en-US" sz="2400" dirty="0"/>
          </a:p>
        </p:txBody>
      </p:sp>
    </p:spTree>
    <p:extLst>
      <p:ext uri="{BB962C8B-B14F-4D97-AF65-F5344CB8AC3E}">
        <p14:creationId xmlns:p14="http://schemas.microsoft.com/office/powerpoint/2010/main" val="30925518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46111" y="452718"/>
            <a:ext cx="9404723" cy="1400530"/>
          </a:xfrm>
        </p:spPr>
        <p:txBody>
          <a:bodyPr/>
          <a:lstStyle/>
          <a:p>
            <a:r>
              <a:rPr lang="en-US" sz="4000" dirty="0"/>
              <a:t>Structural </a:t>
            </a:r>
            <a:r>
              <a:rPr lang="en-US" sz="4000" dirty="0" smtClean="0"/>
              <a:t>Design</a:t>
            </a:r>
            <a:endParaRPr lang="en-US" sz="4000" dirty="0"/>
          </a:p>
        </p:txBody>
      </p:sp>
      <p:sp>
        <p:nvSpPr>
          <p:cNvPr id="6" name="Title 1"/>
          <p:cNvSpPr txBox="1">
            <a:spLocks/>
          </p:cNvSpPr>
          <p:nvPr/>
        </p:nvSpPr>
        <p:spPr>
          <a:xfrm>
            <a:off x="4537547" y="1211686"/>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MODEL CHECKS</a:t>
            </a:r>
            <a:endParaRPr lang="en-US" sz="2400" dirty="0"/>
          </a:p>
        </p:txBody>
      </p:sp>
      <p:sp>
        <p:nvSpPr>
          <p:cNvPr id="8" name="Rectangle 7"/>
          <p:cNvSpPr/>
          <p:nvPr/>
        </p:nvSpPr>
        <p:spPr>
          <a:xfrm>
            <a:off x="1038587" y="1921476"/>
            <a:ext cx="2510624" cy="369332"/>
          </a:xfrm>
          <a:prstGeom prst="rect">
            <a:avLst/>
          </a:prstGeom>
        </p:spPr>
        <p:txBody>
          <a:bodyPr wrap="none">
            <a:spAutoFit/>
          </a:bodyPr>
          <a:lstStyle/>
          <a:p>
            <a:r>
              <a:rPr lang="en-US" dirty="0" smtClean="0"/>
              <a:t> </a:t>
            </a:r>
            <a:r>
              <a:rPr lang="en-US" dirty="0"/>
              <a:t>Compatibility check</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946111" y="2359036"/>
            <a:ext cx="2664215" cy="25424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Rectangle 10"/>
          <p:cNvSpPr/>
          <p:nvPr/>
        </p:nvSpPr>
        <p:spPr>
          <a:xfrm>
            <a:off x="7787420" y="1896336"/>
            <a:ext cx="2145139" cy="369332"/>
          </a:xfrm>
          <a:prstGeom prst="rect">
            <a:avLst/>
          </a:prstGeom>
        </p:spPr>
        <p:txBody>
          <a:bodyPr wrap="none">
            <a:spAutoFit/>
          </a:bodyPr>
          <a:lstStyle/>
          <a:p>
            <a:r>
              <a:rPr lang="en-US" dirty="0" smtClean="0"/>
              <a:t>Equilibrium </a:t>
            </a:r>
            <a:r>
              <a:rPr lang="en-US" dirty="0"/>
              <a:t>check</a:t>
            </a:r>
          </a:p>
        </p:txBody>
      </p:sp>
      <p:pic>
        <p:nvPicPr>
          <p:cNvPr id="12" name="صورة 1"/>
          <p:cNvPicPr/>
          <p:nvPr/>
        </p:nvPicPr>
        <p:blipFill>
          <a:blip r:embed="rId3"/>
          <a:srcRect/>
          <a:stretch>
            <a:fillRect/>
          </a:stretch>
        </p:blipFill>
        <p:spPr bwMode="auto">
          <a:xfrm>
            <a:off x="7521726" y="2334123"/>
            <a:ext cx="2676525" cy="1190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Rectangle 13"/>
          <p:cNvSpPr/>
          <p:nvPr/>
        </p:nvSpPr>
        <p:spPr>
          <a:xfrm>
            <a:off x="7361237" y="3726911"/>
            <a:ext cx="3239990" cy="2031325"/>
          </a:xfrm>
          <a:prstGeom prst="rect">
            <a:avLst/>
          </a:prstGeom>
        </p:spPr>
        <p:txBody>
          <a:bodyPr wrap="none">
            <a:spAutoFit/>
          </a:bodyPr>
          <a:lstStyle/>
          <a:p>
            <a:r>
              <a:rPr lang="en-US" dirty="0"/>
              <a:t>Live load  : %error = 0.57</a:t>
            </a:r>
            <a:r>
              <a:rPr lang="en-US" dirty="0" smtClean="0"/>
              <a:t>%</a:t>
            </a:r>
          </a:p>
          <a:p>
            <a:endParaRPr lang="en-US" dirty="0"/>
          </a:p>
          <a:p>
            <a:r>
              <a:rPr lang="en-US" dirty="0" smtClean="0"/>
              <a:t>SID load  </a:t>
            </a:r>
            <a:r>
              <a:rPr lang="en-US" dirty="0"/>
              <a:t>: %error = </a:t>
            </a:r>
            <a:r>
              <a:rPr lang="en-US" dirty="0" smtClean="0"/>
              <a:t>1.19%</a:t>
            </a:r>
            <a:endParaRPr lang="en-US" dirty="0"/>
          </a:p>
          <a:p>
            <a:endParaRPr lang="en-US" dirty="0"/>
          </a:p>
          <a:p>
            <a:r>
              <a:rPr lang="en-US" dirty="0" smtClean="0"/>
              <a:t>DEAD load  </a:t>
            </a:r>
            <a:r>
              <a:rPr lang="en-US" dirty="0"/>
              <a:t>: %error = </a:t>
            </a:r>
            <a:r>
              <a:rPr lang="en-US" dirty="0" smtClean="0"/>
              <a:t>2.69%</a:t>
            </a:r>
            <a:endParaRPr lang="en-US" dirty="0"/>
          </a:p>
          <a:p>
            <a:endParaRPr lang="en-US" dirty="0"/>
          </a:p>
          <a:p>
            <a:endParaRPr lang="en-US" dirty="0" smtClean="0"/>
          </a:p>
        </p:txBody>
      </p:sp>
      <p:sp>
        <p:nvSpPr>
          <p:cNvPr id="16" name="Rectangle 15"/>
          <p:cNvSpPr/>
          <p:nvPr/>
        </p:nvSpPr>
        <p:spPr>
          <a:xfrm>
            <a:off x="3076308" y="5407315"/>
            <a:ext cx="4818948" cy="369332"/>
          </a:xfrm>
          <a:prstGeom prst="rect">
            <a:avLst/>
          </a:prstGeom>
          <a:effectLst>
            <a:reflection blurRad="6350" stA="50000" endA="300" endPos="55000" dir="5400000" sy="-100000" algn="bl" rotWithShape="0"/>
          </a:effectLst>
        </p:spPr>
        <p:txBody>
          <a:bodyPr wrap="none">
            <a:spAutoFit/>
          </a:bodyPr>
          <a:lstStyle/>
          <a:p>
            <a:r>
              <a:rPr lang="en-US" dirty="0"/>
              <a:t>All of static analysis checks were </a:t>
            </a:r>
            <a:r>
              <a:rPr lang="en-US" dirty="0" smtClean="0"/>
              <a:t>satisfied</a:t>
            </a:r>
            <a:endParaRPr lang="en-US" dirty="0"/>
          </a:p>
        </p:txBody>
      </p:sp>
    </p:spTree>
    <p:extLst>
      <p:ext uri="{BB962C8B-B14F-4D97-AF65-F5344CB8AC3E}">
        <p14:creationId xmlns:p14="http://schemas.microsoft.com/office/powerpoint/2010/main" val="32371733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8350" y="1219200"/>
            <a:ext cx="2557050" cy="43786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1316449" y="1669965"/>
            <a:ext cx="4523893" cy="470898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2000" dirty="0" smtClean="0">
                <a:latin typeface="+mj-lt"/>
                <a:cs typeface="Times New Roman" pitchFamily="18" charset="0"/>
              </a:rPr>
              <a:t>The soil profile type is “</a:t>
            </a:r>
            <a:r>
              <a:rPr lang="en-US" sz="2000" dirty="0" err="1" smtClean="0">
                <a:latin typeface="+mj-lt"/>
                <a:cs typeface="Times New Roman" pitchFamily="18" charset="0"/>
              </a:rPr>
              <a:t>Sc</a:t>
            </a:r>
            <a:r>
              <a:rPr lang="en-US" sz="2000" dirty="0" smtClean="0">
                <a:latin typeface="+mj-lt"/>
                <a:cs typeface="Times New Roman" pitchFamily="18" charset="0"/>
              </a:rPr>
              <a:t>”</a:t>
            </a:r>
          </a:p>
          <a:p>
            <a:pPr lvl="0"/>
            <a:endParaRPr lang="en-US" sz="2000" dirty="0" smtClean="0">
              <a:latin typeface="+mj-lt"/>
              <a:cs typeface="Times New Roman" pitchFamily="18" charset="0"/>
            </a:endParaRPr>
          </a:p>
          <a:p>
            <a:pPr lvl="0"/>
            <a:endParaRPr lang="en-US" sz="2000" dirty="0" smtClean="0">
              <a:latin typeface="+mj-lt"/>
              <a:cs typeface="Times New Roman" pitchFamily="18" charset="0"/>
            </a:endParaRPr>
          </a:p>
          <a:p>
            <a:pPr lvl="0"/>
            <a:r>
              <a:rPr lang="en-US" sz="2000" dirty="0" smtClean="0">
                <a:latin typeface="+mj-lt"/>
                <a:cs typeface="Times New Roman" pitchFamily="18" charset="0"/>
              </a:rPr>
              <a:t>Seismic zone factor (Z) = 0.2</a:t>
            </a:r>
          </a:p>
          <a:p>
            <a:pPr lvl="0"/>
            <a:endParaRPr lang="en-US" sz="2000" dirty="0" smtClean="0">
              <a:latin typeface="+mj-lt"/>
              <a:cs typeface="Times New Roman" pitchFamily="18" charset="0"/>
            </a:endParaRPr>
          </a:p>
          <a:p>
            <a:pPr lvl="0"/>
            <a:r>
              <a:rPr lang="en-US" sz="2000" dirty="0" smtClean="0">
                <a:latin typeface="+mj-lt"/>
                <a:cs typeface="Times New Roman" pitchFamily="18" charset="0"/>
              </a:rPr>
              <a:t>Reduction factor (R) = 5.5</a:t>
            </a:r>
          </a:p>
          <a:p>
            <a:pPr lvl="0"/>
            <a:endParaRPr lang="en-US" sz="2000" dirty="0" smtClean="0">
              <a:latin typeface="+mj-lt"/>
              <a:cs typeface="Times New Roman" pitchFamily="18" charset="0"/>
            </a:endParaRPr>
          </a:p>
          <a:p>
            <a:pPr lvl="0"/>
            <a:r>
              <a:rPr lang="en-US" sz="2000" dirty="0" smtClean="0">
                <a:latin typeface="+mj-lt"/>
                <a:cs typeface="Times New Roman" pitchFamily="18" charset="0"/>
              </a:rPr>
              <a:t>Seismic importance factor (I) = 1</a:t>
            </a:r>
          </a:p>
          <a:p>
            <a:pPr lvl="0"/>
            <a:endParaRPr lang="en-US" sz="2000" dirty="0" smtClean="0">
              <a:latin typeface="+mj-lt"/>
              <a:cs typeface="Times New Roman" pitchFamily="18" charset="0"/>
            </a:endParaRPr>
          </a:p>
          <a:p>
            <a:pPr lvl="0"/>
            <a:r>
              <a:rPr lang="en-US" sz="2000" dirty="0" smtClean="0">
                <a:latin typeface="+mj-lt"/>
                <a:cs typeface="Times New Roman" pitchFamily="18" charset="0"/>
              </a:rPr>
              <a:t>Seismic coefficient (Cv) = 0.32</a:t>
            </a:r>
          </a:p>
          <a:p>
            <a:pPr lvl="0"/>
            <a:endParaRPr lang="en-US" sz="2000" dirty="0" smtClean="0">
              <a:latin typeface="+mj-lt"/>
              <a:cs typeface="Times New Roman" pitchFamily="18" charset="0"/>
            </a:endParaRPr>
          </a:p>
          <a:p>
            <a:pPr lvl="0"/>
            <a:r>
              <a:rPr lang="en-US" sz="2000" dirty="0" smtClean="0">
                <a:latin typeface="+mj-lt"/>
                <a:cs typeface="Times New Roman" pitchFamily="18" charset="0"/>
              </a:rPr>
              <a:t>Seismic coefficient (Ca) = 0.24</a:t>
            </a:r>
          </a:p>
          <a:p>
            <a:pPr lvl="0"/>
            <a:endParaRPr lang="en-US" sz="2000" dirty="0" smtClean="0">
              <a:latin typeface="+mj-lt"/>
              <a:cs typeface="Times New Roman" pitchFamily="18" charset="0"/>
            </a:endParaRPr>
          </a:p>
          <a:p>
            <a:r>
              <a:rPr lang="en-US" sz="2000" dirty="0">
                <a:cs typeface="Times New Roman" pitchFamily="18" charset="0"/>
              </a:rPr>
              <a:t>Nablus lies in zone 2B</a:t>
            </a:r>
          </a:p>
          <a:p>
            <a:pPr lvl="0"/>
            <a:endParaRPr lang="en-US" sz="2000" dirty="0">
              <a:latin typeface="+mj-lt"/>
              <a:cs typeface="Times New Roman" pitchFamily="18" charset="0"/>
            </a:endParaRPr>
          </a:p>
        </p:txBody>
      </p:sp>
      <p:sp>
        <p:nvSpPr>
          <p:cNvPr id="6" name="Rectangle 5"/>
          <p:cNvSpPr/>
          <p:nvPr/>
        </p:nvSpPr>
        <p:spPr>
          <a:xfrm>
            <a:off x="3859142" y="957590"/>
            <a:ext cx="3962400"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spcBef>
                <a:spcPct val="0"/>
              </a:spcBef>
              <a:defRPr/>
            </a:pPr>
            <a:r>
              <a:rPr lang="en-US" sz="2800" b="1" dirty="0" smtClean="0">
                <a:solidFill>
                  <a:schemeClr val="tx2"/>
                </a:solidFill>
                <a:effectLst>
                  <a:outerShdw blurRad="31750" dist="25400" dir="5400000" algn="tl" rotWithShape="0">
                    <a:srgbClr val="000000">
                      <a:alpha val="25000"/>
                    </a:srgbClr>
                  </a:outerShdw>
                </a:effectLst>
                <a:latin typeface="Times New Roman" pitchFamily="18" charset="0"/>
                <a:cs typeface="Times New Roman" pitchFamily="18" charset="0"/>
              </a:rPr>
              <a:t>UBC 97</a:t>
            </a:r>
            <a:endParaRPr lang="en-US" sz="2800" b="1" dirty="0">
              <a:solidFill>
                <a:schemeClr val="tx2"/>
              </a:solidFill>
              <a:effectLst>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7" name="Rectangle 6"/>
          <p:cNvSpPr/>
          <p:nvPr/>
        </p:nvSpPr>
        <p:spPr>
          <a:xfrm>
            <a:off x="569843" y="434370"/>
            <a:ext cx="6172200"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Bef>
                <a:spcPct val="0"/>
              </a:spcBef>
              <a:defRPr/>
            </a:pPr>
            <a:r>
              <a:rPr lang="en-US" sz="2800" dirty="0" smtClean="0">
                <a:effectLst>
                  <a:outerShdw blurRad="31750" dist="25400" dir="5400000" algn="tl" rotWithShape="0">
                    <a:srgbClr val="000000">
                      <a:alpha val="25000"/>
                    </a:srgbClr>
                  </a:outerShdw>
                </a:effectLst>
                <a:latin typeface="+mj-lt"/>
                <a:cs typeface="Times New Roman" pitchFamily="18" charset="0"/>
              </a:rPr>
              <a:t>Seismic Design Data :</a:t>
            </a:r>
          </a:p>
        </p:txBody>
      </p:sp>
    </p:spTree>
    <p:extLst>
      <p:ext uri="{BB962C8B-B14F-4D97-AF65-F5344CB8AC3E}">
        <p14:creationId xmlns:p14="http://schemas.microsoft.com/office/powerpoint/2010/main" val="16380872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5205562" y="339179"/>
            <a:ext cx="2634054" cy="523220"/>
          </a:xfrm>
          <a:prstGeom prst="rect">
            <a:avLst/>
          </a:prstGeom>
        </p:spPr>
        <p:txBody>
          <a:bodyPr wrap="none">
            <a:spAutoFit/>
          </a:bodyPr>
          <a:lstStyle/>
          <a:p>
            <a:r>
              <a:rPr lang="en-US" sz="2800" dirty="0"/>
              <a:t>Footing Plan :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1185565"/>
            <a:ext cx="6807200" cy="5337351"/>
          </a:xfrm>
          <a:prstGeom prst="rect">
            <a:avLst/>
          </a:prstGeom>
        </p:spPr>
      </p:pic>
    </p:spTree>
    <p:extLst>
      <p:ext uri="{BB962C8B-B14F-4D97-AF65-F5344CB8AC3E}">
        <p14:creationId xmlns:p14="http://schemas.microsoft.com/office/powerpoint/2010/main" val="34177402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5205562" y="339179"/>
            <a:ext cx="2634054" cy="523220"/>
          </a:xfrm>
          <a:prstGeom prst="rect">
            <a:avLst/>
          </a:prstGeom>
        </p:spPr>
        <p:txBody>
          <a:bodyPr wrap="none">
            <a:spAutoFit/>
          </a:bodyPr>
          <a:lstStyle/>
          <a:p>
            <a:r>
              <a:rPr lang="en-US" sz="2800" dirty="0"/>
              <a:t>Footing Plan :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212" y="1185564"/>
            <a:ext cx="10058400" cy="202753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337" y="3333064"/>
            <a:ext cx="8772525" cy="3016936"/>
          </a:xfrm>
          <a:prstGeom prst="rect">
            <a:avLst/>
          </a:prstGeom>
        </p:spPr>
      </p:pic>
    </p:spTree>
    <p:extLst>
      <p:ext uri="{BB962C8B-B14F-4D97-AF65-F5344CB8AC3E}">
        <p14:creationId xmlns:p14="http://schemas.microsoft.com/office/powerpoint/2010/main" val="2501190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Slide Number Placeholder 6"/>
          <p:cNvSpPr>
            <a:spLocks noGrp="1"/>
          </p:cNvSpPr>
          <p:nvPr/>
        </p:nvSpPr>
        <p:spPr>
          <a:xfrm>
            <a:off x="10363199" y="642731"/>
            <a:ext cx="874643" cy="365125"/>
          </a:xfrm>
          <a:prstGeom prst="rect">
            <a:avLst/>
          </a:prstGeom>
          <a:noFill/>
        </p:spPr>
        <p:txBody>
          <a:bodyPr vert="horz" lIns="0" tIns="0" rIns="0" bIns="0" anchor="ctr" anchorCtr="0">
            <a:noAutofit/>
          </a:bodyPr>
          <a:lstStyle>
            <a:defPPr>
              <a:defRPr lang="en-US"/>
            </a:defPPr>
            <a:lvl1pPr marL="0" algn="ctr" defTabSz="914400" rtl="0" eaLnBrk="1" latinLnBrk="0" hangingPunct="1">
              <a:defRPr kumimoji="0" sz="16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1:00</a:t>
            </a:r>
            <a:endParaRPr lang="en-US" dirty="0"/>
          </a:p>
        </p:txBody>
      </p:sp>
      <p:sp>
        <p:nvSpPr>
          <p:cNvPr id="5" name="Slide Number Placeholder 6"/>
          <p:cNvSpPr>
            <a:spLocks noGrp="1"/>
          </p:cNvSpPr>
          <p:nvPr/>
        </p:nvSpPr>
        <p:spPr>
          <a:xfrm>
            <a:off x="10604504" y="132522"/>
            <a:ext cx="365760" cy="365125"/>
          </a:xfrm>
          <a:prstGeom prst="rect">
            <a:avLst/>
          </a:prstGeom>
          <a:noFill/>
        </p:spPr>
        <p:txBody>
          <a:bodyPr vert="horz" lIns="0" tIns="0" rIns="0" bIns="0" anchor="ctr" anchorCtr="0">
            <a:noAutofit/>
          </a:bodyPr>
          <a:lstStyle>
            <a:defPPr>
              <a:defRPr lang="en-US"/>
            </a:defPPr>
            <a:lvl1pPr marL="0" algn="ctr" defTabSz="914400" rtl="0" eaLnBrk="1" latinLnBrk="0" hangingPunct="1">
              <a:defRPr kumimoji="0" sz="16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3</a:t>
            </a:r>
            <a:endParaRPr lang="en-US" dirty="0"/>
          </a:p>
        </p:txBody>
      </p:sp>
      <p:sp>
        <p:nvSpPr>
          <p:cNvPr id="7" name="TextBox 6"/>
          <p:cNvSpPr txBox="1"/>
          <p:nvPr/>
        </p:nvSpPr>
        <p:spPr>
          <a:xfrm>
            <a:off x="646110" y="1483915"/>
            <a:ext cx="10591731" cy="2585323"/>
          </a:xfrm>
          <a:prstGeom prst="rect">
            <a:avLst/>
          </a:prstGeom>
          <a:noFill/>
        </p:spPr>
        <p:txBody>
          <a:bodyPr wrap="square" rtlCol="0">
            <a:spAutoFit/>
          </a:bodyPr>
          <a:lstStyle/>
          <a:p>
            <a:r>
              <a:rPr lang="en-US" dirty="0" smtClean="0"/>
              <a:t>Double skin façade system has achieved a big fame in commercial constructions due to its advantages in achieving an attractive view along with sound and thermal insulation properties.</a:t>
            </a:r>
          </a:p>
          <a:p>
            <a:endParaRPr lang="en-US" dirty="0" smtClean="0"/>
          </a:p>
          <a:p>
            <a:endParaRPr lang="en-US" dirty="0"/>
          </a:p>
          <a:p>
            <a:r>
              <a:rPr lang="en-US" dirty="0" smtClean="0"/>
              <a:t>This project examines the efficacy of the system at the southern elevation in residential buildings in Palestine. </a:t>
            </a:r>
          </a:p>
          <a:p>
            <a:endParaRPr lang="en-US" dirty="0" smtClean="0"/>
          </a:p>
          <a:p>
            <a:r>
              <a:rPr lang="en-US" dirty="0" smtClean="0"/>
              <a:t>.</a:t>
            </a:r>
            <a:endParaRPr lang="en-US" dirty="0"/>
          </a:p>
        </p:txBody>
      </p:sp>
    </p:spTree>
    <p:extLst>
      <p:ext uri="{BB962C8B-B14F-4D97-AF65-F5344CB8AC3E}">
        <p14:creationId xmlns:p14="http://schemas.microsoft.com/office/powerpoint/2010/main" val="9955591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5205562" y="277624"/>
            <a:ext cx="2813591" cy="523220"/>
          </a:xfrm>
          <a:prstGeom prst="rect">
            <a:avLst/>
          </a:prstGeom>
        </p:spPr>
        <p:txBody>
          <a:bodyPr wrap="none">
            <a:spAutoFit/>
          </a:bodyPr>
          <a:lstStyle/>
          <a:p>
            <a:r>
              <a:rPr lang="en-US" sz="2800" dirty="0"/>
              <a:t> Tie Beam </a:t>
            </a:r>
            <a:r>
              <a:rPr lang="en-US" sz="2800" dirty="0" smtClean="0"/>
              <a:t>Plan:</a:t>
            </a:r>
            <a:endParaRPr lang="en-US" sz="2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4954" y="1185565"/>
            <a:ext cx="7820721" cy="5443835"/>
          </a:xfrm>
          <a:prstGeom prst="rect">
            <a:avLst/>
          </a:prstGeom>
        </p:spPr>
      </p:pic>
    </p:spTree>
    <p:extLst>
      <p:ext uri="{BB962C8B-B14F-4D97-AF65-F5344CB8AC3E}">
        <p14:creationId xmlns:p14="http://schemas.microsoft.com/office/powerpoint/2010/main" val="9795657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5205562" y="277624"/>
            <a:ext cx="2813591" cy="523220"/>
          </a:xfrm>
          <a:prstGeom prst="rect">
            <a:avLst/>
          </a:prstGeom>
        </p:spPr>
        <p:txBody>
          <a:bodyPr wrap="none">
            <a:spAutoFit/>
          </a:bodyPr>
          <a:lstStyle/>
          <a:p>
            <a:r>
              <a:rPr lang="en-US" sz="2800" dirty="0"/>
              <a:t> Tie Beam </a:t>
            </a:r>
            <a:r>
              <a:rPr lang="en-US" sz="2800" dirty="0" smtClean="0"/>
              <a:t>Plan:</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675" y="1778000"/>
            <a:ext cx="10058400" cy="3867310"/>
          </a:xfrm>
          <a:prstGeom prst="rect">
            <a:avLst/>
          </a:prstGeom>
        </p:spPr>
      </p:pic>
    </p:spTree>
    <p:extLst>
      <p:ext uri="{BB962C8B-B14F-4D97-AF65-F5344CB8AC3E}">
        <p14:creationId xmlns:p14="http://schemas.microsoft.com/office/powerpoint/2010/main" val="36798259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5420594" y="170934"/>
            <a:ext cx="3151825" cy="523220"/>
          </a:xfrm>
          <a:prstGeom prst="rect">
            <a:avLst/>
          </a:prstGeom>
        </p:spPr>
        <p:txBody>
          <a:bodyPr wrap="none">
            <a:spAutoFit/>
          </a:bodyPr>
          <a:lstStyle/>
          <a:p>
            <a:r>
              <a:rPr lang="en-US" sz="2800" dirty="0"/>
              <a:t>Column </a:t>
            </a:r>
            <a:r>
              <a:rPr lang="en-US" sz="2800" dirty="0" smtClean="0"/>
              <a:t>sections:</a:t>
            </a:r>
            <a:endParaRPr lang="en-US" sz="2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34" y="1185565"/>
            <a:ext cx="3704466" cy="27971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34" y="3889375"/>
            <a:ext cx="9496425" cy="26098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7300" y="1185565"/>
            <a:ext cx="5791959" cy="270381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89259" y="1185565"/>
            <a:ext cx="2602741" cy="5313660"/>
          </a:xfrm>
          <a:prstGeom prst="rect">
            <a:avLst/>
          </a:prstGeom>
        </p:spPr>
      </p:pic>
    </p:spTree>
    <p:extLst>
      <p:ext uri="{BB962C8B-B14F-4D97-AF65-F5344CB8AC3E}">
        <p14:creationId xmlns:p14="http://schemas.microsoft.com/office/powerpoint/2010/main" val="34006579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4556994" y="183634"/>
            <a:ext cx="5519460" cy="523220"/>
          </a:xfrm>
          <a:prstGeom prst="rect">
            <a:avLst/>
          </a:prstGeom>
        </p:spPr>
        <p:txBody>
          <a:bodyPr wrap="none">
            <a:spAutoFit/>
          </a:bodyPr>
          <a:lstStyle/>
          <a:p>
            <a:r>
              <a:rPr lang="en-US" sz="2800" dirty="0"/>
              <a:t>Longitudinal Column Sections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522" y="1185565"/>
            <a:ext cx="1984078" cy="566702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5180" y="862399"/>
            <a:ext cx="4383088" cy="5580720"/>
          </a:xfrm>
          <a:prstGeom prst="rect">
            <a:avLst/>
          </a:prstGeom>
        </p:spPr>
      </p:pic>
    </p:spTree>
    <p:extLst>
      <p:ext uri="{BB962C8B-B14F-4D97-AF65-F5344CB8AC3E}">
        <p14:creationId xmlns:p14="http://schemas.microsoft.com/office/powerpoint/2010/main" val="24278520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4595094" y="16014"/>
            <a:ext cx="4281941" cy="523220"/>
          </a:xfrm>
          <a:prstGeom prst="rect">
            <a:avLst/>
          </a:prstGeom>
        </p:spPr>
        <p:txBody>
          <a:bodyPr wrap="none">
            <a:spAutoFit/>
          </a:bodyPr>
          <a:lstStyle/>
          <a:p>
            <a:r>
              <a:rPr lang="en-US" sz="2800" dirty="0"/>
              <a:t> Beam Reinforcement :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974" y="1185565"/>
            <a:ext cx="11490325" cy="2861846"/>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973" y="4047411"/>
            <a:ext cx="11490325" cy="2590557"/>
          </a:xfrm>
          <a:prstGeom prst="rect">
            <a:avLst/>
          </a:prstGeom>
        </p:spPr>
      </p:pic>
    </p:spTree>
    <p:extLst>
      <p:ext uri="{BB962C8B-B14F-4D97-AF65-F5344CB8AC3E}">
        <p14:creationId xmlns:p14="http://schemas.microsoft.com/office/powerpoint/2010/main" val="22410571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4696694" y="145534"/>
            <a:ext cx="4780476" cy="523220"/>
          </a:xfrm>
          <a:prstGeom prst="rect">
            <a:avLst/>
          </a:prstGeom>
        </p:spPr>
        <p:txBody>
          <a:bodyPr wrap="none">
            <a:spAutoFit/>
          </a:bodyPr>
          <a:lstStyle/>
          <a:p>
            <a:r>
              <a:rPr lang="en-US" sz="2800" dirty="0"/>
              <a:t>Shear Wall </a:t>
            </a:r>
            <a:r>
              <a:rPr lang="en-US" sz="2800" dirty="0" smtClean="0"/>
              <a:t>Reinforcement:</a:t>
            </a:r>
            <a:endParaRPr lang="en-US" sz="2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0" y="1317822"/>
            <a:ext cx="9177337" cy="227633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00" y="3594158"/>
            <a:ext cx="9177338" cy="3263841"/>
          </a:xfrm>
          <a:prstGeom prst="rect">
            <a:avLst/>
          </a:prstGeom>
        </p:spPr>
      </p:pic>
    </p:spTree>
    <p:extLst>
      <p:ext uri="{BB962C8B-B14F-4D97-AF65-F5344CB8AC3E}">
        <p14:creationId xmlns:p14="http://schemas.microsoft.com/office/powerpoint/2010/main" val="12472690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2931542" y="16014"/>
            <a:ext cx="4504759" cy="523220"/>
          </a:xfrm>
          <a:prstGeom prst="rect">
            <a:avLst/>
          </a:prstGeom>
        </p:spPr>
        <p:txBody>
          <a:bodyPr wrap="none">
            <a:spAutoFit/>
          </a:bodyPr>
          <a:lstStyle/>
          <a:p>
            <a:r>
              <a:rPr lang="en-US" sz="2800" dirty="0"/>
              <a:t> </a:t>
            </a:r>
            <a:r>
              <a:rPr lang="en-US" sz="2800" dirty="0" smtClean="0"/>
              <a:t>slab design in basement</a:t>
            </a:r>
            <a:endParaRPr lang="en-US" sz="28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8701" y="1185565"/>
            <a:ext cx="7382972" cy="5280430"/>
          </a:xfrm>
          <a:prstGeom prst="rect">
            <a:avLst/>
          </a:prstGeom>
        </p:spPr>
      </p:pic>
    </p:spTree>
    <p:extLst>
      <p:ext uri="{BB962C8B-B14F-4D97-AF65-F5344CB8AC3E}">
        <p14:creationId xmlns:p14="http://schemas.microsoft.com/office/powerpoint/2010/main" val="23818215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2931542" y="16014"/>
            <a:ext cx="4833374" cy="523220"/>
          </a:xfrm>
          <a:prstGeom prst="rect">
            <a:avLst/>
          </a:prstGeom>
        </p:spPr>
        <p:txBody>
          <a:bodyPr wrap="none">
            <a:spAutoFit/>
          </a:bodyPr>
          <a:lstStyle/>
          <a:p>
            <a:r>
              <a:rPr lang="en-US" sz="2800" dirty="0"/>
              <a:t> </a:t>
            </a:r>
            <a:r>
              <a:rPr lang="en-US" sz="2800" dirty="0" smtClean="0"/>
              <a:t>slab design in commercial</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700" y="1062454"/>
            <a:ext cx="7974466" cy="5645639"/>
          </a:xfrm>
          <a:prstGeom prst="rect">
            <a:avLst/>
          </a:prstGeom>
        </p:spPr>
      </p:pic>
    </p:spTree>
    <p:extLst>
      <p:ext uri="{BB962C8B-B14F-4D97-AF65-F5344CB8AC3E}">
        <p14:creationId xmlns:p14="http://schemas.microsoft.com/office/powerpoint/2010/main" val="30316483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sp>
        <p:nvSpPr>
          <p:cNvPr id="4" name="Rectangle 3"/>
          <p:cNvSpPr/>
          <p:nvPr/>
        </p:nvSpPr>
        <p:spPr>
          <a:xfrm>
            <a:off x="2931542" y="16014"/>
            <a:ext cx="5453737" cy="523220"/>
          </a:xfrm>
          <a:prstGeom prst="rect">
            <a:avLst/>
          </a:prstGeom>
        </p:spPr>
        <p:txBody>
          <a:bodyPr wrap="none">
            <a:spAutoFit/>
          </a:bodyPr>
          <a:lstStyle/>
          <a:p>
            <a:r>
              <a:rPr lang="en-US" sz="2800" dirty="0"/>
              <a:t> </a:t>
            </a:r>
            <a:r>
              <a:rPr lang="en-US" sz="2800" dirty="0" smtClean="0"/>
              <a:t>slab design in residential floor </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1054603"/>
            <a:ext cx="7147222" cy="553669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2454"/>
            <a:ext cx="4953000" cy="2137728"/>
          </a:xfrm>
          <a:prstGeom prst="rect">
            <a:avLst/>
          </a:prstGeom>
        </p:spPr>
      </p:pic>
    </p:spTree>
    <p:extLst>
      <p:ext uri="{BB962C8B-B14F-4D97-AF65-F5344CB8AC3E}">
        <p14:creationId xmlns:p14="http://schemas.microsoft.com/office/powerpoint/2010/main" val="26563305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7294" y="1548368"/>
            <a:ext cx="5939446" cy="523220"/>
          </a:xfrm>
          <a:prstGeom prst="rect">
            <a:avLst/>
          </a:prstGeom>
        </p:spPr>
        <p:txBody>
          <a:bodyPr wrap="none">
            <a:spAutoFit/>
          </a:bodyPr>
          <a:lstStyle/>
          <a:p>
            <a:r>
              <a:rPr lang="en-US" sz="2800" dirty="0"/>
              <a:t> Reinforcement around </a:t>
            </a:r>
            <a:r>
              <a:rPr lang="en-US" sz="2800" dirty="0" smtClean="0"/>
              <a:t>windows:</a:t>
            </a:r>
            <a:endParaRPr lang="en-US" sz="2800" dirty="0"/>
          </a:p>
        </p:txBody>
      </p:sp>
      <p:sp>
        <p:nvSpPr>
          <p:cNvPr id="3" name="Rectangle 2"/>
          <p:cNvSpPr/>
          <p:nvPr/>
        </p:nvSpPr>
        <p:spPr>
          <a:xfrm>
            <a:off x="657522" y="539234"/>
            <a:ext cx="4548040" cy="646331"/>
          </a:xfrm>
          <a:prstGeom prst="rect">
            <a:avLst/>
          </a:prstGeom>
        </p:spPr>
        <p:txBody>
          <a:bodyPr wrap="none">
            <a:spAutoFit/>
          </a:bodyPr>
          <a:lstStyle/>
          <a:p>
            <a:r>
              <a:rPr lang="en-US" sz="3600" dirty="0"/>
              <a:t>Structural-Elements </a:t>
            </a:r>
          </a:p>
        </p:txBody>
      </p:sp>
      <p:pic>
        <p:nvPicPr>
          <p:cNvPr id="4" name="Picture 1"/>
          <p:cNvPicPr>
            <a:picLocks noGrp="1" noChangeAspect="1" noChangeArrowheads="1"/>
          </p:cNvPicPr>
          <p:nvPr>
            <p:ph idx="1"/>
          </p:nvPr>
        </p:nvPicPr>
        <p:blipFill>
          <a:blip r:embed="rId2" cstate="print">
            <a:duotone>
              <a:schemeClr val="accent4">
                <a:shade val="45000"/>
                <a:satMod val="135000"/>
              </a:schemeClr>
              <a:prstClr val="white"/>
            </a:duotone>
          </a:blip>
          <a:srcRect/>
          <a:stretch>
            <a:fillRect/>
          </a:stretch>
        </p:blipFill>
        <p:spPr bwMode="auto">
          <a:xfrm flipH="1">
            <a:off x="4521200" y="2345491"/>
            <a:ext cx="2895599" cy="39743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20826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Site </a:t>
            </a:r>
            <a:r>
              <a:rPr lang="en-US" sz="4000" dirty="0" smtClean="0"/>
              <a:t>description </a:t>
            </a:r>
            <a:r>
              <a:rPr lang="en-US" sz="4000" dirty="0"/>
              <a:t>and a</a:t>
            </a:r>
            <a:r>
              <a:rPr lang="en-US" sz="4000" dirty="0" smtClean="0"/>
              <a:t>nalysis</a:t>
            </a:r>
            <a:endParaRPr lang="en-US" sz="4000" dirty="0"/>
          </a:p>
        </p:txBody>
      </p:sp>
      <p:pic>
        <p:nvPicPr>
          <p:cNvPr id="3" name="Picture 2" descr="final.jpg"/>
          <p:cNvPicPr/>
          <p:nvPr/>
        </p:nvPicPr>
        <p:blipFill>
          <a:blip r:embed="rId2"/>
          <a:srcRect l="33455" t="32902" r="22304" b="22798"/>
          <a:stretch>
            <a:fillRect/>
          </a:stretch>
        </p:blipFill>
        <p:spPr>
          <a:xfrm>
            <a:off x="2595743" y="1853248"/>
            <a:ext cx="6556926" cy="3673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itle 1"/>
          <p:cNvSpPr txBox="1">
            <a:spLocks/>
          </p:cNvSpPr>
          <p:nvPr/>
        </p:nvSpPr>
        <p:spPr>
          <a:xfrm>
            <a:off x="4951411" y="5880099"/>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Al Toffah valley</a:t>
            </a:r>
            <a:endParaRPr lang="en-US" sz="2000" dirty="0"/>
          </a:p>
        </p:txBody>
      </p:sp>
    </p:spTree>
    <p:extLst>
      <p:ext uri="{BB962C8B-B14F-4D97-AF65-F5344CB8AC3E}">
        <p14:creationId xmlns:p14="http://schemas.microsoft.com/office/powerpoint/2010/main" val="185063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131" y="2886133"/>
            <a:ext cx="9404723" cy="1400530"/>
          </a:xfrm>
        </p:spPr>
        <p:txBody>
          <a:bodyPr/>
          <a:lstStyle/>
          <a:p>
            <a:r>
              <a:rPr lang="en-US" sz="4800" dirty="0" smtClean="0"/>
              <a:t>Environmental Design</a:t>
            </a:r>
            <a:endParaRPr lang="en-US" sz="4800" dirty="0"/>
          </a:p>
        </p:txBody>
      </p:sp>
    </p:spTree>
    <p:extLst>
      <p:ext uri="{BB962C8B-B14F-4D97-AF65-F5344CB8AC3E}">
        <p14:creationId xmlns:p14="http://schemas.microsoft.com/office/powerpoint/2010/main" val="40464707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6795135" y="3610634"/>
            <a:ext cx="3023441" cy="2249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1848020" y="3610634"/>
            <a:ext cx="3193880" cy="2249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itle 1"/>
          <p:cNvSpPr txBox="1">
            <a:spLocks/>
          </p:cNvSpPr>
          <p:nvPr/>
        </p:nvSpPr>
        <p:spPr>
          <a:xfrm>
            <a:off x="773111" y="1864996"/>
            <a:ext cx="10694989"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dirty="0" smtClean="0"/>
              <a:t>Environmental simulation has been performed via </a:t>
            </a:r>
            <a:r>
              <a:rPr lang="en-US" sz="3600" dirty="0" smtClean="0">
                <a:effectLst>
                  <a:outerShdw blurRad="38100" dist="38100" dir="2700000" algn="tl">
                    <a:srgbClr val="000000">
                      <a:alpha val="43137"/>
                    </a:srgbClr>
                  </a:outerShdw>
                </a:effectLst>
              </a:rPr>
              <a:t>Design Builder 5.2</a:t>
            </a:r>
            <a:r>
              <a:rPr lang="en-US" sz="3600" dirty="0" smtClean="0"/>
              <a:t/>
            </a:r>
            <a:br>
              <a:rPr lang="en-US" sz="3600" dirty="0" smtClean="0"/>
            </a:br>
            <a:endParaRPr lang="en-US" sz="3600" dirty="0"/>
          </a:p>
        </p:txBody>
      </p:sp>
    </p:spTree>
    <p:extLst>
      <p:ext uri="{BB962C8B-B14F-4D97-AF65-F5344CB8AC3E}">
        <p14:creationId xmlns:p14="http://schemas.microsoft.com/office/powerpoint/2010/main" val="15882497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sp>
        <p:nvSpPr>
          <p:cNvPr id="6" name="Title 1"/>
          <p:cNvSpPr txBox="1">
            <a:spLocks/>
          </p:cNvSpPr>
          <p:nvPr/>
        </p:nvSpPr>
        <p:spPr>
          <a:xfrm>
            <a:off x="507104" y="1598363"/>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i="1" dirty="0"/>
              <a:t>To discover efficacy of double skin façade system, insulation and both altogether on thermal loads.</a:t>
            </a:r>
          </a:p>
          <a:p>
            <a:endParaRPr lang="en-US" sz="2400" dirty="0" smtClean="0"/>
          </a:p>
          <a:p>
            <a:endParaRPr lang="en-US" sz="2400" dirty="0"/>
          </a:p>
          <a:p>
            <a:r>
              <a:rPr lang="en-US" sz="2400" dirty="0" smtClean="0"/>
              <a:t>Case 1 : </a:t>
            </a:r>
            <a:r>
              <a:rPr lang="en-US" sz="2400" dirty="0" smtClean="0">
                <a:solidFill>
                  <a:srgbClr val="FF0000"/>
                </a:solidFill>
              </a:rPr>
              <a:t>Insulated</a:t>
            </a:r>
            <a:r>
              <a:rPr lang="en-US" sz="2400" dirty="0" smtClean="0"/>
              <a:t> building and </a:t>
            </a:r>
            <a:r>
              <a:rPr lang="en-US" sz="2400" dirty="0" smtClean="0">
                <a:solidFill>
                  <a:srgbClr val="92D050"/>
                </a:solidFill>
              </a:rPr>
              <a:t>DSF </a:t>
            </a:r>
            <a:r>
              <a:rPr lang="en-US" sz="2400" dirty="0" smtClean="0"/>
              <a:t>building</a:t>
            </a:r>
          </a:p>
          <a:p>
            <a:r>
              <a:rPr lang="en-US" sz="2400" dirty="0" smtClean="0"/>
              <a:t/>
            </a:r>
            <a:br>
              <a:rPr lang="en-US" sz="2400" dirty="0" smtClean="0"/>
            </a:br>
            <a:r>
              <a:rPr lang="en-US" sz="2400" dirty="0" smtClean="0"/>
              <a:t>Case 2 : </a:t>
            </a:r>
            <a:r>
              <a:rPr lang="en-US" sz="2400" dirty="0" smtClean="0">
                <a:solidFill>
                  <a:srgbClr val="FF0000"/>
                </a:solidFill>
              </a:rPr>
              <a:t>Insulated</a:t>
            </a:r>
            <a:r>
              <a:rPr lang="en-US" sz="2400" dirty="0" smtClean="0"/>
              <a:t> building and </a:t>
            </a:r>
            <a:r>
              <a:rPr lang="en-US" sz="2400" dirty="0" smtClean="0">
                <a:solidFill>
                  <a:schemeClr val="accent3">
                    <a:lumMod val="75000"/>
                  </a:schemeClr>
                </a:solidFill>
              </a:rPr>
              <a:t>single skin façade</a:t>
            </a:r>
            <a:endParaRPr lang="en-US" sz="2400" dirty="0">
              <a:solidFill>
                <a:schemeClr val="accent3">
                  <a:lumMod val="75000"/>
                </a:schemeClr>
              </a:solidFill>
            </a:endParaRPr>
          </a:p>
          <a:p>
            <a:r>
              <a:rPr lang="en-US" sz="2400" dirty="0"/>
              <a:t/>
            </a:r>
            <a:br>
              <a:rPr lang="en-US" sz="2400" dirty="0"/>
            </a:br>
            <a:r>
              <a:rPr lang="en-US" sz="2400" dirty="0"/>
              <a:t>Case </a:t>
            </a:r>
            <a:r>
              <a:rPr lang="en-US" sz="2400" dirty="0" smtClean="0"/>
              <a:t>3 </a:t>
            </a:r>
            <a:r>
              <a:rPr lang="en-US" sz="2400" dirty="0"/>
              <a:t>: </a:t>
            </a:r>
            <a:r>
              <a:rPr lang="en-US" sz="2400" dirty="0" smtClean="0">
                <a:solidFill>
                  <a:srgbClr val="FFFF00"/>
                </a:solidFill>
              </a:rPr>
              <a:t>uninsulated </a:t>
            </a:r>
            <a:r>
              <a:rPr lang="en-US" sz="2400" dirty="0"/>
              <a:t>building and </a:t>
            </a:r>
            <a:r>
              <a:rPr lang="en-US" sz="2400" dirty="0" smtClean="0">
                <a:solidFill>
                  <a:schemeClr val="accent3">
                    <a:lumMod val="75000"/>
                  </a:schemeClr>
                </a:solidFill>
              </a:rPr>
              <a:t>single skin </a:t>
            </a:r>
            <a:r>
              <a:rPr lang="en-US" sz="2400" dirty="0">
                <a:solidFill>
                  <a:schemeClr val="accent3">
                    <a:lumMod val="75000"/>
                  </a:schemeClr>
                </a:solidFill>
              </a:rPr>
              <a:t>façade</a:t>
            </a:r>
          </a:p>
          <a:p>
            <a:r>
              <a:rPr lang="en-US" sz="2400" dirty="0"/>
              <a:t/>
            </a:r>
            <a:br>
              <a:rPr lang="en-US" sz="2400" dirty="0"/>
            </a:br>
            <a:r>
              <a:rPr lang="en-US" sz="2400" dirty="0"/>
              <a:t>Case </a:t>
            </a:r>
            <a:r>
              <a:rPr lang="en-US" sz="2400" dirty="0" smtClean="0"/>
              <a:t>4 </a:t>
            </a:r>
            <a:r>
              <a:rPr lang="en-US" sz="2400" dirty="0"/>
              <a:t>: </a:t>
            </a:r>
            <a:r>
              <a:rPr lang="en-US" sz="2400" dirty="0" smtClean="0">
                <a:solidFill>
                  <a:srgbClr val="FFFF00"/>
                </a:solidFill>
              </a:rPr>
              <a:t>uninsulated </a:t>
            </a:r>
            <a:r>
              <a:rPr lang="en-US" sz="2400" dirty="0"/>
              <a:t>building and </a:t>
            </a:r>
            <a:r>
              <a:rPr lang="en-US" sz="2400" dirty="0">
                <a:solidFill>
                  <a:srgbClr val="92D050"/>
                </a:solidFill>
              </a:rPr>
              <a:t>DSF </a:t>
            </a:r>
            <a:r>
              <a:rPr lang="en-US" sz="2400" dirty="0"/>
              <a:t>building</a:t>
            </a:r>
          </a:p>
          <a:p>
            <a:r>
              <a:rPr lang="en-US" sz="2800" dirty="0" smtClean="0"/>
              <a:t/>
            </a:r>
            <a:br>
              <a:rPr lang="en-US" sz="2800" dirty="0" smtClean="0"/>
            </a:br>
            <a:r>
              <a:rPr lang="en-US" sz="2800" dirty="0" smtClean="0"/>
              <a:t> </a:t>
            </a:r>
            <a:endParaRPr lang="en-US" sz="2800" i="1"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9906635" y="4181583"/>
            <a:ext cx="2044065" cy="1520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9772820" y="1646942"/>
            <a:ext cx="2159294" cy="1520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340257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sp>
        <p:nvSpPr>
          <p:cNvPr id="5" name="Title 1"/>
          <p:cNvSpPr txBox="1">
            <a:spLocks/>
          </p:cNvSpPr>
          <p:nvPr/>
        </p:nvSpPr>
        <p:spPr>
          <a:xfrm>
            <a:off x="4543879" y="1388387"/>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solidFill>
                  <a:srgbClr val="FF5050"/>
                </a:solidFill>
                <a:effectLst>
                  <a:outerShdw blurRad="38100" dist="38100" dir="2700000" algn="tl">
                    <a:srgbClr val="000000">
                      <a:alpha val="43137"/>
                    </a:srgbClr>
                  </a:outerShdw>
                </a:effectLst>
              </a:rPr>
              <a:t>HEATING LOADS</a:t>
            </a:r>
            <a:endParaRPr lang="en-US" sz="3200" b="1" dirty="0">
              <a:solidFill>
                <a:srgbClr val="FF5050"/>
              </a:solidFill>
              <a:effectLst>
                <a:outerShdw blurRad="38100" dist="38100" dir="2700000" algn="tl">
                  <a:srgbClr val="000000">
                    <a:alpha val="43137"/>
                  </a:srgbClr>
                </a:outerShdw>
              </a:effectLst>
            </a:endParaRPr>
          </a:p>
        </p:txBody>
      </p:sp>
      <p:sp>
        <p:nvSpPr>
          <p:cNvPr id="4" name="Rectangle 3"/>
          <p:cNvSpPr/>
          <p:nvPr/>
        </p:nvSpPr>
        <p:spPr>
          <a:xfrm>
            <a:off x="866503" y="3223400"/>
            <a:ext cx="6096000" cy="646331"/>
          </a:xfrm>
          <a:prstGeom prst="rect">
            <a:avLst/>
          </a:prstGeom>
        </p:spPr>
        <p:txBody>
          <a:bodyPr>
            <a:spAutoFit/>
          </a:bodyPr>
          <a:lstStyle/>
          <a:p>
            <a:r>
              <a:rPr lang="en-US" dirty="0"/>
              <a:t>Total heating design in the building = 150.55 kW</a:t>
            </a:r>
          </a:p>
          <a:p>
            <a:r>
              <a:rPr lang="en-US" dirty="0"/>
              <a:t>Zone sensible heating = 120.52 KW </a:t>
            </a:r>
          </a:p>
        </p:txBody>
      </p:sp>
      <p:sp>
        <p:nvSpPr>
          <p:cNvPr id="7" name="Rectangle 6"/>
          <p:cNvSpPr/>
          <p:nvPr/>
        </p:nvSpPr>
        <p:spPr>
          <a:xfrm>
            <a:off x="7002833" y="3223399"/>
            <a:ext cx="6096000" cy="646331"/>
          </a:xfrm>
          <a:prstGeom prst="rect">
            <a:avLst/>
          </a:prstGeom>
        </p:spPr>
        <p:txBody>
          <a:bodyPr>
            <a:spAutoFit/>
          </a:bodyPr>
          <a:lstStyle/>
          <a:p>
            <a:r>
              <a:rPr lang="en-US" dirty="0"/>
              <a:t>Total heating design = 156 kW</a:t>
            </a:r>
          </a:p>
          <a:p>
            <a:r>
              <a:rPr lang="en-US" dirty="0"/>
              <a:t>Zone sensible heating = 124.83 KW </a:t>
            </a:r>
          </a:p>
        </p:txBody>
      </p:sp>
      <p:sp>
        <p:nvSpPr>
          <p:cNvPr id="9" name="Rectangle 8"/>
          <p:cNvSpPr/>
          <p:nvPr/>
        </p:nvSpPr>
        <p:spPr>
          <a:xfrm>
            <a:off x="7002833" y="5358906"/>
            <a:ext cx="6096000" cy="646331"/>
          </a:xfrm>
          <a:prstGeom prst="rect">
            <a:avLst/>
          </a:prstGeom>
        </p:spPr>
        <p:txBody>
          <a:bodyPr>
            <a:spAutoFit/>
          </a:bodyPr>
          <a:lstStyle/>
          <a:p>
            <a:r>
              <a:rPr lang="en-US" dirty="0"/>
              <a:t>Total heating design = 258.87 kW</a:t>
            </a:r>
          </a:p>
          <a:p>
            <a:r>
              <a:rPr lang="en-US" dirty="0"/>
              <a:t>Zone sensible heating = 201.14 KW </a:t>
            </a:r>
          </a:p>
        </p:txBody>
      </p:sp>
      <p:sp>
        <p:nvSpPr>
          <p:cNvPr id="11" name="Rectangle 10"/>
          <p:cNvSpPr/>
          <p:nvPr/>
        </p:nvSpPr>
        <p:spPr>
          <a:xfrm>
            <a:off x="1101635" y="5358907"/>
            <a:ext cx="6096000" cy="646331"/>
          </a:xfrm>
          <a:prstGeom prst="rect">
            <a:avLst/>
          </a:prstGeom>
        </p:spPr>
        <p:txBody>
          <a:bodyPr>
            <a:spAutoFit/>
          </a:bodyPr>
          <a:lstStyle/>
          <a:p>
            <a:r>
              <a:rPr lang="en-US" dirty="0"/>
              <a:t>Total heating design = 277.76 kW</a:t>
            </a:r>
          </a:p>
          <a:p>
            <a:r>
              <a:rPr lang="en-US" dirty="0"/>
              <a:t>Zone sensible heating = 222.23 KW </a:t>
            </a:r>
          </a:p>
        </p:txBody>
      </p:sp>
      <p:sp>
        <p:nvSpPr>
          <p:cNvPr id="12" name="Rectangle 11"/>
          <p:cNvSpPr/>
          <p:nvPr/>
        </p:nvSpPr>
        <p:spPr>
          <a:xfrm>
            <a:off x="2754686" y="2430867"/>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1 </a:t>
            </a:r>
          </a:p>
        </p:txBody>
      </p:sp>
      <p:sp>
        <p:nvSpPr>
          <p:cNvPr id="13" name="Rectangle 12"/>
          <p:cNvSpPr/>
          <p:nvPr/>
        </p:nvSpPr>
        <p:spPr>
          <a:xfrm>
            <a:off x="8733120" y="2433829"/>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2</a:t>
            </a:r>
            <a:r>
              <a:rPr lang="en-US" dirty="0" smtClean="0"/>
              <a:t> </a:t>
            </a:r>
            <a:endParaRPr lang="en-US" dirty="0"/>
          </a:p>
        </p:txBody>
      </p:sp>
      <p:sp>
        <p:nvSpPr>
          <p:cNvPr id="14" name="Rectangle 13"/>
          <p:cNvSpPr/>
          <p:nvPr/>
        </p:nvSpPr>
        <p:spPr>
          <a:xfrm>
            <a:off x="2754683" y="4625937"/>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a:t>
            </a:r>
            <a:r>
              <a:rPr lang="en-US" dirty="0" smtClean="0"/>
              <a:t>3 </a:t>
            </a:r>
            <a:endParaRPr lang="en-US" dirty="0"/>
          </a:p>
        </p:txBody>
      </p:sp>
      <p:sp>
        <p:nvSpPr>
          <p:cNvPr id="15" name="Rectangle 14"/>
          <p:cNvSpPr/>
          <p:nvPr/>
        </p:nvSpPr>
        <p:spPr>
          <a:xfrm>
            <a:off x="8733118" y="4625937"/>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4</a:t>
            </a:r>
            <a:r>
              <a:rPr lang="en-US" dirty="0" smtClean="0"/>
              <a:t> </a:t>
            </a:r>
            <a:endParaRPr lang="en-US" dirty="0"/>
          </a:p>
        </p:txBody>
      </p:sp>
      <p:sp>
        <p:nvSpPr>
          <p:cNvPr id="16" name="Rectangle 15"/>
          <p:cNvSpPr/>
          <p:nvPr/>
        </p:nvSpPr>
        <p:spPr>
          <a:xfrm>
            <a:off x="2252144" y="2802321"/>
            <a:ext cx="2031325" cy="369332"/>
          </a:xfrm>
          <a:prstGeom prst="rect">
            <a:avLst/>
          </a:prstGeom>
        </p:spPr>
        <p:txBody>
          <a:bodyPr wrap="none">
            <a:spAutoFit/>
          </a:bodyPr>
          <a:lstStyle/>
          <a:p>
            <a:r>
              <a:rPr lang="en-US" dirty="0" smtClean="0">
                <a:solidFill>
                  <a:srgbClr val="FF0000"/>
                </a:solidFill>
              </a:rPr>
              <a:t>Insulated</a:t>
            </a:r>
            <a:r>
              <a:rPr lang="en-US" dirty="0" smtClean="0"/>
              <a:t> &amp; </a:t>
            </a:r>
            <a:r>
              <a:rPr lang="en-US" dirty="0" smtClean="0">
                <a:solidFill>
                  <a:srgbClr val="92D050"/>
                </a:solidFill>
              </a:rPr>
              <a:t>DSF </a:t>
            </a:r>
            <a:endParaRPr lang="en-US" dirty="0"/>
          </a:p>
        </p:txBody>
      </p:sp>
      <p:sp>
        <p:nvSpPr>
          <p:cNvPr id="17" name="Rectangle 16"/>
          <p:cNvSpPr/>
          <p:nvPr/>
        </p:nvSpPr>
        <p:spPr>
          <a:xfrm>
            <a:off x="7496402" y="2802321"/>
            <a:ext cx="3499676" cy="369332"/>
          </a:xfrm>
          <a:prstGeom prst="rect">
            <a:avLst/>
          </a:prstGeom>
        </p:spPr>
        <p:txBody>
          <a:bodyPr wrap="none">
            <a:spAutoFit/>
          </a:bodyPr>
          <a:lstStyle/>
          <a:p>
            <a:r>
              <a:rPr lang="en-US" dirty="0">
                <a:solidFill>
                  <a:srgbClr val="FF0000"/>
                </a:solidFill>
              </a:rPr>
              <a:t>Insulated</a:t>
            </a:r>
            <a:r>
              <a:rPr lang="en-US" dirty="0"/>
              <a:t>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8" name="Rectangle 17"/>
          <p:cNvSpPr/>
          <p:nvPr/>
        </p:nvSpPr>
        <p:spPr>
          <a:xfrm>
            <a:off x="1380109" y="5000962"/>
            <a:ext cx="3775393"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9" name="Rectangle 18"/>
          <p:cNvSpPr/>
          <p:nvPr/>
        </p:nvSpPr>
        <p:spPr>
          <a:xfrm>
            <a:off x="8156838" y="5005660"/>
            <a:ext cx="2178802"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rgbClr val="92D050"/>
                </a:solidFill>
              </a:rPr>
              <a:t>DSF</a:t>
            </a:r>
            <a:endParaRPr lang="en-US" dirty="0"/>
          </a:p>
        </p:txBody>
      </p:sp>
    </p:spTree>
    <p:extLst>
      <p:ext uri="{BB962C8B-B14F-4D97-AF65-F5344CB8AC3E}">
        <p14:creationId xmlns:p14="http://schemas.microsoft.com/office/powerpoint/2010/main" val="36340867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sp>
        <p:nvSpPr>
          <p:cNvPr id="5" name="Title 1"/>
          <p:cNvSpPr txBox="1">
            <a:spLocks/>
          </p:cNvSpPr>
          <p:nvPr/>
        </p:nvSpPr>
        <p:spPr>
          <a:xfrm>
            <a:off x="4030758" y="1399669"/>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dirty="0" smtClean="0">
                <a:solidFill>
                  <a:schemeClr val="bg2">
                    <a:lumMod val="20000"/>
                    <a:lumOff val="80000"/>
                  </a:schemeClr>
                </a:solidFill>
                <a:effectLst>
                  <a:outerShdw blurRad="38100" dist="38100" dir="2700000" algn="tl">
                    <a:srgbClr val="000000">
                      <a:alpha val="43137"/>
                    </a:srgbClr>
                  </a:outerShdw>
                </a:effectLst>
              </a:rPr>
              <a:t>COOLING LOADS</a:t>
            </a:r>
            <a:endParaRPr lang="en-US" sz="3600" b="1" dirty="0">
              <a:solidFill>
                <a:schemeClr val="bg2">
                  <a:lumMod val="20000"/>
                  <a:lumOff val="80000"/>
                </a:schemeClr>
              </a:solidFill>
              <a:effectLst>
                <a:outerShdw blurRad="38100" dist="38100" dir="2700000" algn="tl">
                  <a:srgbClr val="000000">
                    <a:alpha val="43137"/>
                  </a:srgbClr>
                </a:outerShdw>
              </a:effectLst>
            </a:endParaRPr>
          </a:p>
        </p:txBody>
      </p:sp>
      <p:sp>
        <p:nvSpPr>
          <p:cNvPr id="4" name="Rectangle 3"/>
          <p:cNvSpPr/>
          <p:nvPr/>
        </p:nvSpPr>
        <p:spPr>
          <a:xfrm>
            <a:off x="1545772" y="3220437"/>
            <a:ext cx="6096000" cy="369332"/>
          </a:xfrm>
          <a:prstGeom prst="rect">
            <a:avLst/>
          </a:prstGeom>
        </p:spPr>
        <p:txBody>
          <a:bodyPr>
            <a:spAutoFit/>
          </a:bodyPr>
          <a:lstStyle/>
          <a:p>
            <a:r>
              <a:rPr lang="en-US" dirty="0"/>
              <a:t>Total cooling design = 273.8 kW</a:t>
            </a:r>
          </a:p>
        </p:txBody>
      </p:sp>
      <p:sp>
        <p:nvSpPr>
          <p:cNvPr id="7" name="Rectangle 6"/>
          <p:cNvSpPr/>
          <p:nvPr/>
        </p:nvSpPr>
        <p:spPr>
          <a:xfrm>
            <a:off x="7002833" y="3223399"/>
            <a:ext cx="6096000" cy="369332"/>
          </a:xfrm>
          <a:prstGeom prst="rect">
            <a:avLst/>
          </a:prstGeom>
        </p:spPr>
        <p:txBody>
          <a:bodyPr>
            <a:spAutoFit/>
          </a:bodyPr>
          <a:lstStyle/>
          <a:p>
            <a:r>
              <a:rPr lang="en-US" dirty="0"/>
              <a:t>Total cooling design = 277 kW</a:t>
            </a:r>
          </a:p>
        </p:txBody>
      </p:sp>
      <p:sp>
        <p:nvSpPr>
          <p:cNvPr id="9" name="Rectangle 8"/>
          <p:cNvSpPr/>
          <p:nvPr/>
        </p:nvSpPr>
        <p:spPr>
          <a:xfrm>
            <a:off x="7002833" y="5305196"/>
            <a:ext cx="6096000" cy="369332"/>
          </a:xfrm>
          <a:prstGeom prst="rect">
            <a:avLst/>
          </a:prstGeom>
        </p:spPr>
        <p:txBody>
          <a:bodyPr>
            <a:spAutoFit/>
          </a:bodyPr>
          <a:lstStyle/>
          <a:p>
            <a:r>
              <a:rPr lang="en-US" dirty="0"/>
              <a:t>Total cooling design = 353.44 kW</a:t>
            </a:r>
          </a:p>
        </p:txBody>
      </p:sp>
      <p:sp>
        <p:nvSpPr>
          <p:cNvPr id="11" name="Rectangle 10"/>
          <p:cNvSpPr/>
          <p:nvPr/>
        </p:nvSpPr>
        <p:spPr>
          <a:xfrm>
            <a:off x="1545772" y="5290847"/>
            <a:ext cx="6096000" cy="369332"/>
          </a:xfrm>
          <a:prstGeom prst="rect">
            <a:avLst/>
          </a:prstGeom>
        </p:spPr>
        <p:txBody>
          <a:bodyPr>
            <a:spAutoFit/>
          </a:bodyPr>
          <a:lstStyle/>
          <a:p>
            <a:r>
              <a:rPr lang="en-US" dirty="0"/>
              <a:t>Total cooling design = 364.54 kW</a:t>
            </a:r>
          </a:p>
        </p:txBody>
      </p:sp>
      <p:sp>
        <p:nvSpPr>
          <p:cNvPr id="12" name="Rectangle 11"/>
          <p:cNvSpPr/>
          <p:nvPr/>
        </p:nvSpPr>
        <p:spPr>
          <a:xfrm>
            <a:off x="2754686" y="2430867"/>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1 </a:t>
            </a:r>
          </a:p>
        </p:txBody>
      </p:sp>
      <p:sp>
        <p:nvSpPr>
          <p:cNvPr id="13" name="Rectangle 12"/>
          <p:cNvSpPr/>
          <p:nvPr/>
        </p:nvSpPr>
        <p:spPr>
          <a:xfrm>
            <a:off x="8733120" y="2433829"/>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2</a:t>
            </a:r>
            <a:r>
              <a:rPr lang="en-US" dirty="0" smtClean="0"/>
              <a:t> </a:t>
            </a:r>
            <a:endParaRPr lang="en-US" dirty="0"/>
          </a:p>
        </p:txBody>
      </p:sp>
      <p:sp>
        <p:nvSpPr>
          <p:cNvPr id="14" name="Rectangle 13"/>
          <p:cNvSpPr/>
          <p:nvPr/>
        </p:nvSpPr>
        <p:spPr>
          <a:xfrm>
            <a:off x="2754686" y="4650161"/>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a:t>
            </a:r>
            <a:r>
              <a:rPr lang="en-US" dirty="0" smtClean="0"/>
              <a:t>3 </a:t>
            </a:r>
            <a:endParaRPr lang="en-US" dirty="0"/>
          </a:p>
        </p:txBody>
      </p:sp>
      <p:sp>
        <p:nvSpPr>
          <p:cNvPr id="15" name="Rectangle 14"/>
          <p:cNvSpPr/>
          <p:nvPr/>
        </p:nvSpPr>
        <p:spPr>
          <a:xfrm>
            <a:off x="8733120" y="4650161"/>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4</a:t>
            </a:r>
            <a:r>
              <a:rPr lang="en-US" dirty="0" smtClean="0"/>
              <a:t> </a:t>
            </a:r>
            <a:endParaRPr lang="en-US" dirty="0"/>
          </a:p>
        </p:txBody>
      </p:sp>
      <p:sp>
        <p:nvSpPr>
          <p:cNvPr id="16" name="Rectangle 15"/>
          <p:cNvSpPr/>
          <p:nvPr/>
        </p:nvSpPr>
        <p:spPr>
          <a:xfrm>
            <a:off x="2252144" y="2802321"/>
            <a:ext cx="2031325" cy="369332"/>
          </a:xfrm>
          <a:prstGeom prst="rect">
            <a:avLst/>
          </a:prstGeom>
        </p:spPr>
        <p:txBody>
          <a:bodyPr wrap="none">
            <a:spAutoFit/>
          </a:bodyPr>
          <a:lstStyle/>
          <a:p>
            <a:r>
              <a:rPr lang="en-US" dirty="0" smtClean="0">
                <a:solidFill>
                  <a:srgbClr val="FF0000"/>
                </a:solidFill>
              </a:rPr>
              <a:t>Insulated</a:t>
            </a:r>
            <a:r>
              <a:rPr lang="en-US" dirty="0" smtClean="0"/>
              <a:t> &amp; </a:t>
            </a:r>
            <a:r>
              <a:rPr lang="en-US" dirty="0" smtClean="0">
                <a:solidFill>
                  <a:srgbClr val="92D050"/>
                </a:solidFill>
              </a:rPr>
              <a:t>DSF </a:t>
            </a:r>
            <a:endParaRPr lang="en-US" dirty="0"/>
          </a:p>
        </p:txBody>
      </p:sp>
      <p:sp>
        <p:nvSpPr>
          <p:cNvPr id="17" name="Rectangle 16"/>
          <p:cNvSpPr/>
          <p:nvPr/>
        </p:nvSpPr>
        <p:spPr>
          <a:xfrm>
            <a:off x="7496402" y="2802321"/>
            <a:ext cx="3499676" cy="369332"/>
          </a:xfrm>
          <a:prstGeom prst="rect">
            <a:avLst/>
          </a:prstGeom>
        </p:spPr>
        <p:txBody>
          <a:bodyPr wrap="none">
            <a:spAutoFit/>
          </a:bodyPr>
          <a:lstStyle/>
          <a:p>
            <a:r>
              <a:rPr lang="en-US" dirty="0">
                <a:solidFill>
                  <a:srgbClr val="FF0000"/>
                </a:solidFill>
              </a:rPr>
              <a:t>Insulated</a:t>
            </a:r>
            <a:r>
              <a:rPr lang="en-US" dirty="0"/>
              <a:t>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8" name="Rectangle 17"/>
          <p:cNvSpPr/>
          <p:nvPr/>
        </p:nvSpPr>
        <p:spPr>
          <a:xfrm>
            <a:off x="1380109" y="5000962"/>
            <a:ext cx="3775393"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9" name="Rectangle 18"/>
          <p:cNvSpPr/>
          <p:nvPr/>
        </p:nvSpPr>
        <p:spPr>
          <a:xfrm>
            <a:off x="8156838" y="5005660"/>
            <a:ext cx="2178802"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rgbClr val="92D050"/>
                </a:solidFill>
              </a:rPr>
              <a:t>DSF</a:t>
            </a:r>
            <a:endParaRPr lang="en-US" dirty="0"/>
          </a:p>
        </p:txBody>
      </p:sp>
    </p:spTree>
    <p:extLst>
      <p:ext uri="{BB962C8B-B14F-4D97-AF65-F5344CB8AC3E}">
        <p14:creationId xmlns:p14="http://schemas.microsoft.com/office/powerpoint/2010/main" val="33066835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sp>
        <p:nvSpPr>
          <p:cNvPr id="5" name="Title 1"/>
          <p:cNvSpPr txBox="1">
            <a:spLocks/>
          </p:cNvSpPr>
          <p:nvPr/>
        </p:nvSpPr>
        <p:spPr>
          <a:xfrm>
            <a:off x="4661443" y="1374162"/>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a:solidFill>
                  <a:schemeClr val="accent6"/>
                </a:solidFill>
                <a:effectLst>
                  <a:outerShdw blurRad="38100" dist="38100" dir="2700000" algn="tl">
                    <a:srgbClr val="000000">
                      <a:alpha val="43137"/>
                    </a:srgbClr>
                  </a:outerShdw>
                </a:effectLst>
              </a:rPr>
              <a:t>Simulation </a:t>
            </a:r>
          </a:p>
        </p:txBody>
      </p:sp>
      <p:sp>
        <p:nvSpPr>
          <p:cNvPr id="4" name="Rectangle 3"/>
          <p:cNvSpPr/>
          <p:nvPr/>
        </p:nvSpPr>
        <p:spPr>
          <a:xfrm>
            <a:off x="219805" y="3120224"/>
            <a:ext cx="6096000" cy="923330"/>
          </a:xfrm>
          <a:prstGeom prst="rect">
            <a:avLst/>
          </a:prstGeom>
        </p:spPr>
        <p:txBody>
          <a:bodyPr>
            <a:spAutoFit/>
          </a:bodyPr>
          <a:lstStyle/>
          <a:p>
            <a:pPr algn="ctr"/>
            <a:r>
              <a:rPr lang="en-US" dirty="0"/>
              <a:t>Intensity = 114.1 kW/m^2</a:t>
            </a:r>
          </a:p>
          <a:p>
            <a:pPr algn="ctr"/>
            <a:r>
              <a:rPr lang="en-US" dirty="0"/>
              <a:t>Direct heating = </a:t>
            </a:r>
            <a:r>
              <a:rPr lang="en-US" dirty="0" smtClean="0"/>
              <a:t>92,223 </a:t>
            </a:r>
            <a:r>
              <a:rPr lang="en-US" dirty="0"/>
              <a:t>kWh</a:t>
            </a:r>
          </a:p>
          <a:p>
            <a:pPr algn="ctr"/>
            <a:r>
              <a:rPr lang="en-US" dirty="0"/>
              <a:t>Direct cooling = </a:t>
            </a:r>
            <a:r>
              <a:rPr lang="en-US" dirty="0" smtClean="0"/>
              <a:t>173,373 </a:t>
            </a:r>
            <a:r>
              <a:rPr lang="en-US" dirty="0"/>
              <a:t>kWh</a:t>
            </a:r>
          </a:p>
        </p:txBody>
      </p:sp>
      <p:sp>
        <p:nvSpPr>
          <p:cNvPr id="7" name="Rectangle 6"/>
          <p:cNvSpPr/>
          <p:nvPr/>
        </p:nvSpPr>
        <p:spPr>
          <a:xfrm>
            <a:off x="6440372" y="3186002"/>
            <a:ext cx="6096000" cy="923330"/>
          </a:xfrm>
          <a:prstGeom prst="rect">
            <a:avLst/>
          </a:prstGeom>
        </p:spPr>
        <p:txBody>
          <a:bodyPr>
            <a:spAutoFit/>
          </a:bodyPr>
          <a:lstStyle/>
          <a:p>
            <a:pPr algn="ctr"/>
            <a:r>
              <a:rPr lang="en-US" dirty="0"/>
              <a:t>Intensity = 137.37kW/m^2</a:t>
            </a:r>
          </a:p>
          <a:p>
            <a:pPr algn="ctr"/>
            <a:r>
              <a:rPr lang="en-US" dirty="0"/>
              <a:t>Direct heating = </a:t>
            </a:r>
            <a:r>
              <a:rPr lang="en-US" dirty="0" smtClean="0"/>
              <a:t>88,854 </a:t>
            </a:r>
            <a:r>
              <a:rPr lang="en-US" dirty="0"/>
              <a:t>kWh</a:t>
            </a:r>
          </a:p>
          <a:p>
            <a:pPr algn="ctr"/>
            <a:r>
              <a:rPr lang="en-US" dirty="0"/>
              <a:t>Direct cooling = </a:t>
            </a:r>
            <a:r>
              <a:rPr lang="en-US" dirty="0" smtClean="0"/>
              <a:t>235,595 </a:t>
            </a:r>
            <a:r>
              <a:rPr lang="en-US" dirty="0"/>
              <a:t>kWh</a:t>
            </a:r>
          </a:p>
        </p:txBody>
      </p:sp>
      <p:sp>
        <p:nvSpPr>
          <p:cNvPr id="9" name="Rectangle 8"/>
          <p:cNvSpPr/>
          <p:nvPr/>
        </p:nvSpPr>
        <p:spPr>
          <a:xfrm>
            <a:off x="6315805" y="5364612"/>
            <a:ext cx="6096000" cy="923330"/>
          </a:xfrm>
          <a:prstGeom prst="rect">
            <a:avLst/>
          </a:prstGeom>
        </p:spPr>
        <p:txBody>
          <a:bodyPr>
            <a:spAutoFit/>
          </a:bodyPr>
          <a:lstStyle/>
          <a:p>
            <a:pPr algn="ctr"/>
            <a:r>
              <a:rPr lang="en-US" dirty="0"/>
              <a:t>Intensity = 132.81 kW/m^2</a:t>
            </a:r>
          </a:p>
          <a:p>
            <a:pPr algn="ctr"/>
            <a:r>
              <a:rPr lang="en-US" dirty="0"/>
              <a:t>Direct heating = </a:t>
            </a:r>
            <a:r>
              <a:rPr lang="en-US" dirty="0" smtClean="0"/>
              <a:t>153,067.21  </a:t>
            </a:r>
            <a:r>
              <a:rPr lang="en-US" dirty="0"/>
              <a:t>kWh</a:t>
            </a:r>
          </a:p>
          <a:p>
            <a:pPr algn="ctr"/>
            <a:r>
              <a:rPr lang="en-US" dirty="0"/>
              <a:t>Direct cooling = </a:t>
            </a:r>
            <a:r>
              <a:rPr lang="en-US" dirty="0" smtClean="0"/>
              <a:t>175,519.84 </a:t>
            </a:r>
            <a:r>
              <a:rPr lang="en-US" dirty="0"/>
              <a:t>kWh</a:t>
            </a:r>
          </a:p>
        </p:txBody>
      </p:sp>
      <p:sp>
        <p:nvSpPr>
          <p:cNvPr id="11" name="Rectangle 10"/>
          <p:cNvSpPr/>
          <p:nvPr/>
        </p:nvSpPr>
        <p:spPr>
          <a:xfrm>
            <a:off x="344372" y="5430390"/>
            <a:ext cx="6096000" cy="923330"/>
          </a:xfrm>
          <a:prstGeom prst="rect">
            <a:avLst/>
          </a:prstGeom>
        </p:spPr>
        <p:txBody>
          <a:bodyPr>
            <a:spAutoFit/>
          </a:bodyPr>
          <a:lstStyle/>
          <a:p>
            <a:pPr algn="ctr"/>
            <a:r>
              <a:rPr lang="en-US" dirty="0"/>
              <a:t>Intensity = 156 kW/m^2</a:t>
            </a:r>
          </a:p>
          <a:p>
            <a:pPr algn="ctr"/>
            <a:r>
              <a:rPr lang="en-US" dirty="0"/>
              <a:t>Direct heating = </a:t>
            </a:r>
            <a:r>
              <a:rPr lang="en-US" dirty="0" smtClean="0"/>
              <a:t>166,384.72  </a:t>
            </a:r>
            <a:r>
              <a:rPr lang="en-US" dirty="0"/>
              <a:t>kWh</a:t>
            </a:r>
          </a:p>
          <a:p>
            <a:pPr algn="ctr"/>
            <a:r>
              <a:rPr lang="en-US" dirty="0"/>
              <a:t>Direct cooling = </a:t>
            </a:r>
            <a:r>
              <a:rPr lang="en-US" dirty="0" smtClean="0"/>
              <a:t>227,269 </a:t>
            </a:r>
            <a:r>
              <a:rPr lang="en-US" dirty="0"/>
              <a:t>kWh</a:t>
            </a:r>
          </a:p>
        </p:txBody>
      </p:sp>
      <p:sp>
        <p:nvSpPr>
          <p:cNvPr id="12" name="Rectangle 11"/>
          <p:cNvSpPr/>
          <p:nvPr/>
        </p:nvSpPr>
        <p:spPr>
          <a:xfrm>
            <a:off x="2754686" y="2430867"/>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1 </a:t>
            </a:r>
          </a:p>
        </p:txBody>
      </p:sp>
      <p:sp>
        <p:nvSpPr>
          <p:cNvPr id="13" name="Rectangle 12"/>
          <p:cNvSpPr/>
          <p:nvPr/>
        </p:nvSpPr>
        <p:spPr>
          <a:xfrm>
            <a:off x="8733120" y="2433829"/>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2</a:t>
            </a:r>
            <a:r>
              <a:rPr lang="en-US" dirty="0" smtClean="0"/>
              <a:t> </a:t>
            </a:r>
            <a:endParaRPr lang="en-US" dirty="0"/>
          </a:p>
        </p:txBody>
      </p:sp>
      <p:sp>
        <p:nvSpPr>
          <p:cNvPr id="14" name="Rectangle 13"/>
          <p:cNvSpPr/>
          <p:nvPr/>
        </p:nvSpPr>
        <p:spPr>
          <a:xfrm>
            <a:off x="2754686" y="4650161"/>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a:t>
            </a:r>
            <a:r>
              <a:rPr lang="en-US" dirty="0" smtClean="0"/>
              <a:t>3 </a:t>
            </a:r>
            <a:endParaRPr lang="en-US" dirty="0"/>
          </a:p>
        </p:txBody>
      </p:sp>
      <p:sp>
        <p:nvSpPr>
          <p:cNvPr id="15" name="Rectangle 14"/>
          <p:cNvSpPr/>
          <p:nvPr/>
        </p:nvSpPr>
        <p:spPr>
          <a:xfrm>
            <a:off x="8733120" y="4650161"/>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4</a:t>
            </a:r>
            <a:r>
              <a:rPr lang="en-US" dirty="0" smtClean="0"/>
              <a:t> </a:t>
            </a:r>
            <a:endParaRPr lang="en-US" dirty="0"/>
          </a:p>
        </p:txBody>
      </p:sp>
      <p:sp>
        <p:nvSpPr>
          <p:cNvPr id="16" name="Rectangle 15"/>
          <p:cNvSpPr/>
          <p:nvPr/>
        </p:nvSpPr>
        <p:spPr>
          <a:xfrm>
            <a:off x="2252144" y="2802321"/>
            <a:ext cx="2031325" cy="369332"/>
          </a:xfrm>
          <a:prstGeom prst="rect">
            <a:avLst/>
          </a:prstGeom>
        </p:spPr>
        <p:txBody>
          <a:bodyPr wrap="none">
            <a:spAutoFit/>
          </a:bodyPr>
          <a:lstStyle/>
          <a:p>
            <a:r>
              <a:rPr lang="en-US" dirty="0" smtClean="0">
                <a:solidFill>
                  <a:srgbClr val="FF0000"/>
                </a:solidFill>
              </a:rPr>
              <a:t>Insulated</a:t>
            </a:r>
            <a:r>
              <a:rPr lang="en-US" dirty="0" smtClean="0"/>
              <a:t> &amp; </a:t>
            </a:r>
            <a:r>
              <a:rPr lang="en-US" dirty="0" smtClean="0">
                <a:solidFill>
                  <a:srgbClr val="92D050"/>
                </a:solidFill>
              </a:rPr>
              <a:t>DSF </a:t>
            </a:r>
            <a:endParaRPr lang="en-US" dirty="0"/>
          </a:p>
        </p:txBody>
      </p:sp>
      <p:sp>
        <p:nvSpPr>
          <p:cNvPr id="17" name="Rectangle 16"/>
          <p:cNvSpPr/>
          <p:nvPr/>
        </p:nvSpPr>
        <p:spPr>
          <a:xfrm>
            <a:off x="7496402" y="2802321"/>
            <a:ext cx="3499676" cy="369332"/>
          </a:xfrm>
          <a:prstGeom prst="rect">
            <a:avLst/>
          </a:prstGeom>
        </p:spPr>
        <p:txBody>
          <a:bodyPr wrap="none">
            <a:spAutoFit/>
          </a:bodyPr>
          <a:lstStyle/>
          <a:p>
            <a:r>
              <a:rPr lang="en-US" dirty="0">
                <a:solidFill>
                  <a:srgbClr val="FF0000"/>
                </a:solidFill>
              </a:rPr>
              <a:t>Insulated</a:t>
            </a:r>
            <a:r>
              <a:rPr lang="en-US" dirty="0"/>
              <a:t>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8" name="Rectangle 17"/>
          <p:cNvSpPr/>
          <p:nvPr/>
        </p:nvSpPr>
        <p:spPr>
          <a:xfrm>
            <a:off x="1380109" y="5000962"/>
            <a:ext cx="3775393"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9" name="Rectangle 18"/>
          <p:cNvSpPr/>
          <p:nvPr/>
        </p:nvSpPr>
        <p:spPr>
          <a:xfrm>
            <a:off x="8156838" y="5005660"/>
            <a:ext cx="2178802"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rgbClr val="92D050"/>
                </a:solidFill>
              </a:rPr>
              <a:t>DSF</a:t>
            </a:r>
            <a:endParaRPr lang="en-US" dirty="0"/>
          </a:p>
        </p:txBody>
      </p:sp>
    </p:spTree>
    <p:extLst>
      <p:ext uri="{BB962C8B-B14F-4D97-AF65-F5344CB8AC3E}">
        <p14:creationId xmlns:p14="http://schemas.microsoft.com/office/powerpoint/2010/main" val="30420554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sp>
        <p:nvSpPr>
          <p:cNvPr id="5" name="Title 1"/>
          <p:cNvSpPr txBox="1">
            <a:spLocks/>
          </p:cNvSpPr>
          <p:nvPr/>
        </p:nvSpPr>
        <p:spPr>
          <a:xfrm>
            <a:off x="4786010" y="1374575"/>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smtClean="0">
                <a:solidFill>
                  <a:srgbClr val="FFFF00"/>
                </a:solidFill>
                <a:effectLst>
                  <a:outerShdw blurRad="38100" dist="38100" dir="2700000" algn="tl">
                    <a:srgbClr val="000000">
                      <a:alpha val="43137"/>
                    </a:srgbClr>
                  </a:outerShdw>
                </a:effectLst>
              </a:rPr>
              <a:t>Comfort</a:t>
            </a:r>
            <a:endParaRPr lang="en-US" sz="4000" b="1" dirty="0">
              <a:solidFill>
                <a:srgbClr val="FFFF00"/>
              </a:solidFill>
              <a:effectLst>
                <a:outerShdw blurRad="38100" dist="38100" dir="2700000" algn="tl">
                  <a:srgbClr val="000000">
                    <a:alpha val="43137"/>
                  </a:srgbClr>
                </a:outerShdw>
              </a:effectLst>
            </a:endParaRPr>
          </a:p>
        </p:txBody>
      </p:sp>
      <p:sp>
        <p:nvSpPr>
          <p:cNvPr id="4" name="Rectangle 3"/>
          <p:cNvSpPr/>
          <p:nvPr/>
        </p:nvSpPr>
        <p:spPr>
          <a:xfrm>
            <a:off x="219805" y="3120224"/>
            <a:ext cx="6096000" cy="646331"/>
          </a:xfrm>
          <a:prstGeom prst="rect">
            <a:avLst/>
          </a:prstGeom>
        </p:spPr>
        <p:txBody>
          <a:bodyPr>
            <a:spAutoFit/>
          </a:bodyPr>
          <a:lstStyle/>
          <a:p>
            <a:pPr algn="ctr"/>
            <a:r>
              <a:rPr lang="en-US" dirty="0"/>
              <a:t>-0.5 to </a:t>
            </a:r>
            <a:r>
              <a:rPr lang="en-US" dirty="0" smtClean="0"/>
              <a:t>0.5</a:t>
            </a:r>
          </a:p>
          <a:p>
            <a:pPr algn="ctr"/>
            <a:r>
              <a:rPr lang="en-US" dirty="0" smtClean="0">
                <a:solidFill>
                  <a:srgbClr val="FFFF00"/>
                </a:solidFill>
              </a:rPr>
              <a:t>High</a:t>
            </a:r>
            <a:r>
              <a:rPr lang="en-US" dirty="0" smtClean="0"/>
              <a:t> comfort</a:t>
            </a:r>
            <a:endParaRPr lang="en-US" dirty="0"/>
          </a:p>
        </p:txBody>
      </p:sp>
      <p:sp>
        <p:nvSpPr>
          <p:cNvPr id="7" name="Rectangle 6"/>
          <p:cNvSpPr/>
          <p:nvPr/>
        </p:nvSpPr>
        <p:spPr>
          <a:xfrm>
            <a:off x="6440372" y="3186002"/>
            <a:ext cx="6096000" cy="646331"/>
          </a:xfrm>
          <a:prstGeom prst="rect">
            <a:avLst/>
          </a:prstGeom>
        </p:spPr>
        <p:txBody>
          <a:bodyPr>
            <a:spAutoFit/>
          </a:bodyPr>
          <a:lstStyle/>
          <a:p>
            <a:pPr algn="ctr"/>
            <a:r>
              <a:rPr lang="en-US" dirty="0"/>
              <a:t>-0.5 to 0.5</a:t>
            </a:r>
          </a:p>
          <a:p>
            <a:pPr algn="ctr"/>
            <a:r>
              <a:rPr lang="en-US" dirty="0">
                <a:solidFill>
                  <a:srgbClr val="FFFF00"/>
                </a:solidFill>
              </a:rPr>
              <a:t>High</a:t>
            </a:r>
            <a:r>
              <a:rPr lang="en-US" dirty="0"/>
              <a:t> comfort</a:t>
            </a:r>
          </a:p>
        </p:txBody>
      </p:sp>
      <p:sp>
        <p:nvSpPr>
          <p:cNvPr id="9" name="Rectangle 8"/>
          <p:cNvSpPr/>
          <p:nvPr/>
        </p:nvSpPr>
        <p:spPr>
          <a:xfrm>
            <a:off x="6315805" y="5364612"/>
            <a:ext cx="6096000" cy="646331"/>
          </a:xfrm>
          <a:prstGeom prst="rect">
            <a:avLst/>
          </a:prstGeom>
        </p:spPr>
        <p:txBody>
          <a:bodyPr>
            <a:spAutoFit/>
          </a:bodyPr>
          <a:lstStyle/>
          <a:p>
            <a:pPr algn="ctr"/>
            <a:r>
              <a:rPr lang="en-US" dirty="0"/>
              <a:t>-</a:t>
            </a:r>
            <a:r>
              <a:rPr lang="en-US" dirty="0" smtClean="0"/>
              <a:t>1.0 </a:t>
            </a:r>
            <a:r>
              <a:rPr lang="en-US" dirty="0"/>
              <a:t>to </a:t>
            </a:r>
            <a:r>
              <a:rPr lang="en-US" dirty="0" smtClean="0"/>
              <a:t>1.0 </a:t>
            </a:r>
            <a:endParaRPr lang="en-US" dirty="0"/>
          </a:p>
          <a:p>
            <a:pPr algn="ctr"/>
            <a:r>
              <a:rPr lang="en-US" dirty="0" smtClean="0">
                <a:solidFill>
                  <a:schemeClr val="accent6"/>
                </a:solidFill>
              </a:rPr>
              <a:t>Good</a:t>
            </a:r>
            <a:r>
              <a:rPr lang="en-US" dirty="0" smtClean="0"/>
              <a:t> comfort</a:t>
            </a:r>
            <a:endParaRPr lang="en-US" dirty="0"/>
          </a:p>
        </p:txBody>
      </p:sp>
      <p:sp>
        <p:nvSpPr>
          <p:cNvPr id="11" name="Rectangle 10"/>
          <p:cNvSpPr/>
          <p:nvPr/>
        </p:nvSpPr>
        <p:spPr>
          <a:xfrm>
            <a:off x="344372" y="5430390"/>
            <a:ext cx="6096000" cy="646331"/>
          </a:xfrm>
          <a:prstGeom prst="rect">
            <a:avLst/>
          </a:prstGeom>
        </p:spPr>
        <p:txBody>
          <a:bodyPr>
            <a:spAutoFit/>
          </a:bodyPr>
          <a:lstStyle/>
          <a:p>
            <a:pPr algn="ctr"/>
            <a:r>
              <a:rPr lang="en-US" dirty="0"/>
              <a:t>-1.5 to 1.5 </a:t>
            </a:r>
            <a:endParaRPr lang="en-US" dirty="0" smtClean="0"/>
          </a:p>
          <a:p>
            <a:pPr algn="ctr"/>
            <a:r>
              <a:rPr lang="en-US" dirty="0" smtClean="0">
                <a:solidFill>
                  <a:schemeClr val="accent3">
                    <a:lumMod val="60000"/>
                    <a:lumOff val="40000"/>
                  </a:schemeClr>
                </a:solidFill>
              </a:rPr>
              <a:t>Accepted </a:t>
            </a:r>
            <a:r>
              <a:rPr lang="en-US" dirty="0" smtClean="0"/>
              <a:t>comfort</a:t>
            </a:r>
            <a:endParaRPr lang="en-US" dirty="0"/>
          </a:p>
        </p:txBody>
      </p:sp>
      <p:sp>
        <p:nvSpPr>
          <p:cNvPr id="12" name="Rectangle 11"/>
          <p:cNvSpPr/>
          <p:nvPr/>
        </p:nvSpPr>
        <p:spPr>
          <a:xfrm>
            <a:off x="2754686" y="2430867"/>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1 </a:t>
            </a:r>
          </a:p>
        </p:txBody>
      </p:sp>
      <p:sp>
        <p:nvSpPr>
          <p:cNvPr id="13" name="Rectangle 12"/>
          <p:cNvSpPr/>
          <p:nvPr/>
        </p:nvSpPr>
        <p:spPr>
          <a:xfrm>
            <a:off x="8733120" y="2433829"/>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2</a:t>
            </a:r>
            <a:r>
              <a:rPr lang="en-US" dirty="0" smtClean="0"/>
              <a:t> </a:t>
            </a:r>
            <a:endParaRPr lang="en-US" dirty="0"/>
          </a:p>
        </p:txBody>
      </p:sp>
      <p:sp>
        <p:nvSpPr>
          <p:cNvPr id="14" name="Rectangle 13"/>
          <p:cNvSpPr/>
          <p:nvPr/>
        </p:nvSpPr>
        <p:spPr>
          <a:xfrm>
            <a:off x="2754686" y="4650161"/>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a:t>
            </a:r>
            <a:r>
              <a:rPr lang="en-US" dirty="0" smtClean="0"/>
              <a:t>3 </a:t>
            </a:r>
            <a:endParaRPr lang="en-US" dirty="0"/>
          </a:p>
        </p:txBody>
      </p:sp>
      <p:sp>
        <p:nvSpPr>
          <p:cNvPr id="15" name="Rectangle 14"/>
          <p:cNvSpPr/>
          <p:nvPr/>
        </p:nvSpPr>
        <p:spPr>
          <a:xfrm>
            <a:off x="8733120" y="4650161"/>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4</a:t>
            </a:r>
            <a:r>
              <a:rPr lang="en-US" dirty="0" smtClean="0"/>
              <a:t> </a:t>
            </a:r>
            <a:endParaRPr lang="en-US" dirty="0"/>
          </a:p>
        </p:txBody>
      </p:sp>
      <p:sp>
        <p:nvSpPr>
          <p:cNvPr id="16" name="Rectangle 15"/>
          <p:cNvSpPr/>
          <p:nvPr/>
        </p:nvSpPr>
        <p:spPr>
          <a:xfrm>
            <a:off x="2252144" y="2802321"/>
            <a:ext cx="2031325" cy="369332"/>
          </a:xfrm>
          <a:prstGeom prst="rect">
            <a:avLst/>
          </a:prstGeom>
        </p:spPr>
        <p:txBody>
          <a:bodyPr wrap="none">
            <a:spAutoFit/>
          </a:bodyPr>
          <a:lstStyle/>
          <a:p>
            <a:r>
              <a:rPr lang="en-US" dirty="0" smtClean="0">
                <a:solidFill>
                  <a:srgbClr val="FF0000"/>
                </a:solidFill>
              </a:rPr>
              <a:t>Insulated</a:t>
            </a:r>
            <a:r>
              <a:rPr lang="en-US" dirty="0" smtClean="0"/>
              <a:t> &amp; </a:t>
            </a:r>
            <a:r>
              <a:rPr lang="en-US" dirty="0" smtClean="0">
                <a:solidFill>
                  <a:srgbClr val="92D050"/>
                </a:solidFill>
              </a:rPr>
              <a:t>DSF </a:t>
            </a:r>
            <a:endParaRPr lang="en-US" dirty="0"/>
          </a:p>
        </p:txBody>
      </p:sp>
      <p:sp>
        <p:nvSpPr>
          <p:cNvPr id="17" name="Rectangle 16"/>
          <p:cNvSpPr/>
          <p:nvPr/>
        </p:nvSpPr>
        <p:spPr>
          <a:xfrm>
            <a:off x="7496402" y="2802321"/>
            <a:ext cx="3499676" cy="369332"/>
          </a:xfrm>
          <a:prstGeom prst="rect">
            <a:avLst/>
          </a:prstGeom>
        </p:spPr>
        <p:txBody>
          <a:bodyPr wrap="none">
            <a:spAutoFit/>
          </a:bodyPr>
          <a:lstStyle/>
          <a:p>
            <a:r>
              <a:rPr lang="en-US" dirty="0">
                <a:solidFill>
                  <a:srgbClr val="FF0000"/>
                </a:solidFill>
              </a:rPr>
              <a:t>Insulated</a:t>
            </a:r>
            <a:r>
              <a:rPr lang="en-US" dirty="0"/>
              <a:t>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8" name="Rectangle 17"/>
          <p:cNvSpPr/>
          <p:nvPr/>
        </p:nvSpPr>
        <p:spPr>
          <a:xfrm>
            <a:off x="1380109" y="5000962"/>
            <a:ext cx="3775393"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19" name="Rectangle 18"/>
          <p:cNvSpPr/>
          <p:nvPr/>
        </p:nvSpPr>
        <p:spPr>
          <a:xfrm>
            <a:off x="8156838" y="5005660"/>
            <a:ext cx="2178802" cy="369332"/>
          </a:xfrm>
          <a:prstGeom prst="rect">
            <a:avLst/>
          </a:prstGeom>
        </p:spPr>
        <p:txBody>
          <a:bodyPr wrap="none">
            <a:spAutoFit/>
          </a:bodyPr>
          <a:lstStyle/>
          <a:p>
            <a:r>
              <a:rPr lang="en-US" dirty="0">
                <a:solidFill>
                  <a:srgbClr val="FFFF00"/>
                </a:solidFill>
              </a:rPr>
              <a:t>uninsulated </a:t>
            </a:r>
            <a:r>
              <a:rPr lang="en-US" dirty="0" smtClean="0"/>
              <a:t>&amp; </a:t>
            </a:r>
            <a:r>
              <a:rPr lang="en-US" dirty="0" smtClean="0">
                <a:solidFill>
                  <a:srgbClr val="92D050"/>
                </a:solidFill>
              </a:rPr>
              <a:t>DSF</a:t>
            </a:r>
            <a:endParaRPr lang="en-US" dirty="0"/>
          </a:p>
        </p:txBody>
      </p:sp>
    </p:spTree>
    <p:extLst>
      <p:ext uri="{BB962C8B-B14F-4D97-AF65-F5344CB8AC3E}">
        <p14:creationId xmlns:p14="http://schemas.microsoft.com/office/powerpoint/2010/main" val="2820387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Design</a:t>
            </a:r>
            <a:r>
              <a:rPr lang="en-US" dirty="0"/>
              <a:t/>
            </a:r>
            <a:br>
              <a:rPr lang="en-US" dirty="0"/>
            </a:br>
            <a:endParaRPr lang="en-US" dirty="0"/>
          </a:p>
        </p:txBody>
      </p:sp>
      <p:sp>
        <p:nvSpPr>
          <p:cNvPr id="5" name="Title 1"/>
          <p:cNvSpPr txBox="1">
            <a:spLocks/>
          </p:cNvSpPr>
          <p:nvPr/>
        </p:nvSpPr>
        <p:spPr>
          <a:xfrm>
            <a:off x="4786010" y="1374575"/>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smtClean="0">
                <a:solidFill>
                  <a:srgbClr val="FF66CC"/>
                </a:solidFill>
              </a:rPr>
              <a:t>Savings</a:t>
            </a:r>
            <a:endParaRPr lang="en-US" sz="4000" b="1" dirty="0">
              <a:solidFill>
                <a:srgbClr val="FF66CC"/>
              </a:solidFill>
            </a:endParaRPr>
          </a:p>
        </p:txBody>
      </p:sp>
      <p:sp>
        <p:nvSpPr>
          <p:cNvPr id="4" name="Rectangle 3"/>
          <p:cNvSpPr/>
          <p:nvPr/>
        </p:nvSpPr>
        <p:spPr>
          <a:xfrm>
            <a:off x="-173896" y="3143597"/>
            <a:ext cx="6434995" cy="1077218"/>
          </a:xfrm>
          <a:prstGeom prst="rect">
            <a:avLst/>
          </a:prstGeom>
        </p:spPr>
        <p:txBody>
          <a:bodyPr wrap="square">
            <a:spAutoFit/>
          </a:bodyPr>
          <a:lstStyle/>
          <a:p>
            <a:pPr algn="ctr"/>
            <a:r>
              <a:rPr lang="en-US" sz="1600" dirty="0"/>
              <a:t>Annual energy consumption = 114.1 </a:t>
            </a:r>
            <a:r>
              <a:rPr lang="en-US" sz="1600" dirty="0" smtClean="0"/>
              <a:t>kW/m^2</a:t>
            </a:r>
          </a:p>
          <a:p>
            <a:pPr algn="ctr"/>
            <a:endParaRPr lang="en-US" sz="1600" dirty="0"/>
          </a:p>
          <a:p>
            <a:pPr algn="ctr"/>
            <a:r>
              <a:rPr lang="en-US" sz="1600" dirty="0"/>
              <a:t>Cost of annual energy consumption = 114 * </a:t>
            </a:r>
            <a:r>
              <a:rPr lang="en-US" sz="1600" dirty="0" smtClean="0"/>
              <a:t>3641.88*0.6</a:t>
            </a:r>
          </a:p>
          <a:p>
            <a:pPr algn="ctr"/>
            <a:r>
              <a:rPr lang="en-US" sz="1600" dirty="0" smtClean="0"/>
              <a:t> </a:t>
            </a:r>
            <a:r>
              <a:rPr lang="en-US" sz="1600" dirty="0"/>
              <a:t>= </a:t>
            </a:r>
            <a:r>
              <a:rPr lang="en-US" sz="1600" dirty="0" smtClean="0"/>
              <a:t>290,622.024 </a:t>
            </a:r>
            <a:r>
              <a:rPr lang="en-US" sz="1600" dirty="0"/>
              <a:t>ILS</a:t>
            </a:r>
          </a:p>
        </p:txBody>
      </p:sp>
      <p:sp>
        <p:nvSpPr>
          <p:cNvPr id="12" name="Rectangle 11"/>
          <p:cNvSpPr/>
          <p:nvPr/>
        </p:nvSpPr>
        <p:spPr>
          <a:xfrm>
            <a:off x="2421934" y="2433829"/>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1 </a:t>
            </a:r>
          </a:p>
        </p:txBody>
      </p:sp>
      <p:sp>
        <p:nvSpPr>
          <p:cNvPr id="13" name="Rectangle 12"/>
          <p:cNvSpPr/>
          <p:nvPr/>
        </p:nvSpPr>
        <p:spPr>
          <a:xfrm>
            <a:off x="8461380" y="2433829"/>
            <a:ext cx="1026243"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r>
              <a:rPr lang="en-US" dirty="0"/>
              <a:t>Case 2</a:t>
            </a:r>
            <a:r>
              <a:rPr lang="en-US" dirty="0" smtClean="0"/>
              <a:t> </a:t>
            </a:r>
            <a:endParaRPr lang="en-US" dirty="0"/>
          </a:p>
        </p:txBody>
      </p:sp>
      <p:sp>
        <p:nvSpPr>
          <p:cNvPr id="16" name="Rectangle 15"/>
          <p:cNvSpPr/>
          <p:nvPr/>
        </p:nvSpPr>
        <p:spPr>
          <a:xfrm>
            <a:off x="2027938" y="2787232"/>
            <a:ext cx="2031325" cy="369332"/>
          </a:xfrm>
          <a:prstGeom prst="rect">
            <a:avLst/>
          </a:prstGeom>
        </p:spPr>
        <p:txBody>
          <a:bodyPr wrap="none">
            <a:spAutoFit/>
          </a:bodyPr>
          <a:lstStyle/>
          <a:p>
            <a:r>
              <a:rPr lang="en-US" dirty="0" smtClean="0">
                <a:solidFill>
                  <a:srgbClr val="FF0000"/>
                </a:solidFill>
              </a:rPr>
              <a:t>Insulated</a:t>
            </a:r>
            <a:r>
              <a:rPr lang="en-US" dirty="0" smtClean="0"/>
              <a:t> &amp; </a:t>
            </a:r>
            <a:r>
              <a:rPr lang="en-US" dirty="0" smtClean="0">
                <a:solidFill>
                  <a:srgbClr val="92D050"/>
                </a:solidFill>
              </a:rPr>
              <a:t>DSF </a:t>
            </a:r>
            <a:endParaRPr lang="en-US" dirty="0"/>
          </a:p>
        </p:txBody>
      </p:sp>
      <p:sp>
        <p:nvSpPr>
          <p:cNvPr id="20" name="Rectangle 19"/>
          <p:cNvSpPr/>
          <p:nvPr/>
        </p:nvSpPr>
        <p:spPr>
          <a:xfrm>
            <a:off x="5757005" y="3171653"/>
            <a:ext cx="6434995" cy="1077218"/>
          </a:xfrm>
          <a:prstGeom prst="rect">
            <a:avLst/>
          </a:prstGeom>
        </p:spPr>
        <p:txBody>
          <a:bodyPr wrap="square">
            <a:spAutoFit/>
          </a:bodyPr>
          <a:lstStyle/>
          <a:p>
            <a:pPr algn="ctr"/>
            <a:r>
              <a:rPr lang="en-US" sz="1600" dirty="0"/>
              <a:t>Annual energy consumption = 137.37</a:t>
            </a:r>
            <a:r>
              <a:rPr lang="en-US" sz="1600" dirty="0" smtClean="0"/>
              <a:t> kW/m^2</a:t>
            </a:r>
          </a:p>
          <a:p>
            <a:pPr algn="ctr"/>
            <a:endParaRPr lang="en-US" sz="1600" dirty="0"/>
          </a:p>
          <a:p>
            <a:pPr algn="ctr"/>
            <a:r>
              <a:rPr lang="en-US" sz="1600" dirty="0"/>
              <a:t>Cost of annual energy </a:t>
            </a:r>
            <a:r>
              <a:rPr lang="en-US" sz="1600" dirty="0" smtClean="0"/>
              <a:t>consumption</a:t>
            </a:r>
          </a:p>
          <a:p>
            <a:pPr algn="ctr"/>
            <a:r>
              <a:rPr lang="en-US" sz="1600" dirty="0" smtClean="0"/>
              <a:t> = 350,199.53 </a:t>
            </a:r>
            <a:r>
              <a:rPr lang="en-US" sz="1600" dirty="0"/>
              <a:t>ILS</a:t>
            </a:r>
          </a:p>
        </p:txBody>
      </p:sp>
      <p:sp>
        <p:nvSpPr>
          <p:cNvPr id="21" name="Rectangle 20"/>
          <p:cNvSpPr/>
          <p:nvPr/>
        </p:nvSpPr>
        <p:spPr>
          <a:xfrm>
            <a:off x="7496402" y="2802321"/>
            <a:ext cx="3499676" cy="369332"/>
          </a:xfrm>
          <a:prstGeom prst="rect">
            <a:avLst/>
          </a:prstGeom>
        </p:spPr>
        <p:txBody>
          <a:bodyPr wrap="none">
            <a:spAutoFit/>
          </a:bodyPr>
          <a:lstStyle/>
          <a:p>
            <a:r>
              <a:rPr lang="en-US" dirty="0">
                <a:solidFill>
                  <a:srgbClr val="FF0000"/>
                </a:solidFill>
              </a:rPr>
              <a:t>Insulated</a:t>
            </a:r>
            <a:r>
              <a:rPr lang="en-US" dirty="0"/>
              <a:t> </a:t>
            </a:r>
            <a:r>
              <a:rPr lang="en-US" dirty="0" smtClean="0"/>
              <a:t>&amp; </a:t>
            </a:r>
            <a:r>
              <a:rPr lang="en-US" dirty="0" smtClean="0">
                <a:solidFill>
                  <a:schemeClr val="accent3">
                    <a:lumMod val="75000"/>
                  </a:schemeClr>
                </a:solidFill>
              </a:rPr>
              <a:t>single </a:t>
            </a:r>
            <a:r>
              <a:rPr lang="en-US" dirty="0">
                <a:solidFill>
                  <a:schemeClr val="accent3">
                    <a:lumMod val="75000"/>
                  </a:schemeClr>
                </a:solidFill>
              </a:rPr>
              <a:t>skin façade</a:t>
            </a:r>
            <a:endParaRPr lang="en-US" dirty="0"/>
          </a:p>
        </p:txBody>
      </p:sp>
      <p:sp>
        <p:nvSpPr>
          <p:cNvPr id="8" name="Rectangle 7"/>
          <p:cNvSpPr/>
          <p:nvPr/>
        </p:nvSpPr>
        <p:spPr>
          <a:xfrm>
            <a:off x="3337913" y="4967777"/>
            <a:ext cx="4977645" cy="523220"/>
          </a:xfrm>
          <a:prstGeom prst="rect">
            <a:avLst/>
          </a:prstGeom>
        </p:spPr>
        <p:txBody>
          <a:bodyPr wrap="none">
            <a:spAutoFit/>
          </a:bodyPr>
          <a:lstStyle/>
          <a:p>
            <a:r>
              <a:rPr lang="en-US" sz="2800" dirty="0">
                <a:solidFill>
                  <a:srgbClr val="FF66CC"/>
                </a:solidFill>
              </a:rPr>
              <a:t>The </a:t>
            </a:r>
            <a:r>
              <a:rPr lang="en-US" sz="2800" dirty="0" smtClean="0">
                <a:solidFill>
                  <a:srgbClr val="FF66CC"/>
                </a:solidFill>
              </a:rPr>
              <a:t>savings </a:t>
            </a:r>
            <a:r>
              <a:rPr lang="en-US" sz="2800" dirty="0">
                <a:solidFill>
                  <a:srgbClr val="FF66CC"/>
                </a:solidFill>
              </a:rPr>
              <a:t>= </a:t>
            </a:r>
            <a:r>
              <a:rPr lang="en-US" sz="2800" dirty="0" smtClean="0">
                <a:solidFill>
                  <a:srgbClr val="FF66CC"/>
                </a:solidFill>
                <a:effectLst>
                  <a:outerShdw blurRad="38100" dist="38100" dir="2700000" algn="tl">
                    <a:srgbClr val="000000">
                      <a:alpha val="43137"/>
                    </a:srgbClr>
                  </a:outerShdw>
                </a:effectLst>
              </a:rPr>
              <a:t>59,577.506  ILS</a:t>
            </a:r>
            <a:endParaRPr lang="en-US" sz="2800" dirty="0">
              <a:solidFill>
                <a:srgbClr val="FF66CC"/>
              </a:solidFill>
              <a:effectLst>
                <a:outerShdw blurRad="38100" dist="38100" dir="2700000" algn="tl">
                  <a:srgbClr val="000000">
                    <a:alpha val="43137"/>
                  </a:srgbClr>
                </a:outerShdw>
              </a:effectLst>
            </a:endParaRPr>
          </a:p>
        </p:txBody>
      </p:sp>
      <p:sp>
        <p:nvSpPr>
          <p:cNvPr id="22" name="Rectangle 21"/>
          <p:cNvSpPr/>
          <p:nvPr/>
        </p:nvSpPr>
        <p:spPr>
          <a:xfrm>
            <a:off x="4676493" y="5519053"/>
            <a:ext cx="2047355" cy="523220"/>
          </a:xfrm>
          <a:prstGeom prst="rect">
            <a:avLst/>
          </a:prstGeom>
        </p:spPr>
        <p:txBody>
          <a:bodyPr wrap="none">
            <a:spAutoFit/>
          </a:bodyPr>
          <a:lstStyle/>
          <a:p>
            <a:r>
              <a:rPr lang="en-US" sz="2800" dirty="0" smtClean="0">
                <a:solidFill>
                  <a:srgbClr val="FF66CC"/>
                </a:solidFill>
              </a:rPr>
              <a:t>About </a:t>
            </a:r>
            <a:r>
              <a:rPr lang="en-US" sz="2800" dirty="0" smtClean="0">
                <a:solidFill>
                  <a:srgbClr val="FF66CC"/>
                </a:solidFill>
                <a:effectLst>
                  <a:outerShdw blurRad="38100" dist="38100" dir="2700000" algn="tl">
                    <a:srgbClr val="000000">
                      <a:alpha val="43137"/>
                    </a:srgbClr>
                  </a:outerShdw>
                </a:effectLst>
              </a:rPr>
              <a:t>17%</a:t>
            </a:r>
            <a:endParaRPr lang="en-US" sz="2800" dirty="0">
              <a:solidFill>
                <a:srgbClr val="FF66C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596311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623" y="478118"/>
            <a:ext cx="9864912" cy="1400530"/>
          </a:xfrm>
        </p:spPr>
        <p:txBody>
          <a:bodyPr/>
          <a:lstStyle/>
          <a:p>
            <a:r>
              <a:rPr lang="en-US" sz="4000" dirty="0" smtClean="0"/>
              <a:t>Final thoughts on environmental design</a:t>
            </a:r>
            <a:r>
              <a:rPr lang="en-US" sz="4000" dirty="0"/>
              <a:t/>
            </a:r>
            <a:br>
              <a:rPr lang="en-US" sz="4000" dirty="0"/>
            </a:br>
            <a:endParaRPr lang="en-US" sz="4000" dirty="0"/>
          </a:p>
        </p:txBody>
      </p:sp>
      <p:sp>
        <p:nvSpPr>
          <p:cNvPr id="6" name="Rectangle 5"/>
          <p:cNvSpPr/>
          <p:nvPr/>
        </p:nvSpPr>
        <p:spPr>
          <a:xfrm>
            <a:off x="325622" y="1351701"/>
            <a:ext cx="11447278" cy="2062103"/>
          </a:xfrm>
          <a:prstGeom prst="rect">
            <a:avLst/>
          </a:prstGeom>
        </p:spPr>
        <p:txBody>
          <a:bodyPr wrap="square">
            <a:spAutoFit/>
          </a:bodyPr>
          <a:lstStyle/>
          <a:p>
            <a:endParaRPr lang="en-US" sz="1600" dirty="0"/>
          </a:p>
          <a:p>
            <a:endParaRPr lang="en-US" sz="1600" dirty="0"/>
          </a:p>
          <a:p>
            <a:r>
              <a:rPr lang="en-US" sz="1600" dirty="0" smtClean="0"/>
              <a:t>1. </a:t>
            </a:r>
            <a:r>
              <a:rPr lang="en-US" sz="1600" dirty="0"/>
              <a:t>The system achieved comfort inside the space according to PMV, with and without HVAC</a:t>
            </a:r>
            <a:r>
              <a:rPr lang="en-US" sz="1600" dirty="0" smtClean="0"/>
              <a:t>.</a:t>
            </a:r>
          </a:p>
          <a:p>
            <a:endParaRPr lang="en-US" sz="1600" dirty="0" smtClean="0"/>
          </a:p>
          <a:p>
            <a:r>
              <a:rPr lang="en-US" sz="1600" dirty="0"/>
              <a:t>2</a:t>
            </a:r>
            <a:r>
              <a:rPr lang="en-US" sz="1600" dirty="0" smtClean="0"/>
              <a:t>. It has </a:t>
            </a:r>
            <a:r>
              <a:rPr lang="en-US" sz="1600" dirty="0"/>
              <a:t>been shown that blue glass gives better results with maintain 50% of light transmission. It is the most light-emitting type of colored glass.</a:t>
            </a:r>
          </a:p>
          <a:p>
            <a:endParaRPr lang="en-US" sz="1600" dirty="0"/>
          </a:p>
          <a:p>
            <a:endParaRPr lang="en-US" sz="1600" dirty="0"/>
          </a:p>
        </p:txBody>
      </p:sp>
      <p:pic>
        <p:nvPicPr>
          <p:cNvPr id="7" name="صورة 1"/>
          <p:cNvPicPr/>
          <p:nvPr/>
        </p:nvPicPr>
        <p:blipFill>
          <a:blip r:embed="rId2"/>
          <a:srcRect/>
          <a:stretch>
            <a:fillRect/>
          </a:stretch>
        </p:blipFill>
        <p:spPr bwMode="auto">
          <a:xfrm>
            <a:off x="3520886" y="3599386"/>
            <a:ext cx="5056750" cy="32200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63594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623" y="478118"/>
            <a:ext cx="9864912" cy="1400530"/>
          </a:xfrm>
        </p:spPr>
        <p:txBody>
          <a:bodyPr/>
          <a:lstStyle/>
          <a:p>
            <a:r>
              <a:rPr lang="en-US" sz="4000" dirty="0" smtClean="0"/>
              <a:t>Final thoughts on environmental design</a:t>
            </a:r>
            <a:r>
              <a:rPr lang="en-US" sz="4000" dirty="0"/>
              <a:t/>
            </a:r>
            <a:br>
              <a:rPr lang="en-US" sz="4000" dirty="0"/>
            </a:br>
            <a:endParaRPr lang="en-US" sz="4000" dirty="0"/>
          </a:p>
        </p:txBody>
      </p:sp>
      <p:sp>
        <p:nvSpPr>
          <p:cNvPr id="6" name="Rectangle 5"/>
          <p:cNvSpPr/>
          <p:nvPr/>
        </p:nvSpPr>
        <p:spPr>
          <a:xfrm>
            <a:off x="959786" y="1770800"/>
            <a:ext cx="6456178" cy="4194674"/>
          </a:xfrm>
          <a:prstGeom prst="rect">
            <a:avLst/>
          </a:prstGeom>
        </p:spPr>
        <p:txBody>
          <a:bodyPr wrap="square">
            <a:spAutoFit/>
          </a:bodyPr>
          <a:lstStyle/>
          <a:p>
            <a:pPr>
              <a:lnSpc>
                <a:spcPct val="150000"/>
              </a:lnSpc>
            </a:pPr>
            <a:r>
              <a:rPr lang="en-US" dirty="0"/>
              <a:t>3</a:t>
            </a:r>
            <a:r>
              <a:rPr lang="en-US" dirty="0" smtClean="0"/>
              <a:t>. Heating </a:t>
            </a:r>
            <a:r>
              <a:rPr lang="en-US" dirty="0"/>
              <a:t>and cooling loads are very low in residential apartments with the traditional insulation and almost high in commercial floors. Thus, the double skin façade in residential building is not active as the same level in the commercial floor. This is why its widespread in commercial and offices buildings and in very few residential cases, the impact of the double façade appeared in the commercial floor much more than it is in the residential floors from energy saving and power saving perspectives. </a:t>
            </a:r>
          </a:p>
        </p:txBody>
      </p:sp>
    </p:spTree>
    <p:extLst>
      <p:ext uri="{BB962C8B-B14F-4D97-AF65-F5344CB8AC3E}">
        <p14:creationId xmlns:p14="http://schemas.microsoft.com/office/powerpoint/2010/main" val="41916427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Site </a:t>
            </a:r>
            <a:r>
              <a:rPr lang="en-US" sz="4000" dirty="0" smtClean="0"/>
              <a:t>description </a:t>
            </a:r>
            <a:r>
              <a:rPr lang="en-US" sz="4000" dirty="0"/>
              <a:t>and a</a:t>
            </a:r>
            <a:r>
              <a:rPr lang="en-US" sz="4000" dirty="0" smtClean="0"/>
              <a:t>nalysis</a:t>
            </a:r>
            <a:endParaRPr lang="en-US" sz="4000" dirty="0"/>
          </a:p>
        </p:txBody>
      </p:sp>
      <p:sp>
        <p:nvSpPr>
          <p:cNvPr id="5" name="Title 1"/>
          <p:cNvSpPr txBox="1">
            <a:spLocks/>
          </p:cNvSpPr>
          <p:nvPr/>
        </p:nvSpPr>
        <p:spPr>
          <a:xfrm>
            <a:off x="2927757" y="1532581"/>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a:t>Sun path and wind direction</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157548" y="2371816"/>
            <a:ext cx="6986452" cy="40158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322179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06" y="380529"/>
            <a:ext cx="9404723" cy="1400530"/>
          </a:xfrm>
        </p:spPr>
        <p:txBody>
          <a:bodyPr/>
          <a:lstStyle/>
          <a:p>
            <a:r>
              <a:rPr lang="en-US" sz="4400" dirty="0"/>
              <a:t>Daylight calculations</a:t>
            </a:r>
          </a:p>
        </p:txBody>
      </p:sp>
      <p:sp>
        <p:nvSpPr>
          <p:cNvPr id="6" name="Title 1"/>
          <p:cNvSpPr txBox="1">
            <a:spLocks/>
          </p:cNvSpPr>
          <p:nvPr/>
        </p:nvSpPr>
        <p:spPr>
          <a:xfrm>
            <a:off x="3694498" y="1577053"/>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800" dirty="0"/>
          </a:p>
        </p:txBody>
      </p:sp>
      <p:pic>
        <p:nvPicPr>
          <p:cNvPr id="4" name="صورة 45" descr="GF.JPG"/>
          <p:cNvPicPr/>
          <p:nvPr/>
        </p:nvPicPr>
        <p:blipFill>
          <a:blip r:embed="rId2"/>
          <a:srcRect b="8021"/>
          <a:stretch>
            <a:fillRect/>
          </a:stretch>
        </p:blipFill>
        <p:spPr>
          <a:xfrm>
            <a:off x="2587167" y="2398019"/>
            <a:ext cx="5726654" cy="39500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txBox="1">
            <a:spLocks/>
          </p:cNvSpPr>
          <p:nvPr/>
        </p:nvSpPr>
        <p:spPr>
          <a:xfrm>
            <a:off x="3852215" y="1429325"/>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Commercial floor</a:t>
            </a:r>
            <a:endParaRPr lang="en-US" sz="2800" dirty="0"/>
          </a:p>
        </p:txBody>
      </p:sp>
    </p:spTree>
    <p:extLst>
      <p:ext uri="{BB962C8B-B14F-4D97-AF65-F5344CB8AC3E}">
        <p14:creationId xmlns:p14="http://schemas.microsoft.com/office/powerpoint/2010/main" val="21161784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06" y="380529"/>
            <a:ext cx="9404723" cy="1400530"/>
          </a:xfrm>
        </p:spPr>
        <p:txBody>
          <a:bodyPr/>
          <a:lstStyle/>
          <a:p>
            <a:r>
              <a:rPr lang="en-US" sz="4400" dirty="0"/>
              <a:t>Daylight calculations</a:t>
            </a:r>
          </a:p>
        </p:txBody>
      </p:sp>
      <p:sp>
        <p:nvSpPr>
          <p:cNvPr id="6" name="Title 1"/>
          <p:cNvSpPr txBox="1">
            <a:spLocks/>
          </p:cNvSpPr>
          <p:nvPr/>
        </p:nvSpPr>
        <p:spPr>
          <a:xfrm>
            <a:off x="3694498" y="1577053"/>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2800" dirty="0"/>
          </a:p>
        </p:txBody>
      </p:sp>
      <p:pic>
        <p:nvPicPr>
          <p:cNvPr id="7" name="صورة 46" descr="ssf res.JPG"/>
          <p:cNvPicPr/>
          <p:nvPr/>
        </p:nvPicPr>
        <p:blipFill>
          <a:blip r:embed="rId2"/>
          <a:srcRect b="15108"/>
          <a:stretch>
            <a:fillRect/>
          </a:stretch>
        </p:blipFill>
        <p:spPr>
          <a:xfrm>
            <a:off x="2493060" y="2977583"/>
            <a:ext cx="6578750" cy="31598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itle 1"/>
          <p:cNvSpPr txBox="1">
            <a:spLocks/>
          </p:cNvSpPr>
          <p:nvPr/>
        </p:nvSpPr>
        <p:spPr>
          <a:xfrm>
            <a:off x="3852215" y="1429325"/>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a:t>Residential floor</a:t>
            </a:r>
          </a:p>
        </p:txBody>
      </p:sp>
    </p:spTree>
    <p:extLst>
      <p:ext uri="{BB962C8B-B14F-4D97-AF65-F5344CB8AC3E}">
        <p14:creationId xmlns:p14="http://schemas.microsoft.com/office/powerpoint/2010/main" val="6867110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831" y="2797233"/>
            <a:ext cx="9404723" cy="1400530"/>
          </a:xfrm>
        </p:spPr>
        <p:txBody>
          <a:bodyPr/>
          <a:lstStyle/>
          <a:p>
            <a:r>
              <a:rPr lang="en-US" sz="4800" dirty="0" smtClean="0"/>
              <a:t>Artificial lighting Design</a:t>
            </a:r>
            <a:endParaRPr lang="en-US" sz="4800" dirty="0"/>
          </a:p>
        </p:txBody>
      </p:sp>
    </p:spTree>
    <p:extLst>
      <p:ext uri="{BB962C8B-B14F-4D97-AF65-F5344CB8AC3E}">
        <p14:creationId xmlns:p14="http://schemas.microsoft.com/office/powerpoint/2010/main" val="16503905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sp>
        <p:nvSpPr>
          <p:cNvPr id="5" name="Rectangle 4"/>
          <p:cNvSpPr/>
          <p:nvPr/>
        </p:nvSpPr>
        <p:spPr>
          <a:xfrm>
            <a:off x="2112208" y="1467175"/>
            <a:ext cx="8279831" cy="400110"/>
          </a:xfrm>
          <a:prstGeom prst="rect">
            <a:avLst/>
          </a:prstGeom>
        </p:spPr>
        <p:txBody>
          <a:bodyPr wrap="none">
            <a:spAutoFit/>
          </a:bodyPr>
          <a:lstStyle/>
          <a:p>
            <a:r>
              <a:rPr lang="en-US" sz="2000" dirty="0"/>
              <a:t>All spaces in this project have been </a:t>
            </a:r>
            <a:r>
              <a:rPr lang="en-US" sz="2000" dirty="0" smtClean="0"/>
              <a:t>designed</a:t>
            </a:r>
            <a:r>
              <a:rPr lang="en-US" sz="2000" dirty="0"/>
              <a:t> </a:t>
            </a:r>
            <a:r>
              <a:rPr lang="en-US" sz="2000" dirty="0" smtClean="0"/>
              <a:t>with DIALux evo 7.1</a:t>
            </a:r>
            <a:endParaRPr lang="en-US" sz="2000"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8176238" y="2716031"/>
            <a:ext cx="2987191" cy="19709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654565" y="2667009"/>
            <a:ext cx="2915285" cy="20199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4220456" y="2359628"/>
            <a:ext cx="3419597" cy="2069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850509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sp>
        <p:nvSpPr>
          <p:cNvPr id="5" name="Rectangle 4"/>
          <p:cNvSpPr/>
          <p:nvPr/>
        </p:nvSpPr>
        <p:spPr>
          <a:xfrm>
            <a:off x="2292682" y="1313287"/>
            <a:ext cx="7470315" cy="707886"/>
          </a:xfrm>
          <a:prstGeom prst="rect">
            <a:avLst/>
          </a:prstGeom>
        </p:spPr>
        <p:txBody>
          <a:bodyPr wrap="none">
            <a:spAutoFit/>
          </a:bodyPr>
          <a:lstStyle/>
          <a:p>
            <a:pPr algn="ctr"/>
            <a:r>
              <a:rPr lang="en-US" sz="2000" dirty="0" smtClean="0"/>
              <a:t>Lighting </a:t>
            </a:r>
            <a:r>
              <a:rPr lang="en-US" sz="2000" dirty="0"/>
              <a:t>r</a:t>
            </a:r>
            <a:r>
              <a:rPr lang="en-US" sz="2000" dirty="0" smtClean="0"/>
              <a:t>equirements of each space have been achieved</a:t>
            </a:r>
            <a:r>
              <a:rPr lang="en-US" sz="2000" dirty="0"/>
              <a:t/>
            </a:r>
            <a:br>
              <a:rPr lang="en-US" sz="2000" dirty="0"/>
            </a:br>
            <a:r>
              <a:rPr lang="en-US" sz="2000" dirty="0" smtClean="0"/>
              <a:t>Illuminance, uniformity and Glare</a:t>
            </a:r>
            <a:endParaRPr lang="en-US" sz="2000" dirty="0"/>
          </a:p>
        </p:txBody>
      </p:sp>
      <p:sp>
        <p:nvSpPr>
          <p:cNvPr id="6" name="Rectangle 5"/>
          <p:cNvSpPr/>
          <p:nvPr/>
        </p:nvSpPr>
        <p:spPr>
          <a:xfrm>
            <a:off x="5083507" y="2392611"/>
            <a:ext cx="1677062" cy="461665"/>
          </a:xfrm>
          <a:prstGeom prst="rect">
            <a:avLst/>
          </a:prstGeom>
        </p:spPr>
        <p:txBody>
          <a:bodyPr wrap="none">
            <a:spAutoFit/>
          </a:bodyPr>
          <a:lstStyle/>
          <a:p>
            <a:r>
              <a:rPr lang="en-US" sz="2400" dirty="0" smtClean="0"/>
              <a:t>A. Parking</a:t>
            </a:r>
            <a:endParaRPr lang="en-US" sz="2400" dirty="0"/>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842509" y="4395267"/>
            <a:ext cx="2322830" cy="13130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p:cNvPicPr/>
          <p:nvPr/>
        </p:nvPicPr>
        <p:blipFill>
          <a:blip r:embed="rId3">
            <a:extLst>
              <a:ext uri="{28A0092B-C50C-407E-A947-70E740481C1C}">
                <a14:useLocalDpi xmlns:a14="http://schemas.microsoft.com/office/drawing/2010/main" val="0"/>
              </a:ext>
            </a:extLst>
          </a:blip>
          <a:stretch>
            <a:fillRect/>
          </a:stretch>
        </p:blipFill>
        <p:spPr>
          <a:xfrm>
            <a:off x="8977462" y="4225894"/>
            <a:ext cx="2509821" cy="16518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p:cNvPicPr/>
          <p:nvPr/>
        </p:nvPicPr>
        <p:blipFill>
          <a:blip r:embed="rId4">
            <a:extLst>
              <a:ext uri="{28A0092B-C50C-407E-A947-70E740481C1C}">
                <a14:useLocalDpi xmlns:a14="http://schemas.microsoft.com/office/drawing/2010/main" val="0"/>
              </a:ext>
            </a:extLst>
          </a:blip>
          <a:stretch>
            <a:fillRect/>
          </a:stretch>
        </p:blipFill>
        <p:spPr>
          <a:xfrm>
            <a:off x="3828313" y="3538465"/>
            <a:ext cx="3829787" cy="28284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476445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sp>
        <p:nvSpPr>
          <p:cNvPr id="6" name="Rectangle 5"/>
          <p:cNvSpPr/>
          <p:nvPr/>
        </p:nvSpPr>
        <p:spPr>
          <a:xfrm>
            <a:off x="1317623" y="1436397"/>
            <a:ext cx="1677062" cy="461665"/>
          </a:xfrm>
          <a:prstGeom prst="rect">
            <a:avLst/>
          </a:prstGeom>
        </p:spPr>
        <p:txBody>
          <a:bodyPr wrap="none">
            <a:spAutoFit/>
          </a:bodyPr>
          <a:lstStyle/>
          <a:p>
            <a:r>
              <a:rPr lang="en-US" sz="2400" dirty="0" smtClean="0"/>
              <a:t>A. Parking</a:t>
            </a:r>
            <a:endParaRPr lang="en-US" sz="2400" dirty="0"/>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6227211" y="1898062"/>
            <a:ext cx="5392420" cy="3363595"/>
          </a:xfrm>
          <a:prstGeom prst="rect">
            <a:avLst/>
          </a:prstGeom>
          <a:ln>
            <a:noFill/>
          </a:ln>
          <a:effectLst>
            <a:outerShdw blurRad="292100" dist="139700" dir="2700000" algn="tl" rotWithShape="0">
              <a:srgbClr val="333333">
                <a:alpha val="65000"/>
              </a:srgbClr>
            </a:outerShdw>
          </a:effectLst>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454038" y="2981392"/>
            <a:ext cx="5486400" cy="31330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727533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sp>
        <p:nvSpPr>
          <p:cNvPr id="6" name="Rectangle 5"/>
          <p:cNvSpPr/>
          <p:nvPr/>
        </p:nvSpPr>
        <p:spPr>
          <a:xfrm>
            <a:off x="786248" y="1301657"/>
            <a:ext cx="2999539" cy="461665"/>
          </a:xfrm>
          <a:prstGeom prst="rect">
            <a:avLst/>
          </a:prstGeom>
        </p:spPr>
        <p:txBody>
          <a:bodyPr wrap="none">
            <a:spAutoFit/>
          </a:bodyPr>
          <a:lstStyle/>
          <a:p>
            <a:r>
              <a:rPr lang="en-US" sz="2400" dirty="0" smtClean="0"/>
              <a:t>B. Master Bedroom</a:t>
            </a:r>
            <a:endParaRPr lang="en-US" sz="2400"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rot="16200000">
            <a:off x="8005029" y="1962694"/>
            <a:ext cx="3329610" cy="3386238"/>
          </a:xfrm>
          <a:prstGeom prst="rect">
            <a:avLst/>
          </a:prstGeom>
          <a:ln>
            <a:noFill/>
          </a:ln>
          <a:effectLst>
            <a:outerShdw blurRad="292100" dist="139700" dir="2700000" algn="tl" rotWithShape="0">
              <a:srgbClr val="333333">
                <a:alpha val="65000"/>
              </a:srgbClr>
            </a:outerShdw>
          </a:effectLst>
        </p:spPr>
      </p:pic>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rot="16200000">
            <a:off x="753863" y="2023394"/>
            <a:ext cx="3357245" cy="3292475"/>
          </a:xfrm>
          <a:prstGeom prst="rect">
            <a:avLst/>
          </a:prstGeom>
          <a:ln>
            <a:noFill/>
          </a:ln>
          <a:effectLst>
            <a:outerShdw blurRad="292100" dist="139700" dir="2700000" algn="tl" rotWithShape="0">
              <a:srgbClr val="333333">
                <a:alpha val="65000"/>
              </a:srgbClr>
            </a:outerShdw>
          </a:effectLst>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4615193" y="2632788"/>
            <a:ext cx="2820670" cy="15906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3772775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256671" y="2920236"/>
            <a:ext cx="3368426" cy="25266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4190240" y="1483163"/>
            <a:ext cx="3926779" cy="29450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p:cNvPicPr/>
          <p:nvPr/>
        </p:nvPicPr>
        <p:blipFill>
          <a:blip r:embed="rId4" cstate="print">
            <a:extLst>
              <a:ext uri="{28A0092B-C50C-407E-A947-70E740481C1C}">
                <a14:useLocalDpi xmlns:a14="http://schemas.microsoft.com/office/drawing/2010/main" val="0"/>
              </a:ext>
            </a:extLst>
          </a:blip>
          <a:stretch>
            <a:fillRect/>
          </a:stretch>
        </p:blipFill>
        <p:spPr>
          <a:xfrm>
            <a:off x="8682162" y="2920236"/>
            <a:ext cx="3359986" cy="25199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970923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6416881" y="1146987"/>
            <a:ext cx="3252953" cy="24397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1318259" y="1146987"/>
            <a:ext cx="3434215" cy="25756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1529730" y="4117195"/>
            <a:ext cx="3011271" cy="22920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p:nvPr/>
        </p:nvPicPr>
        <p:blipFill>
          <a:blip r:embed="rId5" cstate="print">
            <a:extLst>
              <a:ext uri="{28A0092B-C50C-407E-A947-70E740481C1C}">
                <a14:useLocalDpi xmlns:a14="http://schemas.microsoft.com/office/drawing/2010/main" val="0"/>
              </a:ext>
            </a:extLst>
          </a:blip>
          <a:stretch>
            <a:fillRect/>
          </a:stretch>
        </p:blipFill>
        <p:spPr>
          <a:xfrm>
            <a:off x="6416881" y="4117195"/>
            <a:ext cx="3329688" cy="22585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300558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5111" y="266700"/>
            <a:ext cx="9404723" cy="1400530"/>
          </a:xfrm>
        </p:spPr>
        <p:txBody>
          <a:bodyPr/>
          <a:lstStyle/>
          <a:p>
            <a:r>
              <a:rPr lang="en-US" sz="4000" dirty="0"/>
              <a:t>Artificial </a:t>
            </a:r>
            <a:r>
              <a:rPr lang="en-US" sz="4000" dirty="0" smtClean="0"/>
              <a:t>lighting Design</a:t>
            </a:r>
            <a:r>
              <a:rPr lang="en-US" sz="4000" dirty="0"/>
              <a:t/>
            </a:r>
            <a:br>
              <a:rPr lang="en-US" sz="4000" dirty="0"/>
            </a:br>
            <a:endParaRPr lang="en-US" sz="4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874" y="1360486"/>
            <a:ext cx="5826125" cy="4176559"/>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9237" y="2759075"/>
            <a:ext cx="5351463" cy="3824090"/>
          </a:xfrm>
          <a:prstGeom prst="rect">
            <a:avLst/>
          </a:prstGeom>
        </p:spPr>
      </p:pic>
      <p:sp>
        <p:nvSpPr>
          <p:cNvPr id="11" name="Title 2"/>
          <p:cNvSpPr txBox="1">
            <a:spLocks/>
          </p:cNvSpPr>
          <p:nvPr/>
        </p:nvSpPr>
        <p:spPr>
          <a:xfrm>
            <a:off x="1395411" y="5702980"/>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Electrical wires plan</a:t>
            </a:r>
            <a:endParaRPr lang="en-US" sz="2000" dirty="0"/>
          </a:p>
        </p:txBody>
      </p:sp>
      <p:sp>
        <p:nvSpPr>
          <p:cNvPr id="12" name="Title 2"/>
          <p:cNvSpPr txBox="1">
            <a:spLocks/>
          </p:cNvSpPr>
          <p:nvPr/>
        </p:nvSpPr>
        <p:spPr>
          <a:xfrm>
            <a:off x="8416008" y="2238730"/>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smtClean="0"/>
              <a:t>Sockets plan</a:t>
            </a:r>
            <a:endParaRPr lang="en-US" sz="2000" dirty="0"/>
          </a:p>
        </p:txBody>
      </p:sp>
    </p:spTree>
    <p:extLst>
      <p:ext uri="{BB962C8B-B14F-4D97-AF65-F5344CB8AC3E}">
        <p14:creationId xmlns:p14="http://schemas.microsoft.com/office/powerpoint/2010/main" val="3417037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277" y="2568900"/>
            <a:ext cx="9404723" cy="1400530"/>
          </a:xfrm>
        </p:spPr>
        <p:txBody>
          <a:bodyPr/>
          <a:lstStyle/>
          <a:p>
            <a:r>
              <a:rPr lang="en-US" sz="4800" dirty="0"/>
              <a:t>Architectural Design</a:t>
            </a:r>
          </a:p>
        </p:txBody>
      </p:sp>
    </p:spTree>
    <p:extLst>
      <p:ext uri="{BB962C8B-B14F-4D97-AF65-F5344CB8AC3E}">
        <p14:creationId xmlns:p14="http://schemas.microsoft.com/office/powerpoint/2010/main" val="1437955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6958" y="2941612"/>
            <a:ext cx="9404723" cy="1400530"/>
          </a:xfrm>
        </p:spPr>
        <p:txBody>
          <a:bodyPr/>
          <a:lstStyle/>
          <a:p>
            <a:r>
              <a:rPr lang="en-US" sz="4800" dirty="0"/>
              <a:t>Acoustics Design</a:t>
            </a:r>
          </a:p>
        </p:txBody>
      </p:sp>
    </p:spTree>
    <p:extLst>
      <p:ext uri="{BB962C8B-B14F-4D97-AF65-F5344CB8AC3E}">
        <p14:creationId xmlns:p14="http://schemas.microsoft.com/office/powerpoint/2010/main" val="40239072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14677" y="62168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smtClean="0"/>
              <a:t>Acoustics calculations</a:t>
            </a:r>
            <a:endParaRPr lang="en-US" sz="3200" dirty="0"/>
          </a:p>
        </p:txBody>
      </p:sp>
      <p:sp>
        <p:nvSpPr>
          <p:cNvPr id="7" name="مستطيل 4"/>
          <p:cNvSpPr/>
          <p:nvPr/>
        </p:nvSpPr>
        <p:spPr>
          <a:xfrm>
            <a:off x="4713532" y="1760608"/>
            <a:ext cx="2786082" cy="954107"/>
          </a:xfrm>
          <a:prstGeom prst="rect">
            <a:avLst/>
          </a:prstGeom>
        </p:spPr>
        <p:txBody>
          <a:bodyPr wrap="square">
            <a:spAutoFit/>
          </a:bodyPr>
          <a:lstStyle/>
          <a:p>
            <a:pPr lvl="0" rtl="1" fontAlgn="base">
              <a:spcBef>
                <a:spcPct val="0"/>
              </a:spcBef>
              <a:spcAft>
                <a:spcPct val="0"/>
              </a:spcAft>
            </a:pPr>
            <a:r>
              <a:rPr lang="en-US" sz="2800" dirty="0">
                <a:effectLst>
                  <a:outerShdw blurRad="38100" dist="38100" dir="2700000" algn="tl">
                    <a:srgbClr val="000000">
                      <a:alpha val="43137"/>
                    </a:srgbClr>
                  </a:outerShdw>
                </a:effectLst>
                <a:latin typeface="+mj-lt"/>
                <a:ea typeface="Calibri" pitchFamily="34" charset="0"/>
                <a:cs typeface="Times New Roman" pitchFamily="18" charset="0"/>
              </a:rPr>
              <a:t>Noise level</a:t>
            </a:r>
            <a:r>
              <a:rPr lang="en-US" sz="2800" dirty="0" smtClean="0">
                <a:effectLst>
                  <a:outerShdw blurRad="38100" dist="38100" dir="2700000" algn="tl">
                    <a:srgbClr val="000000">
                      <a:alpha val="43137"/>
                    </a:srgbClr>
                  </a:outerShdw>
                </a:effectLst>
                <a:latin typeface="+mj-lt"/>
                <a:ea typeface="Calibri" pitchFamily="34" charset="0"/>
                <a:cs typeface="Times New Roman" pitchFamily="18" charset="0"/>
              </a:rPr>
              <a:t>:</a:t>
            </a:r>
            <a:br>
              <a:rPr lang="en-US" sz="2800" dirty="0" smtClean="0">
                <a:effectLst>
                  <a:outerShdw blurRad="38100" dist="38100" dir="2700000" algn="tl">
                    <a:srgbClr val="000000">
                      <a:alpha val="43137"/>
                    </a:srgbClr>
                  </a:outerShdw>
                </a:effectLst>
                <a:latin typeface="+mj-lt"/>
                <a:ea typeface="Calibri" pitchFamily="34" charset="0"/>
                <a:cs typeface="Times New Roman" pitchFamily="18" charset="0"/>
              </a:rPr>
            </a:br>
            <a:r>
              <a:rPr lang="en-US" sz="2800" dirty="0" smtClean="0">
                <a:effectLst>
                  <a:outerShdw blurRad="38100" dist="38100" dir="2700000" algn="tl">
                    <a:srgbClr val="000000">
                      <a:alpha val="43137"/>
                    </a:srgbClr>
                  </a:outerShdw>
                </a:effectLst>
                <a:latin typeface="+mj-lt"/>
                <a:ea typeface="Calibri" pitchFamily="34" charset="0"/>
                <a:cs typeface="Times New Roman" pitchFamily="18" charset="0"/>
              </a:rPr>
              <a:t>   ≈ 68 dB</a:t>
            </a:r>
            <a:endParaRPr lang="en-US" sz="1050" dirty="0">
              <a:latin typeface="+mj-lt"/>
              <a:cs typeface="Arial" pitchFamily="34" charset="0"/>
            </a:endParaRPr>
          </a:p>
        </p:txBody>
      </p:sp>
      <p:pic>
        <p:nvPicPr>
          <p:cNvPr id="8" name="صورة 1"/>
          <p:cNvPicPr/>
          <p:nvPr/>
        </p:nvPicPr>
        <p:blipFill>
          <a:blip r:embed="rId2"/>
          <a:srcRect/>
          <a:stretch>
            <a:fillRect/>
          </a:stretch>
        </p:blipFill>
        <p:spPr bwMode="auto">
          <a:xfrm>
            <a:off x="2999340" y="2715329"/>
            <a:ext cx="5443250" cy="33936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569569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711" y="313018"/>
            <a:ext cx="9404723" cy="1400530"/>
          </a:xfrm>
        </p:spPr>
        <p:txBody>
          <a:bodyPr/>
          <a:lstStyle/>
          <a:p>
            <a:r>
              <a:rPr lang="en-US" sz="3600" dirty="0"/>
              <a:t>STC calculations</a:t>
            </a:r>
          </a:p>
        </p:txBody>
      </p:sp>
      <p:sp>
        <p:nvSpPr>
          <p:cNvPr id="9" name="مستطيل 4"/>
          <p:cNvSpPr/>
          <p:nvPr/>
        </p:nvSpPr>
        <p:spPr>
          <a:xfrm>
            <a:off x="1246432" y="1451938"/>
            <a:ext cx="4892802" cy="646331"/>
          </a:xfrm>
          <a:prstGeom prst="rect">
            <a:avLst/>
          </a:prstGeom>
        </p:spPr>
        <p:txBody>
          <a:bodyPr wrap="square">
            <a:spAutoFit/>
          </a:bodyPr>
          <a:lstStyle/>
          <a:p>
            <a:pPr lvl="0" rtl="1" fontAlgn="base">
              <a:spcBef>
                <a:spcPct val="0"/>
              </a:spcBef>
              <a:spcAft>
                <a:spcPct val="0"/>
              </a:spcAft>
            </a:pPr>
            <a:r>
              <a:rPr lang="en-US" sz="3600" dirty="0" smtClean="0">
                <a:effectLst>
                  <a:outerShdw blurRad="38100" dist="38100" dir="2700000" algn="tl">
                    <a:srgbClr val="000000">
                      <a:alpha val="43137"/>
                    </a:srgbClr>
                  </a:outerShdw>
                </a:effectLst>
                <a:latin typeface="+mj-lt"/>
                <a:ea typeface="Calibri" pitchFamily="34" charset="0"/>
                <a:cs typeface="Times New Roman" pitchFamily="18" charset="0"/>
              </a:rPr>
              <a:t>1. STC for DSF wall</a:t>
            </a:r>
            <a:endParaRPr lang="en-US" sz="1200" dirty="0">
              <a:latin typeface="+mj-lt"/>
              <a:cs typeface="Arial" pitchFamily="34" charset="0"/>
            </a:endParaRPr>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916232" y="2254567"/>
            <a:ext cx="4324350" cy="37458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ight Arrow 2"/>
          <p:cNvSpPr/>
          <p:nvPr/>
        </p:nvSpPr>
        <p:spPr>
          <a:xfrm>
            <a:off x="5715000" y="3708400"/>
            <a:ext cx="1143000" cy="508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7332418" y="1759921"/>
            <a:ext cx="3414341" cy="42147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01505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711" y="313018"/>
            <a:ext cx="9404723" cy="1400530"/>
          </a:xfrm>
        </p:spPr>
        <p:txBody>
          <a:bodyPr/>
          <a:lstStyle/>
          <a:p>
            <a:r>
              <a:rPr lang="en-US" sz="3600" dirty="0"/>
              <a:t>STC calculations</a:t>
            </a:r>
          </a:p>
        </p:txBody>
      </p:sp>
      <p:sp>
        <p:nvSpPr>
          <p:cNvPr id="9" name="مستطيل 4"/>
          <p:cNvSpPr/>
          <p:nvPr/>
        </p:nvSpPr>
        <p:spPr>
          <a:xfrm>
            <a:off x="1246432" y="1451938"/>
            <a:ext cx="10158168" cy="523220"/>
          </a:xfrm>
          <a:prstGeom prst="rect">
            <a:avLst/>
          </a:prstGeom>
        </p:spPr>
        <p:txBody>
          <a:bodyPr wrap="square">
            <a:spAutoFit/>
          </a:bodyPr>
          <a:lstStyle/>
          <a:p>
            <a:pPr lvl="0" rtl="1" fontAlgn="base">
              <a:spcBef>
                <a:spcPct val="0"/>
              </a:spcBef>
              <a:spcAft>
                <a:spcPct val="0"/>
              </a:spcAft>
            </a:pPr>
            <a:r>
              <a:rPr lang="en-US" sz="2800" dirty="0">
                <a:effectLst>
                  <a:outerShdw blurRad="38100" dist="38100" dir="2700000" algn="tl">
                    <a:srgbClr val="000000">
                      <a:alpha val="43137"/>
                    </a:srgbClr>
                  </a:outerShdw>
                </a:effectLst>
                <a:latin typeface="+mj-lt"/>
                <a:ea typeface="Calibri" pitchFamily="34" charset="0"/>
                <a:cs typeface="Times New Roman" pitchFamily="18" charset="0"/>
              </a:rPr>
              <a:t>2</a:t>
            </a:r>
            <a:r>
              <a:rPr lang="en-US" sz="2800" dirty="0" smtClean="0">
                <a:effectLst>
                  <a:outerShdw blurRad="38100" dist="38100" dir="2700000" algn="tl">
                    <a:srgbClr val="000000">
                      <a:alpha val="43137"/>
                    </a:srgbClr>
                  </a:outerShdw>
                </a:effectLst>
                <a:latin typeface="+mj-lt"/>
                <a:ea typeface="Calibri" pitchFamily="34" charset="0"/>
                <a:cs typeface="Times New Roman" pitchFamily="18" charset="0"/>
              </a:rPr>
              <a:t>. STC for </a:t>
            </a:r>
            <a:r>
              <a:rPr lang="en-US" sz="2800" dirty="0"/>
              <a:t>insulated Palestinian </a:t>
            </a:r>
            <a:r>
              <a:rPr lang="en-US" sz="2800" dirty="0" smtClean="0"/>
              <a:t>wall</a:t>
            </a:r>
            <a:endParaRPr lang="en-US" sz="1050" dirty="0">
              <a:latin typeface="+mj-lt"/>
              <a:cs typeface="Arial" pitchFamily="34" charset="0"/>
            </a:endParaRPr>
          </a:p>
        </p:txBody>
      </p:sp>
      <p:sp>
        <p:nvSpPr>
          <p:cNvPr id="3" name="Right Arrow 2"/>
          <p:cNvSpPr/>
          <p:nvPr/>
        </p:nvSpPr>
        <p:spPr>
          <a:xfrm>
            <a:off x="6479999" y="3708400"/>
            <a:ext cx="1143000" cy="508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246432" y="2141250"/>
            <a:ext cx="4844416" cy="4150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p:nvPr/>
        </p:nvPicPr>
        <p:blipFill rotWithShape="1">
          <a:blip r:embed="rId3">
            <a:extLst>
              <a:ext uri="{28A0092B-C50C-407E-A947-70E740481C1C}">
                <a14:useLocalDpi xmlns:a14="http://schemas.microsoft.com/office/drawing/2010/main" val="0"/>
              </a:ext>
            </a:extLst>
          </a:blip>
          <a:srcRect l="72598" t="-621" r="502" b="87183"/>
          <a:stretch/>
        </p:blipFill>
        <p:spPr>
          <a:xfrm>
            <a:off x="8012150" y="3631149"/>
            <a:ext cx="2750766" cy="5555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2224603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711" y="313018"/>
            <a:ext cx="9404723" cy="1400530"/>
          </a:xfrm>
        </p:spPr>
        <p:txBody>
          <a:bodyPr/>
          <a:lstStyle/>
          <a:p>
            <a:r>
              <a:rPr lang="en-US" sz="3600" dirty="0"/>
              <a:t>STC calculations</a:t>
            </a:r>
          </a:p>
        </p:txBody>
      </p:sp>
      <p:sp>
        <p:nvSpPr>
          <p:cNvPr id="9" name="مستطيل 4"/>
          <p:cNvSpPr/>
          <p:nvPr/>
        </p:nvSpPr>
        <p:spPr>
          <a:xfrm>
            <a:off x="4091821" y="1327570"/>
            <a:ext cx="10158168" cy="1077218"/>
          </a:xfrm>
          <a:prstGeom prst="rect">
            <a:avLst/>
          </a:prstGeom>
        </p:spPr>
        <p:txBody>
          <a:bodyPr wrap="square">
            <a:spAutoFit/>
          </a:bodyPr>
          <a:lstStyle/>
          <a:p>
            <a:pPr lvl="0" algn="ctr" rtl="1" fontAlgn="base">
              <a:spcBef>
                <a:spcPct val="0"/>
              </a:spcBef>
              <a:spcAft>
                <a:spcPct val="0"/>
              </a:spcAft>
            </a:pPr>
            <a:r>
              <a:rPr lang="en-US" sz="3200" dirty="0">
                <a:effectLst>
                  <a:outerShdw blurRad="38100" dist="38100" dir="2700000" algn="tl">
                    <a:srgbClr val="000000">
                      <a:alpha val="43137"/>
                    </a:srgbClr>
                  </a:outerShdw>
                </a:effectLst>
                <a:latin typeface="+mj-lt"/>
                <a:cs typeface="Times New Roman" pitchFamily="18" charset="0"/>
              </a:rPr>
              <a:t>I</a:t>
            </a:r>
            <a:r>
              <a:rPr lang="en-US" sz="3200" dirty="0" smtClean="0"/>
              <a:t>nsulated </a:t>
            </a:r>
          </a:p>
          <a:p>
            <a:pPr lvl="0" algn="ctr" rtl="1" fontAlgn="base">
              <a:spcBef>
                <a:spcPct val="0"/>
              </a:spcBef>
              <a:spcAft>
                <a:spcPct val="0"/>
              </a:spcAft>
            </a:pPr>
            <a:r>
              <a:rPr lang="en-US" sz="3200" dirty="0" smtClean="0"/>
              <a:t>Palestinian wall</a:t>
            </a:r>
            <a:endParaRPr lang="en-US" sz="1100" dirty="0">
              <a:latin typeface="+mj-lt"/>
              <a:cs typeface="Arial" pitchFamily="34" charset="0"/>
            </a:endParaRPr>
          </a:p>
        </p:txBody>
      </p:sp>
      <p:sp>
        <p:nvSpPr>
          <p:cNvPr id="10" name="مستطيل 4"/>
          <p:cNvSpPr/>
          <p:nvPr/>
        </p:nvSpPr>
        <p:spPr>
          <a:xfrm>
            <a:off x="1750776" y="1573790"/>
            <a:ext cx="4892802" cy="584775"/>
          </a:xfrm>
          <a:prstGeom prst="rect">
            <a:avLst/>
          </a:prstGeom>
        </p:spPr>
        <p:txBody>
          <a:bodyPr wrap="square">
            <a:spAutoFit/>
          </a:bodyPr>
          <a:lstStyle/>
          <a:p>
            <a:pPr lvl="0" rtl="1" fontAlgn="base">
              <a:spcBef>
                <a:spcPct val="0"/>
              </a:spcBef>
              <a:spcAft>
                <a:spcPct val="0"/>
              </a:spcAft>
            </a:pPr>
            <a:r>
              <a:rPr lang="en-US" sz="3200" dirty="0" smtClean="0">
                <a:effectLst>
                  <a:outerShdw blurRad="38100" dist="38100" dir="2700000" algn="tl">
                    <a:srgbClr val="000000">
                      <a:alpha val="43137"/>
                    </a:srgbClr>
                  </a:outerShdw>
                </a:effectLst>
                <a:latin typeface="+mj-lt"/>
                <a:ea typeface="Calibri" pitchFamily="34" charset="0"/>
                <a:cs typeface="Times New Roman" pitchFamily="18" charset="0"/>
              </a:rPr>
              <a:t> DSF wall</a:t>
            </a:r>
            <a:endParaRPr lang="en-US" sz="1100" dirty="0">
              <a:latin typeface="+mj-lt"/>
              <a:cs typeface="Arial" pitchFamily="34" charset="0"/>
            </a:endParaRPr>
          </a:p>
        </p:txBody>
      </p:sp>
      <p:sp>
        <p:nvSpPr>
          <p:cNvPr id="11" name="مستطيل 4"/>
          <p:cNvSpPr/>
          <p:nvPr/>
        </p:nvSpPr>
        <p:spPr>
          <a:xfrm>
            <a:off x="5373932" y="1543013"/>
            <a:ext cx="874468" cy="646331"/>
          </a:xfrm>
          <a:prstGeom prst="rect">
            <a:avLst/>
          </a:prstGeom>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lvl="0" algn="ctr" rtl="1" fontAlgn="base">
              <a:spcBef>
                <a:spcPct val="0"/>
              </a:spcBef>
              <a:spcAft>
                <a:spcPct val="0"/>
              </a:spcAft>
            </a:pPr>
            <a:r>
              <a:rPr lang="en-US" sz="3600" b="1" dirty="0" smtClean="0">
                <a:effectLst>
                  <a:outerShdw blurRad="38100" dist="38100" dir="2700000" algn="tl">
                    <a:srgbClr val="000000">
                      <a:alpha val="43137"/>
                    </a:srgbClr>
                  </a:outerShdw>
                </a:effectLst>
                <a:latin typeface="+mj-lt"/>
                <a:ea typeface="Calibri" pitchFamily="34" charset="0"/>
                <a:cs typeface="Times New Roman" pitchFamily="18" charset="0"/>
              </a:rPr>
              <a:t>VS.</a:t>
            </a:r>
            <a:endParaRPr lang="en-US" sz="1200" b="1" dirty="0">
              <a:latin typeface="+mj-lt"/>
              <a:cs typeface="Arial" pitchFamily="34" charset="0"/>
            </a:endParaRPr>
          </a:p>
        </p:txBody>
      </p:sp>
      <p:sp>
        <p:nvSpPr>
          <p:cNvPr id="12" name="مستطيل 4"/>
          <p:cNvSpPr/>
          <p:nvPr/>
        </p:nvSpPr>
        <p:spPr>
          <a:xfrm>
            <a:off x="2041984" y="5091418"/>
            <a:ext cx="10158168" cy="523220"/>
          </a:xfrm>
          <a:prstGeom prst="rect">
            <a:avLst/>
          </a:prstGeom>
        </p:spPr>
        <p:txBody>
          <a:bodyPr wrap="square">
            <a:spAutoFit/>
          </a:bodyPr>
          <a:lstStyle/>
          <a:p>
            <a:pPr lvl="0" algn="ctr" rtl="1" fontAlgn="base">
              <a:spcBef>
                <a:spcPct val="0"/>
              </a:spcBef>
              <a:spcAft>
                <a:spcPct val="0"/>
              </a:spcAft>
            </a:pPr>
            <a:r>
              <a:rPr lang="en-US" sz="2800" dirty="0" smtClean="0">
                <a:effectLst>
                  <a:outerShdw blurRad="38100" dist="38100" dir="2700000" algn="tl">
                    <a:srgbClr val="000000">
                      <a:alpha val="43137"/>
                    </a:srgbClr>
                  </a:outerShdw>
                </a:effectLst>
                <a:latin typeface="+mj-lt"/>
                <a:cs typeface="Times New Roman" pitchFamily="18" charset="0"/>
              </a:rPr>
              <a:t> could you please tell me which one is better !</a:t>
            </a:r>
            <a:endParaRPr lang="en-US" sz="1050" dirty="0">
              <a:latin typeface="+mj-lt"/>
              <a:cs typeface="Arial" pitchFamily="34" charset="0"/>
            </a:endParaRPr>
          </a:p>
        </p:txBody>
      </p:sp>
      <p:sp>
        <p:nvSpPr>
          <p:cNvPr id="13" name="مستطيل 4"/>
          <p:cNvSpPr/>
          <p:nvPr/>
        </p:nvSpPr>
        <p:spPr>
          <a:xfrm>
            <a:off x="2139670" y="2922055"/>
            <a:ext cx="4892802" cy="1015663"/>
          </a:xfrm>
          <a:prstGeom prst="rect">
            <a:avLst/>
          </a:prstGeom>
        </p:spPr>
        <p:txBody>
          <a:bodyPr wrap="square">
            <a:spAutoFit/>
          </a:bodyPr>
          <a:lstStyle/>
          <a:p>
            <a:pPr lvl="0" rtl="1" fontAlgn="base">
              <a:spcBef>
                <a:spcPct val="0"/>
              </a:spcBef>
              <a:spcAft>
                <a:spcPct val="0"/>
              </a:spcAft>
            </a:pPr>
            <a:r>
              <a:rPr lang="en-US" sz="6000" dirty="0" smtClean="0">
                <a:effectLst>
                  <a:outerShdw blurRad="38100" dist="38100" dir="2700000" algn="tl">
                    <a:srgbClr val="000000">
                      <a:alpha val="43137"/>
                    </a:srgbClr>
                  </a:outerShdw>
                </a:effectLst>
                <a:latin typeface="+mj-lt"/>
                <a:ea typeface="Calibri" pitchFamily="34" charset="0"/>
                <a:cs typeface="Times New Roman" pitchFamily="18" charset="0"/>
              </a:rPr>
              <a:t>62</a:t>
            </a:r>
            <a:endParaRPr lang="en-US" dirty="0">
              <a:latin typeface="+mj-lt"/>
              <a:cs typeface="Arial" pitchFamily="34" charset="0"/>
            </a:endParaRPr>
          </a:p>
        </p:txBody>
      </p:sp>
      <p:sp>
        <p:nvSpPr>
          <p:cNvPr id="14" name="مستطيل 4"/>
          <p:cNvSpPr/>
          <p:nvPr/>
        </p:nvSpPr>
        <p:spPr>
          <a:xfrm>
            <a:off x="8704902" y="2922056"/>
            <a:ext cx="4892802" cy="1015663"/>
          </a:xfrm>
          <a:prstGeom prst="rect">
            <a:avLst/>
          </a:prstGeom>
        </p:spPr>
        <p:txBody>
          <a:bodyPr wrap="square">
            <a:spAutoFit/>
          </a:bodyPr>
          <a:lstStyle/>
          <a:p>
            <a:pPr lvl="0" rtl="1" fontAlgn="base">
              <a:spcBef>
                <a:spcPct val="0"/>
              </a:spcBef>
              <a:spcAft>
                <a:spcPct val="0"/>
              </a:spcAft>
            </a:pPr>
            <a:r>
              <a:rPr lang="en-US" sz="6000" dirty="0" smtClean="0">
                <a:effectLst>
                  <a:outerShdw blurRad="38100" dist="38100" dir="2700000" algn="tl">
                    <a:srgbClr val="000000">
                      <a:alpha val="43137"/>
                    </a:srgbClr>
                  </a:outerShdw>
                </a:effectLst>
                <a:latin typeface="+mj-lt"/>
                <a:ea typeface="Calibri" pitchFamily="34" charset="0"/>
                <a:cs typeface="Times New Roman" pitchFamily="18" charset="0"/>
              </a:rPr>
              <a:t>54</a:t>
            </a:r>
            <a:endParaRPr lang="en-US" sz="2400" dirty="0">
              <a:latin typeface="+mj-lt"/>
              <a:cs typeface="Arial" pitchFamily="34" charset="0"/>
            </a:endParaRPr>
          </a:p>
        </p:txBody>
      </p:sp>
      <p:sp>
        <p:nvSpPr>
          <p:cNvPr id="15" name="مستطيل 4"/>
          <p:cNvSpPr/>
          <p:nvPr/>
        </p:nvSpPr>
        <p:spPr>
          <a:xfrm>
            <a:off x="5373932" y="3194164"/>
            <a:ext cx="874468" cy="646331"/>
          </a:xfrm>
          <a:prstGeom prst="rect">
            <a:avLst/>
          </a:prstGeom>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lvl="0" algn="ctr" rtl="1" fontAlgn="base">
              <a:spcBef>
                <a:spcPct val="0"/>
              </a:spcBef>
              <a:spcAft>
                <a:spcPct val="0"/>
              </a:spcAft>
            </a:pPr>
            <a:r>
              <a:rPr lang="en-US" sz="3600" b="1" dirty="0" smtClean="0">
                <a:effectLst>
                  <a:outerShdw blurRad="38100" dist="38100" dir="2700000" algn="tl">
                    <a:srgbClr val="000000">
                      <a:alpha val="43137"/>
                    </a:srgbClr>
                  </a:outerShdw>
                </a:effectLst>
                <a:latin typeface="+mj-lt"/>
                <a:ea typeface="Calibri" pitchFamily="34" charset="0"/>
                <a:cs typeface="Times New Roman" pitchFamily="18" charset="0"/>
              </a:rPr>
              <a:t>VS.</a:t>
            </a:r>
            <a:endParaRPr lang="en-US" sz="1200" b="1" dirty="0">
              <a:latin typeface="+mj-lt"/>
              <a:cs typeface="Arial" pitchFamily="34" charset="0"/>
            </a:endParaRP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3999" y="4476977"/>
            <a:ext cx="1644055" cy="1752101"/>
          </a:xfrm>
          <a:prstGeom prst="roundRect">
            <a:avLst>
              <a:gd name="adj" fmla="val 8594"/>
            </a:avLst>
          </a:prstGeom>
          <a:solidFill>
            <a:srgbClr val="FFFFFF">
              <a:shade val="85000"/>
            </a:srgbClr>
          </a:solidFill>
          <a:ln>
            <a:noFill/>
          </a:ln>
          <a:effectLst>
            <a:reflection stA="38000" dist="5000" dir="5400000" sy="-100000" algn="bl" rotWithShape="0"/>
          </a:effectLst>
        </p:spPr>
      </p:pic>
    </p:spTree>
    <p:extLst>
      <p:ext uri="{BB962C8B-B14F-4D97-AF65-F5344CB8AC3E}">
        <p14:creationId xmlns:p14="http://schemas.microsoft.com/office/powerpoint/2010/main" val="343253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ox(in)">
                                      <p:cBhvr>
                                        <p:cTn id="7" dur="500"/>
                                        <p:tgtEl>
                                          <p:spTgt spid="9">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box(in)">
                                      <p:cBhvr>
                                        <p:cTn id="10" dur="500"/>
                                        <p:tgtEl>
                                          <p:spTgt spid="9">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box(in)">
                                      <p:cBhvr>
                                        <p:cTn id="13" dur="500"/>
                                        <p:tgtEl>
                                          <p:spTgt spid="10">
                                            <p:txEl>
                                              <p:pRg st="0" end="0"/>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box(in)">
                                      <p:cBhvr>
                                        <p:cTn id="16" dur="500"/>
                                        <p:tgtEl>
                                          <p:spTgt spid="11">
                                            <p:txEl>
                                              <p:pRg st="0" end="0"/>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box(in)">
                                      <p:cBhvr>
                                        <p:cTn id="19" dur="500"/>
                                        <p:tgtEl>
                                          <p:spTgt spid="12">
                                            <p:txEl>
                                              <p:pRg st="0" end="0"/>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Effect transition="in" filter="box(in)">
                                      <p:cBhvr>
                                        <p:cTn id="22" dur="500"/>
                                        <p:tgtEl>
                                          <p:spTgt spid="13">
                                            <p:txEl>
                                              <p:pRg st="0" end="0"/>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box(in)">
                                      <p:cBhvr>
                                        <p:cTn id="25" dur="500"/>
                                        <p:tgtEl>
                                          <p:spTgt spid="14">
                                            <p:txEl>
                                              <p:pRg st="0" end="0"/>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15">
                                            <p:txEl>
                                              <p:pRg st="0" end="0"/>
                                            </p:txEl>
                                          </p:spTgt>
                                        </p:tgtEl>
                                        <p:attrNameLst>
                                          <p:attrName>style.visibility</p:attrName>
                                        </p:attrNameLst>
                                      </p:cBhvr>
                                      <p:to>
                                        <p:strVal val="visible"/>
                                      </p:to>
                                    </p:set>
                                    <p:animEffect transition="in" filter="box(in)">
                                      <p:cBhvr>
                                        <p:cTn id="28"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STC calculations</a:t>
            </a:r>
          </a:p>
        </p:txBody>
      </p:sp>
      <p:sp>
        <p:nvSpPr>
          <p:cNvPr id="9" name="مستطيل 4"/>
          <p:cNvSpPr/>
          <p:nvPr/>
        </p:nvSpPr>
        <p:spPr>
          <a:xfrm>
            <a:off x="590631" y="1319388"/>
            <a:ext cx="11428916" cy="1107996"/>
          </a:xfrm>
          <a:prstGeom prst="rect">
            <a:avLst/>
          </a:prstGeom>
        </p:spPr>
        <p:txBody>
          <a:bodyPr wrap="square">
            <a:spAutoFit/>
          </a:bodyPr>
          <a:lstStyle/>
          <a:p>
            <a:r>
              <a:rPr lang="ar-SA" sz="2200" dirty="0" smtClean="0">
                <a:effectLst>
                  <a:outerShdw blurRad="38100" dist="38100" dir="2700000" algn="tl">
                    <a:srgbClr val="000000">
                      <a:alpha val="43137"/>
                    </a:srgbClr>
                  </a:outerShdw>
                </a:effectLst>
                <a:latin typeface="+mj-lt"/>
              </a:rPr>
              <a:t>*</a:t>
            </a:r>
            <a:r>
              <a:rPr lang="en-US" sz="2200" dirty="0">
                <a:effectLst>
                  <a:outerShdw blurRad="38100" dist="38100" dir="2700000" algn="tl">
                    <a:srgbClr val="000000">
                      <a:alpha val="43137"/>
                    </a:srgbClr>
                  </a:outerShdw>
                </a:effectLst>
                <a:latin typeface="+mj-lt"/>
              </a:rPr>
              <a:t>D</a:t>
            </a:r>
            <a:r>
              <a:rPr lang="en-US" sz="2200" dirty="0" smtClean="0">
                <a:effectLst>
                  <a:outerShdw blurRad="38100" dist="38100" dir="2700000" algn="tl">
                    <a:srgbClr val="000000">
                      <a:alpha val="43137"/>
                    </a:srgbClr>
                  </a:outerShdw>
                </a:effectLst>
                <a:latin typeface="+mj-lt"/>
              </a:rPr>
              <a:t>ouble </a:t>
            </a:r>
            <a:r>
              <a:rPr lang="en-US" sz="2200" dirty="0">
                <a:effectLst>
                  <a:outerShdw blurRad="38100" dist="38100" dir="2700000" algn="tl">
                    <a:srgbClr val="000000">
                      <a:alpha val="43137"/>
                    </a:srgbClr>
                  </a:outerShdw>
                </a:effectLst>
                <a:latin typeface="+mj-lt"/>
              </a:rPr>
              <a:t>skin façade is weaker in blocking </a:t>
            </a:r>
            <a:r>
              <a:rPr lang="en-US" sz="2200" b="1" dirty="0">
                <a:effectLst>
                  <a:outerShdw blurRad="38100" dist="38100" dir="2700000" algn="tl">
                    <a:srgbClr val="000000">
                      <a:alpha val="43137"/>
                    </a:srgbClr>
                  </a:outerShdw>
                </a:effectLst>
                <a:latin typeface="+mj-lt"/>
              </a:rPr>
              <a:t>low frequencies </a:t>
            </a:r>
            <a:r>
              <a:rPr lang="en-US" sz="2200" dirty="0" smtClean="0">
                <a:effectLst>
                  <a:outerShdw blurRad="38100" dist="38100" dir="2700000" algn="tl">
                    <a:srgbClr val="000000">
                      <a:alpha val="43137"/>
                    </a:srgbClr>
                  </a:outerShdw>
                </a:effectLst>
                <a:latin typeface="+mj-lt"/>
              </a:rPr>
              <a:t>like </a:t>
            </a:r>
            <a:r>
              <a:rPr lang="en-US" sz="2200" dirty="0">
                <a:effectLst>
                  <a:outerShdw blurRad="38100" dist="38100" dir="2700000" algn="tl">
                    <a:srgbClr val="000000">
                      <a:alpha val="43137"/>
                    </a:srgbClr>
                  </a:outerShdw>
                </a:effectLst>
                <a:latin typeface="+mj-lt"/>
              </a:rPr>
              <a:t>traffic noise from large vehicles, planes and heavy </a:t>
            </a:r>
            <a:r>
              <a:rPr lang="en-US" sz="2200" dirty="0" smtClean="0">
                <a:effectLst>
                  <a:outerShdw blurRad="38100" dist="38100" dir="2700000" algn="tl">
                    <a:srgbClr val="000000">
                      <a:alpha val="43137"/>
                    </a:srgbClr>
                  </a:outerShdw>
                </a:effectLst>
                <a:latin typeface="+mj-lt"/>
              </a:rPr>
              <a:t>machinery.</a:t>
            </a:r>
          </a:p>
          <a:p>
            <a:r>
              <a:rPr lang="en-US" sz="2200" dirty="0">
                <a:effectLst>
                  <a:outerShdw blurRad="38100" dist="38100" dir="2700000" algn="tl">
                    <a:srgbClr val="000000">
                      <a:alpha val="43137"/>
                    </a:srgbClr>
                  </a:outerShdw>
                </a:effectLst>
                <a:latin typeface="+mj-lt"/>
              </a:rPr>
              <a:t>T</a:t>
            </a:r>
            <a:r>
              <a:rPr lang="en-US" sz="2200" dirty="0" smtClean="0">
                <a:effectLst>
                  <a:outerShdw blurRad="38100" dist="38100" dir="2700000" algn="tl">
                    <a:srgbClr val="000000">
                      <a:alpha val="43137"/>
                    </a:srgbClr>
                  </a:outerShdw>
                </a:effectLst>
                <a:latin typeface="+mj-lt"/>
              </a:rPr>
              <a:t>raditional </a:t>
            </a:r>
            <a:r>
              <a:rPr lang="en-US" sz="2200" dirty="0">
                <a:effectLst>
                  <a:outerShdw blurRad="38100" dist="38100" dir="2700000" algn="tl">
                    <a:srgbClr val="000000">
                      <a:alpha val="43137"/>
                    </a:srgbClr>
                  </a:outerShdw>
                </a:effectLst>
                <a:latin typeface="+mj-lt"/>
              </a:rPr>
              <a:t>insulted wall </a:t>
            </a:r>
            <a:r>
              <a:rPr lang="en-US" sz="2200" dirty="0" smtClean="0">
                <a:effectLst>
                  <a:outerShdw blurRad="38100" dist="38100" dir="2700000" algn="tl">
                    <a:srgbClr val="000000">
                      <a:alpha val="43137"/>
                    </a:srgbClr>
                  </a:outerShdw>
                </a:effectLst>
                <a:latin typeface="+mj-lt"/>
              </a:rPr>
              <a:t>is better </a:t>
            </a:r>
            <a:r>
              <a:rPr lang="en-US" sz="2200" dirty="0">
                <a:effectLst>
                  <a:outerShdw blurRad="38100" dist="38100" dir="2700000" algn="tl">
                    <a:srgbClr val="000000">
                      <a:alpha val="43137"/>
                    </a:srgbClr>
                  </a:outerShdw>
                </a:effectLst>
                <a:latin typeface="+mj-lt"/>
              </a:rPr>
              <a:t>in blocking </a:t>
            </a:r>
            <a:r>
              <a:rPr lang="en-US" sz="2200" dirty="0" smtClean="0">
                <a:effectLst>
                  <a:outerShdw blurRad="38100" dist="38100" dir="2700000" algn="tl">
                    <a:srgbClr val="000000">
                      <a:alpha val="43137"/>
                    </a:srgbClr>
                  </a:outerShdw>
                </a:effectLst>
                <a:latin typeface="+mj-lt"/>
              </a:rPr>
              <a:t>low </a:t>
            </a:r>
            <a:r>
              <a:rPr lang="en-US" sz="2200" dirty="0">
                <a:effectLst>
                  <a:outerShdw blurRad="38100" dist="38100" dir="2700000" algn="tl">
                    <a:srgbClr val="000000">
                      <a:alpha val="43137"/>
                    </a:srgbClr>
                  </a:outerShdw>
                </a:effectLst>
                <a:latin typeface="+mj-lt"/>
              </a:rPr>
              <a:t>frequencies.</a:t>
            </a:r>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3818563" y="2679974"/>
            <a:ext cx="4459164" cy="22481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مستطيل 4"/>
          <p:cNvSpPr/>
          <p:nvPr/>
        </p:nvSpPr>
        <p:spPr>
          <a:xfrm>
            <a:off x="590631" y="5433316"/>
            <a:ext cx="11428916" cy="1200329"/>
          </a:xfrm>
          <a:prstGeom prst="rect">
            <a:avLst/>
          </a:prstGeom>
        </p:spPr>
        <p:txBody>
          <a:bodyPr wrap="square">
            <a:spAutoFit/>
          </a:bodyPr>
          <a:lstStyle/>
          <a:p>
            <a:r>
              <a:rPr lang="en-US" sz="2400" dirty="0" smtClean="0"/>
              <a:t>It called </a:t>
            </a:r>
            <a:r>
              <a:rPr lang="en-US" sz="2400" b="1" dirty="0" smtClean="0">
                <a:solidFill>
                  <a:schemeClr val="accent1">
                    <a:lumMod val="60000"/>
                    <a:lumOff val="40000"/>
                  </a:schemeClr>
                </a:solidFill>
              </a:rPr>
              <a:t>resonance</a:t>
            </a:r>
            <a:r>
              <a:rPr lang="en-US" sz="2400" dirty="0" smtClean="0"/>
              <a:t>, the </a:t>
            </a:r>
            <a:r>
              <a:rPr lang="en-US" sz="2400" dirty="0"/>
              <a:t>main reason for this refers to the nature of the material itself and how it behave when exposed to sound waves at different frequency.</a:t>
            </a:r>
          </a:p>
        </p:txBody>
      </p:sp>
    </p:spTree>
    <p:extLst>
      <p:ext uri="{BB962C8B-B14F-4D97-AF65-F5344CB8AC3E}">
        <p14:creationId xmlns:p14="http://schemas.microsoft.com/office/powerpoint/2010/main" val="174591259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STC calculations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0127" y="1217820"/>
            <a:ext cx="1936655" cy="2524001"/>
          </a:xfrm>
          <a:prstGeom prst="rect">
            <a:avLst/>
          </a:prstGeom>
        </p:spPr>
      </p:pic>
      <p:sp>
        <p:nvSpPr>
          <p:cNvPr id="7" name="مستطيل 4"/>
          <p:cNvSpPr/>
          <p:nvPr/>
        </p:nvSpPr>
        <p:spPr>
          <a:xfrm>
            <a:off x="176428" y="1925822"/>
            <a:ext cx="7752384" cy="1107996"/>
          </a:xfrm>
          <a:prstGeom prst="rect">
            <a:avLst/>
          </a:prstGeom>
        </p:spPr>
        <p:txBody>
          <a:bodyPr wrap="square">
            <a:spAutoFit/>
          </a:bodyPr>
          <a:lstStyle/>
          <a:p>
            <a:pPr algn="ctr"/>
            <a:r>
              <a:rPr lang="en-US" sz="2200" dirty="0">
                <a:effectLst>
                  <a:outerShdw blurRad="38100" dist="38100" dir="2700000" algn="tl">
                    <a:srgbClr val="000000">
                      <a:alpha val="43137"/>
                    </a:srgbClr>
                  </a:outerShdw>
                </a:effectLst>
                <a:latin typeface="+mj-lt"/>
              </a:rPr>
              <a:t>There are parameters should be taken </a:t>
            </a:r>
            <a:r>
              <a:rPr lang="en-US" sz="2200" dirty="0" smtClean="0">
                <a:effectLst>
                  <a:outerShdw blurRad="38100" dist="38100" dir="2700000" algn="tl">
                    <a:srgbClr val="000000">
                      <a:alpha val="43137"/>
                    </a:srgbClr>
                  </a:outerShdw>
                </a:effectLst>
                <a:latin typeface="+mj-lt"/>
              </a:rPr>
              <a:t>into account:</a:t>
            </a:r>
            <a:br>
              <a:rPr lang="en-US" sz="2200" dirty="0" smtClean="0">
                <a:effectLst>
                  <a:outerShdw blurRad="38100" dist="38100" dir="2700000" algn="tl">
                    <a:srgbClr val="000000">
                      <a:alpha val="43137"/>
                    </a:srgbClr>
                  </a:outerShdw>
                </a:effectLst>
                <a:latin typeface="+mj-lt"/>
              </a:rPr>
            </a:br>
            <a:r>
              <a:rPr lang="en-US" sz="2200" dirty="0" smtClean="0">
                <a:effectLst>
                  <a:outerShdw blurRad="38100" dist="38100" dir="2700000" algn="tl">
                    <a:srgbClr val="000000">
                      <a:alpha val="43137"/>
                    </a:srgbClr>
                  </a:outerShdw>
                </a:effectLst>
                <a:latin typeface="+mj-lt"/>
              </a:rPr>
              <a:t>site</a:t>
            </a:r>
            <a:r>
              <a:rPr lang="en-US" sz="2200" dirty="0">
                <a:effectLst>
                  <a:outerShdw blurRad="38100" dist="38100" dir="2700000" algn="tl">
                    <a:srgbClr val="000000">
                      <a:alpha val="43137"/>
                    </a:srgbClr>
                  </a:outerShdw>
                </a:effectLst>
                <a:latin typeface="+mj-lt"/>
              </a:rPr>
              <a:t>, cost, function, degree of </a:t>
            </a:r>
            <a:r>
              <a:rPr lang="en-US" sz="2200" dirty="0" smtClean="0">
                <a:effectLst>
                  <a:outerShdw blurRad="38100" dist="38100" dir="2700000" algn="tl">
                    <a:srgbClr val="000000">
                      <a:alpha val="43137"/>
                    </a:srgbClr>
                  </a:outerShdw>
                </a:effectLst>
                <a:latin typeface="+mj-lt"/>
              </a:rPr>
              <a:t>insulation, noise frequency and what </a:t>
            </a:r>
            <a:r>
              <a:rPr lang="en-US" sz="2200" dirty="0">
                <a:effectLst>
                  <a:outerShdw blurRad="38100" dist="38100" dir="2700000" algn="tl">
                    <a:srgbClr val="000000">
                      <a:alpha val="43137"/>
                    </a:srgbClr>
                  </a:outerShdw>
                </a:effectLst>
                <a:latin typeface="+mj-lt"/>
              </a:rPr>
              <a:t>frequencies to be blocked.</a:t>
            </a:r>
          </a:p>
        </p:txBody>
      </p:sp>
    </p:spTree>
    <p:extLst>
      <p:ext uri="{BB962C8B-B14F-4D97-AF65-F5344CB8AC3E}">
        <p14:creationId xmlns:p14="http://schemas.microsoft.com/office/powerpoint/2010/main" val="20387158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STC calculations</a:t>
            </a:r>
          </a:p>
        </p:txBody>
      </p:sp>
      <p:sp>
        <p:nvSpPr>
          <p:cNvPr id="7" name="مستطيل 4"/>
          <p:cNvSpPr/>
          <p:nvPr/>
        </p:nvSpPr>
        <p:spPr>
          <a:xfrm>
            <a:off x="1216273" y="1451938"/>
            <a:ext cx="7278021" cy="523220"/>
          </a:xfrm>
          <a:prstGeom prst="rect">
            <a:avLst/>
          </a:prstGeom>
        </p:spPr>
        <p:txBody>
          <a:bodyPr wrap="square">
            <a:spAutoFit/>
          </a:bodyPr>
          <a:lstStyle/>
          <a:p>
            <a:r>
              <a:rPr lang="en-US" sz="2800" dirty="0" smtClean="0">
                <a:effectLst>
                  <a:outerShdw blurRad="38100" dist="38100" dir="2700000" algn="tl">
                    <a:srgbClr val="000000">
                      <a:alpha val="43137"/>
                    </a:srgbClr>
                  </a:outerShdw>
                </a:effectLst>
                <a:latin typeface="+mj-lt"/>
              </a:rPr>
              <a:t>Bedroom calculations</a:t>
            </a:r>
            <a:endParaRPr lang="en-US" sz="2800" dirty="0">
              <a:effectLst>
                <a:outerShdw blurRad="38100" dist="38100" dir="2700000" algn="tl">
                  <a:srgbClr val="000000">
                    <a:alpha val="43137"/>
                  </a:srgbClr>
                </a:outerShdw>
              </a:effectLst>
              <a:latin typeface="+mj-lt"/>
            </a:endParaRPr>
          </a:p>
        </p:txBody>
      </p:sp>
      <p:sp>
        <p:nvSpPr>
          <p:cNvPr id="5" name="Rectangle 4"/>
          <p:cNvSpPr/>
          <p:nvPr/>
        </p:nvSpPr>
        <p:spPr>
          <a:xfrm>
            <a:off x="1613662" y="2483136"/>
            <a:ext cx="4041491" cy="369332"/>
          </a:xfrm>
          <a:prstGeom prst="rect">
            <a:avLst/>
          </a:prstGeom>
        </p:spPr>
        <p:txBody>
          <a:bodyPr wrap="none">
            <a:spAutoFit/>
          </a:bodyPr>
          <a:lstStyle/>
          <a:p>
            <a:r>
              <a:rPr lang="en-US" dirty="0"/>
              <a:t>STC composed </a:t>
            </a:r>
            <a:r>
              <a:rPr lang="en-US" dirty="0" smtClean="0"/>
              <a:t>(external wall) = 49</a:t>
            </a:r>
            <a:endParaRPr lang="en-US" dirty="0"/>
          </a:p>
        </p:txBody>
      </p:sp>
      <p:sp>
        <p:nvSpPr>
          <p:cNvPr id="8" name="Rectangle 7"/>
          <p:cNvSpPr/>
          <p:nvPr/>
        </p:nvSpPr>
        <p:spPr>
          <a:xfrm>
            <a:off x="1613662" y="3036032"/>
            <a:ext cx="2539478" cy="369332"/>
          </a:xfrm>
          <a:prstGeom prst="rect">
            <a:avLst/>
          </a:prstGeom>
        </p:spPr>
        <p:txBody>
          <a:bodyPr wrap="none">
            <a:spAutoFit/>
          </a:bodyPr>
          <a:lstStyle/>
          <a:p>
            <a:r>
              <a:rPr lang="en-US" dirty="0" smtClean="0"/>
              <a:t>IIC </a:t>
            </a:r>
            <a:r>
              <a:rPr lang="en-US" dirty="0"/>
              <a:t>for </a:t>
            </a:r>
            <a:r>
              <a:rPr lang="en-US" dirty="0" smtClean="0"/>
              <a:t>bedroom = </a:t>
            </a:r>
            <a:r>
              <a:rPr lang="en-US" dirty="0"/>
              <a:t>58</a:t>
            </a:r>
            <a:r>
              <a:rPr lang="en-US" dirty="0" smtClean="0"/>
              <a:t> </a:t>
            </a:r>
            <a:endParaRPr lang="en-US" dirty="0"/>
          </a:p>
        </p:txBody>
      </p:sp>
      <p:sp>
        <p:nvSpPr>
          <p:cNvPr id="9" name="Rectangle 8"/>
          <p:cNvSpPr/>
          <p:nvPr/>
        </p:nvSpPr>
        <p:spPr>
          <a:xfrm>
            <a:off x="1613662" y="3588928"/>
            <a:ext cx="2510624" cy="369332"/>
          </a:xfrm>
          <a:prstGeom prst="rect">
            <a:avLst/>
          </a:prstGeom>
        </p:spPr>
        <p:txBody>
          <a:bodyPr wrap="none">
            <a:spAutoFit/>
          </a:bodyPr>
          <a:lstStyle/>
          <a:p>
            <a:r>
              <a:rPr lang="en-US" dirty="0"/>
              <a:t>STC </a:t>
            </a:r>
            <a:r>
              <a:rPr lang="en-US" dirty="0" smtClean="0"/>
              <a:t>internal wall = 54</a:t>
            </a:r>
            <a:endParaRPr lang="en-US" dirty="0"/>
          </a:p>
        </p:txBody>
      </p:sp>
      <p:sp>
        <p:nvSpPr>
          <p:cNvPr id="11" name="Rectangle 10"/>
          <p:cNvSpPr/>
          <p:nvPr/>
        </p:nvSpPr>
        <p:spPr>
          <a:xfrm>
            <a:off x="1938515" y="4447220"/>
            <a:ext cx="8974127" cy="646331"/>
          </a:xfrm>
          <a:prstGeom prst="rect">
            <a:avLst/>
          </a:prstGeom>
        </p:spPr>
        <p:txBody>
          <a:bodyPr wrap="square">
            <a:spAutoFit/>
          </a:bodyPr>
          <a:lstStyle/>
          <a:p>
            <a:r>
              <a:rPr lang="en-US" dirty="0"/>
              <a:t>remaining passing noise = 19 dB, </a:t>
            </a:r>
            <a:endParaRPr lang="en-US" dirty="0" smtClean="0"/>
          </a:p>
          <a:p>
            <a:r>
              <a:rPr lang="en-US" dirty="0" smtClean="0"/>
              <a:t>it </a:t>
            </a:r>
            <a:r>
              <a:rPr lang="en-US" dirty="0"/>
              <a:t>is lesser than 35 dB (maximum allowable background noise in bedrooms )</a:t>
            </a:r>
          </a:p>
        </p:txBody>
      </p:sp>
    </p:spTree>
    <p:extLst>
      <p:ext uri="{BB962C8B-B14F-4D97-AF65-F5344CB8AC3E}">
        <p14:creationId xmlns:p14="http://schemas.microsoft.com/office/powerpoint/2010/main" val="334249909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STC calculations</a:t>
            </a:r>
          </a:p>
        </p:txBody>
      </p:sp>
      <p:sp>
        <p:nvSpPr>
          <p:cNvPr id="7" name="مستطيل 4"/>
          <p:cNvSpPr/>
          <p:nvPr/>
        </p:nvSpPr>
        <p:spPr>
          <a:xfrm>
            <a:off x="1216273" y="1451938"/>
            <a:ext cx="7278021" cy="523220"/>
          </a:xfrm>
          <a:prstGeom prst="rect">
            <a:avLst/>
          </a:prstGeom>
        </p:spPr>
        <p:txBody>
          <a:bodyPr wrap="square">
            <a:spAutoFit/>
          </a:bodyPr>
          <a:lstStyle/>
          <a:p>
            <a:r>
              <a:rPr lang="en-US" sz="2800" dirty="0" smtClean="0">
                <a:effectLst>
                  <a:outerShdw blurRad="38100" dist="38100" dir="2700000" algn="tl">
                    <a:srgbClr val="000000">
                      <a:alpha val="43137"/>
                    </a:srgbClr>
                  </a:outerShdw>
                </a:effectLst>
                <a:latin typeface="+mj-lt"/>
              </a:rPr>
              <a:t>RT60 for Bedroom</a:t>
            </a:r>
            <a:endParaRPr lang="en-US" sz="2800" dirty="0">
              <a:effectLst>
                <a:outerShdw blurRad="38100" dist="38100" dir="2700000" algn="tl">
                  <a:srgbClr val="000000">
                    <a:alpha val="43137"/>
                  </a:srgbClr>
                </a:outerShdw>
              </a:effectLst>
              <a:latin typeface="+mj-lt"/>
            </a:endParaRPr>
          </a:p>
        </p:txBody>
      </p:sp>
      <p:sp>
        <p:nvSpPr>
          <p:cNvPr id="11" name="Rectangle 10"/>
          <p:cNvSpPr/>
          <p:nvPr/>
        </p:nvSpPr>
        <p:spPr>
          <a:xfrm>
            <a:off x="1216273" y="2185284"/>
            <a:ext cx="8974127" cy="369332"/>
          </a:xfrm>
          <a:prstGeom prst="rect">
            <a:avLst/>
          </a:prstGeom>
        </p:spPr>
        <p:txBody>
          <a:bodyPr wrap="square">
            <a:spAutoFit/>
          </a:bodyPr>
          <a:lstStyle/>
          <a:p>
            <a:r>
              <a:rPr lang="en-US" dirty="0" smtClean="0"/>
              <a:t>The transmitted 19 dB also will be distracted by</a:t>
            </a:r>
            <a:endParaRPr lang="en-US" dirty="0"/>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588043" y="3025632"/>
            <a:ext cx="5247274" cy="31403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ight Arrow 11"/>
          <p:cNvSpPr/>
          <p:nvPr/>
        </p:nvSpPr>
        <p:spPr>
          <a:xfrm>
            <a:off x="6036588" y="4427380"/>
            <a:ext cx="757989" cy="3368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7441018" y="1608053"/>
            <a:ext cx="4158094" cy="28193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p:cNvPicPr/>
          <p:nvPr/>
        </p:nvPicPr>
        <p:blipFill rotWithShape="1">
          <a:blip r:embed="rId3">
            <a:extLst>
              <a:ext uri="{28A0092B-C50C-407E-A947-70E740481C1C}">
                <a14:useLocalDpi xmlns:a14="http://schemas.microsoft.com/office/drawing/2010/main" val="0"/>
              </a:ext>
            </a:extLst>
          </a:blip>
          <a:srcRect l="54079" t="82918" r="31390" b="3305"/>
          <a:stretch/>
        </p:blipFill>
        <p:spPr>
          <a:xfrm>
            <a:off x="8716666" y="4786246"/>
            <a:ext cx="1796713" cy="1155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9328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smtClean="0"/>
              <a:t>Acoustical </a:t>
            </a:r>
            <a:r>
              <a:rPr lang="en-US" sz="3600" dirty="0"/>
              <a:t>calculations</a:t>
            </a:r>
          </a:p>
        </p:txBody>
      </p:sp>
      <p:sp>
        <p:nvSpPr>
          <p:cNvPr id="7" name="مستطيل 4"/>
          <p:cNvSpPr/>
          <p:nvPr/>
        </p:nvSpPr>
        <p:spPr>
          <a:xfrm>
            <a:off x="1216273" y="1451938"/>
            <a:ext cx="8493211" cy="523220"/>
          </a:xfrm>
          <a:prstGeom prst="rect">
            <a:avLst/>
          </a:prstGeom>
        </p:spPr>
        <p:txBody>
          <a:bodyPr wrap="square">
            <a:spAutoFit/>
          </a:bodyPr>
          <a:lstStyle/>
          <a:p>
            <a:r>
              <a:rPr lang="en-US" sz="2800" dirty="0" smtClean="0"/>
              <a:t>To prevent water hammer, flow’s upper limit is</a:t>
            </a:r>
            <a:endParaRPr lang="en-US" sz="2800" dirty="0"/>
          </a:p>
        </p:txBody>
      </p:sp>
      <p:sp>
        <p:nvSpPr>
          <p:cNvPr id="4" name="Rectangle 3"/>
          <p:cNvSpPr/>
          <p:nvPr/>
        </p:nvSpPr>
        <p:spPr>
          <a:xfrm>
            <a:off x="4345545" y="2329248"/>
            <a:ext cx="2794355" cy="523220"/>
          </a:xfrm>
          <a:prstGeom prst="rect">
            <a:avLst/>
          </a:prstGeom>
        </p:spPr>
        <p:txBody>
          <a:bodyPr wrap="none">
            <a:spAutoFit/>
          </a:bodyPr>
          <a:lstStyle/>
          <a:p>
            <a:r>
              <a:rPr lang="en-US" sz="2800" dirty="0"/>
              <a:t>V = 4.89 = 5 ft/s</a:t>
            </a:r>
          </a:p>
        </p:txBody>
      </p:sp>
    </p:spTree>
    <p:extLst>
      <p:ext uri="{BB962C8B-B14F-4D97-AF65-F5344CB8AC3E}">
        <p14:creationId xmlns:p14="http://schemas.microsoft.com/office/powerpoint/2010/main" val="33178044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3" name="Title 1"/>
          <p:cNvSpPr txBox="1">
            <a:spLocks/>
          </p:cNvSpPr>
          <p:nvPr/>
        </p:nvSpPr>
        <p:spPr>
          <a:xfrm>
            <a:off x="6257109" y="628340"/>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Site Plan</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5458" y="1432582"/>
            <a:ext cx="8773205" cy="5173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3301407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8000" y="2989738"/>
            <a:ext cx="9404723" cy="1400530"/>
          </a:xfrm>
        </p:spPr>
        <p:txBody>
          <a:bodyPr/>
          <a:lstStyle/>
          <a:p>
            <a:r>
              <a:rPr lang="en-US" sz="4800"/>
              <a:t>Photovoltaic </a:t>
            </a:r>
            <a:r>
              <a:rPr lang="en-US" sz="4800" smtClean="0"/>
              <a:t>system Design</a:t>
            </a:r>
            <a:endParaRPr lang="en-US" sz="4800" dirty="0"/>
          </a:p>
        </p:txBody>
      </p:sp>
    </p:spTree>
    <p:extLst>
      <p:ext uri="{BB962C8B-B14F-4D97-AF65-F5344CB8AC3E}">
        <p14:creationId xmlns:p14="http://schemas.microsoft.com/office/powerpoint/2010/main" val="28403722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Photovoltaic </a:t>
            </a:r>
            <a:r>
              <a:rPr lang="en-US" sz="3600" dirty="0" smtClean="0"/>
              <a:t>system</a:t>
            </a:r>
            <a:endParaRPr lang="en-US" sz="3600" dirty="0"/>
          </a:p>
        </p:txBody>
      </p:sp>
      <p:sp>
        <p:nvSpPr>
          <p:cNvPr id="7" name="مستطيل 4"/>
          <p:cNvSpPr/>
          <p:nvPr/>
        </p:nvSpPr>
        <p:spPr>
          <a:xfrm>
            <a:off x="1216271" y="1153482"/>
            <a:ext cx="9876843" cy="954107"/>
          </a:xfrm>
          <a:prstGeom prst="rect">
            <a:avLst/>
          </a:prstGeom>
        </p:spPr>
        <p:txBody>
          <a:bodyPr wrap="square">
            <a:spAutoFit/>
          </a:bodyPr>
          <a:lstStyle/>
          <a:p>
            <a:pPr algn="ctr"/>
            <a:r>
              <a:rPr lang="en-US" sz="2800" dirty="0" smtClean="0"/>
              <a:t>The idea was to improve an integrated system that works efficiently in almost all days per year</a:t>
            </a:r>
            <a:endParaRPr lang="en-US" sz="2800" dirty="0"/>
          </a:p>
        </p:txBody>
      </p:sp>
      <p:sp>
        <p:nvSpPr>
          <p:cNvPr id="4" name="Rectangle 3"/>
          <p:cNvSpPr/>
          <p:nvPr/>
        </p:nvSpPr>
        <p:spPr>
          <a:xfrm>
            <a:off x="3333246" y="2301722"/>
            <a:ext cx="5642891" cy="646331"/>
          </a:xfrm>
          <a:prstGeom prst="rect">
            <a:avLst/>
          </a:prstGeom>
        </p:spPr>
        <p:txBody>
          <a:bodyPr wrap="none">
            <a:spAutoFit/>
          </a:bodyPr>
          <a:lstStyle/>
          <a:p>
            <a:r>
              <a:rPr lang="en-US" sz="3600" dirty="0" smtClean="0">
                <a:solidFill>
                  <a:schemeClr val="accent1">
                    <a:lumMod val="60000"/>
                    <a:lumOff val="40000"/>
                  </a:schemeClr>
                </a:solidFill>
              </a:rPr>
              <a:t>UTILIZING SUN’S ALTITUDE</a:t>
            </a:r>
            <a:endParaRPr lang="en-US" sz="3600" dirty="0">
              <a:solidFill>
                <a:schemeClr val="accent1">
                  <a:lumMod val="60000"/>
                  <a:lumOff val="40000"/>
                </a:scheme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1233" y="4044409"/>
            <a:ext cx="3007031" cy="271263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8535" y="4008021"/>
            <a:ext cx="2922592" cy="2704590"/>
          </a:xfrm>
          <a:prstGeom prst="rect">
            <a:avLst/>
          </a:prstGeom>
        </p:spPr>
      </p:pic>
      <p:sp>
        <p:nvSpPr>
          <p:cNvPr id="9" name="Rectangle 8"/>
          <p:cNvSpPr/>
          <p:nvPr/>
        </p:nvSpPr>
        <p:spPr>
          <a:xfrm>
            <a:off x="1566417" y="3167557"/>
            <a:ext cx="1766829" cy="830997"/>
          </a:xfrm>
          <a:prstGeom prst="rect">
            <a:avLst/>
          </a:prstGeom>
        </p:spPr>
        <p:txBody>
          <a:bodyPr wrap="none">
            <a:spAutoFit/>
          </a:bodyPr>
          <a:lstStyle/>
          <a:p>
            <a:pPr algn="ctr"/>
            <a:r>
              <a:rPr lang="en-US" sz="2400" dirty="0" smtClean="0"/>
              <a:t>Summer</a:t>
            </a:r>
          </a:p>
          <a:p>
            <a:pPr algn="ctr"/>
            <a:r>
              <a:rPr lang="en-US" sz="2400" dirty="0" smtClean="0"/>
              <a:t>Altitude 89</a:t>
            </a:r>
            <a:endParaRPr lang="en-US" sz="2400" dirty="0"/>
          </a:p>
        </p:txBody>
      </p:sp>
      <p:sp>
        <p:nvSpPr>
          <p:cNvPr id="10" name="Rectangle 9"/>
          <p:cNvSpPr/>
          <p:nvPr/>
        </p:nvSpPr>
        <p:spPr>
          <a:xfrm>
            <a:off x="8381333" y="3234869"/>
            <a:ext cx="1766829" cy="830997"/>
          </a:xfrm>
          <a:prstGeom prst="rect">
            <a:avLst/>
          </a:prstGeom>
        </p:spPr>
        <p:txBody>
          <a:bodyPr wrap="none">
            <a:spAutoFit/>
          </a:bodyPr>
          <a:lstStyle/>
          <a:p>
            <a:pPr algn="ctr"/>
            <a:r>
              <a:rPr lang="en-US" sz="2400" dirty="0" smtClean="0"/>
              <a:t>Winter</a:t>
            </a:r>
          </a:p>
          <a:p>
            <a:pPr algn="ctr"/>
            <a:r>
              <a:rPr lang="en-US" sz="2400" dirty="0" smtClean="0"/>
              <a:t>Altitude 35</a:t>
            </a:r>
            <a:endParaRPr lang="en-US" sz="2400" dirty="0"/>
          </a:p>
        </p:txBody>
      </p:sp>
    </p:spTree>
    <p:extLst>
      <p:ext uri="{BB962C8B-B14F-4D97-AF65-F5344CB8AC3E}">
        <p14:creationId xmlns:p14="http://schemas.microsoft.com/office/powerpoint/2010/main" val="3228429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Photovoltaic </a:t>
            </a:r>
            <a:r>
              <a:rPr lang="en-US" sz="3600" dirty="0" smtClean="0"/>
              <a:t>system</a:t>
            </a:r>
            <a:endParaRPr lang="en-US" sz="36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1735" y="1831567"/>
            <a:ext cx="1262236" cy="11386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9105" y="1831567"/>
            <a:ext cx="1247961" cy="11548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p:cNvPicPr/>
          <p:nvPr/>
        </p:nvPicPr>
        <p:blipFill>
          <a:blip r:embed="rId4">
            <a:lum bright="3000"/>
            <a:extLst>
              <a:ext uri="{28A0092B-C50C-407E-A947-70E740481C1C}">
                <a14:useLocalDpi xmlns:a14="http://schemas.microsoft.com/office/drawing/2010/main" val="0"/>
              </a:ext>
            </a:extLst>
          </a:blip>
          <a:stretch>
            <a:fillRect/>
          </a:stretch>
        </p:blipFill>
        <p:spPr>
          <a:xfrm>
            <a:off x="7157099" y="3616926"/>
            <a:ext cx="4506383" cy="25331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p:cNvPicPr>
            <a:picLocks noChangeAspect="1"/>
          </p:cNvPicPr>
          <p:nvPr/>
        </p:nvPicPr>
        <p:blipFill rotWithShape="1">
          <a:blip r:embed="rId5">
            <a:lum bright="9000"/>
            <a:extLst>
              <a:ext uri="{28A0092B-C50C-407E-A947-70E740481C1C}">
                <a14:useLocalDpi xmlns:a14="http://schemas.microsoft.com/office/drawing/2010/main" val="0"/>
              </a:ext>
            </a:extLst>
          </a:blip>
          <a:srcRect l="33493" t="6165" r="28230" b="3670"/>
          <a:stretch/>
        </p:blipFill>
        <p:spPr>
          <a:xfrm rot="16200000">
            <a:off x="1255789" y="2961395"/>
            <a:ext cx="3114592" cy="41268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ectangle 11"/>
          <p:cNvSpPr/>
          <p:nvPr/>
        </p:nvSpPr>
        <p:spPr>
          <a:xfrm>
            <a:off x="2014629" y="1197165"/>
            <a:ext cx="1596912" cy="523220"/>
          </a:xfrm>
          <a:prstGeom prst="rect">
            <a:avLst/>
          </a:prstGeom>
        </p:spPr>
        <p:txBody>
          <a:bodyPr wrap="none">
            <a:spAutoFit/>
          </a:bodyPr>
          <a:lstStyle/>
          <a:p>
            <a:pPr algn="ctr"/>
            <a:r>
              <a:rPr lang="en-US" sz="2800" dirty="0" smtClean="0"/>
              <a:t>Summer</a:t>
            </a:r>
          </a:p>
        </p:txBody>
      </p:sp>
      <p:sp>
        <p:nvSpPr>
          <p:cNvPr id="13" name="Rectangle 12"/>
          <p:cNvSpPr/>
          <p:nvPr/>
        </p:nvSpPr>
        <p:spPr>
          <a:xfrm>
            <a:off x="8389645" y="1190328"/>
            <a:ext cx="1284326" cy="523220"/>
          </a:xfrm>
          <a:prstGeom prst="rect">
            <a:avLst/>
          </a:prstGeom>
        </p:spPr>
        <p:txBody>
          <a:bodyPr wrap="none">
            <a:spAutoFit/>
          </a:bodyPr>
          <a:lstStyle/>
          <a:p>
            <a:pPr algn="ctr"/>
            <a:r>
              <a:rPr lang="en-US" sz="2800" dirty="0" smtClean="0"/>
              <a:t>Winter</a:t>
            </a:r>
          </a:p>
        </p:txBody>
      </p:sp>
      <p:sp>
        <p:nvSpPr>
          <p:cNvPr id="5" name="Cross 4"/>
          <p:cNvSpPr/>
          <p:nvPr/>
        </p:nvSpPr>
        <p:spPr>
          <a:xfrm>
            <a:off x="5104099" y="1610791"/>
            <a:ext cx="1596423" cy="1596423"/>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8060401" y="6240750"/>
            <a:ext cx="2699778" cy="400110"/>
          </a:xfrm>
          <a:prstGeom prst="rect">
            <a:avLst/>
          </a:prstGeom>
          <a:effectLst>
            <a:glow rad="139700">
              <a:schemeClr val="accent3">
                <a:satMod val="175000"/>
                <a:alpha val="40000"/>
              </a:schemeClr>
            </a:glow>
          </a:effectLst>
          <a:scene3d>
            <a:camera prst="orthographicFront"/>
            <a:lightRig rig="threePt" dir="t"/>
          </a:scene3d>
          <a:sp3d>
            <a:bevelT prst="angle"/>
          </a:sp3d>
        </p:spPr>
        <p:txBody>
          <a:bodyPr wrap="none">
            <a:spAutoFit/>
          </a:bodyPr>
          <a:lstStyle/>
          <a:p>
            <a:pPr algn="ctr"/>
            <a:r>
              <a:rPr lang="en-US" sz="2000" i="1" dirty="0" smtClean="0"/>
              <a:t>Also shading system</a:t>
            </a:r>
          </a:p>
        </p:txBody>
      </p:sp>
      <p:sp>
        <p:nvSpPr>
          <p:cNvPr id="15" name="Rectangle 14"/>
          <p:cNvSpPr/>
          <p:nvPr/>
        </p:nvSpPr>
        <p:spPr>
          <a:xfrm>
            <a:off x="7657698" y="3298239"/>
            <a:ext cx="2770309" cy="338554"/>
          </a:xfrm>
          <a:prstGeom prst="rect">
            <a:avLst/>
          </a:prstGeom>
          <a:effectLst>
            <a:glow rad="139700">
              <a:schemeClr val="accent3">
                <a:satMod val="175000"/>
                <a:alpha val="40000"/>
              </a:schemeClr>
            </a:glow>
          </a:effectLst>
          <a:scene3d>
            <a:camera prst="orthographicFront"/>
            <a:lightRig rig="threePt" dir="t"/>
          </a:scene3d>
          <a:sp3d>
            <a:bevelT prst="angle"/>
          </a:sp3d>
        </p:spPr>
        <p:txBody>
          <a:bodyPr wrap="none">
            <a:spAutoFit/>
          </a:bodyPr>
          <a:lstStyle/>
          <a:p>
            <a:pPr algn="ctr"/>
            <a:r>
              <a:rPr lang="en-US" sz="1600" dirty="0" smtClean="0"/>
              <a:t>Southern elevation system</a:t>
            </a:r>
          </a:p>
        </p:txBody>
      </p:sp>
      <p:sp>
        <p:nvSpPr>
          <p:cNvPr id="16" name="Rectangle 15"/>
          <p:cNvSpPr/>
          <p:nvPr/>
        </p:nvSpPr>
        <p:spPr>
          <a:xfrm>
            <a:off x="1876771" y="3135799"/>
            <a:ext cx="1734770" cy="338554"/>
          </a:xfrm>
          <a:prstGeom prst="rect">
            <a:avLst/>
          </a:prstGeom>
          <a:effectLst>
            <a:glow rad="139700">
              <a:schemeClr val="accent3">
                <a:satMod val="175000"/>
                <a:alpha val="40000"/>
              </a:schemeClr>
            </a:glow>
          </a:effectLst>
          <a:scene3d>
            <a:camera prst="orthographicFront"/>
            <a:lightRig rig="threePt" dir="t"/>
          </a:scene3d>
          <a:sp3d>
            <a:bevelT prst="angle"/>
          </a:sp3d>
        </p:spPr>
        <p:txBody>
          <a:bodyPr wrap="none">
            <a:spAutoFit/>
          </a:bodyPr>
          <a:lstStyle/>
          <a:p>
            <a:pPr algn="ctr"/>
            <a:r>
              <a:rPr lang="en-US" sz="1600" dirty="0" smtClean="0"/>
              <a:t>Roof flat system</a:t>
            </a:r>
          </a:p>
        </p:txBody>
      </p:sp>
    </p:spTree>
    <p:extLst>
      <p:ext uri="{BB962C8B-B14F-4D97-AF65-F5344CB8AC3E}">
        <p14:creationId xmlns:p14="http://schemas.microsoft.com/office/powerpoint/2010/main" val="26473937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Photovoltaic </a:t>
            </a:r>
            <a:r>
              <a:rPr lang="en-US" sz="3600" dirty="0" smtClean="0"/>
              <a:t>system: </a:t>
            </a:r>
            <a:r>
              <a:rPr lang="en-US" sz="4000" b="1" dirty="0" smtClean="0"/>
              <a:t>Integration</a:t>
            </a:r>
            <a:endParaRPr lang="en-US" sz="36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781" y="1545105"/>
            <a:ext cx="6146408" cy="4969111"/>
          </a:xfrm>
          <a:prstGeom prst="rect">
            <a:avLst/>
          </a:prstGeom>
          <a:ln>
            <a:noFill/>
          </a:ln>
          <a:effectLst>
            <a:outerShdw blurRad="292100" dist="139700" dir="2700000" algn="tl" rotWithShape="0">
              <a:srgbClr val="333333">
                <a:alpha val="65000"/>
              </a:srgbClr>
            </a:outerShdw>
          </a:effectLst>
        </p:spPr>
      </p:pic>
      <p:sp>
        <p:nvSpPr>
          <p:cNvPr id="14" name="Rectangle 13"/>
          <p:cNvSpPr/>
          <p:nvPr/>
        </p:nvSpPr>
        <p:spPr>
          <a:xfrm>
            <a:off x="7299133" y="1545105"/>
            <a:ext cx="2824812" cy="461665"/>
          </a:xfrm>
          <a:prstGeom prst="rect">
            <a:avLst/>
          </a:prstGeom>
        </p:spPr>
        <p:txBody>
          <a:bodyPr wrap="none">
            <a:spAutoFit/>
          </a:bodyPr>
          <a:lstStyle/>
          <a:p>
            <a:r>
              <a:rPr lang="en-US" sz="2400" dirty="0" smtClean="0"/>
              <a:t># of modules: 256</a:t>
            </a:r>
            <a:endParaRPr lang="en-US" sz="2400" dirty="0"/>
          </a:p>
        </p:txBody>
      </p:sp>
      <p:sp>
        <p:nvSpPr>
          <p:cNvPr id="15" name="Rectangle 14"/>
          <p:cNvSpPr/>
          <p:nvPr/>
        </p:nvSpPr>
        <p:spPr>
          <a:xfrm>
            <a:off x="7299132" y="2045315"/>
            <a:ext cx="2980303" cy="461665"/>
          </a:xfrm>
          <a:prstGeom prst="rect">
            <a:avLst/>
          </a:prstGeom>
        </p:spPr>
        <p:txBody>
          <a:bodyPr wrap="none">
            <a:spAutoFit/>
          </a:bodyPr>
          <a:lstStyle/>
          <a:p>
            <a:r>
              <a:rPr lang="en-US" sz="2400" dirty="0" smtClean="0"/>
              <a:t>Pnom total: 73kWp</a:t>
            </a:r>
            <a:endParaRPr lang="en-US" sz="2400" dirty="0"/>
          </a:p>
        </p:txBody>
      </p:sp>
      <p:sp>
        <p:nvSpPr>
          <p:cNvPr id="16" name="Rectangle 15"/>
          <p:cNvSpPr/>
          <p:nvPr/>
        </p:nvSpPr>
        <p:spPr>
          <a:xfrm>
            <a:off x="7299132" y="2545525"/>
            <a:ext cx="4892867" cy="400110"/>
          </a:xfrm>
          <a:prstGeom prst="rect">
            <a:avLst/>
          </a:prstGeom>
        </p:spPr>
        <p:txBody>
          <a:bodyPr wrap="square">
            <a:spAutoFit/>
          </a:bodyPr>
          <a:lstStyle/>
          <a:p>
            <a:r>
              <a:rPr lang="en-US" sz="2000" dirty="0" smtClean="0"/>
              <a:t>Produced energy: 118 MWh/year </a:t>
            </a:r>
            <a:endParaRPr lang="en-US" sz="2000" dirty="0"/>
          </a:p>
        </p:txBody>
      </p:sp>
      <p:sp>
        <p:nvSpPr>
          <p:cNvPr id="17" name="Rectangle 16"/>
          <p:cNvSpPr/>
          <p:nvPr/>
        </p:nvSpPr>
        <p:spPr>
          <a:xfrm>
            <a:off x="7299134" y="4127884"/>
            <a:ext cx="2824812" cy="461665"/>
          </a:xfrm>
          <a:prstGeom prst="rect">
            <a:avLst/>
          </a:prstGeom>
        </p:spPr>
        <p:txBody>
          <a:bodyPr wrap="none">
            <a:spAutoFit/>
          </a:bodyPr>
          <a:lstStyle/>
          <a:p>
            <a:r>
              <a:rPr lang="en-US" sz="2400" dirty="0" smtClean="0"/>
              <a:t># of modules: 308</a:t>
            </a:r>
            <a:endParaRPr lang="en-US" sz="2400" dirty="0"/>
          </a:p>
        </p:txBody>
      </p:sp>
      <p:sp>
        <p:nvSpPr>
          <p:cNvPr id="18" name="Rectangle 17"/>
          <p:cNvSpPr/>
          <p:nvPr/>
        </p:nvSpPr>
        <p:spPr>
          <a:xfrm>
            <a:off x="7299133" y="4628094"/>
            <a:ext cx="3065263" cy="461665"/>
          </a:xfrm>
          <a:prstGeom prst="rect">
            <a:avLst/>
          </a:prstGeom>
        </p:spPr>
        <p:txBody>
          <a:bodyPr wrap="none">
            <a:spAutoFit/>
          </a:bodyPr>
          <a:lstStyle/>
          <a:p>
            <a:r>
              <a:rPr lang="en-US" sz="2400" dirty="0" smtClean="0"/>
              <a:t>Pnom total: 88 kWp</a:t>
            </a:r>
            <a:endParaRPr lang="en-US" sz="2400" dirty="0"/>
          </a:p>
        </p:txBody>
      </p:sp>
      <p:sp>
        <p:nvSpPr>
          <p:cNvPr id="19" name="Rectangle 18"/>
          <p:cNvSpPr/>
          <p:nvPr/>
        </p:nvSpPr>
        <p:spPr>
          <a:xfrm>
            <a:off x="7299133" y="5128304"/>
            <a:ext cx="4892867" cy="400110"/>
          </a:xfrm>
          <a:prstGeom prst="rect">
            <a:avLst/>
          </a:prstGeom>
        </p:spPr>
        <p:txBody>
          <a:bodyPr wrap="square">
            <a:spAutoFit/>
          </a:bodyPr>
          <a:lstStyle/>
          <a:p>
            <a:r>
              <a:rPr lang="en-US" sz="2000" dirty="0" smtClean="0"/>
              <a:t>Produced energy: 90.3 MWh/year </a:t>
            </a:r>
            <a:endParaRPr lang="en-US" sz="2000" dirty="0"/>
          </a:p>
        </p:txBody>
      </p:sp>
    </p:spTree>
    <p:extLst>
      <p:ext uri="{BB962C8B-B14F-4D97-AF65-F5344CB8AC3E}">
        <p14:creationId xmlns:p14="http://schemas.microsoft.com/office/powerpoint/2010/main" val="240649417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Photovoltaic </a:t>
            </a:r>
            <a:r>
              <a:rPr lang="en-US" sz="3600" dirty="0" smtClean="0"/>
              <a:t>system: </a:t>
            </a:r>
            <a:r>
              <a:rPr lang="en-US" sz="4000" b="1" dirty="0" smtClean="0"/>
              <a:t>statistics</a:t>
            </a:r>
            <a:endParaRPr lang="en-US" sz="3600" b="1" dirty="0"/>
          </a:p>
        </p:txBody>
      </p:sp>
      <p:sp>
        <p:nvSpPr>
          <p:cNvPr id="10" name="Rectangle 9"/>
          <p:cNvSpPr/>
          <p:nvPr/>
        </p:nvSpPr>
        <p:spPr>
          <a:xfrm>
            <a:off x="982554" y="4081806"/>
            <a:ext cx="4262705" cy="461665"/>
          </a:xfrm>
          <a:prstGeom prst="rect">
            <a:avLst/>
          </a:prstGeom>
        </p:spPr>
        <p:txBody>
          <a:bodyPr wrap="none">
            <a:spAutoFit/>
          </a:bodyPr>
          <a:lstStyle/>
          <a:p>
            <a:r>
              <a:rPr lang="en-US" sz="2400" dirty="0"/>
              <a:t>Payback </a:t>
            </a:r>
            <a:r>
              <a:rPr lang="en-US" sz="2400" dirty="0" smtClean="0"/>
              <a:t>period: 30 months</a:t>
            </a:r>
            <a:endParaRPr lang="en-US" sz="2400" dirty="0"/>
          </a:p>
        </p:txBody>
      </p:sp>
      <p:sp>
        <p:nvSpPr>
          <p:cNvPr id="11" name="Rectangle 10"/>
          <p:cNvSpPr/>
          <p:nvPr/>
        </p:nvSpPr>
        <p:spPr>
          <a:xfrm>
            <a:off x="982553" y="4827763"/>
            <a:ext cx="5612434" cy="461665"/>
          </a:xfrm>
          <a:prstGeom prst="rect">
            <a:avLst/>
          </a:prstGeom>
        </p:spPr>
        <p:txBody>
          <a:bodyPr wrap="none">
            <a:spAutoFit/>
          </a:bodyPr>
          <a:lstStyle/>
          <a:p>
            <a:r>
              <a:rPr lang="en-US" sz="2400" dirty="0"/>
              <a:t>PV system coverage = </a:t>
            </a:r>
            <a:r>
              <a:rPr lang="en-US" sz="2400" dirty="0" smtClean="0"/>
              <a:t>60 % in Winter</a:t>
            </a:r>
            <a:endParaRPr lang="en-US" sz="2400" dirty="0"/>
          </a:p>
        </p:txBody>
      </p:sp>
      <p:sp>
        <p:nvSpPr>
          <p:cNvPr id="12" name="Rectangle 11"/>
          <p:cNvSpPr/>
          <p:nvPr/>
        </p:nvSpPr>
        <p:spPr>
          <a:xfrm>
            <a:off x="982553" y="5573720"/>
            <a:ext cx="5798382" cy="461665"/>
          </a:xfrm>
          <a:prstGeom prst="rect">
            <a:avLst/>
          </a:prstGeom>
        </p:spPr>
        <p:txBody>
          <a:bodyPr wrap="none">
            <a:spAutoFit/>
          </a:bodyPr>
          <a:lstStyle/>
          <a:p>
            <a:r>
              <a:rPr lang="en-US" sz="2400" dirty="0"/>
              <a:t>PV system coverage = </a:t>
            </a:r>
            <a:r>
              <a:rPr lang="en-US" sz="2400" dirty="0" smtClean="0"/>
              <a:t>43% in Summer</a:t>
            </a:r>
            <a:endParaRPr lang="en-US" sz="2400"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0127" y="1217820"/>
            <a:ext cx="1936655" cy="2524001"/>
          </a:xfrm>
          <a:prstGeom prst="rect">
            <a:avLst/>
          </a:prstGeom>
        </p:spPr>
      </p:pic>
      <p:sp>
        <p:nvSpPr>
          <p:cNvPr id="6" name="Rectangle 5"/>
          <p:cNvSpPr/>
          <p:nvPr/>
        </p:nvSpPr>
        <p:spPr>
          <a:xfrm>
            <a:off x="986355" y="3398573"/>
            <a:ext cx="7852611" cy="461665"/>
          </a:xfrm>
          <a:prstGeom prst="rect">
            <a:avLst/>
          </a:prstGeom>
        </p:spPr>
        <p:txBody>
          <a:bodyPr wrap="square">
            <a:spAutoFit/>
          </a:bodyPr>
          <a:lstStyle/>
          <a:p>
            <a:r>
              <a:rPr lang="en-US" sz="2400" dirty="0"/>
              <a:t>Total cost of PV systems = </a:t>
            </a:r>
            <a:r>
              <a:rPr lang="en-US" sz="2400" dirty="0" smtClean="0"/>
              <a:t>$ 77220</a:t>
            </a:r>
            <a:endParaRPr lang="en-US" sz="2400" dirty="0"/>
          </a:p>
        </p:txBody>
      </p:sp>
      <p:pic>
        <p:nvPicPr>
          <p:cNvPr id="20" name="صورة 2" descr="24252207_10154926462712522_199013319_n.jpg"/>
          <p:cNvPicPr/>
          <p:nvPr/>
        </p:nvPicPr>
        <p:blipFill>
          <a:blip r:embed="rId3"/>
          <a:srcRect/>
          <a:stretch>
            <a:fillRect/>
          </a:stretch>
        </p:blipFill>
        <p:spPr bwMode="auto">
          <a:xfrm>
            <a:off x="2326871" y="1154441"/>
            <a:ext cx="2585789" cy="20857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5132160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2400" y="2520506"/>
            <a:ext cx="9404723" cy="1400530"/>
          </a:xfrm>
        </p:spPr>
        <p:txBody>
          <a:bodyPr/>
          <a:lstStyle/>
          <a:p>
            <a:r>
              <a:rPr lang="en-US" sz="4800" dirty="0" smtClean="0"/>
              <a:t>Mechanical </a:t>
            </a:r>
            <a:r>
              <a:rPr lang="en-US" sz="4800" dirty="0"/>
              <a:t>Design</a:t>
            </a:r>
          </a:p>
        </p:txBody>
      </p:sp>
      <p:sp>
        <p:nvSpPr>
          <p:cNvPr id="4" name="Rectangle 3"/>
          <p:cNvSpPr/>
          <p:nvPr/>
        </p:nvSpPr>
        <p:spPr>
          <a:xfrm>
            <a:off x="2692400" y="3565436"/>
            <a:ext cx="6096000" cy="1477328"/>
          </a:xfrm>
          <a:prstGeom prst="rect">
            <a:avLst/>
          </a:prstGeom>
        </p:spPr>
        <p:txBody>
          <a:bodyPr>
            <a:spAutoFit/>
          </a:bodyPr>
          <a:lstStyle/>
          <a:p>
            <a:pPr algn="ctr"/>
            <a:r>
              <a:rPr lang="en-US" dirty="0"/>
              <a:t>Water Supplying </a:t>
            </a:r>
            <a:r>
              <a:rPr lang="en-US" dirty="0" smtClean="0"/>
              <a:t>System</a:t>
            </a:r>
            <a:endParaRPr lang="en-US" dirty="0"/>
          </a:p>
          <a:p>
            <a:pPr algn="ctr"/>
            <a:r>
              <a:rPr lang="en-US" dirty="0"/>
              <a:t>Drainage </a:t>
            </a:r>
            <a:r>
              <a:rPr lang="en-US" dirty="0" smtClean="0"/>
              <a:t>Systems</a:t>
            </a:r>
          </a:p>
          <a:p>
            <a:pPr algn="ctr"/>
            <a:r>
              <a:rPr lang="en-US" dirty="0"/>
              <a:t>Elevators</a:t>
            </a:r>
          </a:p>
          <a:p>
            <a:pPr algn="ctr"/>
            <a:r>
              <a:rPr lang="en-US" sz="1600" dirty="0" smtClean="0"/>
              <a:t>HVAC </a:t>
            </a:r>
            <a:r>
              <a:rPr lang="en-US" dirty="0" smtClean="0"/>
              <a:t>System</a:t>
            </a:r>
          </a:p>
          <a:p>
            <a:pPr algn="ctr"/>
            <a:endParaRPr lang="en-US" dirty="0"/>
          </a:p>
        </p:txBody>
      </p:sp>
    </p:spTree>
    <p:extLst>
      <p:ext uri="{BB962C8B-B14F-4D97-AF65-F5344CB8AC3E}">
        <p14:creationId xmlns:p14="http://schemas.microsoft.com/office/powerpoint/2010/main" val="425483006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Water Supplying System</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6610" y="1455737"/>
            <a:ext cx="7092950" cy="500175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3170020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7324" y="1119187"/>
            <a:ext cx="7585075" cy="5411823"/>
          </a:xfrm>
          <a:prstGeom prst="rect">
            <a:avLst/>
          </a:prstGeom>
        </p:spPr>
      </p:pic>
    </p:spTree>
    <p:extLst>
      <p:ext uri="{BB962C8B-B14F-4D97-AF65-F5344CB8AC3E}">
        <p14:creationId xmlns:p14="http://schemas.microsoft.com/office/powerpoint/2010/main" val="387860583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7324" y="1119187"/>
            <a:ext cx="7585075" cy="5411823"/>
          </a:xfrm>
          <a:prstGeom prst="rect">
            <a:avLst/>
          </a:prstGeom>
        </p:spPr>
      </p:pic>
    </p:spTree>
    <p:extLst>
      <p:ext uri="{BB962C8B-B14F-4D97-AF65-F5344CB8AC3E}">
        <p14:creationId xmlns:p14="http://schemas.microsoft.com/office/powerpoint/2010/main" val="228087958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7122" y="1384299"/>
            <a:ext cx="6548438" cy="50168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1031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75306621"/>
              </p:ext>
            </p:extLst>
          </p:nvPr>
        </p:nvGraphicFramePr>
        <p:xfrm>
          <a:off x="2018747" y="3337493"/>
          <a:ext cx="8127999" cy="3157037"/>
        </p:xfrm>
        <a:graphic>
          <a:graphicData uri="http://schemas.openxmlformats.org/drawingml/2006/table">
            <a:tbl>
              <a:tblPr firstRow="1" bandRow="1">
                <a:tableStyleId>{00A15C55-8517-42AA-B614-E9B94910E393}</a:tableStyleId>
              </a:tblPr>
              <a:tblGrid>
                <a:gridCol w="2709333"/>
                <a:gridCol w="2709333"/>
                <a:gridCol w="2709333"/>
              </a:tblGrid>
              <a:tr h="0">
                <a:tc>
                  <a:txBody>
                    <a:bodyPr/>
                    <a:lstStyle/>
                    <a:p>
                      <a:pPr algn="ctr"/>
                      <a:r>
                        <a:rPr lang="en-US" dirty="0" smtClean="0"/>
                        <a:t>Floor</a:t>
                      </a:r>
                      <a:endParaRPr lang="en-US" dirty="0"/>
                    </a:p>
                  </a:txBody>
                  <a:tcPr/>
                </a:tc>
                <a:tc>
                  <a:txBody>
                    <a:bodyPr/>
                    <a:lstStyle/>
                    <a:p>
                      <a:pPr algn="ctr"/>
                      <a:r>
                        <a:rPr lang="en-US" dirty="0" smtClean="0"/>
                        <a:t>Function</a:t>
                      </a:r>
                      <a:endParaRPr lang="en-US" dirty="0"/>
                    </a:p>
                  </a:txBody>
                  <a:tcPr/>
                </a:tc>
                <a:tc>
                  <a:txBody>
                    <a:bodyPr/>
                    <a:lstStyle/>
                    <a:p>
                      <a:pPr algn="ctr"/>
                      <a:r>
                        <a:rPr lang="en-US" dirty="0" smtClean="0"/>
                        <a:t>Area m^2</a:t>
                      </a:r>
                      <a:endParaRPr lang="en-US" dirty="0"/>
                    </a:p>
                  </a:txBody>
                  <a:tcPr/>
                </a:tc>
              </a:tr>
              <a:tr h="370840">
                <a:tc>
                  <a:txBody>
                    <a:bodyPr/>
                    <a:lstStyle/>
                    <a:p>
                      <a:pPr algn="ctr"/>
                      <a:r>
                        <a:rPr lang="en-US" dirty="0" smtClean="0"/>
                        <a:t>Basement</a:t>
                      </a:r>
                      <a:endParaRPr lang="en-US" dirty="0"/>
                    </a:p>
                  </a:txBody>
                  <a:tcPr/>
                </a:tc>
                <a:tc>
                  <a:txBody>
                    <a:bodyPr/>
                    <a:lstStyle/>
                    <a:p>
                      <a:pPr algn="ctr"/>
                      <a:r>
                        <a:rPr lang="en-US" dirty="0" smtClean="0"/>
                        <a:t>Parking</a:t>
                      </a:r>
                      <a:endParaRPr lang="en-US" dirty="0"/>
                    </a:p>
                  </a:txBody>
                  <a:tcPr/>
                </a:tc>
                <a:tc>
                  <a:txBody>
                    <a:bodyPr/>
                    <a:lstStyle/>
                    <a:p>
                      <a:pPr algn="ctr"/>
                      <a:r>
                        <a:rPr lang="en-US" dirty="0" smtClean="0"/>
                        <a:t>1900</a:t>
                      </a:r>
                      <a:endParaRPr lang="en-US" dirty="0"/>
                    </a:p>
                  </a:txBody>
                  <a:tcPr/>
                </a:tc>
              </a:tr>
              <a:tr h="566237">
                <a:tc>
                  <a:txBody>
                    <a:bodyPr/>
                    <a:lstStyle/>
                    <a:p>
                      <a:pPr algn="ctr"/>
                      <a:r>
                        <a:rPr lang="en-US" dirty="0" smtClean="0"/>
                        <a:t>Ground floor</a:t>
                      </a:r>
                      <a:endParaRPr lang="en-US" dirty="0"/>
                    </a:p>
                  </a:txBody>
                  <a:tcPr/>
                </a:tc>
                <a:tc>
                  <a:txBody>
                    <a:bodyPr/>
                    <a:lstStyle/>
                    <a:p>
                      <a:pPr algn="ctr"/>
                      <a:r>
                        <a:rPr lang="en-US" dirty="0" smtClean="0"/>
                        <a:t>Commercial</a:t>
                      </a:r>
                      <a:endParaRPr lang="en-US" dirty="0"/>
                    </a:p>
                  </a:txBody>
                  <a:tcPr/>
                </a:tc>
                <a:tc>
                  <a:txBody>
                    <a:bodyPr/>
                    <a:lstStyle/>
                    <a:p>
                      <a:pPr algn="ctr"/>
                      <a:r>
                        <a:rPr lang="en-US" dirty="0" smtClean="0"/>
                        <a:t>1500</a:t>
                      </a:r>
                      <a:endParaRPr lang="en-US" dirty="0"/>
                    </a:p>
                  </a:txBody>
                  <a:tcPr/>
                </a:tc>
              </a:tr>
              <a:tr h="370840">
                <a:tc>
                  <a:txBody>
                    <a:bodyPr/>
                    <a:lstStyle/>
                    <a:p>
                      <a:pPr algn="ctr"/>
                      <a:r>
                        <a:rPr lang="en-US" dirty="0" smtClean="0"/>
                        <a:t>1</a:t>
                      </a:r>
                      <a:r>
                        <a:rPr lang="en-US" baseline="30000" dirty="0" smtClean="0"/>
                        <a:t>st</a:t>
                      </a:r>
                      <a:endParaRPr lang="en-US" dirty="0" smtClean="0"/>
                    </a:p>
                  </a:txBody>
                  <a:tcPr/>
                </a:tc>
                <a:tc>
                  <a:txBody>
                    <a:bodyPr/>
                    <a:lstStyle/>
                    <a:p>
                      <a:pPr algn="ctr"/>
                      <a:r>
                        <a:rPr lang="en-US" dirty="0" smtClean="0"/>
                        <a:t>Residential</a:t>
                      </a:r>
                      <a:endParaRPr lang="en-US" dirty="0"/>
                    </a:p>
                  </a:txBody>
                  <a:tcPr/>
                </a:tc>
                <a:tc>
                  <a:txBody>
                    <a:bodyPr/>
                    <a:lstStyle/>
                    <a:p>
                      <a:pPr algn="ctr"/>
                      <a:r>
                        <a:rPr lang="en-US" sz="1800" kern="1200" dirty="0" smtClean="0">
                          <a:solidFill>
                            <a:schemeClr val="dk1"/>
                          </a:solidFill>
                          <a:effectLst/>
                          <a:latin typeface="+mn-lt"/>
                          <a:ea typeface="+mn-ea"/>
                          <a:cs typeface="+mn-cs"/>
                        </a:rPr>
                        <a:t>470</a:t>
                      </a:r>
                      <a:endParaRPr lang="en-US" dirty="0"/>
                    </a:p>
                  </a:txBody>
                  <a:tcPr/>
                </a:tc>
              </a:tr>
              <a:tr h="370840">
                <a:tc>
                  <a:txBody>
                    <a:bodyPr/>
                    <a:lstStyle/>
                    <a:p>
                      <a:pPr algn="ctr"/>
                      <a:r>
                        <a:rPr lang="en-US" dirty="0" smtClean="0"/>
                        <a:t>2</a:t>
                      </a:r>
                      <a:r>
                        <a:rPr lang="en-US" baseline="30000" dirty="0" smtClean="0"/>
                        <a:t>nd</a:t>
                      </a:r>
                      <a:endParaRPr lang="en-US" dirty="0" smtClean="0"/>
                    </a:p>
                  </a:txBody>
                  <a:tcPr/>
                </a:tc>
                <a:tc>
                  <a:txBody>
                    <a:bodyPr/>
                    <a:lstStyle/>
                    <a:p>
                      <a:pPr algn="ctr"/>
                      <a:r>
                        <a:rPr lang="en-US" dirty="0" smtClean="0"/>
                        <a:t>Residential</a:t>
                      </a:r>
                      <a:endParaRPr lang="en-US" dirty="0"/>
                    </a:p>
                  </a:txBody>
                  <a:tcPr/>
                </a:tc>
                <a:tc>
                  <a:txBody>
                    <a:bodyPr/>
                    <a:lstStyle/>
                    <a:p>
                      <a:pPr algn="ctr"/>
                      <a:r>
                        <a:rPr lang="en-US" sz="1800" kern="1200" dirty="0" smtClean="0">
                          <a:solidFill>
                            <a:schemeClr val="dk1"/>
                          </a:solidFill>
                          <a:effectLst/>
                          <a:latin typeface="+mn-lt"/>
                          <a:ea typeface="+mn-ea"/>
                          <a:cs typeface="+mn-cs"/>
                        </a:rPr>
                        <a:t>470</a:t>
                      </a:r>
                      <a:endParaRPr lang="en-US" dirty="0"/>
                    </a:p>
                  </a:txBody>
                  <a:tcPr/>
                </a:tc>
              </a:tr>
              <a:tr h="370840">
                <a:tc>
                  <a:txBody>
                    <a:bodyPr/>
                    <a:lstStyle/>
                    <a:p>
                      <a:pPr algn="ctr"/>
                      <a:r>
                        <a:rPr lang="en-US" dirty="0" smtClean="0"/>
                        <a:t>3</a:t>
                      </a:r>
                      <a:r>
                        <a:rPr lang="en-US" baseline="30000" dirty="0" smtClean="0"/>
                        <a:t>rd</a:t>
                      </a:r>
                      <a:endParaRPr lang="en-US" dirty="0" smtClean="0"/>
                    </a:p>
                  </a:txBody>
                  <a:tcPr/>
                </a:tc>
                <a:tc>
                  <a:txBody>
                    <a:bodyPr/>
                    <a:lstStyle/>
                    <a:p>
                      <a:pPr algn="ctr"/>
                      <a:r>
                        <a:rPr lang="en-US" dirty="0" smtClean="0"/>
                        <a:t>Residential</a:t>
                      </a:r>
                      <a:endParaRPr lang="en-US" dirty="0"/>
                    </a:p>
                  </a:txBody>
                  <a:tcPr/>
                </a:tc>
                <a:tc>
                  <a:txBody>
                    <a:bodyPr/>
                    <a:lstStyle/>
                    <a:p>
                      <a:pPr algn="ctr"/>
                      <a:r>
                        <a:rPr lang="en-US" sz="1800" kern="1200" dirty="0" smtClean="0">
                          <a:solidFill>
                            <a:schemeClr val="dk1"/>
                          </a:solidFill>
                          <a:effectLst/>
                          <a:latin typeface="+mn-lt"/>
                          <a:ea typeface="+mn-ea"/>
                          <a:cs typeface="+mn-cs"/>
                        </a:rPr>
                        <a:t>470</a:t>
                      </a:r>
                      <a:endParaRPr lang="en-US" dirty="0"/>
                    </a:p>
                  </a:txBody>
                  <a:tcPr/>
                </a:tc>
              </a:tr>
              <a:tr h="370840">
                <a:tc>
                  <a:txBody>
                    <a:bodyPr/>
                    <a:lstStyle/>
                    <a:p>
                      <a:pPr algn="ctr"/>
                      <a:r>
                        <a:rPr lang="en-US" dirty="0" smtClean="0"/>
                        <a:t>4</a:t>
                      </a:r>
                      <a:r>
                        <a:rPr lang="en-US" baseline="30000" dirty="0" smtClean="0"/>
                        <a:t>th</a:t>
                      </a:r>
                      <a:endParaRPr lang="en-US" dirty="0" smtClean="0"/>
                    </a:p>
                  </a:txBody>
                  <a:tcPr/>
                </a:tc>
                <a:tc>
                  <a:txBody>
                    <a:bodyPr/>
                    <a:lstStyle/>
                    <a:p>
                      <a:pPr algn="ctr"/>
                      <a:r>
                        <a:rPr lang="en-US" dirty="0" smtClean="0"/>
                        <a:t>Residential</a:t>
                      </a:r>
                      <a:endParaRPr lang="en-US" dirty="0"/>
                    </a:p>
                  </a:txBody>
                  <a:tcPr/>
                </a:tc>
                <a:tc>
                  <a:txBody>
                    <a:bodyPr/>
                    <a:lstStyle/>
                    <a:p>
                      <a:pPr algn="ctr"/>
                      <a:r>
                        <a:rPr lang="en-US" sz="1800" kern="1200" dirty="0" smtClean="0">
                          <a:solidFill>
                            <a:schemeClr val="dk1"/>
                          </a:solidFill>
                          <a:effectLst/>
                          <a:latin typeface="+mn-lt"/>
                          <a:ea typeface="+mn-ea"/>
                          <a:cs typeface="+mn-cs"/>
                        </a:rPr>
                        <a:t>470</a:t>
                      </a:r>
                      <a:endParaRPr lang="en-US" dirty="0"/>
                    </a:p>
                  </a:txBody>
                  <a:tcPr/>
                </a:tc>
              </a:tr>
              <a:tr h="370840">
                <a:tc>
                  <a:txBody>
                    <a:bodyPr/>
                    <a:lstStyle/>
                    <a:p>
                      <a:pPr algn="ctr"/>
                      <a:r>
                        <a:rPr lang="en-US" dirty="0" smtClean="0"/>
                        <a:t>5</a:t>
                      </a:r>
                      <a:r>
                        <a:rPr lang="en-US" baseline="30000" dirty="0" smtClean="0"/>
                        <a:t>th</a:t>
                      </a:r>
                      <a:endParaRPr lang="en-US" dirty="0" smtClean="0"/>
                    </a:p>
                  </a:txBody>
                  <a:tcPr/>
                </a:tc>
                <a:tc>
                  <a:txBody>
                    <a:bodyPr/>
                    <a:lstStyle/>
                    <a:p>
                      <a:pPr algn="ctr"/>
                      <a:r>
                        <a:rPr lang="en-US" dirty="0" smtClean="0"/>
                        <a:t>Residential</a:t>
                      </a:r>
                      <a:endParaRPr lang="en-US" dirty="0"/>
                    </a:p>
                  </a:txBody>
                  <a:tcPr/>
                </a:tc>
                <a:tc>
                  <a:txBody>
                    <a:bodyPr/>
                    <a:lstStyle/>
                    <a:p>
                      <a:pPr algn="ctr"/>
                      <a:r>
                        <a:rPr lang="en-US" sz="1800" kern="1200" dirty="0" smtClean="0">
                          <a:solidFill>
                            <a:schemeClr val="dk1"/>
                          </a:solidFill>
                          <a:effectLst/>
                          <a:latin typeface="+mn-lt"/>
                          <a:ea typeface="+mn-ea"/>
                          <a:cs typeface="+mn-cs"/>
                        </a:rPr>
                        <a:t>470</a:t>
                      </a:r>
                      <a:endParaRPr lang="en-US" dirty="0"/>
                    </a:p>
                  </a:txBody>
                  <a:tcPr/>
                </a:tc>
              </a:tr>
            </a:tbl>
          </a:graphicData>
        </a:graphic>
      </p:graphicFrame>
      <p:sp>
        <p:nvSpPr>
          <p:cNvPr id="7" name="Left Bracket 6"/>
          <p:cNvSpPr/>
          <p:nvPr/>
        </p:nvSpPr>
        <p:spPr>
          <a:xfrm>
            <a:off x="1683027" y="4757532"/>
            <a:ext cx="278294" cy="170953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1003920" y="5381464"/>
            <a:ext cx="2772949" cy="461665"/>
          </a:xfrm>
          <a:prstGeom prst="rect">
            <a:avLst/>
          </a:prstGeom>
          <a:noFill/>
        </p:spPr>
        <p:txBody>
          <a:bodyPr wrap="square" rtlCol="0">
            <a:spAutoFit/>
          </a:bodyPr>
          <a:lstStyle/>
          <a:p>
            <a:r>
              <a:rPr lang="en-US" sz="2400" dirty="0" smtClean="0"/>
              <a:t>2 X</a:t>
            </a:r>
            <a:endParaRPr lang="en-US" sz="2400" dirty="0"/>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3379402" y="1603557"/>
            <a:ext cx="2305782" cy="1457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6518952" y="1573404"/>
            <a:ext cx="2121466" cy="14878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5406503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4247" y="1225550"/>
            <a:ext cx="6945313" cy="5104872"/>
          </a:xfrm>
          <a:prstGeom prst="rect">
            <a:avLst/>
          </a:prstGeom>
        </p:spPr>
      </p:pic>
    </p:spTree>
    <p:extLst>
      <p:ext uri="{BB962C8B-B14F-4D97-AF65-F5344CB8AC3E}">
        <p14:creationId xmlns:p14="http://schemas.microsoft.com/office/powerpoint/2010/main" val="421518599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5612" y="1325562"/>
            <a:ext cx="7062788" cy="5200659"/>
          </a:xfrm>
          <a:prstGeom prst="rect">
            <a:avLst/>
          </a:prstGeom>
        </p:spPr>
      </p:pic>
    </p:spTree>
    <p:extLst>
      <p:ext uri="{BB962C8B-B14F-4D97-AF65-F5344CB8AC3E}">
        <p14:creationId xmlns:p14="http://schemas.microsoft.com/office/powerpoint/2010/main" val="102268685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6337" y="1521018"/>
            <a:ext cx="7485063" cy="4840989"/>
          </a:xfrm>
          <a:prstGeom prst="rect">
            <a:avLst/>
          </a:prstGeom>
        </p:spPr>
      </p:pic>
    </p:spTree>
    <p:extLst>
      <p:ext uri="{BB962C8B-B14F-4D97-AF65-F5344CB8AC3E}">
        <p14:creationId xmlns:p14="http://schemas.microsoft.com/office/powerpoint/2010/main" val="426178159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4560" y="1433512"/>
            <a:ext cx="7452440" cy="4809990"/>
          </a:xfrm>
          <a:prstGeom prst="rect">
            <a:avLst/>
          </a:prstGeom>
        </p:spPr>
      </p:pic>
    </p:spTree>
    <p:extLst>
      <p:ext uri="{BB962C8B-B14F-4D97-AF65-F5344CB8AC3E}">
        <p14:creationId xmlns:p14="http://schemas.microsoft.com/office/powerpoint/2010/main" val="336460077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a:t>Drainage Systems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637" y="1357312"/>
            <a:ext cx="6977063" cy="50845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8010" y="1713548"/>
            <a:ext cx="3378700" cy="4209155"/>
          </a:xfrm>
          <a:prstGeom prst="rect">
            <a:avLst/>
          </a:prstGeom>
        </p:spPr>
      </p:pic>
      <p:cxnSp>
        <p:nvCxnSpPr>
          <p:cNvPr id="7" name="Straight Connector 6"/>
          <p:cNvCxnSpPr/>
          <p:nvPr/>
        </p:nvCxnSpPr>
        <p:spPr>
          <a:xfrm>
            <a:off x="4940300" y="3441700"/>
            <a:ext cx="3429000" cy="24130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8511269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smtClean="0"/>
              <a:t>Elevators</a:t>
            </a:r>
            <a:endParaRPr lang="en-US" sz="3600" dirty="0"/>
          </a:p>
        </p:txBody>
      </p:sp>
      <p:sp>
        <p:nvSpPr>
          <p:cNvPr id="4" name="Rectangle 3"/>
          <p:cNvSpPr/>
          <p:nvPr/>
        </p:nvSpPr>
        <p:spPr>
          <a:xfrm>
            <a:off x="1652337" y="3284945"/>
            <a:ext cx="9525000" cy="1384995"/>
          </a:xfrm>
          <a:prstGeom prst="rect">
            <a:avLst/>
          </a:prstGeom>
        </p:spPr>
        <p:txBody>
          <a:bodyPr wrap="square">
            <a:spAutoFit/>
          </a:bodyPr>
          <a:lstStyle/>
          <a:p>
            <a:pPr algn="ctr"/>
            <a:r>
              <a:rPr lang="en-US" sz="2800" dirty="0" smtClean="0"/>
              <a:t>elevator {</a:t>
            </a:r>
            <a:r>
              <a:rPr lang="en-US" sz="2800" dirty="0"/>
              <a:t>2000 lb, 100 fpm} </a:t>
            </a:r>
            <a:endParaRPr lang="en-US" sz="2800" dirty="0" smtClean="0"/>
          </a:p>
          <a:p>
            <a:pPr algn="ctr"/>
            <a:r>
              <a:rPr lang="en-US" sz="2800" dirty="0" smtClean="0"/>
              <a:t>The </a:t>
            </a:r>
            <a:r>
              <a:rPr lang="en-US" sz="2800" dirty="0"/>
              <a:t>elevator type is motor driven with a sliding door. </a:t>
            </a:r>
          </a:p>
          <a:p>
            <a:pPr algn="ctr"/>
            <a:endParaRPr lang="en-US" sz="2800" dirty="0"/>
          </a:p>
        </p:txBody>
      </p:sp>
    </p:spTree>
    <p:extLst>
      <p:ext uri="{BB962C8B-B14F-4D97-AF65-F5344CB8AC3E}">
        <p14:creationId xmlns:p14="http://schemas.microsoft.com/office/powerpoint/2010/main" val="217888638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2400" y="2496443"/>
            <a:ext cx="11555702" cy="1400530"/>
          </a:xfrm>
        </p:spPr>
        <p:txBody>
          <a:bodyPr/>
          <a:lstStyle/>
          <a:p>
            <a:r>
              <a:rPr lang="en-US" sz="4400" dirty="0"/>
              <a:t>HVAC </a:t>
            </a:r>
            <a:r>
              <a:rPr lang="en-US" sz="4800" dirty="0" smtClean="0"/>
              <a:t>System Design</a:t>
            </a:r>
            <a:endParaRPr lang="en-US" sz="4800" dirty="0"/>
          </a:p>
        </p:txBody>
      </p:sp>
    </p:spTree>
    <p:extLst>
      <p:ext uri="{BB962C8B-B14F-4D97-AF65-F5344CB8AC3E}">
        <p14:creationId xmlns:p14="http://schemas.microsoft.com/office/powerpoint/2010/main" val="333171160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211" y="511233"/>
            <a:ext cx="11555702" cy="1400530"/>
          </a:xfrm>
        </p:spPr>
        <p:txBody>
          <a:bodyPr/>
          <a:lstStyle/>
          <a:p>
            <a:r>
              <a:rPr lang="en-US" sz="3200" dirty="0"/>
              <a:t>HVAC </a:t>
            </a:r>
            <a:r>
              <a:rPr lang="en-US" sz="3200" dirty="0" smtClean="0"/>
              <a:t>System Design</a:t>
            </a:r>
            <a:endParaRPr lang="en-US" sz="3200" dirty="0"/>
          </a:p>
        </p:txBody>
      </p:sp>
      <p:sp>
        <p:nvSpPr>
          <p:cNvPr id="4" name="Rectangle 3"/>
          <p:cNvSpPr/>
          <p:nvPr/>
        </p:nvSpPr>
        <p:spPr>
          <a:xfrm>
            <a:off x="1736558" y="2051300"/>
            <a:ext cx="8333874" cy="1569660"/>
          </a:xfrm>
          <a:prstGeom prst="rect">
            <a:avLst/>
          </a:prstGeom>
        </p:spPr>
        <p:txBody>
          <a:bodyPr wrap="square">
            <a:spAutoFit/>
          </a:bodyPr>
          <a:lstStyle/>
          <a:p>
            <a:r>
              <a:rPr lang="en-US" sz="2400" dirty="0" smtClean="0"/>
              <a:t>Multi </a:t>
            </a:r>
            <a:r>
              <a:rPr lang="en-US" sz="2400" dirty="0"/>
              <a:t>split units system has </a:t>
            </a:r>
            <a:r>
              <a:rPr lang="en-US" sz="2400" dirty="0" smtClean="0"/>
              <a:t>been used.</a:t>
            </a:r>
          </a:p>
          <a:p>
            <a:endParaRPr lang="en-US" sz="2400" dirty="0"/>
          </a:p>
          <a:p>
            <a:r>
              <a:rPr lang="en-US" sz="2400" dirty="0" smtClean="0"/>
              <a:t>DAIKIN’s </a:t>
            </a:r>
            <a:r>
              <a:rPr lang="en-US" sz="2400" dirty="0"/>
              <a:t>company catalog has been used to choose suitable indoor and outdoor units.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0341" y="4177878"/>
            <a:ext cx="5883442" cy="12861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1145902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smtClean="0"/>
              <a:t>HVAC drawings</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5537" y="1419225"/>
            <a:ext cx="6786563" cy="4871736"/>
          </a:xfrm>
          <a:prstGeom prst="rect">
            <a:avLst/>
          </a:prstGeom>
        </p:spPr>
      </p:pic>
    </p:spTree>
    <p:extLst>
      <p:ext uri="{BB962C8B-B14F-4D97-AF65-F5344CB8AC3E}">
        <p14:creationId xmlns:p14="http://schemas.microsoft.com/office/powerpoint/2010/main" val="316097523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837" y="313018"/>
            <a:ext cx="9404723" cy="1400530"/>
          </a:xfrm>
        </p:spPr>
        <p:txBody>
          <a:bodyPr/>
          <a:lstStyle/>
          <a:p>
            <a:r>
              <a:rPr lang="en-US" sz="3600" dirty="0" smtClean="0"/>
              <a:t>HVAC drawings</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4174" y="1543050"/>
            <a:ext cx="6664325" cy="4931112"/>
          </a:xfrm>
          <a:prstGeom prst="rect">
            <a:avLst/>
          </a:prstGeom>
        </p:spPr>
      </p:pic>
    </p:spTree>
    <p:extLst>
      <p:ext uri="{BB962C8B-B14F-4D97-AF65-F5344CB8AC3E}">
        <p14:creationId xmlns:p14="http://schemas.microsoft.com/office/powerpoint/2010/main" val="4127578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Design</a:t>
            </a:r>
            <a:br>
              <a:rPr lang="en-US" dirty="0"/>
            </a:br>
            <a:endParaRPr lang="en-US" dirty="0"/>
          </a:p>
        </p:txBody>
      </p:sp>
      <p:sp>
        <p:nvSpPr>
          <p:cNvPr id="4" name="Title 1"/>
          <p:cNvSpPr txBox="1">
            <a:spLocks/>
          </p:cNvSpPr>
          <p:nvPr/>
        </p:nvSpPr>
        <p:spPr>
          <a:xfrm>
            <a:off x="6054858" y="615594"/>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t>Basement Plan</a:t>
            </a:r>
            <a:endParaRPr lang="en-US" sz="24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9509" y="1315859"/>
            <a:ext cx="7648075" cy="51686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4751518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4102" y="2718510"/>
            <a:ext cx="11555702" cy="1400530"/>
          </a:xfrm>
        </p:spPr>
        <p:txBody>
          <a:bodyPr/>
          <a:lstStyle/>
          <a:p>
            <a:r>
              <a:rPr lang="en-US" sz="4400" dirty="0" smtClean="0"/>
              <a:t>Fire fighting </a:t>
            </a:r>
            <a:r>
              <a:rPr lang="en-US" sz="4800" dirty="0" smtClean="0"/>
              <a:t>System</a:t>
            </a:r>
            <a:endParaRPr lang="en-US" sz="4800" dirty="0"/>
          </a:p>
        </p:txBody>
      </p:sp>
    </p:spTree>
    <p:extLst>
      <p:ext uri="{BB962C8B-B14F-4D97-AF65-F5344CB8AC3E}">
        <p14:creationId xmlns:p14="http://schemas.microsoft.com/office/powerpoint/2010/main" val="27835033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950" y="1793851"/>
            <a:ext cx="6254750" cy="4310339"/>
          </a:xfrm>
          <a:prstGeom prst="rect">
            <a:avLst/>
          </a:prstGeom>
        </p:spPr>
      </p:pic>
    </p:spTree>
    <p:extLst>
      <p:ext uri="{BB962C8B-B14F-4D97-AF65-F5344CB8AC3E}">
        <p14:creationId xmlns:p14="http://schemas.microsoft.com/office/powerpoint/2010/main" val="302830376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5376" y="1793851"/>
            <a:ext cx="6048375" cy="4349682"/>
          </a:xfrm>
          <a:prstGeom prst="rect">
            <a:avLst/>
          </a:prstGeom>
        </p:spPr>
      </p:pic>
    </p:spTree>
    <p:extLst>
      <p:ext uri="{BB962C8B-B14F-4D97-AF65-F5344CB8AC3E}">
        <p14:creationId xmlns:p14="http://schemas.microsoft.com/office/powerpoint/2010/main" val="148023131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1024" y="1793851"/>
            <a:ext cx="5770199" cy="4146550"/>
          </a:xfrm>
          <a:prstGeom prst="rect">
            <a:avLst/>
          </a:prstGeom>
        </p:spPr>
      </p:pic>
    </p:spTree>
    <p:extLst>
      <p:ext uri="{BB962C8B-B14F-4D97-AF65-F5344CB8AC3E}">
        <p14:creationId xmlns:p14="http://schemas.microsoft.com/office/powerpoint/2010/main" val="287599584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4602" y="1452562"/>
            <a:ext cx="8879723" cy="4999038"/>
          </a:xfrm>
          <a:prstGeom prst="rect">
            <a:avLst/>
          </a:prstGeom>
        </p:spPr>
      </p:pic>
    </p:spTree>
    <p:extLst>
      <p:ext uri="{BB962C8B-B14F-4D97-AF65-F5344CB8AC3E}">
        <p14:creationId xmlns:p14="http://schemas.microsoft.com/office/powerpoint/2010/main" val="375192795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2106" y="1370512"/>
            <a:ext cx="7621505" cy="51214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705590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3999" y="1361358"/>
            <a:ext cx="6578602" cy="4668684"/>
          </a:xfrm>
          <a:prstGeom prst="rect">
            <a:avLst/>
          </a:prstGeom>
        </p:spPr>
      </p:pic>
    </p:spTree>
    <p:extLst>
      <p:ext uri="{BB962C8B-B14F-4D97-AF65-F5344CB8AC3E}">
        <p14:creationId xmlns:p14="http://schemas.microsoft.com/office/powerpoint/2010/main" val="268695020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71713" y="393321"/>
            <a:ext cx="11555702" cy="1400530"/>
          </a:xfrm>
        </p:spPr>
        <p:txBody>
          <a:bodyPr/>
          <a:lstStyle/>
          <a:p>
            <a:r>
              <a:rPr lang="en-US" sz="3600" dirty="0" smtClean="0"/>
              <a:t>Fire fighting </a:t>
            </a:r>
            <a:r>
              <a:rPr lang="en-US" sz="4000" dirty="0" smtClean="0"/>
              <a:t>System</a:t>
            </a:r>
            <a:endParaRPr lang="en-US" sz="4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2075" y="1563687"/>
            <a:ext cx="6626226" cy="4785608"/>
          </a:xfrm>
          <a:prstGeom prst="rect">
            <a:avLst/>
          </a:prstGeom>
        </p:spPr>
      </p:pic>
    </p:spTree>
    <p:extLst>
      <p:ext uri="{BB962C8B-B14F-4D97-AF65-F5344CB8AC3E}">
        <p14:creationId xmlns:p14="http://schemas.microsoft.com/office/powerpoint/2010/main" val="300016469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9360" y="2627072"/>
            <a:ext cx="11555702" cy="1400530"/>
          </a:xfrm>
        </p:spPr>
        <p:txBody>
          <a:bodyPr/>
          <a:lstStyle/>
          <a:p>
            <a:r>
              <a:rPr lang="en-US" sz="4400" dirty="0" smtClean="0"/>
              <a:t>Operating &amp; maintenance </a:t>
            </a:r>
            <a:r>
              <a:rPr lang="en-US" sz="4800" dirty="0"/>
              <a:t>s</a:t>
            </a:r>
            <a:r>
              <a:rPr lang="en-US" sz="4800" dirty="0" smtClean="0"/>
              <a:t>ystem</a:t>
            </a:r>
            <a:endParaRPr lang="en-US" sz="4800" dirty="0"/>
          </a:p>
        </p:txBody>
      </p:sp>
    </p:spTree>
    <p:extLst>
      <p:ext uri="{BB962C8B-B14F-4D97-AF65-F5344CB8AC3E}">
        <p14:creationId xmlns:p14="http://schemas.microsoft.com/office/powerpoint/2010/main" val="16926246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 y="582372"/>
            <a:ext cx="11555702" cy="1400530"/>
          </a:xfrm>
        </p:spPr>
        <p:txBody>
          <a:bodyPr/>
          <a:lstStyle/>
          <a:p>
            <a:r>
              <a:rPr lang="en-US" sz="3600" dirty="0" smtClean="0"/>
              <a:t>Operating &amp; maintenance </a:t>
            </a:r>
            <a:r>
              <a:rPr lang="en-US" sz="4000" dirty="0"/>
              <a:t>s</a:t>
            </a:r>
            <a:r>
              <a:rPr lang="en-US" sz="4000" dirty="0" smtClean="0"/>
              <a:t>ystem</a:t>
            </a:r>
            <a:endParaRPr lang="en-US" sz="4000" dirty="0"/>
          </a:p>
        </p:txBody>
      </p:sp>
      <p:sp>
        <p:nvSpPr>
          <p:cNvPr id="3" name="Title 1"/>
          <p:cNvSpPr txBox="1">
            <a:spLocks/>
          </p:cNvSpPr>
          <p:nvPr/>
        </p:nvSpPr>
        <p:spPr>
          <a:xfrm>
            <a:off x="429260" y="2284172"/>
            <a:ext cx="11555702"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Operating &amp; maintenance </a:t>
            </a:r>
            <a:r>
              <a:rPr lang="en-US" sz="3200" dirty="0" smtClean="0"/>
              <a:t>phase forms 60-70% of LC</a:t>
            </a:r>
            <a:endParaRPr lang="en-US" sz="3200"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622489" y="3187700"/>
            <a:ext cx="6889844" cy="32003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573050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1010</TotalTime>
  <Words>1491</Words>
  <Application>Microsoft Office PowerPoint</Application>
  <PresentationFormat>Widescreen</PresentationFormat>
  <Paragraphs>447</Paragraphs>
  <Slides>102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102</vt:i4>
      </vt:variant>
    </vt:vector>
  </HeadingPairs>
  <TitlesOfParts>
    <vt:vector size="109" baseType="lpstr">
      <vt:lpstr>Adobe Gothic Std B</vt:lpstr>
      <vt:lpstr>Arial</vt:lpstr>
      <vt:lpstr>Calibri</vt:lpstr>
      <vt:lpstr>Century Gothic</vt:lpstr>
      <vt:lpstr>Times New Roman</vt:lpstr>
      <vt:lpstr>Wingdings 3</vt:lpstr>
      <vt:lpstr>Ion</vt:lpstr>
      <vt:lpstr>PowerPoint Presentation</vt:lpstr>
      <vt:lpstr>Content</vt:lpstr>
      <vt:lpstr>Introduction</vt:lpstr>
      <vt:lpstr> Site description and analysis</vt:lpstr>
      <vt:lpstr> Site description and analysis</vt:lpstr>
      <vt:lpstr>Architectural Design</vt:lpstr>
      <vt:lpstr>Architectural Design </vt:lpstr>
      <vt:lpstr>Architectural Design </vt:lpstr>
      <vt:lpstr>Architectural Design </vt:lpstr>
      <vt:lpstr>PowerPoint Presentation</vt:lpstr>
      <vt:lpstr>PowerPoint Presentation</vt:lpstr>
      <vt:lpstr>PowerPoint Presentation</vt:lpstr>
      <vt:lpstr>PowerPoint Presentation</vt:lpstr>
      <vt:lpstr>PowerPoint Presentation</vt:lpstr>
      <vt:lpstr>Northern elevation  </vt:lpstr>
      <vt:lpstr>Section A-A  </vt:lpstr>
      <vt:lpstr>Section B-B  </vt:lpstr>
      <vt:lpstr>Architectural Design </vt:lpstr>
      <vt:lpstr>Architectural Design </vt:lpstr>
      <vt:lpstr>Architectural Design </vt:lpstr>
      <vt:lpstr>Architectural Design </vt:lpstr>
      <vt:lpstr>Architectural Design </vt:lpstr>
      <vt:lpstr>Structural Design</vt:lpstr>
      <vt:lpstr>Structural Design</vt:lpstr>
      <vt:lpstr>Structural Design</vt:lpstr>
      <vt:lpstr>Structural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Environmental Design</vt:lpstr>
      <vt:lpstr>Environmental Design </vt:lpstr>
      <vt:lpstr>Environmental Design </vt:lpstr>
      <vt:lpstr>Environmental Design </vt:lpstr>
      <vt:lpstr>Environmental Design </vt:lpstr>
      <vt:lpstr>Environmental Design </vt:lpstr>
      <vt:lpstr>Environmental Design </vt:lpstr>
      <vt:lpstr>Environmental Design </vt:lpstr>
      <vt:lpstr>Final thoughts on environmental design </vt:lpstr>
      <vt:lpstr>Final thoughts on environmental design </vt:lpstr>
      <vt:lpstr>Daylight calculations</vt:lpstr>
      <vt:lpstr>Daylight calculations</vt:lpstr>
      <vt:lpstr>Artificial lighting Design</vt:lpstr>
      <vt:lpstr>Artificial lighting Design </vt:lpstr>
      <vt:lpstr>Artificial lighting Design </vt:lpstr>
      <vt:lpstr>Artificial lighting Design </vt:lpstr>
      <vt:lpstr>Artificial lighting Design </vt:lpstr>
      <vt:lpstr>Artificial lighting Design </vt:lpstr>
      <vt:lpstr>Artificial lighting Design </vt:lpstr>
      <vt:lpstr>Artificial lighting Design </vt:lpstr>
      <vt:lpstr>Acoustics Design</vt:lpstr>
      <vt:lpstr>PowerPoint Presentation</vt:lpstr>
      <vt:lpstr>STC calculations</vt:lpstr>
      <vt:lpstr>STC calculations</vt:lpstr>
      <vt:lpstr>STC calculations</vt:lpstr>
      <vt:lpstr>STC calculations</vt:lpstr>
      <vt:lpstr>STC calculations</vt:lpstr>
      <vt:lpstr>STC calculations</vt:lpstr>
      <vt:lpstr>STC calculations</vt:lpstr>
      <vt:lpstr>Acoustical calculations</vt:lpstr>
      <vt:lpstr>Photovoltaic system Design</vt:lpstr>
      <vt:lpstr>Photovoltaic system</vt:lpstr>
      <vt:lpstr>Photovoltaic system</vt:lpstr>
      <vt:lpstr>Photovoltaic system: Integration</vt:lpstr>
      <vt:lpstr>Photovoltaic system: statistics</vt:lpstr>
      <vt:lpstr>Mechanical Design</vt:lpstr>
      <vt:lpstr>Water Supplying System</vt:lpstr>
      <vt:lpstr>Drainage Systems</vt:lpstr>
      <vt:lpstr>Drainage Systems</vt:lpstr>
      <vt:lpstr>Drainage Systems</vt:lpstr>
      <vt:lpstr>Drainage Systems</vt:lpstr>
      <vt:lpstr>Drainage Systems</vt:lpstr>
      <vt:lpstr>Drainage Systems</vt:lpstr>
      <vt:lpstr>Drainage Systems</vt:lpstr>
      <vt:lpstr>Drainage Systems</vt:lpstr>
      <vt:lpstr>Elevators</vt:lpstr>
      <vt:lpstr>HVAC System Design</vt:lpstr>
      <vt:lpstr>HVAC System Design</vt:lpstr>
      <vt:lpstr>HVAC drawings</vt:lpstr>
      <vt:lpstr>HVAC drawings</vt:lpstr>
      <vt:lpstr>Fire fighting System</vt:lpstr>
      <vt:lpstr>Fire fighting System</vt:lpstr>
      <vt:lpstr>Fire fighting System</vt:lpstr>
      <vt:lpstr>Fire fighting System</vt:lpstr>
      <vt:lpstr>Fire fighting System</vt:lpstr>
      <vt:lpstr>Fire fighting System</vt:lpstr>
      <vt:lpstr>Fire fighting System</vt:lpstr>
      <vt:lpstr>Fire fighting System</vt:lpstr>
      <vt:lpstr>Operating &amp; maintenance system</vt:lpstr>
      <vt:lpstr>Operating &amp; maintenance system</vt:lpstr>
      <vt:lpstr>Operating &amp; maintenance system</vt:lpstr>
      <vt:lpstr>Quantity surveying  &amp; cost estimate</vt:lpstr>
      <vt:lpstr>Quantity surveying &amp; cost estimate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Tawfiq Hijjawi</dc:creator>
  <cp:lastModifiedBy>Tawfiq Hijjawi</cp:lastModifiedBy>
  <cp:revision>106</cp:revision>
  <dcterms:created xsi:type="dcterms:W3CDTF">2017-12-13T15:28:53Z</dcterms:created>
  <dcterms:modified xsi:type="dcterms:W3CDTF">2018-01-07T21:40:42Z</dcterms:modified>
</cp:coreProperties>
</file>