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65"/>
  </p:notesMasterIdLst>
  <p:sldIdLst>
    <p:sldId id="256" r:id="rId2"/>
    <p:sldId id="257" r:id="rId3"/>
    <p:sldId id="258" r:id="rId4"/>
    <p:sldId id="259" r:id="rId5"/>
    <p:sldId id="280" r:id="rId6"/>
    <p:sldId id="260" r:id="rId7"/>
    <p:sldId id="261" r:id="rId8"/>
    <p:sldId id="262" r:id="rId9"/>
    <p:sldId id="273" r:id="rId10"/>
    <p:sldId id="263" r:id="rId11"/>
    <p:sldId id="264" r:id="rId12"/>
    <p:sldId id="265" r:id="rId13"/>
    <p:sldId id="321" r:id="rId14"/>
    <p:sldId id="268" r:id="rId15"/>
    <p:sldId id="322" r:id="rId16"/>
    <p:sldId id="267" r:id="rId17"/>
    <p:sldId id="270" r:id="rId18"/>
    <p:sldId id="271" r:id="rId19"/>
    <p:sldId id="272" r:id="rId20"/>
    <p:sldId id="274" r:id="rId21"/>
    <p:sldId id="275" r:id="rId22"/>
    <p:sldId id="282" r:id="rId23"/>
    <p:sldId id="283" r:id="rId24"/>
    <p:sldId id="284" r:id="rId25"/>
    <p:sldId id="276" r:id="rId26"/>
    <p:sldId id="277" r:id="rId27"/>
    <p:sldId id="281" r:id="rId28"/>
    <p:sldId id="285" r:id="rId29"/>
    <p:sldId id="288" r:id="rId30"/>
    <p:sldId id="289" r:id="rId31"/>
    <p:sldId id="290" r:id="rId32"/>
    <p:sldId id="291" r:id="rId33"/>
    <p:sldId id="295" r:id="rId34"/>
    <p:sldId id="292" r:id="rId35"/>
    <p:sldId id="293" r:id="rId36"/>
    <p:sldId id="297" r:id="rId37"/>
    <p:sldId id="299" r:id="rId38"/>
    <p:sldId id="323" r:id="rId39"/>
    <p:sldId id="325" r:id="rId40"/>
    <p:sldId id="326" r:id="rId41"/>
    <p:sldId id="300" r:id="rId42"/>
    <p:sldId id="302" r:id="rId43"/>
    <p:sldId id="313" r:id="rId44"/>
    <p:sldId id="327" r:id="rId45"/>
    <p:sldId id="304" r:id="rId46"/>
    <p:sldId id="308" r:id="rId47"/>
    <p:sldId id="309" r:id="rId48"/>
    <p:sldId id="312" r:id="rId49"/>
    <p:sldId id="328" r:id="rId50"/>
    <p:sldId id="329" r:id="rId51"/>
    <p:sldId id="330" r:id="rId52"/>
    <p:sldId id="331" r:id="rId53"/>
    <p:sldId id="332" r:id="rId54"/>
    <p:sldId id="333" r:id="rId55"/>
    <p:sldId id="334" r:id="rId56"/>
    <p:sldId id="335" r:id="rId57"/>
    <p:sldId id="336" r:id="rId58"/>
    <p:sldId id="337" r:id="rId59"/>
    <p:sldId id="338" r:id="rId60"/>
    <p:sldId id="339" r:id="rId61"/>
    <p:sldId id="340" r:id="rId62"/>
    <p:sldId id="341" r:id="rId63"/>
    <p:sldId id="342"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15" autoAdjust="0"/>
    <p:restoredTop sz="90829" autoAdjust="0"/>
  </p:normalViewPr>
  <p:slideViewPr>
    <p:cSldViewPr>
      <p:cViewPr varScale="1">
        <p:scale>
          <a:sx n="67" d="100"/>
          <a:sy n="67" d="100"/>
        </p:scale>
        <p:origin x="-60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10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31D07C-DCC6-4E65-92B8-6CEBC7C6D2CA}" type="datetimeFigureOut">
              <a:rPr lang="en-US" smtClean="0"/>
              <a:pPr/>
              <a:t>5/19/2010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ECDC72-3139-4CC8-B67A-51E9F37B7C6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F613DF9D-7C8D-4805-AA05-BAC4645E5D1F}" type="slidenum">
              <a:rPr lang="ar-SA" smtClean="0"/>
              <a:pPr/>
              <a:t>13</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2C42356-9FD9-4B40-BE62-247482850C8F}" type="datetime1">
              <a:rPr lang="en-US" smtClean="0"/>
              <a:pPr/>
              <a:t>5/19/2010</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67DCAB8D-1A1E-4BF9-B17E-E35A0C18AD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2C42356-9FD9-4B40-BE62-247482850C8F}" type="datetime1">
              <a:rPr lang="en-US" smtClean="0"/>
              <a:pPr/>
              <a:t>5/19/2010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2C42356-9FD9-4B40-BE62-247482850C8F}" type="datetime1">
              <a:rPr lang="en-US" smtClean="0"/>
              <a:pPr/>
              <a:t>5/19/2010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2C42356-9FD9-4B40-BE62-247482850C8F}" type="datetime1">
              <a:rPr lang="en-US" smtClean="0"/>
              <a:pPr/>
              <a:t>5/19/2010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2C42356-9FD9-4B40-BE62-247482850C8F}" type="datetime1">
              <a:rPr lang="en-US" smtClean="0"/>
              <a:pPr/>
              <a:t>5/19/2010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2C42356-9FD9-4B40-BE62-247482850C8F}" type="datetime1">
              <a:rPr lang="en-US" smtClean="0"/>
              <a:pPr/>
              <a:t>5/19/2010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2C42356-9FD9-4B40-BE62-247482850C8F}" type="datetime1">
              <a:rPr lang="en-US" smtClean="0"/>
              <a:pPr/>
              <a:t>5/19/2010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2C42356-9FD9-4B40-BE62-247482850C8F}" type="datetime1">
              <a:rPr lang="en-US" smtClean="0"/>
              <a:pPr/>
              <a:t>5/19/2010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2C42356-9FD9-4B40-BE62-247482850C8F}" type="datetime1">
              <a:rPr lang="en-US" smtClean="0"/>
              <a:pPr/>
              <a:t>5/19/2010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2C42356-9FD9-4B40-BE62-247482850C8F}" type="datetime1">
              <a:rPr lang="en-US" smtClean="0"/>
              <a:pPr/>
              <a:t>5/19/2010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7DCAB8D-1A1E-4BF9-B17E-E35A0C18ADCD}" type="slidenum">
              <a:rPr lang="en-US" smtClean="0"/>
              <a:pPr/>
              <a:t>‹#›</a:t>
            </a:fld>
            <a:endParaRPr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2C42356-9FD9-4B40-BE62-247482850C8F}" type="datetime1">
              <a:rPr lang="en-US" smtClean="0"/>
              <a:pPr/>
              <a:t>5/19/2010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67DCAB8D-1A1E-4BF9-B17E-E35A0C18ADCD}" type="slidenum">
              <a:rPr lang="en-US"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2C42356-9FD9-4B40-BE62-247482850C8F}" type="datetime1">
              <a:rPr lang="en-US" smtClean="0"/>
              <a:pPr/>
              <a:t>5/19/2010</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7DCAB8D-1A1E-4BF9-B17E-E35A0C18ADCD}" type="slidenum">
              <a:rPr lang="en-US"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8.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8.xml"/><Relationship Id="rId1" Type="http://schemas.openxmlformats.org/officeDocument/2006/relationships/vmlDrawing" Target="../drawings/vmlDrawing3.v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Office_Excel_Worksheet4.xlsx"/><Relationship Id="rId2" Type="http://schemas.openxmlformats.org/officeDocument/2006/relationships/slideLayout" Target="../slideLayouts/slideLayout8.xml"/><Relationship Id="rId1" Type="http://schemas.openxmlformats.org/officeDocument/2006/relationships/vmlDrawing" Target="../drawings/vmlDrawing4.v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8.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Office_Excel_Worksheet6.xlsx"/><Relationship Id="rId2" Type="http://schemas.openxmlformats.org/officeDocument/2006/relationships/slideLayout" Target="../slideLayouts/slideLayout8.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Office_Excel_Worksheet7.xlsx"/><Relationship Id="rId2" Type="http://schemas.openxmlformats.org/officeDocument/2006/relationships/slideLayout" Target="../slideLayouts/slideLayout8.xml"/><Relationship Id="rId1" Type="http://schemas.openxmlformats.org/officeDocument/2006/relationships/vmlDrawing" Target="../drawings/vmlDrawing7.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Office_Excel_Worksheet8.xlsx"/><Relationship Id="rId2" Type="http://schemas.openxmlformats.org/officeDocument/2006/relationships/slideLayout" Target="../slideLayouts/slideLayout8.xml"/><Relationship Id="rId1" Type="http://schemas.openxmlformats.org/officeDocument/2006/relationships/vmlDrawing" Target="../drawings/vmlDrawing8.vml"/></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Office_Excel_Worksheet9.xlsx"/><Relationship Id="rId2" Type="http://schemas.openxmlformats.org/officeDocument/2006/relationships/slideLayout" Target="../slideLayouts/slideLayout8.xml"/><Relationship Id="rId1" Type="http://schemas.openxmlformats.org/officeDocument/2006/relationships/vmlDrawing" Target="../drawings/vmlDrawing9.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Office_Excel_Worksheet10.xlsx"/><Relationship Id="rId2" Type="http://schemas.openxmlformats.org/officeDocument/2006/relationships/slideLayout" Target="../slideLayouts/slideLayout8.xml"/><Relationship Id="rId1" Type="http://schemas.openxmlformats.org/officeDocument/2006/relationships/vmlDrawing" Target="../drawings/vmlDrawing10.vml"/></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Office_Excel_Worksheet11.xlsx"/><Relationship Id="rId2" Type="http://schemas.openxmlformats.org/officeDocument/2006/relationships/slideLayout" Target="../slideLayouts/slideLayout5.xml"/><Relationship Id="rId1" Type="http://schemas.openxmlformats.org/officeDocument/2006/relationships/vmlDrawing" Target="../drawings/vmlDrawing11.vml"/><Relationship Id="rId4" Type="http://schemas.openxmlformats.org/officeDocument/2006/relationships/package" Target="../embeddings/Microsoft_Office_Excel_Worksheet12.xlsx"/></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Office_Excel_Worksheet13.xlsx"/><Relationship Id="rId2" Type="http://schemas.openxmlformats.org/officeDocument/2006/relationships/slideLayout" Target="../slideLayouts/slideLayout8.xml"/><Relationship Id="rId1" Type="http://schemas.openxmlformats.org/officeDocument/2006/relationships/vmlDrawing" Target="../drawings/vmlDrawing12.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package" Target="../embeddings/Microsoft_Office_Excel_Worksheet14.xlsx"/><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3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657600"/>
            <a:ext cx="8610600" cy="685800"/>
          </a:xfrm>
        </p:spPr>
        <p:txBody>
          <a:bodyPr>
            <a:normAutofit fontScale="90000"/>
          </a:bodyPr>
          <a:lstStyle/>
          <a:p>
            <a:r>
              <a:rPr lang="en-US" b="1" dirty="0" smtClean="0"/>
              <a:t>BEAT OMMAR NETWORK STUDY</a:t>
            </a:r>
            <a:endParaRPr lang="en-US" b="1" dirty="0"/>
          </a:p>
        </p:txBody>
      </p:sp>
      <p:sp>
        <p:nvSpPr>
          <p:cNvPr id="3" name="Subtitle 2"/>
          <p:cNvSpPr>
            <a:spLocks noGrp="1"/>
          </p:cNvSpPr>
          <p:nvPr>
            <p:ph type="subTitle" idx="1"/>
          </p:nvPr>
        </p:nvSpPr>
        <p:spPr>
          <a:xfrm>
            <a:off x="533400" y="4495800"/>
            <a:ext cx="8382000" cy="2133600"/>
          </a:xfrm>
        </p:spPr>
        <p:txBody>
          <a:bodyPr>
            <a:normAutofit fontScale="62500" lnSpcReduction="20000"/>
          </a:bodyPr>
          <a:lstStyle/>
          <a:p>
            <a:pPr algn="l"/>
            <a:r>
              <a:rPr lang="en-US" dirty="0" smtClean="0">
                <a:solidFill>
                  <a:schemeClr val="tx1">
                    <a:lumMod val="85000"/>
                    <a:lumOff val="15000"/>
                  </a:schemeClr>
                </a:solidFill>
              </a:rPr>
              <a:t>                                              Prepared by :</a:t>
            </a:r>
          </a:p>
          <a:p>
            <a:pPr algn="ctr"/>
            <a:r>
              <a:rPr lang="en-US" dirty="0" smtClean="0">
                <a:solidFill>
                  <a:schemeClr val="bg1"/>
                </a:solidFill>
              </a:rPr>
              <a:t>Iyad Obaid</a:t>
            </a:r>
          </a:p>
          <a:p>
            <a:pPr algn="ctr"/>
            <a:r>
              <a:rPr lang="en-US" dirty="0" smtClean="0">
                <a:solidFill>
                  <a:schemeClr val="bg1"/>
                </a:solidFill>
              </a:rPr>
              <a:t>   Osama Yousef</a:t>
            </a:r>
          </a:p>
          <a:p>
            <a:pPr algn="l"/>
            <a:endParaRPr lang="en-US" dirty="0" smtClean="0">
              <a:solidFill>
                <a:schemeClr val="tx1">
                  <a:lumMod val="85000"/>
                  <a:lumOff val="15000"/>
                </a:schemeClr>
              </a:solidFill>
            </a:endParaRPr>
          </a:p>
          <a:p>
            <a:pPr algn="l"/>
            <a:r>
              <a:rPr lang="en-US" dirty="0" smtClean="0">
                <a:solidFill>
                  <a:schemeClr val="tx1">
                    <a:lumMod val="85000"/>
                    <a:lumOff val="15000"/>
                  </a:schemeClr>
                </a:solidFill>
              </a:rPr>
              <a:t>                                                Supervisor : </a:t>
            </a:r>
          </a:p>
          <a:p>
            <a:pPr algn="ctr"/>
            <a:r>
              <a:rPr lang="en-US" dirty="0" smtClean="0">
                <a:solidFill>
                  <a:schemeClr val="bg1"/>
                </a:solidFill>
              </a:rPr>
              <a:t>Dr. IMAD IBRIK</a:t>
            </a:r>
          </a:p>
          <a:p>
            <a:pPr algn="l"/>
            <a:endParaRPr lang="en-US" dirty="0" smtClean="0">
              <a:solidFill>
                <a:schemeClr val="tx1">
                  <a:lumMod val="85000"/>
                  <a:lumOff val="15000"/>
                </a:schemeClr>
              </a:solidFill>
            </a:endParaRPr>
          </a:p>
          <a:p>
            <a:pPr algn="ctr"/>
            <a:r>
              <a:rPr lang="en-US" dirty="0" smtClean="0">
                <a:solidFill>
                  <a:schemeClr val="tx1">
                    <a:lumMod val="85000"/>
                    <a:lumOff val="15000"/>
                  </a:schemeClr>
                </a:solidFill>
              </a:rPr>
              <a:t>2010</a:t>
            </a:r>
          </a:p>
        </p:txBody>
      </p:sp>
      <p:pic>
        <p:nvPicPr>
          <p:cNvPr id="5" name="صورة 4" descr="صورة11.png"/>
          <p:cNvPicPr/>
          <p:nvPr/>
        </p:nvPicPr>
        <p:blipFill>
          <a:blip r:embed="rId2"/>
          <a:stretch>
            <a:fillRect/>
          </a:stretch>
        </p:blipFill>
        <p:spPr>
          <a:xfrm>
            <a:off x="228600" y="228600"/>
            <a:ext cx="8763000" cy="275901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7162800" cy="457200"/>
          </a:xfrm>
        </p:spPr>
        <p:txBody>
          <a:bodyPr/>
          <a:lstStyle/>
          <a:p>
            <a:pPr algn="ctr">
              <a:spcBef>
                <a:spcPct val="20000"/>
              </a:spcBef>
              <a:spcAft>
                <a:spcPts val="1000"/>
              </a:spcAft>
              <a:buClr>
                <a:schemeClr val="accent1"/>
              </a:buClr>
              <a:buSzPct val="85000"/>
            </a:pPr>
            <a:r>
              <a:rPr lang="en-US" sz="2800" b="1" dirty="0" smtClean="0">
                <a:solidFill>
                  <a:srgbClr val="C00000"/>
                </a:solidFill>
                <a:latin typeface="+mn-lt"/>
                <a:ea typeface="+mn-ea"/>
                <a:cs typeface="+mn-cs"/>
              </a:rPr>
              <a:t>1.3  Elements Of Beat Ommar Network</a:t>
            </a:r>
            <a:endParaRPr lang="en-US" sz="2800" b="1" dirty="0">
              <a:solidFill>
                <a:srgbClr val="C00000"/>
              </a:solidFill>
              <a:latin typeface="+mn-lt"/>
              <a:ea typeface="+mn-ea"/>
              <a:cs typeface="+mn-cs"/>
            </a:endParaRPr>
          </a:p>
        </p:txBody>
      </p:sp>
      <p:sp>
        <p:nvSpPr>
          <p:cNvPr id="3" name="Text Placeholder 2"/>
          <p:cNvSpPr>
            <a:spLocks noGrp="1"/>
          </p:cNvSpPr>
          <p:nvPr>
            <p:ph type="body" idx="2"/>
          </p:nvPr>
        </p:nvSpPr>
        <p:spPr>
          <a:xfrm>
            <a:off x="152400" y="1036637"/>
            <a:ext cx="7010400" cy="2011363"/>
          </a:xfrm>
        </p:spPr>
        <p:txBody>
          <a:bodyPr>
            <a:normAutofit/>
          </a:bodyPr>
          <a:lstStyle/>
          <a:p>
            <a:r>
              <a:rPr lang="en-US" sz="2800" b="1" dirty="0" smtClean="0"/>
              <a:t>1.3.1  Distribution Transformers:</a:t>
            </a:r>
          </a:p>
          <a:p>
            <a:r>
              <a:rPr lang="en-US" sz="2000" dirty="0" smtClean="0"/>
              <a:t>Beat Ommar network consists of  26  </a:t>
            </a:r>
            <a:r>
              <a:rPr lang="el-GR" sz="2000" dirty="0" smtClean="0"/>
              <a:t>Δ</a:t>
            </a:r>
            <a:r>
              <a:rPr lang="en-US" sz="2000" dirty="0" smtClean="0"/>
              <a:t>/</a:t>
            </a:r>
            <a:r>
              <a:rPr lang="el-GR" sz="2000" dirty="0" smtClean="0"/>
              <a:t>Υ</a:t>
            </a:r>
            <a:r>
              <a:rPr lang="en-US" sz="2000" dirty="0" smtClean="0"/>
              <a:t>  ,  22/0.4 kv distribution transformers.</a:t>
            </a:r>
          </a:p>
          <a:p>
            <a:r>
              <a:rPr lang="en-US" sz="2000" dirty="0" smtClean="0"/>
              <a:t>And the table shows the number of each of them and the rated KVA.</a:t>
            </a:r>
          </a:p>
          <a:p>
            <a:endParaRPr lang="en-US" dirty="0"/>
          </a:p>
        </p:txBody>
      </p:sp>
      <p:pic>
        <p:nvPicPr>
          <p:cNvPr id="5" name="Picture 2" descr="C:\Documents and Settings\Jazeere1\Desktop\S9-M-Series-Distribution-Transformer.jpg"/>
          <p:cNvPicPr>
            <a:picLocks noGrp="1" noChangeAspect="1" noChangeArrowheads="1"/>
          </p:cNvPicPr>
          <p:nvPr>
            <p:ph sz="half" idx="1"/>
          </p:nvPr>
        </p:nvPicPr>
        <p:blipFill>
          <a:blip r:embed="rId2" cstate="print"/>
          <a:srcRect/>
          <a:stretch>
            <a:fillRect/>
          </a:stretch>
        </p:blipFill>
        <p:spPr bwMode="auto">
          <a:xfrm>
            <a:off x="6248400" y="3352800"/>
            <a:ext cx="2514600" cy="2667000"/>
          </a:xfrm>
          <a:prstGeom prst="rect">
            <a:avLst/>
          </a:prstGeom>
          <a:noFill/>
        </p:spPr>
      </p:pic>
      <p:sp>
        <p:nvSpPr>
          <p:cNvPr id="8" name="عنصر نائب لرقم الشريحة 7"/>
          <p:cNvSpPr>
            <a:spLocks noGrp="1"/>
          </p:cNvSpPr>
          <p:nvPr>
            <p:ph type="sldNum" sz="quarter" idx="12"/>
          </p:nvPr>
        </p:nvSpPr>
        <p:spPr/>
        <p:txBody>
          <a:bodyPr/>
          <a:lstStyle/>
          <a:p>
            <a:fld id="{67DCAB8D-1A1E-4BF9-B17E-E35A0C18ADCD}" type="slidenum">
              <a:rPr lang="en-US" smtClean="0">
                <a:solidFill>
                  <a:schemeClr val="tx1"/>
                </a:solidFill>
              </a:rPr>
              <a:pPr/>
              <a:t>10</a:t>
            </a:fld>
            <a:endParaRPr lang="en-US" dirty="0">
              <a:solidFill>
                <a:schemeClr val="tx1"/>
              </a:solidFill>
            </a:endParaRPr>
          </a:p>
        </p:txBody>
      </p:sp>
      <p:pic>
        <p:nvPicPr>
          <p:cNvPr id="6" name="Picture 4" descr="C:\Documents and Settings\Jazeere1\Desktop\180px-PoleMountedDistributionTransformerNZ.jpg"/>
          <p:cNvPicPr>
            <a:picLocks noChangeAspect="1" noChangeArrowheads="1"/>
          </p:cNvPicPr>
          <p:nvPr/>
        </p:nvPicPr>
        <p:blipFill>
          <a:blip r:embed="rId3"/>
          <a:srcRect/>
          <a:stretch>
            <a:fillRect/>
          </a:stretch>
        </p:blipFill>
        <p:spPr bwMode="auto">
          <a:xfrm>
            <a:off x="3810000" y="3352800"/>
            <a:ext cx="2438400" cy="2667000"/>
          </a:xfrm>
          <a:prstGeom prst="rect">
            <a:avLst/>
          </a:prstGeom>
          <a:noFill/>
        </p:spPr>
      </p:pic>
      <p:graphicFrame>
        <p:nvGraphicFramePr>
          <p:cNvPr id="7" name="Table 6"/>
          <p:cNvGraphicFramePr>
            <a:graphicFrameLocks noGrp="1"/>
          </p:cNvGraphicFramePr>
          <p:nvPr/>
        </p:nvGraphicFramePr>
        <p:xfrm>
          <a:off x="228600" y="3200400"/>
          <a:ext cx="3505200" cy="2895600"/>
        </p:xfrm>
        <a:graphic>
          <a:graphicData uri="http://schemas.openxmlformats.org/drawingml/2006/table">
            <a:tbl>
              <a:tblPr firstRow="1" bandRow="1">
                <a:tableStyleId>{5C22544A-7EE6-4342-B048-85BDC9FD1C3A}</a:tableStyleId>
              </a:tblPr>
              <a:tblGrid>
                <a:gridCol w="1752600"/>
                <a:gridCol w="1752600"/>
              </a:tblGrid>
              <a:tr h="965199">
                <a:tc>
                  <a:txBody>
                    <a:bodyPr/>
                    <a:lstStyle/>
                    <a:p>
                      <a:pPr algn="ctr">
                        <a:lnSpc>
                          <a:spcPct val="150000"/>
                        </a:lnSpc>
                        <a:spcAft>
                          <a:spcPts val="0"/>
                        </a:spcAft>
                      </a:pPr>
                      <a:r>
                        <a:rPr lang="en-US" sz="1800" b="1" dirty="0"/>
                        <a:t>Number of Transformers</a:t>
                      </a:r>
                      <a:endParaRPr lang="en-US" sz="1800" b="1" dirty="0">
                        <a:latin typeface="Calibri"/>
                        <a:ea typeface="Calibri"/>
                        <a:cs typeface="Arial"/>
                      </a:endParaRPr>
                    </a:p>
                  </a:txBody>
                  <a:tcPr marL="68580" marR="68580" marT="0" marB="0"/>
                </a:tc>
                <a:tc>
                  <a:txBody>
                    <a:bodyPr/>
                    <a:lstStyle/>
                    <a:p>
                      <a:pPr algn="ctr">
                        <a:lnSpc>
                          <a:spcPct val="150000"/>
                        </a:lnSpc>
                        <a:spcAft>
                          <a:spcPts val="0"/>
                        </a:spcAft>
                      </a:pPr>
                      <a:r>
                        <a:rPr lang="en-US" sz="1800" b="1" dirty="0"/>
                        <a:t>Transformer  Ratings (KVA)</a:t>
                      </a:r>
                      <a:endParaRPr lang="en-US" sz="1800" b="1" dirty="0">
                        <a:latin typeface="Calibri"/>
                        <a:ea typeface="Calibri"/>
                        <a:cs typeface="Arial"/>
                      </a:endParaRPr>
                    </a:p>
                  </a:txBody>
                  <a:tcPr marL="68580" marR="68580" marT="0" marB="0"/>
                </a:tc>
              </a:tr>
              <a:tr h="643467">
                <a:tc>
                  <a:txBody>
                    <a:bodyPr/>
                    <a:lstStyle/>
                    <a:p>
                      <a:pPr algn="ctr">
                        <a:lnSpc>
                          <a:spcPct val="150000"/>
                        </a:lnSpc>
                        <a:spcAft>
                          <a:spcPts val="0"/>
                        </a:spcAft>
                      </a:pPr>
                      <a:r>
                        <a:rPr lang="en-US" sz="2400" b="1" dirty="0" smtClean="0">
                          <a:latin typeface="Times New Roman" pitchFamily="18" charset="0"/>
                          <a:cs typeface="Times New Roman" pitchFamily="18" charset="0"/>
                        </a:rPr>
                        <a:t>11</a:t>
                      </a:r>
                      <a:endParaRPr lang="en-US" sz="2400" b="1" dirty="0">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2400" b="1" dirty="0">
                          <a:latin typeface="Times New Roman" pitchFamily="18" charset="0"/>
                          <a:cs typeface="Times New Roman" pitchFamily="18" charset="0"/>
                        </a:rPr>
                        <a:t>630</a:t>
                      </a:r>
                      <a:endParaRPr lang="en-US" sz="2400" b="1" dirty="0">
                        <a:latin typeface="Times New Roman" pitchFamily="18" charset="0"/>
                        <a:ea typeface="Calibri"/>
                        <a:cs typeface="Times New Roman" pitchFamily="18" charset="0"/>
                      </a:endParaRPr>
                    </a:p>
                  </a:txBody>
                  <a:tcPr marL="68580" marR="68580" marT="0" marB="0"/>
                </a:tc>
              </a:tr>
              <a:tr h="643467">
                <a:tc>
                  <a:txBody>
                    <a:bodyPr/>
                    <a:lstStyle/>
                    <a:p>
                      <a:pPr algn="ctr">
                        <a:lnSpc>
                          <a:spcPct val="150000"/>
                        </a:lnSpc>
                        <a:spcAft>
                          <a:spcPts val="0"/>
                        </a:spcAft>
                      </a:pPr>
                      <a:r>
                        <a:rPr lang="en-US" sz="2400" b="1" dirty="0" smtClean="0">
                          <a:latin typeface="Times New Roman" pitchFamily="18" charset="0"/>
                          <a:cs typeface="Times New Roman" pitchFamily="18" charset="0"/>
                        </a:rPr>
                        <a:t>9</a:t>
                      </a:r>
                      <a:endParaRPr lang="en-US" sz="2400" b="1" dirty="0">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2400" b="1" dirty="0">
                          <a:latin typeface="Times New Roman" pitchFamily="18" charset="0"/>
                          <a:cs typeface="Times New Roman" pitchFamily="18" charset="0"/>
                        </a:rPr>
                        <a:t>400</a:t>
                      </a:r>
                      <a:endParaRPr lang="en-US" sz="2400" b="1" dirty="0">
                        <a:latin typeface="Times New Roman" pitchFamily="18" charset="0"/>
                        <a:ea typeface="Calibri"/>
                        <a:cs typeface="Times New Roman" pitchFamily="18" charset="0"/>
                      </a:endParaRPr>
                    </a:p>
                  </a:txBody>
                  <a:tcPr marL="68580" marR="68580" marT="0" marB="0"/>
                </a:tc>
              </a:tr>
              <a:tr h="643467">
                <a:tc>
                  <a:txBody>
                    <a:bodyPr/>
                    <a:lstStyle/>
                    <a:p>
                      <a:pPr algn="ctr">
                        <a:lnSpc>
                          <a:spcPct val="150000"/>
                        </a:lnSpc>
                        <a:spcAft>
                          <a:spcPts val="0"/>
                        </a:spcAft>
                      </a:pPr>
                      <a:r>
                        <a:rPr lang="en-US" sz="2400" b="1" dirty="0" smtClean="0">
                          <a:latin typeface="Times New Roman" pitchFamily="18" charset="0"/>
                          <a:cs typeface="Times New Roman" pitchFamily="18" charset="0"/>
                        </a:rPr>
                        <a:t>6</a:t>
                      </a:r>
                      <a:endParaRPr lang="en-US" sz="2400" b="1" dirty="0">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0"/>
                        </a:spcAft>
                      </a:pPr>
                      <a:r>
                        <a:rPr lang="en-US" sz="2400" b="1" dirty="0">
                          <a:latin typeface="Times New Roman" pitchFamily="18" charset="0"/>
                          <a:cs typeface="Times New Roman" pitchFamily="18" charset="0"/>
                        </a:rPr>
                        <a:t>250</a:t>
                      </a:r>
                      <a:endParaRPr lang="en-US" sz="2400" b="1"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1752" y="152400"/>
            <a:ext cx="8534400" cy="1219200"/>
          </a:xfrm>
        </p:spPr>
        <p:txBody>
          <a:bodyPr>
            <a:noAutofit/>
          </a:bodyPr>
          <a:lstStyle/>
          <a:p>
            <a:r>
              <a:rPr lang="en-US" sz="2800" b="1" dirty="0" smtClean="0">
                <a:solidFill>
                  <a:srgbClr val="C00000"/>
                </a:solidFill>
              </a:rPr>
              <a:t>1.3.2 Medium voltage 22kv lines :</a:t>
            </a:r>
            <a:r>
              <a:rPr lang="en-US" sz="2800" b="1" dirty="0" smtClean="0">
                <a:solidFill>
                  <a:schemeClr val="tx1"/>
                </a:solidFill>
              </a:rPr>
              <a:t/>
            </a:r>
            <a:br>
              <a:rPr lang="en-US" sz="2800" b="1" dirty="0" smtClean="0">
                <a:solidFill>
                  <a:schemeClr val="tx1"/>
                </a:solidFill>
              </a:rPr>
            </a:br>
            <a:endParaRPr lang="en-US" sz="2800" b="1" dirty="0">
              <a:solidFill>
                <a:schemeClr val="tx1"/>
              </a:solidFill>
            </a:endParaRPr>
          </a:p>
        </p:txBody>
      </p:sp>
      <p:sp>
        <p:nvSpPr>
          <p:cNvPr id="2" name="Text Placeholder 1"/>
          <p:cNvSpPr>
            <a:spLocks noGrp="1"/>
          </p:cNvSpPr>
          <p:nvPr>
            <p:ph type="body" idx="1"/>
          </p:nvPr>
        </p:nvSpPr>
        <p:spPr>
          <a:xfrm>
            <a:off x="76200" y="1066800"/>
            <a:ext cx="2514600" cy="659352"/>
          </a:xfrm>
        </p:spPr>
        <p:txBody>
          <a:bodyPr/>
          <a:lstStyle/>
          <a:p>
            <a:pPr algn="ctr"/>
            <a:r>
              <a:rPr sz="2000" smtClean="0">
                <a:solidFill>
                  <a:schemeClr val="tx1"/>
                </a:solidFill>
                <a:cs typeface="AdvertisingBold" pitchFamily="2" charset="-78"/>
              </a:rPr>
              <a:t>Overhead lines</a:t>
            </a:r>
            <a:endParaRPr lang="en-US" sz="2000" dirty="0">
              <a:solidFill>
                <a:schemeClr val="tx1"/>
              </a:solidFill>
            </a:endParaRPr>
          </a:p>
        </p:txBody>
      </p:sp>
      <p:sp>
        <p:nvSpPr>
          <p:cNvPr id="3" name="Text Placeholder 2"/>
          <p:cNvSpPr>
            <a:spLocks noGrp="1"/>
          </p:cNvSpPr>
          <p:nvPr>
            <p:ph type="body" sz="half" idx="3"/>
          </p:nvPr>
        </p:nvSpPr>
        <p:spPr>
          <a:xfrm>
            <a:off x="-76200" y="3505200"/>
            <a:ext cx="3581400" cy="304800"/>
          </a:xfrm>
        </p:spPr>
        <p:txBody>
          <a:bodyPr/>
          <a:lstStyle/>
          <a:p>
            <a:pPr algn="ctr"/>
            <a:r>
              <a:rPr lang="en-US" sz="2000" dirty="0" smtClean="0">
                <a:solidFill>
                  <a:schemeClr val="tx1"/>
                </a:solidFill>
                <a:cs typeface="AdvertisingBold" pitchFamily="2" charset="-78"/>
              </a:rPr>
              <a:t>Underground cables </a:t>
            </a:r>
          </a:p>
          <a:p>
            <a:endParaRPr lang="en-US" dirty="0">
              <a:solidFill>
                <a:schemeClr val="tx1"/>
              </a:solidFill>
            </a:endParaRPr>
          </a:p>
        </p:txBody>
      </p:sp>
      <p:sp>
        <p:nvSpPr>
          <p:cNvPr id="4" name="Content Placeholder 3"/>
          <p:cNvSpPr>
            <a:spLocks noGrp="1"/>
          </p:cNvSpPr>
          <p:nvPr>
            <p:ph sz="quarter" idx="2"/>
          </p:nvPr>
        </p:nvSpPr>
        <p:spPr>
          <a:xfrm>
            <a:off x="304800" y="1676400"/>
            <a:ext cx="6477000" cy="1676400"/>
          </a:xfrm>
        </p:spPr>
        <p:txBody>
          <a:bodyPr>
            <a:normAutofit/>
          </a:bodyPr>
          <a:lstStyle/>
          <a:p>
            <a:pPr algn="justLow"/>
            <a:r>
              <a:rPr lang="en-US" sz="2000" dirty="0" smtClean="0">
                <a:cs typeface="AdvertisingBold" pitchFamily="2" charset="-78"/>
              </a:rPr>
              <a:t> The conductors used in </a:t>
            </a:r>
            <a:r>
              <a:rPr lang="en-US" sz="2000" dirty="0" smtClean="0">
                <a:cs typeface="AdvertisingBold" pitchFamily="2" charset="-78"/>
              </a:rPr>
              <a:t>the network </a:t>
            </a:r>
            <a:r>
              <a:rPr lang="en-US" sz="2000" dirty="0" smtClean="0">
                <a:cs typeface="AdvertisingBold" pitchFamily="2" charset="-78"/>
              </a:rPr>
              <a:t>are </a:t>
            </a:r>
            <a:r>
              <a:rPr lang="en-US" sz="2000" b="1" dirty="0" smtClean="0"/>
              <a:t>ACSR</a:t>
            </a:r>
            <a:r>
              <a:rPr lang="en-US" sz="2000" dirty="0" smtClean="0"/>
              <a:t> (50mm</a:t>
            </a:r>
            <a:r>
              <a:rPr lang="en-US" sz="2000" baseline="30000" dirty="0" smtClean="0"/>
              <a:t>2</a:t>
            </a:r>
            <a:r>
              <a:rPr lang="en-US" sz="2000" dirty="0" smtClean="0"/>
              <a:t>) </a:t>
            </a:r>
            <a:endParaRPr lang="en-US" sz="2000" dirty="0" smtClean="0"/>
          </a:p>
          <a:p>
            <a:pPr algn="justLow"/>
            <a:r>
              <a:rPr lang="en-US" sz="2000" dirty="0" smtClean="0"/>
              <a:t>Resistance </a:t>
            </a:r>
            <a:r>
              <a:rPr lang="en-US" sz="2000" dirty="0" smtClean="0"/>
              <a:t>R=(0.543/Km)and </a:t>
            </a:r>
          </a:p>
          <a:p>
            <a:r>
              <a:rPr lang="en-US" sz="2000" dirty="0" smtClean="0"/>
              <a:t>Reactance X= (0.297 /Km)</a:t>
            </a:r>
            <a:endParaRPr lang="en-US" sz="2000" dirty="0"/>
          </a:p>
        </p:txBody>
      </p:sp>
      <p:sp>
        <p:nvSpPr>
          <p:cNvPr id="5" name="Content Placeholder 4"/>
          <p:cNvSpPr>
            <a:spLocks noGrp="1"/>
          </p:cNvSpPr>
          <p:nvPr>
            <p:ph sz="quarter" idx="4"/>
          </p:nvPr>
        </p:nvSpPr>
        <p:spPr>
          <a:xfrm>
            <a:off x="304800" y="3886200"/>
            <a:ext cx="7162800" cy="1371600"/>
          </a:xfrm>
        </p:spPr>
        <p:txBody>
          <a:bodyPr>
            <a:normAutofit lnSpcReduction="10000"/>
          </a:bodyPr>
          <a:lstStyle/>
          <a:p>
            <a:pPr algn="justLow"/>
            <a:r>
              <a:rPr lang="en-US" sz="2000" dirty="0" smtClean="0">
                <a:cs typeface="AdvertisingBold" pitchFamily="2" charset="-78"/>
              </a:rPr>
              <a:t>The Underground cables used in the network are </a:t>
            </a:r>
            <a:r>
              <a:rPr lang="en-US" sz="2000" b="1" dirty="0" smtClean="0"/>
              <a:t>XLPE</a:t>
            </a:r>
            <a:r>
              <a:rPr lang="en-US" sz="2000" dirty="0" smtClean="0"/>
              <a:t> Cu (120 mm</a:t>
            </a:r>
            <a:r>
              <a:rPr lang="en-US" sz="2000" baseline="30000" dirty="0" smtClean="0"/>
              <a:t>2</a:t>
            </a:r>
            <a:r>
              <a:rPr lang="en-US" sz="2000" dirty="0" smtClean="0"/>
              <a:t>)</a:t>
            </a:r>
          </a:p>
          <a:p>
            <a:r>
              <a:rPr lang="en-US" sz="2000" dirty="0" smtClean="0"/>
              <a:t>Resistance R= (0.303 /Km) </a:t>
            </a:r>
          </a:p>
          <a:p>
            <a:r>
              <a:rPr lang="en-US" sz="2000" dirty="0" smtClean="0"/>
              <a:t>Reactance </a:t>
            </a:r>
            <a:r>
              <a:rPr lang="en-US" sz="2000" dirty="0" smtClean="0"/>
              <a:t>X= (0.27 /Km) </a:t>
            </a:r>
          </a:p>
          <a:p>
            <a:endParaRPr lang="en-US" sz="2000" dirty="0"/>
          </a:p>
        </p:txBody>
      </p:sp>
      <p:sp>
        <p:nvSpPr>
          <p:cNvPr id="9" name="عنصر نائب لرقم الشريحة 8"/>
          <p:cNvSpPr>
            <a:spLocks noGrp="1"/>
          </p:cNvSpPr>
          <p:nvPr>
            <p:ph type="sldNum" sz="quarter" idx="12"/>
          </p:nvPr>
        </p:nvSpPr>
        <p:spPr/>
        <p:txBody>
          <a:bodyPr/>
          <a:lstStyle/>
          <a:p>
            <a:fld id="{67DCAB8D-1A1E-4BF9-B17E-E35A0C18ADCD}" type="slidenum">
              <a:rPr lang="en-US" smtClean="0">
                <a:solidFill>
                  <a:schemeClr val="tx1"/>
                </a:solidFill>
              </a:rPr>
              <a:pPr/>
              <a:t>11</a:t>
            </a:fld>
            <a:endParaRPr lang="en-US" dirty="0">
              <a:solidFill>
                <a:schemeClr val="tx1"/>
              </a:solidFill>
            </a:endParaRPr>
          </a:p>
        </p:txBody>
      </p:sp>
      <p:pic>
        <p:nvPicPr>
          <p:cNvPr id="1026" name="Picture 2" descr="C:\Documents and Settings\Jazeere1\Desktop\خرابيش التخرج\high_voltage_cables1.jpg"/>
          <p:cNvPicPr>
            <a:picLocks noChangeAspect="1" noChangeArrowheads="1"/>
          </p:cNvPicPr>
          <p:nvPr/>
        </p:nvPicPr>
        <p:blipFill>
          <a:blip r:embed="rId2"/>
          <a:srcRect/>
          <a:stretch>
            <a:fillRect/>
          </a:stretch>
        </p:blipFill>
        <p:spPr bwMode="auto">
          <a:xfrm>
            <a:off x="6248400" y="4495800"/>
            <a:ext cx="2438400" cy="1828800"/>
          </a:xfrm>
          <a:prstGeom prst="rect">
            <a:avLst/>
          </a:prstGeom>
          <a:noFill/>
        </p:spPr>
      </p:pic>
      <p:pic>
        <p:nvPicPr>
          <p:cNvPr id="7" name="Picture 2" descr="C:\Documents and Settings\Jazeere1\Desktop\خرابيش التخرج\g.png"/>
          <p:cNvPicPr>
            <a:picLocks noChangeAspect="1" noChangeArrowheads="1"/>
          </p:cNvPicPr>
          <p:nvPr/>
        </p:nvPicPr>
        <p:blipFill>
          <a:blip r:embed="rId3"/>
          <a:srcRect/>
          <a:stretch>
            <a:fillRect/>
          </a:stretch>
        </p:blipFill>
        <p:spPr bwMode="auto">
          <a:xfrm>
            <a:off x="6248400" y="2057400"/>
            <a:ext cx="2362200" cy="1600200"/>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3810000" cy="914400"/>
          </a:xfrm>
        </p:spPr>
        <p:txBody>
          <a:bodyPr/>
          <a:lstStyle/>
          <a:p>
            <a:pPr algn="ctr"/>
            <a:r>
              <a:rPr lang="en-US" sz="5600" dirty="0" smtClean="0">
                <a:solidFill>
                  <a:schemeClr val="bg1"/>
                </a:solidFill>
              </a:rPr>
              <a:t>Chapter Two</a:t>
            </a:r>
            <a:endParaRPr lang="en-US" sz="5600" dirty="0">
              <a:solidFill>
                <a:schemeClr val="bg1"/>
              </a:solidFill>
            </a:endParaRPr>
          </a:p>
        </p:txBody>
      </p:sp>
      <p:sp>
        <p:nvSpPr>
          <p:cNvPr id="3" name="Text Placeholder 2"/>
          <p:cNvSpPr>
            <a:spLocks noGrp="1"/>
          </p:cNvSpPr>
          <p:nvPr>
            <p:ph type="body" idx="2"/>
          </p:nvPr>
        </p:nvSpPr>
        <p:spPr>
          <a:xfrm>
            <a:off x="228600" y="1143000"/>
            <a:ext cx="7924800" cy="1676400"/>
          </a:xfrm>
        </p:spPr>
        <p:txBody>
          <a:bodyPr>
            <a:normAutofit fontScale="40000" lnSpcReduction="20000"/>
          </a:bodyPr>
          <a:lstStyle/>
          <a:p>
            <a:r>
              <a:rPr lang="en-US" sz="4000" b="1" dirty="0" smtClean="0">
                <a:solidFill>
                  <a:srgbClr val="C00000"/>
                </a:solidFill>
              </a:rPr>
              <a:t>2.1 </a:t>
            </a:r>
            <a:r>
              <a:rPr lang="en-US" sz="3400" b="1" dirty="0" smtClean="0">
                <a:solidFill>
                  <a:srgbClr val="C00000"/>
                </a:solidFill>
              </a:rPr>
              <a:t> Etap power station :-</a:t>
            </a:r>
          </a:p>
          <a:p>
            <a:r>
              <a:rPr lang="en-US" sz="3400" dirty="0" smtClean="0"/>
              <a:t>ETAP PowerStation allows us to work directly with graphical one line diagram.</a:t>
            </a:r>
          </a:p>
          <a:p>
            <a:r>
              <a:rPr lang="en-US" sz="3400" dirty="0" smtClean="0"/>
              <a:t>And it provides us with text reports such as:</a:t>
            </a:r>
          </a:p>
          <a:p>
            <a:pPr>
              <a:buClrTx/>
              <a:buFont typeface="Wingdings" pitchFamily="2" charset="2"/>
              <a:buChar char="v"/>
            </a:pPr>
            <a:r>
              <a:rPr lang="en-US" sz="3400" dirty="0" smtClean="0"/>
              <a:t> complete report.</a:t>
            </a:r>
          </a:p>
          <a:p>
            <a:pPr>
              <a:buClrTx/>
              <a:buFont typeface="Wingdings" pitchFamily="2" charset="2"/>
              <a:buChar char="v"/>
            </a:pPr>
            <a:r>
              <a:rPr lang="en-US" sz="3400" dirty="0" smtClean="0"/>
              <a:t>Input data.</a:t>
            </a:r>
          </a:p>
          <a:p>
            <a:pPr>
              <a:buClrTx/>
              <a:buFont typeface="Wingdings" pitchFamily="2" charset="2"/>
              <a:buChar char="v"/>
            </a:pPr>
            <a:r>
              <a:rPr lang="en-US" sz="3400" dirty="0" smtClean="0"/>
              <a:t>Results .</a:t>
            </a:r>
          </a:p>
          <a:p>
            <a:pPr>
              <a:buClrTx/>
              <a:buFont typeface="Wingdings" pitchFamily="2" charset="2"/>
              <a:buChar char="v"/>
            </a:pPr>
            <a:r>
              <a:rPr lang="en-US" sz="3400" dirty="0" smtClean="0"/>
              <a:t>Summery reports.</a:t>
            </a:r>
          </a:p>
          <a:p>
            <a:pPr>
              <a:buClrTx/>
            </a:pPr>
            <a:r>
              <a:rPr lang="en-US" dirty="0" smtClean="0"/>
              <a:t> </a:t>
            </a:r>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12</a:t>
            </a:fld>
            <a:endParaRPr lang="en-US" dirty="0">
              <a:solidFill>
                <a:schemeClr val="tx1"/>
              </a:solidFill>
            </a:endParaRPr>
          </a:p>
        </p:txBody>
      </p:sp>
      <p:pic>
        <p:nvPicPr>
          <p:cNvPr id="2050" name="Picture 2" descr="C:\Documents and Settings\Jazeere1\Desktop\خرابيش التخرج\hhhhhhh.png"/>
          <p:cNvPicPr>
            <a:picLocks noChangeAspect="1" noChangeArrowheads="1"/>
          </p:cNvPicPr>
          <p:nvPr/>
        </p:nvPicPr>
        <p:blipFill>
          <a:blip r:embed="rId2"/>
          <a:srcRect/>
          <a:stretch>
            <a:fillRect/>
          </a:stretch>
        </p:blipFill>
        <p:spPr bwMode="auto">
          <a:xfrm>
            <a:off x="304800" y="3124200"/>
            <a:ext cx="8458199" cy="3505200"/>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974"/>
          <p:cNvSpPr>
            <a:spLocks noChangeArrowheads="1"/>
          </p:cNvSpPr>
          <p:nvPr/>
        </p:nvSpPr>
        <p:spPr bwMode="auto">
          <a:xfrm>
            <a:off x="1979613" y="457200"/>
            <a:ext cx="4824412" cy="523220"/>
          </a:xfrm>
          <a:prstGeom prst="rect">
            <a:avLst/>
          </a:prstGeom>
          <a:noFill/>
          <a:ln w="9525" algn="ctr">
            <a:noFill/>
            <a:miter lim="800000"/>
            <a:headEnd/>
            <a:tailEnd/>
          </a:ln>
        </p:spPr>
        <p:txBody>
          <a:bodyPr wrap="square">
            <a:spAutoFit/>
          </a:bodyPr>
          <a:lstStyle/>
          <a:p>
            <a:pPr marL="342900" indent="-342900" algn="ctr" rtl="0"/>
            <a:r>
              <a:rPr lang="en-US" sz="2800" b="1" i="1" u="sng" dirty="0">
                <a:solidFill>
                  <a:srgbClr val="C00000"/>
                </a:solidFill>
              </a:rPr>
              <a:t>One line diagram</a:t>
            </a:r>
          </a:p>
        </p:txBody>
      </p:sp>
      <p:pic>
        <p:nvPicPr>
          <p:cNvPr id="85944" name="Picture 1976"/>
          <p:cNvPicPr>
            <a:picLocks noChangeAspect="1" noChangeArrowheads="1"/>
          </p:cNvPicPr>
          <p:nvPr/>
        </p:nvPicPr>
        <p:blipFill>
          <a:blip r:embed="rId3"/>
          <a:srcRect/>
          <a:stretch>
            <a:fillRect/>
          </a:stretch>
        </p:blipFill>
        <p:spPr bwMode="auto">
          <a:xfrm>
            <a:off x="179388" y="990600"/>
            <a:ext cx="8812212" cy="56784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6477000" cy="628648"/>
          </a:xfrm>
        </p:spPr>
        <p:txBody>
          <a:bodyPr>
            <a:normAutofit/>
          </a:bodyPr>
          <a:lstStyle/>
          <a:p>
            <a:r>
              <a:rPr lang="en-US" dirty="0" smtClean="0">
                <a:solidFill>
                  <a:srgbClr val="C00000"/>
                </a:solidFill>
              </a:rPr>
              <a:t>2.2  Data needed for the load flow analysis.</a:t>
            </a:r>
            <a:endParaRPr lang="en-US" dirty="0">
              <a:solidFill>
                <a:srgbClr val="C00000"/>
              </a:solidFill>
            </a:endParaRPr>
          </a:p>
        </p:txBody>
      </p:sp>
      <p:sp>
        <p:nvSpPr>
          <p:cNvPr id="3" name="Text Placeholder 2"/>
          <p:cNvSpPr>
            <a:spLocks noGrp="1"/>
          </p:cNvSpPr>
          <p:nvPr>
            <p:ph type="body" idx="2"/>
          </p:nvPr>
        </p:nvSpPr>
        <p:spPr>
          <a:xfrm>
            <a:off x="304800" y="1524000"/>
            <a:ext cx="3657600" cy="4191000"/>
          </a:xfrm>
        </p:spPr>
        <p:txBody>
          <a:bodyPr>
            <a:normAutofit/>
          </a:bodyPr>
          <a:lstStyle/>
          <a:p>
            <a:pPr algn="just"/>
            <a:r>
              <a:rPr lang="en-US" sz="1800" dirty="0" smtClean="0"/>
              <a:t>2.2.1 The real and reactive power </a:t>
            </a:r>
            <a:r>
              <a:rPr lang="en-US" sz="1800" b="1" dirty="0" smtClean="0"/>
              <a:t>OR</a:t>
            </a:r>
            <a:r>
              <a:rPr lang="en-US" sz="1800" dirty="0" smtClean="0"/>
              <a:t> apparent power and P.F  </a:t>
            </a:r>
            <a:r>
              <a:rPr lang="en-US" sz="1800" b="1" dirty="0" smtClean="0"/>
              <a:t>OR</a:t>
            </a:r>
            <a:r>
              <a:rPr lang="en-US" sz="1800" dirty="0" smtClean="0"/>
              <a:t> Ampere and P.F.</a:t>
            </a:r>
          </a:p>
          <a:p>
            <a:pPr marL="342900" indent="-342900" algn="just">
              <a:buClr>
                <a:schemeClr val="bg1"/>
              </a:buClr>
              <a:buFont typeface="Wingdings" pitchFamily="2" charset="2"/>
              <a:buChar char="v"/>
            </a:pPr>
            <a:r>
              <a:rPr lang="en-US" sz="1800" dirty="0" smtClean="0"/>
              <a:t>And the given table gives the real and reactive power on each bus.</a:t>
            </a:r>
          </a:p>
          <a:p>
            <a:pPr algn="just"/>
            <a:r>
              <a:rPr lang="en-US" sz="1800" dirty="0" smtClean="0"/>
              <a:t> </a:t>
            </a:r>
            <a:endParaRPr lang="en-US" sz="1800" dirty="0"/>
          </a:p>
        </p:txBody>
      </p:sp>
      <p:graphicFrame>
        <p:nvGraphicFramePr>
          <p:cNvPr id="1026" name="Object 2"/>
          <p:cNvGraphicFramePr>
            <a:graphicFrameLocks noChangeAspect="1"/>
          </p:cNvGraphicFramePr>
          <p:nvPr>
            <p:ph sz="half" idx="1"/>
          </p:nvPr>
        </p:nvGraphicFramePr>
        <p:xfrm>
          <a:off x="4800600" y="1600200"/>
          <a:ext cx="2362200" cy="4646613"/>
        </p:xfrm>
        <a:graphic>
          <a:graphicData uri="http://schemas.openxmlformats.org/presentationml/2006/ole">
            <p:oleObj spid="_x0000_s1026" name="Worksheet" r:id="rId3" imgW="1914449" imgH="5257800" progId="Excel.Sheet.12">
              <p:embed/>
            </p:oleObj>
          </a:graphicData>
        </a:graphic>
      </p:graphicFrame>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14</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581400" y="249237"/>
          <a:ext cx="2527300" cy="6151563"/>
        </p:xfrm>
        <a:graphic>
          <a:graphicData uri="http://schemas.openxmlformats.org/presentationml/2006/ole">
            <p:oleObj spid="_x0000_s2050" name="Worksheet" r:id="rId3" imgW="1838249" imgH="6610502" progId="Excel.Sheet.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14400"/>
            <a:ext cx="2590800" cy="1524000"/>
          </a:xfrm>
        </p:spPr>
        <p:txBody>
          <a:bodyPr/>
          <a:lstStyle/>
          <a:p>
            <a:r>
              <a:rPr lang="en-US" sz="1600" dirty="0" smtClean="0">
                <a:solidFill>
                  <a:srgbClr val="C00000"/>
                </a:solidFill>
                <a:latin typeface="+mn-lt"/>
                <a:ea typeface="+mn-ea"/>
                <a:cs typeface="+mn-cs"/>
              </a:rPr>
              <a:t>2.2.2  The length and R in (</a:t>
            </a:r>
            <a:r>
              <a:rPr lang="el-GR" sz="1600" dirty="0" smtClean="0">
                <a:solidFill>
                  <a:srgbClr val="C00000"/>
                </a:solidFill>
                <a:latin typeface="+mn-lt"/>
                <a:ea typeface="+mn-ea"/>
                <a:cs typeface="+mn-cs"/>
              </a:rPr>
              <a:t>Ω</a:t>
            </a:r>
            <a:r>
              <a:rPr lang="en-US" sz="1600" dirty="0" smtClean="0">
                <a:solidFill>
                  <a:srgbClr val="C00000"/>
                </a:solidFill>
                <a:latin typeface="+mn-lt"/>
                <a:ea typeface="+mn-ea"/>
                <a:cs typeface="+mn-cs"/>
              </a:rPr>
              <a:t>/km) and X in (</a:t>
            </a:r>
            <a:r>
              <a:rPr lang="el-GR" sz="1600" dirty="0" smtClean="0">
                <a:solidFill>
                  <a:srgbClr val="C00000"/>
                </a:solidFill>
                <a:latin typeface="+mn-lt"/>
                <a:ea typeface="+mn-ea"/>
                <a:cs typeface="+mn-cs"/>
              </a:rPr>
              <a:t>Ω</a:t>
            </a:r>
            <a:r>
              <a:rPr lang="en-US" sz="1600" dirty="0" smtClean="0">
                <a:solidFill>
                  <a:srgbClr val="C00000"/>
                </a:solidFill>
                <a:latin typeface="+mn-lt"/>
                <a:ea typeface="+mn-ea"/>
                <a:cs typeface="+mn-cs"/>
              </a:rPr>
              <a:t>/km)of the lines.</a:t>
            </a:r>
            <a:r>
              <a:rPr lang="en-US" sz="2000" dirty="0" smtClean="0"/>
              <a:t/>
            </a:r>
            <a:br>
              <a:rPr lang="en-US" sz="2000" dirty="0" smtClean="0"/>
            </a:br>
            <a:endParaRPr lang="en-US" sz="2000" dirty="0"/>
          </a:p>
        </p:txBody>
      </p:sp>
      <p:sp>
        <p:nvSpPr>
          <p:cNvPr id="3" name="Text Placeholder 2"/>
          <p:cNvSpPr>
            <a:spLocks noGrp="1"/>
          </p:cNvSpPr>
          <p:nvPr>
            <p:ph type="body" idx="2"/>
          </p:nvPr>
        </p:nvSpPr>
        <p:spPr>
          <a:xfrm>
            <a:off x="228600" y="2743200"/>
            <a:ext cx="2743200" cy="3382963"/>
          </a:xfrm>
        </p:spPr>
        <p:txBody>
          <a:bodyPr>
            <a:normAutofit/>
          </a:bodyPr>
          <a:lstStyle/>
          <a:p>
            <a:pPr>
              <a:buClrTx/>
              <a:buFont typeface="Wingdings" pitchFamily="2" charset="2"/>
              <a:buChar char="v"/>
            </a:pPr>
            <a:r>
              <a:rPr lang="en-US" sz="2000" dirty="0" smtClean="0"/>
              <a:t> After formatting the one line diagram of the network ,and dividing it into buses we formed this table which shows the length of the lines and their resistance and reactance.   </a:t>
            </a:r>
            <a:endParaRPr lang="en-US" sz="2000"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16</a:t>
            </a:fld>
            <a:endParaRPr lang="en-US" dirty="0">
              <a:solidFill>
                <a:schemeClr val="tx1"/>
              </a:solidFill>
            </a:endParaRPr>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1985" name="Object 1"/>
          <p:cNvGraphicFramePr>
            <a:graphicFrameLocks noChangeAspect="1"/>
          </p:cNvGraphicFramePr>
          <p:nvPr/>
        </p:nvGraphicFramePr>
        <p:xfrm>
          <a:off x="3352800" y="609600"/>
          <a:ext cx="4572000" cy="5867400"/>
        </p:xfrm>
        <a:graphic>
          <a:graphicData uri="http://schemas.openxmlformats.org/presentationml/2006/ole">
            <p:oleObj spid="_x0000_s41985" name="Worksheet" r:id="rId3" imgW="3076651" imgH="7438949" progId="Excel.Sheet.12">
              <p:embed/>
            </p:oleObj>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2895600" cy="1752600"/>
          </a:xfrm>
        </p:spPr>
        <p:txBody>
          <a:bodyPr/>
          <a:lstStyle/>
          <a:p>
            <a:r>
              <a:rPr lang="en-US" dirty="0" smtClean="0">
                <a:solidFill>
                  <a:srgbClr val="C00000"/>
                </a:solidFill>
              </a:rPr>
              <a:t>2.4  load flow analysis for max case.</a:t>
            </a:r>
            <a:r>
              <a:rPr lang="en-US" dirty="0" smtClean="0"/>
              <a:t/>
            </a:r>
            <a:br>
              <a:rPr lang="en-US" dirty="0" smtClean="0"/>
            </a:br>
            <a:r>
              <a:rPr lang="en-US" dirty="0" smtClean="0"/>
              <a:t/>
            </a:r>
            <a:br>
              <a:rPr lang="en-US" dirty="0" smtClean="0"/>
            </a:br>
            <a:endParaRPr lang="en-US" dirty="0"/>
          </a:p>
        </p:txBody>
      </p:sp>
      <p:sp>
        <p:nvSpPr>
          <p:cNvPr id="3" name="Text Placeholder 2"/>
          <p:cNvSpPr>
            <a:spLocks noGrp="1"/>
          </p:cNvSpPr>
          <p:nvPr>
            <p:ph type="body" idx="2"/>
          </p:nvPr>
        </p:nvSpPr>
        <p:spPr>
          <a:xfrm>
            <a:off x="152400" y="1600200"/>
            <a:ext cx="2743200" cy="4525963"/>
          </a:xfrm>
        </p:spPr>
        <p:txBody>
          <a:bodyPr>
            <a:normAutofit/>
          </a:bodyPr>
          <a:lstStyle/>
          <a:p>
            <a:r>
              <a:rPr lang="en-US" sz="1800" dirty="0" smtClean="0"/>
              <a:t>2.4.1  The actual medium </a:t>
            </a:r>
            <a:br>
              <a:rPr lang="en-US" sz="1800" dirty="0" smtClean="0"/>
            </a:br>
            <a:r>
              <a:rPr lang="en-US" sz="1800" dirty="0" smtClean="0"/>
              <a:t>voltages on each transformer </a:t>
            </a:r>
            <a:endParaRPr lang="en-US" sz="1800" dirty="0"/>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17</a:t>
            </a:fld>
            <a:endParaRPr lang="en-US" dirty="0">
              <a:solidFill>
                <a:schemeClr val="tx1"/>
              </a:solidFill>
            </a:endParaRPr>
          </a:p>
        </p:txBody>
      </p:sp>
      <p:graphicFrame>
        <p:nvGraphicFramePr>
          <p:cNvPr id="40961" name="Object 1"/>
          <p:cNvGraphicFramePr>
            <a:graphicFrameLocks noChangeAspect="1"/>
          </p:cNvGraphicFramePr>
          <p:nvPr/>
        </p:nvGraphicFramePr>
        <p:xfrm>
          <a:off x="3371850" y="638175"/>
          <a:ext cx="3333750" cy="5581650"/>
        </p:xfrm>
        <a:graphic>
          <a:graphicData uri="http://schemas.openxmlformats.org/presentationml/2006/ole">
            <p:oleObj spid="_x0000_s40961" name="Worksheet" r:id="rId3" imgW="3171749" imgH="5810402" progId="Excel.Sheet.12">
              <p:embed/>
            </p:oleObj>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228600" y="990600"/>
            <a:ext cx="2667000" cy="5135563"/>
          </a:xfrm>
        </p:spPr>
        <p:txBody>
          <a:bodyPr/>
          <a:lstStyle/>
          <a:p>
            <a:endParaRPr lang="en-US" dirty="0" smtClean="0"/>
          </a:p>
          <a:p>
            <a:r>
              <a:rPr lang="en-US" sz="2000" dirty="0" smtClean="0"/>
              <a:t>2.4.2  The actual  low </a:t>
            </a:r>
            <a:br>
              <a:rPr lang="en-US" sz="2000" dirty="0" smtClean="0"/>
            </a:br>
            <a:r>
              <a:rPr lang="en-US" sz="2000" dirty="0" smtClean="0"/>
              <a:t>voltages on each transformer </a:t>
            </a:r>
            <a:endParaRPr lang="en-US" sz="2000"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18</a:t>
            </a:fld>
            <a:endParaRPr lang="en-US" dirty="0">
              <a:solidFill>
                <a:schemeClr val="tx1"/>
              </a:solidFill>
            </a:endParaRPr>
          </a:p>
        </p:txBody>
      </p:sp>
      <p:graphicFrame>
        <p:nvGraphicFramePr>
          <p:cNvPr id="39937" name="Object 1"/>
          <p:cNvGraphicFramePr>
            <a:graphicFrameLocks noChangeAspect="1"/>
          </p:cNvGraphicFramePr>
          <p:nvPr/>
        </p:nvGraphicFramePr>
        <p:xfrm>
          <a:off x="2981325" y="652463"/>
          <a:ext cx="3181350" cy="5553075"/>
        </p:xfrm>
        <a:graphic>
          <a:graphicData uri="http://schemas.openxmlformats.org/presentationml/2006/ole">
            <p:oleObj spid="_x0000_s39937" name="Worksheet" r:id="rId3" imgW="3019349" imgH="5781751" progId="Excel.Sheet.12">
              <p:embed/>
            </p:oleObj>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2.4.3  Power  factor</a:t>
            </a:r>
            <a:endParaRPr lang="en-US" dirty="0">
              <a:solidFill>
                <a:srgbClr val="C00000"/>
              </a:solidFill>
            </a:endParaRPr>
          </a:p>
        </p:txBody>
      </p:sp>
      <p:sp>
        <p:nvSpPr>
          <p:cNvPr id="3" name="Text Placeholder 2"/>
          <p:cNvSpPr>
            <a:spLocks noGrp="1"/>
          </p:cNvSpPr>
          <p:nvPr>
            <p:ph type="body" idx="2"/>
          </p:nvPr>
        </p:nvSpPr>
        <p:spPr/>
        <p:txBody>
          <a:bodyPr>
            <a:normAutofit/>
          </a:bodyPr>
          <a:lstStyle/>
          <a:p>
            <a:r>
              <a:rPr lang="en-US" sz="1800" dirty="0" smtClean="0"/>
              <a:t>We note that there is a lowest point the power factor reach it is 0.87 .</a:t>
            </a:r>
          </a:p>
          <a:p>
            <a:endParaRPr lang="en-US" sz="1800" dirty="0" smtClean="0"/>
          </a:p>
          <a:p>
            <a:r>
              <a:rPr lang="en-US" sz="1800" dirty="0" smtClean="0"/>
              <a:t>This causes more penalties on the total bill</a:t>
            </a:r>
            <a:endParaRPr lang="en-US" sz="1800"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19</a:t>
            </a:fld>
            <a:endParaRPr lang="en-US" dirty="0">
              <a:solidFill>
                <a:schemeClr val="tx1"/>
              </a:solidFill>
            </a:endParaRP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8913" name="Object 1"/>
          <p:cNvGraphicFramePr>
            <a:graphicFrameLocks noChangeAspect="1"/>
          </p:cNvGraphicFramePr>
          <p:nvPr/>
        </p:nvGraphicFramePr>
        <p:xfrm>
          <a:off x="3790950" y="747713"/>
          <a:ext cx="3143250" cy="5362575"/>
        </p:xfrm>
        <a:graphic>
          <a:graphicData uri="http://schemas.openxmlformats.org/presentationml/2006/ole">
            <p:oleObj spid="_x0000_s38913" name="Worksheet" r:id="rId3" imgW="2695651" imgH="5581802" progId="Excel.Sheet.12">
              <p:embed/>
            </p:oleObj>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rgbClr val="C00000"/>
                </a:solidFill>
              </a:rPr>
              <a:t>INTRODUCTION</a:t>
            </a:r>
            <a:endParaRPr lang="en-US" sz="3200"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marL="342900" indent="-342900">
              <a:buAutoNum type="arabicPeriod"/>
            </a:pPr>
            <a:r>
              <a:rPr lang="en-US" sz="2900" dirty="0" smtClean="0"/>
              <a:t>The  electrical  networks in  the  west  bank  are  all considered  as  distribution  networks , where  around  97%  of  consumed  energy  were  and still supplied by the IEC . </a:t>
            </a:r>
          </a:p>
          <a:p>
            <a:pPr marL="342900" indent="-342900">
              <a:buAutoNum type="arabicPeriod"/>
            </a:pPr>
            <a:endParaRPr lang="en-US" sz="2900" dirty="0" smtClean="0"/>
          </a:p>
          <a:p>
            <a:pPr marL="342900" indent="-342900">
              <a:buAutoNum type="arabicPeriod"/>
            </a:pPr>
            <a:r>
              <a:rPr lang="en-US" sz="2900" dirty="0" smtClean="0"/>
              <a:t>The range of voltages are (0.4 , 6.6 , 11 , 22 , 33 ) kv.</a:t>
            </a:r>
          </a:p>
          <a:p>
            <a:pPr marL="342900" indent="-342900">
              <a:buAutoNum type="arabicPeriod"/>
            </a:pPr>
            <a:endParaRPr lang="en-US" sz="2900" dirty="0" smtClean="0"/>
          </a:p>
          <a:p>
            <a:pPr marL="342900" indent="-342900">
              <a:buAutoNum type="arabicPeriod"/>
            </a:pPr>
            <a:r>
              <a:rPr lang="en-US" sz="2900" dirty="0" smtClean="0"/>
              <a:t>These networks are suffering from high power losses , low power factor ,  over loaded networks , poor system reliability , high prices of electricity due to high tariff determined by the IEC. </a:t>
            </a:r>
          </a:p>
          <a:p>
            <a:endParaRPr lang="en-US" dirty="0"/>
          </a:p>
        </p:txBody>
      </p:sp>
      <p:sp>
        <p:nvSpPr>
          <p:cNvPr id="4" name="عنصر نائب لرقم الشريحة 3"/>
          <p:cNvSpPr>
            <a:spLocks noGrp="1"/>
          </p:cNvSpPr>
          <p:nvPr>
            <p:ph type="sldNum" sz="quarter" idx="12"/>
          </p:nvPr>
        </p:nvSpPr>
        <p:spPr>
          <a:xfrm>
            <a:off x="7924800" y="6248400"/>
            <a:ext cx="762000" cy="365125"/>
          </a:xfrm>
        </p:spPr>
        <p:txBody>
          <a:bodyPr/>
          <a:lstStyle/>
          <a:p>
            <a:fld id="{67DCAB8D-1A1E-4BF9-B17E-E35A0C18ADCD}" type="slidenum">
              <a:rPr lang="en-US" sz="1400" smtClean="0">
                <a:solidFill>
                  <a:schemeClr val="tx1"/>
                </a:solidFill>
              </a:rPr>
              <a:pPr/>
              <a:t>2</a:t>
            </a:fld>
            <a:endParaRPr lang="en-US" sz="1400" dirty="0">
              <a:solidFill>
                <a:schemeClr val="tx1"/>
              </a:solidFill>
            </a:endParaRPr>
          </a:p>
        </p:txBody>
      </p:sp>
    </p:spTree>
    <p:custDataLst>
      <p:tags r:id="rId1"/>
    </p:custData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2400" y="990600"/>
            <a:ext cx="2971800" cy="990600"/>
          </a:xfrm>
        </p:spPr>
        <p:txBody>
          <a:bodyPr/>
          <a:lstStyle/>
          <a:p>
            <a:r>
              <a:rPr lang="en-US" dirty="0" smtClean="0">
                <a:solidFill>
                  <a:srgbClr val="C00000"/>
                </a:solidFill>
              </a:rPr>
              <a:t>2.4.4  Load factor</a:t>
            </a:r>
            <a:r>
              <a:rPr lang="en-US" dirty="0" smtClean="0"/>
              <a:t/>
            </a:r>
            <a:br>
              <a:rPr lang="en-US" dirty="0" smtClean="0"/>
            </a:br>
            <a:endParaRPr lang="en-US" dirty="0" smtClean="0"/>
          </a:p>
        </p:txBody>
      </p:sp>
      <p:sp>
        <p:nvSpPr>
          <p:cNvPr id="30723" name="Text Placeholder 2"/>
          <p:cNvSpPr>
            <a:spLocks noGrp="1"/>
          </p:cNvSpPr>
          <p:nvPr>
            <p:ph type="body" idx="2"/>
          </p:nvPr>
        </p:nvSpPr>
        <p:spPr>
          <a:xfrm>
            <a:off x="152400" y="1676400"/>
            <a:ext cx="2743200" cy="4572000"/>
          </a:xfrm>
        </p:spPr>
        <p:txBody>
          <a:bodyPr/>
          <a:lstStyle/>
          <a:p>
            <a:endParaRPr lang="en-US" dirty="0" smtClean="0"/>
          </a:p>
          <a:p>
            <a:r>
              <a:rPr lang="en-US" sz="1800" dirty="0" smtClean="0"/>
              <a:t>Somewhere it reaches 60% , and  it drops  to 13% in other buses </a:t>
            </a:r>
            <a:r>
              <a:rPr lang="en-US" dirty="0" smtClean="0"/>
              <a:t>.</a:t>
            </a:r>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20</a:t>
            </a:fld>
            <a:endParaRPr lang="en-US" dirty="0">
              <a:solidFill>
                <a:schemeClr val="tx1"/>
              </a:solidFill>
            </a:endParaRPr>
          </a:p>
        </p:txBody>
      </p:sp>
      <p:graphicFrame>
        <p:nvGraphicFramePr>
          <p:cNvPr id="37889" name="Object 1"/>
          <p:cNvGraphicFramePr>
            <a:graphicFrameLocks noChangeAspect="1"/>
          </p:cNvGraphicFramePr>
          <p:nvPr/>
        </p:nvGraphicFramePr>
        <p:xfrm>
          <a:off x="3619500" y="647700"/>
          <a:ext cx="4838700" cy="5524500"/>
        </p:xfrm>
        <a:graphic>
          <a:graphicData uri="http://schemas.openxmlformats.org/presentationml/2006/ole">
            <p:oleObj spid="_x0000_s37889" name="Worksheet" r:id="rId3" imgW="4600651" imgH="5753100" progId="Excel.Sheet.12">
              <p:embed/>
            </p:oleObj>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itle 2"/>
          <p:cNvSpPr>
            <a:spLocks noGrp="1"/>
          </p:cNvSpPr>
          <p:nvPr>
            <p:ph type="title"/>
          </p:nvPr>
        </p:nvSpPr>
        <p:spPr/>
        <p:txBody>
          <a:bodyPr>
            <a:normAutofit/>
          </a:bodyPr>
          <a:lstStyle/>
          <a:p>
            <a:r>
              <a:rPr lang="en-US" sz="3200" dirty="0" smtClean="0">
                <a:solidFill>
                  <a:srgbClr val="C00000"/>
                </a:solidFill>
              </a:rPr>
              <a:t>2.4.5   SUMMARY OF TOTAL GENERATION, LOADING &amp; DEMAND FOR THE MAX CASE</a:t>
            </a:r>
          </a:p>
        </p:txBody>
      </p:sp>
      <p:sp>
        <p:nvSpPr>
          <p:cNvPr id="2" name="Text Placeholder 1"/>
          <p:cNvSpPr>
            <a:spLocks noGrp="1"/>
          </p:cNvSpPr>
          <p:nvPr>
            <p:ph type="body" idx="1"/>
          </p:nvPr>
        </p:nvSpPr>
        <p:spPr>
          <a:xfrm>
            <a:off x="304800" y="2743200"/>
            <a:ext cx="8534400" cy="3581400"/>
          </a:xfrm>
        </p:spPr>
        <p:txBody>
          <a:bodyPr>
            <a:normAutofit fontScale="85000" lnSpcReduction="20000"/>
          </a:bodyPr>
          <a:lstStyle/>
          <a:p>
            <a:pPr fontAlgn="auto">
              <a:spcAft>
                <a:spcPts val="0"/>
              </a:spcAft>
              <a:buFont typeface="Wingdings 2"/>
              <a:buNone/>
              <a:defRPr/>
            </a:pPr>
            <a:r>
              <a:rPr lang="ar-SA" sz="1700" dirty="0" smtClean="0">
                <a:solidFill>
                  <a:schemeClr val="tx1"/>
                </a:solidFill>
              </a:rPr>
              <a:t> </a:t>
            </a:r>
            <a:endParaRPr lang="en-US" sz="1700" dirty="0" smtClean="0">
              <a:solidFill>
                <a:schemeClr val="tx1"/>
              </a:solidFill>
            </a:endParaRPr>
          </a:p>
          <a:p>
            <a:pPr algn="l" fontAlgn="auto">
              <a:spcAft>
                <a:spcPts val="0"/>
              </a:spcAft>
              <a:buFont typeface="Wingdings 2"/>
              <a:buNone/>
              <a:defRPr/>
            </a:pPr>
            <a:r>
              <a:rPr lang="en-US" sz="1700" dirty="0" smtClean="0">
                <a:solidFill>
                  <a:schemeClr val="tx1"/>
                </a:solidFill>
              </a:rPr>
              <a:t>                                              MW          Mvar         MVA          % PF </a:t>
            </a:r>
          </a:p>
          <a:p>
            <a:pPr algn="l" fontAlgn="auto">
              <a:spcAft>
                <a:spcPts val="0"/>
              </a:spcAft>
              <a:buFont typeface="Wingdings 2"/>
              <a:buNone/>
              <a:defRPr/>
            </a:pPr>
            <a:r>
              <a:rPr lang="en-US" sz="1700" dirty="0" smtClean="0">
                <a:solidFill>
                  <a:schemeClr val="tx1"/>
                </a:solidFill>
              </a:rPr>
              <a:t>            =========     =========     =========   =====      =======</a:t>
            </a:r>
          </a:p>
          <a:p>
            <a:pPr algn="l" fontAlgn="auto">
              <a:spcAft>
                <a:spcPts val="0"/>
              </a:spcAft>
              <a:buFont typeface="Wingdings 2"/>
              <a:buNone/>
              <a:defRPr/>
            </a:pPr>
            <a:r>
              <a:rPr lang="ar-SA" sz="1700" dirty="0" smtClean="0"/>
              <a:t> </a:t>
            </a:r>
            <a:endParaRPr lang="en-US" sz="1800" dirty="0" smtClean="0">
              <a:solidFill>
                <a:schemeClr val="tx1"/>
              </a:solidFill>
              <a:latin typeface="Arial Black" pitchFamily="34" charset="0"/>
            </a:endParaRPr>
          </a:p>
          <a:p>
            <a:pPr algn="l" fontAlgn="auto">
              <a:lnSpc>
                <a:spcPct val="120000"/>
              </a:lnSpc>
              <a:spcAft>
                <a:spcPts val="0"/>
              </a:spcAft>
              <a:buFont typeface="Wingdings 2"/>
              <a:buNone/>
              <a:defRPr/>
            </a:pPr>
            <a:r>
              <a:rPr lang="en-US" sz="1500" dirty="0" smtClean="0">
                <a:solidFill>
                  <a:schemeClr val="tx1"/>
                </a:solidFill>
                <a:latin typeface="Arial Rounded MT Bold" pitchFamily="34" charset="0"/>
              </a:rPr>
              <a:t>                  Swing Bus:         5.463        2.896            6.183           88.4  Lag </a:t>
            </a:r>
          </a:p>
          <a:p>
            <a:pPr algn="l" fontAlgn="auto">
              <a:lnSpc>
                <a:spcPct val="120000"/>
              </a:lnSpc>
              <a:spcAft>
                <a:spcPts val="0"/>
              </a:spcAft>
              <a:buFont typeface="Wingdings 2"/>
              <a:buNone/>
              <a:defRPr/>
            </a:pPr>
            <a:r>
              <a:rPr lang="ar-SA" sz="1500" dirty="0" smtClean="0">
                <a:solidFill>
                  <a:schemeClr val="tx1"/>
                </a:solidFill>
                <a:latin typeface="Arial Rounded MT Bold" pitchFamily="34" charset="0"/>
              </a:rPr>
              <a:t> </a:t>
            </a:r>
            <a:endParaRPr lang="en-US" sz="1500" dirty="0" smtClean="0">
              <a:solidFill>
                <a:schemeClr val="tx1"/>
              </a:solidFill>
              <a:latin typeface="Arial Rounded MT Bold" pitchFamily="34" charset="0"/>
            </a:endParaRPr>
          </a:p>
          <a:p>
            <a:pPr algn="l">
              <a:lnSpc>
                <a:spcPct val="120000"/>
              </a:lnSpc>
              <a:defRPr/>
            </a:pPr>
            <a:r>
              <a:rPr lang="ar-SA" sz="1500" dirty="0" smtClean="0">
                <a:solidFill>
                  <a:schemeClr val="tx1"/>
                </a:solidFill>
                <a:latin typeface="Arial Rounded MT Bold" pitchFamily="34" charset="0"/>
              </a:rPr>
              <a:t> </a:t>
            </a:r>
            <a:r>
              <a:rPr lang="en-US" sz="1500" dirty="0" smtClean="0">
                <a:solidFill>
                  <a:schemeClr val="tx1"/>
                </a:solidFill>
                <a:latin typeface="Arial Rounded MT Bold" pitchFamily="34" charset="0"/>
              </a:rPr>
              <a:t>           Total Demand:         5.463        2.896            6.183           88.4  Lag </a:t>
            </a:r>
          </a:p>
          <a:p>
            <a:pPr algn="l" fontAlgn="auto">
              <a:spcAft>
                <a:spcPts val="0"/>
              </a:spcAft>
              <a:buFont typeface="Wingdings 2"/>
              <a:buNone/>
              <a:defRPr/>
            </a:pPr>
            <a:r>
              <a:rPr lang="en-US" sz="1500" dirty="0" smtClean="0">
                <a:solidFill>
                  <a:schemeClr val="tx1"/>
                </a:solidFill>
                <a:latin typeface="Arial Rounded MT Bold" pitchFamily="34" charset="0"/>
              </a:rPr>
              <a:t>                                              ---------     ---------          ---------       --------------</a:t>
            </a:r>
          </a:p>
          <a:p>
            <a:pPr algn="l" fontAlgn="auto">
              <a:spcAft>
                <a:spcPts val="0"/>
              </a:spcAft>
              <a:buFont typeface="Wingdings 2"/>
              <a:buNone/>
              <a:defRPr/>
            </a:pPr>
            <a:r>
              <a:rPr lang="en-US" sz="1500" dirty="0" smtClean="0">
                <a:solidFill>
                  <a:schemeClr val="tx1"/>
                </a:solidFill>
                <a:latin typeface="Arial Rounded MT Bold" pitchFamily="34" charset="0"/>
              </a:rPr>
              <a:t> </a:t>
            </a:r>
          </a:p>
          <a:p>
            <a:pPr algn="l">
              <a:defRPr/>
            </a:pPr>
            <a:r>
              <a:rPr lang="ar-SA" sz="1500" dirty="0" smtClean="0">
                <a:solidFill>
                  <a:schemeClr val="tx1"/>
                </a:solidFill>
                <a:latin typeface="Arial Rounded MT Bold" pitchFamily="34" charset="0"/>
              </a:rPr>
              <a:t> </a:t>
            </a:r>
            <a:r>
              <a:rPr lang="en-US" sz="1500" dirty="0" smtClean="0">
                <a:solidFill>
                  <a:schemeClr val="tx1"/>
                </a:solidFill>
                <a:latin typeface="Arial Rounded MT Bold" pitchFamily="34" charset="0"/>
              </a:rPr>
              <a:t>                Total Load:         5.391        2.646</a:t>
            </a:r>
          </a:p>
          <a:p>
            <a:pPr algn="l">
              <a:defRPr/>
            </a:pPr>
            <a:endParaRPr lang="en-US" sz="1500" dirty="0" smtClean="0">
              <a:solidFill>
                <a:schemeClr val="tx1"/>
              </a:solidFill>
              <a:latin typeface="Arial Rounded MT Bold" pitchFamily="34" charset="0"/>
            </a:endParaRPr>
          </a:p>
          <a:p>
            <a:pPr algn="l" fontAlgn="auto">
              <a:spcAft>
                <a:spcPts val="0"/>
              </a:spcAft>
              <a:buFont typeface="Wingdings 2"/>
              <a:buNone/>
              <a:defRPr/>
            </a:pPr>
            <a:r>
              <a:rPr lang="en-US" sz="1500" dirty="0" smtClean="0">
                <a:solidFill>
                  <a:schemeClr val="tx1"/>
                </a:solidFill>
                <a:latin typeface="Arial Rounded MT Bold" pitchFamily="34" charset="0"/>
              </a:rPr>
              <a:t>       Apparent Losses:         0.072         0.249</a:t>
            </a:r>
          </a:p>
          <a:p>
            <a:pPr algn="l" fontAlgn="auto">
              <a:spcAft>
                <a:spcPts val="0"/>
              </a:spcAft>
              <a:buFont typeface="Wingdings 2"/>
              <a:buNone/>
              <a:defRPr/>
            </a:pPr>
            <a:r>
              <a:rPr lang="en-US" sz="1500" dirty="0" smtClean="0">
                <a:solidFill>
                  <a:schemeClr val="tx1"/>
                </a:solidFill>
                <a:latin typeface="Arial Rounded MT Bold" pitchFamily="34" charset="0"/>
              </a:rPr>
              <a:t>           </a:t>
            </a:r>
          </a:p>
          <a:p>
            <a:pPr algn="l" fontAlgn="auto">
              <a:spcAft>
                <a:spcPts val="0"/>
              </a:spcAft>
              <a:buFont typeface="Wingdings 2"/>
              <a:buNone/>
              <a:defRPr/>
            </a:pPr>
            <a:r>
              <a:rPr lang="en-US" sz="1500" dirty="0" smtClean="0">
                <a:solidFill>
                  <a:schemeClr val="tx1"/>
                </a:solidFill>
                <a:latin typeface="Arial Rounded MT Bold" pitchFamily="34" charset="0"/>
              </a:rPr>
              <a:t>   Losses percentage:         </a:t>
            </a:r>
            <a:r>
              <a:rPr lang="en-US" sz="1800" dirty="0" smtClean="0">
                <a:solidFill>
                  <a:schemeClr val="tx1"/>
                </a:solidFill>
                <a:latin typeface="Arial Rounded MT Bold" pitchFamily="34" charset="0"/>
              </a:rPr>
              <a:t>1.31 %</a:t>
            </a:r>
            <a:endParaRPr lang="en-US" sz="1500" dirty="0" smtClean="0">
              <a:solidFill>
                <a:schemeClr val="tx1"/>
              </a:solidFill>
              <a:latin typeface="Arial Rounded MT Bold" pitchFamily="34" charset="0"/>
            </a:endParaRPr>
          </a:p>
          <a:p>
            <a:pPr algn="l" fontAlgn="auto">
              <a:spcAft>
                <a:spcPts val="0"/>
              </a:spcAft>
              <a:buFont typeface="Wingdings 2"/>
              <a:buNone/>
              <a:defRPr/>
            </a:pPr>
            <a:r>
              <a:rPr lang="en-US" sz="1500" dirty="0" smtClean="0">
                <a:solidFill>
                  <a:schemeClr val="tx1"/>
                </a:solidFill>
                <a:latin typeface="Arial Rounded MT Bold" pitchFamily="34" charset="0"/>
              </a:rPr>
              <a:t> </a:t>
            </a:r>
          </a:p>
          <a:p>
            <a:pPr algn="l" fontAlgn="auto">
              <a:spcAft>
                <a:spcPts val="0"/>
              </a:spcAft>
              <a:buFont typeface="Wingdings 2"/>
              <a:buNone/>
              <a:defRPr/>
            </a:pPr>
            <a:r>
              <a:rPr lang="en-US" sz="1500" dirty="0" smtClean="0">
                <a:solidFill>
                  <a:schemeClr val="tx1"/>
                </a:solidFill>
                <a:latin typeface="Arial Rounded MT Bold" pitchFamily="34" charset="0"/>
              </a:rPr>
              <a:t>          Total current :                           </a:t>
            </a:r>
            <a:r>
              <a:rPr lang="en-US" sz="2100" dirty="0" smtClean="0">
                <a:solidFill>
                  <a:schemeClr val="tx1"/>
                </a:solidFill>
                <a:latin typeface="Arial Rounded MT Bold" pitchFamily="34" charset="0"/>
              </a:rPr>
              <a:t>108 A  </a:t>
            </a:r>
            <a:endParaRPr lang="en-US" sz="1500" dirty="0" smtClean="0">
              <a:solidFill>
                <a:schemeClr val="tx1"/>
              </a:solidFill>
              <a:latin typeface="Arial Rounded MT Bold" pitchFamily="34" charset="0"/>
            </a:endParaRPr>
          </a:p>
          <a:p>
            <a:pPr fontAlgn="auto">
              <a:spcAft>
                <a:spcPts val="0"/>
              </a:spcAft>
              <a:buFont typeface="Wingdings 2"/>
              <a:buNone/>
              <a:defRPr/>
            </a:pPr>
            <a:endParaRPr lang="en-US"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bg1"/>
                </a:solidFill>
              </a:rPr>
              <a:pPr/>
              <a:t>21</a:t>
            </a:fld>
            <a:endParaRPr lang="en-US"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914400"/>
            <a:ext cx="2362200" cy="1524000"/>
          </a:xfrm>
        </p:spPr>
        <p:txBody>
          <a:bodyPr/>
          <a:lstStyle/>
          <a:p>
            <a:r>
              <a:rPr lang="en-US" sz="2400" dirty="0" smtClean="0">
                <a:solidFill>
                  <a:srgbClr val="C00000"/>
                </a:solidFill>
              </a:rPr>
              <a:t>2.5  load flow analysis for min case </a:t>
            </a:r>
            <a:r>
              <a:rPr lang="en-US" sz="2400" dirty="0" smtClean="0"/>
              <a:t>. </a:t>
            </a:r>
            <a:r>
              <a:rPr lang="en-US" dirty="0" smtClean="0"/>
              <a:t/>
            </a:r>
            <a:br>
              <a:rPr lang="en-US" dirty="0" smtClean="0"/>
            </a:br>
            <a:endParaRPr lang="en-US" dirty="0"/>
          </a:p>
        </p:txBody>
      </p:sp>
      <p:sp>
        <p:nvSpPr>
          <p:cNvPr id="3" name="عنصر نائب للنص 2"/>
          <p:cNvSpPr>
            <a:spLocks noGrp="1"/>
          </p:cNvSpPr>
          <p:nvPr>
            <p:ph type="body" idx="2"/>
          </p:nvPr>
        </p:nvSpPr>
        <p:spPr>
          <a:xfrm>
            <a:off x="304800" y="2743200"/>
            <a:ext cx="2362200" cy="3382963"/>
          </a:xfrm>
        </p:spPr>
        <p:txBody>
          <a:bodyPr/>
          <a:lstStyle/>
          <a:p>
            <a:r>
              <a:rPr lang="en-US" sz="2000" b="1" dirty="0" smtClean="0"/>
              <a:t>2.5.1</a:t>
            </a:r>
            <a:r>
              <a:rPr lang="en-US" sz="2000" dirty="0" smtClean="0"/>
              <a:t>  The actual medium </a:t>
            </a:r>
            <a:br>
              <a:rPr lang="en-US" sz="2000" dirty="0" smtClean="0"/>
            </a:br>
            <a:r>
              <a:rPr lang="en-US" sz="2000" dirty="0" smtClean="0"/>
              <a:t>voltages on each transformer </a:t>
            </a:r>
          </a:p>
          <a:p>
            <a:endParaRPr lang="en-US"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22</a:t>
            </a:fld>
            <a:endParaRPr lang="en-US" dirty="0">
              <a:solidFill>
                <a:schemeClr val="tx1"/>
              </a:solidFill>
            </a:endParaRPr>
          </a:p>
        </p:txBody>
      </p:sp>
      <p:graphicFrame>
        <p:nvGraphicFramePr>
          <p:cNvPr id="35841" name="Object 1"/>
          <p:cNvGraphicFramePr>
            <a:graphicFrameLocks noChangeAspect="1"/>
          </p:cNvGraphicFramePr>
          <p:nvPr/>
        </p:nvGraphicFramePr>
        <p:xfrm>
          <a:off x="3005138" y="595313"/>
          <a:ext cx="3471862" cy="5667375"/>
        </p:xfrm>
        <a:graphic>
          <a:graphicData uri="http://schemas.openxmlformats.org/presentationml/2006/ole">
            <p:oleObj spid="_x0000_s35841" name="Worksheet" r:id="rId3" imgW="2981249" imgH="5896051" progId="Excel.Sheet.12">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2362200" cy="1828800"/>
          </a:xfrm>
        </p:spPr>
        <p:txBody>
          <a:bodyPr/>
          <a:lstStyle/>
          <a:p>
            <a:r>
              <a:rPr lang="en-US" sz="2000" dirty="0" smtClean="0">
                <a:solidFill>
                  <a:schemeClr val="tx1"/>
                </a:solidFill>
              </a:rPr>
              <a:t>2.5.2</a:t>
            </a:r>
            <a:r>
              <a:rPr lang="en-US" sz="2000" b="0" dirty="0" smtClean="0">
                <a:solidFill>
                  <a:schemeClr val="tx1"/>
                </a:solidFill>
              </a:rPr>
              <a:t>  The actual  low </a:t>
            </a:r>
            <a:br>
              <a:rPr lang="en-US" sz="2000" b="0" dirty="0" smtClean="0">
                <a:solidFill>
                  <a:schemeClr val="tx1"/>
                </a:solidFill>
              </a:rPr>
            </a:br>
            <a:r>
              <a:rPr lang="en-US" sz="2000" b="0" dirty="0" smtClean="0">
                <a:solidFill>
                  <a:schemeClr val="tx1"/>
                </a:solidFill>
              </a:rPr>
              <a:t>voltages on each transformer </a:t>
            </a:r>
            <a:r>
              <a:rPr lang="en-US" sz="2400" dirty="0" smtClean="0"/>
              <a:t/>
            </a:r>
            <a:br>
              <a:rPr lang="en-US" sz="2400" dirty="0" smtClean="0"/>
            </a:br>
            <a:endParaRPr lang="en-US"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23</a:t>
            </a:fld>
            <a:endParaRPr lang="en-US" dirty="0">
              <a:solidFill>
                <a:schemeClr val="tx1"/>
              </a:solidFill>
            </a:endParaRPr>
          </a:p>
        </p:txBody>
      </p:sp>
      <p:graphicFrame>
        <p:nvGraphicFramePr>
          <p:cNvPr id="34817" name="Object 1"/>
          <p:cNvGraphicFramePr>
            <a:graphicFrameLocks noChangeAspect="1"/>
          </p:cNvGraphicFramePr>
          <p:nvPr/>
        </p:nvGraphicFramePr>
        <p:xfrm>
          <a:off x="3062288" y="647700"/>
          <a:ext cx="3262312" cy="5562600"/>
        </p:xfrm>
        <a:graphic>
          <a:graphicData uri="http://schemas.openxmlformats.org/presentationml/2006/ole">
            <p:oleObj spid="_x0000_s34817" name="Worksheet" r:id="rId3" imgW="2866949" imgH="5791200" progId="Excel.Sheet.12">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sz="3200" dirty="0" smtClean="0">
                <a:solidFill>
                  <a:srgbClr val="C00000"/>
                </a:solidFill>
              </a:rPr>
              <a:t>2.5.3   SUMMARY OF TOTAL GENERATION, LOADING &amp; DEMAND FOR THE MIN CASE</a:t>
            </a:r>
            <a:endParaRPr lang="en-US" sz="3200" dirty="0">
              <a:solidFill>
                <a:srgbClr val="C00000"/>
              </a:solidFill>
            </a:endParaRPr>
          </a:p>
        </p:txBody>
      </p:sp>
      <p:sp>
        <p:nvSpPr>
          <p:cNvPr id="2" name="عنصر نائب للنص 1"/>
          <p:cNvSpPr>
            <a:spLocks noGrp="1"/>
          </p:cNvSpPr>
          <p:nvPr>
            <p:ph type="body" idx="1"/>
          </p:nvPr>
        </p:nvSpPr>
        <p:spPr>
          <a:xfrm>
            <a:off x="228600" y="2743200"/>
            <a:ext cx="8686800" cy="3581400"/>
          </a:xfrm>
        </p:spPr>
        <p:txBody>
          <a:bodyPr>
            <a:normAutofit/>
          </a:bodyPr>
          <a:lstStyle/>
          <a:p>
            <a:r>
              <a:rPr lang="en-US" dirty="0" smtClean="0"/>
              <a:t>                        </a:t>
            </a:r>
            <a:r>
              <a:rPr lang="en-US" sz="1200" dirty="0" smtClean="0">
                <a:solidFill>
                  <a:schemeClr val="tx1"/>
                </a:solidFill>
              </a:rPr>
              <a:t>MW              Mvar         MVA                 % PF</a:t>
            </a:r>
          </a:p>
          <a:p>
            <a:r>
              <a:rPr lang="en-US" sz="1200" dirty="0" smtClean="0">
                <a:solidFill>
                  <a:schemeClr val="tx1"/>
                </a:solidFill>
              </a:rPr>
              <a:t>                                      =======     =======     =======           ==========</a:t>
            </a:r>
          </a:p>
          <a:p>
            <a:pPr algn="just">
              <a:lnSpc>
                <a:spcPct val="150000"/>
              </a:lnSpc>
            </a:pPr>
            <a:r>
              <a:rPr lang="en-US" sz="1200" dirty="0" smtClean="0">
                <a:solidFill>
                  <a:schemeClr val="tx1"/>
                </a:solidFill>
              </a:rPr>
              <a:t>Swing Bus:                     </a:t>
            </a:r>
            <a:r>
              <a:rPr lang="en-US" sz="1100" dirty="0" smtClean="0">
                <a:solidFill>
                  <a:schemeClr val="tx1"/>
                </a:solidFill>
                <a:latin typeface="Arial Rounded MT Bold" pitchFamily="34" charset="0"/>
              </a:rPr>
              <a:t>2.807             1.433           3.151               89.1  Lagging</a:t>
            </a:r>
          </a:p>
          <a:p>
            <a:pPr algn="just">
              <a:lnSpc>
                <a:spcPct val="150000"/>
              </a:lnSpc>
            </a:pPr>
            <a:r>
              <a:rPr lang="en-US" sz="1200" dirty="0" smtClean="0">
                <a:solidFill>
                  <a:schemeClr val="tx1"/>
                </a:solidFill>
              </a:rPr>
              <a:t>Total Demand</a:t>
            </a:r>
            <a:r>
              <a:rPr lang="en-US" sz="1100" dirty="0" smtClean="0">
                <a:solidFill>
                  <a:schemeClr val="tx1"/>
                </a:solidFill>
                <a:latin typeface="Arial Rounded MT Bold" pitchFamily="34" charset="0"/>
              </a:rPr>
              <a:t>:               2.807             1.433           3.151               89.1  Lagging</a:t>
            </a:r>
          </a:p>
          <a:p>
            <a:pPr algn="just">
              <a:lnSpc>
                <a:spcPct val="150000"/>
              </a:lnSpc>
            </a:pPr>
            <a:r>
              <a:rPr lang="en-US" sz="1200" dirty="0" smtClean="0">
                <a:solidFill>
                  <a:schemeClr val="tx1"/>
                </a:solidFill>
              </a:rPr>
              <a:t>                                       ---------           ------          ---------            --------------</a:t>
            </a:r>
          </a:p>
          <a:p>
            <a:pPr algn="just">
              <a:lnSpc>
                <a:spcPct val="150000"/>
              </a:lnSpc>
            </a:pPr>
            <a:r>
              <a:rPr lang="en-US" sz="1100" dirty="0" smtClean="0">
                <a:solidFill>
                  <a:schemeClr val="tx1"/>
                </a:solidFill>
                <a:latin typeface="Arial Rounded MT Bold" pitchFamily="34" charset="0"/>
              </a:rPr>
              <a:t>Total Load:                       2.788              1.369</a:t>
            </a:r>
          </a:p>
          <a:p>
            <a:pPr algn="just">
              <a:lnSpc>
                <a:spcPct val="150000"/>
              </a:lnSpc>
            </a:pPr>
            <a:r>
              <a:rPr lang="en-US" sz="1100" dirty="0" smtClean="0">
                <a:solidFill>
                  <a:schemeClr val="tx1"/>
                </a:solidFill>
                <a:latin typeface="Arial Rounded MT Bold" pitchFamily="34" charset="0"/>
              </a:rPr>
              <a:t>Apparent Losses:             0.019              0.065</a:t>
            </a:r>
          </a:p>
          <a:p>
            <a:pPr algn="just">
              <a:lnSpc>
                <a:spcPct val="150000"/>
              </a:lnSpc>
            </a:pPr>
            <a:r>
              <a:rPr lang="en-US" sz="1100" dirty="0" smtClean="0">
                <a:solidFill>
                  <a:schemeClr val="tx1"/>
                </a:solidFill>
                <a:latin typeface="Arial Rounded MT Bold" pitchFamily="34" charset="0"/>
              </a:rPr>
              <a:t>Total current =               55  A. </a:t>
            </a:r>
          </a:p>
          <a:p>
            <a:pPr algn="just">
              <a:lnSpc>
                <a:spcPct val="150000"/>
              </a:lnSpc>
            </a:pPr>
            <a:endParaRPr lang="en-US" sz="1100" dirty="0" smtClean="0">
              <a:solidFill>
                <a:schemeClr val="tx1"/>
              </a:solidFill>
              <a:latin typeface="Arial Rounded MT Bold" pitchFamily="34" charset="0"/>
            </a:endParaRPr>
          </a:p>
          <a:p>
            <a:pPr>
              <a:lnSpc>
                <a:spcPct val="150000"/>
              </a:lnSpc>
            </a:pPr>
            <a:r>
              <a:rPr lang="en-US" sz="1100" dirty="0" smtClean="0">
                <a:solidFill>
                  <a:schemeClr val="tx1"/>
                </a:solidFill>
                <a:latin typeface="Arial Rounded MT Bold" pitchFamily="34" charset="0"/>
              </a:rPr>
              <a:t>The min load is equal to 50% of the max load</a:t>
            </a:r>
          </a:p>
          <a:p>
            <a:pPr algn="just">
              <a:lnSpc>
                <a:spcPct val="150000"/>
              </a:lnSpc>
            </a:pPr>
            <a:endParaRPr lang="en-US" sz="1100" dirty="0" smtClean="0">
              <a:solidFill>
                <a:schemeClr val="tx1"/>
              </a:solidFill>
              <a:latin typeface="Arial Rounded MT Bold" pitchFamily="34" charset="0"/>
            </a:endParaRPr>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bg1"/>
                </a:solidFill>
              </a:rPr>
              <a:pPr/>
              <a:t>24</a:t>
            </a:fld>
            <a:endParaRPr lang="en-US"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a:bodyPr>
          <a:lstStyle/>
          <a:p>
            <a:r>
              <a:rPr lang="en-US" sz="3200" b="1" dirty="0" smtClean="0">
                <a:solidFill>
                  <a:srgbClr val="C00000"/>
                </a:solidFill>
              </a:rPr>
              <a:t>2.6  Problems Of The Network</a:t>
            </a:r>
          </a:p>
        </p:txBody>
      </p:sp>
      <p:sp>
        <p:nvSpPr>
          <p:cNvPr id="3" name="Content Placeholder 2"/>
          <p:cNvSpPr>
            <a:spLocks noGrp="1"/>
          </p:cNvSpPr>
          <p:nvPr>
            <p:ph idx="1"/>
          </p:nvPr>
        </p:nvSpPr>
        <p:spPr/>
        <p:txBody>
          <a:bodyPr>
            <a:normAutofit/>
          </a:bodyPr>
          <a:lstStyle/>
          <a:p>
            <a:pPr marL="274320" indent="-274320" fontAlgn="auto">
              <a:spcAft>
                <a:spcPts val="0"/>
              </a:spcAft>
              <a:buNone/>
              <a:defRPr/>
            </a:pPr>
            <a:endParaRPr lang="en-US" dirty="0" smtClean="0"/>
          </a:p>
          <a:p>
            <a:pPr marL="274320" indent="-274320" fontAlgn="auto">
              <a:spcAft>
                <a:spcPts val="0"/>
              </a:spcAft>
              <a:buFont typeface="Wingdings 2"/>
              <a:buChar char=""/>
              <a:defRPr/>
            </a:pPr>
            <a:r>
              <a:rPr lang="en-US" sz="2800" dirty="0" smtClean="0"/>
              <a:t>The consumed power is reached the maximum limit , which causes over load currents . This result in disconnecting the supply on the town .</a:t>
            </a:r>
          </a:p>
          <a:p>
            <a:pPr marL="274320" indent="-274320" fontAlgn="auto">
              <a:spcAft>
                <a:spcPts val="0"/>
              </a:spcAft>
              <a:buFont typeface="Wingdings 2"/>
              <a:buChar char=""/>
              <a:defRPr/>
            </a:pPr>
            <a:endParaRPr lang="en-US" sz="2800" dirty="0" smtClean="0"/>
          </a:p>
          <a:p>
            <a:pPr marL="274320" indent="-274320" fontAlgn="auto">
              <a:spcAft>
                <a:spcPts val="0"/>
              </a:spcAft>
              <a:buFont typeface="Wingdings 2"/>
              <a:buChar char=""/>
              <a:defRPr/>
            </a:pPr>
            <a:r>
              <a:rPr lang="en-US" sz="2800" dirty="0" smtClean="0"/>
              <a:t>The P.F is less than 0.92 ; this cause penalties and power losses.</a:t>
            </a:r>
          </a:p>
          <a:p>
            <a:pPr marL="274320" indent="-274320" fontAlgn="auto">
              <a:spcAft>
                <a:spcPts val="0"/>
              </a:spcAft>
              <a:buNone/>
              <a:defRPr/>
            </a:pPr>
            <a:endParaRPr lang="en-US" sz="2800" dirty="0" smtClean="0"/>
          </a:p>
          <a:p>
            <a:pPr marL="274320" indent="-274320" fontAlgn="auto">
              <a:spcAft>
                <a:spcPts val="0"/>
              </a:spcAft>
              <a:buFont typeface="Wingdings 2"/>
              <a:buChar char=""/>
              <a:defRPr/>
            </a:pPr>
            <a:r>
              <a:rPr lang="en-US" sz="2800" dirty="0" smtClean="0"/>
              <a:t>There is a voltage drop  and power losses </a:t>
            </a:r>
            <a:endParaRPr lang="en-US" sz="2800"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25</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r>
              <a:rPr lang="en-US" sz="3200" b="1" dirty="0" smtClean="0">
                <a:solidFill>
                  <a:srgbClr val="C00000"/>
                </a:solidFill>
              </a:rPr>
              <a:t>2.7  Solutions And Recommendations </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Font typeface="Wingdings 2"/>
              <a:buChar char=""/>
              <a:defRPr/>
            </a:pPr>
            <a:r>
              <a:rPr lang="en-US" dirty="0" smtClean="0"/>
              <a:t>Increasing  the supply from the IEC from the main circuit breaker .</a:t>
            </a:r>
          </a:p>
          <a:p>
            <a:pPr marL="274320" indent="-274320" fontAlgn="auto">
              <a:spcAft>
                <a:spcPts val="0"/>
              </a:spcAft>
              <a:buFont typeface="Wingdings 2"/>
              <a:buChar char=""/>
              <a:defRPr/>
            </a:pPr>
            <a:endParaRPr lang="en-US" dirty="0" smtClean="0"/>
          </a:p>
          <a:p>
            <a:pPr marL="274320" indent="-274320" fontAlgn="auto">
              <a:spcAft>
                <a:spcPts val="0"/>
              </a:spcAft>
              <a:buFont typeface="Wingdings 2"/>
              <a:buChar char=""/>
              <a:defRPr/>
            </a:pPr>
            <a:r>
              <a:rPr lang="en-US" dirty="0" smtClean="0"/>
              <a:t>Using  capacitor banks to improve the P.F and so , reducing the power losses , and avoiding the penalties.</a:t>
            </a:r>
            <a:endParaRPr lang="en-US" dirty="0" smtClean="0">
              <a:solidFill>
                <a:schemeClr val="accent1">
                  <a:lumMod val="75000"/>
                </a:schemeClr>
              </a:solidFill>
            </a:endParaRPr>
          </a:p>
          <a:p>
            <a:pPr marL="274320" indent="-274320" fontAlgn="auto">
              <a:spcAft>
                <a:spcPts val="0"/>
              </a:spcAft>
              <a:buFont typeface="Wingdings 2"/>
              <a:buChar char=""/>
              <a:defRPr/>
            </a:pPr>
            <a:endParaRPr lang="en-US" dirty="0" smtClean="0"/>
          </a:p>
          <a:p>
            <a:pPr marL="274320" indent="-274320" fontAlgn="auto">
              <a:spcAft>
                <a:spcPts val="0"/>
              </a:spcAft>
              <a:buFont typeface="Wingdings 2"/>
              <a:buChar char=""/>
              <a:defRPr/>
            </a:pPr>
            <a:r>
              <a:rPr lang="en-US" dirty="0" smtClean="0"/>
              <a:t>Managing the max peak demand</a:t>
            </a:r>
            <a:endParaRPr lang="en-US" dirty="0" smtClean="0">
              <a:solidFill>
                <a:schemeClr val="accent1">
                  <a:lumMod val="75000"/>
                </a:schemeClr>
              </a:solidFill>
            </a:endParaRPr>
          </a:p>
          <a:p>
            <a:pPr marL="400050" indent="-400050">
              <a:lnSpc>
                <a:spcPct val="150000"/>
              </a:lnSpc>
            </a:pPr>
            <a:r>
              <a:rPr lang="en-US" sz="2800" dirty="0" smtClean="0"/>
              <a:t>  1. shift of max demand.</a:t>
            </a:r>
          </a:p>
          <a:p>
            <a:pPr marL="400050" indent="-400050">
              <a:lnSpc>
                <a:spcPct val="150000"/>
              </a:lnSpc>
            </a:pPr>
            <a:r>
              <a:rPr lang="en-US" sz="2800" dirty="0" smtClean="0"/>
              <a:t>  2.using other sources.</a:t>
            </a:r>
            <a:endParaRPr lang="en-US" dirty="0" smtClean="0">
              <a:solidFill>
                <a:schemeClr val="accent1">
                  <a:lumMod val="75000"/>
                </a:schemeClr>
              </a:solidFill>
            </a:endParaRPr>
          </a:p>
          <a:p>
            <a:pPr marL="274320" indent="-274320" fontAlgn="auto">
              <a:spcAft>
                <a:spcPts val="0"/>
              </a:spcAft>
              <a:buFont typeface="Wingdings 2"/>
              <a:buChar char=""/>
              <a:defRPr/>
            </a:pPr>
            <a:endParaRPr lang="en-US" dirty="0" smtClean="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26</a:t>
            </a:fld>
            <a:endParaRPr lang="en-US" dirty="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endParaRPr lang="en-US" dirty="0" smtClean="0"/>
          </a:p>
          <a:p>
            <a:pPr>
              <a:defRPr/>
            </a:pPr>
            <a:r>
              <a:rPr lang="en-US" sz="2800" dirty="0" smtClean="0"/>
              <a:t>Conservation of energy .</a:t>
            </a:r>
          </a:p>
          <a:p>
            <a:pPr>
              <a:defRPr/>
            </a:pPr>
            <a:endParaRPr lang="en-US" sz="2800" dirty="0" smtClean="0"/>
          </a:p>
          <a:p>
            <a:pPr>
              <a:defRPr/>
            </a:pPr>
            <a:r>
              <a:rPr lang="en-US" sz="2800" dirty="0" smtClean="0"/>
              <a:t>Increasing the reliability of the system by developing  another configurations ( Ring off ) .</a:t>
            </a:r>
          </a:p>
          <a:p>
            <a:pPr>
              <a:defRPr/>
            </a:pPr>
            <a:r>
              <a:rPr lang="en-US" sz="2800" dirty="0" smtClean="0"/>
              <a:t> design PV </a:t>
            </a:r>
            <a:r>
              <a:rPr lang="en-US" sz="2800" dirty="0" err="1" smtClean="0"/>
              <a:t>sysrem</a:t>
            </a:r>
            <a:r>
              <a:rPr lang="en-US" sz="2800" dirty="0" smtClean="0"/>
              <a:t> for some house</a:t>
            </a:r>
          </a:p>
          <a:p>
            <a:endParaRPr lang="en-US"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27</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30352" y="914400"/>
            <a:ext cx="7772400" cy="1362456"/>
          </a:xfrm>
        </p:spPr>
        <p:txBody>
          <a:bodyPr>
            <a:normAutofit fontScale="90000"/>
          </a:bodyPr>
          <a:lstStyle/>
          <a:p>
            <a:r>
              <a:rPr lang="en-US" sz="6200" dirty="0" smtClean="0">
                <a:solidFill>
                  <a:schemeClr val="tx1"/>
                </a:solidFill>
              </a:rPr>
              <a:t>Chapter Three</a:t>
            </a:r>
            <a:r>
              <a:rPr lang="en-US" dirty="0" smtClean="0">
                <a:solidFill>
                  <a:schemeClr val="tx1"/>
                </a:solidFill>
              </a:rPr>
              <a:t/>
            </a:r>
            <a:br>
              <a:rPr lang="en-US" dirty="0" smtClean="0">
                <a:solidFill>
                  <a:schemeClr val="tx1"/>
                </a:solidFill>
              </a:rPr>
            </a:br>
            <a:r>
              <a:rPr lang="en-US" sz="3600" dirty="0" smtClean="0">
                <a:solidFill>
                  <a:srgbClr val="C00000"/>
                </a:solidFill>
              </a:rPr>
              <a:t>THE ELECTRICAL NETWORK IMPROVEMENT</a:t>
            </a:r>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bg1"/>
                </a:solidFill>
              </a:rPr>
              <a:pPr/>
              <a:t>28</a:t>
            </a:fld>
            <a:endParaRPr lang="en-US" dirty="0">
              <a:solidFill>
                <a:schemeClr val="bg1"/>
              </a:solidFill>
            </a:endParaRPr>
          </a:p>
        </p:txBody>
      </p:sp>
      <p:sp>
        <p:nvSpPr>
          <p:cNvPr id="4" name="مربع نص 3"/>
          <p:cNvSpPr txBox="1"/>
          <p:nvPr/>
        </p:nvSpPr>
        <p:spPr>
          <a:xfrm>
            <a:off x="228600" y="2590800"/>
            <a:ext cx="8686800" cy="4124206"/>
          </a:xfrm>
          <a:prstGeom prst="rect">
            <a:avLst/>
          </a:prstGeom>
          <a:noFill/>
        </p:spPr>
        <p:txBody>
          <a:bodyPr wrap="square" rtlCol="0">
            <a:spAutoFit/>
          </a:bodyPr>
          <a:lstStyle/>
          <a:p>
            <a:pPr algn="just"/>
            <a:r>
              <a:rPr lang="en-US" sz="2000" b="1" dirty="0" smtClean="0">
                <a:solidFill>
                  <a:srgbClr val="C00000"/>
                </a:solidFill>
                <a:latin typeface="Calibri" pitchFamily="34" charset="0"/>
              </a:rPr>
              <a:t>3.1  </a:t>
            </a:r>
            <a:r>
              <a:rPr lang="en-US" sz="2000" b="1" dirty="0" smtClean="0">
                <a:solidFill>
                  <a:srgbClr val="C00000"/>
                </a:solidFill>
              </a:rPr>
              <a:t> Power factor improvement:</a:t>
            </a:r>
          </a:p>
          <a:p>
            <a:pPr algn="just"/>
            <a:endParaRPr lang="en-US" sz="2000" b="1" dirty="0" smtClean="0">
              <a:solidFill>
                <a:srgbClr val="FF0000"/>
              </a:solidFill>
            </a:endParaRPr>
          </a:p>
          <a:p>
            <a:pPr algn="just"/>
            <a:r>
              <a:rPr lang="en-US" sz="2400" dirty="0" smtClean="0">
                <a:solidFill>
                  <a:schemeClr val="bg1"/>
                </a:solidFill>
                <a:latin typeface="Calibri" pitchFamily="34" charset="0"/>
              </a:rPr>
              <a:t>3.1.1 </a:t>
            </a:r>
            <a:r>
              <a:rPr lang="en-US" sz="2400" b="1" dirty="0" smtClean="0">
                <a:solidFill>
                  <a:schemeClr val="bg1"/>
                </a:solidFill>
                <a:latin typeface="Calibri" pitchFamily="34" charset="0"/>
              </a:rPr>
              <a:t>The problem of low P.F </a:t>
            </a:r>
            <a:r>
              <a:rPr lang="en-US" sz="2400" dirty="0" smtClean="0">
                <a:solidFill>
                  <a:schemeClr val="bg1"/>
                </a:solidFill>
                <a:latin typeface="Calibri" pitchFamily="34" charset="0"/>
              </a:rPr>
              <a:t>is highly undesirable as it causes an increase in current, resulting in additional losses of active power in all the elements of power system from power station generator down to the utilization devices.</a:t>
            </a:r>
          </a:p>
          <a:p>
            <a:pPr algn="just"/>
            <a:r>
              <a:rPr lang="en-US" sz="2400" dirty="0" smtClean="0">
                <a:solidFill>
                  <a:schemeClr val="bg1"/>
                </a:solidFill>
                <a:latin typeface="Calibri" pitchFamily="34" charset="0"/>
              </a:rPr>
              <a:t> </a:t>
            </a:r>
          </a:p>
          <a:p>
            <a:pPr algn="just"/>
            <a:r>
              <a:rPr lang="en-US" sz="2400" dirty="0" smtClean="0">
                <a:solidFill>
                  <a:schemeClr val="bg1"/>
                </a:solidFill>
                <a:latin typeface="Calibri" pitchFamily="34" charset="0"/>
              </a:rPr>
              <a:t>In addition to the losses the low P.F causes penalties, for example for every 1% P.F below 92% and above 80% costs us 1% of the total bill.</a:t>
            </a:r>
          </a:p>
          <a:p>
            <a:pPr algn="just"/>
            <a:endParaRPr lang="en-US" dirty="0" smtClean="0"/>
          </a:p>
          <a:p>
            <a:endParaRPr lang="en-US" dirty="0" smtClean="0"/>
          </a:p>
          <a:p>
            <a:r>
              <a:rPr lang="en-US" dirty="0" smtClean="0"/>
              <a:t>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305800" cy="1143000"/>
          </a:xfrm>
        </p:spPr>
        <p:txBody>
          <a:bodyPr>
            <a:normAutofit/>
          </a:bodyPr>
          <a:lstStyle/>
          <a:p>
            <a:r>
              <a:rPr lang="en-US" sz="2800" b="1" dirty="0" smtClean="0">
                <a:latin typeface="Calibri" pitchFamily="34" charset="0"/>
              </a:rPr>
              <a:t> </a:t>
            </a:r>
            <a:r>
              <a:rPr lang="en-US" sz="2800" b="1" dirty="0" smtClean="0">
                <a:solidFill>
                  <a:srgbClr val="C00000"/>
                </a:solidFill>
                <a:latin typeface="Calibri" pitchFamily="34" charset="0"/>
              </a:rPr>
              <a:t>3.1.2</a:t>
            </a:r>
            <a:r>
              <a:rPr lang="en-US" sz="2800" b="1" dirty="0" smtClean="0">
                <a:solidFill>
                  <a:srgbClr val="C00000"/>
                </a:solidFill>
              </a:rPr>
              <a:t> HOW TO IMPROVE THE PF:</a:t>
            </a:r>
            <a:endParaRPr lang="en-US" sz="2800" dirty="0">
              <a:solidFill>
                <a:srgbClr val="C00000"/>
              </a:solidFill>
            </a:endParaRPr>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29</a:t>
            </a:fld>
            <a:endParaRPr lang="en-US" dirty="0">
              <a:solidFill>
                <a:schemeClr val="tx1"/>
              </a:solidFill>
            </a:endParaRPr>
          </a:p>
        </p:txBody>
      </p:sp>
      <p:sp>
        <p:nvSpPr>
          <p:cNvPr id="4" name="مربع نص 3"/>
          <p:cNvSpPr txBox="1"/>
          <p:nvPr/>
        </p:nvSpPr>
        <p:spPr>
          <a:xfrm>
            <a:off x="457200" y="1600200"/>
            <a:ext cx="5486400" cy="4370427"/>
          </a:xfrm>
          <a:prstGeom prst="rect">
            <a:avLst/>
          </a:prstGeom>
          <a:noFill/>
        </p:spPr>
        <p:txBody>
          <a:bodyPr wrap="square" rtlCol="0">
            <a:spAutoFit/>
          </a:bodyPr>
          <a:lstStyle/>
          <a:p>
            <a:pPr algn="just">
              <a:buNone/>
            </a:pPr>
            <a:r>
              <a:rPr lang="en-US" sz="2000" b="1" dirty="0" smtClean="0">
                <a:latin typeface="Calibri" pitchFamily="34" charset="0"/>
              </a:rPr>
              <a:t>COMPENSATION AT L.V. IS PROVIDED BY</a:t>
            </a:r>
          </a:p>
          <a:p>
            <a:pPr marL="914400" lvl="1" indent="-457200" algn="just">
              <a:buClr>
                <a:schemeClr val="tx1"/>
              </a:buClr>
              <a:buSzPct val="90000"/>
              <a:buNone/>
            </a:pPr>
            <a:r>
              <a:rPr lang="en-US" sz="2000" dirty="0" smtClean="0">
                <a:latin typeface="Calibri" pitchFamily="34" charset="0"/>
              </a:rPr>
              <a:t>1- FIXED VALUES CAPACITOR.        </a:t>
            </a:r>
          </a:p>
          <a:p>
            <a:pPr marL="914400" lvl="1" indent="-457200" algn="just">
              <a:buClr>
                <a:schemeClr val="tx1"/>
              </a:buClr>
              <a:buSzPct val="90000"/>
              <a:buNone/>
            </a:pPr>
            <a:r>
              <a:rPr lang="en-US" sz="2000" dirty="0" smtClean="0">
                <a:latin typeface="Calibri" pitchFamily="34" charset="0"/>
              </a:rPr>
              <a:t> 2- AUTOMATIC CAPACITOR BANKS.</a:t>
            </a:r>
          </a:p>
          <a:p>
            <a:pPr marL="457200" indent="-457200" algn="just">
              <a:buClr>
                <a:schemeClr val="tx1"/>
              </a:buClr>
              <a:buSzPct val="90000"/>
              <a:buFont typeface="Wingdings" pitchFamily="2" charset="2"/>
              <a:buChar char="q"/>
            </a:pPr>
            <a:r>
              <a:rPr lang="en-US" sz="2000" b="1" dirty="0" smtClean="0">
                <a:latin typeface="Calibri" pitchFamily="34" charset="0"/>
              </a:rPr>
              <a:t>AUTOMATIC COMPENSATION PF.</a:t>
            </a:r>
          </a:p>
          <a:p>
            <a:pPr algn="just">
              <a:buFont typeface="Courier New" pitchFamily="49" charset="0"/>
              <a:buChar char="o"/>
            </a:pPr>
            <a:r>
              <a:rPr lang="en-US" sz="2000" dirty="0" smtClean="0">
                <a:latin typeface="Calibri" pitchFamily="34" charset="0"/>
                <a:cs typeface="Times New Roman" pitchFamily="18" charset="0"/>
              </a:rPr>
              <a:t> A bank of capacitors is divided into a number </a:t>
            </a:r>
          </a:p>
          <a:p>
            <a:pPr algn="just">
              <a:buNone/>
            </a:pPr>
            <a:r>
              <a:rPr lang="en-US" sz="2000" dirty="0" smtClean="0">
                <a:latin typeface="Calibri" pitchFamily="34" charset="0"/>
                <a:cs typeface="Times New Roman" pitchFamily="18" charset="0"/>
              </a:rPr>
              <a:t>       of sections.</a:t>
            </a:r>
          </a:p>
          <a:p>
            <a:pPr algn="just">
              <a:buFont typeface="Courier New" pitchFamily="49" charset="0"/>
              <a:buChar char="o"/>
            </a:pPr>
            <a:r>
              <a:rPr lang="en-US" sz="2000" dirty="0" smtClean="0">
                <a:latin typeface="Calibri" pitchFamily="34" charset="0"/>
                <a:cs typeface="Times New Roman" pitchFamily="18" charset="0"/>
              </a:rPr>
              <a:t> Each of which is controlled by a contactor.</a:t>
            </a:r>
          </a:p>
          <a:p>
            <a:pPr algn="just">
              <a:buFont typeface="Courier New" pitchFamily="49" charset="0"/>
              <a:buChar char="o"/>
            </a:pPr>
            <a:r>
              <a:rPr lang="en-US" sz="2000" dirty="0" smtClean="0">
                <a:latin typeface="Calibri" pitchFamily="34" charset="0"/>
                <a:cs typeface="Times New Roman" pitchFamily="18" charset="0"/>
              </a:rPr>
              <a:t> A control relay monitors the power factor of </a:t>
            </a:r>
          </a:p>
          <a:p>
            <a:pPr algn="just">
              <a:buNone/>
            </a:pPr>
            <a:r>
              <a:rPr lang="en-US" sz="2000" dirty="0" smtClean="0">
                <a:latin typeface="Calibri" pitchFamily="34" charset="0"/>
                <a:cs typeface="Times New Roman" pitchFamily="18" charset="0"/>
              </a:rPr>
              <a:t>      the controlled circuit(s) and is arranged to close</a:t>
            </a:r>
          </a:p>
          <a:p>
            <a:pPr algn="just">
              <a:buNone/>
            </a:pPr>
            <a:r>
              <a:rPr lang="en-US" sz="2000" dirty="0" smtClean="0">
                <a:latin typeface="Calibri" pitchFamily="34" charset="0"/>
                <a:cs typeface="Times New Roman" pitchFamily="18" charset="0"/>
              </a:rPr>
              <a:t>      and open appropriate contactors to maintain </a:t>
            </a:r>
          </a:p>
          <a:p>
            <a:pPr algn="just">
              <a:buNone/>
            </a:pPr>
            <a:r>
              <a:rPr lang="en-US" sz="2000" dirty="0" smtClean="0">
                <a:latin typeface="Calibri" pitchFamily="34" charset="0"/>
                <a:cs typeface="Times New Roman" pitchFamily="18" charset="0"/>
              </a:rPr>
              <a:t>      a reasonably constant system power factor </a:t>
            </a:r>
          </a:p>
          <a:p>
            <a:pPr algn="just">
              <a:buNone/>
            </a:pPr>
            <a:r>
              <a:rPr lang="en-US" sz="2000" dirty="0" smtClean="0">
                <a:latin typeface="Calibri" pitchFamily="34" charset="0"/>
                <a:cs typeface="Times New Roman" pitchFamily="18" charset="0"/>
              </a:rPr>
              <a:t>      (within the tolerance imposed by the size of </a:t>
            </a:r>
          </a:p>
          <a:p>
            <a:pPr algn="just">
              <a:buNone/>
            </a:pPr>
            <a:r>
              <a:rPr lang="en-US" sz="2000" dirty="0" smtClean="0">
                <a:latin typeface="Calibri" pitchFamily="34" charset="0"/>
                <a:cs typeface="Times New Roman" pitchFamily="18" charset="0"/>
              </a:rPr>
              <a:t>       each step of compensation).  </a:t>
            </a:r>
          </a:p>
          <a:p>
            <a:endParaRPr lang="en-US" dirty="0"/>
          </a:p>
        </p:txBody>
      </p:sp>
      <p:pic>
        <p:nvPicPr>
          <p:cNvPr id="3074" name="Picture 2"/>
          <p:cNvPicPr>
            <a:picLocks noChangeAspect="1" noChangeArrowheads="1"/>
          </p:cNvPicPr>
          <p:nvPr/>
        </p:nvPicPr>
        <p:blipFill>
          <a:blip r:embed="rId2"/>
          <a:srcRect/>
          <a:stretch>
            <a:fillRect/>
          </a:stretch>
        </p:blipFill>
        <p:spPr bwMode="auto">
          <a:xfrm>
            <a:off x="5867400" y="1295400"/>
            <a:ext cx="3057525"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b="1" dirty="0" smtClean="0">
                <a:solidFill>
                  <a:srgbClr val="C00000"/>
                </a:solidFill>
              </a:rPr>
              <a:t>Project Overview </a:t>
            </a:r>
            <a:endParaRPr lang="en-US" sz="4000" b="1" dirty="0">
              <a:solidFill>
                <a:srgbClr val="C00000"/>
              </a:solidFill>
            </a:endParaRPr>
          </a:p>
        </p:txBody>
      </p:sp>
      <p:sp>
        <p:nvSpPr>
          <p:cNvPr id="3" name="Content Placeholder 2"/>
          <p:cNvSpPr>
            <a:spLocks noGrp="1"/>
          </p:cNvSpPr>
          <p:nvPr>
            <p:ph idx="1"/>
          </p:nvPr>
        </p:nvSpPr>
        <p:spPr/>
        <p:txBody>
          <a:bodyPr>
            <a:normAutofit lnSpcReduction="10000"/>
          </a:bodyPr>
          <a:lstStyle/>
          <a:p>
            <a:r>
              <a:rPr lang="en-US" dirty="0" smtClean="0"/>
              <a:t>Our study is about Beat Ommar electrical network .</a:t>
            </a:r>
          </a:p>
          <a:p>
            <a:endParaRPr lang="en-US" dirty="0" smtClean="0"/>
          </a:p>
          <a:p>
            <a:r>
              <a:rPr lang="en-US" dirty="0" smtClean="0"/>
              <a:t>We will analyze this network by collecting data such as resistance and reactance , length , rated voltages , max power and reactive power on each bus .</a:t>
            </a:r>
          </a:p>
          <a:p>
            <a:endParaRPr lang="en-US" dirty="0" smtClean="0"/>
          </a:p>
          <a:p>
            <a:r>
              <a:rPr lang="en-US" dirty="0" smtClean="0"/>
              <a:t>We entered these data to the software and getting the results .</a:t>
            </a:r>
          </a:p>
          <a:p>
            <a:endParaRPr lang="en-US" dirty="0" smtClean="0"/>
          </a:p>
          <a:p>
            <a:r>
              <a:rPr lang="en-US" dirty="0" smtClean="0"/>
              <a:t>We will give recommendations and conclusions  </a:t>
            </a:r>
            <a:endParaRPr lang="en-US"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3</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30</a:t>
            </a:fld>
            <a:endParaRPr lang="en-US" dirty="0">
              <a:solidFill>
                <a:schemeClr val="tx1"/>
              </a:solidFill>
            </a:endParaRPr>
          </a:p>
        </p:txBody>
      </p:sp>
      <p:pic>
        <p:nvPicPr>
          <p:cNvPr id="4099" name="Picture 3"/>
          <p:cNvPicPr>
            <a:picLocks noChangeAspect="1" noChangeArrowheads="1"/>
          </p:cNvPicPr>
          <p:nvPr/>
        </p:nvPicPr>
        <p:blipFill>
          <a:blip r:embed="rId2"/>
          <a:srcRect/>
          <a:stretch>
            <a:fillRect/>
          </a:stretch>
        </p:blipFill>
        <p:spPr bwMode="auto">
          <a:xfrm>
            <a:off x="4953000" y="457200"/>
            <a:ext cx="3800475" cy="3886200"/>
          </a:xfrm>
          <a:prstGeom prst="rect">
            <a:avLst/>
          </a:prstGeom>
          <a:noFill/>
          <a:ln w="9525">
            <a:noFill/>
            <a:miter lim="800000"/>
            <a:headEnd/>
            <a:tailEnd/>
          </a:ln>
          <a:effectLst/>
        </p:spPr>
      </p:pic>
      <p:pic>
        <p:nvPicPr>
          <p:cNvPr id="4107" name="Picture 11"/>
          <p:cNvPicPr>
            <a:picLocks noChangeAspect="1" noChangeArrowheads="1"/>
          </p:cNvPicPr>
          <p:nvPr/>
        </p:nvPicPr>
        <p:blipFill>
          <a:blip r:embed="rId3"/>
          <a:srcRect/>
          <a:stretch>
            <a:fillRect/>
          </a:stretch>
        </p:blipFill>
        <p:spPr bwMode="auto">
          <a:xfrm>
            <a:off x="609600" y="685800"/>
            <a:ext cx="3352800" cy="1371600"/>
          </a:xfrm>
          <a:prstGeom prst="rect">
            <a:avLst/>
          </a:prstGeom>
          <a:noFill/>
          <a:ln w="9525">
            <a:noFill/>
            <a:miter lim="800000"/>
            <a:headEnd/>
            <a:tailEnd/>
          </a:ln>
          <a:effectLst/>
        </p:spPr>
      </p:pic>
      <p:sp>
        <p:nvSpPr>
          <p:cNvPr id="53" name="مربع نص 52"/>
          <p:cNvSpPr txBox="1"/>
          <p:nvPr/>
        </p:nvSpPr>
        <p:spPr>
          <a:xfrm>
            <a:off x="381000" y="2362200"/>
            <a:ext cx="4876800" cy="3323987"/>
          </a:xfrm>
          <a:prstGeom prst="rect">
            <a:avLst/>
          </a:prstGeom>
          <a:noFill/>
        </p:spPr>
        <p:txBody>
          <a:bodyPr wrap="square" rtlCol="0">
            <a:spAutoFit/>
          </a:bodyPr>
          <a:lstStyle/>
          <a:p>
            <a:r>
              <a:rPr lang="en-US" sz="2400" dirty="0" smtClean="0"/>
              <a:t>Where:</a:t>
            </a:r>
          </a:p>
          <a:p>
            <a:r>
              <a:rPr lang="en-US" sz="2400" dirty="0" smtClean="0"/>
              <a:t>Qc: the reactive power to be compensated by the capacitor.</a:t>
            </a:r>
          </a:p>
          <a:p>
            <a:r>
              <a:rPr lang="en-US" sz="2400" dirty="0" smtClean="0"/>
              <a:t>P: the real power of the load.</a:t>
            </a:r>
          </a:p>
          <a:p>
            <a:r>
              <a:rPr lang="en-US" sz="2400" dirty="0" smtClean="0"/>
              <a:t>Ø</a:t>
            </a:r>
            <a:r>
              <a:rPr lang="en-US" baseline="-25000" dirty="0" smtClean="0"/>
              <a:t>old</a:t>
            </a:r>
            <a:r>
              <a:rPr lang="en-US" dirty="0" smtClean="0"/>
              <a:t>: </a:t>
            </a:r>
            <a:r>
              <a:rPr lang="en-US" sz="2400" dirty="0" smtClean="0"/>
              <a:t>the actual power angle.</a:t>
            </a:r>
          </a:p>
          <a:p>
            <a:r>
              <a:rPr lang="en-US" sz="2400" dirty="0" smtClean="0"/>
              <a:t>Ø</a:t>
            </a:r>
            <a:r>
              <a:rPr lang="en-US" baseline="-25000" dirty="0" smtClean="0"/>
              <a:t> New</a:t>
            </a:r>
            <a:r>
              <a:rPr lang="en-US" sz="2400" dirty="0" smtClean="0"/>
              <a:t>: the proposed power angle.</a:t>
            </a:r>
          </a:p>
          <a:p>
            <a:endParaRPr lang="en-US" sz="2400" dirty="0" smtClean="0"/>
          </a:p>
          <a:p>
            <a:r>
              <a:rPr lang="en-US" sz="2400" dirty="0" smtClean="0"/>
              <a:t>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31</a:t>
            </a:fld>
            <a:endParaRPr lang="en-US" dirty="0">
              <a:solidFill>
                <a:schemeClr val="tx1"/>
              </a:solidFill>
            </a:endParaRPr>
          </a:p>
        </p:txBody>
      </p:sp>
      <p:sp>
        <p:nvSpPr>
          <p:cNvPr id="3" name="مربع نص 2"/>
          <p:cNvSpPr txBox="1"/>
          <p:nvPr/>
        </p:nvSpPr>
        <p:spPr>
          <a:xfrm>
            <a:off x="381000" y="533400"/>
            <a:ext cx="8534400" cy="5447645"/>
          </a:xfrm>
          <a:prstGeom prst="rect">
            <a:avLst/>
          </a:prstGeom>
          <a:noFill/>
        </p:spPr>
        <p:txBody>
          <a:bodyPr wrap="square" rtlCol="0">
            <a:spAutoFit/>
          </a:bodyPr>
          <a:lstStyle/>
          <a:p>
            <a:r>
              <a:rPr lang="en-US" sz="2400" b="1" dirty="0" smtClean="0"/>
              <a:t>MAX  CASE:</a:t>
            </a:r>
          </a:p>
          <a:p>
            <a:endParaRPr lang="en-US" sz="2400" dirty="0" smtClean="0"/>
          </a:p>
          <a:p>
            <a:pPr lvl="0"/>
            <a:r>
              <a:rPr lang="en-US" dirty="0" smtClean="0"/>
              <a:t>Q</a:t>
            </a:r>
            <a:r>
              <a:rPr lang="en-US" b="1" dirty="0" smtClean="0"/>
              <a:t>c</a:t>
            </a:r>
            <a:r>
              <a:rPr lang="en-US" dirty="0" smtClean="0"/>
              <a:t> = Q old – Q new =P [tan cos-¹(PF old) - tan cos-¹(0.92)]</a:t>
            </a:r>
          </a:p>
          <a:p>
            <a:pPr lvl="0"/>
            <a:r>
              <a:rPr lang="en-US" dirty="0" smtClean="0"/>
              <a:t>P = 5.463 MW</a:t>
            </a:r>
          </a:p>
          <a:p>
            <a:pPr lvl="0"/>
            <a:r>
              <a:rPr lang="en-US" dirty="0" smtClean="0"/>
              <a:t>PF old = 88.4%</a:t>
            </a:r>
          </a:p>
          <a:p>
            <a:pPr lvl="0"/>
            <a:r>
              <a:rPr lang="en-US" dirty="0" smtClean="0"/>
              <a:t>PF desired = 92%  and above</a:t>
            </a:r>
          </a:p>
          <a:p>
            <a:pPr lvl="0"/>
            <a:r>
              <a:rPr lang="en-US" dirty="0" smtClean="0"/>
              <a:t>Qc ≈ 550 </a:t>
            </a:r>
            <a:r>
              <a:rPr lang="en-US" dirty="0" err="1" smtClean="0"/>
              <a:t>kVAr</a:t>
            </a:r>
            <a:r>
              <a:rPr lang="en-US" dirty="0" smtClean="0"/>
              <a:t> </a:t>
            </a:r>
          </a:p>
          <a:p>
            <a:pPr lvl="0"/>
            <a:endParaRPr lang="en-US" sz="2400" dirty="0" smtClean="0"/>
          </a:p>
          <a:p>
            <a:pPr lvl="0"/>
            <a:endParaRPr lang="en-US" dirty="0" smtClean="0"/>
          </a:p>
          <a:p>
            <a:pPr lvl="0"/>
            <a:r>
              <a:rPr lang="en-US" b="1" dirty="0" smtClean="0"/>
              <a:t>The reactive power needed to reach 92% of P.F equals :</a:t>
            </a:r>
            <a:endParaRPr lang="en-US" dirty="0" smtClean="0"/>
          </a:p>
          <a:p>
            <a:r>
              <a:rPr lang="en-US" dirty="0" smtClean="0"/>
              <a:t> </a:t>
            </a:r>
          </a:p>
          <a:p>
            <a:r>
              <a:rPr lang="en-US" dirty="0" smtClean="0"/>
              <a:t>                      </a:t>
            </a:r>
            <a:r>
              <a:rPr lang="en-US" b="1" dirty="0" smtClean="0"/>
              <a:t>Q</a:t>
            </a:r>
            <a:r>
              <a:rPr lang="en-US" b="1" baseline="-25000" dirty="0" smtClean="0"/>
              <a:t>c </a:t>
            </a:r>
            <a:r>
              <a:rPr lang="en-US" dirty="0" smtClean="0"/>
              <a:t>≈ 550 </a:t>
            </a:r>
            <a:r>
              <a:rPr lang="en-US" dirty="0" err="1" smtClean="0"/>
              <a:t>kVAr</a:t>
            </a:r>
            <a:r>
              <a:rPr lang="en-US" dirty="0" smtClean="0"/>
              <a:t>       </a:t>
            </a:r>
          </a:p>
          <a:p>
            <a:endParaRPr lang="en-US" dirty="0" smtClean="0"/>
          </a:p>
          <a:p>
            <a:endParaRPr lang="en-US" dirty="0" smtClean="0"/>
          </a:p>
          <a:p>
            <a:r>
              <a:rPr lang="en-US" dirty="0" smtClean="0"/>
              <a:t>Which will cause the P.F in the min case to be 95.2% lag</a:t>
            </a:r>
            <a:r>
              <a:rPr lang="en-US" sz="2400" dirty="0" smtClean="0"/>
              <a:t>.</a:t>
            </a:r>
          </a:p>
          <a:p>
            <a:endParaRPr lang="en-US" dirty="0" smtClean="0"/>
          </a:p>
          <a:p>
            <a:r>
              <a:rPr lang="en-US" dirty="0" smtClean="0"/>
              <a:t> </a:t>
            </a:r>
          </a:p>
          <a:p>
            <a:endParaRPr lang="en-US" dirty="0"/>
          </a:p>
        </p:txBody>
      </p:sp>
      <p:pic>
        <p:nvPicPr>
          <p:cNvPr id="8" name="صورة 7" descr="lll.bmp"/>
          <p:cNvPicPr>
            <a:picLocks noChangeAspect="1"/>
          </p:cNvPicPr>
          <p:nvPr/>
        </p:nvPicPr>
        <p:blipFill>
          <a:blip r:embed="rId2"/>
          <a:stretch>
            <a:fillRect/>
          </a:stretch>
        </p:blipFill>
        <p:spPr>
          <a:xfrm>
            <a:off x="6781800" y="457200"/>
            <a:ext cx="1981201" cy="27813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2"/>
          </p:nvPr>
        </p:nvSpPr>
        <p:spPr>
          <a:xfrm>
            <a:off x="381000" y="990600"/>
            <a:ext cx="2362200" cy="4144963"/>
          </a:xfrm>
        </p:spPr>
        <p:txBody>
          <a:bodyPr>
            <a:normAutofit/>
          </a:bodyPr>
          <a:lstStyle/>
          <a:p>
            <a:endParaRPr lang="en-US" sz="2000" dirty="0" smtClean="0"/>
          </a:p>
          <a:p>
            <a:r>
              <a:rPr lang="en-US" sz="2000" dirty="0" smtClean="0"/>
              <a:t>The following table shows the distribution of the capacitor banks and its effect on the P.F on each transformer.</a:t>
            </a:r>
          </a:p>
          <a:p>
            <a:endParaRPr lang="en-US" dirty="0" smtClean="0"/>
          </a:p>
          <a:p>
            <a:endParaRPr lang="en-US" dirty="0"/>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32</a:t>
            </a:fld>
            <a:endParaRPr lang="en-US" dirty="0">
              <a:solidFill>
                <a:schemeClr val="tx1"/>
              </a:solidFill>
            </a:endParaRPr>
          </a:p>
        </p:txBody>
      </p:sp>
      <p:graphicFrame>
        <p:nvGraphicFramePr>
          <p:cNvPr id="25601" name="Object 1"/>
          <p:cNvGraphicFramePr>
            <a:graphicFrameLocks noChangeAspect="1"/>
          </p:cNvGraphicFramePr>
          <p:nvPr/>
        </p:nvGraphicFramePr>
        <p:xfrm>
          <a:off x="3810000" y="1219200"/>
          <a:ext cx="3629025" cy="4657725"/>
        </p:xfrm>
        <a:graphic>
          <a:graphicData uri="http://schemas.openxmlformats.org/presentationml/2006/ole">
            <p:oleObj spid="_x0000_s25601" name="Worksheet" r:id="rId3" imgW="3448202" imgH="4848149" progId="Excel.Sheet.12">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457200" y="533400"/>
            <a:ext cx="8229600" cy="533400"/>
          </a:xfrm>
        </p:spPr>
        <p:txBody>
          <a:bodyPr>
            <a:normAutofit/>
          </a:bodyPr>
          <a:lstStyle/>
          <a:p>
            <a:r>
              <a:rPr lang="en-US" sz="2800" dirty="0" smtClean="0">
                <a:solidFill>
                  <a:srgbClr val="C00000"/>
                </a:solidFill>
              </a:rPr>
              <a:t>Power factor after adding capacitors</a:t>
            </a:r>
            <a:endParaRPr lang="en-US" sz="2800" dirty="0">
              <a:solidFill>
                <a:srgbClr val="C00000"/>
              </a:solidFill>
            </a:endParaRPr>
          </a:p>
        </p:txBody>
      </p:sp>
      <p:sp>
        <p:nvSpPr>
          <p:cNvPr id="2" name="عنصر نائب للنص 1"/>
          <p:cNvSpPr>
            <a:spLocks noGrp="1"/>
          </p:cNvSpPr>
          <p:nvPr>
            <p:ph type="body" idx="1"/>
          </p:nvPr>
        </p:nvSpPr>
        <p:spPr>
          <a:xfrm>
            <a:off x="301752" y="1447800"/>
            <a:ext cx="4040188" cy="381000"/>
          </a:xfrm>
        </p:spPr>
        <p:txBody>
          <a:bodyPr/>
          <a:lstStyle/>
          <a:p>
            <a:pPr algn="ctr"/>
            <a:r>
              <a:rPr lang="en-US" dirty="0" smtClean="0"/>
              <a:t>M</a:t>
            </a:r>
            <a:r>
              <a:rPr smtClean="0"/>
              <a:t>ax case:</a:t>
            </a:r>
            <a:endParaRPr lang="en-US" dirty="0"/>
          </a:p>
        </p:txBody>
      </p:sp>
      <p:sp>
        <p:nvSpPr>
          <p:cNvPr id="3" name="عنصر نائب للنص 2"/>
          <p:cNvSpPr>
            <a:spLocks noGrp="1"/>
          </p:cNvSpPr>
          <p:nvPr>
            <p:ph type="body" sz="half" idx="3"/>
          </p:nvPr>
        </p:nvSpPr>
        <p:spPr>
          <a:xfrm>
            <a:off x="4791330" y="1447800"/>
            <a:ext cx="4047870" cy="381000"/>
          </a:xfrm>
        </p:spPr>
        <p:txBody>
          <a:bodyPr/>
          <a:lstStyle/>
          <a:p>
            <a:pPr algn="ctr"/>
            <a:r>
              <a:rPr lang="en-US" dirty="0" smtClean="0"/>
              <a:t>Min case:</a:t>
            </a:r>
            <a:endParaRPr lang="en-US"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33</a:t>
            </a:fld>
            <a:endParaRPr lang="en-US" dirty="0">
              <a:solidFill>
                <a:schemeClr val="tx1"/>
              </a:solidFill>
            </a:endParaRPr>
          </a:p>
        </p:txBody>
      </p:sp>
      <p:graphicFrame>
        <p:nvGraphicFramePr>
          <p:cNvPr id="24577" name="Object 1"/>
          <p:cNvGraphicFramePr>
            <a:graphicFrameLocks noChangeAspect="1"/>
          </p:cNvGraphicFramePr>
          <p:nvPr/>
        </p:nvGraphicFramePr>
        <p:xfrm>
          <a:off x="838200" y="2286000"/>
          <a:ext cx="3048000" cy="4267200"/>
        </p:xfrm>
        <a:graphic>
          <a:graphicData uri="http://schemas.openxmlformats.org/presentationml/2006/ole">
            <p:oleObj spid="_x0000_s24577" name="Worksheet" r:id="rId3" imgW="2628900" imgH="5600700" progId="Excel.Sheet.12">
              <p:embed/>
            </p:oleObj>
          </a:graphicData>
        </a:graphic>
      </p:graphicFrame>
      <p:graphicFrame>
        <p:nvGraphicFramePr>
          <p:cNvPr id="24578" name="Object 2"/>
          <p:cNvGraphicFramePr>
            <a:graphicFrameLocks noChangeAspect="1"/>
          </p:cNvGraphicFramePr>
          <p:nvPr/>
        </p:nvGraphicFramePr>
        <p:xfrm>
          <a:off x="5029200" y="2286000"/>
          <a:ext cx="3124200" cy="4267200"/>
        </p:xfrm>
        <a:graphic>
          <a:graphicData uri="http://schemas.openxmlformats.org/presentationml/2006/ole">
            <p:oleObj spid="_x0000_s24578" name="Worksheet" r:id="rId4" imgW="2638349" imgH="5600700" progId="Excel.Sheet.12">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pPr algn="ctr"/>
            <a:r>
              <a:rPr lang="en-US" dirty="0" smtClean="0"/>
              <a:t>M</a:t>
            </a:r>
            <a:r>
              <a:rPr smtClean="0"/>
              <a:t>ax case after P.F correction</a:t>
            </a:r>
            <a:endParaRPr lang="en-US" dirty="0"/>
          </a:p>
        </p:txBody>
      </p:sp>
      <p:sp>
        <p:nvSpPr>
          <p:cNvPr id="3" name="عنصر نائب للنص 2"/>
          <p:cNvSpPr>
            <a:spLocks noGrp="1"/>
          </p:cNvSpPr>
          <p:nvPr>
            <p:ph type="body" sz="half" idx="3"/>
          </p:nvPr>
        </p:nvSpPr>
        <p:spPr>
          <a:xfrm>
            <a:off x="4645025" y="1859757"/>
            <a:ext cx="4041775" cy="654843"/>
          </a:xfrm>
        </p:spPr>
        <p:txBody>
          <a:bodyPr>
            <a:normAutofit fontScale="92500" lnSpcReduction="20000"/>
          </a:bodyPr>
          <a:lstStyle/>
          <a:p>
            <a:pPr algn="ctr"/>
            <a:r>
              <a:rPr lang="en-US" dirty="0" smtClean="0"/>
              <a:t>Min case after P.F </a:t>
            </a:r>
          </a:p>
          <a:p>
            <a:pPr algn="ctr"/>
            <a:r>
              <a:rPr lang="en-US" dirty="0" smtClean="0"/>
              <a:t>correction</a:t>
            </a:r>
            <a:endParaRPr lang="en-US" dirty="0"/>
          </a:p>
        </p:txBody>
      </p:sp>
      <p:sp>
        <p:nvSpPr>
          <p:cNvPr id="4" name="عنصر نائب للمحتوى 3"/>
          <p:cNvSpPr>
            <a:spLocks noGrp="1"/>
          </p:cNvSpPr>
          <p:nvPr>
            <p:ph sz="quarter" idx="2"/>
          </p:nvPr>
        </p:nvSpPr>
        <p:spPr>
          <a:xfrm>
            <a:off x="301752" y="2514600"/>
            <a:ext cx="4194048" cy="3818404"/>
          </a:xfrm>
        </p:spPr>
        <p:txBody>
          <a:bodyPr>
            <a:normAutofit fontScale="32500" lnSpcReduction="20000"/>
          </a:bodyPr>
          <a:lstStyle/>
          <a:p>
            <a:endParaRPr lang="en-US" dirty="0" smtClean="0"/>
          </a:p>
          <a:p>
            <a:pPr>
              <a:buNone/>
            </a:pPr>
            <a:r>
              <a:rPr lang="en-US" dirty="0" smtClean="0"/>
              <a:t>     </a:t>
            </a:r>
            <a:r>
              <a:rPr lang="en-US" sz="3400" dirty="0" smtClean="0"/>
              <a:t>SUMMARY OF TOTAL GENERATION, LOADING &amp; DEMAND</a:t>
            </a:r>
          </a:p>
          <a:p>
            <a:pPr>
              <a:buNone/>
            </a:pPr>
            <a:r>
              <a:rPr lang="en-US" dirty="0" smtClean="0"/>
              <a:t>                                           -----------------------------------------</a:t>
            </a:r>
          </a:p>
          <a:p>
            <a:pPr>
              <a:buNone/>
            </a:pPr>
            <a:r>
              <a:rPr lang="en-US" dirty="0" smtClean="0"/>
              <a:t>                                            </a:t>
            </a:r>
          </a:p>
          <a:p>
            <a:pPr>
              <a:buNone/>
            </a:pPr>
            <a:r>
              <a:rPr lang="en-US" sz="3400" dirty="0" smtClean="0"/>
              <a:t>                                      MW           Mvar           MVA          % PF </a:t>
            </a:r>
          </a:p>
          <a:p>
            <a:pPr>
              <a:buNone/>
            </a:pPr>
            <a:r>
              <a:rPr lang="en-US" sz="3400" dirty="0" smtClean="0"/>
              <a:t>                                    =====      =====      =====      ======</a:t>
            </a:r>
          </a:p>
          <a:p>
            <a:pPr>
              <a:buNone/>
            </a:pPr>
            <a:endParaRPr lang="en-US" sz="3400" dirty="0" smtClean="0"/>
          </a:p>
          <a:p>
            <a:pPr>
              <a:buNone/>
            </a:pPr>
            <a:r>
              <a:rPr lang="en-US" sz="3400" dirty="0" smtClean="0"/>
              <a:t> Swing Bus:               5.494         2.374        5.985         91.8 Lagging </a:t>
            </a:r>
          </a:p>
          <a:p>
            <a:pPr>
              <a:buNone/>
            </a:pPr>
            <a:r>
              <a:rPr lang="en-US" sz="3400" dirty="0" smtClean="0"/>
              <a:t> </a:t>
            </a:r>
          </a:p>
          <a:p>
            <a:pPr>
              <a:buNone/>
            </a:pPr>
            <a:endParaRPr lang="en-US" sz="3400" dirty="0" smtClean="0"/>
          </a:p>
          <a:p>
            <a:pPr>
              <a:buNone/>
            </a:pPr>
            <a:r>
              <a:rPr lang="en-US" sz="3400" dirty="0" smtClean="0"/>
              <a:t>Total Demand:         5.494         2.374        5.985         91.8 Lagging </a:t>
            </a:r>
          </a:p>
          <a:p>
            <a:pPr>
              <a:buNone/>
            </a:pPr>
            <a:r>
              <a:rPr lang="en-US" sz="3400" dirty="0" smtClean="0"/>
              <a:t>                                  ---------      ---------     ---------          --------------</a:t>
            </a:r>
          </a:p>
          <a:p>
            <a:pPr>
              <a:buNone/>
            </a:pPr>
            <a:endParaRPr lang="en-US" sz="3400" dirty="0" smtClean="0"/>
          </a:p>
          <a:p>
            <a:pPr>
              <a:buNone/>
            </a:pPr>
            <a:r>
              <a:rPr lang="en-US" sz="3400" dirty="0" smtClean="0"/>
              <a:t> Total  Load:             5.426         2.139</a:t>
            </a:r>
          </a:p>
          <a:p>
            <a:endParaRPr lang="en-US" sz="3400" dirty="0" smtClean="0"/>
          </a:p>
          <a:p>
            <a:pPr>
              <a:buNone/>
            </a:pPr>
            <a:r>
              <a:rPr lang="en-US" sz="3400" dirty="0" smtClean="0"/>
              <a:t> Apparent Losses:    0.068         0.235</a:t>
            </a:r>
          </a:p>
          <a:p>
            <a:pPr>
              <a:buNone/>
            </a:pPr>
            <a:endParaRPr lang="en-US" sz="3400" dirty="0" smtClean="0"/>
          </a:p>
          <a:p>
            <a:pPr>
              <a:buNone/>
            </a:pPr>
            <a:r>
              <a:rPr lang="en-US" sz="3400" dirty="0" smtClean="0"/>
              <a:t>Total current =</a:t>
            </a:r>
            <a:r>
              <a:rPr lang="en-US" sz="3400" b="1" dirty="0" smtClean="0"/>
              <a:t>105 </a:t>
            </a:r>
            <a:r>
              <a:rPr lang="en-US" sz="3400" dirty="0" smtClean="0"/>
              <a:t>A. Before the capacitors the total current was </a:t>
            </a:r>
            <a:r>
              <a:rPr lang="en-US" sz="3400" b="1" dirty="0" smtClean="0"/>
              <a:t>108A</a:t>
            </a:r>
            <a:r>
              <a:rPr lang="en-US" sz="3400" dirty="0" smtClean="0"/>
              <a:t>.</a:t>
            </a:r>
          </a:p>
          <a:p>
            <a:pPr>
              <a:buNone/>
            </a:pPr>
            <a:r>
              <a:rPr lang="en-US" sz="3400" b="1" dirty="0" smtClean="0"/>
              <a:t>Saving in the real power P=4KW.</a:t>
            </a:r>
          </a:p>
          <a:p>
            <a:pPr>
              <a:buNone/>
            </a:pPr>
            <a:r>
              <a:rPr lang="en-US" sz="3400" b="1" dirty="0" smtClean="0"/>
              <a:t>Saving in the reactive power Q=14Kvar.</a:t>
            </a:r>
          </a:p>
          <a:p>
            <a:pPr>
              <a:buNone/>
            </a:pPr>
            <a:endParaRPr lang="en-US" sz="3400" dirty="0" smtClean="0"/>
          </a:p>
          <a:p>
            <a:endParaRPr lang="en-US" sz="3400" dirty="0"/>
          </a:p>
        </p:txBody>
      </p:sp>
      <p:sp>
        <p:nvSpPr>
          <p:cNvPr id="5" name="عنصر نائب للمحتوى 4"/>
          <p:cNvSpPr>
            <a:spLocks noGrp="1"/>
          </p:cNvSpPr>
          <p:nvPr>
            <p:ph sz="quarter" idx="4"/>
          </p:nvPr>
        </p:nvSpPr>
        <p:spPr>
          <a:xfrm>
            <a:off x="4648200" y="2438400"/>
            <a:ext cx="4267200" cy="3855175"/>
          </a:xfrm>
        </p:spPr>
        <p:txBody>
          <a:bodyPr>
            <a:noAutofit/>
          </a:bodyPr>
          <a:lstStyle/>
          <a:p>
            <a:endParaRPr lang="en-US" sz="1100" dirty="0" smtClean="0"/>
          </a:p>
          <a:p>
            <a:pPr>
              <a:buNone/>
            </a:pPr>
            <a:r>
              <a:rPr lang="en-US" sz="1100" dirty="0" smtClean="0"/>
              <a:t>     SUMMARY OF TOTAL GENERATION, LOADING &amp; DEMAND</a:t>
            </a:r>
          </a:p>
          <a:p>
            <a:pPr>
              <a:buNone/>
            </a:pPr>
            <a:r>
              <a:rPr lang="en-US" sz="900" dirty="0" smtClean="0"/>
              <a:t>                                  ---------------------------------------------</a:t>
            </a:r>
          </a:p>
          <a:p>
            <a:pPr>
              <a:buNone/>
            </a:pPr>
            <a:r>
              <a:rPr lang="en-US" sz="1100" dirty="0" smtClean="0"/>
              <a:t>                               MW           Mvar          MVA             % PF </a:t>
            </a:r>
          </a:p>
          <a:p>
            <a:pPr>
              <a:buNone/>
            </a:pPr>
            <a:r>
              <a:rPr lang="en-US" sz="900" dirty="0" smtClean="0"/>
              <a:t>                                     =====        =======     =======          =======</a:t>
            </a:r>
          </a:p>
          <a:p>
            <a:endParaRPr lang="en-US" sz="900" dirty="0" smtClean="0"/>
          </a:p>
          <a:p>
            <a:pPr>
              <a:buNone/>
            </a:pPr>
            <a:r>
              <a:rPr lang="en-US" sz="1100" dirty="0" smtClean="0"/>
              <a:t>Swing Bus:           2.823       0.896       2.962          95.3  Lagging </a:t>
            </a:r>
          </a:p>
          <a:p>
            <a:endParaRPr lang="en-US" sz="900" dirty="0" smtClean="0"/>
          </a:p>
          <a:p>
            <a:pPr>
              <a:buNone/>
            </a:pPr>
            <a:endParaRPr lang="en-US" sz="900" dirty="0" smtClean="0"/>
          </a:p>
          <a:p>
            <a:pPr>
              <a:lnSpc>
                <a:spcPct val="80000"/>
              </a:lnSpc>
              <a:buNone/>
            </a:pPr>
            <a:r>
              <a:rPr lang="en-US" sz="1100" dirty="0" smtClean="0"/>
              <a:t>Total Demand:    2.823       0.896       2.962          95.3  Lagging </a:t>
            </a:r>
          </a:p>
          <a:p>
            <a:pPr>
              <a:buNone/>
            </a:pPr>
            <a:r>
              <a:rPr lang="en-US" sz="900" dirty="0" smtClean="0"/>
              <a:t>                                      ---------         ---------        ---------          --------------</a:t>
            </a:r>
          </a:p>
          <a:p>
            <a:pPr>
              <a:buNone/>
            </a:pPr>
            <a:endParaRPr lang="en-US" sz="1100" dirty="0" smtClean="0"/>
          </a:p>
          <a:p>
            <a:pPr>
              <a:lnSpc>
                <a:spcPct val="80000"/>
              </a:lnSpc>
              <a:buNone/>
            </a:pPr>
            <a:r>
              <a:rPr lang="en-US" sz="900" dirty="0" smtClean="0"/>
              <a:t> </a:t>
            </a:r>
            <a:r>
              <a:rPr lang="en-US" sz="1100" dirty="0" smtClean="0"/>
              <a:t>Total  Load:        2.806    0.838</a:t>
            </a:r>
          </a:p>
          <a:p>
            <a:pPr>
              <a:buNone/>
            </a:pPr>
            <a:endParaRPr lang="en-US" sz="900" dirty="0" smtClean="0"/>
          </a:p>
          <a:p>
            <a:pPr>
              <a:buNone/>
            </a:pPr>
            <a:r>
              <a:rPr lang="en-US" sz="1100" dirty="0" smtClean="0"/>
              <a:t> Apparent Losses:      0.017    0.058</a:t>
            </a:r>
          </a:p>
          <a:p>
            <a:pPr>
              <a:buNone/>
            </a:pPr>
            <a:r>
              <a:rPr lang="en-US" sz="1100" dirty="0" smtClean="0"/>
              <a:t>Total current =</a:t>
            </a:r>
            <a:r>
              <a:rPr lang="en-US" sz="1400" b="1" dirty="0" smtClean="0"/>
              <a:t>52 </a:t>
            </a:r>
            <a:r>
              <a:rPr lang="en-US" sz="1100" dirty="0" err="1" smtClean="0"/>
              <a:t>A.Before</a:t>
            </a:r>
            <a:r>
              <a:rPr lang="en-US" sz="1100" dirty="0" smtClean="0"/>
              <a:t> the capacitors the total current was </a:t>
            </a:r>
            <a:r>
              <a:rPr lang="en-US" sz="1100" b="1" dirty="0" smtClean="0"/>
              <a:t>55A.</a:t>
            </a:r>
          </a:p>
          <a:p>
            <a:pPr>
              <a:buNone/>
            </a:pPr>
            <a:r>
              <a:rPr lang="en-US" sz="1100" b="1" dirty="0" smtClean="0"/>
              <a:t>Saving in the real power P=  2 KW.</a:t>
            </a:r>
          </a:p>
          <a:p>
            <a:pPr>
              <a:buNone/>
            </a:pPr>
            <a:r>
              <a:rPr lang="en-US" sz="1100" b="1" dirty="0" smtClean="0"/>
              <a:t>Saving in the reactive power Q= 7Kvar.</a:t>
            </a:r>
          </a:p>
          <a:p>
            <a:pPr>
              <a:buNone/>
            </a:pPr>
            <a:endParaRPr lang="en-US" sz="1100" dirty="0" smtClean="0"/>
          </a:p>
          <a:p>
            <a:pPr>
              <a:buNone/>
            </a:pPr>
            <a:endParaRPr lang="en-US" sz="1100" dirty="0" smtClean="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34</a:t>
            </a:fld>
            <a:endParaRPr lang="en-US" dirty="0">
              <a:solidFill>
                <a:schemeClr val="tx1"/>
              </a:solidFill>
            </a:endParaRPr>
          </a:p>
        </p:txBody>
      </p:sp>
      <p:sp>
        <p:nvSpPr>
          <p:cNvPr id="7" name="مربع نص 6"/>
          <p:cNvSpPr txBox="1"/>
          <p:nvPr/>
        </p:nvSpPr>
        <p:spPr>
          <a:xfrm>
            <a:off x="990600" y="533400"/>
            <a:ext cx="7162800" cy="600164"/>
          </a:xfrm>
          <a:prstGeom prst="rect">
            <a:avLst/>
          </a:prstGeom>
          <a:noFill/>
        </p:spPr>
        <p:txBody>
          <a:bodyPr wrap="square" rtlCol="0">
            <a:spAutoFit/>
          </a:bodyPr>
          <a:lstStyle/>
          <a:p>
            <a:pPr algn="ctr"/>
            <a:r>
              <a:rPr lang="en-US" sz="3300" dirty="0" smtClean="0">
                <a:solidFill>
                  <a:srgbClr val="C00000"/>
                </a:solidFill>
                <a:latin typeface="+mj-lt"/>
                <a:ea typeface="+mj-ea"/>
                <a:cs typeface="+mj-cs"/>
              </a:rPr>
              <a:t>Summary</a:t>
            </a:r>
          </a:p>
        </p:txBody>
      </p:sp>
      <p:graphicFrame>
        <p:nvGraphicFramePr>
          <p:cNvPr id="8" name="جدول 7"/>
          <p:cNvGraphicFramePr>
            <a:graphicFrameLocks noGrp="1"/>
          </p:cNvGraphicFramePr>
          <p:nvPr/>
        </p:nvGraphicFramePr>
        <p:xfrm>
          <a:off x="228601" y="2500313"/>
          <a:ext cx="4190999" cy="3443287"/>
        </p:xfrm>
        <a:graphic>
          <a:graphicData uri="http://schemas.openxmlformats.org/drawingml/2006/table">
            <a:tbl>
              <a:tblPr/>
              <a:tblGrid>
                <a:gridCol w="4190999"/>
              </a:tblGrid>
              <a:tr h="3443287">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9" name="جدول 8"/>
          <p:cNvGraphicFramePr>
            <a:graphicFrameLocks noGrp="1"/>
          </p:cNvGraphicFramePr>
          <p:nvPr/>
        </p:nvGraphicFramePr>
        <p:xfrm>
          <a:off x="4495801" y="2471739"/>
          <a:ext cx="4319588" cy="3471861"/>
        </p:xfrm>
        <a:graphic>
          <a:graphicData uri="http://schemas.openxmlformats.org/drawingml/2006/table">
            <a:tbl>
              <a:tblPr/>
              <a:tblGrid>
                <a:gridCol w="4319588"/>
              </a:tblGrid>
              <a:tr h="3471861">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301752" y="0"/>
            <a:ext cx="8534400" cy="1143000"/>
          </a:xfrm>
        </p:spPr>
        <p:txBody>
          <a:bodyPr>
            <a:noAutofit/>
          </a:bodyPr>
          <a:lstStyle/>
          <a:p>
            <a:r>
              <a:rPr lang="en-US" sz="2800" dirty="0" smtClean="0">
                <a:solidFill>
                  <a:srgbClr val="C00000"/>
                </a:solidFill>
              </a:rPr>
              <a:t>Comparison between the original and improved cases </a:t>
            </a:r>
            <a:endParaRPr lang="en-US" sz="2800" dirty="0">
              <a:solidFill>
                <a:srgbClr val="C00000"/>
              </a:solidFill>
            </a:endParaRPr>
          </a:p>
        </p:txBody>
      </p:sp>
      <p:sp>
        <p:nvSpPr>
          <p:cNvPr id="2" name="عنصر نائب للنص 1"/>
          <p:cNvSpPr>
            <a:spLocks noGrp="1"/>
          </p:cNvSpPr>
          <p:nvPr>
            <p:ph type="body" idx="1"/>
          </p:nvPr>
        </p:nvSpPr>
        <p:spPr/>
        <p:txBody>
          <a:bodyPr/>
          <a:lstStyle/>
          <a:p>
            <a:r>
              <a:rPr lang="en-US" dirty="0" smtClean="0"/>
              <a:t>O</a:t>
            </a:r>
            <a:r>
              <a:rPr smtClean="0"/>
              <a:t>riginal case </a:t>
            </a:r>
            <a:endParaRPr lang="en-US" dirty="0"/>
          </a:p>
        </p:txBody>
      </p:sp>
      <p:sp>
        <p:nvSpPr>
          <p:cNvPr id="3" name="عنصر نائب للنص 2"/>
          <p:cNvSpPr>
            <a:spLocks noGrp="1"/>
          </p:cNvSpPr>
          <p:nvPr>
            <p:ph type="body" sz="half" idx="3"/>
          </p:nvPr>
        </p:nvSpPr>
        <p:spPr/>
        <p:txBody>
          <a:bodyPr/>
          <a:lstStyle/>
          <a:p>
            <a:r>
              <a:rPr lang="en-US" dirty="0" smtClean="0"/>
              <a:t>Improved case</a:t>
            </a:r>
            <a:endParaRPr lang="en-US" dirty="0"/>
          </a:p>
        </p:txBody>
      </p:sp>
      <p:sp>
        <p:nvSpPr>
          <p:cNvPr id="6" name="عنصر نائب لرقم الشريحة 5"/>
          <p:cNvSpPr>
            <a:spLocks noGrp="1"/>
          </p:cNvSpPr>
          <p:nvPr>
            <p:ph type="sldNum" sz="quarter" idx="12"/>
          </p:nvPr>
        </p:nvSpPr>
        <p:spPr/>
        <p:txBody>
          <a:bodyPr/>
          <a:lstStyle/>
          <a:p>
            <a:fld id="{67DCAB8D-1A1E-4BF9-B17E-E35A0C18ADCD}" type="slidenum">
              <a:rPr lang="en-US" smtClean="0">
                <a:solidFill>
                  <a:schemeClr val="tx1"/>
                </a:solidFill>
              </a:rPr>
              <a:pPr/>
              <a:t>35</a:t>
            </a:fld>
            <a:endParaRPr lang="en-US" dirty="0">
              <a:solidFill>
                <a:schemeClr val="tx1"/>
              </a:solidFill>
            </a:endParaRPr>
          </a:p>
        </p:txBody>
      </p:sp>
      <p:pic>
        <p:nvPicPr>
          <p:cNvPr id="10" name="صورة 9" descr="lll.bmp"/>
          <p:cNvPicPr>
            <a:picLocks noChangeAspect="1"/>
          </p:cNvPicPr>
          <p:nvPr/>
        </p:nvPicPr>
        <p:blipFill>
          <a:blip r:embed="rId2"/>
          <a:stretch>
            <a:fillRect/>
          </a:stretch>
        </p:blipFill>
        <p:spPr>
          <a:xfrm>
            <a:off x="4876800" y="2362200"/>
            <a:ext cx="2990850" cy="4038600"/>
          </a:xfrm>
          <a:prstGeom prst="rect">
            <a:avLst/>
          </a:prstGeom>
        </p:spPr>
      </p:pic>
      <p:pic>
        <p:nvPicPr>
          <p:cNvPr id="22529" name="Picture 1"/>
          <p:cNvPicPr>
            <a:picLocks noChangeAspect="1" noChangeArrowheads="1"/>
          </p:cNvPicPr>
          <p:nvPr/>
        </p:nvPicPr>
        <p:blipFill>
          <a:blip r:embed="rId3"/>
          <a:srcRect/>
          <a:stretch>
            <a:fillRect/>
          </a:stretch>
        </p:blipFill>
        <p:spPr bwMode="auto">
          <a:xfrm>
            <a:off x="1219200" y="2362200"/>
            <a:ext cx="2819400" cy="3990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914400"/>
            <a:ext cx="2362200" cy="609600"/>
          </a:xfrm>
        </p:spPr>
        <p:txBody>
          <a:bodyPr/>
          <a:lstStyle/>
          <a:p>
            <a:r>
              <a:rPr lang="en-US" dirty="0" smtClean="0">
                <a:solidFill>
                  <a:srgbClr val="C00000"/>
                </a:solidFill>
              </a:rPr>
              <a:t>3.2  voltage correction</a:t>
            </a:r>
            <a:endParaRPr lang="en-US" dirty="0">
              <a:solidFill>
                <a:srgbClr val="C00000"/>
              </a:solidFill>
            </a:endParaRPr>
          </a:p>
        </p:txBody>
      </p:sp>
      <p:sp>
        <p:nvSpPr>
          <p:cNvPr id="3" name="عنصر نائب للنص 2"/>
          <p:cNvSpPr>
            <a:spLocks noGrp="1"/>
          </p:cNvSpPr>
          <p:nvPr>
            <p:ph type="body" idx="2"/>
          </p:nvPr>
        </p:nvSpPr>
        <p:spPr>
          <a:xfrm>
            <a:off x="381000" y="1524000"/>
            <a:ext cx="2362200" cy="4602163"/>
          </a:xfrm>
        </p:spPr>
        <p:txBody>
          <a:bodyPr>
            <a:normAutofit/>
          </a:bodyPr>
          <a:lstStyle/>
          <a:p>
            <a:r>
              <a:rPr lang="en-US" dirty="0" smtClean="0"/>
              <a:t>1. Swing bus control</a:t>
            </a:r>
          </a:p>
          <a:p>
            <a:r>
              <a:rPr lang="en-US" dirty="0" smtClean="0"/>
              <a:t>2. Changing in transformer taps</a:t>
            </a:r>
          </a:p>
          <a:p>
            <a:r>
              <a:rPr lang="en-US" dirty="0" smtClean="0"/>
              <a:t>3. Installation of capacitor banks (reactive power compensation)</a:t>
            </a:r>
          </a:p>
          <a:p>
            <a:pPr>
              <a:buClrTx/>
              <a:buFont typeface="Wingdings" pitchFamily="2" charset="2"/>
              <a:buChar char="Ø"/>
            </a:pPr>
            <a:r>
              <a:rPr lang="en-US" dirty="0" smtClean="0"/>
              <a:t>The drop voltage on the high voltage equal to 0.82%. And on the low tension equal to 2.25%.</a:t>
            </a:r>
          </a:p>
          <a:p>
            <a:pPr>
              <a:buClrTx/>
              <a:buFont typeface="Wingdings" pitchFamily="2" charset="2"/>
              <a:buChar char="Ø"/>
            </a:pPr>
            <a:r>
              <a:rPr lang="en-US" dirty="0" smtClean="0"/>
              <a:t>So there is no need to rise the voltages, but as a result of adding capacitors the voltages influenced slightly  as shown in the table. </a:t>
            </a:r>
          </a:p>
          <a:p>
            <a:endParaRPr lang="en-US" dirty="0" smtClean="0"/>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36</a:t>
            </a:fld>
            <a:endParaRPr lang="en-US" dirty="0">
              <a:solidFill>
                <a:schemeClr val="tx1"/>
              </a:solidFill>
            </a:endParaRPr>
          </a:p>
        </p:txBody>
      </p:sp>
      <p:graphicFrame>
        <p:nvGraphicFramePr>
          <p:cNvPr id="21506" name="Object 2"/>
          <p:cNvGraphicFramePr>
            <a:graphicFrameLocks noChangeAspect="1"/>
          </p:cNvGraphicFramePr>
          <p:nvPr/>
        </p:nvGraphicFramePr>
        <p:xfrm>
          <a:off x="3276600" y="533400"/>
          <a:ext cx="4410074" cy="5915953"/>
        </p:xfrm>
        <a:graphic>
          <a:graphicData uri="http://schemas.openxmlformats.org/presentationml/2006/ole">
            <p:oleObj spid="_x0000_s21506" name="Worksheet" r:id="rId3" imgW="5200802" imgH="7639202" progId="Excel.Sheet.12">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solidFill>
                  <a:srgbClr val="C00000"/>
                </a:solidFill>
              </a:rPr>
              <a:t>3.3 Simple pay back period</a:t>
            </a:r>
            <a:endParaRPr lang="en-US" sz="2800" dirty="0">
              <a:solidFill>
                <a:srgbClr val="C00000"/>
              </a:solidFill>
            </a:endParaRPr>
          </a:p>
        </p:txBody>
      </p:sp>
      <p:sp>
        <p:nvSpPr>
          <p:cNvPr id="3" name="عنصر نائب لرقم الشريحة 2"/>
          <p:cNvSpPr>
            <a:spLocks noGrp="1"/>
          </p:cNvSpPr>
          <p:nvPr>
            <p:ph type="sldNum" sz="quarter" idx="12"/>
          </p:nvPr>
        </p:nvSpPr>
        <p:spPr/>
        <p:txBody>
          <a:bodyPr/>
          <a:lstStyle/>
          <a:p>
            <a:fld id="{67DCAB8D-1A1E-4BF9-B17E-E35A0C18ADCD}" type="slidenum">
              <a:rPr lang="en-US" smtClean="0">
                <a:solidFill>
                  <a:schemeClr val="tx1"/>
                </a:solidFill>
              </a:rPr>
              <a:pPr/>
              <a:t>37</a:t>
            </a:fld>
            <a:endParaRPr lang="en-US" dirty="0">
              <a:solidFill>
                <a:schemeClr val="tx1"/>
              </a:solidFill>
            </a:endParaRPr>
          </a:p>
        </p:txBody>
      </p:sp>
      <p:sp>
        <p:nvSpPr>
          <p:cNvPr id="20482" name="Rectangle 2"/>
          <p:cNvSpPr>
            <a:spLocks noChangeArrowheads="1"/>
          </p:cNvSpPr>
          <p:nvPr/>
        </p:nvSpPr>
        <p:spPr bwMode="auto">
          <a:xfrm>
            <a:off x="457200" y="1828800"/>
            <a:ext cx="8153400"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885950"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tab pos="1885950"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Average monthly consumption = 880000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kwh</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Total bill (NIS/year) = 880000kwh * 12 month * 0.5(NIS/</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kwh</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)=5280000 NIS/year</a:t>
            </a: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Saving in penalties = (91.8-88.4) * 1% * 5280000 NIS/year</a:t>
            </a: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Saving in energy = ∆P * τ* (NIS/</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kwh</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endParaRPr lang="en-US" sz="1600" dirty="0" smtClean="0">
              <a:latin typeface="Times New Roman" pitchFamily="18" charset="0"/>
              <a:ea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(0.072-0.0680)KW *2500h*(0.5)</a:t>
            </a:r>
          </a:p>
          <a:p>
            <a:pPr marL="0" marR="0" lvl="0" indent="0" algn="l" defTabSz="914400" rtl="1" eaLnBrk="0" fontAlgn="base" latinLnBrk="0" hangingPunct="0">
              <a:lnSpc>
                <a:spcPct val="100000"/>
              </a:lnSpc>
              <a:spcBef>
                <a:spcPct val="0"/>
              </a:spcBef>
              <a:spcAft>
                <a:spcPct val="0"/>
              </a:spcAft>
              <a:buClrTx/>
              <a:buSzTx/>
              <a:buFontTx/>
              <a:buNone/>
              <a:tabLst>
                <a:tab pos="1885950" algn="l"/>
              </a:tabLst>
            </a:pPr>
            <a:endParaRPr lang="en-US" sz="1600" dirty="0" smtClean="0">
              <a:latin typeface="Times New Roman" pitchFamily="18" charset="0"/>
              <a:cs typeface="Times New Roman" pitchFamily="18" charset="0"/>
            </a:endParaRPr>
          </a:p>
          <a:p>
            <a:pPr lvl="0" rtl="1" eaLnBrk="0" fontAlgn="base" hangingPunct="0">
              <a:spcBef>
                <a:spcPct val="0"/>
              </a:spcBef>
              <a:spcAft>
                <a:spcPct val="0"/>
              </a:spcAft>
              <a:tabLst>
                <a:tab pos="1885950" algn="l"/>
              </a:tabLst>
            </a:pPr>
            <a:r>
              <a:rPr lang="en-US" sz="1600" dirty="0" smtClean="0"/>
              <a:t>Saving in energy = 5500 NIS/year</a:t>
            </a:r>
          </a:p>
          <a:p>
            <a:pPr lvl="0" rtl="1" eaLnBrk="0" fontAlgn="base" hangingPunct="0">
              <a:spcBef>
                <a:spcPct val="0"/>
              </a:spcBef>
              <a:spcAft>
                <a:spcPct val="0"/>
              </a:spcAft>
              <a:tabLst>
                <a:tab pos="1885950" algn="l"/>
              </a:tabLst>
            </a:pPr>
            <a:endParaRPr lang="en-US" sz="1600" dirty="0" smtClean="0"/>
          </a:p>
          <a:p>
            <a:pPr rtl="1"/>
            <a:r>
              <a:rPr lang="en-US" sz="1600" dirty="0" smtClean="0"/>
              <a:t>Saving per year = saving in penalties + saving in energy</a:t>
            </a:r>
          </a:p>
          <a:p>
            <a:pPr rtl="1"/>
            <a:r>
              <a:rPr lang="en-US" sz="1600" dirty="0" smtClean="0"/>
              <a:t>                             = 179520 + 5500</a:t>
            </a:r>
          </a:p>
          <a:p>
            <a:pPr lvl="0" rtl="1" eaLnBrk="0" fontAlgn="base" hangingPunct="0">
              <a:spcBef>
                <a:spcPct val="0"/>
              </a:spcBef>
              <a:spcAft>
                <a:spcPct val="0"/>
              </a:spcAft>
              <a:tabLst>
                <a:tab pos="1885950" algn="l"/>
              </a:tabLst>
            </a:pPr>
            <a:r>
              <a:rPr lang="en-US" sz="1600" dirty="0" smtClean="0"/>
              <a:t>Saving per year = 185020 NIS/year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859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38</a:t>
            </a:fld>
            <a:endParaRPr lang="en-US" dirty="0">
              <a:solidFill>
                <a:schemeClr val="tx1"/>
              </a:solidFill>
            </a:endParaRPr>
          </a:p>
        </p:txBody>
      </p:sp>
      <p:sp>
        <p:nvSpPr>
          <p:cNvPr id="70657" name="Rectangle 1"/>
          <p:cNvSpPr>
            <a:spLocks noChangeArrowheads="1"/>
          </p:cNvSpPr>
          <p:nvPr/>
        </p:nvSpPr>
        <p:spPr bwMode="auto">
          <a:xfrm>
            <a:off x="457200" y="685801"/>
            <a:ext cx="800100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 pos="9144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Capital cost = cost of capacitors =Q(KVAR) * (15 JD/KVAR) * 6 NIS</a:t>
            </a:r>
          </a:p>
          <a:p>
            <a:pPr marL="0" marR="0" lvl="0" indent="0" algn="l" defTabSz="914400" rtl="1" eaLnBrk="1" fontAlgn="base" latinLnBrk="0" hangingPunct="1">
              <a:lnSpc>
                <a:spcPct val="100000"/>
              </a:lnSpc>
              <a:spcBef>
                <a:spcPct val="0"/>
              </a:spcBef>
              <a:spcAft>
                <a:spcPct val="0"/>
              </a:spcAft>
              <a:buClrTx/>
              <a:buSzTx/>
              <a:buFontTx/>
              <a:buNone/>
              <a:tabLst>
                <a:tab pos="457200" algn="l"/>
                <a:tab pos="914400" algn="l"/>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550 * 15 *6</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0" rtl="1" eaLnBrk="0" fontAlgn="base" hangingPunct="0">
              <a:spcBef>
                <a:spcPct val="0"/>
              </a:spcBef>
              <a:spcAft>
                <a:spcPct val="0"/>
              </a:spcAft>
              <a:tabLst>
                <a:tab pos="457200" algn="l"/>
                <a:tab pos="914400" algn="l"/>
              </a:tabLst>
            </a:pPr>
            <a:r>
              <a:rPr lang="en-US" dirty="0" smtClean="0"/>
              <a:t>Capital cost = 49500 NIS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S.P.B.P = capital cost / (saving per year)</a:t>
            </a: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49500 / 185020</a:t>
            </a:r>
          </a:p>
          <a:p>
            <a:pPr marL="0" marR="0" lvl="0" indent="0" algn="l" defTabSz="914400" rtl="1" eaLnBrk="0" fontAlgn="base" latinLnBrk="0" hangingPunct="0">
              <a:lnSpc>
                <a:spcPct val="100000"/>
              </a:lnSpc>
              <a:spcBef>
                <a:spcPct val="0"/>
              </a:spcBef>
              <a:spcAft>
                <a:spcPct val="0"/>
              </a:spcAft>
              <a:buClrTx/>
              <a:buSzTx/>
              <a:buFontTx/>
              <a:buNone/>
              <a:tabLst>
                <a:tab pos="457200" algn="l"/>
                <a:tab pos="914400" algn="l"/>
              </a:tabLst>
            </a:pPr>
            <a:endParaRPr lang="en-US" dirty="0" smtClean="0">
              <a:latin typeface="Times New Roman" pitchFamily="18" charset="0"/>
              <a:cs typeface="Times New Roman" pitchFamily="18" charset="0"/>
            </a:endParaRPr>
          </a:p>
          <a:p>
            <a:pPr lvl="0" rtl="1" eaLnBrk="0" fontAlgn="base" hangingPunct="0">
              <a:spcBef>
                <a:spcPct val="0"/>
              </a:spcBef>
              <a:spcAft>
                <a:spcPct val="0"/>
              </a:spcAft>
              <a:tabLst>
                <a:tab pos="457200" algn="l"/>
                <a:tab pos="914400" algn="l"/>
              </a:tabLst>
            </a:pPr>
            <a:r>
              <a:rPr lang="en-US" dirty="0" smtClean="0"/>
              <a:t>S.P.B.P = 0.2675 year = 3.21 month = 96 day </a:t>
            </a:r>
          </a:p>
          <a:p>
            <a:pPr lvl="0" rtl="1" eaLnBrk="0" fontAlgn="base" hangingPunct="0">
              <a:spcBef>
                <a:spcPct val="0"/>
              </a:spcBef>
              <a:spcAft>
                <a:spcPct val="0"/>
              </a:spcAft>
              <a:tabLst>
                <a:tab pos="457200" algn="l"/>
                <a:tab pos="914400" algn="l"/>
              </a:tabLst>
            </a:pPr>
            <a:endParaRPr lang="en-US" dirty="0" smtClean="0"/>
          </a:p>
          <a:p>
            <a:pPr lvl="0" rtl="1" eaLnBrk="0" fontAlgn="base" hangingPunct="0">
              <a:spcBef>
                <a:spcPct val="0"/>
              </a:spcBef>
              <a:spcAft>
                <a:spcPct val="0"/>
              </a:spcAft>
              <a:tabLst>
                <a:tab pos="457200" algn="l"/>
                <a:tab pos="914400" algn="l"/>
              </a:tabLst>
            </a:pPr>
            <a:endParaRPr lang="en-US" dirty="0" smtClean="0"/>
          </a:p>
          <a:p>
            <a:pPr lvl="0" rtl="1" eaLnBrk="0" fontAlgn="base" hangingPunct="0">
              <a:spcBef>
                <a:spcPct val="0"/>
              </a:spcBef>
              <a:spcAft>
                <a:spcPct val="0"/>
              </a:spcAft>
              <a:tabLst>
                <a:tab pos="457200" algn="l"/>
                <a:tab pos="914400" algn="l"/>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Lst>
            </a:pPr>
            <a:r>
              <a:rPr kumimoji="0" lang="en-US" b="1" i="1" u="sng"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Note </a:t>
            </a:r>
            <a:r>
              <a:rPr kumimoji="0" lang="en-US"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kumimoji="0" lang="en-US" b="0"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since the S.P.B.P less than two years then the project  is feasible.</a:t>
            </a:r>
            <a:endParaRPr kumimoji="0" lang="en-US"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39</a:t>
            </a:fld>
            <a:endParaRPr lang="en-US" dirty="0">
              <a:solidFill>
                <a:schemeClr val="tx1"/>
              </a:solidFill>
            </a:endParaRPr>
          </a:p>
        </p:txBody>
      </p:sp>
      <p:pic>
        <p:nvPicPr>
          <p:cNvPr id="3" name="صورة 2" descr="C:\Documents and Settings\user\Desktop\CURRENT MAX.bmp"/>
          <p:cNvPicPr/>
          <p:nvPr/>
        </p:nvPicPr>
        <p:blipFill>
          <a:blip r:embed="rId2"/>
          <a:srcRect/>
          <a:stretch>
            <a:fillRect/>
          </a:stretch>
        </p:blipFill>
        <p:spPr bwMode="auto">
          <a:xfrm>
            <a:off x="457200" y="1066800"/>
            <a:ext cx="3314700" cy="19983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مستطيل 3"/>
          <p:cNvSpPr/>
          <p:nvPr/>
        </p:nvSpPr>
        <p:spPr>
          <a:xfrm>
            <a:off x="762001" y="533400"/>
            <a:ext cx="2438400" cy="369332"/>
          </a:xfrm>
          <a:prstGeom prst="rect">
            <a:avLst/>
          </a:prstGeom>
        </p:spPr>
        <p:txBody>
          <a:bodyPr wrap="square">
            <a:spAutoFit/>
          </a:bodyPr>
          <a:lstStyle/>
          <a:p>
            <a:r>
              <a:rPr lang="en-US" dirty="0" smtClean="0"/>
              <a:t>Current in max case</a:t>
            </a:r>
            <a:endParaRPr lang="en-US" dirty="0"/>
          </a:p>
        </p:txBody>
      </p:sp>
      <p:pic>
        <p:nvPicPr>
          <p:cNvPr id="5" name="صورة 4" descr="C:\Documents and Settings\user\Desktop\CURRENT MIN.bmp"/>
          <p:cNvPicPr/>
          <p:nvPr/>
        </p:nvPicPr>
        <p:blipFill>
          <a:blip r:embed="rId3"/>
          <a:srcRect/>
          <a:stretch>
            <a:fillRect/>
          </a:stretch>
        </p:blipFill>
        <p:spPr bwMode="auto">
          <a:xfrm>
            <a:off x="4876800" y="1066800"/>
            <a:ext cx="3314700" cy="19901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1681" name="Rectangle 1"/>
          <p:cNvSpPr>
            <a:spLocks noChangeArrowheads="1"/>
          </p:cNvSpPr>
          <p:nvPr/>
        </p:nvSpPr>
        <p:spPr bwMode="auto">
          <a:xfrm>
            <a:off x="5410200" y="533400"/>
            <a:ext cx="2286000" cy="2923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Current in min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C:\Documents and Settings\user\Desktop\LOSSES MAX.bmp"/>
          <p:cNvPicPr/>
          <p:nvPr/>
        </p:nvPicPr>
        <p:blipFill>
          <a:blip r:embed="rId4"/>
          <a:srcRect/>
          <a:stretch>
            <a:fillRect/>
          </a:stretch>
        </p:blipFill>
        <p:spPr bwMode="auto">
          <a:xfrm>
            <a:off x="381001" y="4038600"/>
            <a:ext cx="3428999" cy="224805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1682" name="Rectangle 2"/>
          <p:cNvSpPr>
            <a:spLocks noChangeArrowheads="1"/>
          </p:cNvSpPr>
          <p:nvPr/>
        </p:nvSpPr>
        <p:spPr bwMode="auto">
          <a:xfrm>
            <a:off x="762000" y="3456801"/>
            <a:ext cx="26670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Losses real power (KW) in max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صورة 8" descr="C:\Documents and Settings\user\Desktop\LOSSES MIN.bmp"/>
          <p:cNvPicPr/>
          <p:nvPr/>
        </p:nvPicPr>
        <p:blipFill>
          <a:blip r:embed="rId5"/>
          <a:srcRect/>
          <a:stretch>
            <a:fillRect/>
          </a:stretch>
        </p:blipFill>
        <p:spPr bwMode="auto">
          <a:xfrm>
            <a:off x="4800600" y="3962400"/>
            <a:ext cx="3352800" cy="24193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1683" name="Rectangle 3"/>
          <p:cNvSpPr>
            <a:spLocks noChangeArrowheads="1"/>
          </p:cNvSpPr>
          <p:nvPr/>
        </p:nvSpPr>
        <p:spPr bwMode="auto">
          <a:xfrm>
            <a:off x="5105400" y="3429001"/>
            <a:ext cx="25908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Losses real power(KW) in min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altLang="zh-TW" sz="3600" b="1" dirty="0" smtClean="0">
                <a:solidFill>
                  <a:srgbClr val="C00000"/>
                </a:solidFill>
              </a:rPr>
              <a:t>Why we choose this project </a:t>
            </a:r>
            <a:endParaRPr lang="en-US" sz="3600" b="1" dirty="0">
              <a:solidFill>
                <a:srgbClr val="C00000"/>
              </a:solidFill>
            </a:endParaRPr>
          </a:p>
        </p:txBody>
      </p:sp>
      <p:sp>
        <p:nvSpPr>
          <p:cNvPr id="3" name="Content Placeholder 2"/>
          <p:cNvSpPr>
            <a:spLocks noGrp="1"/>
          </p:cNvSpPr>
          <p:nvPr>
            <p:ph idx="1"/>
          </p:nvPr>
        </p:nvSpPr>
        <p:spPr/>
        <p:txBody>
          <a:bodyPr>
            <a:normAutofit/>
          </a:bodyPr>
          <a:lstStyle/>
          <a:p>
            <a:r>
              <a:rPr lang="en-US" dirty="0" smtClean="0"/>
              <a:t>To make a knowledge about the network.</a:t>
            </a:r>
          </a:p>
          <a:p>
            <a:endParaRPr lang="en-US" dirty="0" smtClean="0"/>
          </a:p>
          <a:p>
            <a:r>
              <a:rPr lang="en-US" dirty="0" smtClean="0"/>
              <a:t>To reduce the power losses in the network .</a:t>
            </a:r>
          </a:p>
          <a:p>
            <a:endParaRPr lang="en-US" dirty="0" smtClean="0"/>
          </a:p>
          <a:p>
            <a:r>
              <a:rPr lang="en-US" dirty="0" smtClean="0"/>
              <a:t>To reduce the drop of voltages.</a:t>
            </a:r>
          </a:p>
          <a:p>
            <a:endParaRPr lang="en-US" dirty="0" smtClean="0"/>
          </a:p>
          <a:p>
            <a:r>
              <a:rPr lang="en-US" dirty="0" smtClean="0"/>
              <a:t>To reduce the penalties by improving  the P.F.</a:t>
            </a:r>
          </a:p>
          <a:p>
            <a:endParaRPr lang="en-US" dirty="0" smtClean="0"/>
          </a:p>
          <a:p>
            <a:r>
              <a:rPr lang="en-US" dirty="0" smtClean="0"/>
              <a:t>To increase the capability of the transformers.</a:t>
            </a:r>
          </a:p>
          <a:p>
            <a:endParaRPr lang="en-US" dirty="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4</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40</a:t>
            </a:fld>
            <a:endParaRPr lang="en-US" dirty="0">
              <a:solidFill>
                <a:schemeClr val="tx1"/>
              </a:solidFill>
            </a:endParaRPr>
          </a:p>
        </p:txBody>
      </p:sp>
      <p:sp>
        <p:nvSpPr>
          <p:cNvPr id="73729" name="Rectangle 1"/>
          <p:cNvSpPr>
            <a:spLocks noChangeArrowheads="1"/>
          </p:cNvSpPr>
          <p:nvPr/>
        </p:nvSpPr>
        <p:spPr bwMode="auto">
          <a:xfrm>
            <a:off x="685800" y="637401"/>
            <a:ext cx="22098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Power factor  in max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صورة 3" descr="C:\Documents and Settings\user\Desktop\max PF.bmp"/>
          <p:cNvPicPr/>
          <p:nvPr/>
        </p:nvPicPr>
        <p:blipFill>
          <a:blip r:embed="rId2"/>
          <a:srcRect/>
          <a:stretch>
            <a:fillRect/>
          </a:stretch>
        </p:blipFill>
        <p:spPr bwMode="auto">
          <a:xfrm>
            <a:off x="304800" y="1600200"/>
            <a:ext cx="3990975" cy="256349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3730" name="Rectangle 2"/>
          <p:cNvSpPr>
            <a:spLocks noChangeArrowheads="1"/>
          </p:cNvSpPr>
          <p:nvPr/>
        </p:nvSpPr>
        <p:spPr bwMode="auto">
          <a:xfrm>
            <a:off x="5791200" y="685800"/>
            <a:ext cx="2057400" cy="2923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Power factor in min case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C:\Documents and Settings\user\Desktop\min PF.bmp"/>
          <p:cNvPicPr/>
          <p:nvPr/>
        </p:nvPicPr>
        <p:blipFill>
          <a:blip r:embed="rId3"/>
          <a:srcRect/>
          <a:stretch>
            <a:fillRect/>
          </a:stretch>
        </p:blipFill>
        <p:spPr bwMode="auto">
          <a:xfrm>
            <a:off x="4724400" y="1600200"/>
            <a:ext cx="4126290" cy="25717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914400"/>
            <a:ext cx="2514600" cy="2057400"/>
          </a:xfrm>
        </p:spPr>
        <p:txBody>
          <a:bodyPr/>
          <a:lstStyle/>
          <a:p>
            <a:pPr algn="ctr"/>
            <a:r>
              <a:rPr lang="en-US" sz="5600" dirty="0" smtClean="0">
                <a:solidFill>
                  <a:schemeClr val="bg1"/>
                </a:solidFill>
              </a:rPr>
              <a:t>Chapter Four </a:t>
            </a:r>
            <a:r>
              <a:rPr lang="ar-SA" sz="2800" dirty="0" smtClean="0">
                <a:solidFill>
                  <a:schemeClr val="tx1"/>
                </a:solidFill>
              </a:rPr>
              <a:t/>
            </a:r>
            <a:br>
              <a:rPr lang="ar-SA" sz="2800" dirty="0" smtClean="0">
                <a:solidFill>
                  <a:schemeClr val="tx1"/>
                </a:solidFill>
              </a:rPr>
            </a:br>
            <a:r>
              <a:rPr lang="ar-SA" sz="2800" dirty="0" smtClean="0">
                <a:solidFill>
                  <a:schemeClr val="tx1"/>
                </a:solidFill>
              </a:rPr>
              <a:t/>
            </a:r>
            <a:br>
              <a:rPr lang="ar-SA" sz="2800" dirty="0" smtClean="0">
                <a:solidFill>
                  <a:schemeClr val="tx1"/>
                </a:solidFill>
              </a:rPr>
            </a:br>
            <a:r>
              <a:rPr lang="en-US" dirty="0" smtClean="0">
                <a:solidFill>
                  <a:srgbClr val="C00000"/>
                </a:solidFill>
              </a:rPr>
              <a:t>Energy conservation</a:t>
            </a:r>
            <a:endParaRPr lang="en-US" dirty="0">
              <a:solidFill>
                <a:srgbClr val="C00000"/>
              </a:solidFill>
            </a:endParaRPr>
          </a:p>
        </p:txBody>
      </p:sp>
      <p:sp>
        <p:nvSpPr>
          <p:cNvPr id="3" name="عنصر نائب للنص 2"/>
          <p:cNvSpPr>
            <a:spLocks noGrp="1"/>
          </p:cNvSpPr>
          <p:nvPr>
            <p:ph type="body" idx="2"/>
          </p:nvPr>
        </p:nvSpPr>
        <p:spPr>
          <a:xfrm>
            <a:off x="381000" y="3581400"/>
            <a:ext cx="2362200" cy="2544763"/>
          </a:xfrm>
        </p:spPr>
        <p:txBody>
          <a:bodyPr/>
          <a:lstStyle/>
          <a:p>
            <a:r>
              <a:rPr lang="en-US" b="1" dirty="0" smtClean="0"/>
              <a:t>4.1</a:t>
            </a:r>
            <a:r>
              <a:rPr lang="en-US" dirty="0" smtClean="0"/>
              <a:t> </a:t>
            </a:r>
            <a:r>
              <a:rPr lang="ar-SA" dirty="0" smtClean="0"/>
              <a:t> </a:t>
            </a:r>
            <a:r>
              <a:rPr lang="en-US" b="1" dirty="0" smtClean="0"/>
              <a:t>Energy conservation in street lighting.</a:t>
            </a:r>
            <a:endParaRPr lang="en-US" dirty="0" smtClean="0"/>
          </a:p>
          <a:p>
            <a:r>
              <a:rPr lang="en-US" dirty="0" smtClean="0"/>
              <a:t> </a:t>
            </a:r>
            <a:endParaRPr lang="en-US" dirty="0"/>
          </a:p>
        </p:txBody>
      </p:sp>
      <p:graphicFrame>
        <p:nvGraphicFramePr>
          <p:cNvPr id="6" name="عنصر نائب للمحتوى 5"/>
          <p:cNvGraphicFramePr>
            <a:graphicFrameLocks noGrp="1"/>
          </p:cNvGraphicFramePr>
          <p:nvPr>
            <p:ph sz="half" idx="1"/>
          </p:nvPr>
        </p:nvGraphicFramePr>
        <p:xfrm>
          <a:off x="2971800" y="685801"/>
          <a:ext cx="5943600" cy="1358772"/>
        </p:xfrm>
        <a:graphic>
          <a:graphicData uri="http://schemas.openxmlformats.org/drawingml/2006/table">
            <a:tbl>
              <a:tblPr firstRow="1" bandRow="1">
                <a:tableStyleId>{5C22544A-7EE6-4342-B048-85BDC9FD1C3A}</a:tableStyleId>
              </a:tblPr>
              <a:tblGrid>
                <a:gridCol w="1188720"/>
                <a:gridCol w="1188720"/>
                <a:gridCol w="1188720"/>
                <a:gridCol w="1188720"/>
                <a:gridCol w="1188720"/>
              </a:tblGrid>
              <a:tr h="567563">
                <a:tc>
                  <a:txBody>
                    <a:bodyPr/>
                    <a:lstStyle/>
                    <a:p>
                      <a:pPr marL="0" marR="0" algn="l">
                        <a:lnSpc>
                          <a:spcPct val="115000"/>
                        </a:lnSpc>
                        <a:spcBef>
                          <a:spcPts val="0"/>
                        </a:spcBef>
                        <a:spcAft>
                          <a:spcPts val="0"/>
                        </a:spcAft>
                      </a:pPr>
                      <a:r>
                        <a:rPr lang="en-US" sz="1200" b="1" dirty="0">
                          <a:latin typeface="Calibri"/>
                          <a:ea typeface="Calibri"/>
                          <a:cs typeface="Arial"/>
                        </a:rPr>
                        <a:t>#of street lamps</a:t>
                      </a:r>
                    </a:p>
                  </a:txBody>
                  <a:tcPr marL="68580" marR="68580" marT="0" marB="0"/>
                </a:tc>
                <a:tc>
                  <a:txBody>
                    <a:bodyPr/>
                    <a:lstStyle/>
                    <a:p>
                      <a:pPr marL="0" marR="0" algn="l">
                        <a:lnSpc>
                          <a:spcPct val="115000"/>
                        </a:lnSpc>
                        <a:spcBef>
                          <a:spcPts val="0"/>
                        </a:spcBef>
                        <a:spcAft>
                          <a:spcPts val="0"/>
                        </a:spcAft>
                      </a:pPr>
                      <a:r>
                        <a:rPr lang="en-US" sz="1200" b="1">
                          <a:latin typeface="Calibri"/>
                          <a:ea typeface="Calibri"/>
                          <a:cs typeface="Arial"/>
                        </a:rPr>
                        <a:t>Power (W)</a:t>
                      </a:r>
                    </a:p>
                  </a:txBody>
                  <a:tcPr marL="68580" marR="68580" marT="0" marB="0"/>
                </a:tc>
                <a:tc>
                  <a:txBody>
                    <a:bodyPr/>
                    <a:lstStyle/>
                    <a:p>
                      <a:pPr marL="0" marR="0" algn="l">
                        <a:lnSpc>
                          <a:spcPct val="115000"/>
                        </a:lnSpc>
                        <a:spcBef>
                          <a:spcPts val="0"/>
                        </a:spcBef>
                        <a:spcAft>
                          <a:spcPts val="0"/>
                        </a:spcAft>
                      </a:pPr>
                      <a:r>
                        <a:rPr lang="en-US" sz="1200" b="1">
                          <a:latin typeface="Calibri"/>
                          <a:ea typeface="Calibri"/>
                          <a:cs typeface="Arial"/>
                        </a:rPr>
                        <a:t>After replacement</a:t>
                      </a:r>
                    </a:p>
                  </a:txBody>
                  <a:tcPr marL="68580" marR="68580" marT="0" marB="0"/>
                </a:tc>
                <a:tc>
                  <a:txBody>
                    <a:bodyPr/>
                    <a:lstStyle/>
                    <a:p>
                      <a:pPr marL="0" marR="0" algn="l">
                        <a:lnSpc>
                          <a:spcPct val="115000"/>
                        </a:lnSpc>
                        <a:spcBef>
                          <a:spcPts val="0"/>
                        </a:spcBef>
                        <a:spcAft>
                          <a:spcPts val="0"/>
                        </a:spcAft>
                      </a:pPr>
                      <a:r>
                        <a:rPr lang="en-US" sz="1200" b="1">
                          <a:latin typeface="Calibri"/>
                          <a:ea typeface="Calibri"/>
                          <a:cs typeface="Arial"/>
                        </a:rPr>
                        <a:t>Saving energy(KWH)/year</a:t>
                      </a:r>
                    </a:p>
                  </a:txBody>
                  <a:tcPr marL="68580" marR="68580" marT="0" marB="0"/>
                </a:tc>
                <a:tc>
                  <a:txBody>
                    <a:bodyPr/>
                    <a:lstStyle/>
                    <a:p>
                      <a:pPr marL="0" marR="0" algn="l">
                        <a:lnSpc>
                          <a:spcPct val="115000"/>
                        </a:lnSpc>
                        <a:spcBef>
                          <a:spcPts val="0"/>
                        </a:spcBef>
                        <a:spcAft>
                          <a:spcPts val="0"/>
                        </a:spcAft>
                      </a:pPr>
                      <a:r>
                        <a:rPr lang="en-US" sz="1200" b="1">
                          <a:latin typeface="Calibri"/>
                          <a:ea typeface="Calibri"/>
                          <a:cs typeface="Arial"/>
                        </a:rPr>
                        <a:t>Saving in cost NIS/ year</a:t>
                      </a:r>
                    </a:p>
                  </a:txBody>
                  <a:tcPr marL="68580" marR="68580" marT="0" marB="0"/>
                </a:tc>
              </a:tr>
              <a:tr h="363918">
                <a:tc>
                  <a:txBody>
                    <a:bodyPr/>
                    <a:lstStyle/>
                    <a:p>
                      <a:pPr marL="0" marR="0" algn="ctr" rtl="0">
                        <a:spcBef>
                          <a:spcPts val="0"/>
                        </a:spcBef>
                        <a:spcAft>
                          <a:spcPts val="0"/>
                        </a:spcAft>
                      </a:pPr>
                      <a:r>
                        <a:rPr lang="en-US" sz="1100" b="1">
                          <a:latin typeface="Times New Roman"/>
                          <a:ea typeface="Times New Roman"/>
                          <a:cs typeface="Times New Roman"/>
                        </a:rPr>
                        <a:t>600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70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70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dirty="0">
                          <a:latin typeface="Times New Roman"/>
                          <a:ea typeface="Times New Roman"/>
                          <a:cs typeface="Times New Roman"/>
                        </a:rPr>
                        <a:t>0</a:t>
                      </a:r>
                      <a:endParaRPr lang="en-US" sz="1000" dirty="0">
                        <a:latin typeface="Times New Roman"/>
                        <a:ea typeface="Times New Roman"/>
                        <a:cs typeface="Traditional Arabic"/>
                      </a:endParaRPr>
                    </a:p>
                  </a:txBody>
                  <a:tcPr marL="68580" marR="68580" marT="0" marB="0"/>
                </a:tc>
              </a:tr>
              <a:tr h="363918">
                <a:tc>
                  <a:txBody>
                    <a:bodyPr/>
                    <a:lstStyle/>
                    <a:p>
                      <a:pPr marL="0" marR="0" algn="ctr" rtl="0">
                        <a:spcBef>
                          <a:spcPts val="0"/>
                        </a:spcBef>
                        <a:spcAft>
                          <a:spcPts val="0"/>
                        </a:spcAft>
                      </a:pPr>
                      <a:r>
                        <a:rPr lang="en-US" sz="1100" b="1">
                          <a:latin typeface="Times New Roman"/>
                          <a:ea typeface="Times New Roman"/>
                          <a:cs typeface="Times New Roman"/>
                        </a:rPr>
                        <a:t>500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125</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70</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a:latin typeface="Times New Roman"/>
                          <a:ea typeface="Times New Roman"/>
                          <a:cs typeface="Times New Roman"/>
                        </a:rPr>
                        <a:t>120450 </a:t>
                      </a:r>
                      <a:endParaRPr lang="en-US" sz="10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100" b="1" dirty="0">
                          <a:latin typeface="Times New Roman"/>
                          <a:ea typeface="Times New Roman"/>
                          <a:cs typeface="Times New Roman"/>
                        </a:rPr>
                        <a:t>66247 </a:t>
                      </a:r>
                      <a:endParaRPr lang="en-US" sz="1000" dirty="0">
                        <a:latin typeface="Times New Roman"/>
                        <a:ea typeface="Times New Roman"/>
                        <a:cs typeface="Traditional Arabic"/>
                      </a:endParaRPr>
                    </a:p>
                  </a:txBody>
                  <a:tcPr marL="68580" marR="68580" marT="0" marB="0"/>
                </a:tc>
              </a:tr>
            </a:tbl>
          </a:graphicData>
        </a:graphic>
      </p:graphicFrame>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41</a:t>
            </a:fld>
            <a:endParaRPr lang="en-US" dirty="0">
              <a:solidFill>
                <a:schemeClr val="tx1"/>
              </a:solidFill>
            </a:endParaRPr>
          </a:p>
        </p:txBody>
      </p:sp>
      <p:sp>
        <p:nvSpPr>
          <p:cNvPr id="7" name="مربع نص 6"/>
          <p:cNvSpPr txBox="1"/>
          <p:nvPr/>
        </p:nvSpPr>
        <p:spPr>
          <a:xfrm>
            <a:off x="2971800" y="2209800"/>
            <a:ext cx="5638800" cy="4401205"/>
          </a:xfrm>
          <a:prstGeom prst="rect">
            <a:avLst/>
          </a:prstGeom>
          <a:noFill/>
        </p:spPr>
        <p:txBody>
          <a:bodyPr wrap="square" rtlCol="0">
            <a:spAutoFit/>
          </a:bodyPr>
          <a:lstStyle/>
          <a:p>
            <a:pPr rtl="1"/>
            <a:r>
              <a:rPr lang="ar-SA" sz="1400" dirty="0" smtClean="0"/>
              <a:t> </a:t>
            </a:r>
            <a:r>
              <a:rPr lang="en-US" sz="1400" dirty="0" smtClean="0"/>
              <a:t> </a:t>
            </a:r>
          </a:p>
          <a:p>
            <a:pPr rtl="1"/>
            <a:r>
              <a:rPr lang="en-US" sz="1400" dirty="0" smtClean="0"/>
              <a:t>ΔP=(125-70)=55W, for each lamp.</a:t>
            </a:r>
          </a:p>
          <a:p>
            <a:pPr rtl="1"/>
            <a:r>
              <a:rPr lang="en-US" sz="1400" dirty="0" smtClean="0"/>
              <a:t> </a:t>
            </a:r>
          </a:p>
          <a:p>
            <a:pPr rtl="1"/>
            <a:r>
              <a:rPr lang="en-US" sz="1400" dirty="0" smtClean="0"/>
              <a:t>Working hours per day=12 Hr</a:t>
            </a:r>
            <a:r>
              <a:rPr lang="en-US" sz="1400" b="1" dirty="0" smtClean="0"/>
              <a:t>,</a:t>
            </a:r>
            <a:r>
              <a:rPr lang="en-US" sz="1400" dirty="0" smtClean="0"/>
              <a:t>  and 4380 Hr  per year</a:t>
            </a:r>
          </a:p>
          <a:p>
            <a:pPr rtl="1"/>
            <a:r>
              <a:rPr lang="en-US" sz="1400" i="1" dirty="0" smtClean="0"/>
              <a:t> </a:t>
            </a:r>
            <a:endParaRPr lang="en-US" sz="1400" dirty="0" smtClean="0"/>
          </a:p>
          <a:p>
            <a:pPr rtl="1"/>
            <a:r>
              <a:rPr lang="en-US" sz="1400" i="1" dirty="0" smtClean="0"/>
              <a:t>Saving energy per year =</a:t>
            </a:r>
            <a:r>
              <a:rPr lang="en-US" sz="1400" dirty="0" smtClean="0"/>
              <a:t> ΔP *#of lamps*hrs per year.                                               =55*500*4380/1000= 120450(</a:t>
            </a:r>
            <a:r>
              <a:rPr lang="en-US" sz="1400" dirty="0" err="1" smtClean="0"/>
              <a:t>Kwh</a:t>
            </a:r>
            <a:r>
              <a:rPr lang="en-US" sz="1400" dirty="0" smtClean="0"/>
              <a:t>)/year.</a:t>
            </a:r>
          </a:p>
          <a:p>
            <a:pPr rtl="1"/>
            <a:r>
              <a:rPr lang="en-US" sz="1400" b="1" dirty="0" smtClean="0"/>
              <a:t> </a:t>
            </a:r>
            <a:endParaRPr lang="en-US" sz="1400" dirty="0" smtClean="0"/>
          </a:p>
          <a:p>
            <a:pPr rtl="1"/>
            <a:r>
              <a:rPr lang="en-US" sz="1400" dirty="0" smtClean="0"/>
              <a:t>Cost of energy =0.55 NIS/</a:t>
            </a:r>
            <a:r>
              <a:rPr lang="en-US" sz="1400" dirty="0" err="1" smtClean="0"/>
              <a:t>Kwh</a:t>
            </a:r>
            <a:r>
              <a:rPr lang="en-US" sz="1400" b="1" dirty="0" smtClean="0"/>
              <a:t>.</a:t>
            </a:r>
            <a:endParaRPr lang="en-US" sz="1400" dirty="0" smtClean="0"/>
          </a:p>
          <a:p>
            <a:pPr rtl="1"/>
            <a:r>
              <a:rPr lang="en-US" sz="1400" b="1" dirty="0" smtClean="0"/>
              <a:t> </a:t>
            </a:r>
            <a:endParaRPr lang="en-US" sz="1400" dirty="0" smtClean="0"/>
          </a:p>
          <a:p>
            <a:pPr rtl="1"/>
            <a:r>
              <a:rPr lang="en-US" sz="1400" i="1" dirty="0" smtClean="0"/>
              <a:t>Saving in cost</a:t>
            </a:r>
            <a:r>
              <a:rPr lang="en-US" sz="1400" dirty="0" smtClean="0"/>
              <a:t>=0.55*120450= 66247 NIS./year</a:t>
            </a:r>
            <a:r>
              <a:rPr lang="en-US" sz="1400" b="1" dirty="0" smtClean="0"/>
              <a:t>.</a:t>
            </a:r>
            <a:endParaRPr lang="en-US" sz="1400" dirty="0" smtClean="0"/>
          </a:p>
          <a:p>
            <a:pPr rtl="1"/>
            <a:r>
              <a:rPr lang="en-US" sz="1400" b="1" dirty="0" smtClean="0"/>
              <a:t> </a:t>
            </a:r>
            <a:endParaRPr lang="en-US" sz="1400" dirty="0" smtClean="0"/>
          </a:p>
          <a:p>
            <a:pPr rtl="1"/>
            <a:r>
              <a:rPr lang="en-US" sz="1400" dirty="0" smtClean="0"/>
              <a:t>Cost of each lamp=250NIS</a:t>
            </a:r>
            <a:r>
              <a:rPr lang="en-US" sz="1400" b="1" dirty="0" smtClean="0"/>
              <a:t>  </a:t>
            </a:r>
            <a:r>
              <a:rPr lang="en-US" sz="1400" i="1" dirty="0" smtClean="0"/>
              <a:t>and for all lamps = </a:t>
            </a:r>
            <a:r>
              <a:rPr lang="en-US" sz="1400" dirty="0" smtClean="0"/>
              <a:t>125000 NIS.</a:t>
            </a:r>
          </a:p>
          <a:p>
            <a:pPr rtl="1"/>
            <a:r>
              <a:rPr lang="en-US" sz="1400" b="1" dirty="0" smtClean="0"/>
              <a:t> </a:t>
            </a:r>
            <a:endParaRPr lang="en-US" sz="1400" dirty="0" smtClean="0"/>
          </a:p>
          <a:p>
            <a:pPr rtl="1"/>
            <a:r>
              <a:rPr lang="en-US" sz="1400" b="1" dirty="0" smtClean="0"/>
              <a:t>S.P.B.P</a:t>
            </a:r>
            <a:r>
              <a:rPr lang="en-US" sz="1400" dirty="0" smtClean="0"/>
              <a:t>=capital cost/saving per ye =125000NIS/66247(NIS/year).</a:t>
            </a:r>
          </a:p>
          <a:p>
            <a:pPr rtl="1"/>
            <a:r>
              <a:rPr lang="en-US" sz="1400" dirty="0" smtClean="0"/>
              <a:t>=</a:t>
            </a:r>
            <a:r>
              <a:rPr lang="en-US" sz="1400" b="1" dirty="0" smtClean="0"/>
              <a:t>1.8</a:t>
            </a:r>
            <a:r>
              <a:rPr lang="en-US" sz="1400" dirty="0" smtClean="0"/>
              <a:t>year</a:t>
            </a:r>
          </a:p>
          <a:p>
            <a:pPr rtl="1"/>
            <a:r>
              <a:rPr lang="en-US" sz="1400" dirty="0" smtClean="0"/>
              <a:t>=1.8*12=</a:t>
            </a:r>
            <a:r>
              <a:rPr lang="en-US" sz="1400" b="1" dirty="0" smtClean="0"/>
              <a:t>22.64 months</a:t>
            </a:r>
            <a:endParaRPr lang="en-US" sz="1400" dirty="0" smtClean="0"/>
          </a:p>
          <a:p>
            <a:pPr rtl="1"/>
            <a:r>
              <a:rPr lang="en-US" sz="1400" dirty="0" smtClean="0"/>
              <a:t> </a:t>
            </a:r>
          </a:p>
          <a:p>
            <a:r>
              <a:rPr lang="en-US" sz="1400" b="1" i="1" u="sng" dirty="0" smtClean="0"/>
              <a:t>Note </a:t>
            </a:r>
            <a:r>
              <a:rPr lang="en-US" sz="1400" b="1" i="1" dirty="0" smtClean="0"/>
              <a:t>: </a:t>
            </a:r>
            <a:r>
              <a:rPr lang="en-US" sz="1400" i="1" dirty="0" smtClean="0"/>
              <a:t>since the S.P.B.P less than 5 years then the project  is feasible.</a:t>
            </a:r>
            <a:r>
              <a:rPr lang="en-US" sz="1400" b="1" i="1" u="sng" dirty="0" smtClean="0"/>
              <a:t> </a:t>
            </a:r>
            <a:endParaRPr lang="en-US" sz="1400" dirty="0" smtClean="0"/>
          </a:p>
          <a:p>
            <a:r>
              <a:rPr lang="en-US" sz="1400" dirty="0" smtClean="0"/>
              <a:t> </a:t>
            </a:r>
            <a:endParaRPr lang="en-US" sz="1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722313" y="533400"/>
            <a:ext cx="7772400" cy="1981200"/>
          </a:xfrm>
        </p:spPr>
        <p:txBody>
          <a:bodyPr>
            <a:normAutofit/>
          </a:bodyPr>
          <a:lstStyle/>
          <a:p>
            <a:r>
              <a:rPr lang="en-US" sz="3100" dirty="0" smtClean="0">
                <a:solidFill>
                  <a:srgbClr val="C00000"/>
                </a:solidFill>
              </a:rPr>
              <a:t>4.2 </a:t>
            </a:r>
            <a:r>
              <a:rPr lang="en-US" sz="3100" b="1" dirty="0" smtClean="0">
                <a:solidFill>
                  <a:srgbClr val="C00000"/>
                </a:solidFill>
              </a:rPr>
              <a:t>Energy conservation in water pumps</a:t>
            </a:r>
            <a:r>
              <a:rPr lang="en-US" dirty="0" smtClean="0"/>
              <a:t/>
            </a:r>
            <a:br>
              <a:rPr lang="en-US" dirty="0" smtClean="0"/>
            </a:br>
            <a:r>
              <a:rPr lang="en-US" dirty="0" smtClean="0"/>
              <a:t> </a:t>
            </a:r>
            <a:endParaRPr lang="en-US" dirty="0"/>
          </a:p>
        </p:txBody>
      </p:sp>
      <p:sp>
        <p:nvSpPr>
          <p:cNvPr id="3" name="عنصر نائب لرقم الشريحة 2"/>
          <p:cNvSpPr>
            <a:spLocks noGrp="1"/>
          </p:cNvSpPr>
          <p:nvPr>
            <p:ph type="sldNum" sz="quarter" idx="12"/>
          </p:nvPr>
        </p:nvSpPr>
        <p:spPr/>
        <p:txBody>
          <a:bodyPr/>
          <a:lstStyle/>
          <a:p>
            <a:fld id="{67DCAB8D-1A1E-4BF9-B17E-E35A0C18ADCD}" type="slidenum">
              <a:rPr lang="en-US" smtClean="0">
                <a:solidFill>
                  <a:schemeClr val="bg1"/>
                </a:solidFill>
              </a:rPr>
              <a:pPr/>
              <a:t>42</a:t>
            </a:fld>
            <a:endParaRPr lang="en-US" dirty="0">
              <a:solidFill>
                <a:schemeClr val="bg1"/>
              </a:solidFill>
            </a:endParaRPr>
          </a:p>
        </p:txBody>
      </p:sp>
      <p:graphicFrame>
        <p:nvGraphicFramePr>
          <p:cNvPr id="5" name="جدول 4"/>
          <p:cNvGraphicFramePr>
            <a:graphicFrameLocks noGrp="1"/>
          </p:cNvGraphicFramePr>
          <p:nvPr/>
        </p:nvGraphicFramePr>
        <p:xfrm>
          <a:off x="2667000" y="2743200"/>
          <a:ext cx="6095999" cy="1199134"/>
        </p:xfrm>
        <a:graphic>
          <a:graphicData uri="http://schemas.openxmlformats.org/drawingml/2006/table">
            <a:tbl>
              <a:tblPr firstRow="1" bandRow="1">
                <a:tableStyleId>{5C22544A-7EE6-4342-B048-85BDC9FD1C3A}</a:tableStyleId>
              </a:tblPr>
              <a:tblGrid>
                <a:gridCol w="870857"/>
                <a:gridCol w="870857"/>
                <a:gridCol w="870857"/>
                <a:gridCol w="870857"/>
                <a:gridCol w="870857"/>
                <a:gridCol w="870857"/>
                <a:gridCol w="870857"/>
              </a:tblGrid>
              <a:tr h="389255">
                <a:tc>
                  <a:txBody>
                    <a:bodyPr/>
                    <a:lstStyle/>
                    <a:p>
                      <a:pPr marL="0" marR="0" algn="ctr">
                        <a:lnSpc>
                          <a:spcPct val="115000"/>
                        </a:lnSpc>
                        <a:spcBef>
                          <a:spcPts val="0"/>
                        </a:spcBef>
                        <a:spcAft>
                          <a:spcPts val="0"/>
                        </a:spcAft>
                      </a:pPr>
                      <a:r>
                        <a:rPr lang="en-US" sz="1200" b="1" dirty="0">
                          <a:latin typeface="Calibri"/>
                          <a:ea typeface="Times New Roman"/>
                          <a:cs typeface="Arial"/>
                        </a:rPr>
                        <a:t>#of motor</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Output power(KW)</a:t>
                      </a:r>
                    </a:p>
                  </a:txBody>
                  <a:tcPr marL="68580" marR="68580" marT="0" marB="0"/>
                </a:tc>
                <a:tc>
                  <a:txBody>
                    <a:bodyPr/>
                    <a:lstStyle/>
                    <a:p>
                      <a:pPr marL="0" marR="0" algn="ctr">
                        <a:lnSpc>
                          <a:spcPct val="115000"/>
                        </a:lnSpc>
                        <a:spcBef>
                          <a:spcPts val="0"/>
                        </a:spcBef>
                        <a:spcAft>
                          <a:spcPts val="0"/>
                        </a:spcAft>
                      </a:pPr>
                      <a:r>
                        <a:rPr lang="en-US" sz="1200" b="1" dirty="0">
                          <a:latin typeface="Calibri"/>
                          <a:ea typeface="Times New Roman"/>
                          <a:cs typeface="Arial"/>
                        </a:rPr>
                        <a:t>Efficiency%</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Input power(KW)</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ΔP(KW)</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Working hours</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Working time</a:t>
                      </a:r>
                    </a:p>
                  </a:txBody>
                  <a:tcPr marL="68580" marR="68580" marT="0" marB="0"/>
                </a:tc>
              </a:tr>
              <a:tr h="389255">
                <a:tc>
                  <a:txBody>
                    <a:bodyPr/>
                    <a:lstStyle/>
                    <a:p>
                      <a:pPr marL="0" marR="0" algn="r" rtl="1">
                        <a:spcBef>
                          <a:spcPts val="0"/>
                        </a:spcBef>
                        <a:spcAft>
                          <a:spcPts val="0"/>
                        </a:spcAft>
                      </a:pPr>
                      <a:r>
                        <a:rPr lang="ar-SA" sz="1100" b="1">
                          <a:latin typeface="Times New Roman"/>
                          <a:ea typeface="Times New Roman"/>
                          <a:cs typeface="Times New Roman"/>
                        </a:rPr>
                        <a:t>4</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100" b="1" dirty="0">
                          <a:latin typeface="Times New Roman"/>
                          <a:ea typeface="Times New Roman"/>
                          <a:cs typeface="Times New Roman"/>
                        </a:rPr>
                        <a:t>55</a:t>
                      </a:r>
                      <a:endParaRPr lang="en-US" sz="1000" dirty="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90</a:t>
                      </a:r>
                      <a:endParaRPr lang="en-US" sz="1000">
                        <a:latin typeface="Times New Roman"/>
                        <a:ea typeface="Times New Roman"/>
                        <a:cs typeface="Traditional Arabic"/>
                      </a:endParaRPr>
                    </a:p>
                  </a:txBody>
                  <a:tcPr marL="68580" marR="68580" marT="0" marB="0"/>
                </a:tc>
                <a:tc>
                  <a:txBody>
                    <a:bodyPr/>
                    <a:lstStyle/>
                    <a:p>
                      <a:pPr marL="0" marR="0" algn="r" rtl="0">
                        <a:spcBef>
                          <a:spcPts val="0"/>
                        </a:spcBef>
                        <a:spcAft>
                          <a:spcPts val="0"/>
                        </a:spcAft>
                      </a:pPr>
                      <a:r>
                        <a:rPr lang="en-US" sz="1100" b="1">
                          <a:latin typeface="Times New Roman"/>
                          <a:ea typeface="Times New Roman"/>
                          <a:cs typeface="Times New Roman"/>
                        </a:rPr>
                        <a:t>61.1</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6.1</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a:latin typeface="Times New Roman"/>
                          <a:ea typeface="Times New Roman"/>
                          <a:cs typeface="Times New Roman"/>
                        </a:rPr>
                        <a:t>18</a:t>
                      </a:r>
                      <a:endParaRPr lang="en-US" sz="1000">
                        <a:latin typeface="Times New Roman"/>
                        <a:ea typeface="Times New Roman"/>
                        <a:cs typeface="Traditional Arabic"/>
                      </a:endParaRPr>
                    </a:p>
                  </a:txBody>
                  <a:tcPr marL="68580" marR="68580" marT="0" marB="0"/>
                </a:tc>
                <a:tc>
                  <a:txBody>
                    <a:bodyPr/>
                    <a:lstStyle/>
                    <a:p>
                      <a:pPr marL="0" marR="0" algn="r" rtl="0">
                        <a:spcBef>
                          <a:spcPts val="0"/>
                        </a:spcBef>
                        <a:spcAft>
                          <a:spcPts val="0"/>
                        </a:spcAft>
                      </a:pPr>
                      <a:r>
                        <a:rPr lang="en-US" sz="1100" b="1">
                          <a:latin typeface="Times New Roman"/>
                          <a:ea typeface="Times New Roman"/>
                          <a:cs typeface="Times New Roman"/>
                        </a:rPr>
                        <a:t>5 am to 11 pm</a:t>
                      </a:r>
                      <a:endParaRPr lang="en-US" sz="1000">
                        <a:latin typeface="Times New Roman"/>
                        <a:ea typeface="Times New Roman"/>
                        <a:cs typeface="Traditional Arabic"/>
                      </a:endParaRPr>
                    </a:p>
                  </a:txBody>
                  <a:tcPr marL="68580" marR="68580" marT="0" marB="0"/>
                </a:tc>
              </a:tr>
              <a:tr h="389255">
                <a:tc>
                  <a:txBody>
                    <a:bodyPr/>
                    <a:lstStyle/>
                    <a:p>
                      <a:pPr marL="0" marR="0" algn="r" rtl="1">
                        <a:spcBef>
                          <a:spcPts val="0"/>
                        </a:spcBef>
                        <a:spcAft>
                          <a:spcPts val="0"/>
                        </a:spcAft>
                      </a:pPr>
                      <a:r>
                        <a:rPr lang="ar-SA" sz="1100" b="1">
                          <a:latin typeface="Times New Roman"/>
                          <a:ea typeface="Times New Roman"/>
                          <a:cs typeface="Times New Roman"/>
                        </a:rPr>
                        <a:t>2</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75</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86</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87.2</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12.2</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ar-SA" sz="1100" b="1">
                          <a:latin typeface="Times New Roman"/>
                          <a:ea typeface="Times New Roman"/>
                          <a:cs typeface="Times New Roman"/>
                        </a:rPr>
                        <a:t>11</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100" b="1" dirty="0">
                          <a:latin typeface="Times New Roman"/>
                          <a:ea typeface="Times New Roman"/>
                          <a:cs typeface="Times New Roman"/>
                        </a:rPr>
                        <a:t>5 am to 4 pm</a:t>
                      </a:r>
                      <a:endParaRPr lang="en-US" sz="1000" dirty="0">
                        <a:latin typeface="Times New Roman"/>
                        <a:ea typeface="Times New Roman"/>
                        <a:cs typeface="Traditional Arabic"/>
                      </a:endParaRPr>
                    </a:p>
                  </a:txBody>
                  <a:tcPr marL="68580" marR="68580" marT="0" marB="0"/>
                </a:tc>
              </a:tr>
            </a:tbl>
          </a:graphicData>
        </a:graphic>
      </p:graphicFrame>
      <p:graphicFrame>
        <p:nvGraphicFramePr>
          <p:cNvPr id="6" name="جدول 5"/>
          <p:cNvGraphicFramePr>
            <a:graphicFrameLocks noGrp="1"/>
          </p:cNvGraphicFramePr>
          <p:nvPr/>
        </p:nvGraphicFramePr>
        <p:xfrm>
          <a:off x="2667000" y="4572000"/>
          <a:ext cx="6095999" cy="1199134"/>
        </p:xfrm>
        <a:graphic>
          <a:graphicData uri="http://schemas.openxmlformats.org/drawingml/2006/table">
            <a:tbl>
              <a:tblPr firstRow="1" bandRow="1">
                <a:tableStyleId>{5C22544A-7EE6-4342-B048-85BDC9FD1C3A}</a:tableStyleId>
              </a:tblPr>
              <a:tblGrid>
                <a:gridCol w="870857"/>
                <a:gridCol w="870857"/>
                <a:gridCol w="870857"/>
                <a:gridCol w="870857"/>
                <a:gridCol w="870857"/>
                <a:gridCol w="870857"/>
                <a:gridCol w="870857"/>
              </a:tblGrid>
              <a:tr h="389255">
                <a:tc>
                  <a:txBody>
                    <a:bodyPr/>
                    <a:lstStyle/>
                    <a:p>
                      <a:pPr marL="0" marR="0" algn="ctr">
                        <a:lnSpc>
                          <a:spcPct val="115000"/>
                        </a:lnSpc>
                        <a:spcBef>
                          <a:spcPts val="0"/>
                        </a:spcBef>
                        <a:spcAft>
                          <a:spcPts val="0"/>
                        </a:spcAft>
                      </a:pPr>
                      <a:r>
                        <a:rPr lang="en-US" sz="1200" b="1" dirty="0">
                          <a:latin typeface="Calibri"/>
                          <a:ea typeface="Times New Roman"/>
                          <a:cs typeface="Arial"/>
                        </a:rPr>
                        <a:t>#of motor</a:t>
                      </a:r>
                    </a:p>
                  </a:txBody>
                  <a:tcPr marL="68580" marR="68580" marT="0" marB="0"/>
                </a:tc>
                <a:tc>
                  <a:txBody>
                    <a:bodyPr/>
                    <a:lstStyle/>
                    <a:p>
                      <a:pPr marL="0" marR="0" algn="ctr">
                        <a:lnSpc>
                          <a:spcPct val="115000"/>
                        </a:lnSpc>
                        <a:spcBef>
                          <a:spcPts val="0"/>
                        </a:spcBef>
                        <a:spcAft>
                          <a:spcPts val="0"/>
                        </a:spcAft>
                      </a:pPr>
                      <a:r>
                        <a:rPr lang="en-US" sz="1200" b="1" dirty="0">
                          <a:latin typeface="Calibri"/>
                          <a:ea typeface="Times New Roman"/>
                          <a:cs typeface="Arial"/>
                        </a:rPr>
                        <a:t>Output power(KW)</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Efficiency%</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Input power(KW)</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ΔP(KW)</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Working hours</a:t>
                      </a: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Arial"/>
                        </a:rPr>
                        <a:t>Working time</a:t>
                      </a:r>
                    </a:p>
                  </a:txBody>
                  <a:tcPr marL="68580" marR="68580" marT="0" marB="0"/>
                </a:tc>
              </a:tr>
              <a:tr h="389255">
                <a:tc>
                  <a:txBody>
                    <a:bodyPr/>
                    <a:lstStyle/>
                    <a:p>
                      <a:pPr marL="0" marR="0" algn="r" rtl="1">
                        <a:spcBef>
                          <a:spcPts val="0"/>
                        </a:spcBef>
                        <a:spcAft>
                          <a:spcPts val="0"/>
                        </a:spcAft>
                        <a:tabLst>
                          <a:tab pos="3731260" algn="l"/>
                        </a:tabLst>
                      </a:pPr>
                      <a:r>
                        <a:rPr lang="ar-SA" sz="1100" b="1">
                          <a:latin typeface="Times New Roman"/>
                          <a:ea typeface="Times New Roman"/>
                          <a:cs typeface="Times New Roman"/>
                        </a:rPr>
                        <a:t>4</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55</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94.4</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58.2</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3.2</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18</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100" b="1">
                          <a:latin typeface="Times New Roman"/>
                          <a:ea typeface="Times New Roman"/>
                          <a:cs typeface="Times New Roman"/>
                        </a:rPr>
                        <a:t>5 am to 11 pm</a:t>
                      </a:r>
                      <a:endParaRPr lang="en-US" sz="1000">
                        <a:latin typeface="Times New Roman"/>
                        <a:ea typeface="Times New Roman"/>
                        <a:cs typeface="Traditional Arabic"/>
                      </a:endParaRPr>
                    </a:p>
                  </a:txBody>
                  <a:tcPr marL="68580" marR="68580" marT="0" marB="0"/>
                </a:tc>
              </a:tr>
              <a:tr h="389255">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2</a:t>
                      </a:r>
                      <a:endParaRPr lang="en-US" sz="1000">
                        <a:latin typeface="Times New Roman"/>
                        <a:ea typeface="Times New Roman"/>
                        <a:cs typeface="Traditional Arabic"/>
                      </a:endParaRPr>
                    </a:p>
                  </a:txBody>
                  <a:tcPr marL="68580" marR="68580" marT="0" marB="0"/>
                </a:tc>
                <a:tc>
                  <a:txBody>
                    <a:bodyPr/>
                    <a:lstStyle/>
                    <a:p>
                      <a:pPr marL="0" marR="0" algn="r" rtl="0">
                        <a:spcBef>
                          <a:spcPts val="0"/>
                        </a:spcBef>
                        <a:spcAft>
                          <a:spcPts val="0"/>
                        </a:spcAft>
                        <a:tabLst>
                          <a:tab pos="3731260" algn="l"/>
                        </a:tabLst>
                      </a:pPr>
                      <a:r>
                        <a:rPr lang="en-US" sz="1100" b="1">
                          <a:latin typeface="Times New Roman"/>
                          <a:ea typeface="Times New Roman"/>
                          <a:cs typeface="Times New Roman"/>
                        </a:rPr>
                        <a:t>75</a:t>
                      </a:r>
                      <a:endParaRPr lang="en-US" sz="1000">
                        <a:latin typeface="Times New Roman"/>
                        <a:ea typeface="Times New Roman"/>
                        <a:cs typeface="Traditional Arabic"/>
                      </a:endParaRPr>
                    </a:p>
                  </a:txBody>
                  <a:tcPr marL="68580" marR="68580" marT="0" marB="0"/>
                </a:tc>
                <a:tc>
                  <a:txBody>
                    <a:bodyPr/>
                    <a:lstStyle/>
                    <a:p>
                      <a:pPr marL="0" marR="0" algn="r" rtl="0">
                        <a:spcBef>
                          <a:spcPts val="0"/>
                        </a:spcBef>
                        <a:spcAft>
                          <a:spcPts val="0"/>
                        </a:spcAft>
                        <a:tabLst>
                          <a:tab pos="3731260" algn="l"/>
                        </a:tabLst>
                      </a:pPr>
                      <a:r>
                        <a:rPr lang="en-US" sz="1100" b="1">
                          <a:latin typeface="Times New Roman"/>
                          <a:ea typeface="Times New Roman"/>
                          <a:cs typeface="Times New Roman"/>
                        </a:rPr>
                        <a:t>94.5</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79.36</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4.36</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tabLst>
                          <a:tab pos="3731260" algn="l"/>
                        </a:tabLst>
                      </a:pPr>
                      <a:r>
                        <a:rPr lang="en-US" sz="1100" b="1">
                          <a:latin typeface="Times New Roman"/>
                          <a:ea typeface="Times New Roman"/>
                          <a:cs typeface="Times New Roman"/>
                        </a:rPr>
                        <a:t>11</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100" b="1" dirty="0">
                          <a:latin typeface="Times New Roman"/>
                          <a:ea typeface="Times New Roman"/>
                          <a:cs typeface="Times New Roman"/>
                        </a:rPr>
                        <a:t>5 am to 4 pm</a:t>
                      </a:r>
                      <a:endParaRPr lang="en-US" sz="1000" dirty="0">
                        <a:latin typeface="Times New Roman"/>
                        <a:ea typeface="Times New Roman"/>
                        <a:cs typeface="Traditional Arabic"/>
                      </a:endParaRPr>
                    </a:p>
                  </a:txBody>
                  <a:tcPr marL="68580" marR="68580" marT="0" marB="0"/>
                </a:tc>
              </a:tr>
            </a:tbl>
          </a:graphicData>
        </a:graphic>
      </p:graphicFrame>
      <p:sp>
        <p:nvSpPr>
          <p:cNvPr id="7" name="وسيلة شرح مع سهم إلى اليمين 6"/>
          <p:cNvSpPr/>
          <p:nvPr/>
        </p:nvSpPr>
        <p:spPr>
          <a:xfrm>
            <a:off x="685800" y="2971800"/>
            <a:ext cx="18288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Existing motors </a:t>
            </a:r>
            <a:endParaRPr lang="en-US" dirty="0"/>
          </a:p>
        </p:txBody>
      </p:sp>
      <p:sp>
        <p:nvSpPr>
          <p:cNvPr id="8" name="وسيلة شرح مع سهم إلى اليمين 7"/>
          <p:cNvSpPr/>
          <p:nvPr/>
        </p:nvSpPr>
        <p:spPr>
          <a:xfrm>
            <a:off x="685800" y="4800600"/>
            <a:ext cx="18288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motors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p:spPr>
        <p:txBody>
          <a:bodyPr>
            <a:normAutofit/>
          </a:bodyPr>
          <a:lstStyle/>
          <a:p>
            <a:r>
              <a:rPr lang="en-US" sz="2800" dirty="0" smtClean="0">
                <a:solidFill>
                  <a:srgbClr val="C00000"/>
                </a:solidFill>
              </a:rPr>
              <a:t>4.2.1Economical study </a:t>
            </a:r>
            <a:endParaRPr lang="en-US" sz="2800" dirty="0">
              <a:solidFill>
                <a:srgbClr val="C00000"/>
              </a:solidFill>
            </a:endParaRPr>
          </a:p>
        </p:txBody>
      </p:sp>
      <p:sp>
        <p:nvSpPr>
          <p:cNvPr id="4" name="عنصر نائب للمحتوى 3"/>
          <p:cNvSpPr>
            <a:spLocks noGrp="1"/>
          </p:cNvSpPr>
          <p:nvPr>
            <p:ph sz="half" idx="1"/>
          </p:nvPr>
        </p:nvSpPr>
        <p:spPr>
          <a:xfrm>
            <a:off x="301752" y="1371600"/>
            <a:ext cx="4038600" cy="4953000"/>
          </a:xfrm>
        </p:spPr>
        <p:txBody>
          <a:bodyPr>
            <a:noAutofit/>
          </a:bodyPr>
          <a:lstStyle/>
          <a:p>
            <a:pPr rtl="1">
              <a:buNone/>
            </a:pPr>
            <a:r>
              <a:rPr lang="en-US" sz="1400" dirty="0" smtClean="0"/>
              <a:t>By replacing motors old motors by new motors</a:t>
            </a:r>
          </a:p>
          <a:p>
            <a:pPr rtl="1">
              <a:buNone/>
            </a:pPr>
            <a:r>
              <a:rPr lang="en-US" sz="1400" dirty="0" smtClean="0"/>
              <a:t>The saving in real power</a:t>
            </a:r>
          </a:p>
          <a:p>
            <a:pPr rtl="1">
              <a:buNone/>
            </a:pPr>
            <a:r>
              <a:rPr lang="en-US" sz="1400" dirty="0" smtClean="0"/>
              <a:t> </a:t>
            </a:r>
          </a:p>
          <a:p>
            <a:pPr rtl="1">
              <a:buNone/>
            </a:pPr>
            <a:r>
              <a:rPr lang="en-US" sz="1400" b="1" dirty="0" smtClean="0"/>
              <a:t>The first group of motors(4 motors)</a:t>
            </a:r>
            <a:endParaRPr lang="en-US" sz="1400" dirty="0" smtClean="0"/>
          </a:p>
          <a:p>
            <a:pPr rtl="1">
              <a:buNone/>
            </a:pPr>
            <a:r>
              <a:rPr lang="en-US" sz="1400" dirty="0" smtClean="0"/>
              <a:t> </a:t>
            </a:r>
            <a:r>
              <a:rPr lang="el-GR" sz="1400" dirty="0" smtClean="0"/>
              <a:t>Δ</a:t>
            </a:r>
            <a:r>
              <a:rPr lang="en-US" sz="1400" dirty="0" smtClean="0"/>
              <a:t>P=6.1-3.2= 2.9Kw for each</a:t>
            </a:r>
          </a:p>
          <a:p>
            <a:pPr rtl="1">
              <a:buNone/>
            </a:pPr>
            <a:r>
              <a:rPr lang="el-GR" sz="1400" dirty="0" smtClean="0"/>
              <a:t>Δ</a:t>
            </a:r>
            <a:r>
              <a:rPr lang="en-US" sz="1400" dirty="0" smtClean="0"/>
              <a:t>P for 4 motors=2.9*4=11.6kw</a:t>
            </a:r>
            <a:r>
              <a:rPr lang="ar-SA" sz="1400" dirty="0" smtClean="0"/>
              <a:t> </a:t>
            </a:r>
            <a:endParaRPr lang="en-US" sz="1400" dirty="0" smtClean="0"/>
          </a:p>
          <a:p>
            <a:pPr rtl="1">
              <a:buNone/>
            </a:pPr>
            <a:r>
              <a:rPr lang="en-US" sz="1400" b="1" dirty="0" smtClean="0"/>
              <a:t>The saving in energy of the motors</a:t>
            </a:r>
            <a:endParaRPr lang="en-US" sz="1400" dirty="0" smtClean="0"/>
          </a:p>
          <a:p>
            <a:pPr rtl="1">
              <a:buNone/>
            </a:pPr>
            <a:r>
              <a:rPr lang="en-US" sz="1400" dirty="0" smtClean="0"/>
              <a:t>=11.6*18*365=76212kw per year</a:t>
            </a:r>
          </a:p>
          <a:p>
            <a:pPr marL="342900" indent="-342900" rtl="1">
              <a:buNone/>
            </a:pPr>
            <a:r>
              <a:rPr lang="en-US" sz="1400" b="1" dirty="0" smtClean="0"/>
              <a:t>Saving in cost of motors</a:t>
            </a:r>
            <a:endParaRPr lang="en-US" sz="1400" dirty="0" smtClean="0"/>
          </a:p>
          <a:p>
            <a:pPr rtl="1">
              <a:buNone/>
            </a:pPr>
            <a:r>
              <a:rPr lang="en-US" sz="1400" dirty="0" smtClean="0"/>
              <a:t>=065*76212=49537.8nis per  year </a:t>
            </a:r>
          </a:p>
          <a:p>
            <a:pPr rtl="1">
              <a:buNone/>
            </a:pPr>
            <a:r>
              <a:rPr lang="en-US" sz="1400" b="1" dirty="0" smtClean="0"/>
              <a:t>The second group of motors </a:t>
            </a:r>
            <a:r>
              <a:rPr lang="en-US" sz="1400" dirty="0" smtClean="0"/>
              <a:t> </a:t>
            </a:r>
          </a:p>
          <a:p>
            <a:pPr rtl="1">
              <a:buNone/>
            </a:pPr>
            <a:r>
              <a:rPr lang="el-GR" sz="1400" dirty="0" smtClean="0"/>
              <a:t>Δ</a:t>
            </a:r>
            <a:r>
              <a:rPr lang="en-US" sz="1400" dirty="0" smtClean="0"/>
              <a:t>P=12.2_4.36=7.84kw for each motor </a:t>
            </a:r>
          </a:p>
          <a:p>
            <a:pPr rtl="1">
              <a:buNone/>
            </a:pPr>
            <a:r>
              <a:rPr lang="el-GR" sz="1400" dirty="0" smtClean="0"/>
              <a:t>Δ</a:t>
            </a:r>
            <a:r>
              <a:rPr lang="en-US" sz="1400" dirty="0" smtClean="0"/>
              <a:t>P=7.84*2=15.68kw for 2 motors</a:t>
            </a:r>
            <a:r>
              <a:rPr lang="ar-SA" sz="1400" dirty="0" smtClean="0"/>
              <a:t> </a:t>
            </a:r>
            <a:endParaRPr lang="en-US" sz="1400" dirty="0" smtClean="0"/>
          </a:p>
          <a:p>
            <a:pPr rtl="1">
              <a:buNone/>
            </a:pPr>
            <a:r>
              <a:rPr lang="en-US" sz="1400" b="1" dirty="0" smtClean="0"/>
              <a:t>The saving in energy of motors</a:t>
            </a:r>
            <a:r>
              <a:rPr lang="en-US" sz="1400" dirty="0" smtClean="0"/>
              <a:t> </a:t>
            </a:r>
          </a:p>
          <a:p>
            <a:pPr rtl="1">
              <a:buNone/>
            </a:pPr>
            <a:r>
              <a:rPr lang="en-US" sz="1400" dirty="0" smtClean="0"/>
              <a:t>=15.68kw*11hr*365=62955.2 </a:t>
            </a:r>
            <a:r>
              <a:rPr lang="en-US" sz="1400" dirty="0" err="1" smtClean="0"/>
              <a:t>kw</a:t>
            </a:r>
            <a:r>
              <a:rPr lang="en-US" sz="1400" dirty="0" smtClean="0"/>
              <a:t> per year </a:t>
            </a:r>
          </a:p>
          <a:p>
            <a:pPr rtl="1">
              <a:buNone/>
            </a:pPr>
            <a:r>
              <a:rPr lang="en-US" sz="1400" b="1" dirty="0" smtClean="0"/>
              <a:t>The saving in cost of motors</a:t>
            </a:r>
            <a:r>
              <a:rPr lang="en-US" sz="1400" dirty="0" smtClean="0"/>
              <a:t> </a:t>
            </a:r>
          </a:p>
          <a:p>
            <a:pPr rtl="1">
              <a:buNone/>
            </a:pPr>
            <a:r>
              <a:rPr lang="en-US" sz="1400" dirty="0" smtClean="0"/>
              <a:t>=0.65*62955.2=40920.88nis per year</a:t>
            </a:r>
            <a:endParaRPr lang="en-US" sz="1400" dirty="0"/>
          </a:p>
        </p:txBody>
      </p:sp>
      <p:sp>
        <p:nvSpPr>
          <p:cNvPr id="5" name="عنصر نائب للمحتوى 4"/>
          <p:cNvSpPr>
            <a:spLocks noGrp="1"/>
          </p:cNvSpPr>
          <p:nvPr>
            <p:ph sz="half" idx="2"/>
          </p:nvPr>
        </p:nvSpPr>
        <p:spPr>
          <a:xfrm>
            <a:off x="4800600" y="1371600"/>
            <a:ext cx="4114800" cy="4681728"/>
          </a:xfrm>
        </p:spPr>
        <p:txBody>
          <a:bodyPr>
            <a:normAutofit/>
          </a:bodyPr>
          <a:lstStyle/>
          <a:p>
            <a:pPr rtl="1">
              <a:buNone/>
            </a:pPr>
            <a:r>
              <a:rPr lang="en-US" sz="1600" dirty="0" smtClean="0"/>
              <a:t> </a:t>
            </a:r>
          </a:p>
          <a:p>
            <a:pPr rtl="1">
              <a:buNone/>
            </a:pPr>
            <a:r>
              <a:rPr lang="en-US" sz="1600" dirty="0" smtClean="0"/>
              <a:t>The cost of 75 hp  motor and Efficiency =94.4 </a:t>
            </a:r>
            <a:r>
              <a:rPr lang="en-US" sz="1600" b="1" dirty="0" smtClean="0"/>
              <a:t>is 5000 $</a:t>
            </a:r>
            <a:r>
              <a:rPr lang="ar-SA" sz="1600" b="1" dirty="0" smtClean="0"/>
              <a:t> </a:t>
            </a:r>
            <a:endParaRPr lang="en-US" sz="1600" dirty="0" smtClean="0"/>
          </a:p>
          <a:p>
            <a:pPr rtl="1">
              <a:buNone/>
            </a:pPr>
            <a:r>
              <a:rPr lang="en-US" sz="1600" dirty="0" smtClean="0"/>
              <a:t> Corresponds to 20000 NIS </a:t>
            </a:r>
          </a:p>
          <a:p>
            <a:pPr rtl="1">
              <a:buNone/>
            </a:pPr>
            <a:r>
              <a:rPr lang="en-US" sz="1600" dirty="0" smtClean="0"/>
              <a:t>The cost of 100hp motor and</a:t>
            </a:r>
            <a:r>
              <a:rPr lang="en-US" sz="1600" b="1" dirty="0" smtClean="0"/>
              <a:t> </a:t>
            </a:r>
            <a:r>
              <a:rPr lang="en-US" sz="1600" dirty="0" smtClean="0"/>
              <a:t>Efficiency =94.4 is 6000 </a:t>
            </a:r>
            <a:r>
              <a:rPr lang="en-US" sz="1600" b="1" dirty="0" smtClean="0"/>
              <a:t>$ </a:t>
            </a:r>
            <a:endParaRPr lang="en-US" sz="1600" dirty="0" smtClean="0"/>
          </a:p>
          <a:p>
            <a:pPr rtl="1">
              <a:buNone/>
            </a:pPr>
            <a:r>
              <a:rPr lang="en-US" sz="1600" b="1" dirty="0" smtClean="0"/>
              <a:t> </a:t>
            </a:r>
            <a:r>
              <a:rPr lang="en-US" sz="1600" dirty="0" smtClean="0"/>
              <a:t>corresponds  to 24000 NIS </a:t>
            </a:r>
          </a:p>
          <a:p>
            <a:pPr>
              <a:buNone/>
            </a:pPr>
            <a:r>
              <a:rPr lang="en-US" sz="1600" dirty="0" smtClean="0"/>
              <a:t>The  total cost of 4 motors (75hp) =80000 NIS</a:t>
            </a:r>
          </a:p>
          <a:p>
            <a:pPr>
              <a:buNone/>
            </a:pPr>
            <a:r>
              <a:rPr lang="en-US" sz="1600" dirty="0" smtClean="0"/>
              <a:t>The total cost of 2 motors (100hp) =48000 NIS</a:t>
            </a:r>
          </a:p>
          <a:p>
            <a:pPr>
              <a:buClrTx/>
              <a:buNone/>
            </a:pPr>
            <a:endParaRPr lang="en-US" sz="1800" dirty="0" smtClean="0">
              <a:latin typeface="Calibri" pitchFamily="34" charset="0"/>
            </a:endParaRPr>
          </a:p>
          <a:p>
            <a:pPr>
              <a:buNone/>
            </a:pPr>
            <a:endParaRPr lang="en-US" dirty="0"/>
          </a:p>
        </p:txBody>
      </p:sp>
      <p:sp>
        <p:nvSpPr>
          <p:cNvPr id="3" name="عنصر نائب لرقم الشريحة 2"/>
          <p:cNvSpPr>
            <a:spLocks noGrp="1"/>
          </p:cNvSpPr>
          <p:nvPr>
            <p:ph type="sldNum" sz="quarter" idx="12"/>
          </p:nvPr>
        </p:nvSpPr>
        <p:spPr/>
        <p:txBody>
          <a:bodyPr/>
          <a:lstStyle/>
          <a:p>
            <a:fld id="{67DCAB8D-1A1E-4BF9-B17E-E35A0C18ADCD}" type="slidenum">
              <a:rPr lang="en-US" smtClean="0">
                <a:solidFill>
                  <a:schemeClr val="tx1"/>
                </a:solidFill>
              </a:rPr>
              <a:pPr/>
              <a:t>43</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solidFill>
                  <a:srgbClr val="C00000"/>
                </a:solidFill>
              </a:rPr>
              <a:t>S.P.B.P</a:t>
            </a:r>
            <a:endParaRPr lang="en-US" dirty="0">
              <a:solidFill>
                <a:srgbClr val="C00000"/>
              </a:solidFill>
            </a:endParaRPr>
          </a:p>
        </p:txBody>
      </p:sp>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44</a:t>
            </a:fld>
            <a:endParaRPr lang="en-US" dirty="0">
              <a:solidFill>
                <a:schemeClr val="tx1"/>
              </a:solidFill>
            </a:endParaRPr>
          </a:p>
        </p:txBody>
      </p:sp>
      <p:sp>
        <p:nvSpPr>
          <p:cNvPr id="6" name="مستطيل 5"/>
          <p:cNvSpPr/>
          <p:nvPr/>
        </p:nvSpPr>
        <p:spPr>
          <a:xfrm>
            <a:off x="762000" y="1905000"/>
            <a:ext cx="7315200" cy="2308324"/>
          </a:xfrm>
          <a:prstGeom prst="rect">
            <a:avLst/>
          </a:prstGeom>
        </p:spPr>
        <p:txBody>
          <a:bodyPr wrap="square">
            <a:spAutoFit/>
          </a:bodyPr>
          <a:lstStyle/>
          <a:p>
            <a:pPr>
              <a:buNone/>
            </a:pPr>
            <a:r>
              <a:rPr lang="en-US" dirty="0" smtClean="0"/>
              <a:t>The first group of motors  (75hp)</a:t>
            </a:r>
          </a:p>
          <a:p>
            <a:pPr>
              <a:buNone/>
            </a:pPr>
            <a:endParaRPr lang="en-US" dirty="0" smtClean="0"/>
          </a:p>
          <a:p>
            <a:pPr>
              <a:buNone/>
            </a:pPr>
            <a:r>
              <a:rPr lang="en-US" dirty="0" smtClean="0"/>
              <a:t>S.P.B.P =80000/49537.8=1.61 year =19 month</a:t>
            </a:r>
          </a:p>
          <a:p>
            <a:pPr>
              <a:buNone/>
            </a:pPr>
            <a:endParaRPr lang="en-US" dirty="0" smtClean="0">
              <a:latin typeface="Calibri" pitchFamily="34" charset="0"/>
            </a:endParaRPr>
          </a:p>
          <a:p>
            <a:pPr>
              <a:buNone/>
            </a:pPr>
            <a:endParaRPr lang="en-US" dirty="0" smtClean="0">
              <a:latin typeface="Calibri" pitchFamily="34" charset="0"/>
            </a:endParaRPr>
          </a:p>
          <a:p>
            <a:pPr>
              <a:buNone/>
            </a:pPr>
            <a:r>
              <a:rPr lang="en-US" dirty="0" smtClean="0"/>
              <a:t>The first group of motors  (100hp)</a:t>
            </a:r>
          </a:p>
          <a:p>
            <a:pPr>
              <a:buNone/>
            </a:pPr>
            <a:endParaRPr lang="en-US" dirty="0" smtClean="0"/>
          </a:p>
          <a:p>
            <a:pPr>
              <a:buNone/>
            </a:pPr>
            <a:r>
              <a:rPr lang="en-US" dirty="0" smtClean="0"/>
              <a:t>S.P.B.P =48000/40920.8=1.17 year=14 month</a:t>
            </a: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914400"/>
            <a:ext cx="2362200" cy="1371600"/>
          </a:xfrm>
        </p:spPr>
        <p:txBody>
          <a:bodyPr/>
          <a:lstStyle/>
          <a:p>
            <a:r>
              <a:rPr lang="en-US" sz="2800" dirty="0" smtClean="0">
                <a:solidFill>
                  <a:srgbClr val="C00000"/>
                </a:solidFill>
              </a:rPr>
              <a:t>4.3 Energy conservation in residential sector.</a:t>
            </a:r>
            <a:endParaRPr lang="en-US" sz="2800" dirty="0">
              <a:solidFill>
                <a:srgbClr val="C00000"/>
              </a:solidFill>
            </a:endParaRPr>
          </a:p>
        </p:txBody>
      </p:sp>
      <p:sp>
        <p:nvSpPr>
          <p:cNvPr id="3" name="عنصر نائب للنص 2"/>
          <p:cNvSpPr>
            <a:spLocks noGrp="1"/>
          </p:cNvSpPr>
          <p:nvPr>
            <p:ph type="body" idx="2"/>
          </p:nvPr>
        </p:nvSpPr>
        <p:spPr>
          <a:xfrm>
            <a:off x="381000" y="2438400"/>
            <a:ext cx="2362200" cy="3687763"/>
          </a:xfrm>
        </p:spPr>
        <p:txBody>
          <a:bodyPr/>
          <a:lstStyle/>
          <a:p>
            <a:r>
              <a:rPr lang="en-US" dirty="0" smtClean="0"/>
              <a:t>4.3.1 Replacing the incandescent lamps by  the PL lamps.</a:t>
            </a:r>
          </a:p>
          <a:p>
            <a:r>
              <a:rPr lang="en-US" dirty="0" smtClean="0"/>
              <a:t>Note: we have 2400 consumers.</a:t>
            </a:r>
          </a:p>
          <a:p>
            <a:endParaRPr lang="en-US" dirty="0"/>
          </a:p>
        </p:txBody>
      </p:sp>
      <p:graphicFrame>
        <p:nvGraphicFramePr>
          <p:cNvPr id="6" name="عنصر نائب للمحتوى 5"/>
          <p:cNvGraphicFramePr>
            <a:graphicFrameLocks noGrp="1"/>
          </p:cNvGraphicFramePr>
          <p:nvPr>
            <p:ph sz="half" idx="1"/>
          </p:nvPr>
        </p:nvGraphicFramePr>
        <p:xfrm>
          <a:off x="2971799" y="609601"/>
          <a:ext cx="5943600" cy="4796784"/>
        </p:xfrm>
        <a:graphic>
          <a:graphicData uri="http://schemas.openxmlformats.org/drawingml/2006/table">
            <a:tbl>
              <a:tblPr firstRow="1" bandRow="1">
                <a:tableStyleId>{5C22544A-7EE6-4342-B048-85BDC9FD1C3A}</a:tableStyleId>
              </a:tblPr>
              <a:tblGrid>
                <a:gridCol w="2133601"/>
                <a:gridCol w="2057400"/>
                <a:gridCol w="1752599"/>
              </a:tblGrid>
              <a:tr h="686876">
                <a:tc>
                  <a:txBody>
                    <a:bodyPr/>
                    <a:lstStyle/>
                    <a:p>
                      <a:endParaRPr lang="en-US" sz="1600">
                        <a:latin typeface="Calibri"/>
                        <a:cs typeface="Arial"/>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Inc.lamp75w </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CFL lamp15w </a:t>
                      </a:r>
                      <a:endParaRPr lang="en-US" sz="1600">
                        <a:latin typeface="Times New Roman"/>
                        <a:ea typeface="Times New Roman"/>
                        <a:cs typeface="Traditional Arabic"/>
                      </a:endParaRPr>
                    </a:p>
                  </a:txBody>
                  <a:tcPr marL="68580" marR="68580" marT="0" marB="0"/>
                </a:tc>
              </a:tr>
              <a:tr h="397952">
                <a:tc>
                  <a:txBody>
                    <a:bodyPr/>
                    <a:lstStyle/>
                    <a:p>
                      <a:pPr marL="0" marR="0" algn="ctr" rtl="0">
                        <a:spcBef>
                          <a:spcPts val="0"/>
                        </a:spcBef>
                        <a:spcAft>
                          <a:spcPts val="0"/>
                        </a:spcAft>
                      </a:pPr>
                      <a:r>
                        <a:rPr lang="en-US" sz="1600" b="1">
                          <a:latin typeface="Times New Roman"/>
                          <a:ea typeface="Times New Roman"/>
                          <a:cs typeface="Times New Roman"/>
                        </a:rPr>
                        <a:t>Price(NIS)</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1.5</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25</a:t>
                      </a:r>
                      <a:endParaRPr lang="en-US" sz="1600">
                        <a:latin typeface="Times New Roman"/>
                        <a:ea typeface="Times New Roman"/>
                        <a:cs typeface="Traditional Arabic"/>
                      </a:endParaRPr>
                    </a:p>
                  </a:txBody>
                  <a:tcPr marL="68580" marR="68580" marT="0" marB="0"/>
                </a:tc>
              </a:tr>
              <a:tr h="402636">
                <a:tc>
                  <a:txBody>
                    <a:bodyPr/>
                    <a:lstStyle/>
                    <a:p>
                      <a:pPr marL="0" marR="0" algn="ctr" rtl="0">
                        <a:spcBef>
                          <a:spcPts val="0"/>
                        </a:spcBef>
                        <a:spcAft>
                          <a:spcPts val="0"/>
                        </a:spcAft>
                      </a:pPr>
                      <a:r>
                        <a:rPr lang="en-US" sz="1600" b="1">
                          <a:latin typeface="Times New Roman"/>
                          <a:ea typeface="Times New Roman"/>
                          <a:cs typeface="Times New Roman"/>
                        </a:rPr>
                        <a:t>Life time (hours) </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1000</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10000</a:t>
                      </a:r>
                      <a:endParaRPr lang="en-US" sz="1600">
                        <a:latin typeface="Times New Roman"/>
                        <a:ea typeface="Times New Roman"/>
                        <a:cs typeface="Traditional Arabic"/>
                      </a:endParaRPr>
                    </a:p>
                  </a:txBody>
                  <a:tcPr marL="68580" marR="68580" marT="0" marB="0"/>
                </a:tc>
              </a:tr>
              <a:tr h="929160">
                <a:tc>
                  <a:txBody>
                    <a:bodyPr/>
                    <a:lstStyle/>
                    <a:p>
                      <a:pPr marL="0" marR="0" algn="ctr" rtl="0">
                        <a:spcBef>
                          <a:spcPts val="0"/>
                        </a:spcBef>
                        <a:spcAft>
                          <a:spcPts val="0"/>
                        </a:spcAft>
                      </a:pPr>
                      <a:r>
                        <a:rPr lang="en-US" sz="1600" b="1">
                          <a:latin typeface="Times New Roman"/>
                          <a:ea typeface="Times New Roman"/>
                          <a:cs typeface="Times New Roman"/>
                        </a:rPr>
                        <a:t>Cost over life time(NIS)</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10*1.5=15</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25*1=25</a:t>
                      </a:r>
                      <a:endParaRPr lang="en-US" sz="1600">
                        <a:latin typeface="Times New Roman"/>
                        <a:ea typeface="Times New Roman"/>
                        <a:cs typeface="Traditional Arabic"/>
                      </a:endParaRPr>
                    </a:p>
                  </a:txBody>
                  <a:tcPr marL="68580" marR="68580" marT="0" marB="0"/>
                </a:tc>
              </a:tr>
              <a:tr h="402636">
                <a:tc>
                  <a:txBody>
                    <a:bodyPr/>
                    <a:lstStyle/>
                    <a:p>
                      <a:pPr marL="0" marR="0" algn="ctr" rtl="0">
                        <a:spcBef>
                          <a:spcPts val="0"/>
                        </a:spcBef>
                        <a:spcAft>
                          <a:spcPts val="0"/>
                        </a:spcAft>
                      </a:pPr>
                      <a:r>
                        <a:rPr lang="en-US" sz="1600" b="1">
                          <a:latin typeface="Times New Roman"/>
                          <a:ea typeface="Times New Roman"/>
                          <a:cs typeface="Times New Roman"/>
                        </a:rPr>
                        <a:t>Kwh in 10000 hr</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750 </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150 </a:t>
                      </a:r>
                      <a:endParaRPr lang="en-US" sz="1600">
                        <a:latin typeface="Times New Roman"/>
                        <a:ea typeface="Times New Roman"/>
                        <a:cs typeface="Traditional Arabic"/>
                      </a:endParaRPr>
                    </a:p>
                  </a:txBody>
                  <a:tcPr marL="68580" marR="68580" marT="0" marB="0"/>
                </a:tc>
              </a:tr>
              <a:tr h="929160">
                <a:tc>
                  <a:txBody>
                    <a:bodyPr/>
                    <a:lstStyle/>
                    <a:p>
                      <a:pPr marL="0" marR="0" algn="ctr" rtl="0">
                        <a:spcBef>
                          <a:spcPts val="0"/>
                        </a:spcBef>
                        <a:spcAft>
                          <a:spcPts val="0"/>
                        </a:spcAft>
                      </a:pPr>
                      <a:r>
                        <a:rPr lang="en-US" sz="1600" b="1">
                          <a:latin typeface="Times New Roman"/>
                          <a:ea typeface="Times New Roman"/>
                          <a:cs typeface="Times New Roman"/>
                        </a:rPr>
                        <a:t>Energy cost in </a:t>
                      </a:r>
                      <a:endParaRPr lang="en-US" sz="1600">
                        <a:latin typeface="Times New Roman"/>
                        <a:ea typeface="Times New Roman"/>
                        <a:cs typeface="Traditional Arabic"/>
                      </a:endParaRPr>
                    </a:p>
                    <a:p>
                      <a:pPr marL="0" marR="0" algn="ctr" rtl="0">
                        <a:spcBef>
                          <a:spcPts val="0"/>
                        </a:spcBef>
                        <a:spcAft>
                          <a:spcPts val="0"/>
                        </a:spcAft>
                      </a:pPr>
                      <a:r>
                        <a:rPr lang="en-US" sz="1600" b="1">
                          <a:latin typeface="Times New Roman"/>
                          <a:ea typeface="Times New Roman"/>
                          <a:cs typeface="Times New Roman"/>
                        </a:rPr>
                        <a:t>10000 hr</a:t>
                      </a:r>
                      <a:endParaRPr lang="en-US" sz="1600">
                        <a:latin typeface="Times New Roman"/>
                        <a:ea typeface="Times New Roman"/>
                        <a:cs typeface="Traditional Arabic"/>
                      </a:endParaRPr>
                    </a:p>
                    <a:p>
                      <a:pPr marL="0" marR="0" algn="ctr" rtl="0">
                        <a:spcBef>
                          <a:spcPts val="0"/>
                        </a:spcBef>
                        <a:spcAft>
                          <a:spcPts val="0"/>
                        </a:spcAft>
                      </a:pPr>
                      <a:r>
                        <a:rPr lang="en-US" sz="1600" b="1">
                          <a:latin typeface="Times New Roman"/>
                          <a:ea typeface="Times New Roman"/>
                          <a:cs typeface="Times New Roman"/>
                        </a:rPr>
                        <a:t>(NIS)</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0.65*750=487.5</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0.65*150=97.5</a:t>
                      </a:r>
                      <a:endParaRPr lang="en-US" sz="1600">
                        <a:latin typeface="Times New Roman"/>
                        <a:ea typeface="Times New Roman"/>
                        <a:cs typeface="Traditional Arabic"/>
                      </a:endParaRPr>
                    </a:p>
                  </a:txBody>
                  <a:tcPr marL="68580" marR="68580" marT="0" marB="0"/>
                </a:tc>
              </a:tr>
              <a:tr h="397952">
                <a:tc>
                  <a:txBody>
                    <a:bodyPr/>
                    <a:lstStyle/>
                    <a:p>
                      <a:pPr marL="0" marR="0" algn="ctr" rtl="0">
                        <a:spcBef>
                          <a:spcPts val="0"/>
                        </a:spcBef>
                        <a:spcAft>
                          <a:spcPts val="0"/>
                        </a:spcAft>
                      </a:pPr>
                      <a:r>
                        <a:rPr lang="en-US" sz="1600" b="1">
                          <a:latin typeface="Times New Roman"/>
                          <a:ea typeface="Times New Roman"/>
                          <a:cs typeface="Times New Roman"/>
                        </a:rPr>
                        <a:t>Total cost(NIS)</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487.5+15=502.5</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a:latin typeface="Times New Roman"/>
                          <a:ea typeface="Times New Roman"/>
                          <a:cs typeface="Times New Roman"/>
                        </a:rPr>
                        <a:t>25+97.5=122.5</a:t>
                      </a:r>
                      <a:endParaRPr lang="en-US" sz="1600">
                        <a:latin typeface="Times New Roman"/>
                        <a:ea typeface="Times New Roman"/>
                        <a:cs typeface="Traditional Arabic"/>
                      </a:endParaRPr>
                    </a:p>
                  </a:txBody>
                  <a:tcPr marL="68580" marR="68580" marT="0" marB="0"/>
                </a:tc>
              </a:tr>
              <a:tr h="650412">
                <a:tc>
                  <a:txBody>
                    <a:bodyPr/>
                    <a:lstStyle/>
                    <a:p>
                      <a:pPr marL="0" marR="0" algn="ctr" rtl="0">
                        <a:spcBef>
                          <a:spcPts val="0"/>
                        </a:spcBef>
                        <a:spcAft>
                          <a:spcPts val="0"/>
                        </a:spcAft>
                      </a:pPr>
                      <a:r>
                        <a:rPr lang="en-US" sz="1600" b="1">
                          <a:latin typeface="Times New Roman"/>
                          <a:ea typeface="Times New Roman"/>
                          <a:cs typeface="Times New Roman"/>
                        </a:rPr>
                        <a:t>Saving in  10000 hr</a:t>
                      </a:r>
                      <a:endParaRPr lang="en-US" sz="1600">
                        <a:latin typeface="Times New Roman"/>
                        <a:ea typeface="Times New Roman"/>
                        <a:cs typeface="Traditional Arabic"/>
                      </a:endParaRPr>
                    </a:p>
                  </a:txBody>
                  <a:tcPr marL="68580" marR="68580" marT="0" marB="0"/>
                </a:tc>
                <a:tc>
                  <a:txBody>
                    <a:bodyPr/>
                    <a:lstStyle/>
                    <a:p>
                      <a:pPr marL="0" marR="0" algn="ctr" rtl="0">
                        <a:spcBef>
                          <a:spcPts val="0"/>
                        </a:spcBef>
                        <a:spcAft>
                          <a:spcPts val="0"/>
                        </a:spcAft>
                      </a:pPr>
                      <a:r>
                        <a:rPr lang="en-US" sz="1600" b="1" dirty="0">
                          <a:latin typeface="Times New Roman"/>
                          <a:ea typeface="Times New Roman"/>
                          <a:cs typeface="Times New Roman"/>
                        </a:rPr>
                        <a:t>502.5-122.5=380 (NIS)</a:t>
                      </a:r>
                      <a:endParaRPr lang="en-US" sz="1600" dirty="0">
                        <a:latin typeface="Times New Roman"/>
                        <a:ea typeface="Times New Roman"/>
                        <a:cs typeface="Traditional Arabic"/>
                      </a:endParaRPr>
                    </a:p>
                  </a:txBody>
                  <a:tcPr marL="68580" marR="68580" marT="0" marB="0"/>
                </a:tc>
                <a:tc>
                  <a:txBody>
                    <a:bodyPr/>
                    <a:lstStyle/>
                    <a:p>
                      <a:endParaRPr lang="en-US" sz="1600" dirty="0">
                        <a:latin typeface="Calibri"/>
                        <a:cs typeface="Arial"/>
                      </a:endParaRPr>
                    </a:p>
                  </a:txBody>
                  <a:tcPr marL="68580" marR="68580" marT="0" marB="0"/>
                </a:tc>
              </a:tr>
            </a:tbl>
          </a:graphicData>
        </a:graphic>
      </p:graphicFrame>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45</a:t>
            </a:fld>
            <a:endParaRPr lang="en-US" dirty="0">
              <a:solidFill>
                <a:schemeClr val="tx1"/>
              </a:solidFill>
            </a:endParaRPr>
          </a:p>
        </p:txBody>
      </p:sp>
      <p:sp>
        <p:nvSpPr>
          <p:cNvPr id="8" name="مربع نص 7"/>
          <p:cNvSpPr txBox="1"/>
          <p:nvPr/>
        </p:nvSpPr>
        <p:spPr>
          <a:xfrm>
            <a:off x="3048000" y="5410200"/>
            <a:ext cx="5867400" cy="646331"/>
          </a:xfrm>
          <a:prstGeom prst="rect">
            <a:avLst/>
          </a:prstGeom>
          <a:noFill/>
        </p:spPr>
        <p:txBody>
          <a:bodyPr wrap="square" rtlCol="0">
            <a:spAutoFit/>
          </a:bodyPr>
          <a:lstStyle/>
          <a:p>
            <a:pPr>
              <a:buFont typeface="Wingdings" pitchFamily="2" charset="2"/>
              <a:buChar char="Ø"/>
            </a:pPr>
            <a:r>
              <a:rPr lang="en-US" dirty="0" smtClean="0"/>
              <a:t>  We notice that we can save </a:t>
            </a:r>
            <a:r>
              <a:rPr lang="en-US" dirty="0" smtClean="0">
                <a:solidFill>
                  <a:schemeClr val="dk1"/>
                </a:solidFill>
              </a:rPr>
              <a:t>380(NIS)</a:t>
            </a:r>
            <a:r>
              <a:rPr lang="en-US" dirty="0" smtClean="0"/>
              <a:t> by using the CFL lamps during the operating life for one lamp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381000" y="914400"/>
            <a:ext cx="6629400" cy="533400"/>
          </a:xfrm>
        </p:spPr>
        <p:txBody>
          <a:bodyPr/>
          <a:lstStyle/>
          <a:p>
            <a:r>
              <a:rPr lang="en-US" sz="2800" b="0" dirty="0" smtClean="0">
                <a:solidFill>
                  <a:srgbClr val="C00000"/>
                </a:solidFill>
              </a:rPr>
              <a:t>S.P.B.P for the total lamps we want to replace</a:t>
            </a:r>
            <a:endParaRPr lang="en-US" sz="2800" b="0" dirty="0">
              <a:solidFill>
                <a:srgbClr val="C00000"/>
              </a:solidFill>
            </a:endParaRPr>
          </a:p>
        </p:txBody>
      </p:sp>
      <p:sp>
        <p:nvSpPr>
          <p:cNvPr id="5" name="عنصر نائب للمحتوى 4"/>
          <p:cNvSpPr>
            <a:spLocks noGrp="1"/>
          </p:cNvSpPr>
          <p:nvPr>
            <p:ph sz="half" idx="1"/>
          </p:nvPr>
        </p:nvSpPr>
        <p:spPr>
          <a:xfrm>
            <a:off x="685800" y="1676400"/>
            <a:ext cx="8001000" cy="4953000"/>
          </a:xfrm>
        </p:spPr>
        <p:txBody>
          <a:bodyPr>
            <a:normAutofit fontScale="77500" lnSpcReduction="20000"/>
          </a:bodyPr>
          <a:lstStyle/>
          <a:p>
            <a:pPr>
              <a:buNone/>
            </a:pPr>
            <a:r>
              <a:rPr lang="en-US" sz="2100" dirty="0" smtClean="0"/>
              <a:t>Each home have about </a:t>
            </a:r>
            <a:r>
              <a:rPr lang="en-US" sz="2100" dirty="0" smtClean="0">
                <a:latin typeface="Calibri" pitchFamily="34" charset="0"/>
              </a:rPr>
              <a:t>4 </a:t>
            </a:r>
            <a:r>
              <a:rPr lang="en-US" sz="2100" dirty="0" smtClean="0"/>
              <a:t>lamps in average, and it work about </a:t>
            </a:r>
            <a:r>
              <a:rPr lang="en-US" sz="2100" dirty="0" smtClean="0">
                <a:latin typeface="Calibri" pitchFamily="34" charset="0"/>
              </a:rPr>
              <a:t>4</a:t>
            </a:r>
            <a:r>
              <a:rPr lang="en-US" sz="2100" dirty="0" smtClean="0"/>
              <a:t> hours per day</a:t>
            </a:r>
          </a:p>
          <a:p>
            <a:endParaRPr lang="en-US" sz="2100" dirty="0" smtClean="0"/>
          </a:p>
          <a:p>
            <a:pPr rtl="1">
              <a:buNone/>
            </a:pPr>
            <a:r>
              <a:rPr lang="en-US" sz="2100" dirty="0" smtClean="0"/>
              <a:t>Total lamps = 2400*5=12000</a:t>
            </a:r>
            <a:r>
              <a:rPr lang="en-US" sz="2100" b="1" dirty="0" smtClean="0"/>
              <a:t> </a:t>
            </a:r>
            <a:r>
              <a:rPr lang="en-US" sz="2100" dirty="0" smtClean="0"/>
              <a:t>lamps.</a:t>
            </a:r>
          </a:p>
          <a:p>
            <a:pPr rtl="1">
              <a:buNone/>
            </a:pPr>
            <a:r>
              <a:rPr lang="en-US" sz="2100" dirty="0" smtClean="0"/>
              <a:t> </a:t>
            </a:r>
          </a:p>
          <a:p>
            <a:pPr rtl="1">
              <a:buNone/>
            </a:pPr>
            <a:r>
              <a:rPr lang="en-US" sz="2100" dirty="0" smtClean="0"/>
              <a:t>Energy consumption per year ( Inc </a:t>
            </a:r>
            <a:r>
              <a:rPr lang="en-US" sz="2100" b="1" dirty="0" smtClean="0"/>
              <a:t> </a:t>
            </a:r>
            <a:r>
              <a:rPr lang="en-US" sz="2100" dirty="0" smtClean="0"/>
              <a:t>75</a:t>
            </a:r>
            <a:r>
              <a:rPr lang="en-US" sz="2100" b="1" dirty="0" smtClean="0"/>
              <a:t> </a:t>
            </a:r>
            <a:r>
              <a:rPr lang="en-US" sz="2100" dirty="0" smtClean="0"/>
              <a:t>W)</a:t>
            </a:r>
          </a:p>
          <a:p>
            <a:pPr rtl="1">
              <a:buNone/>
            </a:pPr>
            <a:r>
              <a:rPr lang="en-US" sz="2100" dirty="0" smtClean="0"/>
              <a:t>      =75* 12000*5*365= 1642500 </a:t>
            </a:r>
            <a:r>
              <a:rPr lang="en-US" sz="2100" dirty="0" err="1" smtClean="0"/>
              <a:t>Kwh</a:t>
            </a:r>
            <a:r>
              <a:rPr lang="en-US" sz="2100" dirty="0" smtClean="0"/>
              <a:t>/year.</a:t>
            </a:r>
          </a:p>
          <a:p>
            <a:pPr rtl="1">
              <a:buNone/>
            </a:pPr>
            <a:r>
              <a:rPr lang="en-US" sz="2100" dirty="0" smtClean="0"/>
              <a:t> </a:t>
            </a:r>
          </a:p>
          <a:p>
            <a:pPr rtl="1">
              <a:buNone/>
            </a:pPr>
            <a:r>
              <a:rPr lang="en-US" sz="2100" dirty="0" smtClean="0"/>
              <a:t>Energy consumption per year ( CFL15 W)</a:t>
            </a:r>
          </a:p>
          <a:p>
            <a:pPr rtl="1">
              <a:buNone/>
            </a:pPr>
            <a:r>
              <a:rPr lang="en-US" sz="2100" dirty="0" smtClean="0"/>
              <a:t>      =15*12000*5*365=328500</a:t>
            </a:r>
            <a:r>
              <a:rPr lang="en-US" sz="2100" b="1" dirty="0" smtClean="0"/>
              <a:t> </a:t>
            </a:r>
            <a:r>
              <a:rPr lang="en-US" sz="2100" dirty="0" err="1" smtClean="0"/>
              <a:t>Kwh</a:t>
            </a:r>
            <a:r>
              <a:rPr lang="en-US" sz="2100" dirty="0" smtClean="0"/>
              <a:t>/year.</a:t>
            </a:r>
          </a:p>
          <a:p>
            <a:pPr rtl="1">
              <a:buNone/>
            </a:pPr>
            <a:r>
              <a:rPr lang="en-US" sz="2100" dirty="0" smtClean="0"/>
              <a:t> </a:t>
            </a:r>
          </a:p>
          <a:p>
            <a:pPr rtl="1">
              <a:buNone/>
            </a:pPr>
            <a:r>
              <a:rPr lang="en-US" sz="2100" dirty="0" smtClean="0"/>
              <a:t>Saving in energy =</a:t>
            </a:r>
            <a:r>
              <a:rPr lang="en-US" sz="2100" b="1" dirty="0" smtClean="0"/>
              <a:t> </a:t>
            </a:r>
            <a:r>
              <a:rPr lang="en-US" sz="2100" dirty="0" smtClean="0"/>
              <a:t>1314000Kwh/year.</a:t>
            </a:r>
          </a:p>
          <a:p>
            <a:pPr rtl="1">
              <a:buNone/>
            </a:pPr>
            <a:r>
              <a:rPr lang="en-US" sz="2100" dirty="0" smtClean="0"/>
              <a:t> </a:t>
            </a:r>
          </a:p>
          <a:p>
            <a:pPr rtl="1">
              <a:buNone/>
            </a:pPr>
            <a:r>
              <a:rPr lang="en-US" sz="2100" dirty="0" smtClean="0"/>
              <a:t>Saving in cost = 1314000 * 0.65 </a:t>
            </a:r>
            <a:r>
              <a:rPr lang="en-US" sz="2100" b="1" dirty="0" smtClean="0"/>
              <a:t>= </a:t>
            </a:r>
            <a:r>
              <a:rPr lang="en-US" sz="2100" dirty="0" smtClean="0"/>
              <a:t>854100</a:t>
            </a:r>
            <a:r>
              <a:rPr lang="en-US" sz="2100" b="1" dirty="0" smtClean="0"/>
              <a:t> </a:t>
            </a:r>
            <a:r>
              <a:rPr lang="en-US" sz="2100" dirty="0" smtClean="0"/>
              <a:t>NIS/ year.</a:t>
            </a:r>
          </a:p>
          <a:p>
            <a:pPr rtl="1">
              <a:buNone/>
            </a:pPr>
            <a:r>
              <a:rPr lang="en-US" sz="2100" dirty="0" smtClean="0"/>
              <a:t> </a:t>
            </a:r>
          </a:p>
          <a:p>
            <a:pPr rtl="1">
              <a:buNone/>
            </a:pPr>
            <a:r>
              <a:rPr lang="en-US" sz="2100" dirty="0" smtClean="0"/>
              <a:t>Fixed cost/year = (8760/10000)*25*12000 = 262800 NIS</a:t>
            </a:r>
          </a:p>
          <a:p>
            <a:pPr rtl="1">
              <a:buNone/>
            </a:pPr>
            <a:r>
              <a:rPr lang="en-US" sz="2100" dirty="0" smtClean="0"/>
              <a:t> </a:t>
            </a:r>
          </a:p>
          <a:p>
            <a:pPr rtl="1">
              <a:buNone/>
            </a:pPr>
            <a:r>
              <a:rPr lang="en-US" sz="2100" dirty="0" smtClean="0"/>
              <a:t> S.P.B.P = 262800 NIS /854100  (NIS/year) =  0.307year</a:t>
            </a:r>
          </a:p>
          <a:p>
            <a:pPr rtl="1">
              <a:buNone/>
            </a:pPr>
            <a:r>
              <a:rPr lang="en-US" sz="2100" dirty="0" smtClean="0"/>
              <a:t>                      =3.69 months.</a:t>
            </a:r>
          </a:p>
          <a:p>
            <a:pPr>
              <a:buNone/>
            </a:pPr>
            <a:r>
              <a:rPr lang="en-US" sz="2100" dirty="0" smtClean="0"/>
              <a:t>.</a:t>
            </a:r>
          </a:p>
          <a:p>
            <a:pPr>
              <a:buNone/>
            </a:pPr>
            <a:r>
              <a:rPr lang="en-US" sz="1600" dirty="0" smtClean="0"/>
              <a:t>                                  </a:t>
            </a:r>
          </a:p>
          <a:p>
            <a:endParaRPr lang="ar-SA"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4419600" cy="781048"/>
          </a:xfrm>
        </p:spPr>
        <p:txBody>
          <a:bodyPr/>
          <a:lstStyle/>
          <a:p>
            <a:r>
              <a:rPr lang="en-US" sz="2800" b="0" dirty="0" smtClean="0">
                <a:solidFill>
                  <a:srgbClr val="C00000"/>
                </a:solidFill>
              </a:rPr>
              <a:t>S.P.B.P for each consumer</a:t>
            </a:r>
            <a:endParaRPr lang="en-US" sz="2800" dirty="0">
              <a:solidFill>
                <a:srgbClr val="C00000"/>
              </a:solidFill>
            </a:endParaRPr>
          </a:p>
        </p:txBody>
      </p:sp>
      <p:sp>
        <p:nvSpPr>
          <p:cNvPr id="4" name="عنصر نائب للمحتوى 3"/>
          <p:cNvSpPr>
            <a:spLocks noGrp="1"/>
          </p:cNvSpPr>
          <p:nvPr>
            <p:ph sz="half" idx="1"/>
          </p:nvPr>
        </p:nvSpPr>
        <p:spPr>
          <a:xfrm>
            <a:off x="304800" y="1447800"/>
            <a:ext cx="8382000" cy="4800600"/>
          </a:xfrm>
        </p:spPr>
        <p:txBody>
          <a:bodyPr>
            <a:normAutofit fontScale="62500" lnSpcReduction="20000"/>
          </a:bodyPr>
          <a:lstStyle/>
          <a:p>
            <a:pPr rtl="1">
              <a:buNone/>
            </a:pPr>
            <a:r>
              <a:rPr lang="en-US" sz="1800" dirty="0" smtClean="0"/>
              <a:t> </a:t>
            </a:r>
          </a:p>
          <a:p>
            <a:pPr rtl="1">
              <a:buNone/>
            </a:pPr>
            <a:r>
              <a:rPr lang="en-US" sz="1800" dirty="0" smtClean="0"/>
              <a:t>We see that the replacement is feasible and the consumer save 356 NIS per year.</a:t>
            </a:r>
          </a:p>
          <a:p>
            <a:pPr rtl="1">
              <a:buNone/>
            </a:pPr>
            <a:r>
              <a:rPr lang="en-US" sz="1800" dirty="0" smtClean="0"/>
              <a:t> </a:t>
            </a:r>
            <a:r>
              <a:rPr lang="en-US" sz="2100" dirty="0" smtClean="0"/>
              <a:t> </a:t>
            </a:r>
          </a:p>
          <a:p>
            <a:pPr rtl="1">
              <a:buNone/>
            </a:pPr>
            <a:r>
              <a:rPr lang="en-US" sz="2100" dirty="0" smtClean="0"/>
              <a:t>Total lamps = </a:t>
            </a:r>
            <a:r>
              <a:rPr lang="en-US" sz="2100" b="1" dirty="0" smtClean="0"/>
              <a:t>5</a:t>
            </a:r>
            <a:r>
              <a:rPr lang="en-US" sz="2100" dirty="0" smtClean="0"/>
              <a:t> lamps.</a:t>
            </a:r>
          </a:p>
          <a:p>
            <a:pPr rtl="1">
              <a:buNone/>
            </a:pPr>
            <a:r>
              <a:rPr lang="en-US" sz="2100" dirty="0" smtClean="0"/>
              <a:t> </a:t>
            </a:r>
          </a:p>
          <a:p>
            <a:pPr rtl="1">
              <a:buNone/>
            </a:pPr>
            <a:r>
              <a:rPr lang="en-US" sz="2100" dirty="0" smtClean="0"/>
              <a:t>Energy consumption per year ( Inc  75 W)</a:t>
            </a:r>
          </a:p>
          <a:p>
            <a:pPr rtl="1">
              <a:buNone/>
            </a:pPr>
            <a:r>
              <a:rPr lang="en-US" sz="2100" dirty="0" smtClean="0"/>
              <a:t> </a:t>
            </a:r>
          </a:p>
          <a:p>
            <a:pPr rtl="1">
              <a:buNone/>
            </a:pPr>
            <a:r>
              <a:rPr lang="en-US" sz="2100" dirty="0" smtClean="0"/>
              <a:t>      =75*5*365*5= 684.375</a:t>
            </a:r>
            <a:r>
              <a:rPr lang="en-US" sz="2100" b="1" dirty="0" smtClean="0"/>
              <a:t> </a:t>
            </a:r>
            <a:r>
              <a:rPr lang="en-US" sz="2100" dirty="0" err="1" smtClean="0"/>
              <a:t>Kwh</a:t>
            </a:r>
            <a:r>
              <a:rPr lang="en-US" sz="2100" dirty="0" smtClean="0"/>
              <a:t>/year.</a:t>
            </a:r>
          </a:p>
          <a:p>
            <a:pPr rtl="1">
              <a:buNone/>
            </a:pPr>
            <a:r>
              <a:rPr lang="en-US" sz="2100" dirty="0" smtClean="0"/>
              <a:t> </a:t>
            </a:r>
          </a:p>
          <a:p>
            <a:pPr rtl="1">
              <a:buNone/>
            </a:pPr>
            <a:r>
              <a:rPr lang="en-US" sz="2100" dirty="0" smtClean="0"/>
              <a:t>Energy consumption per year ( CFL15 W)</a:t>
            </a:r>
          </a:p>
          <a:p>
            <a:pPr rtl="1">
              <a:buNone/>
            </a:pPr>
            <a:r>
              <a:rPr lang="en-US" sz="2100" dirty="0" smtClean="0"/>
              <a:t> </a:t>
            </a:r>
          </a:p>
          <a:p>
            <a:pPr rtl="1">
              <a:buNone/>
            </a:pPr>
            <a:r>
              <a:rPr lang="en-US" sz="2100" dirty="0" smtClean="0"/>
              <a:t>=15*5*365*5 =136.875Kwh/year.</a:t>
            </a:r>
          </a:p>
          <a:p>
            <a:pPr rtl="1">
              <a:buNone/>
            </a:pPr>
            <a:r>
              <a:rPr lang="en-US" sz="2100" dirty="0" smtClean="0"/>
              <a:t> </a:t>
            </a:r>
          </a:p>
          <a:p>
            <a:pPr rtl="1">
              <a:buNone/>
            </a:pPr>
            <a:r>
              <a:rPr lang="en-US" sz="2100" dirty="0" smtClean="0"/>
              <a:t>Saving in energy =548Kwh/year.</a:t>
            </a:r>
          </a:p>
          <a:p>
            <a:pPr rtl="1">
              <a:buNone/>
            </a:pPr>
            <a:r>
              <a:rPr lang="en-US" sz="2100" dirty="0" smtClean="0"/>
              <a:t> </a:t>
            </a:r>
          </a:p>
          <a:p>
            <a:pPr rtl="1">
              <a:buNone/>
            </a:pPr>
            <a:r>
              <a:rPr lang="en-US" sz="2100" dirty="0" smtClean="0"/>
              <a:t>Saving in cost = 584* 0.65 = 356.2NIS/ year.</a:t>
            </a:r>
          </a:p>
          <a:p>
            <a:pPr rtl="1">
              <a:buNone/>
            </a:pPr>
            <a:r>
              <a:rPr lang="en-US" sz="2100" dirty="0" smtClean="0"/>
              <a:t> </a:t>
            </a:r>
          </a:p>
          <a:p>
            <a:pPr rtl="1">
              <a:buNone/>
            </a:pPr>
            <a:r>
              <a:rPr lang="en-US" sz="2100" dirty="0" smtClean="0"/>
              <a:t>Fixed cost/year = (8760/10000)*25*5 = 109.5NIS</a:t>
            </a:r>
          </a:p>
          <a:p>
            <a:pPr rtl="1">
              <a:buNone/>
            </a:pPr>
            <a:r>
              <a:rPr lang="en-US" sz="2100" dirty="0" smtClean="0"/>
              <a:t> </a:t>
            </a:r>
          </a:p>
          <a:p>
            <a:pPr rtl="1">
              <a:buNone/>
            </a:pPr>
            <a:r>
              <a:rPr lang="en-US" sz="2100" dirty="0" smtClean="0"/>
              <a:t>S.P.B.P = 109.5NIS /356.2(NIS/year) =  0.307 year</a:t>
            </a:r>
          </a:p>
          <a:p>
            <a:pPr rtl="1">
              <a:buNone/>
            </a:pPr>
            <a:r>
              <a:rPr lang="en-US" sz="2100" dirty="0" smtClean="0"/>
              <a:t> </a:t>
            </a:r>
          </a:p>
          <a:p>
            <a:pPr>
              <a:buNone/>
            </a:pPr>
            <a:r>
              <a:rPr lang="en-US" sz="2100" dirty="0" smtClean="0"/>
              <a:t>                     =3.6months.</a:t>
            </a:r>
            <a:endParaRPr lang="en-US" sz="2100" dirty="0"/>
          </a:p>
        </p:txBody>
      </p:sp>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47</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514352"/>
            <a:ext cx="2895600" cy="1009648"/>
          </a:xfrm>
        </p:spPr>
        <p:txBody>
          <a:bodyPr/>
          <a:lstStyle/>
          <a:p>
            <a:r>
              <a:rPr lang="en-US" sz="1800" dirty="0" smtClean="0">
                <a:solidFill>
                  <a:srgbClr val="C00000"/>
                </a:solidFill>
              </a:rPr>
              <a:t>4.3.3  Energy  conservation in refrigerators </a:t>
            </a:r>
            <a:endParaRPr lang="en-US" sz="1800" dirty="0">
              <a:solidFill>
                <a:srgbClr val="C00000"/>
              </a:solidFill>
            </a:endParaRPr>
          </a:p>
        </p:txBody>
      </p:sp>
      <p:sp>
        <p:nvSpPr>
          <p:cNvPr id="3" name="عنصر نائب للنص 2"/>
          <p:cNvSpPr>
            <a:spLocks noGrp="1"/>
          </p:cNvSpPr>
          <p:nvPr>
            <p:ph type="body" idx="2"/>
          </p:nvPr>
        </p:nvSpPr>
        <p:spPr>
          <a:xfrm>
            <a:off x="152400" y="2209800"/>
            <a:ext cx="2743200" cy="3916363"/>
          </a:xfrm>
        </p:spPr>
        <p:txBody>
          <a:bodyPr>
            <a:noAutofit/>
          </a:bodyPr>
          <a:lstStyle/>
          <a:p>
            <a:pPr>
              <a:buClrTx/>
              <a:buFont typeface="Wingdings" pitchFamily="2" charset="2"/>
              <a:buChar char="ü"/>
            </a:pPr>
            <a:r>
              <a:rPr lang="en-US" dirty="0" smtClean="0"/>
              <a:t>The table shown shows the old refrigerators and their size and their consumption in </a:t>
            </a:r>
            <a:r>
              <a:rPr lang="en-US" dirty="0" err="1" smtClean="0"/>
              <a:t>Kwh</a:t>
            </a:r>
            <a:r>
              <a:rPr lang="en-US" dirty="0" smtClean="0"/>
              <a:t>/day . And the new refrigerator to be replaced.</a:t>
            </a:r>
          </a:p>
          <a:p>
            <a:pPr>
              <a:buClrTx/>
              <a:buFont typeface="Wingdings" pitchFamily="2" charset="2"/>
              <a:buChar char="ü"/>
            </a:pPr>
            <a:endParaRPr lang="en-US" dirty="0" smtClean="0"/>
          </a:p>
          <a:p>
            <a:pPr rtl="1"/>
            <a:r>
              <a:rPr lang="en-US" dirty="0" smtClean="0"/>
              <a:t>In Beat Ommar village 2600 refrigerators at least</a:t>
            </a:r>
          </a:p>
          <a:p>
            <a:pPr rtl="1"/>
            <a:r>
              <a:rPr lang="en-US" dirty="0" smtClean="0"/>
              <a:t>1000 of  its is old .if we replace it  by new type </a:t>
            </a:r>
          </a:p>
          <a:p>
            <a:pPr rtl="1"/>
            <a:r>
              <a:rPr lang="en-US" dirty="0" smtClean="0"/>
              <a:t>We notice the following</a:t>
            </a:r>
          </a:p>
          <a:p>
            <a:pPr>
              <a:buClrTx/>
              <a:buFont typeface="Wingdings" pitchFamily="2" charset="2"/>
              <a:buChar char="ü"/>
            </a:pPr>
            <a:endParaRPr lang="en-US" dirty="0" smtClean="0"/>
          </a:p>
          <a:p>
            <a:pPr>
              <a:buClrTx/>
            </a:pPr>
            <a:endParaRPr lang="en-US" dirty="0" smtClean="0"/>
          </a:p>
          <a:p>
            <a:r>
              <a:rPr lang="en-US" dirty="0" smtClean="0"/>
              <a:t>  </a:t>
            </a:r>
            <a:endParaRPr lang="en-US" dirty="0"/>
          </a:p>
        </p:txBody>
      </p:sp>
      <p:graphicFrame>
        <p:nvGraphicFramePr>
          <p:cNvPr id="6" name="عنصر نائب للمحتوى 5"/>
          <p:cNvGraphicFramePr>
            <a:graphicFrameLocks noGrp="1"/>
          </p:cNvGraphicFramePr>
          <p:nvPr>
            <p:ph sz="half" idx="1"/>
          </p:nvPr>
        </p:nvGraphicFramePr>
        <p:xfrm>
          <a:off x="3048000" y="609601"/>
          <a:ext cx="5984374" cy="1570383"/>
        </p:xfrm>
        <a:graphic>
          <a:graphicData uri="http://schemas.openxmlformats.org/drawingml/2006/table">
            <a:tbl>
              <a:tblPr firstRow="1" bandRow="1">
                <a:tableStyleId>{5C22544A-7EE6-4342-B048-85BDC9FD1C3A}</a:tableStyleId>
              </a:tblPr>
              <a:tblGrid>
                <a:gridCol w="990598"/>
                <a:gridCol w="609600"/>
                <a:gridCol w="1143000"/>
                <a:gridCol w="661263"/>
                <a:gridCol w="859971"/>
                <a:gridCol w="859971"/>
                <a:gridCol w="859971"/>
              </a:tblGrid>
              <a:tr h="947966">
                <a:tc>
                  <a:txBody>
                    <a:bodyPr/>
                    <a:lstStyle/>
                    <a:p>
                      <a:pPr marL="0" marR="0" algn="ctr" rtl="1">
                        <a:lnSpc>
                          <a:spcPct val="115000"/>
                        </a:lnSpc>
                        <a:spcBef>
                          <a:spcPts val="0"/>
                        </a:spcBef>
                        <a:spcAft>
                          <a:spcPts val="0"/>
                        </a:spcAft>
                      </a:pPr>
                      <a:r>
                        <a:rPr kumimoji="0" lang="en-US" sz="1200" b="1" kern="1200" dirty="0">
                          <a:solidFill>
                            <a:schemeClr val="lt1"/>
                          </a:solidFill>
                          <a:latin typeface="Arial"/>
                          <a:ea typeface="Times New Roman"/>
                          <a:cs typeface="Arial"/>
                        </a:rPr>
                        <a:t>Type of </a:t>
                      </a:r>
                      <a:r>
                        <a:rPr kumimoji="0" lang="en-US" sz="1200" b="1" kern="1200" dirty="0" smtClean="0">
                          <a:solidFill>
                            <a:schemeClr val="lt1"/>
                          </a:solidFill>
                          <a:latin typeface="Arial"/>
                          <a:ea typeface="Times New Roman"/>
                          <a:cs typeface="Arial"/>
                        </a:rPr>
                        <a:t>refrigerator</a:t>
                      </a:r>
                      <a:endParaRPr kumimoji="0" lang="en-US" sz="1200" b="1" kern="1200" dirty="0">
                        <a:solidFill>
                          <a:schemeClr val="lt1"/>
                        </a:solidFill>
                        <a:latin typeface="Arial"/>
                        <a:ea typeface="Times New Roman"/>
                        <a:cs typeface="Arial"/>
                      </a:endParaRPr>
                    </a:p>
                  </a:txBody>
                  <a:tcPr marL="68580" marR="68580" marT="0" marB="0" anchor="ctr"/>
                </a:tc>
                <a:tc>
                  <a:txBody>
                    <a:bodyPr/>
                    <a:lstStyle/>
                    <a:p>
                      <a:pPr marL="0" marR="0" algn="ctr" rtl="1">
                        <a:lnSpc>
                          <a:spcPct val="115000"/>
                        </a:lnSpc>
                        <a:spcBef>
                          <a:spcPts val="0"/>
                        </a:spcBef>
                        <a:spcAft>
                          <a:spcPts val="0"/>
                        </a:spcAft>
                      </a:pPr>
                      <a:r>
                        <a:rPr kumimoji="0" lang="en-US" sz="1200" b="1" kern="1200" dirty="0">
                          <a:solidFill>
                            <a:schemeClr val="lt1"/>
                          </a:solidFill>
                          <a:latin typeface="Arial"/>
                          <a:ea typeface="Times New Roman"/>
                          <a:cs typeface="Arial"/>
                        </a:rPr>
                        <a:t>Size </a:t>
                      </a:r>
                      <a:r>
                        <a:rPr kumimoji="0" lang="en-US" sz="1200" b="1" kern="1200" dirty="0" smtClean="0">
                          <a:solidFill>
                            <a:schemeClr val="lt1"/>
                          </a:solidFill>
                          <a:latin typeface="Arial"/>
                          <a:ea typeface="Times New Roman"/>
                          <a:cs typeface="Arial"/>
                        </a:rPr>
                        <a:t> in(</a:t>
                      </a:r>
                      <a:r>
                        <a:rPr kumimoji="0" lang="en-US" sz="1200" b="1" kern="1200" dirty="0" err="1" smtClean="0">
                          <a:solidFill>
                            <a:schemeClr val="lt1"/>
                          </a:solidFill>
                          <a:latin typeface="Arial"/>
                          <a:ea typeface="Times New Roman"/>
                          <a:cs typeface="Arial"/>
                        </a:rPr>
                        <a:t>Ltr</a:t>
                      </a:r>
                      <a:r>
                        <a:rPr kumimoji="0" lang="en-US" sz="1200" b="1" kern="1200" dirty="0">
                          <a:solidFill>
                            <a:schemeClr val="lt1"/>
                          </a:solidFill>
                          <a:latin typeface="Arial"/>
                          <a:ea typeface="Times New Roman"/>
                          <a:cs typeface="Arial"/>
                        </a:rPr>
                        <a:t>)</a:t>
                      </a:r>
                    </a:p>
                  </a:txBody>
                  <a:tcPr marL="68580" marR="68580" marT="0" marB="0" anchor="ctr"/>
                </a:tc>
                <a:tc>
                  <a:txBody>
                    <a:bodyPr/>
                    <a:lstStyle/>
                    <a:p>
                      <a:pPr marL="0" marR="0" algn="ctr" rtl="1">
                        <a:lnSpc>
                          <a:spcPct val="115000"/>
                        </a:lnSpc>
                        <a:spcBef>
                          <a:spcPts val="0"/>
                        </a:spcBef>
                        <a:spcAft>
                          <a:spcPts val="0"/>
                        </a:spcAft>
                      </a:pPr>
                      <a:endParaRPr lang="en-US" sz="1200" b="1" dirty="0" smtClean="0">
                        <a:latin typeface="Arial"/>
                        <a:ea typeface="Times New Roman"/>
                        <a:cs typeface="Arial"/>
                      </a:endParaRPr>
                    </a:p>
                    <a:p>
                      <a:pPr marL="0" marR="0" algn="ctr" rtl="1">
                        <a:lnSpc>
                          <a:spcPct val="115000"/>
                        </a:lnSpc>
                        <a:spcBef>
                          <a:spcPts val="0"/>
                        </a:spcBef>
                        <a:spcAft>
                          <a:spcPts val="0"/>
                        </a:spcAft>
                      </a:pPr>
                      <a:r>
                        <a:rPr lang="en-US" sz="1200" b="1" dirty="0" smtClean="0">
                          <a:latin typeface="Arial"/>
                          <a:ea typeface="Times New Roman"/>
                          <a:cs typeface="Arial"/>
                        </a:rPr>
                        <a:t>KWh/day</a:t>
                      </a:r>
                      <a:endParaRPr lang="en-US" sz="1200" dirty="0">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endParaRPr lang="en-US" sz="1200" b="1" dirty="0" smtClean="0">
                        <a:latin typeface="Arial"/>
                        <a:ea typeface="Times New Roman"/>
                        <a:cs typeface="Arial"/>
                      </a:endParaRPr>
                    </a:p>
                    <a:p>
                      <a:pPr marL="0" marR="0" algn="ctr" rtl="1">
                        <a:lnSpc>
                          <a:spcPct val="115000"/>
                        </a:lnSpc>
                        <a:spcBef>
                          <a:spcPts val="0"/>
                        </a:spcBef>
                        <a:spcAft>
                          <a:spcPts val="0"/>
                        </a:spcAft>
                      </a:pPr>
                      <a:r>
                        <a:rPr lang="en-US" sz="1200" b="1" dirty="0" smtClean="0">
                          <a:latin typeface="Arial"/>
                          <a:ea typeface="Times New Roman"/>
                          <a:cs typeface="Arial"/>
                        </a:rPr>
                        <a:t>Cost </a:t>
                      </a:r>
                      <a:r>
                        <a:rPr lang="en-US" sz="1200" b="1" dirty="0">
                          <a:latin typeface="Arial"/>
                          <a:ea typeface="Times New Roman"/>
                          <a:cs typeface="Arial"/>
                        </a:rPr>
                        <a:t>(NIS) </a:t>
                      </a:r>
                      <a:endParaRPr lang="en-US" sz="1200" dirty="0">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kumimoji="0" lang="en-US" sz="1200" b="1" kern="1200" dirty="0">
                          <a:solidFill>
                            <a:schemeClr val="lt1"/>
                          </a:solidFill>
                          <a:latin typeface="Arial"/>
                          <a:ea typeface="Times New Roman"/>
                          <a:cs typeface="Arial"/>
                        </a:rPr>
                        <a:t>Type of </a:t>
                      </a:r>
                      <a:r>
                        <a:rPr kumimoji="0" lang="en-US" sz="1200" b="1" kern="1200" dirty="0" smtClean="0">
                          <a:solidFill>
                            <a:schemeClr val="lt1"/>
                          </a:solidFill>
                          <a:latin typeface="Arial"/>
                          <a:ea typeface="Times New Roman"/>
                          <a:cs typeface="Arial"/>
                        </a:rPr>
                        <a:t>new one</a:t>
                      </a:r>
                      <a:endParaRPr kumimoji="0" lang="en-US" sz="1200" b="1" kern="1200" dirty="0">
                        <a:solidFill>
                          <a:schemeClr val="lt1"/>
                        </a:solidFill>
                        <a:latin typeface="Arial"/>
                        <a:ea typeface="Times New Roman"/>
                        <a:cs typeface="Arial"/>
                      </a:endParaRPr>
                    </a:p>
                  </a:txBody>
                  <a:tcPr marL="68580" marR="68580" marT="0" marB="0" anchor="ctr"/>
                </a:tc>
                <a:tc>
                  <a:txBody>
                    <a:bodyPr/>
                    <a:lstStyle/>
                    <a:p>
                      <a:pPr marL="0" marR="0" algn="ctr" rtl="1">
                        <a:lnSpc>
                          <a:spcPct val="115000"/>
                        </a:lnSpc>
                        <a:spcBef>
                          <a:spcPts val="0"/>
                        </a:spcBef>
                        <a:spcAft>
                          <a:spcPts val="0"/>
                        </a:spcAft>
                      </a:pPr>
                      <a:endParaRPr lang="en-US" sz="1200" dirty="0">
                        <a:latin typeface="Calibri"/>
                        <a:ea typeface="Calibri"/>
                        <a:cs typeface="Arial"/>
                      </a:endParaRPr>
                    </a:p>
                    <a:p>
                      <a:pPr marL="0" marR="0" algn="ctr" rtl="1">
                        <a:lnSpc>
                          <a:spcPct val="115000"/>
                        </a:lnSpc>
                        <a:spcBef>
                          <a:spcPts val="0"/>
                        </a:spcBef>
                        <a:spcAft>
                          <a:spcPts val="0"/>
                        </a:spcAft>
                      </a:pPr>
                      <a:r>
                        <a:rPr lang="en-US" sz="1200" b="1" dirty="0">
                          <a:latin typeface="Arial"/>
                          <a:ea typeface="Times New Roman"/>
                          <a:cs typeface="Arial"/>
                        </a:rPr>
                        <a:t>KWh/day</a:t>
                      </a:r>
                      <a:endParaRPr lang="en-US" sz="1200" dirty="0">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endParaRPr lang="en-US" sz="1200" b="1" dirty="0" smtClean="0">
                        <a:latin typeface="Arial"/>
                        <a:ea typeface="Times New Roman"/>
                        <a:cs typeface="Arial"/>
                      </a:endParaRPr>
                    </a:p>
                    <a:p>
                      <a:pPr marL="0" marR="0" algn="ctr" rtl="1">
                        <a:lnSpc>
                          <a:spcPct val="115000"/>
                        </a:lnSpc>
                        <a:spcBef>
                          <a:spcPts val="0"/>
                        </a:spcBef>
                        <a:spcAft>
                          <a:spcPts val="0"/>
                        </a:spcAft>
                      </a:pPr>
                      <a:r>
                        <a:rPr lang="en-US" sz="1200" b="1" dirty="0" smtClean="0">
                          <a:latin typeface="Arial"/>
                          <a:ea typeface="Times New Roman"/>
                          <a:cs typeface="Arial"/>
                        </a:rPr>
                        <a:t>Cost </a:t>
                      </a:r>
                      <a:r>
                        <a:rPr lang="en-US" sz="1200" b="1" dirty="0">
                          <a:latin typeface="Arial"/>
                          <a:ea typeface="Times New Roman"/>
                          <a:cs typeface="Arial"/>
                        </a:rPr>
                        <a:t>(NIS)</a:t>
                      </a:r>
                      <a:endParaRPr lang="en-US" sz="1200" dirty="0">
                        <a:latin typeface="Calibri"/>
                        <a:ea typeface="Calibri"/>
                        <a:cs typeface="Arial"/>
                      </a:endParaRPr>
                    </a:p>
                  </a:txBody>
                  <a:tcPr marL="68580" marR="68580" marT="0" marB="0"/>
                </a:tc>
              </a:tr>
              <a:tr h="622417">
                <a:tc>
                  <a:txBody>
                    <a:bodyPr/>
                    <a:lstStyle/>
                    <a:p>
                      <a:pPr marL="0" marR="0" algn="l" rtl="1">
                        <a:spcBef>
                          <a:spcPts val="0"/>
                        </a:spcBef>
                        <a:spcAft>
                          <a:spcPts val="0"/>
                        </a:spcAft>
                      </a:pPr>
                      <a:r>
                        <a:rPr lang="en-US" sz="1600">
                          <a:latin typeface="Times New Roman"/>
                          <a:ea typeface="Times New Roman"/>
                          <a:cs typeface="Times New Roman"/>
                        </a:rPr>
                        <a:t>amcor</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a:latin typeface="Times New Roman"/>
                          <a:ea typeface="Times New Roman"/>
                          <a:cs typeface="Times New Roman"/>
                        </a:rPr>
                        <a:t>430</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a:latin typeface="Times New Roman"/>
                          <a:ea typeface="Times New Roman"/>
                          <a:cs typeface="Times New Roman"/>
                        </a:rPr>
                        <a:t>2.9</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a:latin typeface="Times New Roman"/>
                          <a:ea typeface="Times New Roman"/>
                          <a:cs typeface="Times New Roman"/>
                        </a:rPr>
                        <a:t>1200</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a:latin typeface="Times New Roman"/>
                          <a:ea typeface="Times New Roman"/>
                          <a:cs typeface="Times New Roman"/>
                        </a:rPr>
                        <a:t>LG </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a:latin typeface="Times New Roman"/>
                          <a:ea typeface="Times New Roman"/>
                          <a:cs typeface="Times New Roman"/>
                        </a:rPr>
                        <a:t>1.2</a:t>
                      </a:r>
                      <a:endParaRPr lang="en-US" sz="1600">
                        <a:latin typeface="Times New Roman"/>
                        <a:ea typeface="Times New Roman"/>
                        <a:cs typeface="Traditional Arabic"/>
                      </a:endParaRPr>
                    </a:p>
                  </a:txBody>
                  <a:tcPr marL="68580" marR="68580" marT="0" marB="0"/>
                </a:tc>
                <a:tc>
                  <a:txBody>
                    <a:bodyPr/>
                    <a:lstStyle/>
                    <a:p>
                      <a:pPr marL="0" marR="0" algn="l" rtl="1">
                        <a:spcBef>
                          <a:spcPts val="0"/>
                        </a:spcBef>
                        <a:spcAft>
                          <a:spcPts val="0"/>
                        </a:spcAft>
                      </a:pPr>
                      <a:r>
                        <a:rPr lang="en-US" sz="1600" dirty="0">
                          <a:latin typeface="Times New Roman"/>
                          <a:ea typeface="Times New Roman"/>
                          <a:cs typeface="Times New Roman"/>
                        </a:rPr>
                        <a:t>3000</a:t>
                      </a:r>
                      <a:endParaRPr lang="en-US" sz="1600" dirty="0">
                        <a:latin typeface="Times New Roman"/>
                        <a:ea typeface="Times New Roman"/>
                        <a:cs typeface="Traditional Arabic"/>
                      </a:endParaRPr>
                    </a:p>
                  </a:txBody>
                  <a:tcPr marL="68580" marR="68580" marT="0" marB="0"/>
                </a:tc>
              </a:tr>
            </a:tbl>
          </a:graphicData>
        </a:graphic>
      </p:graphicFrame>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48</a:t>
            </a:fld>
            <a:endParaRPr lang="en-US" dirty="0">
              <a:solidFill>
                <a:schemeClr val="tx1"/>
              </a:solidFill>
            </a:endParaRPr>
          </a:p>
        </p:txBody>
      </p:sp>
      <p:sp>
        <p:nvSpPr>
          <p:cNvPr id="8193" name="Rectangle 1"/>
          <p:cNvSpPr>
            <a:spLocks noChangeArrowheads="1"/>
          </p:cNvSpPr>
          <p:nvPr/>
        </p:nvSpPr>
        <p:spPr bwMode="auto">
          <a:xfrm>
            <a:off x="3048000" y="2438400"/>
            <a:ext cx="5715000"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Life cycle for Amcor =5 years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Life Cycle for LG =10years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Annual fixed cost for Amcor =1200/5=240 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Annual fixed cost  for LG =3000/10=300 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Running cost /year for Amcor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=2.9*365*.65=688NIS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Running cost for LG =1.2*365*.65=284NIS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Total cost /year =240+688 =928 NIS for Amcor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Total cost /year =300+284 =584 NIS for LG</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Saving money /year =928_584=344NIS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Difference in cost =3000_1200=1800NIS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S.P.B.P= 1800/344=5.2 years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Autofit/>
          </a:bodyPr>
          <a:lstStyle/>
          <a:p>
            <a:r>
              <a:rPr lang="en-US" b="1" dirty="0" smtClean="0">
                <a:solidFill>
                  <a:schemeClr val="tx1"/>
                </a:solidFill>
              </a:rPr>
              <a:t>Chapter Five</a:t>
            </a:r>
            <a:r>
              <a:rPr lang="en-US" sz="2400" dirty="0" smtClean="0">
                <a:solidFill>
                  <a:srgbClr val="C00000"/>
                </a:solidFill>
              </a:rPr>
              <a:t/>
            </a:r>
            <a:br>
              <a:rPr lang="en-US" sz="2400" dirty="0" smtClean="0">
                <a:solidFill>
                  <a:srgbClr val="C00000"/>
                </a:solidFill>
              </a:rPr>
            </a:br>
            <a:r>
              <a:rPr lang="en-US" sz="2400" dirty="0" smtClean="0">
                <a:solidFill>
                  <a:srgbClr val="C00000"/>
                </a:solidFill>
              </a:rPr>
              <a:t>D</a:t>
            </a:r>
            <a:r>
              <a:rPr lang="en-US" sz="2400" b="1" u="sng" dirty="0" smtClean="0">
                <a:solidFill>
                  <a:srgbClr val="C00000"/>
                </a:solidFill>
              </a:rPr>
              <a:t>esign of PV system for electrification of  Safa Village</a:t>
            </a:r>
            <a:r>
              <a:rPr lang="en-US" sz="2400" dirty="0" smtClean="0">
                <a:solidFill>
                  <a:srgbClr val="C00000"/>
                </a:solidFill>
              </a:rPr>
              <a:t/>
            </a:r>
            <a:br>
              <a:rPr lang="en-US" sz="2400" dirty="0" smtClean="0">
                <a:solidFill>
                  <a:srgbClr val="C00000"/>
                </a:solidFill>
              </a:rPr>
            </a:br>
            <a:endParaRPr lang="en-US" sz="2400" dirty="0">
              <a:solidFill>
                <a:srgbClr val="C00000"/>
              </a:solidFill>
            </a:endParaRPr>
          </a:p>
        </p:txBody>
      </p:sp>
      <p:sp>
        <p:nvSpPr>
          <p:cNvPr id="2" name="عنصر نائب للنص 1"/>
          <p:cNvSpPr>
            <a:spLocks noGrp="1"/>
          </p:cNvSpPr>
          <p:nvPr>
            <p:ph type="body" idx="1"/>
          </p:nvPr>
        </p:nvSpPr>
        <p:spPr>
          <a:xfrm>
            <a:off x="457200" y="2743200"/>
            <a:ext cx="8153400" cy="2590800"/>
          </a:xfrm>
        </p:spPr>
        <p:txBody>
          <a:bodyPr>
            <a:normAutofit fontScale="70000" lnSpcReduction="20000"/>
          </a:bodyPr>
          <a:lstStyle/>
          <a:p>
            <a:pPr algn="l"/>
            <a:r>
              <a:rPr lang="en-US" sz="2600" b="0" dirty="0" smtClean="0">
                <a:solidFill>
                  <a:schemeClr val="bg1"/>
                </a:solidFill>
                <a:latin typeface="+mj-lt"/>
              </a:rPr>
              <a:t>information about Safa village </a:t>
            </a:r>
          </a:p>
          <a:p>
            <a:pPr algn="l"/>
            <a:r>
              <a:rPr lang="en-US" sz="2600" b="0" dirty="0" smtClean="0">
                <a:solidFill>
                  <a:schemeClr val="bg1"/>
                </a:solidFill>
                <a:latin typeface="+mj-lt"/>
              </a:rPr>
              <a:t> </a:t>
            </a:r>
          </a:p>
          <a:p>
            <a:pPr algn="l"/>
            <a:r>
              <a:rPr lang="en-US" sz="2600" b="0" dirty="0" smtClean="0">
                <a:solidFill>
                  <a:schemeClr val="bg1"/>
                </a:solidFill>
                <a:latin typeface="+mj-lt"/>
              </a:rPr>
              <a:t>Safa site is a small village that located north west of the town of Beat Ommar and away from it 4.5 km, which suffers from the problem of roads ,and electricity.</a:t>
            </a:r>
          </a:p>
          <a:p>
            <a:pPr algn="l"/>
            <a:r>
              <a:rPr lang="en-US" sz="2600" b="0" dirty="0" smtClean="0">
                <a:solidFill>
                  <a:schemeClr val="bg1"/>
                </a:solidFill>
                <a:latin typeface="+mj-lt"/>
              </a:rPr>
              <a:t> </a:t>
            </a:r>
          </a:p>
          <a:p>
            <a:pPr algn="l"/>
            <a:r>
              <a:rPr lang="en-US" sz="2600" b="0" dirty="0" smtClean="0">
                <a:solidFill>
                  <a:schemeClr val="bg1"/>
                </a:solidFill>
                <a:latin typeface="+mj-lt"/>
              </a:rPr>
              <a:t>the houses lunch power from diesel generator ( 5KW, engine 9HP , fuel capacity 8 Gallons , run time at 50% load is 18 HR , number of hour operation is 14 HR as 8-12AM , 2-12 PM  )</a:t>
            </a:r>
          </a:p>
          <a:p>
            <a:r>
              <a:rPr lang="en-US" dirty="0" smtClean="0">
                <a:solidFill>
                  <a:schemeClr val="bg1"/>
                </a:solidFill>
              </a:rPr>
              <a:t> </a:t>
            </a:r>
          </a:p>
          <a:p>
            <a:endParaRPr lang="en-US" dirty="0">
              <a:solidFill>
                <a:schemeClr val="bg1"/>
              </a:solidFill>
            </a:endParaRPr>
          </a:p>
        </p:txBody>
      </p:sp>
      <p:sp>
        <p:nvSpPr>
          <p:cNvPr id="3" name="عنصر نائب لرقم الشريحة 2"/>
          <p:cNvSpPr>
            <a:spLocks noGrp="1"/>
          </p:cNvSpPr>
          <p:nvPr>
            <p:ph type="sldNum" sz="quarter" idx="12"/>
          </p:nvPr>
        </p:nvSpPr>
        <p:spPr/>
        <p:txBody>
          <a:bodyPr/>
          <a:lstStyle/>
          <a:p>
            <a:fld id="{67DCAB8D-1A1E-4BF9-B17E-E35A0C18ADCD}" type="slidenum">
              <a:rPr lang="en-US" smtClean="0">
                <a:solidFill>
                  <a:schemeClr val="bg1"/>
                </a:solidFill>
              </a:rPr>
              <a:pPr/>
              <a:t>49</a:t>
            </a:fld>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800" dirty="0" smtClean="0"/>
          </a:p>
          <a:p>
            <a:r>
              <a:rPr lang="en-US" sz="2800" dirty="0" smtClean="0"/>
              <a:t>To increase the reliability of the network .</a:t>
            </a:r>
          </a:p>
          <a:p>
            <a:r>
              <a:rPr lang="en-US" sz="2800" dirty="0" smtClean="0"/>
              <a:t>Energy conservation study and suggestions .</a:t>
            </a:r>
          </a:p>
          <a:p>
            <a:r>
              <a:rPr lang="en-US" sz="2800" dirty="0" smtClean="0"/>
              <a:t> To design PV system for Safa town</a:t>
            </a:r>
          </a:p>
          <a:p>
            <a:pPr>
              <a:buNone/>
            </a:pPr>
            <a:endParaRPr lang="en-US" sz="2800" dirty="0" smtClean="0"/>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tx1"/>
                </a:solidFill>
              </a:rPr>
              <a:pPr/>
              <a:t>5</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67DCAB8D-1A1E-4BF9-B17E-E35A0C18ADCD}" type="slidenum">
              <a:rPr lang="en-US" smtClean="0">
                <a:solidFill>
                  <a:schemeClr val="tx1"/>
                </a:solidFill>
              </a:rPr>
              <a:pPr/>
              <a:t>50</a:t>
            </a:fld>
            <a:endParaRPr lang="en-US" dirty="0">
              <a:solidFill>
                <a:schemeClr val="tx1"/>
              </a:solidFill>
            </a:endParaRPr>
          </a:p>
        </p:txBody>
      </p:sp>
      <p:sp>
        <p:nvSpPr>
          <p:cNvPr id="57345" name="Rectangle 1"/>
          <p:cNvSpPr>
            <a:spLocks noChangeArrowheads="1"/>
          </p:cNvSpPr>
          <p:nvPr/>
        </p:nvSpPr>
        <p:spPr bwMode="auto">
          <a:xfrm>
            <a:off x="381000" y="393412"/>
            <a:ext cx="5029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00250" algn="l"/>
              </a:tabLst>
            </a:pP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5.2 The electrical loads of household for Safa site</a:t>
            </a:r>
            <a:endParaRPr kumimoji="0" lang="en-US" b="0" i="0" u="none" strike="noStrike" cap="none" normalizeH="0" baseline="0" dirty="0" smtClean="0">
              <a:ln>
                <a:noFill/>
              </a:ln>
              <a:solidFill>
                <a:srgbClr val="C00000"/>
              </a:solidFill>
              <a:effectLst/>
              <a:latin typeface="Arial" pitchFamily="34" charset="0"/>
              <a:cs typeface="Arial" pitchFamily="34" charset="0"/>
            </a:endParaRPr>
          </a:p>
        </p:txBody>
      </p:sp>
      <p:graphicFrame>
        <p:nvGraphicFramePr>
          <p:cNvPr id="57346" name="Object 2"/>
          <p:cNvGraphicFramePr>
            <a:graphicFrameLocks noChangeAspect="1"/>
          </p:cNvGraphicFramePr>
          <p:nvPr/>
        </p:nvGraphicFramePr>
        <p:xfrm>
          <a:off x="2743200" y="1343025"/>
          <a:ext cx="6077243" cy="2314575"/>
        </p:xfrm>
        <a:graphic>
          <a:graphicData uri="http://schemas.openxmlformats.org/presentationml/2006/ole">
            <p:oleObj spid="_x0000_s57346" name="Worksheet" r:id="rId3" imgW="4238549" imgH="1933651" progId="Excel.Sheet.12">
              <p:embed/>
            </p:oleObj>
          </a:graphicData>
        </a:graphic>
      </p:graphicFrame>
      <p:sp>
        <p:nvSpPr>
          <p:cNvPr id="57347" name="Rectangle 3"/>
          <p:cNvSpPr>
            <a:spLocks noChangeArrowheads="1"/>
          </p:cNvSpPr>
          <p:nvPr/>
        </p:nvSpPr>
        <p:spPr bwMode="auto">
          <a:xfrm>
            <a:off x="533400" y="1447800"/>
            <a:ext cx="20574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of house = 3</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Electrical energy consumption  = 1270 * 3 = 3.810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Kwh</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/day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Total required power = (343*3)/D.V = 1029/1.25 = 823.2 W</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7348" name="Rectangle 4"/>
          <p:cNvSpPr>
            <a:spLocks noChangeArrowheads="1"/>
          </p:cNvSpPr>
          <p:nvPr/>
        </p:nvSpPr>
        <p:spPr bwMode="auto">
          <a:xfrm>
            <a:off x="457200" y="4097179"/>
            <a:ext cx="47244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We use multicrystalline 36 rectangular cell module type (KC 130 GHT – 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صورة 9" descr="C:\Documents and Settings\user\Desktop\iv curvee.bmp"/>
          <p:cNvPicPr/>
          <p:nvPr/>
        </p:nvPicPr>
        <p:blipFill>
          <a:blip r:embed="rId4"/>
          <a:srcRect/>
          <a:stretch>
            <a:fillRect/>
          </a:stretch>
        </p:blipFill>
        <p:spPr bwMode="auto">
          <a:xfrm>
            <a:off x="4572000" y="4572000"/>
            <a:ext cx="2305050" cy="1619250"/>
          </a:xfrm>
          <a:prstGeom prst="rect">
            <a:avLst/>
          </a:prstGeom>
          <a:noFill/>
          <a:ln w="9525">
            <a:noFill/>
            <a:miter lim="800000"/>
            <a:headEnd/>
            <a:tailEnd/>
          </a:ln>
        </p:spPr>
      </p:pic>
      <p:sp>
        <p:nvSpPr>
          <p:cNvPr id="57351" name="Rectangle 7"/>
          <p:cNvSpPr>
            <a:spLocks noChangeArrowheads="1"/>
          </p:cNvSpPr>
          <p:nvPr/>
        </p:nvSpPr>
        <p:spPr bwMode="auto">
          <a:xfrm>
            <a:off x="914400" y="4505980"/>
            <a:ext cx="22860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Peak power = 130 W</a:t>
            </a:r>
          </a:p>
          <a:p>
            <a:pPr lvl="0" rtl="1" fontAlgn="base">
              <a:spcBef>
                <a:spcPct val="0"/>
              </a:spcBef>
              <a:spcAft>
                <a:spcPct val="0"/>
              </a:spcAft>
            </a:pPr>
            <a:r>
              <a:rPr lang="en-US" sz="1400" dirty="0" smtClean="0"/>
              <a:t>VMPP ≈ 0.8 * Voc =17.6 V</a:t>
            </a:r>
          </a:p>
          <a:p>
            <a:pPr lvl="0" rtl="1" fontAlgn="base">
              <a:spcBef>
                <a:spcPct val="0"/>
              </a:spcBef>
              <a:spcAft>
                <a:spcPct val="0"/>
              </a:spcAft>
            </a:pPr>
            <a:r>
              <a:rPr lang="en-US" sz="1400" dirty="0" smtClean="0"/>
              <a:t> IMPP ≈ 0.9 * ISC = 7.39 A</a:t>
            </a:r>
          </a:p>
          <a:p>
            <a:pPr rtl="1"/>
            <a:r>
              <a:rPr lang="en-US" sz="1400" dirty="0" err="1" smtClean="0"/>
              <a:t>Vo.c</a:t>
            </a:r>
            <a:r>
              <a:rPr lang="en-US" sz="1400" dirty="0" smtClean="0"/>
              <a:t> = 21.9v</a:t>
            </a:r>
          </a:p>
          <a:p>
            <a:pPr rtl="1"/>
            <a:r>
              <a:rPr lang="en-US" sz="1400" dirty="0" smtClean="0"/>
              <a:t>I </a:t>
            </a:r>
            <a:r>
              <a:rPr lang="en-US" sz="1400" dirty="0" err="1" smtClean="0"/>
              <a:t>s.c</a:t>
            </a:r>
            <a:r>
              <a:rPr lang="en-US" sz="1400" dirty="0" smtClean="0"/>
              <a:t> = 8.02 A</a:t>
            </a:r>
          </a:p>
          <a:p>
            <a:pPr lvl="0" rtl="1" fontAlgn="base">
              <a:spcBef>
                <a:spcPct val="0"/>
              </a:spcBef>
              <a:spcAft>
                <a:spcPct val="0"/>
              </a:spcAf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51</a:t>
            </a:fld>
            <a:endParaRPr lang="en-US" dirty="0">
              <a:solidFill>
                <a:schemeClr val="tx1"/>
              </a:solidFill>
            </a:endParaRPr>
          </a:p>
        </p:txBody>
      </p:sp>
      <p:sp>
        <p:nvSpPr>
          <p:cNvPr id="72705" name="Rectangle 1"/>
          <p:cNvSpPr>
            <a:spLocks noChangeArrowheads="1"/>
          </p:cNvSpPr>
          <p:nvPr/>
        </p:nvSpPr>
        <p:spPr bwMode="auto">
          <a:xfrm>
            <a:off x="457200" y="797272"/>
            <a:ext cx="7391400"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00250" algn="l"/>
              </a:tabLst>
            </a:pP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5.3  Design of centralized PV system components for </a:t>
            </a:r>
            <a:r>
              <a:rPr kumimoji="0" lang="en-US"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safa</a:t>
            </a: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village</a:t>
            </a:r>
          </a:p>
          <a:p>
            <a:pPr marL="0" marR="0" lvl="0" indent="0" algn="l" defTabSz="914400" rtl="0" eaLnBrk="1" fontAlgn="base" latinLnBrk="0" hangingPunct="1">
              <a:lnSpc>
                <a:spcPct val="100000"/>
              </a:lnSpc>
              <a:spcBef>
                <a:spcPct val="0"/>
              </a:spcBef>
              <a:spcAft>
                <a:spcPct val="0"/>
              </a:spcAft>
              <a:buClrTx/>
              <a:buSzTx/>
              <a:buFontTx/>
              <a:buNone/>
              <a:tabLst>
                <a:tab pos="2000250" algn="l"/>
              </a:tabLst>
            </a:pPr>
            <a:endParaRPr lang="en-US" sz="1300" b="1" dirty="0" smtClean="0">
              <a:latin typeface="Times New Roman" pitchFamily="18" charset="0"/>
              <a:cs typeface="Times New Roman" pitchFamily="18" charset="0"/>
            </a:endParaRPr>
          </a:p>
          <a:p>
            <a:pPr fontAlgn="base">
              <a:spcBef>
                <a:spcPct val="0"/>
              </a:spcBef>
              <a:spcAft>
                <a:spcPct val="0"/>
              </a:spcAft>
              <a:tabLst>
                <a:tab pos="2000250" algn="l"/>
              </a:tabLst>
            </a:pPr>
            <a:r>
              <a:rPr lang="en-US" sz="1400" b="1" i="1" dirty="0" smtClean="0"/>
              <a:t>5.3.1 PV generating sizing</a:t>
            </a:r>
            <a:endParaRPr lang="en-US" sz="1400" dirty="0" smtClean="0"/>
          </a:p>
          <a:p>
            <a:pPr marL="0" marR="0" lvl="0" indent="0" algn="l" defTabSz="914400" rtl="0" eaLnBrk="1" fontAlgn="base" latinLnBrk="0" hangingPunct="1">
              <a:lnSpc>
                <a:spcPct val="100000"/>
              </a:lnSpc>
              <a:spcBef>
                <a:spcPct val="0"/>
              </a:spcBef>
              <a:spcAft>
                <a:spcPct val="0"/>
              </a:spcAft>
              <a:buClrTx/>
              <a:buSzTx/>
              <a:buFontTx/>
              <a:buNone/>
              <a:tabLst>
                <a:tab pos="2000250" algn="l"/>
              </a:tabLst>
            </a:pPr>
            <a:endParaRPr kumimoji="0" lang="en-US" sz="1300" b="1" i="0" u="none" strike="noStrike" cap="none" normalizeH="0" baseline="0" dirty="0" smtClean="0">
              <a:ln>
                <a:noFill/>
              </a:ln>
              <a:solidFill>
                <a:schemeClr val="tx1"/>
              </a:solidFill>
              <a:effectLst/>
              <a:latin typeface="Times New Roman" pitchFamily="18" charset="0"/>
              <a:cs typeface="Times New Roman" pitchFamily="18" charset="0"/>
            </a:endParaRPr>
          </a:p>
          <a:p>
            <a:pPr rtl="1"/>
            <a:r>
              <a:rPr lang="en-US" b="1" i="1" dirty="0" smtClean="0"/>
              <a:t> </a:t>
            </a:r>
            <a:endParaRPr lang="en-US" dirty="0" smtClean="0"/>
          </a:p>
          <a:p>
            <a:pPr rtl="1"/>
            <a:r>
              <a:rPr lang="en-US" i="1" dirty="0" err="1" smtClean="0"/>
              <a:t>Ppv</a:t>
            </a:r>
            <a:r>
              <a:rPr lang="en-US" i="1" dirty="0" smtClean="0"/>
              <a:t>=( </a:t>
            </a:r>
            <a:r>
              <a:rPr lang="en-US" dirty="0" smtClean="0"/>
              <a:t>E/(</a:t>
            </a:r>
            <a:r>
              <a:rPr lang="en-US" dirty="0" err="1" smtClean="0"/>
              <a:t>ηv</a:t>
            </a:r>
            <a:r>
              <a:rPr lang="en-US" dirty="0" smtClean="0"/>
              <a:t>*</a:t>
            </a:r>
            <a:r>
              <a:rPr lang="en-US" dirty="0" err="1" smtClean="0"/>
              <a:t>ηR</a:t>
            </a:r>
            <a:r>
              <a:rPr lang="en-US" dirty="0" smtClean="0"/>
              <a:t>*PSH) )*S.F    where PSH = 5.4 H in </a:t>
            </a:r>
            <a:r>
              <a:rPr lang="en-US" dirty="0" err="1" smtClean="0"/>
              <a:t>palestine</a:t>
            </a:r>
            <a:endParaRPr lang="en-US" dirty="0" smtClean="0"/>
          </a:p>
          <a:p>
            <a:pPr rtl="1"/>
            <a:r>
              <a:rPr lang="en-US" dirty="0" smtClean="0"/>
              <a:t>     = 3.810 * 1.15/.9*.92*5.4  = 0.98 </a:t>
            </a:r>
            <a:r>
              <a:rPr lang="en-US" dirty="0" err="1" smtClean="0"/>
              <a:t>KWp</a:t>
            </a:r>
            <a:endParaRPr lang="en-US" dirty="0" smtClean="0"/>
          </a:p>
          <a:p>
            <a:pPr rtl="1"/>
            <a:r>
              <a:rPr lang="en-US" dirty="0" smtClean="0"/>
              <a:t># of necessary PV module = NO.PV = </a:t>
            </a:r>
            <a:r>
              <a:rPr lang="en-US" dirty="0" err="1" smtClean="0"/>
              <a:t>Ppv</a:t>
            </a:r>
            <a:r>
              <a:rPr lang="en-US" dirty="0" smtClean="0"/>
              <a:t>/</a:t>
            </a:r>
            <a:r>
              <a:rPr lang="en-US" dirty="0" err="1" smtClean="0"/>
              <a:t>Pmpp</a:t>
            </a:r>
            <a:r>
              <a:rPr lang="en-US" dirty="0" smtClean="0"/>
              <a:t> </a:t>
            </a:r>
          </a:p>
          <a:p>
            <a:pPr rtl="1"/>
            <a:r>
              <a:rPr lang="en-US" dirty="0" smtClean="0"/>
              <a:t>                                           = 980/130=2.73 ≈3  PV module  </a:t>
            </a:r>
          </a:p>
          <a:p>
            <a:pPr rtl="1"/>
            <a:r>
              <a:rPr lang="en-US" dirty="0" smtClean="0"/>
              <a:t>Nominal voltage of PV generator = 48 V</a:t>
            </a:r>
          </a:p>
          <a:p>
            <a:pPr rtl="1"/>
            <a:r>
              <a:rPr lang="en-US" dirty="0" smtClean="0"/>
              <a:t># of module in series = NO.pvs=</a:t>
            </a:r>
            <a:r>
              <a:rPr lang="en-US" dirty="0" err="1" smtClean="0"/>
              <a:t>Vpv</a:t>
            </a:r>
            <a:r>
              <a:rPr lang="en-US" dirty="0" smtClean="0"/>
              <a:t>/</a:t>
            </a:r>
            <a:r>
              <a:rPr lang="en-US" dirty="0" err="1" smtClean="0"/>
              <a:t>Vmmp</a:t>
            </a:r>
            <a:endParaRPr lang="en-US" dirty="0" smtClean="0"/>
          </a:p>
          <a:p>
            <a:pPr rtl="1"/>
            <a:r>
              <a:rPr lang="en-US" dirty="0" smtClean="0"/>
              <a:t>                                                  =48/17.6 =2.73≈ 3 </a:t>
            </a:r>
          </a:p>
          <a:p>
            <a:pPr rtl="1"/>
            <a:r>
              <a:rPr lang="en-US" dirty="0" smtClean="0"/>
              <a:t># of string = </a:t>
            </a:r>
            <a:r>
              <a:rPr lang="en-US" dirty="0" err="1" smtClean="0"/>
              <a:t>NO.pv</a:t>
            </a:r>
            <a:r>
              <a:rPr lang="en-US" dirty="0" smtClean="0"/>
              <a:t>/NO.pvs = 7.538/2.73 = 3 string</a:t>
            </a:r>
          </a:p>
          <a:p>
            <a:pPr rtl="1"/>
            <a:r>
              <a:rPr lang="en-US" dirty="0" smtClean="0"/>
              <a:t># of PV generator modulo = 3 * 3 = 9 modulo </a:t>
            </a:r>
          </a:p>
          <a:p>
            <a:pPr rtl="1"/>
            <a:r>
              <a:rPr lang="en-US" dirty="0" smtClean="0"/>
              <a:t>The area of array is ( 3 * 1.425)*(3*0.652)=8.36 m²</a:t>
            </a:r>
          </a:p>
          <a:p>
            <a:pPr marL="0" marR="0" lvl="0" indent="0" algn="l" defTabSz="914400" rtl="0" eaLnBrk="1" fontAlgn="base" latinLnBrk="0" hangingPunct="1">
              <a:lnSpc>
                <a:spcPct val="100000"/>
              </a:lnSpc>
              <a:spcBef>
                <a:spcPct val="0"/>
              </a:spcBef>
              <a:spcAft>
                <a:spcPct val="0"/>
              </a:spcAft>
              <a:buClrTx/>
              <a:buSzTx/>
              <a:buFontTx/>
              <a:buNone/>
              <a:tabLst>
                <a:tab pos="200025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52</a:t>
            </a:fld>
            <a:endParaRPr lang="en-US" dirty="0">
              <a:solidFill>
                <a:schemeClr val="tx1"/>
              </a:solidFill>
            </a:endParaRPr>
          </a:p>
        </p:txBody>
      </p:sp>
      <p:pic>
        <p:nvPicPr>
          <p:cNvPr id="3" name="صورة 2" descr="C:\Documents and Settings\user\Desktop\PV module.bmp"/>
          <p:cNvPicPr/>
          <p:nvPr/>
        </p:nvPicPr>
        <p:blipFill>
          <a:blip r:embed="rId2"/>
          <a:srcRect/>
          <a:stretch>
            <a:fillRect/>
          </a:stretch>
        </p:blipFill>
        <p:spPr bwMode="auto">
          <a:xfrm>
            <a:off x="1905000" y="381000"/>
            <a:ext cx="5572125" cy="3486150"/>
          </a:xfrm>
          <a:prstGeom prst="rect">
            <a:avLst/>
          </a:prstGeom>
          <a:noFill/>
          <a:ln w="9525">
            <a:noFill/>
            <a:miter lim="800000"/>
            <a:headEnd/>
            <a:tailEnd/>
          </a:ln>
        </p:spPr>
      </p:pic>
      <p:sp>
        <p:nvSpPr>
          <p:cNvPr id="73729" name="Rectangle 1"/>
          <p:cNvSpPr>
            <a:spLocks noChangeArrowheads="1"/>
          </p:cNvSpPr>
          <p:nvPr/>
        </p:nvSpPr>
        <p:spPr bwMode="auto">
          <a:xfrm>
            <a:off x="762000" y="3962400"/>
            <a:ext cx="69342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e_AlMateen"/>
                <a:ea typeface="SymbolMT"/>
                <a:cs typeface="Times New Roman" pitchFamily="18" charset="0"/>
              </a:rPr>
              <a:t>I</a:t>
            </a:r>
            <a:r>
              <a:rPr kumimoji="0" lang="en-US" sz="1000" b="0" i="0" u="none" strike="noStrike" cap="none" normalizeH="0" baseline="0" dirty="0" err="1" smtClean="0">
                <a:ln>
                  <a:noFill/>
                </a:ln>
                <a:solidFill>
                  <a:schemeClr val="tx1"/>
                </a:solidFill>
                <a:effectLst/>
                <a:latin typeface="ae_AlMateen"/>
                <a:ea typeface="SymbolMT"/>
                <a:cs typeface="Times New Roman" pitchFamily="18" charset="0"/>
              </a:rPr>
              <a:t>mpp</a:t>
            </a:r>
            <a:r>
              <a:rPr kumimoji="0" lang="en-US" sz="1400" b="0" i="0" u="none" strike="noStrike" cap="none" normalizeH="0" baseline="0" dirty="0" smtClean="0">
                <a:ln>
                  <a:noFill/>
                </a:ln>
                <a:solidFill>
                  <a:schemeClr val="tx1"/>
                </a:solidFill>
                <a:effectLst/>
                <a:latin typeface="ae_AlMateen"/>
                <a:ea typeface="SymbolMT"/>
                <a:cs typeface="Times New Roman" pitchFamily="18" charset="0"/>
              </a:rPr>
              <a:t> = 3 * 7.39 = 22.17 A</a:t>
            </a:r>
            <a:endParaRPr kumimoji="0" lang="en-US" sz="1400" b="0" i="0" u="none" strike="noStrike" cap="none" normalizeH="0" baseline="0" dirty="0" smtClean="0">
              <a:ln>
                <a:noFill/>
              </a:ln>
              <a:solidFill>
                <a:schemeClr val="tx1"/>
              </a:solidFill>
              <a:effectLst/>
              <a:latin typeface="ae_AlMateen"/>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e_AlMateen"/>
                <a:ea typeface="SymbolMT"/>
                <a:cs typeface="Times New Roman" pitchFamily="18" charset="0"/>
              </a:rPr>
              <a:t>V</a:t>
            </a:r>
            <a:r>
              <a:rPr kumimoji="0" lang="en-US" sz="1000" b="0" i="0" u="none" strike="noStrike" cap="none" normalizeH="0" baseline="0" dirty="0" err="1" smtClean="0">
                <a:ln>
                  <a:noFill/>
                </a:ln>
                <a:solidFill>
                  <a:schemeClr val="tx1"/>
                </a:solidFill>
                <a:effectLst/>
                <a:latin typeface="ae_AlMateen"/>
                <a:ea typeface="SymbolMT"/>
                <a:cs typeface="Times New Roman" pitchFamily="18" charset="0"/>
              </a:rPr>
              <a:t>mpp</a:t>
            </a:r>
            <a:r>
              <a:rPr kumimoji="0" lang="en-US" sz="1400" b="0" i="0" u="none" strike="noStrike" cap="none" normalizeH="0" baseline="0" dirty="0" smtClean="0">
                <a:ln>
                  <a:noFill/>
                </a:ln>
                <a:solidFill>
                  <a:schemeClr val="tx1"/>
                </a:solidFill>
                <a:effectLst/>
                <a:latin typeface="ae_AlMateen"/>
                <a:ea typeface="SymbolMT"/>
                <a:cs typeface="Times New Roman" pitchFamily="18" charset="0"/>
              </a:rPr>
              <a:t>= 3 * 17.6 = 52.8 V DC</a:t>
            </a:r>
            <a:endParaRPr kumimoji="0" lang="en-US" sz="1400" b="0" i="0" u="none" strike="noStrike" cap="none" normalizeH="0" baseline="0" dirty="0" smtClean="0">
              <a:ln>
                <a:noFill/>
              </a:ln>
              <a:solidFill>
                <a:schemeClr val="tx1"/>
              </a:solidFill>
              <a:effectLst/>
              <a:latin typeface="ae_AlMateen"/>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e_AlMateen"/>
                <a:ea typeface="SymbolMT"/>
                <a:cs typeface="Times New Roman" pitchFamily="18" charset="0"/>
              </a:rPr>
              <a:t>V</a:t>
            </a:r>
            <a:r>
              <a:rPr kumimoji="0" lang="en-US" sz="1000" b="0" i="0" u="none" strike="noStrike" cap="none" normalizeH="0" baseline="0" dirty="0" err="1" smtClean="0">
                <a:ln>
                  <a:noFill/>
                </a:ln>
                <a:solidFill>
                  <a:schemeClr val="tx1"/>
                </a:solidFill>
                <a:effectLst/>
                <a:latin typeface="ae_AlMateen"/>
                <a:ea typeface="SymbolMT"/>
                <a:cs typeface="Times New Roman" pitchFamily="18" charset="0"/>
              </a:rPr>
              <a:t>o.c</a:t>
            </a:r>
            <a:r>
              <a:rPr kumimoji="0" lang="en-US" sz="1400" b="0" i="0" u="none" strike="noStrike" cap="none" normalizeH="0" baseline="0" dirty="0" smtClean="0">
                <a:ln>
                  <a:noFill/>
                </a:ln>
                <a:solidFill>
                  <a:schemeClr val="tx1"/>
                </a:solidFill>
                <a:effectLst/>
                <a:latin typeface="ae_AlMateen"/>
                <a:ea typeface="SymbolMT"/>
                <a:cs typeface="Times New Roman" pitchFamily="18" charset="0"/>
              </a:rPr>
              <a:t> = 3 * 21.9 = 65.7 V DC</a:t>
            </a:r>
            <a:endParaRPr kumimoji="0" lang="en-US" sz="1400" b="0" i="0" u="none" strike="noStrike" cap="none" normalizeH="0" baseline="0" dirty="0" smtClean="0">
              <a:ln>
                <a:noFill/>
              </a:ln>
              <a:solidFill>
                <a:schemeClr val="tx1"/>
              </a:solidFill>
              <a:effectLst/>
              <a:latin typeface="ae_AlMateen"/>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ae_AlMateen"/>
                <a:ea typeface="SymbolMT"/>
                <a:cs typeface="Times New Roman" pitchFamily="18" charset="0"/>
              </a:rPr>
              <a:t>I</a:t>
            </a:r>
            <a:r>
              <a:rPr kumimoji="0" lang="en-US" sz="1000" b="0" i="0" u="none" strike="noStrike" cap="none" normalizeH="0" baseline="0" dirty="0" err="1" smtClean="0">
                <a:ln>
                  <a:noFill/>
                </a:ln>
                <a:solidFill>
                  <a:schemeClr val="tx1"/>
                </a:solidFill>
                <a:effectLst/>
                <a:latin typeface="ae_AlMateen"/>
                <a:ea typeface="SymbolMT"/>
                <a:cs typeface="Times New Roman" pitchFamily="18" charset="0"/>
              </a:rPr>
              <a:t>s.c</a:t>
            </a:r>
            <a:r>
              <a:rPr kumimoji="0" lang="en-US" sz="1400" b="0" i="0" u="none" strike="noStrike" cap="none" normalizeH="0" baseline="0" dirty="0" smtClean="0">
                <a:ln>
                  <a:noFill/>
                </a:ln>
                <a:solidFill>
                  <a:schemeClr val="tx1"/>
                </a:solidFill>
                <a:effectLst/>
                <a:latin typeface="ae_AlMateen"/>
                <a:ea typeface="SymbolMT"/>
                <a:cs typeface="Times New Roman" pitchFamily="18" charset="0"/>
              </a:rPr>
              <a:t> = 3 * 8.02 = 24.06 A</a:t>
            </a:r>
          </a:p>
          <a:p>
            <a:pPr rtl="1"/>
            <a:r>
              <a:rPr lang="en-US" sz="1400" dirty="0" smtClean="0">
                <a:latin typeface="ae_AlMateen"/>
              </a:rPr>
              <a:t>The actual maximum power obtained from PV =</a:t>
            </a:r>
            <a:r>
              <a:rPr lang="en-US" sz="1400" dirty="0" err="1" smtClean="0">
                <a:latin typeface="ae_AlMateen"/>
              </a:rPr>
              <a:t>V</a:t>
            </a:r>
            <a:r>
              <a:rPr lang="en-US" sz="1000" dirty="0" err="1" smtClean="0">
                <a:latin typeface="ae_AlMateen"/>
              </a:rPr>
              <a:t>mpp</a:t>
            </a:r>
            <a:r>
              <a:rPr lang="en-US" sz="1400" dirty="0" smtClean="0">
                <a:latin typeface="ae_AlMateen"/>
              </a:rPr>
              <a:t> * I </a:t>
            </a:r>
            <a:r>
              <a:rPr lang="en-US" sz="1000" dirty="0" err="1" smtClean="0">
                <a:latin typeface="ae_AlMateen"/>
              </a:rPr>
              <a:t>mpp</a:t>
            </a:r>
            <a:endParaRPr lang="en-US" sz="1000" dirty="0" smtClean="0">
              <a:latin typeface="ae_AlMateen"/>
            </a:endParaRPr>
          </a:p>
          <a:p>
            <a:pPr rtl="1"/>
            <a:r>
              <a:rPr lang="en-US" sz="1400" dirty="0" smtClean="0">
                <a:latin typeface="ae_AlMateen"/>
              </a:rPr>
              <a:t>                                                                          =52.8 * 22.17 =1.170 KWP</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e_AlMateen"/>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53</a:t>
            </a:fld>
            <a:endParaRPr lang="en-US" dirty="0">
              <a:solidFill>
                <a:schemeClr val="tx1"/>
              </a:solidFill>
            </a:endParaRPr>
          </a:p>
        </p:txBody>
      </p:sp>
      <p:sp>
        <p:nvSpPr>
          <p:cNvPr id="74753" name="Rectangle 1"/>
          <p:cNvSpPr>
            <a:spLocks noChangeArrowheads="1"/>
          </p:cNvSpPr>
          <p:nvPr/>
        </p:nvSpPr>
        <p:spPr bwMode="auto">
          <a:xfrm>
            <a:off x="457200" y="530423"/>
            <a:ext cx="7924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5.3.2 the battery , charge </a:t>
            </a:r>
            <a:r>
              <a:rPr kumimoji="0" lang="en-US" sz="16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regulater</a:t>
            </a:r>
            <a:r>
              <a:rPr kumimoji="0" lang="en-US" sz="16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 and </a:t>
            </a:r>
            <a:r>
              <a:rPr kumimoji="0" lang="en-US" sz="16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invertor</a:t>
            </a:r>
            <a:r>
              <a:rPr kumimoji="0" lang="en-US" sz="16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rgbClr val="C00000"/>
              </a:solidFill>
              <a:effectLst/>
              <a:latin typeface="Arial" pitchFamily="34" charset="0"/>
              <a:cs typeface="Arial" pitchFamily="34" charset="0"/>
            </a:endParaRPr>
          </a:p>
        </p:txBody>
      </p:sp>
      <p:sp>
        <p:nvSpPr>
          <p:cNvPr id="74754" name="Rectangle 2"/>
          <p:cNvSpPr>
            <a:spLocks noChangeArrowheads="1"/>
          </p:cNvSpPr>
          <p:nvPr/>
        </p:nvSpPr>
        <p:spPr bwMode="auto">
          <a:xfrm>
            <a:off x="609600" y="1085671"/>
            <a:ext cx="54864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1" i="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The Battery</a:t>
            </a:r>
            <a:endParaRPr kumimoji="0" lang="en-US" sz="1400" b="0" i="0" u="none" strike="noStrike" cap="none" normalizeH="0" baseline="0" dirty="0" smtClean="0">
              <a:ln>
                <a:noFill/>
              </a:ln>
              <a:solidFill>
                <a:srgbClr val="C0000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CAH = E /(</a:t>
            </a:r>
            <a:r>
              <a:rPr kumimoji="0" lang="en-US"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Vb</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*DOD *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ηv</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ηB</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CAH for two day =</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2*3.810/(48*.75*.85*.9)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276 .68AH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CWH</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CAH</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Vb</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276.68 * 48 = 13281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Wh</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We use battery 2v/300Ah  (sale this battery 63 $ , model No GFM-300G)</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C:\Documents and Settings\user\Desktop\battery.bmp"/>
          <p:cNvPicPr/>
          <p:nvPr/>
        </p:nvPicPr>
        <p:blipFill>
          <a:blip r:embed="rId2"/>
          <a:srcRect/>
          <a:stretch>
            <a:fillRect/>
          </a:stretch>
        </p:blipFill>
        <p:spPr bwMode="auto">
          <a:xfrm>
            <a:off x="6096000" y="914400"/>
            <a:ext cx="2667000" cy="2133600"/>
          </a:xfrm>
          <a:prstGeom prst="rect">
            <a:avLst/>
          </a:prstGeom>
          <a:noFill/>
          <a:ln w="9525">
            <a:noFill/>
            <a:miter lim="800000"/>
            <a:headEnd/>
            <a:tailEnd/>
          </a:ln>
        </p:spPr>
      </p:pic>
      <p:sp>
        <p:nvSpPr>
          <p:cNvPr id="74755" name="Rectangle 3"/>
          <p:cNvSpPr>
            <a:spLocks noChangeArrowheads="1"/>
          </p:cNvSpPr>
          <p:nvPr/>
        </p:nvSpPr>
        <p:spPr bwMode="auto">
          <a:xfrm>
            <a:off x="304800" y="2971800"/>
            <a:ext cx="5943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400" b="1" i="0" u="sng" strike="noStrike" cap="none" normalizeH="0" baseline="0" dirty="0" smtClean="0">
                <a:ln>
                  <a:noFill/>
                </a:ln>
                <a:solidFill>
                  <a:srgbClr val="C00000"/>
                </a:solidFill>
                <a:effectLst/>
                <a:latin typeface="Times New Roman" pitchFamily="18" charset="0"/>
                <a:ea typeface="SymbolMT"/>
                <a:cs typeface="Times New Roman" pitchFamily="18" charset="0"/>
              </a:rPr>
              <a:t>Charge Regulator</a:t>
            </a:r>
            <a:endParaRPr kumimoji="0" lang="en-US" sz="1400" b="0" i="0" u="none" strike="noStrike" cap="none" normalizeH="0" baseline="0" dirty="0" smtClean="0">
              <a:ln>
                <a:noFill/>
              </a:ln>
              <a:solidFill>
                <a:srgbClr val="C0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Voutput</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must be equal to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Vnominal</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(PV) = 48*0.875-48*1.2 = (42-57.6)V DC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The appropriate rated power of CR must be equal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Ppv</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1.170KWP ≈1.5KWP</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Change regulator have been selected (30A-48V)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Efficiency   must be not less of 92% </a:t>
            </a:r>
          </a:p>
          <a:p>
            <a:pPr marL="0" marR="0" lvl="0" indent="0" defTabSz="914400" rtl="0" eaLnBrk="0" fontAlgn="base" latinLnBrk="0" hangingPunct="0">
              <a:lnSpc>
                <a:spcPct val="100000"/>
              </a:lnSpc>
              <a:spcBef>
                <a:spcPct val="0"/>
              </a:spcBef>
              <a:spcAft>
                <a:spcPct val="0"/>
              </a:spcAft>
              <a:buClrTx/>
              <a:buSzTx/>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rgbClr val="C00000"/>
                </a:solidFill>
                <a:effectLst/>
                <a:latin typeface="Times New Roman" pitchFamily="18" charset="0"/>
                <a:ea typeface="SymbolMT"/>
                <a:cs typeface="Times New Roman" pitchFamily="18" charset="0"/>
              </a:rPr>
              <a:t>Inverter </a:t>
            </a:r>
            <a:endParaRPr kumimoji="0" lang="en-US" sz="1400" b="0" i="0" u="none" strike="noStrike" cap="none" normalizeH="0" baseline="0" dirty="0" smtClean="0">
              <a:ln>
                <a:noFill/>
              </a:ln>
              <a:solidFill>
                <a:srgbClr val="C0000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err="1" smtClean="0">
                <a:ln>
                  <a:noFill/>
                </a:ln>
                <a:solidFill>
                  <a:schemeClr val="tx1"/>
                </a:solidFill>
                <a:effectLst/>
                <a:latin typeface="Times New Roman" pitchFamily="18" charset="0"/>
                <a:ea typeface="SymbolMT"/>
                <a:cs typeface="Times New Roman" pitchFamily="18" charset="0"/>
              </a:rPr>
              <a:t>Vinput</a:t>
            </a:r>
            <a:r>
              <a:rPr kumimoji="0" lang="en-US" sz="1400" b="1"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has to be matched with battery block voltage = VCR output =(42-57.6) V DC</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err="1" smtClean="0">
                <a:ln>
                  <a:noFill/>
                </a:ln>
                <a:solidFill>
                  <a:schemeClr val="tx1"/>
                </a:solidFill>
                <a:effectLst/>
                <a:latin typeface="Times New Roman" pitchFamily="18" charset="0"/>
                <a:ea typeface="SymbolMT"/>
                <a:cs typeface="Times New Roman" pitchFamily="18" charset="0"/>
              </a:rPr>
              <a:t>Voutput</a:t>
            </a:r>
            <a:r>
              <a:rPr kumimoji="0" lang="en-US" sz="1400" b="1"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230V AC  ± 5%  ,  one phase  ,  50 HZ</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Power of inverter is </a:t>
            </a:r>
            <a:r>
              <a:rPr kumimoji="0" lang="en-US" sz="14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Pnominal</a:t>
            </a: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1.278KW ≈ 1.5 KW</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Efficiency must be not less than  90%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54</a:t>
            </a:fld>
            <a:endParaRPr lang="en-US" dirty="0">
              <a:solidFill>
                <a:schemeClr val="tx1"/>
              </a:solidFill>
            </a:endParaRPr>
          </a:p>
        </p:txBody>
      </p:sp>
      <p:sp>
        <p:nvSpPr>
          <p:cNvPr id="75777" name="Rectangle 1"/>
          <p:cNvSpPr>
            <a:spLocks noChangeArrowheads="1"/>
          </p:cNvSpPr>
          <p:nvPr/>
        </p:nvSpPr>
        <p:spPr bwMode="auto">
          <a:xfrm>
            <a:off x="457200" y="561201"/>
            <a:ext cx="5105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5.3.3 Electrical network map for centralized case</a:t>
            </a:r>
            <a:endParaRPr kumimoji="0" lang="en-US" b="0" i="0" u="none" strike="noStrike" cap="none" normalizeH="0" baseline="0" dirty="0" smtClean="0">
              <a:ln>
                <a:noFill/>
              </a:ln>
              <a:solidFill>
                <a:srgbClr val="C00000"/>
              </a:solidFill>
              <a:effectLst/>
              <a:latin typeface="Arial" pitchFamily="34" charset="0"/>
              <a:cs typeface="Arial" pitchFamily="34" charset="0"/>
            </a:endParaRPr>
          </a:p>
        </p:txBody>
      </p:sp>
      <p:pic>
        <p:nvPicPr>
          <p:cNvPr id="4" name="صورة 3" descr="C:\Documents and Settings\i\Desktop\centtrlized pv.bmp"/>
          <p:cNvPicPr/>
          <p:nvPr/>
        </p:nvPicPr>
        <p:blipFill>
          <a:blip r:embed="rId2"/>
          <a:srcRect/>
          <a:stretch>
            <a:fillRect/>
          </a:stretch>
        </p:blipFill>
        <p:spPr bwMode="auto">
          <a:xfrm>
            <a:off x="1600200" y="1524000"/>
            <a:ext cx="5810250" cy="381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55</a:t>
            </a:fld>
            <a:endParaRPr lang="en-US" dirty="0">
              <a:solidFill>
                <a:schemeClr val="tx1"/>
              </a:solidFill>
            </a:endParaRPr>
          </a:p>
        </p:txBody>
      </p:sp>
      <p:sp>
        <p:nvSpPr>
          <p:cNvPr id="76801" name="Rectangle 1"/>
          <p:cNvSpPr>
            <a:spLocks noChangeArrowheads="1"/>
          </p:cNvSpPr>
          <p:nvPr/>
        </p:nvSpPr>
        <p:spPr bwMode="auto">
          <a:xfrm>
            <a:off x="304800" y="393412"/>
            <a:ext cx="6705600" cy="57092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00250" algn="l"/>
              </a:tabLst>
            </a:pP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5.4</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Design of decentralized PV system components for </a:t>
            </a:r>
            <a:r>
              <a:rPr kumimoji="0" lang="en-US"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safa</a:t>
            </a: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village</a:t>
            </a:r>
          </a:p>
          <a:p>
            <a:pPr marL="0" marR="0" lvl="0" indent="0" algn="l" defTabSz="914400" rtl="0" eaLnBrk="1" fontAlgn="base" latinLnBrk="0" hangingPunct="1">
              <a:lnSpc>
                <a:spcPct val="100000"/>
              </a:lnSpc>
              <a:spcBef>
                <a:spcPct val="0"/>
              </a:spcBef>
              <a:spcAft>
                <a:spcPct val="0"/>
              </a:spcAft>
              <a:buClrTx/>
              <a:buSzTx/>
              <a:buFontTx/>
              <a:buNone/>
              <a:tabLst>
                <a:tab pos="2000250" algn="l"/>
              </a:tabLst>
            </a:pPr>
            <a:endParaRPr lang="en-US" sz="1300" b="1" dirty="0" smtClean="0">
              <a:latin typeface="Times New Roman" pitchFamily="18" charset="0"/>
              <a:cs typeface="Times New Roman" pitchFamily="18" charset="0"/>
            </a:endParaRPr>
          </a:p>
          <a:p>
            <a:pPr rtl="1"/>
            <a:r>
              <a:rPr lang="en-US" sz="1400" b="1" i="1" dirty="0" smtClean="0"/>
              <a:t>5.4.1 PV generating sizing</a:t>
            </a:r>
            <a:endParaRPr lang="en-US" sz="1400" dirty="0" smtClean="0"/>
          </a:p>
          <a:p>
            <a:r>
              <a:rPr lang="en-US" dirty="0" smtClean="0"/>
              <a:t>  </a:t>
            </a:r>
            <a:endParaRPr lang="en-US" sz="1400" dirty="0" smtClean="0"/>
          </a:p>
          <a:p>
            <a:r>
              <a:rPr lang="en-US" sz="1400" dirty="0" smtClean="0"/>
              <a:t># of house = 3</a:t>
            </a:r>
          </a:p>
          <a:p>
            <a:pPr rtl="1"/>
            <a:r>
              <a:rPr lang="en-US" sz="1400" dirty="0" smtClean="0"/>
              <a:t>Energy consumption = 1270 </a:t>
            </a:r>
            <a:r>
              <a:rPr lang="en-US" sz="1400" dirty="0" err="1" smtClean="0"/>
              <a:t>wh</a:t>
            </a:r>
            <a:r>
              <a:rPr lang="en-US" sz="1400" dirty="0" smtClean="0"/>
              <a:t>/day for each house</a:t>
            </a:r>
          </a:p>
          <a:p>
            <a:pPr rtl="1"/>
            <a:r>
              <a:rPr lang="en-US" sz="1400" b="1" dirty="0" smtClean="0"/>
              <a:t> </a:t>
            </a:r>
            <a:r>
              <a:rPr lang="en-US" sz="1400" i="1" dirty="0" err="1" smtClean="0"/>
              <a:t>Ppv</a:t>
            </a:r>
            <a:r>
              <a:rPr lang="en-US" sz="1400" i="1" dirty="0" smtClean="0"/>
              <a:t>=( </a:t>
            </a:r>
            <a:r>
              <a:rPr lang="en-US" sz="1400" dirty="0" smtClean="0"/>
              <a:t>E/(</a:t>
            </a:r>
            <a:r>
              <a:rPr lang="en-US" sz="1400" dirty="0" err="1" smtClean="0"/>
              <a:t>ηv</a:t>
            </a:r>
            <a:r>
              <a:rPr lang="en-US" sz="1400" dirty="0" smtClean="0"/>
              <a:t>*</a:t>
            </a:r>
            <a:r>
              <a:rPr lang="en-US" sz="1400" dirty="0" err="1" smtClean="0"/>
              <a:t>ηR</a:t>
            </a:r>
            <a:r>
              <a:rPr lang="en-US" sz="1400" dirty="0" smtClean="0"/>
              <a:t>*PSH) )*S.F    where PSH = 5.4 H in </a:t>
            </a:r>
            <a:r>
              <a:rPr lang="en-US" sz="1400" dirty="0" err="1" smtClean="0"/>
              <a:t>palestine</a:t>
            </a:r>
            <a:endParaRPr lang="en-US" sz="1400" dirty="0" smtClean="0"/>
          </a:p>
          <a:p>
            <a:pPr rtl="1"/>
            <a:r>
              <a:rPr lang="en-US" sz="1400" dirty="0" smtClean="0"/>
              <a:t>     = 1270 * 1.15/.9*.92*5.4  = 300 </a:t>
            </a:r>
            <a:r>
              <a:rPr lang="en-US" sz="1400" dirty="0" err="1" smtClean="0"/>
              <a:t>Wp</a:t>
            </a:r>
            <a:endParaRPr lang="en-US" sz="1400" dirty="0" smtClean="0"/>
          </a:p>
          <a:p>
            <a:pPr rtl="1"/>
            <a:r>
              <a:rPr lang="en-US" sz="1400" dirty="0" smtClean="0"/>
              <a:t># of necessary PV module = NO.PV = </a:t>
            </a:r>
            <a:r>
              <a:rPr lang="en-US" sz="1400" dirty="0" err="1" smtClean="0"/>
              <a:t>Ppv</a:t>
            </a:r>
            <a:r>
              <a:rPr lang="en-US" sz="1400" dirty="0" smtClean="0"/>
              <a:t>/</a:t>
            </a:r>
            <a:r>
              <a:rPr lang="en-US" sz="1400" dirty="0" err="1" smtClean="0"/>
              <a:t>Pmpp</a:t>
            </a:r>
            <a:r>
              <a:rPr lang="en-US" sz="1400" dirty="0" smtClean="0"/>
              <a:t> </a:t>
            </a:r>
          </a:p>
          <a:p>
            <a:pPr rtl="1"/>
            <a:r>
              <a:rPr lang="en-US" sz="1400" dirty="0" smtClean="0"/>
              <a:t>                                           = 300/130 ≈ 2 PV module  </a:t>
            </a:r>
          </a:p>
          <a:p>
            <a:pPr rtl="1"/>
            <a:r>
              <a:rPr lang="en-US" sz="1400" dirty="0" smtClean="0"/>
              <a:t>Nominal voltage of PV generator = 24 V</a:t>
            </a:r>
          </a:p>
          <a:p>
            <a:pPr rtl="1"/>
            <a:r>
              <a:rPr lang="en-US" sz="1400" dirty="0" smtClean="0"/>
              <a:t># of module in series = NO.pvs=</a:t>
            </a:r>
            <a:r>
              <a:rPr lang="en-US" sz="1400" dirty="0" err="1" smtClean="0"/>
              <a:t>Vpv</a:t>
            </a:r>
            <a:r>
              <a:rPr lang="en-US" sz="1400" dirty="0" smtClean="0"/>
              <a:t>/</a:t>
            </a:r>
            <a:r>
              <a:rPr lang="en-US" sz="1400" dirty="0" err="1" smtClean="0"/>
              <a:t>Vmmp</a:t>
            </a:r>
            <a:endParaRPr lang="en-US" sz="1400" dirty="0" smtClean="0"/>
          </a:p>
          <a:p>
            <a:pPr rtl="1"/>
            <a:r>
              <a:rPr lang="en-US" sz="1400" dirty="0" smtClean="0"/>
              <a:t>                                                  =24/17.6 ≈ 2 </a:t>
            </a:r>
          </a:p>
          <a:p>
            <a:pPr rtl="1"/>
            <a:r>
              <a:rPr lang="en-US" sz="1400" dirty="0" smtClean="0"/>
              <a:t># of string = </a:t>
            </a:r>
            <a:r>
              <a:rPr lang="en-US" sz="1400" dirty="0" err="1" smtClean="0"/>
              <a:t>NO.pv</a:t>
            </a:r>
            <a:r>
              <a:rPr lang="en-US" sz="1400" dirty="0" smtClean="0"/>
              <a:t>/NO.pvs = 2/2 = 1 string</a:t>
            </a:r>
          </a:p>
          <a:p>
            <a:pPr rtl="1"/>
            <a:r>
              <a:rPr lang="en-US" sz="1400" dirty="0" smtClean="0"/>
              <a:t># of PV generator modulo = 2 * 1 = 2 modulo </a:t>
            </a:r>
          </a:p>
          <a:p>
            <a:pPr rtl="1"/>
            <a:r>
              <a:rPr lang="en-US" sz="1400" dirty="0" smtClean="0"/>
              <a:t>The area of array = 2 * 1.425 * 0.652=1.86 m²</a:t>
            </a:r>
          </a:p>
          <a:p>
            <a:pPr rtl="1"/>
            <a:endParaRPr lang="en-US" sz="1400" dirty="0" smtClean="0"/>
          </a:p>
          <a:p>
            <a:pPr rtl="1"/>
            <a:r>
              <a:rPr lang="en-US" sz="1400" dirty="0" err="1" smtClean="0"/>
              <a:t>Impp</a:t>
            </a:r>
            <a:r>
              <a:rPr lang="en-US" sz="1400" dirty="0" smtClean="0"/>
              <a:t> = 1 * 7.39 = 22.17 A</a:t>
            </a:r>
          </a:p>
          <a:p>
            <a:pPr rtl="1"/>
            <a:r>
              <a:rPr lang="en-US" sz="1400" dirty="0" err="1" smtClean="0"/>
              <a:t>Vmpp</a:t>
            </a:r>
            <a:r>
              <a:rPr lang="en-US" sz="1400" dirty="0" smtClean="0"/>
              <a:t>= 2 * 17.6 = 35.2 V DC</a:t>
            </a:r>
          </a:p>
          <a:p>
            <a:pPr rtl="1"/>
            <a:r>
              <a:rPr lang="en-US" sz="1400" dirty="0" err="1" smtClean="0"/>
              <a:t>Vo.c</a:t>
            </a:r>
            <a:r>
              <a:rPr lang="en-US" sz="1400" dirty="0" smtClean="0"/>
              <a:t> = 2 * 21.9 = 44 V DC</a:t>
            </a:r>
          </a:p>
          <a:p>
            <a:pPr rtl="1"/>
            <a:r>
              <a:rPr lang="en-US" sz="1400" dirty="0" err="1" smtClean="0"/>
              <a:t>Is.c</a:t>
            </a:r>
            <a:r>
              <a:rPr lang="en-US" sz="1400" dirty="0" smtClean="0"/>
              <a:t> = 1 * 8.02 = 8.02 A</a:t>
            </a:r>
          </a:p>
          <a:p>
            <a:pPr rtl="1"/>
            <a:r>
              <a:rPr lang="en-US" sz="1400" dirty="0" smtClean="0"/>
              <a:t>The actual maximum power obtained from PV =</a:t>
            </a:r>
            <a:r>
              <a:rPr lang="en-US" sz="1400" dirty="0" err="1" smtClean="0"/>
              <a:t>Vmpp</a:t>
            </a:r>
            <a:r>
              <a:rPr lang="en-US" sz="1400" dirty="0" smtClean="0"/>
              <a:t> * I </a:t>
            </a:r>
            <a:r>
              <a:rPr lang="en-US" sz="1400" dirty="0" err="1" smtClean="0"/>
              <a:t>mpp</a:t>
            </a:r>
            <a:endParaRPr lang="en-US" sz="1400" dirty="0" smtClean="0"/>
          </a:p>
          <a:p>
            <a:pPr rtl="1"/>
            <a:r>
              <a:rPr lang="en-US" sz="1400" dirty="0" smtClean="0"/>
              <a:t>                                                                          =35.2 * 7.39 =260.1WP</a:t>
            </a:r>
          </a:p>
          <a:p>
            <a:pPr rtl="1"/>
            <a:endParaRPr lang="en-US" dirty="0" smtClean="0"/>
          </a:p>
          <a:p>
            <a:pPr marL="0" marR="0" lvl="0" indent="0" algn="l" defTabSz="914400" rtl="0" eaLnBrk="1" fontAlgn="base" latinLnBrk="0" hangingPunct="1">
              <a:lnSpc>
                <a:spcPct val="100000"/>
              </a:lnSpc>
              <a:spcBef>
                <a:spcPct val="0"/>
              </a:spcBef>
              <a:spcAft>
                <a:spcPct val="0"/>
              </a:spcAft>
              <a:buClrTx/>
              <a:buSzTx/>
              <a:buFontTx/>
              <a:buNone/>
              <a:tabLst>
                <a:tab pos="200025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صورة 3" descr="C:\Documents and Settings\i\Desktop\000.bmp"/>
          <p:cNvPicPr/>
          <p:nvPr/>
        </p:nvPicPr>
        <p:blipFill>
          <a:blip r:embed="rId2"/>
          <a:srcRect/>
          <a:stretch>
            <a:fillRect/>
          </a:stretch>
        </p:blipFill>
        <p:spPr bwMode="auto">
          <a:xfrm>
            <a:off x="5867400" y="3352800"/>
            <a:ext cx="2781300" cy="254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56</a:t>
            </a:fld>
            <a:endParaRPr lang="en-US" dirty="0">
              <a:solidFill>
                <a:schemeClr val="tx1"/>
              </a:solidFill>
            </a:endParaRPr>
          </a:p>
        </p:txBody>
      </p:sp>
      <p:sp>
        <p:nvSpPr>
          <p:cNvPr id="77825" name="Rectangle 1"/>
          <p:cNvSpPr>
            <a:spLocks noChangeArrowheads="1"/>
          </p:cNvSpPr>
          <p:nvPr/>
        </p:nvSpPr>
        <p:spPr bwMode="auto">
          <a:xfrm>
            <a:off x="457200" y="685800"/>
            <a:ext cx="52578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5.4.2 the battery , charge </a:t>
            </a:r>
            <a:r>
              <a:rPr kumimoji="0" lang="en-US"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regulater</a:t>
            </a: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 and </a:t>
            </a:r>
            <a:r>
              <a:rPr kumimoji="0" lang="en-US"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invertor</a:t>
            </a:r>
            <a:r>
              <a:rPr kumimoji="0" lang="en-US"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1400" b="1" dirty="0" smtClean="0">
              <a:latin typeface="Times New Roman" pitchFamily="18" charset="0"/>
              <a:cs typeface="Times New Roman" pitchFamily="18" charset="0"/>
            </a:endParaRPr>
          </a:p>
          <a:p>
            <a:pPr rtl="1"/>
            <a:r>
              <a:rPr lang="en-US" b="1" i="1" dirty="0" smtClean="0"/>
              <a:t> </a:t>
            </a:r>
            <a:endParaRPr lang="en-US" dirty="0" smtClean="0"/>
          </a:p>
          <a:p>
            <a:pPr rtl="1"/>
            <a:r>
              <a:rPr lang="en-US" sz="1400" b="1" i="1" u="sng" dirty="0" smtClean="0"/>
              <a:t>The Battery</a:t>
            </a:r>
            <a:endParaRPr lang="en-US" sz="1400" dirty="0" smtClean="0"/>
          </a:p>
          <a:p>
            <a:pPr rtl="1"/>
            <a:r>
              <a:rPr lang="en-US" sz="1400" dirty="0" smtClean="0"/>
              <a:t> </a:t>
            </a:r>
          </a:p>
          <a:p>
            <a:pPr rtl="1"/>
            <a:r>
              <a:rPr lang="en-US" sz="1400" dirty="0" smtClean="0"/>
              <a:t>CAH = E /(</a:t>
            </a:r>
            <a:r>
              <a:rPr lang="en-US" sz="1400" dirty="0" err="1" smtClean="0"/>
              <a:t>V</a:t>
            </a:r>
            <a:r>
              <a:rPr lang="en-US" sz="1200" dirty="0" err="1" smtClean="0"/>
              <a:t>b</a:t>
            </a:r>
            <a:r>
              <a:rPr lang="en-US" sz="1400" dirty="0" smtClean="0"/>
              <a:t>*DOD * </a:t>
            </a:r>
            <a:r>
              <a:rPr lang="en-US" sz="1400" dirty="0" err="1" smtClean="0"/>
              <a:t>ηv</a:t>
            </a:r>
            <a:r>
              <a:rPr lang="en-US" sz="1400" dirty="0" smtClean="0"/>
              <a:t>*</a:t>
            </a:r>
            <a:r>
              <a:rPr lang="en-US" sz="1400" dirty="0" err="1" smtClean="0"/>
              <a:t>ηB</a:t>
            </a:r>
            <a:r>
              <a:rPr lang="en-US" sz="1400" dirty="0" smtClean="0"/>
              <a:t>  )</a:t>
            </a:r>
          </a:p>
          <a:p>
            <a:pPr rtl="1"/>
            <a:r>
              <a:rPr lang="en-US" sz="1400" dirty="0" smtClean="0"/>
              <a:t> </a:t>
            </a:r>
          </a:p>
          <a:p>
            <a:pPr rtl="1"/>
            <a:r>
              <a:rPr lang="en-US" sz="1400" dirty="0" smtClean="0"/>
              <a:t>CAH for two day =  2*1270/(24*.75*.85*.9) </a:t>
            </a:r>
          </a:p>
          <a:p>
            <a:pPr rtl="1"/>
            <a:r>
              <a:rPr lang="en-US" sz="1400" dirty="0" smtClean="0"/>
              <a:t>= 92.2 AH</a:t>
            </a:r>
          </a:p>
          <a:p>
            <a:pPr rtl="1"/>
            <a:r>
              <a:rPr lang="en-US" sz="1400" dirty="0" smtClean="0"/>
              <a:t> </a:t>
            </a:r>
          </a:p>
          <a:p>
            <a:pPr rtl="1"/>
            <a:r>
              <a:rPr lang="en-US" sz="1400" dirty="0" smtClean="0"/>
              <a:t>CWH = CAH * </a:t>
            </a:r>
            <a:r>
              <a:rPr lang="en-US" sz="1400" dirty="0" err="1" smtClean="0"/>
              <a:t>V</a:t>
            </a:r>
            <a:r>
              <a:rPr lang="en-US" sz="1200" dirty="0" err="1" smtClean="0"/>
              <a:t>b</a:t>
            </a:r>
            <a:r>
              <a:rPr lang="en-US" sz="1400" dirty="0" smtClean="0"/>
              <a:t>= 92.2 * 24 = 4420 </a:t>
            </a:r>
            <a:r>
              <a:rPr lang="en-US" sz="1400" dirty="0" err="1" smtClean="0"/>
              <a:t>Wh</a:t>
            </a:r>
            <a:endParaRPr lang="en-US" sz="1400" dirty="0" smtClean="0"/>
          </a:p>
          <a:p>
            <a:pPr rtl="1"/>
            <a:r>
              <a:rPr lang="en-US" sz="1400" dirty="0" smtClean="0"/>
              <a:t> </a:t>
            </a:r>
          </a:p>
          <a:p>
            <a:pPr rtl="1"/>
            <a:r>
              <a:rPr lang="en-US" sz="1400" dirty="0" smtClean="0"/>
              <a:t>We use battery 12v/100Ah  (block battery </a:t>
            </a:r>
            <a:r>
              <a:rPr lang="en-US" dirty="0" smtClean="0"/>
              <a:t>12v/100ah)</a:t>
            </a:r>
          </a:p>
          <a:p>
            <a:pPr rtl="1"/>
            <a:endParaRPr lang="en-US" dirty="0" smtClean="0"/>
          </a:p>
          <a:p>
            <a:pPr rtl="1"/>
            <a:r>
              <a:rPr lang="en-US" sz="1400" b="1" u="sng" dirty="0" smtClean="0"/>
              <a:t>Charge regulator</a:t>
            </a:r>
            <a:endParaRPr lang="en-US" sz="1400" dirty="0" smtClean="0"/>
          </a:p>
          <a:p>
            <a:pPr rtl="1"/>
            <a:r>
              <a:rPr lang="en-US" sz="1400" b="1" dirty="0" smtClean="0"/>
              <a:t> </a:t>
            </a:r>
            <a:endParaRPr lang="en-US" sz="1400" dirty="0" smtClean="0"/>
          </a:p>
          <a:p>
            <a:pPr rtl="1"/>
            <a:r>
              <a:rPr lang="en-US" sz="1400" dirty="0" smtClean="0"/>
              <a:t>Rated power </a:t>
            </a:r>
            <a:r>
              <a:rPr lang="en-US" sz="1400" dirty="0" err="1" smtClean="0"/>
              <a:t>P</a:t>
            </a:r>
            <a:r>
              <a:rPr lang="en-US" sz="1200" dirty="0" err="1" smtClean="0"/>
              <a:t>pv</a:t>
            </a:r>
            <a:r>
              <a:rPr lang="en-US" sz="1400" dirty="0" smtClean="0"/>
              <a:t>=260.1w≈300w</a:t>
            </a:r>
          </a:p>
          <a:p>
            <a:pPr rtl="1"/>
            <a:r>
              <a:rPr lang="en-US" sz="1400" dirty="0" smtClean="0"/>
              <a:t>10A-24V</a:t>
            </a:r>
          </a:p>
          <a:p>
            <a:pPr rtl="1"/>
            <a:r>
              <a:rPr lang="en-US" sz="1400" dirty="0" smtClean="0"/>
              <a:t> </a:t>
            </a:r>
          </a:p>
          <a:p>
            <a:pPr rtl="1"/>
            <a:r>
              <a:rPr lang="en-US" sz="1400" b="1" u="sng" dirty="0" smtClean="0"/>
              <a:t>Inverter</a:t>
            </a:r>
            <a:endParaRPr lang="en-US" sz="1400" dirty="0" smtClean="0"/>
          </a:p>
          <a:p>
            <a:pPr rtl="1"/>
            <a:r>
              <a:rPr lang="en-US" sz="1400" b="1" dirty="0" smtClean="0"/>
              <a:t> </a:t>
            </a:r>
            <a:endParaRPr lang="en-US" sz="1400" dirty="0" smtClean="0"/>
          </a:p>
          <a:p>
            <a:pPr rtl="1"/>
            <a:r>
              <a:rPr lang="en-US" sz="1400" dirty="0" smtClean="0"/>
              <a:t>Output voltage 230v ± 5% AC</a:t>
            </a:r>
          </a:p>
          <a:p>
            <a:pPr rtl="1"/>
            <a:r>
              <a:rPr lang="en-US" sz="1400" dirty="0" smtClean="0"/>
              <a:t>Nominal power </a:t>
            </a:r>
            <a:r>
              <a:rPr lang="en-US" sz="1400" dirty="0" err="1" smtClean="0"/>
              <a:t>P</a:t>
            </a:r>
            <a:r>
              <a:rPr lang="en-US" sz="1200" dirty="0" err="1" smtClean="0"/>
              <a:t>nominal</a:t>
            </a:r>
            <a:r>
              <a:rPr lang="en-US" sz="1400" dirty="0" smtClean="0"/>
              <a:t> ≥375w≈400w</a:t>
            </a:r>
          </a:p>
          <a:p>
            <a:pPr rtl="1"/>
            <a:endParaRPr lang="en-US" dirty="0" smtClean="0"/>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صورة 3" descr="C:\Documents and Settings\i\Desktop\111.bmp"/>
          <p:cNvPicPr/>
          <p:nvPr/>
        </p:nvPicPr>
        <p:blipFill>
          <a:blip r:embed="rId2"/>
          <a:srcRect/>
          <a:stretch>
            <a:fillRect/>
          </a:stretch>
        </p:blipFill>
        <p:spPr bwMode="auto">
          <a:xfrm>
            <a:off x="5334000" y="1219200"/>
            <a:ext cx="3290887"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57</a:t>
            </a:fld>
            <a:endParaRPr lang="en-US" dirty="0">
              <a:solidFill>
                <a:schemeClr val="tx1"/>
              </a:solidFill>
            </a:endParaRPr>
          </a:p>
        </p:txBody>
      </p:sp>
      <p:sp>
        <p:nvSpPr>
          <p:cNvPr id="78849" name="Rectangle 1"/>
          <p:cNvSpPr>
            <a:spLocks noChangeArrowheads="1"/>
          </p:cNvSpPr>
          <p:nvPr/>
        </p:nvSpPr>
        <p:spPr bwMode="auto">
          <a:xfrm>
            <a:off x="381000" y="679103"/>
            <a:ext cx="7696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33450" algn="l"/>
              </a:tabLst>
            </a:pPr>
            <a:r>
              <a:rPr kumimoji="0" lang="en-US" sz="16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5.5 Economic Evaluation of Centralized and Decentralized PV System</a:t>
            </a:r>
            <a:r>
              <a:rPr lang="en-US" sz="1600" dirty="0" smtClean="0">
                <a:solidFill>
                  <a:srgbClr val="C00000"/>
                </a:solidFill>
                <a:latin typeface="Arial" pitchFamily="34" charset="0"/>
                <a:ea typeface="Times New Roman" pitchFamily="18" charset="0"/>
                <a:cs typeface="Arial" pitchFamily="34" charset="0"/>
              </a:rPr>
              <a:t> for Safa</a:t>
            </a:r>
            <a:r>
              <a:rPr kumimoji="0" lang="en-US" sz="16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Village as Case Study</a:t>
            </a:r>
          </a:p>
          <a:p>
            <a:pPr marL="0" marR="0" lvl="0" indent="0" algn="l" defTabSz="914400" rtl="0" eaLnBrk="1" fontAlgn="base" latinLnBrk="0" hangingPunct="1">
              <a:lnSpc>
                <a:spcPct val="100000"/>
              </a:lnSpc>
              <a:spcBef>
                <a:spcPct val="0"/>
              </a:spcBef>
              <a:spcAft>
                <a:spcPct val="0"/>
              </a:spcAft>
              <a:buClrTx/>
              <a:buSzTx/>
              <a:buFontTx/>
              <a:buNone/>
              <a:tabLst>
                <a:tab pos="9334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33450" algn="l"/>
              </a:tabLst>
            </a:pPr>
            <a:r>
              <a:rPr kumimoji="0" lang="en-US" sz="1600" b="1" i="0" u="none" strike="noStrike" cap="none" normalizeH="0" baseline="0" dirty="0" smtClean="0">
                <a:ln>
                  <a:noFill/>
                </a:ln>
                <a:effectLst/>
                <a:latin typeface="Times New Roman" pitchFamily="18" charset="0"/>
                <a:ea typeface="Times New Roman" pitchFamily="18" charset="0"/>
                <a:cs typeface="Times New Roman" pitchFamily="18" charset="0"/>
              </a:rPr>
              <a:t>5.5.1  The cost of centralized and decentralized  PV system for Tubas villages</a:t>
            </a:r>
            <a:endParaRPr kumimoji="0" lang="en-US" sz="1600" b="0" i="0" u="none" strike="noStrike" cap="none" normalizeH="0" baseline="0" dirty="0" smtClean="0">
              <a:ln>
                <a:noFill/>
              </a:ln>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1371600" y="2236470"/>
          <a:ext cx="6080760" cy="3249930"/>
        </p:xfrm>
        <a:graphic>
          <a:graphicData uri="http://schemas.openxmlformats.org/drawingml/2006/table">
            <a:tbl>
              <a:tblPr>
                <a:tableStyleId>{3C2FFA5D-87B4-456A-9821-1D502468CF0F}</a:tableStyleId>
              </a:tblPr>
              <a:tblGrid>
                <a:gridCol w="2125980"/>
                <a:gridCol w="1028700"/>
                <a:gridCol w="1028700"/>
                <a:gridCol w="971550"/>
                <a:gridCol w="925830"/>
              </a:tblGrid>
              <a:tr h="0">
                <a:tc>
                  <a:txBody>
                    <a:bodyPr/>
                    <a:lstStyle/>
                    <a:p>
                      <a:pPr marL="0" marR="0" algn="l" rtl="1">
                        <a:spcBef>
                          <a:spcPts val="0"/>
                        </a:spcBef>
                        <a:spcAft>
                          <a:spcPts val="0"/>
                        </a:spcAft>
                      </a:pPr>
                      <a:r>
                        <a:rPr lang="en-US" sz="1200" dirty="0"/>
                        <a:t>Component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Quantity</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Unit price</a:t>
                      </a:r>
                      <a:endParaRPr lang="en-US" sz="1000"/>
                    </a:p>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Total price</a:t>
                      </a:r>
                      <a:endParaRPr lang="en-US" sz="1000" dirty="0"/>
                    </a:p>
                    <a:p>
                      <a:pPr marL="0" marR="0" algn="ctr" rtl="1">
                        <a:spcBef>
                          <a:spcPts val="0"/>
                        </a:spcBef>
                        <a:spcAft>
                          <a:spcPts val="0"/>
                        </a:spcAft>
                      </a:pPr>
                      <a:r>
                        <a:rPr lang="en-US" sz="1200" dirty="0"/>
                        <a: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Life time</a:t>
                      </a:r>
                      <a:endParaRPr lang="en-US" sz="1000"/>
                    </a:p>
                    <a:p>
                      <a:pPr marL="0" marR="0" algn="ctr" rtl="1">
                        <a:spcBef>
                          <a:spcPts val="0"/>
                        </a:spcBef>
                        <a:spcAft>
                          <a:spcPts val="0"/>
                        </a:spcAft>
                      </a:pPr>
                      <a:r>
                        <a:rPr lang="en-US" sz="1200"/>
                        <a:t>year</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a:t>PV-module (KC)</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1170 Wp</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4/Wp</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4680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25</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dirty="0"/>
                        <a:t>Support structure</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2</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25</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a:t>Batteries (2V/300AH)</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24</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63</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1512</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10</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a:t>Charge regulator 1.5 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1</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600/KW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900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a:t>Inverter 1.5 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1</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1000/KW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1500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a:t>C.B &amp; switches</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60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l" rtl="1">
                        <a:spcBef>
                          <a:spcPts val="0"/>
                        </a:spcBef>
                        <a:spcAft>
                          <a:spcPts val="0"/>
                        </a:spcAft>
                      </a:pPr>
                      <a:r>
                        <a:rPr lang="en-US" sz="1200" dirty="0"/>
                        <a:t>Others as</a:t>
                      </a:r>
                      <a:endParaRPr lang="en-US" sz="1000" dirty="0"/>
                    </a:p>
                    <a:p>
                      <a:pPr marL="0" marR="0" algn="l" rtl="1">
                        <a:spcBef>
                          <a:spcPts val="0"/>
                        </a:spcBef>
                        <a:spcAft>
                          <a:spcPts val="0"/>
                        </a:spcAft>
                      </a:pPr>
                      <a:r>
                        <a:rPr lang="en-US" sz="1200" dirty="0"/>
                        <a:t>* installation</a:t>
                      </a:r>
                      <a:endParaRPr lang="en-US" sz="1000" dirty="0"/>
                    </a:p>
                    <a:p>
                      <a:pPr marL="0" marR="0" algn="l" rtl="1">
                        <a:spcBef>
                          <a:spcPts val="0"/>
                        </a:spcBef>
                        <a:spcAft>
                          <a:spcPts val="0"/>
                        </a:spcAft>
                      </a:pPr>
                      <a:r>
                        <a:rPr lang="en-US" sz="1200" dirty="0"/>
                        <a:t>* material</a:t>
                      </a:r>
                      <a:endParaRPr lang="en-US" sz="1000" dirty="0"/>
                    </a:p>
                    <a:p>
                      <a:pPr marL="0" marR="0" algn="l" rtl="1">
                        <a:spcBef>
                          <a:spcPts val="0"/>
                        </a:spcBef>
                        <a:spcAft>
                          <a:spcPts val="0"/>
                        </a:spcAft>
                      </a:pPr>
                      <a:r>
                        <a:rPr lang="en-US" sz="1200" dirty="0"/>
                        <a:t>* cost</a:t>
                      </a:r>
                      <a:endParaRPr lang="en-US" sz="1000" dirty="0"/>
                    </a:p>
                    <a:p>
                      <a:pPr marL="0" marR="0" algn="l" rtl="1">
                        <a:spcBef>
                          <a:spcPts val="0"/>
                        </a:spcBef>
                        <a:spcAft>
                          <a:spcPts val="0"/>
                        </a:spcAft>
                      </a:pPr>
                      <a:r>
                        <a:rPr lang="en-US" sz="1200" dirty="0"/>
                        <a:t>* poles</a:t>
                      </a:r>
                      <a:endParaRPr lang="en-US" sz="1000" dirty="0"/>
                    </a:p>
                    <a:p>
                      <a:pPr marL="0" marR="0" algn="l" rtl="1">
                        <a:spcBef>
                          <a:spcPts val="0"/>
                        </a:spcBef>
                        <a:spcAft>
                          <a:spcPts val="0"/>
                        </a:spcAft>
                      </a:pPr>
                      <a:r>
                        <a:rPr lang="en-US" sz="1200" dirty="0"/>
                        <a:t>* conductors</a:t>
                      </a:r>
                      <a:endParaRPr lang="en-US" sz="1000" dirty="0"/>
                    </a:p>
                    <a:p>
                      <a:pPr marL="0" marR="0" algn="l" rtl="1">
                        <a:spcBef>
                          <a:spcPts val="0"/>
                        </a:spcBef>
                        <a:spcAft>
                          <a:spcPts val="0"/>
                        </a:spcAft>
                      </a:pPr>
                      <a:r>
                        <a:rPr lang="en-US" sz="1200" dirty="0"/>
                        <a:t>* civil work</a:t>
                      </a:r>
                      <a:endParaRPr lang="en-US" sz="1000" dirty="0"/>
                    </a:p>
                    <a:p>
                      <a:pPr marL="0" marR="0" algn="l" rtl="1">
                        <a:spcBef>
                          <a:spcPts val="0"/>
                        </a:spcBef>
                        <a:spcAft>
                          <a:spcPts val="0"/>
                        </a:spcAft>
                      </a:pPr>
                      <a:r>
                        <a:rPr lang="en-US" sz="1200" dirty="0"/>
                        <a:t>etc</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2780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r>
              <a:tr h="323850">
                <a:tc gridSpan="3">
                  <a:txBody>
                    <a:bodyPr/>
                    <a:lstStyle/>
                    <a:p>
                      <a:pPr marL="0" marR="0" algn="r" rtl="1">
                        <a:spcBef>
                          <a:spcPts val="0"/>
                        </a:spcBef>
                        <a:spcAft>
                          <a:spcPts val="0"/>
                        </a:spcAft>
                      </a:pPr>
                      <a:r>
                        <a:rPr lang="en-US" sz="1000" dirty="0"/>
                        <a:t> </a:t>
                      </a:r>
                      <a:endParaRPr lang="en-US" sz="1000" dirty="0">
                        <a:latin typeface="Times New Roman"/>
                        <a:ea typeface="Times New Roman"/>
                        <a:cs typeface="Traditional Arabic"/>
                      </a:endParaRPr>
                    </a:p>
                  </a:txBody>
                  <a:tcPr marL="0" marR="0" marT="0" marB="0" anchor="ctr"/>
                </a:tc>
                <a:tc hMerge="1">
                  <a:txBody>
                    <a:bodyPr/>
                    <a:lstStyle/>
                    <a:p>
                      <a:endParaRPr lang="en-US"/>
                    </a:p>
                  </a:txBody>
                  <a:tcPr/>
                </a:tc>
                <a:tc hMerge="1">
                  <a:txBody>
                    <a:bodyPr/>
                    <a:lstStyle/>
                    <a:p>
                      <a:endParaRPr lang="en-US"/>
                    </a:p>
                  </a:txBody>
                  <a:tcPr/>
                </a:tc>
                <a:tc>
                  <a:txBody>
                    <a:bodyPr/>
                    <a:lstStyle/>
                    <a:p>
                      <a:pPr marL="0" marR="0" algn="ctr" rtl="1">
                        <a:spcBef>
                          <a:spcPts val="0"/>
                        </a:spcBef>
                        <a:spcAft>
                          <a:spcPts val="0"/>
                        </a:spcAft>
                      </a:pPr>
                      <a:r>
                        <a:rPr lang="en-US" sz="1200"/>
                        <a:t>∑ 11632 $</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000" dirty="0"/>
                        <a:t> </a:t>
                      </a:r>
                      <a:endParaRPr lang="en-US" sz="1000" dirty="0">
                        <a:latin typeface="Times New Roman"/>
                        <a:ea typeface="Times New Roman"/>
                        <a:cs typeface="Traditional Arabic"/>
                      </a:endParaRPr>
                    </a:p>
                  </a:txBody>
                  <a:tcPr marL="0" marR="0" marT="0" marB="0" anchor="ctr"/>
                </a:tc>
              </a:tr>
            </a:tbl>
          </a:graphicData>
        </a:graphic>
      </p:graphicFrame>
      <p:sp>
        <p:nvSpPr>
          <p:cNvPr id="78850" name="Rectangle 2"/>
          <p:cNvSpPr>
            <a:spLocks noChangeArrowheads="1"/>
          </p:cNvSpPr>
          <p:nvPr/>
        </p:nvSpPr>
        <p:spPr bwMode="auto">
          <a:xfrm>
            <a:off x="609600" y="5562600"/>
            <a:ext cx="13716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ymbolMT"/>
                <a:cs typeface="Times New Roman" pitchFamily="18" charset="0"/>
              </a:rPr>
              <a:t>O &amp; M = 180 $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ymbolMT"/>
                <a:cs typeface="Times New Roman" pitchFamily="18" charset="0"/>
              </a:rPr>
              <a:t>S.V = 1200 $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1524000" y="1905000"/>
            <a:ext cx="5562600" cy="276999"/>
          </a:xfrm>
          <a:prstGeom prst="rect">
            <a:avLst/>
          </a:prstGeom>
        </p:spPr>
        <p:txBody>
          <a:bodyPr wrap="square">
            <a:spAutoFit/>
          </a:bodyPr>
          <a:lstStyle/>
          <a:p>
            <a:r>
              <a:rPr lang="en-US" sz="1200" b="1" dirty="0" smtClean="0"/>
              <a:t>The costs of the centralized PV system </a:t>
            </a:r>
            <a:endParaRPr lang="en-US" sz="12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58</a:t>
            </a:fld>
            <a:endParaRPr lang="en-US" dirty="0">
              <a:solidFill>
                <a:schemeClr val="tx1"/>
              </a:solidFill>
            </a:endParaRPr>
          </a:p>
        </p:txBody>
      </p:sp>
      <p:sp>
        <p:nvSpPr>
          <p:cNvPr id="3" name="مستطيل 2"/>
          <p:cNvSpPr/>
          <p:nvPr/>
        </p:nvSpPr>
        <p:spPr>
          <a:xfrm>
            <a:off x="838200" y="1143000"/>
            <a:ext cx="5486400" cy="369332"/>
          </a:xfrm>
          <a:prstGeom prst="rect">
            <a:avLst/>
          </a:prstGeom>
        </p:spPr>
        <p:txBody>
          <a:bodyPr wrap="square">
            <a:spAutoFit/>
          </a:bodyPr>
          <a:lstStyle/>
          <a:p>
            <a:r>
              <a:rPr lang="en-US" b="1" dirty="0" smtClean="0">
                <a:solidFill>
                  <a:srgbClr val="C00000"/>
                </a:solidFill>
              </a:rPr>
              <a:t>The costs of the decentralized PV system </a:t>
            </a:r>
            <a:endParaRPr lang="en-US" dirty="0">
              <a:solidFill>
                <a:srgbClr val="C00000"/>
              </a:solidFill>
            </a:endParaRPr>
          </a:p>
        </p:txBody>
      </p:sp>
      <p:graphicFrame>
        <p:nvGraphicFramePr>
          <p:cNvPr id="5" name="جدول 4"/>
          <p:cNvGraphicFramePr>
            <a:graphicFrameLocks noGrp="1"/>
          </p:cNvGraphicFramePr>
          <p:nvPr/>
        </p:nvGraphicFramePr>
        <p:xfrm>
          <a:off x="1531620" y="1895475"/>
          <a:ext cx="6080760" cy="3067050"/>
        </p:xfrm>
        <a:graphic>
          <a:graphicData uri="http://schemas.openxmlformats.org/drawingml/2006/table">
            <a:tbl>
              <a:tblPr>
                <a:tableStyleId>{3C2FFA5D-87B4-456A-9821-1D502468CF0F}</a:tableStyleId>
              </a:tblPr>
              <a:tblGrid>
                <a:gridCol w="2125980"/>
                <a:gridCol w="1028700"/>
                <a:gridCol w="1028700"/>
                <a:gridCol w="971550"/>
                <a:gridCol w="925830"/>
              </a:tblGrid>
              <a:tr h="0">
                <a:tc>
                  <a:txBody>
                    <a:bodyPr/>
                    <a:lstStyle/>
                    <a:p>
                      <a:pPr marL="0" marR="0" algn="ctr" rtl="1">
                        <a:spcBef>
                          <a:spcPts val="0"/>
                        </a:spcBef>
                        <a:spcAft>
                          <a:spcPts val="0"/>
                        </a:spcAft>
                      </a:pPr>
                      <a:r>
                        <a:rPr lang="en-US" sz="1200" dirty="0"/>
                        <a:t>Component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Quantity</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Unit price</a:t>
                      </a:r>
                      <a:endParaRPr lang="en-US" sz="1000"/>
                    </a:p>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Total price</a:t>
                      </a:r>
                      <a:endParaRPr lang="en-US" sz="1000"/>
                    </a:p>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Life time</a:t>
                      </a:r>
                      <a:endParaRPr lang="en-US" sz="1000"/>
                    </a:p>
                    <a:p>
                      <a:pPr marL="0" marR="0" algn="ctr" rtl="1">
                        <a:spcBef>
                          <a:spcPts val="0"/>
                        </a:spcBef>
                        <a:spcAft>
                          <a:spcPts val="0"/>
                        </a:spcAft>
                      </a:pPr>
                      <a:r>
                        <a:rPr lang="en-US" sz="1200"/>
                        <a:t>year</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PV-module (KC)</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260.1 Wp</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4/Wp</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1040.4</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25</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Batteries (12V/100AH)</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200</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200"/>
                        <a:t>5</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Charge regulator 300 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600/KW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180</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Inverter 400W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1000/KW</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400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C.B &amp; switches</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18</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12</a:t>
                      </a:r>
                      <a:endParaRPr lang="en-US" sz="1000">
                        <a:latin typeface="Times New Roman"/>
                        <a:ea typeface="Times New Roman"/>
                        <a:cs typeface="Traditional Arabic"/>
                      </a:endParaRPr>
                    </a:p>
                  </a:txBody>
                  <a:tcPr marL="68580" marR="68580" marT="0" marB="0"/>
                </a:tc>
              </a:tr>
              <a:tr h="0">
                <a:tc>
                  <a:txBody>
                    <a:bodyPr/>
                    <a:lstStyle/>
                    <a:p>
                      <a:pPr marL="0" marR="0" algn="r" rtl="1">
                        <a:spcBef>
                          <a:spcPts val="0"/>
                        </a:spcBef>
                        <a:spcAft>
                          <a:spcPts val="0"/>
                        </a:spcAft>
                      </a:pPr>
                      <a:r>
                        <a:rPr lang="en-US" sz="1200"/>
                        <a:t>Others as</a:t>
                      </a:r>
                      <a:endParaRPr lang="en-US" sz="1000"/>
                    </a:p>
                    <a:p>
                      <a:pPr marL="0" marR="0" algn="r" rtl="1">
                        <a:spcBef>
                          <a:spcPts val="0"/>
                        </a:spcBef>
                        <a:spcAft>
                          <a:spcPts val="0"/>
                        </a:spcAft>
                      </a:pPr>
                      <a:r>
                        <a:rPr lang="en-US" sz="1200"/>
                        <a:t>* installation</a:t>
                      </a:r>
                      <a:endParaRPr lang="en-US" sz="1000"/>
                    </a:p>
                    <a:p>
                      <a:pPr marL="0" marR="0" algn="r" rtl="1">
                        <a:spcBef>
                          <a:spcPts val="0"/>
                        </a:spcBef>
                        <a:spcAft>
                          <a:spcPts val="0"/>
                        </a:spcAft>
                      </a:pPr>
                      <a:r>
                        <a:rPr lang="en-US" sz="1200"/>
                        <a:t>* material</a:t>
                      </a:r>
                      <a:endParaRPr lang="en-US" sz="1000"/>
                    </a:p>
                    <a:p>
                      <a:pPr marL="0" marR="0" algn="r" rtl="1">
                        <a:spcBef>
                          <a:spcPts val="0"/>
                        </a:spcBef>
                        <a:spcAft>
                          <a:spcPts val="0"/>
                        </a:spcAft>
                      </a:pPr>
                      <a:r>
                        <a:rPr lang="en-US" sz="1200"/>
                        <a:t>* cost</a:t>
                      </a:r>
                      <a:endParaRPr lang="en-US" sz="1000"/>
                    </a:p>
                    <a:p>
                      <a:pPr marL="0" marR="0" algn="r" rtl="1">
                        <a:spcBef>
                          <a:spcPts val="0"/>
                        </a:spcBef>
                        <a:spcAft>
                          <a:spcPts val="0"/>
                        </a:spcAft>
                      </a:pPr>
                      <a:r>
                        <a:rPr lang="en-US" sz="1200"/>
                        <a:t>* poles</a:t>
                      </a:r>
                      <a:endParaRPr lang="en-US" sz="1000"/>
                    </a:p>
                    <a:p>
                      <a:pPr marL="0" marR="0" algn="r" rtl="1">
                        <a:spcBef>
                          <a:spcPts val="0"/>
                        </a:spcBef>
                        <a:spcAft>
                          <a:spcPts val="0"/>
                        </a:spcAft>
                      </a:pPr>
                      <a:r>
                        <a:rPr lang="en-US" sz="1200"/>
                        <a:t>* conductors</a:t>
                      </a:r>
                      <a:endParaRPr lang="en-US" sz="1000"/>
                    </a:p>
                    <a:p>
                      <a:pPr marL="0" marR="0" algn="r" rtl="1">
                        <a:spcBef>
                          <a:spcPts val="0"/>
                        </a:spcBef>
                        <a:spcAft>
                          <a:spcPts val="0"/>
                        </a:spcAft>
                      </a:pPr>
                      <a:r>
                        <a:rPr lang="en-US" sz="1200"/>
                        <a:t>* civil work</a:t>
                      </a:r>
                      <a:endParaRPr lang="en-US" sz="1000"/>
                    </a:p>
                    <a:p>
                      <a:pPr marL="0" marR="0" algn="r" rtl="1">
                        <a:spcBef>
                          <a:spcPts val="0"/>
                        </a:spcBef>
                        <a:spcAft>
                          <a:spcPts val="0"/>
                        </a:spcAft>
                      </a:pPr>
                      <a:r>
                        <a:rPr lang="en-US" sz="1200"/>
                        <a:t>etc</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dirty="0"/>
                        <a:t>--</a:t>
                      </a:r>
                      <a:endParaRPr lang="en-US" sz="1000" dirty="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900</a:t>
                      </a:r>
                      <a:endParaRPr lang="en-US" sz="1000">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en-US" sz="1200"/>
                        <a:t>--</a:t>
                      </a:r>
                      <a:endParaRPr lang="en-US" sz="1000">
                        <a:latin typeface="Times New Roman"/>
                        <a:ea typeface="Times New Roman"/>
                        <a:cs typeface="Traditional Arabic"/>
                      </a:endParaRPr>
                    </a:p>
                  </a:txBody>
                  <a:tcPr marL="68580" marR="68580" marT="0" marB="0"/>
                </a:tc>
              </a:tr>
              <a:tr h="323850">
                <a:tc gridSpan="3">
                  <a:txBody>
                    <a:bodyPr/>
                    <a:lstStyle/>
                    <a:p>
                      <a:pPr marL="0" marR="0" algn="r" rtl="1">
                        <a:spcBef>
                          <a:spcPts val="0"/>
                        </a:spcBef>
                        <a:spcAft>
                          <a:spcPts val="0"/>
                        </a:spcAft>
                      </a:pPr>
                      <a:r>
                        <a:rPr lang="en-US" sz="1000"/>
                        <a:t> </a:t>
                      </a:r>
                      <a:endParaRPr lang="en-US" sz="1000">
                        <a:latin typeface="Times New Roman"/>
                        <a:ea typeface="Times New Roman"/>
                        <a:cs typeface="Traditional Arabic"/>
                      </a:endParaRPr>
                    </a:p>
                  </a:txBody>
                  <a:tcPr marL="0" marR="0" marT="0" marB="0" anchor="ctr"/>
                </a:tc>
                <a:tc hMerge="1">
                  <a:txBody>
                    <a:bodyPr/>
                    <a:lstStyle/>
                    <a:p>
                      <a:endParaRPr lang="en-US"/>
                    </a:p>
                  </a:txBody>
                  <a:tcPr/>
                </a:tc>
                <a:tc hMerge="1">
                  <a:txBody>
                    <a:bodyPr/>
                    <a:lstStyle/>
                    <a:p>
                      <a:endParaRPr lang="en-US"/>
                    </a:p>
                  </a:txBody>
                  <a:tcPr/>
                </a:tc>
                <a:tc>
                  <a:txBody>
                    <a:bodyPr/>
                    <a:lstStyle/>
                    <a:p>
                      <a:pPr marL="0" marR="0" algn="r" rtl="1">
                        <a:spcBef>
                          <a:spcPts val="0"/>
                        </a:spcBef>
                        <a:spcAft>
                          <a:spcPts val="0"/>
                        </a:spcAft>
                      </a:pPr>
                      <a:r>
                        <a:rPr lang="en-US" sz="1200"/>
                        <a:t>∑ 2738.4 $</a:t>
                      </a:r>
                      <a:endParaRPr lang="en-US" sz="1000">
                        <a:latin typeface="Times New Roman"/>
                        <a:ea typeface="Times New Roman"/>
                        <a:cs typeface="Traditional Arabic"/>
                      </a:endParaRPr>
                    </a:p>
                  </a:txBody>
                  <a:tcPr marL="68580" marR="68580" marT="0" marB="0"/>
                </a:tc>
                <a:tc>
                  <a:txBody>
                    <a:bodyPr/>
                    <a:lstStyle/>
                    <a:p>
                      <a:pPr marL="0" marR="0" algn="r" rtl="1">
                        <a:spcBef>
                          <a:spcPts val="0"/>
                        </a:spcBef>
                        <a:spcAft>
                          <a:spcPts val="0"/>
                        </a:spcAft>
                      </a:pPr>
                      <a:r>
                        <a:rPr lang="en-US" sz="1000" dirty="0"/>
                        <a:t> </a:t>
                      </a:r>
                      <a:endParaRPr lang="en-US" sz="1000" dirty="0">
                        <a:latin typeface="Times New Roman"/>
                        <a:ea typeface="Times New Roman"/>
                        <a:cs typeface="Traditional Arabic"/>
                      </a:endParaRPr>
                    </a:p>
                  </a:txBody>
                  <a:tcPr marL="0" marR="0" marT="0" marB="0" anchor="ctr"/>
                </a:tc>
              </a:tr>
            </a:tbl>
          </a:graphicData>
        </a:graphic>
      </p:graphicFrame>
      <p:sp>
        <p:nvSpPr>
          <p:cNvPr id="79873" name="Rectangle 1"/>
          <p:cNvSpPr>
            <a:spLocks noChangeArrowheads="1"/>
          </p:cNvSpPr>
          <p:nvPr/>
        </p:nvSpPr>
        <p:spPr bwMode="auto">
          <a:xfrm>
            <a:off x="990600" y="5334000"/>
            <a:ext cx="1143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ymbolMT"/>
                <a:cs typeface="Times New Roman" pitchFamily="18" charset="0"/>
              </a:rPr>
              <a:t>O &amp; M = 100 $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SymbolMT"/>
                <a:cs typeface="Times New Roman" pitchFamily="18" charset="0"/>
              </a:rPr>
              <a:t>S.V = 500 $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59</a:t>
            </a:fld>
            <a:endParaRPr lang="en-US" dirty="0">
              <a:solidFill>
                <a:schemeClr val="tx1"/>
              </a:solidFill>
            </a:endParaRPr>
          </a:p>
        </p:txBody>
      </p:sp>
      <p:sp>
        <p:nvSpPr>
          <p:cNvPr id="80897" name="Rectangle 1"/>
          <p:cNvSpPr>
            <a:spLocks noChangeArrowheads="1"/>
          </p:cNvSpPr>
          <p:nvPr/>
        </p:nvSpPr>
        <p:spPr bwMode="auto">
          <a:xfrm>
            <a:off x="228600" y="485001"/>
            <a:ext cx="57912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C00000"/>
                </a:solidFill>
                <a:effectLst/>
                <a:latin typeface="Times New Roman" pitchFamily="18" charset="0"/>
                <a:ea typeface="SymbolMT"/>
                <a:cs typeface="Times New Roman" pitchFamily="18" charset="0"/>
              </a:rPr>
              <a:t>5.5.2 Which project we select centralized or decentralized ?</a:t>
            </a:r>
          </a:p>
          <a:p>
            <a:pPr marL="0" marR="0" lvl="0" indent="0" algn="r" defTabSz="914400" rtl="1" eaLnBrk="1" fontAlgn="base" latinLnBrk="0" hangingPunct="1">
              <a:lnSpc>
                <a:spcPct val="100000"/>
              </a:lnSpc>
              <a:spcBef>
                <a:spcPct val="0"/>
              </a:spcBef>
              <a:spcAft>
                <a:spcPct val="0"/>
              </a:spcAft>
              <a:buClrTx/>
              <a:buSzTx/>
              <a:buFontTx/>
              <a:buNone/>
              <a:tabLst/>
            </a:pPr>
            <a:endParaRPr lang="en-US" sz="1600" b="1" dirty="0" smtClean="0">
              <a:latin typeface="Times New Roman" pitchFamily="18" charset="0"/>
              <a:cs typeface="Times New Roman" pitchFamily="18" charset="0"/>
            </a:endParaRPr>
          </a:p>
          <a:p>
            <a:pPr rtl="1"/>
            <a:r>
              <a:rPr lang="en-US" sz="1400" dirty="0" smtClean="0"/>
              <a:t>In this two case the output is fixed by using present worth method  when the Output is fixed  we select the  min capital cost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0898" name="Rectangle 2"/>
          <p:cNvSpPr>
            <a:spLocks noChangeArrowheads="1"/>
          </p:cNvSpPr>
          <p:nvPr/>
        </p:nvSpPr>
        <p:spPr bwMode="auto">
          <a:xfrm>
            <a:off x="304800" y="1828800"/>
            <a:ext cx="35052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066925" algn="l"/>
              </a:tabLst>
            </a:pPr>
            <a:r>
              <a:rPr kumimoji="0" lang="en-US" sz="1400" b="1" i="0" u="none" strike="noStrike" cap="none" normalizeH="0" baseline="0" dirty="0" smtClean="0">
                <a:ln>
                  <a:noFill/>
                </a:ln>
                <a:solidFill>
                  <a:schemeClr val="tx1"/>
                </a:solidFill>
                <a:effectLst/>
                <a:latin typeface="Times New Roman" pitchFamily="18" charset="0"/>
                <a:ea typeface="SymbolMT"/>
                <a:cs typeface="Times New Roman" pitchFamily="18" charset="0"/>
              </a:rPr>
              <a:t>5.5.2.1 cash flow for centralized PV system</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C:\Documents and Settings\i\Desktop\cent flow cash.bmp"/>
          <p:cNvPicPr/>
          <p:nvPr/>
        </p:nvPicPr>
        <p:blipFill>
          <a:blip r:embed="rId2"/>
          <a:srcRect/>
          <a:stretch>
            <a:fillRect/>
          </a:stretch>
        </p:blipFill>
        <p:spPr bwMode="auto">
          <a:xfrm>
            <a:off x="533400" y="2209800"/>
            <a:ext cx="7924800" cy="2590800"/>
          </a:xfrm>
          <a:prstGeom prst="rect">
            <a:avLst/>
          </a:prstGeom>
          <a:noFill/>
          <a:ln w="9525">
            <a:noFill/>
            <a:miter lim="800000"/>
            <a:headEnd/>
            <a:tailEnd/>
          </a:ln>
        </p:spPr>
      </p:pic>
      <p:sp>
        <p:nvSpPr>
          <p:cNvPr id="80899" name="Rectangle 3"/>
          <p:cNvSpPr>
            <a:spLocks noChangeArrowheads="1"/>
          </p:cNvSpPr>
          <p:nvPr/>
        </p:nvSpPr>
        <p:spPr bwMode="auto">
          <a:xfrm>
            <a:off x="762000" y="4989493"/>
            <a:ext cx="59436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Pc = 11632 +180[P/A,10%,25] +1512[P/F,10%,10]+1512[P/F,10%,20]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+ 2460[P/F,10%,12]+ 2460[P/F,10%,24]-1200[P/F,10%,25]</a:t>
            </a:r>
          </a:p>
          <a:p>
            <a:pPr marL="0" marR="0" lvl="0" indent="0" defTabSz="914400" rtl="1" eaLnBrk="0" fontAlgn="base" latinLnBrk="0" hangingPunct="0">
              <a:lnSpc>
                <a:spcPct val="100000"/>
              </a:lnSpc>
              <a:spcBef>
                <a:spcPct val="0"/>
              </a:spcBef>
              <a:spcAft>
                <a:spcPct val="0"/>
              </a:spcAft>
              <a:buClrTx/>
              <a:buSzTx/>
              <a:buFontTx/>
              <a:buNone/>
              <a:tabLst>
                <a:tab pos="2066925" algn="l"/>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Pc = 14996 $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0352" y="771144"/>
            <a:ext cx="7772400" cy="1591056"/>
          </a:xfrm>
        </p:spPr>
        <p:txBody>
          <a:bodyPr/>
          <a:lstStyle/>
          <a:p>
            <a:r>
              <a:rPr lang="en-US" dirty="0" smtClean="0">
                <a:solidFill>
                  <a:schemeClr val="tx1"/>
                </a:solidFill>
              </a:rPr>
              <a:t>Chapter </a:t>
            </a:r>
            <a:r>
              <a:rPr lang="en-US" dirty="0" smtClean="0">
                <a:solidFill>
                  <a:schemeClr val="tx1"/>
                </a:solidFill>
              </a:rPr>
              <a:t>One</a:t>
            </a:r>
            <a:br>
              <a:rPr lang="en-US" dirty="0" smtClean="0">
                <a:solidFill>
                  <a:schemeClr val="tx1"/>
                </a:solidFill>
              </a:rPr>
            </a:br>
            <a:r>
              <a:rPr lang="en-US" sz="2800" dirty="0" smtClean="0">
                <a:solidFill>
                  <a:srgbClr val="C00000"/>
                </a:solidFill>
              </a:rPr>
              <a:t>1.1 </a:t>
            </a:r>
            <a:r>
              <a:rPr lang="en-US" sz="2800" dirty="0" smtClean="0">
                <a:solidFill>
                  <a:srgbClr val="C00000"/>
                </a:solidFill>
              </a:rPr>
              <a:t>Electrical Supply</a:t>
            </a:r>
            <a:endParaRPr lang="en-US" sz="2800" dirty="0">
              <a:solidFill>
                <a:srgbClr val="C00000"/>
              </a:solidFill>
            </a:endParaRPr>
          </a:p>
        </p:txBody>
      </p:sp>
      <p:sp>
        <p:nvSpPr>
          <p:cNvPr id="2" name="Text Placeholder 1"/>
          <p:cNvSpPr>
            <a:spLocks noGrp="1"/>
          </p:cNvSpPr>
          <p:nvPr>
            <p:ph type="body" idx="1"/>
          </p:nvPr>
        </p:nvSpPr>
        <p:spPr>
          <a:xfrm>
            <a:off x="457200" y="2590800"/>
            <a:ext cx="8382000" cy="3733800"/>
          </a:xfrm>
        </p:spPr>
        <p:txBody>
          <a:bodyPr>
            <a:noAutofit/>
          </a:bodyPr>
          <a:lstStyle/>
          <a:p>
            <a:pPr algn="just">
              <a:lnSpc>
                <a:spcPct val="200000"/>
              </a:lnSpc>
            </a:pPr>
            <a:r>
              <a:rPr lang="en-US" sz="2000" b="0" spc="0" dirty="0" smtClean="0">
                <a:solidFill>
                  <a:schemeClr val="bg1"/>
                </a:solidFill>
                <a:latin typeface="Arial Black" pitchFamily="34" charset="0"/>
                <a:cs typeface="ae_AlMateen" pitchFamily="18" charset="-78"/>
              </a:rPr>
              <a:t>Beat Ommar  distribution network is supplied by iec (Israel electrical company) from one connection point through overhead lines of </a:t>
            </a:r>
            <a:r>
              <a:rPr lang="en-US" sz="2000" spc="0" dirty="0" smtClean="0">
                <a:solidFill>
                  <a:srgbClr val="FF0000"/>
                </a:solidFill>
                <a:latin typeface="Arial Black" pitchFamily="34" charset="0"/>
                <a:cs typeface="ae_AlMateen" pitchFamily="18" charset="-78"/>
              </a:rPr>
              <a:t>33 KV</a:t>
            </a:r>
            <a:r>
              <a:rPr lang="en-US" sz="2000" spc="0" dirty="0" smtClean="0">
                <a:latin typeface="Arial Black" pitchFamily="34" charset="0"/>
                <a:cs typeface="ae_AlMateen" pitchFamily="18" charset="-78"/>
              </a:rPr>
              <a:t> </a:t>
            </a:r>
            <a:r>
              <a:rPr lang="en-US" sz="2000" b="0" spc="0" dirty="0" smtClean="0">
                <a:solidFill>
                  <a:schemeClr val="bg1"/>
                </a:solidFill>
                <a:latin typeface="Arial Black" pitchFamily="34" charset="0"/>
                <a:cs typeface="ae_AlMateen" pitchFamily="18" charset="-78"/>
              </a:rPr>
              <a:t>transmission line and the circuit</a:t>
            </a:r>
            <a:r>
              <a:rPr lang="en-US" sz="2000" b="0" spc="0" dirty="0" smtClean="0">
                <a:latin typeface="Arial Black" pitchFamily="34" charset="0"/>
                <a:cs typeface="ae_AlMateen" pitchFamily="18" charset="-78"/>
              </a:rPr>
              <a:t> </a:t>
            </a:r>
            <a:r>
              <a:rPr lang="en-US" sz="2000" b="0" spc="0" dirty="0" smtClean="0">
                <a:solidFill>
                  <a:schemeClr val="bg1"/>
                </a:solidFill>
                <a:latin typeface="Arial Black" pitchFamily="34" charset="0"/>
                <a:cs typeface="ae_AlMateen" pitchFamily="18" charset="-78"/>
              </a:rPr>
              <a:t>breaker is at  </a:t>
            </a:r>
            <a:r>
              <a:rPr lang="en-US" sz="2000" spc="0" dirty="0" smtClean="0">
                <a:solidFill>
                  <a:srgbClr val="FF0000"/>
                </a:solidFill>
                <a:latin typeface="Arial Black" pitchFamily="34" charset="0"/>
                <a:cs typeface="ae_AlMateen" pitchFamily="18" charset="-78"/>
              </a:rPr>
              <a:t>127A.</a:t>
            </a:r>
            <a:r>
              <a:rPr lang="en-US" sz="2000" spc="0" dirty="0" smtClean="0">
                <a:solidFill>
                  <a:srgbClr val="FF0000"/>
                </a:solidFill>
                <a:latin typeface="Arial Black" pitchFamily="34" charset="0"/>
              </a:rPr>
              <a:t>   </a:t>
            </a:r>
            <a:r>
              <a:rPr lang="en-US" sz="2000" b="0" spc="0" dirty="0" smtClean="0">
                <a:solidFill>
                  <a:schemeClr val="bg1"/>
                </a:solidFill>
                <a:latin typeface="Arial Black" pitchFamily="34" charset="0"/>
                <a:cs typeface="ae_AlMateen" pitchFamily="18" charset="-78"/>
              </a:rPr>
              <a:t>The max load demand is  </a:t>
            </a:r>
            <a:r>
              <a:rPr lang="en-US" sz="2000" spc="0" dirty="0" smtClean="0">
                <a:solidFill>
                  <a:srgbClr val="FF0000"/>
                </a:solidFill>
                <a:latin typeface="Arial Black" pitchFamily="34" charset="0"/>
                <a:cs typeface="ae_AlMateen" pitchFamily="18" charset="-78"/>
              </a:rPr>
              <a:t>5.391 kva.</a:t>
            </a:r>
            <a:r>
              <a:rPr lang="en-US" sz="2000" spc="0" dirty="0" smtClean="0">
                <a:solidFill>
                  <a:srgbClr val="FF0000"/>
                </a:solidFill>
                <a:latin typeface="Arial Black" pitchFamily="34" charset="0"/>
              </a:rPr>
              <a:t>    </a:t>
            </a:r>
            <a:endParaRPr lang="en-US" sz="2000" spc="0" dirty="0">
              <a:solidFill>
                <a:srgbClr val="FF0000"/>
              </a:solidFill>
              <a:latin typeface="Arial Black" pitchFamily="34" charset="0"/>
            </a:endParaRPr>
          </a:p>
        </p:txBody>
      </p:sp>
      <p:sp>
        <p:nvSpPr>
          <p:cNvPr id="4" name="عنصر نائب لرقم الشريحة 3"/>
          <p:cNvSpPr>
            <a:spLocks noGrp="1"/>
          </p:cNvSpPr>
          <p:nvPr>
            <p:ph type="sldNum" sz="quarter" idx="12"/>
          </p:nvPr>
        </p:nvSpPr>
        <p:spPr/>
        <p:txBody>
          <a:bodyPr/>
          <a:lstStyle/>
          <a:p>
            <a:fld id="{67DCAB8D-1A1E-4BF9-B17E-E35A0C18ADCD}" type="slidenum">
              <a:rPr lang="en-US" smtClean="0">
                <a:solidFill>
                  <a:schemeClr val="bg1"/>
                </a:solidFill>
              </a:rPr>
              <a:pPr/>
              <a:t>6</a:t>
            </a:fld>
            <a:endParaRPr lang="en-US" dirty="0">
              <a:solidFill>
                <a:schemeClr val="bg1"/>
              </a:solidFill>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60</a:t>
            </a:fld>
            <a:endParaRPr lang="en-US" dirty="0">
              <a:solidFill>
                <a:schemeClr val="tx1"/>
              </a:solidFill>
            </a:endParaRPr>
          </a:p>
        </p:txBody>
      </p:sp>
      <p:sp>
        <p:nvSpPr>
          <p:cNvPr id="81921" name="Rectangle 1"/>
          <p:cNvSpPr>
            <a:spLocks noChangeArrowheads="1"/>
          </p:cNvSpPr>
          <p:nvPr/>
        </p:nvSpPr>
        <p:spPr bwMode="auto">
          <a:xfrm>
            <a:off x="457200" y="543580"/>
            <a:ext cx="3962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66925" algn="l"/>
              </a:tabLst>
            </a:pPr>
            <a:r>
              <a:rPr kumimoji="0" lang="en-US" sz="1400" b="1" i="0" u="none" strike="noStrike" cap="none" normalizeH="0" baseline="0" dirty="0" smtClean="0">
                <a:ln>
                  <a:noFill/>
                </a:ln>
                <a:solidFill>
                  <a:schemeClr val="tx1"/>
                </a:solidFill>
                <a:effectLst/>
                <a:latin typeface="Times New Roman" pitchFamily="18" charset="0"/>
                <a:ea typeface="SymbolMT"/>
                <a:cs typeface="Times New Roman" pitchFamily="18" charset="0"/>
              </a:rPr>
              <a:t>5.5.2.2 cash flow for decentralized PV system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صورة 3" descr="C:\Documents and Settings\i\Desktop\decen cash flow.bmp"/>
          <p:cNvPicPr/>
          <p:nvPr/>
        </p:nvPicPr>
        <p:blipFill>
          <a:blip r:embed="rId2"/>
          <a:srcRect/>
          <a:stretch>
            <a:fillRect/>
          </a:stretch>
        </p:blipFill>
        <p:spPr bwMode="auto">
          <a:xfrm>
            <a:off x="609600" y="1219200"/>
            <a:ext cx="8077200" cy="3200400"/>
          </a:xfrm>
          <a:prstGeom prst="rect">
            <a:avLst/>
          </a:prstGeom>
          <a:noFill/>
          <a:ln w="9525">
            <a:noFill/>
            <a:miter lim="800000"/>
            <a:headEnd/>
            <a:tailEnd/>
          </a:ln>
        </p:spPr>
      </p:pic>
      <p:sp>
        <p:nvSpPr>
          <p:cNvPr id="81922" name="Rectangle 2"/>
          <p:cNvSpPr>
            <a:spLocks noChangeArrowheads="1"/>
          </p:cNvSpPr>
          <p:nvPr/>
        </p:nvSpPr>
        <p:spPr bwMode="auto">
          <a:xfrm>
            <a:off x="990600" y="4495800"/>
            <a:ext cx="67056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Pc = 3*[ 2738.4 +100[P/A,10%,25] +200[P/F,10%,5]+200[P/F,10%,10]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+ 200[P/F,10%,15]+ 200[P/F,10%,20]+598[P/F,10%,12]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         + 598[P/F,10%,24]-500[P/F,10%,25]]</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2066925" algn="l"/>
              </a:tabLst>
            </a:pPr>
            <a:r>
              <a:rPr kumimoji="0" lang="en-US" sz="1400" b="0" i="0" u="none" strike="noStrike" cap="none" normalizeH="0" baseline="0" dirty="0" smtClean="0">
                <a:ln>
                  <a:noFill/>
                </a:ln>
                <a:solidFill>
                  <a:schemeClr val="tx1"/>
                </a:solidFill>
                <a:effectLst/>
                <a:latin typeface="Times New Roman" pitchFamily="18" charset="0"/>
                <a:ea typeface="SymbolMT"/>
                <a:cs typeface="Times New Roman" pitchFamily="18" charset="0"/>
              </a:rPr>
              <a:t>Pc = 12390 $</a:t>
            </a:r>
          </a:p>
          <a:p>
            <a:pPr marL="0" marR="0" lvl="0" indent="0" defTabSz="914400" rtl="1" eaLnBrk="0" fontAlgn="base" latinLnBrk="0" hangingPunct="0">
              <a:lnSpc>
                <a:spcPct val="100000"/>
              </a:lnSpc>
              <a:spcBef>
                <a:spcPct val="0"/>
              </a:spcBef>
              <a:spcAft>
                <a:spcPct val="0"/>
              </a:spcAft>
              <a:buClrTx/>
              <a:buSzTx/>
              <a:buFontTx/>
              <a:buNone/>
              <a:tabLst>
                <a:tab pos="2066925" algn="l"/>
              </a:tabLst>
            </a:pPr>
            <a:endParaRPr lang="en-US" sz="1400" dirty="0" smtClean="0">
              <a:solidFill>
                <a:srgbClr val="C00000"/>
              </a:solidFill>
              <a:latin typeface="Times New Roman" pitchFamily="18" charset="0"/>
              <a:cs typeface="Times New Roman" pitchFamily="18" charset="0"/>
            </a:endParaRPr>
          </a:p>
          <a:p>
            <a:pPr rtl="1"/>
            <a:r>
              <a:rPr lang="en-US" sz="1400" dirty="0" smtClean="0">
                <a:solidFill>
                  <a:srgbClr val="C00000"/>
                </a:solidFill>
              </a:rPr>
              <a:t>Pc decentralized &lt; PC centralized</a:t>
            </a:r>
          </a:p>
          <a:p>
            <a:pPr rtl="1"/>
            <a:r>
              <a:rPr lang="en-US" sz="1400" dirty="0" smtClean="0">
                <a:solidFill>
                  <a:srgbClr val="C00000"/>
                </a:solidFill>
              </a:rPr>
              <a:t> </a:t>
            </a:r>
          </a:p>
          <a:p>
            <a:pPr rtl="1"/>
            <a:r>
              <a:rPr lang="en-US" sz="1400" dirty="0" smtClean="0">
                <a:solidFill>
                  <a:srgbClr val="C00000"/>
                </a:solidFill>
              </a:rPr>
              <a:t>We select the decentralized project</a:t>
            </a:r>
          </a:p>
          <a:p>
            <a:pPr marL="0" marR="0" lvl="0" indent="0" defTabSz="914400" rtl="1" eaLnBrk="0" fontAlgn="base" latinLnBrk="0" hangingPunct="0">
              <a:lnSpc>
                <a:spcPct val="100000"/>
              </a:lnSpc>
              <a:spcBef>
                <a:spcPct val="0"/>
              </a:spcBef>
              <a:spcAft>
                <a:spcPct val="0"/>
              </a:spcAft>
              <a:buClrTx/>
              <a:buSzTx/>
              <a:buFontTx/>
              <a:buNone/>
              <a:tabLst>
                <a:tab pos="2066925" algn="l"/>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61</a:t>
            </a:fld>
            <a:endParaRPr lang="en-US" dirty="0">
              <a:solidFill>
                <a:schemeClr val="tx1"/>
              </a:solidFill>
            </a:endParaRPr>
          </a:p>
        </p:txBody>
      </p:sp>
      <p:sp>
        <p:nvSpPr>
          <p:cNvPr id="82945" name="Rectangle 1"/>
          <p:cNvSpPr>
            <a:spLocks noChangeArrowheads="1"/>
          </p:cNvSpPr>
          <p:nvPr/>
        </p:nvSpPr>
        <p:spPr bwMode="auto">
          <a:xfrm>
            <a:off x="304800" y="652046"/>
            <a:ext cx="621522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2066925" algn="l"/>
              </a:tabLst>
            </a:pPr>
            <a:r>
              <a:rPr kumimoji="0" lang="en-US" sz="1600" b="1" i="0" u="none" strike="noStrike" cap="none" normalizeH="0" baseline="0" dirty="0" smtClean="0">
                <a:ln>
                  <a:noFill/>
                </a:ln>
                <a:solidFill>
                  <a:srgbClr val="C00000"/>
                </a:solidFill>
                <a:effectLst/>
                <a:latin typeface="Times New Roman" pitchFamily="18" charset="0"/>
                <a:ea typeface="SymbolMT"/>
                <a:cs typeface="Times New Roman" pitchFamily="18" charset="0"/>
              </a:rPr>
              <a:t>5.6 Max overall efficiency for centralized and decentralized V system</a:t>
            </a:r>
            <a:endParaRPr kumimoji="0" lang="en-US" sz="1600" b="0" i="0" u="none" strike="noStrike" cap="none" normalizeH="0" baseline="0" dirty="0" smtClean="0">
              <a:ln>
                <a:noFill/>
              </a:ln>
              <a:solidFill>
                <a:srgbClr val="C00000"/>
              </a:solidFill>
              <a:effectLst/>
              <a:latin typeface="Arial" pitchFamily="34" charset="0"/>
              <a:cs typeface="Arial" pitchFamily="34" charset="0"/>
            </a:endParaRPr>
          </a:p>
        </p:txBody>
      </p:sp>
      <p:sp>
        <p:nvSpPr>
          <p:cNvPr id="82946" name="Rectangle 2"/>
          <p:cNvSpPr>
            <a:spLocks noChangeArrowheads="1"/>
          </p:cNvSpPr>
          <p:nvPr/>
        </p:nvSpPr>
        <p:spPr bwMode="auto">
          <a:xfrm>
            <a:off x="762000" y="1525012"/>
            <a:ext cx="74676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066925" algn="l"/>
              </a:tabLst>
            </a:pPr>
            <a:r>
              <a:rPr kumimoji="0" lang="en-US" sz="1600" b="1" i="0" u="none" strike="noStrike" cap="none" normalizeH="0" baseline="0" dirty="0" smtClean="0">
                <a:ln>
                  <a:noFill/>
                </a:ln>
                <a:solidFill>
                  <a:schemeClr val="tx1"/>
                </a:solidFill>
                <a:effectLst/>
                <a:latin typeface="Times New Roman" pitchFamily="18" charset="0"/>
                <a:ea typeface="SymbolMT"/>
                <a:cs typeface="Times New Roman" pitchFamily="18" charset="0"/>
              </a:rPr>
              <a:t>For case centralized</a:t>
            </a:r>
          </a:p>
          <a:p>
            <a:pPr marL="0" marR="0" lvl="0" indent="0" algn="l" defTabSz="914400" rtl="1" eaLnBrk="1" fontAlgn="base" latinLnBrk="0" hangingPunct="1">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Effecincy</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Pomax</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Pimax</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Vmpp</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Impp</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/G*</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Apv</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ζCR</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ζInv</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ζDistribution</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line</a:t>
            </a: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[52.8*22.17/1000*8.36]*0.92*0.90*0.95</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Eff</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11.01%</a:t>
            </a: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case decentralized</a:t>
            </a: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Effecincy</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Pomax</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Pimax</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Vmpp</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Impp</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/G*</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Apv</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ζCR</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ζInv</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ea typeface="SymbolMT"/>
                <a:cs typeface="Times New Roman" pitchFamily="18" charset="0"/>
              </a:rPr>
              <a:t>ζDistribution</a:t>
            </a:r>
            <a:r>
              <a:rPr kumimoji="0" lang="en-US" sz="1600" b="0" i="0" u="none" strike="noStrike" cap="none" normalizeH="0" baseline="0" dirty="0" smtClean="0">
                <a:ln>
                  <a:noFill/>
                </a:ln>
                <a:solidFill>
                  <a:schemeClr val="tx1"/>
                </a:solidFill>
                <a:effectLst/>
                <a:latin typeface="Times New Roman" pitchFamily="18" charset="0"/>
                <a:ea typeface="SymbolMT"/>
                <a:cs typeface="Times New Roman" pitchFamily="18" charset="0"/>
              </a:rPr>
              <a:t> line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[35.2*7.39/1000*1.86]*0.92*0.90*0.95</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Eff</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11.38%</a:t>
            </a: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066925" algn="l"/>
              </a:tabLst>
            </a:pPr>
            <a:r>
              <a:rPr kumimoji="0" lang="en-US" sz="1600" b="0" i="0" u="none" strike="noStrike" cap="none" normalizeH="0" baseline="0" dirty="0" smtClean="0">
                <a:ln>
                  <a:noFill/>
                </a:ln>
                <a:effectLst/>
                <a:latin typeface="Times New Roman" pitchFamily="18" charset="0"/>
                <a:ea typeface="Times New Roman" pitchFamily="18" charset="0"/>
                <a:cs typeface="Times New Roman" pitchFamily="18" charset="0"/>
              </a:rPr>
              <a:t>We note that  </a:t>
            </a:r>
            <a:r>
              <a:rPr kumimoji="0" lang="en-US" sz="1600" b="0" i="0" u="none" strike="noStrike" cap="none" normalizeH="0" baseline="0" dirty="0" smtClean="0">
                <a:ln>
                  <a:noFill/>
                </a:ln>
                <a:effectLst/>
                <a:latin typeface="Times New Roman" pitchFamily="18" charset="0"/>
                <a:ea typeface="SymbolMT"/>
                <a:cs typeface="Times New Roman" pitchFamily="18" charset="0"/>
              </a:rPr>
              <a:t>ζ</a:t>
            </a:r>
            <a:r>
              <a:rPr kumimoji="0" lang="en-US" sz="1600" b="0"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effectLst/>
                <a:latin typeface="Times New Roman" pitchFamily="18" charset="0"/>
                <a:ea typeface="SymbolMT"/>
                <a:cs typeface="Times New Roman" pitchFamily="18" charset="0"/>
              </a:rPr>
              <a:t>decentralized &gt; ζ centralized </a:t>
            </a:r>
            <a:endParaRPr kumimoji="0" lang="en-US"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066925"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solidFill>
                  <a:schemeClr val="tx1"/>
                </a:solidFill>
              </a:rPr>
              <a:pPr/>
              <a:t>62</a:t>
            </a:fld>
            <a:endParaRPr lang="en-US" dirty="0">
              <a:solidFill>
                <a:schemeClr val="tx1"/>
              </a:solidFill>
            </a:endParaRPr>
          </a:p>
        </p:txBody>
      </p:sp>
      <p:sp>
        <p:nvSpPr>
          <p:cNvPr id="83969" name="Rectangle 1"/>
          <p:cNvSpPr>
            <a:spLocks noChangeArrowheads="1"/>
          </p:cNvSpPr>
          <p:nvPr/>
        </p:nvSpPr>
        <p:spPr bwMode="auto">
          <a:xfrm>
            <a:off x="228600" y="304800"/>
            <a:ext cx="83058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r>
              <a:rPr kumimoji="0" lang="en-US" sz="1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5.</a:t>
            </a:r>
            <a:r>
              <a:rPr kumimoji="0" lang="en-US" sz="1400" b="1" i="0" u="none" strike="noStrike" cap="none" normalizeH="0" baseline="0" dirty="0" smtClean="0">
                <a:ln>
                  <a:noFill/>
                </a:ln>
                <a:solidFill>
                  <a:srgbClr val="C00000"/>
                </a:solidFill>
                <a:effectLst/>
                <a:ea typeface="Times New Roman" pitchFamily="18" charset="0"/>
                <a:cs typeface="Times New Roman" pitchFamily="18" charset="0"/>
              </a:rPr>
              <a:t>7 Building Integrated Photovoltaic (BIPV) System</a:t>
            </a:r>
          </a:p>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Times New Roman" pitchFamily="18" charset="0"/>
              </a:rPr>
              <a:t>the PV modules (which might be thin-film or crystalline, transparent, semi-transparent, or opaque); </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Times New Roman" pitchFamily="18" charset="0"/>
              </a:rPr>
              <a:t>a charge controller, to regulate the power into and out of the battery storage bank (in stand-alone systems); </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Times New Roman" pitchFamily="18" charset="0"/>
              </a:rPr>
              <a:t>a power storage system, generally comprised of the utility grid in utility-interactive systems or, a number of batteries in stand-alone systems; </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Times New Roman" pitchFamily="18" charset="0"/>
              </a:rPr>
              <a:t>power conversion equipment including an inverter to convert the PV modules' DC output to AC compatible with the utility grid; </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Times New Roman" pitchFamily="18" charset="0"/>
              </a:rPr>
              <a:t>backup power supplies such as diesel generators (optional-typically employed in stand-alone systems); and </a:t>
            </a:r>
            <a:endParaRPr kumimoji="0" lang="en-US" sz="1400" b="0" i="0" u="none" strike="noStrike" cap="none" normalizeH="0" baseline="0" dirty="0" smtClean="0">
              <a:ln>
                <a:noFill/>
              </a:ln>
              <a:solidFill>
                <a:srgbClr val="333333"/>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rgbClr val="333333"/>
                </a:solidFill>
                <a:effectLst/>
                <a:ea typeface="Times New Roman" pitchFamily="18" charset="0"/>
                <a:cs typeface="Arial" pitchFamily="34" charset="0"/>
              </a:rPr>
              <a:t>appropriate support and mounting hardware, wiring, and safety disconnects</a:t>
            </a:r>
            <a:r>
              <a:rPr kumimoji="0" lang="en-US" sz="1400" b="0" i="0" u="none" strike="noStrike" cap="none" normalizeH="0" baseline="0" dirty="0" smtClean="0">
                <a:ln>
                  <a:noFill/>
                </a:ln>
                <a:solidFill>
                  <a:schemeClr val="tx1"/>
                </a:solidFill>
                <a:effectLst/>
                <a:cs typeface="Arial" pitchFamily="34" charset="0"/>
              </a:rPr>
              <a:t> </a:t>
            </a:r>
          </a:p>
        </p:txBody>
      </p:sp>
      <p:pic>
        <p:nvPicPr>
          <p:cNvPr id="4" name="صورة 3" descr="C:\Documents and Settings\user\Desktop\1untitled.bmp"/>
          <p:cNvPicPr/>
          <p:nvPr/>
        </p:nvPicPr>
        <p:blipFill>
          <a:blip r:embed="rId2"/>
          <a:srcRect/>
          <a:stretch>
            <a:fillRect/>
          </a:stretch>
        </p:blipFill>
        <p:spPr bwMode="auto">
          <a:xfrm>
            <a:off x="609600" y="3124200"/>
            <a:ext cx="7848600" cy="29718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67DCAB8D-1A1E-4BF9-B17E-E35A0C18ADCD}" type="slidenum">
              <a:rPr lang="en-US" smtClean="0"/>
              <a:pPr/>
              <a:t>63</a:t>
            </a:fld>
            <a:endParaRPr lang="en-US"/>
          </a:p>
        </p:txBody>
      </p:sp>
      <p:pic>
        <p:nvPicPr>
          <p:cNvPr id="84994" name="Picture 2" descr="http://www.graduationcardsshop.com/images/largeimages/large_N5LN5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6096000" cy="381000"/>
          </a:xfrm>
        </p:spPr>
        <p:txBody>
          <a:bodyPr>
            <a:noAutofit/>
          </a:bodyPr>
          <a:lstStyle/>
          <a:p>
            <a:r>
              <a:rPr lang="en-US" sz="2800" b="1" dirty="0" smtClean="0">
                <a:solidFill>
                  <a:srgbClr val="C00000"/>
                </a:solidFill>
              </a:rPr>
              <a:t>1.2  Energy Consumption</a:t>
            </a:r>
            <a:endParaRPr lang="en-US" sz="2800" b="1" dirty="0">
              <a:solidFill>
                <a:srgbClr val="C00000"/>
              </a:solidFill>
            </a:endParaRPr>
          </a:p>
        </p:txBody>
      </p:sp>
      <p:graphicFrame>
        <p:nvGraphicFramePr>
          <p:cNvPr id="5" name="Content Placeholder 4"/>
          <p:cNvGraphicFramePr>
            <a:graphicFrameLocks noGrp="1"/>
          </p:cNvGraphicFramePr>
          <p:nvPr>
            <p:ph sz="half" idx="1"/>
          </p:nvPr>
        </p:nvGraphicFramePr>
        <p:xfrm>
          <a:off x="762000" y="2590800"/>
          <a:ext cx="3657600" cy="3597964"/>
        </p:xfrm>
        <a:graphic>
          <a:graphicData uri="http://schemas.openxmlformats.org/drawingml/2006/table">
            <a:tbl>
              <a:tblPr firstRow="1" bandRow="1">
                <a:tableStyleId>{5C22544A-7EE6-4342-B048-85BDC9FD1C3A}</a:tableStyleId>
              </a:tblPr>
              <a:tblGrid>
                <a:gridCol w="1828800"/>
                <a:gridCol w="1828800"/>
              </a:tblGrid>
              <a:tr h="745435">
                <a:tc>
                  <a:txBody>
                    <a:bodyPr/>
                    <a:lstStyle/>
                    <a:p>
                      <a:pPr algn="ctr">
                        <a:lnSpc>
                          <a:spcPct val="150000"/>
                        </a:lnSpc>
                        <a:spcAft>
                          <a:spcPts val="0"/>
                        </a:spcAft>
                      </a:pPr>
                      <a:r>
                        <a:rPr lang="en-US" sz="2000" b="1" i="1" dirty="0" smtClean="0">
                          <a:latin typeface="Cambria"/>
                          <a:ea typeface="Times New Roman"/>
                          <a:cs typeface="Times New Roman"/>
                        </a:rPr>
                        <a:t>Type of load</a:t>
                      </a:r>
                      <a:endParaRPr lang="en-US" sz="2000" b="1" dirty="0">
                        <a:latin typeface="Calibri"/>
                        <a:ea typeface="Calibri"/>
                        <a:cs typeface="Arial"/>
                      </a:endParaRPr>
                    </a:p>
                  </a:txBody>
                  <a:tcPr marL="68580" marR="68580" marT="0" marB="0"/>
                </a:tc>
                <a:tc>
                  <a:txBody>
                    <a:bodyPr/>
                    <a:lstStyle/>
                    <a:p>
                      <a:pPr algn="ctr">
                        <a:lnSpc>
                          <a:spcPct val="150000"/>
                        </a:lnSpc>
                        <a:spcAft>
                          <a:spcPts val="0"/>
                        </a:spcAft>
                      </a:pPr>
                      <a:r>
                        <a:rPr lang="en-US" sz="2000" b="1" i="1" dirty="0">
                          <a:latin typeface="Cambria"/>
                          <a:ea typeface="Times New Roman"/>
                          <a:cs typeface="Times New Roman"/>
                        </a:rPr>
                        <a:t>Consumption %</a:t>
                      </a:r>
                      <a:endParaRPr lang="en-US" sz="2000" b="1" dirty="0">
                        <a:latin typeface="Calibri"/>
                        <a:ea typeface="Calibri"/>
                        <a:cs typeface="Arial"/>
                      </a:endParaRPr>
                    </a:p>
                  </a:txBody>
                  <a:tcPr marL="68580" marR="68580" marT="0" marB="0"/>
                </a:tc>
              </a:tr>
              <a:tr h="521804">
                <a:tc>
                  <a:txBody>
                    <a:bodyPr/>
                    <a:lstStyle/>
                    <a:p>
                      <a:pPr algn="ctr">
                        <a:lnSpc>
                          <a:spcPct val="150000"/>
                        </a:lnSpc>
                        <a:spcAft>
                          <a:spcPts val="0"/>
                        </a:spcAft>
                      </a:pPr>
                      <a:r>
                        <a:rPr lang="en-US" sz="2000" b="1" dirty="0" smtClean="0">
                          <a:latin typeface="Cambria"/>
                          <a:ea typeface="Times New Roman"/>
                          <a:cs typeface="Times New Roman"/>
                        </a:rPr>
                        <a:t>Residential</a:t>
                      </a:r>
                      <a:endParaRPr lang="en-US" sz="2000" b="1" dirty="0">
                        <a:latin typeface="Calibri"/>
                        <a:ea typeface="Calibri"/>
                        <a:cs typeface="Arial"/>
                      </a:endParaRPr>
                    </a:p>
                  </a:txBody>
                  <a:tcPr marL="68580" marR="68580" marT="0" marB="0"/>
                </a:tc>
                <a:tc>
                  <a:txBody>
                    <a:bodyPr/>
                    <a:lstStyle/>
                    <a:p>
                      <a:pPr algn="ctr">
                        <a:lnSpc>
                          <a:spcPct val="150000"/>
                        </a:lnSpc>
                        <a:spcAft>
                          <a:spcPts val="0"/>
                        </a:spcAft>
                      </a:pPr>
                      <a:r>
                        <a:rPr lang="en-US" sz="2000" b="1" dirty="0" smtClean="0">
                          <a:latin typeface="Calibri"/>
                          <a:ea typeface="Calibri"/>
                          <a:cs typeface="Arial"/>
                        </a:rPr>
                        <a:t>62%</a:t>
                      </a:r>
                      <a:endParaRPr lang="en-US" sz="2000" b="1" dirty="0">
                        <a:latin typeface="Calibri"/>
                        <a:ea typeface="Calibri"/>
                        <a:cs typeface="Arial"/>
                      </a:endParaRPr>
                    </a:p>
                  </a:txBody>
                  <a:tcPr marL="68580" marR="68580" marT="0" marB="0"/>
                </a:tc>
              </a:tr>
              <a:tr h="521804">
                <a:tc>
                  <a:txBody>
                    <a:bodyPr/>
                    <a:lstStyle/>
                    <a:p>
                      <a:pPr algn="ctr">
                        <a:lnSpc>
                          <a:spcPct val="150000"/>
                        </a:lnSpc>
                        <a:spcAft>
                          <a:spcPts val="0"/>
                        </a:spcAft>
                      </a:pPr>
                      <a:r>
                        <a:rPr lang="en-US" sz="2000" b="1" dirty="0" smtClean="0">
                          <a:latin typeface="Cambria"/>
                          <a:ea typeface="Times New Roman"/>
                          <a:cs typeface="Times New Roman"/>
                        </a:rPr>
                        <a:t>Industrial</a:t>
                      </a:r>
                      <a:endParaRPr lang="en-US" sz="2000" b="1" dirty="0">
                        <a:latin typeface="Calibri"/>
                        <a:ea typeface="Calibri"/>
                        <a:cs typeface="Arial"/>
                      </a:endParaRPr>
                    </a:p>
                  </a:txBody>
                  <a:tcPr marL="68580" marR="68580" marT="0" marB="0"/>
                </a:tc>
                <a:tc>
                  <a:txBody>
                    <a:bodyPr/>
                    <a:lstStyle/>
                    <a:p>
                      <a:pPr algn="ctr">
                        <a:lnSpc>
                          <a:spcPct val="150000"/>
                        </a:lnSpc>
                        <a:spcAft>
                          <a:spcPts val="0"/>
                        </a:spcAft>
                      </a:pPr>
                      <a:r>
                        <a:rPr lang="en-US" sz="2000" b="1" dirty="0" smtClean="0">
                          <a:latin typeface="Calibri"/>
                          <a:ea typeface="Calibri"/>
                          <a:cs typeface="Arial"/>
                        </a:rPr>
                        <a:t>11%</a:t>
                      </a:r>
                      <a:endParaRPr lang="en-US" sz="2000" b="1" dirty="0">
                        <a:latin typeface="Calibri"/>
                        <a:ea typeface="Calibri"/>
                        <a:cs typeface="Arial"/>
                      </a:endParaRPr>
                    </a:p>
                  </a:txBody>
                  <a:tcPr marL="68580" marR="68580" marT="0" marB="0"/>
                </a:tc>
              </a:tr>
              <a:tr h="521804">
                <a:tc>
                  <a:txBody>
                    <a:bodyPr/>
                    <a:lstStyle/>
                    <a:p>
                      <a:pPr algn="ctr">
                        <a:lnSpc>
                          <a:spcPct val="150000"/>
                        </a:lnSpc>
                        <a:spcAft>
                          <a:spcPts val="0"/>
                        </a:spcAft>
                      </a:pPr>
                      <a:r>
                        <a:rPr lang="en-US" sz="2000" b="1" dirty="0" smtClean="0">
                          <a:latin typeface="Calibri"/>
                          <a:ea typeface="Calibri"/>
                          <a:cs typeface="Arial"/>
                        </a:rPr>
                        <a:t>Commercial</a:t>
                      </a:r>
                      <a:endParaRPr lang="en-US" sz="2000" b="1" dirty="0">
                        <a:latin typeface="Calibri"/>
                        <a:ea typeface="Calibri"/>
                        <a:cs typeface="Arial"/>
                      </a:endParaRPr>
                    </a:p>
                  </a:txBody>
                  <a:tcPr marL="68580" marR="68580" marT="0" marB="0"/>
                </a:tc>
                <a:tc>
                  <a:txBody>
                    <a:bodyPr/>
                    <a:lstStyle/>
                    <a:p>
                      <a:pPr algn="ctr">
                        <a:lnSpc>
                          <a:spcPct val="150000"/>
                        </a:lnSpc>
                        <a:spcAft>
                          <a:spcPts val="0"/>
                        </a:spcAft>
                      </a:pPr>
                      <a:r>
                        <a:rPr lang="en-US" sz="2000" b="1" dirty="0" smtClean="0">
                          <a:latin typeface="Calibri"/>
                          <a:ea typeface="Calibri"/>
                          <a:cs typeface="Arial"/>
                        </a:rPr>
                        <a:t>13%</a:t>
                      </a:r>
                      <a:endParaRPr lang="en-US" sz="2000" b="1" dirty="0">
                        <a:latin typeface="Calibri"/>
                        <a:ea typeface="Calibri"/>
                        <a:cs typeface="Arial"/>
                      </a:endParaRPr>
                    </a:p>
                  </a:txBody>
                  <a:tcPr marL="68580" marR="68580" marT="0" marB="0"/>
                </a:tc>
              </a:tr>
              <a:tr h="1118152">
                <a:tc>
                  <a:txBody>
                    <a:bodyPr/>
                    <a:lstStyle/>
                    <a:p>
                      <a:pPr algn="ctr">
                        <a:lnSpc>
                          <a:spcPct val="150000"/>
                        </a:lnSpc>
                        <a:spcAft>
                          <a:spcPts val="0"/>
                        </a:spcAft>
                      </a:pPr>
                      <a:r>
                        <a:rPr lang="en-US" sz="2000" b="1" dirty="0" smtClean="0">
                          <a:latin typeface="Cambria"/>
                          <a:ea typeface="Times New Roman"/>
                          <a:cs typeface="Times New Roman"/>
                        </a:rPr>
                        <a:t>Water pumps+ light</a:t>
                      </a:r>
                      <a:endParaRPr lang="en-US" sz="2000" b="1" dirty="0">
                        <a:latin typeface="Calibri"/>
                        <a:ea typeface="Calibri"/>
                        <a:cs typeface="Arial"/>
                      </a:endParaRPr>
                    </a:p>
                  </a:txBody>
                  <a:tcPr marL="68580" marR="68580" marT="0" marB="0"/>
                </a:tc>
                <a:tc>
                  <a:txBody>
                    <a:bodyPr/>
                    <a:lstStyle/>
                    <a:p>
                      <a:pPr algn="ctr">
                        <a:lnSpc>
                          <a:spcPct val="150000"/>
                        </a:lnSpc>
                        <a:spcAft>
                          <a:spcPts val="0"/>
                        </a:spcAft>
                      </a:pPr>
                      <a:r>
                        <a:rPr lang="en-US" sz="2000" b="1" dirty="0" smtClean="0">
                          <a:latin typeface="Calibri"/>
                          <a:ea typeface="Calibri"/>
                          <a:cs typeface="Arial"/>
                        </a:rPr>
                        <a:t>14%</a:t>
                      </a:r>
                      <a:endParaRPr lang="en-US" sz="2000" b="1" dirty="0">
                        <a:latin typeface="Calibri"/>
                        <a:ea typeface="Calibri"/>
                        <a:cs typeface="Arial"/>
                      </a:endParaRPr>
                    </a:p>
                  </a:txBody>
                  <a:tcPr marL="68580" marR="68580" marT="0" marB="0"/>
                </a:tc>
              </a:tr>
            </a:tbl>
          </a:graphicData>
        </a:graphic>
      </p:graphicFrame>
      <p:sp>
        <p:nvSpPr>
          <p:cNvPr id="8" name="عنصر نائب لرقم الشريحة 7"/>
          <p:cNvSpPr>
            <a:spLocks noGrp="1"/>
          </p:cNvSpPr>
          <p:nvPr>
            <p:ph type="sldNum" sz="quarter" idx="12"/>
          </p:nvPr>
        </p:nvSpPr>
        <p:spPr/>
        <p:txBody>
          <a:bodyPr/>
          <a:lstStyle/>
          <a:p>
            <a:fld id="{67DCAB8D-1A1E-4BF9-B17E-E35A0C18ADCD}" type="slidenum">
              <a:rPr lang="en-US" smtClean="0">
                <a:solidFill>
                  <a:schemeClr val="tx1"/>
                </a:solidFill>
              </a:rPr>
              <a:pPr/>
              <a:t>7</a:t>
            </a:fld>
            <a:endParaRPr lang="en-US" dirty="0">
              <a:solidFill>
                <a:schemeClr val="tx1"/>
              </a:solidFill>
            </a:endParaRPr>
          </a:p>
        </p:txBody>
      </p:sp>
      <p:sp>
        <p:nvSpPr>
          <p:cNvPr id="7" name="TextBox 6"/>
          <p:cNvSpPr txBox="1"/>
          <p:nvPr/>
        </p:nvSpPr>
        <p:spPr>
          <a:xfrm>
            <a:off x="304800" y="1295400"/>
            <a:ext cx="7239000" cy="892552"/>
          </a:xfrm>
          <a:prstGeom prst="rect">
            <a:avLst/>
          </a:prstGeom>
          <a:noFill/>
        </p:spPr>
        <p:txBody>
          <a:bodyPr wrap="square" rtlCol="0">
            <a:spAutoFit/>
          </a:bodyPr>
          <a:lstStyle/>
          <a:p>
            <a:r>
              <a:rPr lang="en-US" sz="2800" b="1" dirty="0" smtClean="0"/>
              <a:t>1.2.1 The nature of the load</a:t>
            </a:r>
          </a:p>
          <a:p>
            <a:r>
              <a:rPr lang="en-US" sz="2000" dirty="0" smtClean="0"/>
              <a:t>The table shows the consumers classification and their size</a:t>
            </a:r>
            <a:r>
              <a:rPr lang="en-US" sz="2400" dirty="0" smtClean="0"/>
              <a:t>. </a:t>
            </a:r>
            <a:endParaRPr lang="en-US" sz="2400" dirty="0"/>
          </a:p>
        </p:txBody>
      </p:sp>
      <p:pic>
        <p:nvPicPr>
          <p:cNvPr id="9" name="صورة 8" descr="load classification.bmp"/>
          <p:cNvPicPr/>
          <p:nvPr/>
        </p:nvPicPr>
        <p:blipFill>
          <a:blip r:embed="rId2"/>
          <a:stretch>
            <a:fillRect/>
          </a:stretch>
        </p:blipFill>
        <p:spPr>
          <a:xfrm>
            <a:off x="4648200" y="2590800"/>
            <a:ext cx="4114800" cy="3581400"/>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b="1" dirty="0" smtClean="0">
                <a:solidFill>
                  <a:srgbClr val="C00000"/>
                </a:solidFill>
              </a:rPr>
              <a:t>1.2.2-The growth rate  of the load.</a:t>
            </a:r>
            <a:endParaRPr lang="en-US" sz="2800" b="1" dirty="0">
              <a:solidFill>
                <a:srgbClr val="C00000"/>
              </a:solidFill>
            </a:endParaRPr>
          </a:p>
        </p:txBody>
      </p:sp>
      <p:graphicFrame>
        <p:nvGraphicFramePr>
          <p:cNvPr id="4" name="Content Placeholder 3"/>
          <p:cNvGraphicFramePr>
            <a:graphicFrameLocks noGrp="1"/>
          </p:cNvGraphicFramePr>
          <p:nvPr>
            <p:ph idx="1"/>
          </p:nvPr>
        </p:nvGraphicFramePr>
        <p:xfrm>
          <a:off x="304800" y="1676399"/>
          <a:ext cx="8534400" cy="4648201"/>
        </p:xfrm>
        <a:graphic>
          <a:graphicData uri="http://schemas.openxmlformats.org/drawingml/2006/table">
            <a:tbl>
              <a:tblPr firstRow="1" bandRow="1">
                <a:tableStyleId>{5C22544A-7EE6-4342-B048-85BDC9FD1C3A}</a:tableStyleId>
              </a:tblPr>
              <a:tblGrid>
                <a:gridCol w="2844800"/>
                <a:gridCol w="2844800"/>
                <a:gridCol w="2844800"/>
              </a:tblGrid>
              <a:tr h="1401133">
                <a:tc>
                  <a:txBody>
                    <a:bodyPr/>
                    <a:lstStyle/>
                    <a:p>
                      <a:pPr marL="228600" marR="0" indent="228600" algn="l" rtl="0">
                        <a:spcBef>
                          <a:spcPts val="0"/>
                        </a:spcBef>
                        <a:spcAft>
                          <a:spcPts val="0"/>
                        </a:spcAft>
                      </a:pPr>
                      <a:r>
                        <a:rPr lang="en-US" sz="1800" dirty="0">
                          <a:latin typeface="Times New Roman"/>
                          <a:ea typeface="Times New Roman"/>
                          <a:cs typeface="Times New Roman"/>
                        </a:rPr>
                        <a:t>Year</a:t>
                      </a:r>
                      <a:endParaRPr lang="en-US" sz="1800" dirty="0">
                        <a:latin typeface="Times New Roman"/>
                        <a:ea typeface="Times New Roman"/>
                        <a:cs typeface="Traditional Arabic"/>
                      </a:endParaRPr>
                    </a:p>
                  </a:txBody>
                  <a:tcPr marL="68580" marR="68580" marT="0" marB="0"/>
                </a:tc>
                <a:tc>
                  <a:txBody>
                    <a:bodyPr/>
                    <a:lstStyle/>
                    <a:p>
                      <a:pPr marL="228600" marR="0" algn="l" rtl="0">
                        <a:spcBef>
                          <a:spcPts val="0"/>
                        </a:spcBef>
                        <a:spcAft>
                          <a:spcPts val="0"/>
                        </a:spcAft>
                      </a:pPr>
                      <a:r>
                        <a:rPr lang="en-US" sz="1800" dirty="0" smtClean="0">
                          <a:latin typeface="Times New Roman"/>
                          <a:ea typeface="Times New Roman"/>
                          <a:cs typeface="Times New Roman"/>
                        </a:rPr>
                        <a:t>    Average monthly consumption in </a:t>
                      </a:r>
                      <a:r>
                        <a:rPr lang="en-US" sz="1800" dirty="0">
                          <a:latin typeface="Times New Roman"/>
                          <a:ea typeface="Times New Roman"/>
                          <a:cs typeface="Times New Roman"/>
                        </a:rPr>
                        <a:t>MWH </a:t>
                      </a:r>
                      <a:endParaRPr lang="en-US" sz="1800" dirty="0">
                        <a:latin typeface="Times New Roman"/>
                        <a:ea typeface="Times New Roman"/>
                        <a:cs typeface="Traditional Arabic"/>
                      </a:endParaRPr>
                    </a:p>
                  </a:txBody>
                  <a:tcPr marL="68580" marR="68580" marT="0" marB="0"/>
                </a:tc>
                <a:tc>
                  <a:txBody>
                    <a:bodyPr/>
                    <a:lstStyle/>
                    <a:p>
                      <a:pPr marL="0" marR="0" algn="l" rtl="0">
                        <a:spcBef>
                          <a:spcPts val="0"/>
                        </a:spcBef>
                        <a:spcAft>
                          <a:spcPts val="0"/>
                        </a:spcAft>
                      </a:pPr>
                      <a:r>
                        <a:rPr lang="en-US" sz="1800" dirty="0">
                          <a:latin typeface="Times New Roman"/>
                          <a:ea typeface="Times New Roman"/>
                          <a:cs typeface="Times New Roman"/>
                        </a:rPr>
                        <a:t>  Percentage growth</a:t>
                      </a:r>
                      <a:endParaRPr lang="en-US" sz="1800" dirty="0">
                        <a:latin typeface="Times New Roman"/>
                        <a:ea typeface="Times New Roman"/>
                        <a:cs typeface="Traditional Arabic"/>
                      </a:endParaRPr>
                    </a:p>
                    <a:p>
                      <a:pPr marL="228600" marR="0" indent="228600" algn="l" rtl="0">
                        <a:spcBef>
                          <a:spcPts val="0"/>
                        </a:spcBef>
                        <a:spcAft>
                          <a:spcPts val="0"/>
                        </a:spcAft>
                      </a:pPr>
                      <a:r>
                        <a:rPr lang="en-US" sz="1800" dirty="0">
                          <a:latin typeface="Times New Roman"/>
                          <a:ea typeface="Times New Roman"/>
                          <a:cs typeface="Times New Roman"/>
                        </a:rPr>
                        <a:t>       %</a:t>
                      </a:r>
                      <a:endParaRPr lang="en-US" sz="1800" dirty="0">
                        <a:latin typeface="Times New Roman"/>
                        <a:ea typeface="Times New Roman"/>
                        <a:cs typeface="Traditional Arabic"/>
                      </a:endParaRPr>
                    </a:p>
                  </a:txBody>
                  <a:tcPr marL="68580" marR="68580" marT="0" marB="0"/>
                </a:tc>
              </a:tr>
              <a:tr h="811767">
                <a:tc>
                  <a:txBody>
                    <a:bodyPr/>
                    <a:lstStyle/>
                    <a:p>
                      <a:pPr marL="228600" marR="0" indent="228600" algn="l" rtl="0">
                        <a:spcBef>
                          <a:spcPts val="0"/>
                        </a:spcBef>
                        <a:spcAft>
                          <a:spcPts val="0"/>
                        </a:spcAft>
                      </a:pPr>
                      <a:r>
                        <a:rPr lang="en-US" sz="1800">
                          <a:latin typeface="Times New Roman"/>
                          <a:ea typeface="Times New Roman"/>
                          <a:cs typeface="Times New Roman"/>
                        </a:rPr>
                        <a:t>2006</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a:latin typeface="Times New Roman"/>
                          <a:ea typeface="Times New Roman"/>
                          <a:cs typeface="Times New Roman"/>
                        </a:rPr>
                        <a:t>646</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a:latin typeface="Times New Roman"/>
                          <a:ea typeface="Times New Roman"/>
                          <a:cs typeface="Times New Roman"/>
                        </a:rPr>
                        <a:t>---------------</a:t>
                      </a:r>
                      <a:endParaRPr lang="en-US" sz="1800">
                        <a:latin typeface="Times New Roman"/>
                        <a:ea typeface="Times New Roman"/>
                        <a:cs typeface="Traditional Arabic"/>
                      </a:endParaRPr>
                    </a:p>
                  </a:txBody>
                  <a:tcPr marL="68580" marR="68580" marT="0" marB="0"/>
                </a:tc>
              </a:tr>
              <a:tr h="811767">
                <a:tc>
                  <a:txBody>
                    <a:bodyPr/>
                    <a:lstStyle/>
                    <a:p>
                      <a:pPr marL="228600" marR="0" indent="228600" algn="l" rtl="0">
                        <a:spcBef>
                          <a:spcPts val="0"/>
                        </a:spcBef>
                        <a:spcAft>
                          <a:spcPts val="0"/>
                        </a:spcAft>
                      </a:pPr>
                      <a:r>
                        <a:rPr lang="en-US" sz="1800">
                          <a:latin typeface="Times New Roman"/>
                          <a:ea typeface="Times New Roman"/>
                          <a:cs typeface="Times New Roman"/>
                        </a:rPr>
                        <a:t>2007</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a:latin typeface="Times New Roman"/>
                          <a:ea typeface="Times New Roman"/>
                          <a:cs typeface="Times New Roman"/>
                        </a:rPr>
                        <a:t>717</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dirty="0">
                          <a:latin typeface="Times New Roman"/>
                          <a:ea typeface="Times New Roman"/>
                          <a:cs typeface="Times New Roman"/>
                        </a:rPr>
                        <a:t>10.99%</a:t>
                      </a:r>
                      <a:endParaRPr lang="en-US" sz="1800" dirty="0">
                        <a:latin typeface="Times New Roman"/>
                        <a:ea typeface="Times New Roman"/>
                        <a:cs typeface="Traditional Arabic"/>
                      </a:endParaRPr>
                    </a:p>
                  </a:txBody>
                  <a:tcPr marL="68580" marR="68580" marT="0" marB="0"/>
                </a:tc>
              </a:tr>
              <a:tr h="811767">
                <a:tc>
                  <a:txBody>
                    <a:bodyPr/>
                    <a:lstStyle/>
                    <a:p>
                      <a:pPr marL="228600" marR="0" indent="228600" algn="l" rtl="0">
                        <a:spcBef>
                          <a:spcPts val="0"/>
                        </a:spcBef>
                        <a:spcAft>
                          <a:spcPts val="0"/>
                        </a:spcAft>
                      </a:pPr>
                      <a:r>
                        <a:rPr lang="en-US" sz="1800">
                          <a:latin typeface="Times New Roman"/>
                          <a:ea typeface="Times New Roman"/>
                          <a:cs typeface="Times New Roman"/>
                        </a:rPr>
                        <a:t>2008</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a:latin typeface="Times New Roman"/>
                          <a:ea typeface="Times New Roman"/>
                          <a:cs typeface="Times New Roman"/>
                        </a:rPr>
                        <a:t>797</a:t>
                      </a:r>
                      <a:endParaRPr lang="en-US" sz="180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a:latin typeface="Times New Roman"/>
                          <a:ea typeface="Times New Roman"/>
                          <a:cs typeface="Times New Roman"/>
                        </a:rPr>
                        <a:t>11.15%</a:t>
                      </a:r>
                      <a:endParaRPr lang="en-US" sz="1800">
                        <a:latin typeface="Times New Roman"/>
                        <a:ea typeface="Times New Roman"/>
                        <a:cs typeface="Traditional Arabic"/>
                      </a:endParaRPr>
                    </a:p>
                  </a:txBody>
                  <a:tcPr marL="68580" marR="68580" marT="0" marB="0"/>
                </a:tc>
              </a:tr>
              <a:tr h="811767">
                <a:tc>
                  <a:txBody>
                    <a:bodyPr/>
                    <a:lstStyle/>
                    <a:p>
                      <a:pPr marL="228600" marR="0" indent="228600" algn="l" rtl="0">
                        <a:spcBef>
                          <a:spcPts val="0"/>
                        </a:spcBef>
                        <a:spcAft>
                          <a:spcPts val="0"/>
                        </a:spcAft>
                      </a:pPr>
                      <a:r>
                        <a:rPr lang="en-US" sz="1800" dirty="0">
                          <a:latin typeface="Times New Roman"/>
                          <a:ea typeface="Times New Roman"/>
                          <a:cs typeface="Times New Roman"/>
                        </a:rPr>
                        <a:t>2009</a:t>
                      </a:r>
                      <a:endParaRPr lang="en-US" sz="1800" dirty="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dirty="0">
                          <a:latin typeface="Times New Roman"/>
                          <a:ea typeface="Times New Roman"/>
                          <a:cs typeface="Times New Roman"/>
                        </a:rPr>
                        <a:t>880</a:t>
                      </a:r>
                      <a:endParaRPr lang="en-US" sz="1800" dirty="0">
                        <a:latin typeface="Times New Roman"/>
                        <a:ea typeface="Times New Roman"/>
                        <a:cs typeface="Traditional Arabic"/>
                      </a:endParaRPr>
                    </a:p>
                  </a:txBody>
                  <a:tcPr marL="68580" marR="68580" marT="0" marB="0"/>
                </a:tc>
                <a:tc>
                  <a:txBody>
                    <a:bodyPr/>
                    <a:lstStyle/>
                    <a:p>
                      <a:pPr marL="228600" marR="0" indent="228600" algn="l" rtl="0">
                        <a:spcBef>
                          <a:spcPts val="0"/>
                        </a:spcBef>
                        <a:spcAft>
                          <a:spcPts val="0"/>
                        </a:spcAft>
                      </a:pPr>
                      <a:r>
                        <a:rPr lang="en-US" sz="1800" dirty="0">
                          <a:latin typeface="Times New Roman"/>
                          <a:ea typeface="Times New Roman"/>
                          <a:cs typeface="Times New Roman"/>
                        </a:rPr>
                        <a:t>10.41%</a:t>
                      </a:r>
                      <a:endParaRPr lang="en-US" sz="1800" dirty="0">
                        <a:latin typeface="Times New Roman"/>
                        <a:ea typeface="Times New Roman"/>
                        <a:cs typeface="Traditional Arabic"/>
                      </a:endParaRPr>
                    </a:p>
                  </a:txBody>
                  <a:tcPr marL="68580" marR="68580" marT="0" marB="0"/>
                </a:tc>
              </a:tr>
            </a:tbl>
          </a:graphicData>
        </a:graphic>
      </p:graphicFrame>
      <p:sp>
        <p:nvSpPr>
          <p:cNvPr id="5" name="عنصر نائب لرقم الشريحة 4"/>
          <p:cNvSpPr>
            <a:spLocks noGrp="1"/>
          </p:cNvSpPr>
          <p:nvPr>
            <p:ph type="sldNum" sz="quarter" idx="12"/>
          </p:nvPr>
        </p:nvSpPr>
        <p:spPr/>
        <p:txBody>
          <a:bodyPr/>
          <a:lstStyle/>
          <a:p>
            <a:fld id="{67DCAB8D-1A1E-4BF9-B17E-E35A0C18ADCD}" type="slidenum">
              <a:rPr lang="en-US" smtClean="0">
                <a:solidFill>
                  <a:schemeClr val="tx1"/>
                </a:solidFill>
              </a:rPr>
              <a:pPr/>
              <a:t>8</a:t>
            </a:fld>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228600"/>
            <a:ext cx="3276600" cy="381000"/>
          </a:xfrm>
        </p:spPr>
        <p:txBody>
          <a:bodyPr/>
          <a:lstStyle/>
          <a:p>
            <a:r>
              <a:rPr lang="en-US" sz="2800" b="1" dirty="0" smtClean="0">
                <a:solidFill>
                  <a:srgbClr val="C00000"/>
                </a:solidFill>
              </a:rPr>
              <a:t>1.2.3  Daily load curve </a:t>
            </a:r>
            <a:endParaRPr lang="en-US" sz="2800" b="1" dirty="0" smtClean="0">
              <a:solidFill>
                <a:schemeClr val="tx1"/>
              </a:solidFill>
            </a:endParaRPr>
          </a:p>
        </p:txBody>
      </p:sp>
      <p:sp>
        <p:nvSpPr>
          <p:cNvPr id="8" name="عنصر نائب لرقم الشريحة 7"/>
          <p:cNvSpPr>
            <a:spLocks noGrp="1"/>
          </p:cNvSpPr>
          <p:nvPr>
            <p:ph type="sldNum" sz="quarter" idx="12"/>
          </p:nvPr>
        </p:nvSpPr>
        <p:spPr/>
        <p:txBody>
          <a:bodyPr/>
          <a:lstStyle/>
          <a:p>
            <a:fld id="{67DCAB8D-1A1E-4BF9-B17E-E35A0C18ADCD}" type="slidenum">
              <a:rPr lang="en-US" smtClean="0">
                <a:solidFill>
                  <a:schemeClr val="tx1"/>
                </a:solidFill>
              </a:rPr>
              <a:pPr/>
              <a:t>9</a:t>
            </a:fld>
            <a:endParaRPr lang="en-US">
              <a:solidFill>
                <a:schemeClr val="tx1"/>
              </a:solidFill>
            </a:endParaRPr>
          </a:p>
        </p:txBody>
      </p:sp>
      <p:sp>
        <p:nvSpPr>
          <p:cNvPr id="5" name="TextBox 4"/>
          <p:cNvSpPr txBox="1"/>
          <p:nvPr/>
        </p:nvSpPr>
        <p:spPr>
          <a:xfrm>
            <a:off x="2362200" y="6248400"/>
            <a:ext cx="4724400" cy="369332"/>
          </a:xfrm>
          <a:prstGeom prst="rect">
            <a:avLst/>
          </a:prstGeom>
          <a:noFill/>
        </p:spPr>
        <p:txBody>
          <a:bodyPr wrap="square" rtlCol="0">
            <a:spAutoFit/>
          </a:bodyPr>
          <a:lstStyle/>
          <a:p>
            <a:pPr algn="ctr"/>
            <a:r>
              <a:rPr lang="en-US" b="1" dirty="0" smtClean="0"/>
              <a:t>Daily Load Curve </a:t>
            </a:r>
            <a:endParaRPr lang="en-US" b="1" dirty="0"/>
          </a:p>
        </p:txBody>
      </p:sp>
      <p:sp>
        <p:nvSpPr>
          <p:cNvPr id="6" name="TextBox 5"/>
          <p:cNvSpPr txBox="1"/>
          <p:nvPr/>
        </p:nvSpPr>
        <p:spPr>
          <a:xfrm>
            <a:off x="152400" y="762000"/>
            <a:ext cx="7620000" cy="1969770"/>
          </a:xfrm>
          <a:prstGeom prst="rect">
            <a:avLst/>
          </a:prstGeom>
          <a:noFill/>
        </p:spPr>
        <p:txBody>
          <a:bodyPr wrap="square" rtlCol="0">
            <a:spAutoFit/>
          </a:bodyPr>
          <a:lstStyle/>
          <a:p>
            <a:r>
              <a:rPr lang="en-US" dirty="0" smtClean="0"/>
              <a:t>The max power consumed is </a:t>
            </a:r>
            <a:r>
              <a:rPr lang="en-US" sz="2000" b="1" dirty="0" smtClean="0"/>
              <a:t>5.463 </a:t>
            </a:r>
            <a:r>
              <a:rPr lang="en-US" dirty="0" smtClean="0"/>
              <a:t>MW and occurred at </a:t>
            </a:r>
            <a:r>
              <a:rPr lang="en-US" sz="2000" b="1" dirty="0" smtClean="0"/>
              <a:t>1:45</a:t>
            </a:r>
            <a:r>
              <a:rPr lang="en-US" b="1" dirty="0" smtClean="0"/>
              <a:t> </a:t>
            </a:r>
            <a:r>
              <a:rPr lang="en-US" dirty="0" smtClean="0"/>
              <a:t>pm </a:t>
            </a:r>
            <a:br>
              <a:rPr lang="en-US" dirty="0" smtClean="0"/>
            </a:br>
            <a:r>
              <a:rPr lang="en-US" sz="2800" dirty="0" smtClean="0"/>
              <a:t> </a:t>
            </a:r>
            <a:r>
              <a:rPr lang="en-US" dirty="0" smtClean="0"/>
              <a:t>The max peak demand are occurred at two intervals :-</a:t>
            </a:r>
          </a:p>
          <a:p>
            <a:r>
              <a:rPr lang="en-US" dirty="0" smtClean="0"/>
              <a:t>{ 10:30 am – 03:15 pm}</a:t>
            </a:r>
            <a:br>
              <a:rPr lang="en-US" dirty="0" smtClean="0"/>
            </a:br>
            <a:r>
              <a:rPr lang="en-US" dirty="0" smtClean="0"/>
              <a:t>{07:30 pm – 10:00 pm }</a:t>
            </a:r>
            <a:br>
              <a:rPr lang="en-US" dirty="0" smtClean="0"/>
            </a:br>
            <a:r>
              <a:rPr lang="en-US" dirty="0" smtClean="0"/>
              <a:t>The average demand is </a:t>
            </a:r>
            <a:r>
              <a:rPr lang="en-US" sz="2000" b="1" dirty="0" smtClean="0"/>
              <a:t>4.1</a:t>
            </a:r>
            <a:r>
              <a:rPr lang="en-US" dirty="0" smtClean="0"/>
              <a:t> MW .</a:t>
            </a:r>
            <a:br>
              <a:rPr lang="en-US" dirty="0" smtClean="0"/>
            </a:br>
            <a:endParaRPr lang="en-US" dirty="0"/>
          </a:p>
        </p:txBody>
      </p:sp>
      <p:sp>
        <p:nvSpPr>
          <p:cNvPr id="7" name="TextBox 6"/>
          <p:cNvSpPr txBox="1"/>
          <p:nvPr/>
        </p:nvSpPr>
        <p:spPr>
          <a:xfrm>
            <a:off x="2971800" y="6019800"/>
            <a:ext cx="5943600" cy="276999"/>
          </a:xfrm>
          <a:prstGeom prst="rect">
            <a:avLst/>
          </a:prstGeom>
          <a:noFill/>
        </p:spPr>
        <p:txBody>
          <a:bodyPr wrap="square" rtlCol="0">
            <a:spAutoFit/>
          </a:bodyPr>
          <a:lstStyle/>
          <a:p>
            <a:pPr>
              <a:buFont typeface="Wingdings" pitchFamily="2" charset="2"/>
              <a:buChar char="v"/>
            </a:pPr>
            <a:r>
              <a:rPr lang="en-US" sz="1200" dirty="0" smtClean="0"/>
              <a:t> Readings were taken in </a:t>
            </a:r>
            <a:r>
              <a:rPr lang="en-US" sz="1200" b="1" dirty="0" smtClean="0"/>
              <a:t>October 2009</a:t>
            </a:r>
            <a:endParaRPr lang="en-US" sz="1200" b="1" dirty="0"/>
          </a:p>
        </p:txBody>
      </p:sp>
      <p:pic>
        <p:nvPicPr>
          <p:cNvPr id="9" name="صورة 8" descr="daily curve.bmp"/>
          <p:cNvPicPr/>
          <p:nvPr/>
        </p:nvPicPr>
        <p:blipFill>
          <a:blip r:embed="rId2"/>
          <a:stretch>
            <a:fillRect/>
          </a:stretch>
        </p:blipFill>
        <p:spPr>
          <a:xfrm>
            <a:off x="1905000" y="2590800"/>
            <a:ext cx="5257800" cy="3657600"/>
          </a:xfrm>
          <a:prstGeom prst="rect">
            <a:avLst/>
          </a:prstGeom>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2|0.1|0.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3029</TotalTime>
  <Words>3111</Words>
  <Application>Microsoft Office PowerPoint</Application>
  <PresentationFormat>عرض على الشاشة (3:4)‏</PresentationFormat>
  <Paragraphs>857</Paragraphs>
  <Slides>63</Slides>
  <Notes>1</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63</vt:i4>
      </vt:variant>
    </vt:vector>
  </HeadingPairs>
  <TitlesOfParts>
    <vt:vector size="65" baseType="lpstr">
      <vt:lpstr>تدفق</vt:lpstr>
      <vt:lpstr>Worksheet</vt:lpstr>
      <vt:lpstr>BEAT OMMAR NETWORK STUDY</vt:lpstr>
      <vt:lpstr>INTRODUCTION</vt:lpstr>
      <vt:lpstr>Project Overview </vt:lpstr>
      <vt:lpstr>Why we choose this project </vt:lpstr>
      <vt:lpstr>الشريحة 5</vt:lpstr>
      <vt:lpstr>Chapter One 1.1 Electrical Supply</vt:lpstr>
      <vt:lpstr>1.2  Energy Consumption</vt:lpstr>
      <vt:lpstr>1.2.2-The growth rate  of the load.</vt:lpstr>
      <vt:lpstr>1.2.3  Daily load curve </vt:lpstr>
      <vt:lpstr>1.3  Elements Of Beat Ommar Network</vt:lpstr>
      <vt:lpstr>1.3.2 Medium voltage 22kv lines : </vt:lpstr>
      <vt:lpstr>Chapter Two</vt:lpstr>
      <vt:lpstr>الشريحة 13</vt:lpstr>
      <vt:lpstr>2.2  Data needed for the load flow analysis.</vt:lpstr>
      <vt:lpstr>الشريحة 15</vt:lpstr>
      <vt:lpstr>2.2.2  The length and R in (Ω/km) and X in (Ω/km)of the lines. </vt:lpstr>
      <vt:lpstr>2.4  load flow analysis for max case.  </vt:lpstr>
      <vt:lpstr>الشريحة 18</vt:lpstr>
      <vt:lpstr>2.4.3  Power  factor</vt:lpstr>
      <vt:lpstr>2.4.4  Load factor </vt:lpstr>
      <vt:lpstr>2.4.5   SUMMARY OF TOTAL GENERATION, LOADING &amp; DEMAND FOR THE MAX CASE</vt:lpstr>
      <vt:lpstr>2.5  load flow analysis for min case .  </vt:lpstr>
      <vt:lpstr>2.5.2  The actual  low  voltages on each transformer  </vt:lpstr>
      <vt:lpstr>2.5.3   SUMMARY OF TOTAL GENERATION, LOADING &amp; DEMAND FOR THE MIN CASE</vt:lpstr>
      <vt:lpstr>2.6  Problems Of The Network</vt:lpstr>
      <vt:lpstr>2.7  Solutions And Recommendations </vt:lpstr>
      <vt:lpstr>الشريحة 27</vt:lpstr>
      <vt:lpstr>Chapter Three THE ELECTRICAL NETWORK IMPROVEMENT</vt:lpstr>
      <vt:lpstr> 3.1.2 HOW TO IMPROVE THE PF:</vt:lpstr>
      <vt:lpstr>الشريحة 30</vt:lpstr>
      <vt:lpstr>الشريحة 31</vt:lpstr>
      <vt:lpstr>الشريحة 32</vt:lpstr>
      <vt:lpstr>Power factor after adding capacitors</vt:lpstr>
      <vt:lpstr>الشريحة 34</vt:lpstr>
      <vt:lpstr>Comparison between the original and improved cases </vt:lpstr>
      <vt:lpstr>3.2  voltage correction</vt:lpstr>
      <vt:lpstr>3.3 Simple pay back period</vt:lpstr>
      <vt:lpstr>الشريحة 38</vt:lpstr>
      <vt:lpstr>الشريحة 39</vt:lpstr>
      <vt:lpstr>الشريحة 40</vt:lpstr>
      <vt:lpstr>Chapter Four   Energy conservation</vt:lpstr>
      <vt:lpstr>4.2 Energy conservation in water pumps  </vt:lpstr>
      <vt:lpstr>4.2.1Economical study </vt:lpstr>
      <vt:lpstr>S.P.B.P</vt:lpstr>
      <vt:lpstr>4.3 Energy conservation in residential sector.</vt:lpstr>
      <vt:lpstr>S.P.B.P for the total lamps we want to replace</vt:lpstr>
      <vt:lpstr>S.P.B.P for each consumer</vt:lpstr>
      <vt:lpstr>4.3.3  Energy  conservation in refrigerators </vt:lpstr>
      <vt:lpstr>Chapter Five Design of PV system for electrification of  Safa Village </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vector>
  </TitlesOfParts>
  <Company>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ATTIL NETWORK STUDY</dc:title>
  <dc:creator>osama</dc:creator>
  <cp:lastModifiedBy>engineer iyad</cp:lastModifiedBy>
  <cp:revision>336</cp:revision>
  <dcterms:created xsi:type="dcterms:W3CDTF">2008-12-19T13:52:35Z</dcterms:created>
  <dcterms:modified xsi:type="dcterms:W3CDTF">2010-05-19T21:00:12Z</dcterms:modified>
</cp:coreProperties>
</file>