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66" autoAdjust="0"/>
    <p:restoredTop sz="94624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9FD185-3ECD-4CB9-8B60-CE4A656D394D}" type="datetimeFigureOut">
              <a:rPr lang="ar-SA" smtClean="0"/>
              <a:t>03/04/1439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ED245F-37F5-48BE-83B8-830199D84000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264320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Graduation project II</a:t>
            </a:r>
            <a:br>
              <a:rPr lang="en-US" b="1" dirty="0"/>
            </a:br>
            <a:r>
              <a:rPr lang="en-US" b="1" dirty="0"/>
              <a:t>Wind tunnel for forced </a:t>
            </a:r>
            <a:r>
              <a:rPr lang="en-US" b="1" dirty="0" err="1"/>
              <a:t>convectin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00166" y="2071678"/>
            <a:ext cx="6400800" cy="442915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 </a:t>
            </a:r>
          </a:p>
          <a:p>
            <a:pPr algn="ctr"/>
            <a:r>
              <a:rPr lang="en-US" dirty="0"/>
              <a:t>Supervisor: Dr. </a:t>
            </a:r>
            <a:r>
              <a:rPr lang="en-US" dirty="0" err="1"/>
              <a:t>Luqman</a:t>
            </a:r>
            <a:r>
              <a:rPr lang="en-US" dirty="0"/>
              <a:t> </a:t>
            </a:r>
            <a:r>
              <a:rPr lang="en-US" dirty="0" err="1"/>
              <a:t>herzallah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Students:</a:t>
            </a:r>
          </a:p>
          <a:p>
            <a:pPr algn="ctr"/>
            <a:r>
              <a:rPr lang="en-US" dirty="0" err="1"/>
              <a:t>Salah</a:t>
            </a:r>
            <a:r>
              <a:rPr lang="en-US" dirty="0"/>
              <a:t> </a:t>
            </a:r>
            <a:r>
              <a:rPr lang="en-US" dirty="0" err="1"/>
              <a:t>Brawish</a:t>
            </a:r>
            <a:r>
              <a:rPr lang="en-US" dirty="0"/>
              <a:t> </a:t>
            </a:r>
          </a:p>
          <a:p>
            <a:pPr algn="ctr"/>
            <a:r>
              <a:rPr lang="en-US" dirty="0" err="1"/>
              <a:t>Mahmoud</a:t>
            </a:r>
            <a:r>
              <a:rPr lang="en-US" dirty="0"/>
              <a:t> </a:t>
            </a:r>
            <a:r>
              <a:rPr lang="en-US" dirty="0" err="1"/>
              <a:t>Khamaysa</a:t>
            </a:r>
            <a:r>
              <a:rPr lang="en-US" dirty="0"/>
              <a:t> </a:t>
            </a:r>
          </a:p>
          <a:p>
            <a:pPr algn="ctr"/>
            <a:r>
              <a:rPr lang="en-US" dirty="0" err="1"/>
              <a:t>Alaa</a:t>
            </a:r>
            <a:r>
              <a:rPr lang="en-US" dirty="0"/>
              <a:t> </a:t>
            </a:r>
            <a:r>
              <a:rPr lang="en-US" dirty="0" err="1"/>
              <a:t>Khalayla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Ahmad </a:t>
            </a:r>
            <a:r>
              <a:rPr lang="en-US" dirty="0" err="1"/>
              <a:t>Ghanem</a:t>
            </a:r>
            <a:r>
              <a:rPr lang="en-US" dirty="0"/>
              <a:t> </a:t>
            </a:r>
          </a:p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analysis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Sample calculation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>
                <a:latin typeface="+mj-lt"/>
              </a:rPr>
              <a:t>H = 29.86 </a:t>
            </a: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357290" y="2714620"/>
          <a:ext cx="7072362" cy="741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785818"/>
                <a:gridCol w="785818"/>
                <a:gridCol w="785818"/>
                <a:gridCol w="785818"/>
                <a:gridCol w="785818"/>
                <a:gridCol w="785818"/>
                <a:gridCol w="785818"/>
                <a:gridCol w="785818"/>
                <a:gridCol w="785818"/>
              </a:tblGrid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Nu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err="1" smtClean="0"/>
                        <a:t>T</a:t>
                      </a:r>
                      <a:r>
                        <a:rPr lang="en-US" sz="1000" dirty="0" err="1" smtClean="0"/>
                        <a:t>w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dirty="0" err="1" smtClean="0"/>
                        <a:t>T</a:t>
                      </a:r>
                      <a:r>
                        <a:rPr lang="en-US" sz="1000" dirty="0" err="1" smtClean="0"/>
                        <a:t>air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T</a:t>
                      </a:r>
                      <a:r>
                        <a:rPr lang="en-US" sz="1000" dirty="0" smtClean="0"/>
                        <a:t>g2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T</a:t>
                      </a:r>
                      <a:r>
                        <a:rPr lang="en-US" sz="1000" dirty="0" smtClean="0"/>
                        <a:t>g1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err="1" smtClean="0"/>
                        <a:t>T</a:t>
                      </a:r>
                      <a:r>
                        <a:rPr lang="en-US" sz="1000" dirty="0" err="1" smtClean="0"/>
                        <a:t>c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err="1" smtClean="0"/>
                        <a:t>R</a:t>
                      </a:r>
                      <a:r>
                        <a:rPr lang="en-US" sz="1000" dirty="0" err="1" smtClean="0"/>
                        <a:t>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err="1" smtClean="0"/>
                        <a:t>V</a:t>
                      </a:r>
                      <a:r>
                        <a:rPr lang="en-US" sz="1000" dirty="0" err="1" smtClean="0"/>
                        <a:t>heater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>
                          <a:latin typeface="+mj-lt"/>
                        </a:rPr>
                        <a:t>22.72</a:t>
                      </a:r>
                      <a:endParaRPr lang="ar-SA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>
                          <a:latin typeface="+mj-lt"/>
                        </a:rPr>
                        <a:t>29.86</a:t>
                      </a:r>
                      <a:endParaRPr lang="ar-SA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>
                          <a:latin typeface="+mj-lt"/>
                        </a:rPr>
                        <a:t>301.43</a:t>
                      </a:r>
                      <a:endParaRPr lang="ar-SA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>
                          <a:latin typeface="+mj-lt"/>
                        </a:rPr>
                        <a:t>303.13</a:t>
                      </a:r>
                      <a:endParaRPr lang="ar-SA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>
                          <a:latin typeface="+mj-lt"/>
                        </a:rPr>
                        <a:t>336.58</a:t>
                      </a:r>
                      <a:endParaRPr lang="ar-SA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>
                          <a:latin typeface="+mj-lt"/>
                        </a:rPr>
                        <a:t>336.47</a:t>
                      </a:r>
                      <a:endParaRPr lang="ar-SA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>
                          <a:latin typeface="+mj-lt"/>
                        </a:rPr>
                        <a:t>336.64</a:t>
                      </a:r>
                      <a:endParaRPr lang="ar-SA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>
                          <a:latin typeface="+mj-lt"/>
                        </a:rPr>
                        <a:t>25.73</a:t>
                      </a:r>
                      <a:endParaRPr lang="ar-SA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>
                          <a:latin typeface="+mj-lt"/>
                        </a:rPr>
                        <a:t>1.8122</a:t>
                      </a:r>
                      <a:endParaRPr lang="ar-SA" sz="16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كائن 5"/>
          <p:cNvGraphicFramePr>
            <a:graphicFrameLocks noChangeAspect="1"/>
          </p:cNvGraphicFramePr>
          <p:nvPr/>
        </p:nvGraphicFramePr>
        <p:xfrm>
          <a:off x="895350" y="4000500"/>
          <a:ext cx="59817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8" name="Equation" r:id="rId3" imgW="5981400" imgH="609480" progId="Equation.3">
                  <p:embed/>
                </p:oleObj>
              </mc:Choice>
              <mc:Fallback>
                <p:oleObj name="Equation" r:id="rId3" imgW="5981400" imgH="609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5350" y="4000500"/>
                        <a:ext cx="59817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1152128"/>
          </a:xfrm>
        </p:spPr>
        <p:txBody>
          <a:bodyPr>
            <a:normAutofit/>
          </a:bodyPr>
          <a:lstStyle/>
          <a:p>
            <a:r>
              <a:rPr lang="en-US" dirty="0" smtClean="0"/>
              <a:t>Result analysis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30352" y="1122472"/>
                <a:ext cx="7772400" cy="5618896"/>
              </a:xfrm>
            </p:spPr>
            <p:txBody>
              <a:bodyPr/>
              <a:lstStyle/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18665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8139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b="0" dirty="0" smtClean="0"/>
                  <a:t>= </a:t>
                </a:r>
                <a:r>
                  <a:rPr lang="en-US" b="0" dirty="0" smtClean="0">
                    <a:latin typeface="+mj-lt"/>
                  </a:rPr>
                  <a:t>39488</a:t>
                </a:r>
                <a:endParaRPr lang="en-US" b="0" dirty="0" smtClean="0">
                  <a:latin typeface="+mj-lt"/>
                </a:endParaRP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694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39488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0162</m:t>
                        </m:r>
                      </m:sup>
                    </m:sSup>
                  </m:oMath>
                </a14:m>
                <a:r>
                  <a:rPr lang="en-US" b="0" dirty="0" smtClean="0"/>
                  <a:t>=</a:t>
                </a:r>
                <a:r>
                  <a:rPr lang="en-US" b="0" dirty="0" smtClean="0">
                    <a:latin typeface="+mj-lt"/>
                  </a:rPr>
                  <a:t>32500</a:t>
                </a:r>
                <a:r>
                  <a:rPr lang="en-US" b="0" dirty="0" smtClean="0"/>
                  <a:t> </a:t>
                </a:r>
                <a:endParaRPr lang="en-US" b="0" dirty="0" smtClean="0"/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32500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8139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18665</m:t>
                        </m:r>
                      </m:den>
                    </m:f>
                  </m:oMath>
                </a14:m>
                <a:r>
                  <a:rPr lang="en-US" b="0" dirty="0" smtClean="0"/>
                  <a:t> =</a:t>
                </a:r>
                <a:r>
                  <a:rPr lang="en-US" b="0" dirty="0" smtClean="0">
                    <a:latin typeface="+mj-lt"/>
                  </a:rPr>
                  <a:t> 2.6993</a:t>
                </a:r>
                <a:endParaRPr lang="en-US" b="0" dirty="0" smtClean="0">
                  <a:latin typeface="+mj-lt"/>
                </a:endParaRP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6993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8139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b="0" dirty="0" smtClean="0"/>
                  <a:t> =</a:t>
                </a:r>
                <a:r>
                  <a:rPr lang="en-US" b="0" dirty="0" smtClean="0">
                    <a:latin typeface="+mj-lt"/>
                  </a:rPr>
                  <a:t>3480</a:t>
                </a:r>
                <a:r>
                  <a:rPr lang="en-US" b="0" dirty="0" smtClean="0"/>
                  <a:t> </a:t>
                </a:r>
                <a:endParaRPr lang="en-US" b="0" dirty="0" smtClean="0"/>
              </a:p>
              <a:p>
                <a:pPr algn="l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1007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8139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6281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b="0" dirty="0" smtClean="0"/>
                  <a:t> = </a:t>
                </a:r>
                <a:r>
                  <a:rPr lang="en-US" b="0" dirty="0" smtClean="0">
                    <a:latin typeface="+mj-lt"/>
                  </a:rPr>
                  <a:t>0.6950</a:t>
                </a:r>
                <a:endParaRPr lang="en-US" b="0" dirty="0" smtClean="0"/>
              </a:p>
              <a:p>
                <a:pPr algn="l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237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3480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608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6950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33</m:t>
                        </m:r>
                      </m:sup>
                    </m:sSup>
                  </m:oMath>
                </a14:m>
                <a:r>
                  <a:rPr lang="en-US" b="0" dirty="0" smtClean="0"/>
                  <a:t>= </a:t>
                </a:r>
                <a:r>
                  <a:rPr lang="en-US" b="0" dirty="0" smtClean="0">
                    <a:latin typeface="+mj-lt"/>
                  </a:rPr>
                  <a:t>29.918</a:t>
                </a:r>
                <a:endParaRPr lang="en-US" b="0" dirty="0" smtClean="0">
                  <a:latin typeface="+mj-lt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29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918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6281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39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3131</m:t>
                      </m:r>
                    </m:oMath>
                  </m:oMathPara>
                </a14:m>
                <a:endParaRPr lang="en-US" b="0" dirty="0" smtClean="0"/>
              </a:p>
              <a:p>
                <a:pPr algn="l"/>
                <a:endParaRPr lang="en-US" b="0" dirty="0" smtClean="0"/>
              </a:p>
              <a:p>
                <a:pPr algn="l"/>
                <a:endParaRPr lang="en-US" b="0" dirty="0" smtClean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30352" y="1122472"/>
                <a:ext cx="7772400" cy="5618896"/>
              </a:xfrm>
              <a:blipFill rotWithShape="0">
                <a:blip r:embed="rId2"/>
                <a:stretch>
                  <a:fillRect l="-5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عنصر نائب للمحتوى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29398353"/>
              </p:ext>
            </p:extLst>
          </p:nvPr>
        </p:nvGraphicFramePr>
        <p:xfrm>
          <a:off x="301752" y="1412776"/>
          <a:ext cx="8229600" cy="1005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+mj-lt"/>
                        </a:rPr>
                        <a:t>H</a:t>
                      </a:r>
                      <a:endParaRPr lang="ar-SA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+mj-lt"/>
                        </a:rPr>
                        <a:t>Nu</a:t>
                      </a:r>
                      <a:endParaRPr lang="ar-SA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Pr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err="1" smtClean="0"/>
                        <a:t>Re</a:t>
                      </a:r>
                      <a:r>
                        <a:rPr lang="en-US" sz="1100" dirty="0" err="1" smtClean="0">
                          <a:latin typeface="+mj-lt"/>
                        </a:rPr>
                        <a:t>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Average</a:t>
                      </a:r>
                    </a:p>
                    <a:p>
                      <a:pPr rtl="1"/>
                      <a:r>
                        <a:rPr lang="en-US" dirty="0" smtClean="0"/>
                        <a:t>velocity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err="1" smtClean="0"/>
                        <a:t>Re</a:t>
                      </a:r>
                      <a:r>
                        <a:rPr lang="en-US" sz="1100" dirty="0" err="1" smtClean="0"/>
                        <a:t>D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err="1" smtClean="0"/>
                        <a:t>Re</a:t>
                      </a:r>
                      <a:r>
                        <a:rPr lang="en-US" sz="1100" dirty="0" err="1" smtClean="0">
                          <a:latin typeface="+mj-lt"/>
                        </a:rPr>
                        <a:t>dx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Axial</a:t>
                      </a:r>
                    </a:p>
                    <a:p>
                      <a:pPr rtl="1"/>
                      <a:r>
                        <a:rPr lang="en-US" dirty="0" smtClean="0"/>
                        <a:t>velocity</a:t>
                      </a:r>
                      <a:endParaRPr lang="ar-SA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+mj-lt"/>
                        </a:rPr>
                        <a:t>39.3131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+mj-lt"/>
                        </a:rPr>
                        <a:t>29.918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+mj-lt"/>
                        </a:rPr>
                        <a:t>0.6950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+mj-lt"/>
                        </a:rPr>
                        <a:t>3480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+mj-lt"/>
                        </a:rPr>
                        <a:t>2.6993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+mj-lt"/>
                        </a:rPr>
                        <a:t>32500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+mj-lt"/>
                        </a:rPr>
                        <a:t>39400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+mj-lt"/>
                        </a:rPr>
                        <a:t>3.28</a:t>
                      </a:r>
                      <a:endParaRPr lang="ar-SA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988" y="404664"/>
            <a:ext cx="7772400" cy="1362456"/>
          </a:xfrm>
        </p:spPr>
        <p:txBody>
          <a:bodyPr/>
          <a:lstStyle/>
          <a:p>
            <a:r>
              <a:rPr lang="en-US" dirty="0" smtClean="0"/>
              <a:t>Result analysis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767120"/>
            <a:ext cx="7772400" cy="4830232"/>
          </a:xfrm>
        </p:spPr>
        <p:txBody>
          <a:bodyPr/>
          <a:lstStyle/>
          <a:p>
            <a:pPr algn="l"/>
            <a:r>
              <a:rPr lang="en-US" dirty="0" smtClean="0"/>
              <a:t>Error calculation :</a:t>
            </a:r>
          </a:p>
          <a:p>
            <a:pPr algn="l"/>
            <a:r>
              <a:rPr lang="en-US" dirty="0" smtClean="0"/>
              <a:t>The devise have an error percentage different between sample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86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571472" y="3357562"/>
            <a:ext cx="8305800" cy="1143000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439424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/>
              <a:t>Heat transfer </a:t>
            </a:r>
            <a:br>
              <a:rPr lang="en-US" sz="4800" dirty="0" smtClean="0"/>
            </a:br>
            <a:r>
              <a:rPr lang="en-US" sz="4800" dirty="0" smtClean="0"/>
              <a:t>heat transfer by three method:</a:t>
            </a:r>
            <a:br>
              <a:rPr lang="en-US" sz="4800" dirty="0" smtClean="0"/>
            </a:br>
            <a:r>
              <a:rPr lang="en-US" sz="4800" dirty="0" smtClean="0"/>
              <a:t>1- Conduction</a:t>
            </a:r>
            <a:br>
              <a:rPr lang="en-US" sz="4800" dirty="0" smtClean="0"/>
            </a:br>
            <a:r>
              <a:rPr lang="en-US" sz="4800" dirty="0" smtClean="0"/>
              <a:t>2- Radiation</a:t>
            </a:r>
            <a:br>
              <a:rPr lang="en-US" sz="4800" dirty="0" smtClean="0"/>
            </a:br>
            <a:r>
              <a:rPr lang="en-US" sz="4800" dirty="0" smtClean="0"/>
              <a:t>3- Convection</a:t>
            </a:r>
            <a:br>
              <a:rPr lang="en-US" sz="4800" dirty="0" smtClean="0"/>
            </a:br>
            <a:endParaRPr lang="ar-SA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7772400" cy="1362456"/>
          </a:xfrm>
        </p:spPr>
        <p:txBody>
          <a:bodyPr/>
          <a:lstStyle/>
          <a:p>
            <a:r>
              <a:rPr lang="en-US" dirty="0" smtClean="0"/>
              <a:t>D</a:t>
            </a:r>
            <a:r>
              <a:rPr smtClean="0"/>
              <a:t>esign of wind tunnel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28596" y="2214554"/>
            <a:ext cx="7772400" cy="3500462"/>
          </a:xfrm>
        </p:spPr>
        <p:txBody>
          <a:bodyPr/>
          <a:lstStyle/>
          <a:p>
            <a:pPr marL="457200" indent="-457200" algn="l"/>
            <a:r>
              <a:rPr lang="en-US" dirty="0" smtClean="0"/>
              <a:t>Wind tunnel component :</a:t>
            </a:r>
          </a:p>
          <a:p>
            <a:pPr marL="457200" indent="-457200" algn="l"/>
            <a:r>
              <a:rPr lang="en-US" dirty="0" smtClean="0"/>
              <a:t>1- Tunnel</a:t>
            </a:r>
          </a:p>
          <a:p>
            <a:pPr marL="457200" indent="-457200" algn="l"/>
            <a:r>
              <a:rPr lang="en-US" dirty="0" smtClean="0"/>
              <a:t>2- Centrifugal fan </a:t>
            </a:r>
          </a:p>
          <a:p>
            <a:pPr marL="457200" indent="-457200" algn="l"/>
            <a:r>
              <a:rPr lang="en-US" dirty="0" smtClean="0">
                <a:latin typeface="+mj-lt"/>
              </a:rPr>
              <a:t>3- </a:t>
            </a:r>
            <a:r>
              <a:rPr lang="en-US" dirty="0" smtClean="0"/>
              <a:t>Data acquisition system</a:t>
            </a:r>
          </a:p>
          <a:p>
            <a:pPr marL="457200" indent="-457200" algn="l"/>
            <a:r>
              <a:rPr lang="en-US" dirty="0" smtClean="0">
                <a:latin typeface="+mj-lt"/>
              </a:rPr>
              <a:t>4- Sample </a:t>
            </a:r>
            <a:r>
              <a:rPr lang="en-US" dirty="0" smtClean="0"/>
              <a:t>  </a:t>
            </a:r>
          </a:p>
          <a:p>
            <a:pPr marL="457200" indent="-457200" algn="l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772400" cy="1362456"/>
          </a:xfrm>
        </p:spPr>
        <p:txBody>
          <a:bodyPr/>
          <a:lstStyle/>
          <a:p>
            <a:r>
              <a:rPr smtClean="0"/>
              <a:t>Data acquisition system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7772400" cy="3429024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+mj-lt"/>
              </a:rPr>
              <a:t>The data acquisition consists of:</a:t>
            </a:r>
          </a:p>
          <a:p>
            <a:pPr algn="l"/>
            <a:r>
              <a:rPr lang="en-US" dirty="0" smtClean="0">
                <a:latin typeface="+mj-lt"/>
              </a:rPr>
              <a:t>1) Five thermocouples</a:t>
            </a:r>
          </a:p>
          <a:p>
            <a:pPr algn="l"/>
            <a:r>
              <a:rPr lang="en-US" dirty="0" smtClean="0">
                <a:latin typeface="+mj-lt"/>
              </a:rPr>
              <a:t>2) The data acquisition board.</a:t>
            </a:r>
          </a:p>
          <a:p>
            <a:pPr algn="l"/>
            <a:r>
              <a:rPr lang="en-US" dirty="0" smtClean="0">
                <a:latin typeface="+mj-lt"/>
              </a:rPr>
              <a:t>3) The anemometer </a:t>
            </a:r>
          </a:p>
          <a:p>
            <a:pPr algn="l"/>
            <a:r>
              <a:rPr lang="en-US" dirty="0" smtClean="0">
                <a:latin typeface="+mj-lt"/>
              </a:rPr>
              <a:t>4) One computer</a:t>
            </a: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smtClean="0"/>
              <a:t>ample </a:t>
            </a:r>
            <a:endParaRPr lang="ar-SA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714488"/>
            <a:ext cx="6271565" cy="446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Consideration:</a:t>
            </a:r>
          </a:p>
          <a:p>
            <a:pPr algn="l">
              <a:buNone/>
            </a:pPr>
            <a:r>
              <a:rPr lang="en-US" dirty="0" smtClean="0"/>
              <a:t>1) Take on the consider all heat transfer mechanism .</a:t>
            </a:r>
          </a:p>
          <a:p>
            <a:pPr algn="l">
              <a:buNone/>
            </a:pPr>
            <a:r>
              <a:rPr lang="en-US" dirty="0" smtClean="0"/>
              <a:t>2) The wall temperature is constant along the tunnel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analysis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>
                  <a:buNone/>
                </a:pPr>
                <a:r>
                  <a:rPr lang="en-US" dirty="0" smtClean="0">
                    <a:latin typeface="+mj-lt"/>
                  </a:rPr>
                  <a:t>Convection equation :</a:t>
                </a:r>
              </a:p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𝑐𝑜𝑛𝑣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>
                  <a:latin typeface="+mj-lt"/>
                </a:endParaRPr>
              </a:p>
              <a:p>
                <a:pPr algn="l">
                  <a:buNone/>
                </a:pPr>
                <a:r>
                  <a:rPr lang="en-US" dirty="0" smtClean="0">
                    <a:latin typeface="+mj-lt"/>
                  </a:rPr>
                  <a:t>Conduction equation :</a:t>
                </a:r>
              </a:p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𝑐𝑜𝑛𝑑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>
                  <a:latin typeface="+mj-lt"/>
                </a:endParaRPr>
              </a:p>
              <a:p>
                <a:pPr algn="l">
                  <a:buNone/>
                </a:pPr>
                <a:r>
                  <a:rPr lang="en-US" dirty="0" smtClean="0">
                    <a:latin typeface="+mj-lt"/>
                  </a:rPr>
                  <a:t>Radiation equation :</a:t>
                </a:r>
              </a:p>
              <a:p>
                <a:pPr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>
                    <a:latin typeface="GreekC" panose="00000400000000000000" pitchFamily="2" charset="0"/>
                    <a:cs typeface="GreekC" panose="00000400000000000000" pitchFamily="2" charset="0"/>
                  </a:rPr>
                  <a:t>es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  <a:cs typeface="GreekC" panose="00000400000000000000" pitchFamily="2" charset="0"/>
                      </a:rPr>
                      <m:t>𝐴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cs typeface="GreekC" panose="00000400000000000000" pitchFamily="2" charset="0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GreekC" panose="00000400000000000000" pitchFamily="2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cs typeface="GreekC" panose="00000400000000000000" pitchFamily="2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GreekC" panose="00000400000000000000" pitchFamily="2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GreekC" panose="00000400000000000000" pitchFamily="2" charset="0"/>
                              </a:rPr>
                              <m:t>𝑐</m:t>
                            </m:r>
                          </m:sub>
                        </m:sSub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GreekC" panose="00000400000000000000" pitchFamily="2" charset="0"/>
                          </a:rPr>
                          <m:t>4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cs typeface="GreekC" panose="00000400000000000000" pitchFamily="2" charset="0"/>
                      </a:rPr>
                      <m:t>−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GreekC" panose="00000400000000000000" pitchFamily="2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cs typeface="GreekC" panose="00000400000000000000" pitchFamily="2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GreekC" panose="00000400000000000000" pitchFamily="2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GreekC" panose="00000400000000000000" pitchFamily="2" charset="0"/>
                              </a:rPr>
                              <m:t>𝑤</m:t>
                            </m:r>
                          </m:sub>
                        </m:sSub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GreekC" panose="00000400000000000000" pitchFamily="2" charset="0"/>
                          </a:rPr>
                          <m:t>4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cs typeface="GreekC" panose="00000400000000000000" pitchFamily="2" charset="0"/>
                      </a:rPr>
                      <m:t>)</m:t>
                    </m:r>
                  </m:oMath>
                </a14:m>
                <a:endParaRPr lang="en-US" dirty="0" smtClean="0">
                  <a:latin typeface="+mj-lt"/>
                </a:endParaRPr>
              </a:p>
              <a:p>
                <a:pPr algn="l">
                  <a:buNone/>
                </a:pPr>
                <a:r>
                  <a:rPr lang="en-US" dirty="0" smtClean="0">
                    <a:latin typeface="+mj-lt"/>
                  </a:rPr>
                  <a:t>Electrical power :</a:t>
                </a:r>
              </a:p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𝑒𝑙𝑒𝑐𝑡𝑟𝑖𝑐𝑎𝑙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>
                  <a:latin typeface="+mj-lt"/>
                </a:endParaRPr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59" t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-45720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analysis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l">
                  <a:buNone/>
                </a:pPr>
                <a:r>
                  <a:rPr lang="en-US" dirty="0" smtClean="0"/>
                  <a:t>The convection transfer  equation due to other mechanism on this experiment :</a:t>
                </a:r>
              </a:p>
              <a:p>
                <a:pPr algn="l">
                  <a:buNone/>
                </a:pP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𝑒𝑙𝑒𝑐𝑡𝑟𝑖𝑐𝑎𝑙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algn="l">
                  <a:buNone/>
                </a:pPr>
                <a:r>
                  <a:rPr lang="en-US" dirty="0" smtClean="0"/>
                  <a:t>Substituting each term by its equation we get :</a:t>
                </a:r>
              </a:p>
              <a:p>
                <a:pPr algn="l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59" t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4437112"/>
            <a:ext cx="6520231" cy="1071570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5720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analysis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28596" y="1928802"/>
                <a:ext cx="8229600" cy="4389120"/>
              </a:xfrm>
            </p:spPr>
            <p:txBody>
              <a:bodyPr/>
              <a:lstStyle/>
              <a:p>
                <a:pPr algn="l">
                  <a:buNone/>
                </a:pPr>
                <a:r>
                  <a:rPr lang="en-US" dirty="0" smtClean="0"/>
                  <a:t>The other method by </a:t>
                </a:r>
                <a:r>
                  <a:rPr lang="en-US" dirty="0" err="1" smtClean="0"/>
                  <a:t>nondimensional</a:t>
                </a:r>
                <a:r>
                  <a:rPr lang="en-US" dirty="0" smtClean="0"/>
                  <a:t> number:</a:t>
                </a:r>
              </a:p>
              <a:p>
                <a:pPr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>
                    <a:latin typeface="GreekC" panose="00000400000000000000" pitchFamily="2" charset="0"/>
                    <a:cs typeface="GreekC" panose="00000400000000000000" pitchFamily="2" charset="0"/>
                  </a:rPr>
                  <a:t>r</a:t>
                </a:r>
                <a:r>
                  <a:rPr lang="en-US" dirty="0" smtClean="0">
                    <a:latin typeface="+mj-lt"/>
                    <a:cs typeface="GreekC" panose="00000400000000000000" pitchFamily="2" charset="0"/>
                  </a:rPr>
                  <a:t>*D*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GreekC" panose="00000400000000000000" pitchFamily="2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GreekC" panose="00000400000000000000" pitchFamily="2" charset="0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GreekC" panose="00000400000000000000" pitchFamily="2" charset="0"/>
                          </a:rPr>
                          <m:t>𝑎𝑥</m:t>
                        </m:r>
                      </m:sub>
                    </m:sSub>
                  </m:oMath>
                </a14:m>
                <a:r>
                  <a:rPr lang="en-US" dirty="0" smtClean="0"/>
                  <a:t>/</a:t>
                </a:r>
                <a:r>
                  <a:rPr lang="en-US" dirty="0" smtClean="0">
                    <a:latin typeface="GreekC" panose="00000400000000000000" pitchFamily="2" charset="0"/>
                    <a:cs typeface="GreekC" panose="00000400000000000000" pitchFamily="2" charset="0"/>
                  </a:rPr>
                  <a:t>µ</a:t>
                </a:r>
              </a:p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694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𝐷𝑥</m:t>
                              </m:r>
                            </m:sub>
                          </m:sSub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0162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 smtClean="0"/>
                  <a:t>*</a:t>
                </a:r>
                <a:r>
                  <a:rPr lang="en-US" dirty="0" smtClean="0">
                    <a:latin typeface="GreekC" panose="00000400000000000000" pitchFamily="2" charset="0"/>
                    <a:cs typeface="GreekC" panose="00000400000000000000" pitchFamily="2" charset="0"/>
                  </a:rPr>
                  <a:t>µ</a:t>
                </a:r>
                <a:r>
                  <a:rPr lang="en-US" dirty="0" smtClean="0">
                    <a:latin typeface="+mj-lt"/>
                    <a:cs typeface="GreekC" panose="00000400000000000000" pitchFamily="2" charset="0"/>
                  </a:rPr>
                  <a:t>/</a:t>
                </a:r>
                <a:r>
                  <a:rPr lang="en-US" dirty="0" smtClean="0">
                    <a:latin typeface="GreekC" panose="00000400000000000000" pitchFamily="2" charset="0"/>
                    <a:cs typeface="GreekC" panose="00000400000000000000" pitchFamily="2" charset="0"/>
                  </a:rPr>
                  <a:t>r</a:t>
                </a:r>
                <a:r>
                  <a:rPr lang="en-US" dirty="0" smtClean="0">
                    <a:latin typeface="+mj-lt"/>
                    <a:cs typeface="GreekC" panose="00000400000000000000" pitchFamily="2" charset="0"/>
                  </a:rPr>
                  <a:t>*D</a:t>
                </a:r>
                <a:endParaRPr lang="en-US" dirty="0" smtClean="0"/>
              </a:p>
              <a:p>
                <a:pPr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 smtClean="0">
                    <a:latin typeface="GreekC" panose="00000400000000000000" pitchFamily="2" charset="0"/>
                    <a:cs typeface="GreekC" panose="00000400000000000000" pitchFamily="2" charset="0"/>
                  </a:rPr>
                  <a:t>r</a:t>
                </a:r>
                <a:r>
                  <a:rPr lang="en-US" dirty="0" smtClean="0">
                    <a:cs typeface="GreekC" panose="00000400000000000000" pitchFamily="2" charset="0"/>
                  </a:rPr>
                  <a:t>*L*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GreekC" panose="00000400000000000000" pitchFamily="2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GreekC" panose="00000400000000000000" pitchFamily="2" charset="0"/>
                          </a:rPr>
                          <m:t>𝑢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GreekC" panose="00000400000000000000" pitchFamily="2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GreekC" panose="00000400000000000000" pitchFamily="2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dirty="0"/>
                  <a:t>/</a:t>
                </a:r>
                <a:r>
                  <a:rPr lang="en-US" dirty="0">
                    <a:latin typeface="GreekC" panose="00000400000000000000" pitchFamily="2" charset="0"/>
                    <a:cs typeface="GreekC" panose="00000400000000000000" pitchFamily="2" charset="0"/>
                  </a:rPr>
                  <a:t>µ</a:t>
                </a:r>
              </a:p>
              <a:p>
                <a:pPr algn="l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*</a:t>
                </a:r>
                <a:r>
                  <a:rPr lang="en-US" dirty="0" smtClean="0">
                    <a:latin typeface="GreekC" panose="00000400000000000000" pitchFamily="2" charset="0"/>
                    <a:cs typeface="GreekC" panose="00000400000000000000" pitchFamily="2" charset="0"/>
                  </a:rPr>
                  <a:t>µ</a:t>
                </a:r>
                <a:r>
                  <a:rPr lang="en-US" dirty="0" smtClean="0">
                    <a:latin typeface="+mj-lt"/>
                    <a:cs typeface="GreekC" panose="00000400000000000000" pitchFamily="2" charset="0"/>
                  </a:rPr>
                  <a:t>/k  </a:t>
                </a:r>
              </a:p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237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608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33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 smtClean="0"/>
              </a:p>
              <a:p>
                <a:pPr algn="l">
                  <a:buNone/>
                </a:pPr>
                <a:endParaRPr lang="en-US" dirty="0" smtClean="0"/>
              </a:p>
              <a:p>
                <a:pPr algn="l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8596" y="1928802"/>
                <a:ext cx="8229600" cy="4389120"/>
              </a:xfrm>
              <a:blipFill rotWithShape="0">
                <a:blip r:embed="rId3"/>
                <a:stretch>
                  <a:fillRect l="-1259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كائن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6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403</TotalTime>
  <Words>170</Words>
  <Application>Microsoft Office PowerPoint</Application>
  <PresentationFormat>On-screen Show (4:3)</PresentationFormat>
  <Paragraphs>110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Cambria Math</vt:lpstr>
      <vt:lpstr>Constantia</vt:lpstr>
      <vt:lpstr>GreekC</vt:lpstr>
      <vt:lpstr>Majalla UI</vt:lpstr>
      <vt:lpstr>Traditional Arabic</vt:lpstr>
      <vt:lpstr>Wingdings 2</vt:lpstr>
      <vt:lpstr>تدفق</vt:lpstr>
      <vt:lpstr>Equation</vt:lpstr>
      <vt:lpstr>Graduation project II Wind tunnel for forced convectin </vt:lpstr>
      <vt:lpstr>Heat transfer  heat transfer by three method: 1- Conduction 2- Radiation 3- Convection </vt:lpstr>
      <vt:lpstr>Design of wind tunnel</vt:lpstr>
      <vt:lpstr>Data acquisition system</vt:lpstr>
      <vt:lpstr>Sample </vt:lpstr>
      <vt:lpstr>Result analysis</vt:lpstr>
      <vt:lpstr>Result analysis</vt:lpstr>
      <vt:lpstr>Result analysis </vt:lpstr>
      <vt:lpstr>Result analysis </vt:lpstr>
      <vt:lpstr>Result analysis  </vt:lpstr>
      <vt:lpstr>Result analysis</vt:lpstr>
      <vt:lpstr>Result analysis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II Wind tunnel for forced convectin</dc:title>
  <dc:creator>DVDSTORE</dc:creator>
  <cp:lastModifiedBy>UOE</cp:lastModifiedBy>
  <cp:revision>31</cp:revision>
  <dcterms:created xsi:type="dcterms:W3CDTF">2017-12-20T16:33:07Z</dcterms:created>
  <dcterms:modified xsi:type="dcterms:W3CDTF">2017-12-21T08:03:23Z</dcterms:modified>
</cp:coreProperties>
</file>