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60" r:id="rId1"/>
  </p:sldMasterIdLst>
  <p:notesMasterIdLst>
    <p:notesMasterId r:id="rId55"/>
  </p:notesMasterIdLst>
  <p:sldIdLst>
    <p:sldId id="256" r:id="rId2"/>
    <p:sldId id="257" r:id="rId3"/>
    <p:sldId id="307" r:id="rId4"/>
    <p:sldId id="258" r:id="rId5"/>
    <p:sldId id="259" r:id="rId6"/>
    <p:sldId id="260" r:id="rId7"/>
    <p:sldId id="30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2" r:id="rId31"/>
    <p:sldId id="285" r:id="rId32"/>
    <p:sldId id="284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077686554059661"/>
          <c:y val="0.20006750976025545"/>
          <c:w val="0.47328964506061455"/>
          <c:h val="0.69070254732582814"/>
        </c:manualLayout>
      </c:layout>
      <c:scatterChart>
        <c:scatterStyle val="lineMarker"/>
        <c:varyColors val="0"/>
        <c:ser>
          <c:idx val="0"/>
          <c:order val="0"/>
          <c:tx>
            <c:strRef>
              <c:f>ورقة1!$B$4</c:f>
              <c:strCache>
                <c:ptCount val="1"/>
                <c:pt idx="0">
                  <c:v>Pop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ورقة1!$C$3:$L$3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xVal>
          <c:yVal>
            <c:numRef>
              <c:f>ورقة1!$C$4:$L$4</c:f>
              <c:numCache>
                <c:formatCode>#,##0</c:formatCode>
                <c:ptCount val="10"/>
                <c:pt idx="0">
                  <c:v>6545</c:v>
                </c:pt>
                <c:pt idx="1">
                  <c:v>6671</c:v>
                </c:pt>
                <c:pt idx="2">
                  <c:v>6800</c:v>
                </c:pt>
                <c:pt idx="3">
                  <c:v>6930</c:v>
                </c:pt>
                <c:pt idx="4">
                  <c:v>7063</c:v>
                </c:pt>
                <c:pt idx="5">
                  <c:v>7199</c:v>
                </c:pt>
                <c:pt idx="6">
                  <c:v>7336</c:v>
                </c:pt>
                <c:pt idx="7">
                  <c:v>7473</c:v>
                </c:pt>
                <c:pt idx="8">
                  <c:v>7610</c:v>
                </c:pt>
                <c:pt idx="9">
                  <c:v>7746</c:v>
                </c:pt>
              </c:numCache>
            </c:numRef>
          </c:yVal>
          <c:smooth val="0"/>
        </c:ser>
        <c:ser>
          <c:idx val="1"/>
          <c:order val="1"/>
          <c:tx>
            <c:v>Bala'a Pop</c:v>
          </c:tx>
          <c:spPr>
            <a:ln w="28575">
              <a:noFill/>
            </a:ln>
          </c:spPr>
          <c:marker>
            <c:symbol val="diamond"/>
            <c:size val="2"/>
          </c:marker>
          <c:trendline>
            <c:trendlineType val="linear"/>
            <c:dispRSqr val="1"/>
            <c:dispEq val="1"/>
            <c:trendlineLbl>
              <c:layout>
                <c:manualLayout>
                  <c:x val="6.9116360454943177E-5"/>
                  <c:y val="-9.101049868766406E-3"/>
                </c:manualLayout>
              </c:layout>
              <c:numFmt formatCode="General" sourceLinked="0"/>
            </c:trendlineLbl>
          </c:trendline>
          <c:xVal>
            <c:numRef>
              <c:f>ورقة1!$C$3:$L$3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xVal>
          <c:yVal>
            <c:numRef>
              <c:f>ورقة1!$C$4:$L$4</c:f>
              <c:numCache>
                <c:formatCode>#,##0</c:formatCode>
                <c:ptCount val="10"/>
                <c:pt idx="0">
                  <c:v>6545</c:v>
                </c:pt>
                <c:pt idx="1">
                  <c:v>6671</c:v>
                </c:pt>
                <c:pt idx="2">
                  <c:v>6800</c:v>
                </c:pt>
                <c:pt idx="3">
                  <c:v>6930</c:v>
                </c:pt>
                <c:pt idx="4">
                  <c:v>7063</c:v>
                </c:pt>
                <c:pt idx="5">
                  <c:v>7199</c:v>
                </c:pt>
                <c:pt idx="6">
                  <c:v>7336</c:v>
                </c:pt>
                <c:pt idx="7">
                  <c:v>7473</c:v>
                </c:pt>
                <c:pt idx="8">
                  <c:v>7610</c:v>
                </c:pt>
                <c:pt idx="9">
                  <c:v>7746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48568160"/>
        <c:axId val="-1448570880"/>
      </c:scatterChart>
      <c:valAx>
        <c:axId val="-1448568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year</a:t>
                </a:r>
              </a:p>
            </c:rich>
          </c:tx>
          <c:layout>
            <c:manualLayout>
              <c:xMode val="edge"/>
              <c:yMode val="edge"/>
              <c:x val="0.69638639882013653"/>
              <c:y val="0.893598741583448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1448570880"/>
        <c:crosses val="autoZero"/>
        <c:crossBetween val="midCat"/>
      </c:valAx>
      <c:valAx>
        <c:axId val="-14485708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population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-1448568160"/>
        <c:crosses val="autoZero"/>
        <c:crossBetween val="midCat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ورقة1!$H$34</c:f>
              <c:strCache>
                <c:ptCount val="1"/>
                <c:pt idx="0">
                  <c:v>Accumilative depth(mm)</c:v>
                </c:pt>
              </c:strCache>
            </c:strRef>
          </c:tx>
          <c:marker>
            <c:symbol val="none"/>
          </c:marker>
          <c:xVal>
            <c:numRef>
              <c:f>ورقة1!$D$35:$D$44</c:f>
              <c:numCache>
                <c:formatCode>General</c:formatCode>
                <c:ptCount val="10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400</c:v>
                </c:pt>
                <c:pt idx="8">
                  <c:v>420</c:v>
                </c:pt>
                <c:pt idx="9">
                  <c:v>420</c:v>
                </c:pt>
              </c:numCache>
            </c:numRef>
          </c:xVal>
          <c:yVal>
            <c:numRef>
              <c:f>ورقة1!$H$35:$H$44</c:f>
              <c:numCache>
                <c:formatCode>General</c:formatCode>
                <c:ptCount val="10"/>
                <c:pt idx="0">
                  <c:v>0</c:v>
                </c:pt>
                <c:pt idx="1">
                  <c:v>14.583333333333334</c:v>
                </c:pt>
                <c:pt idx="2">
                  <c:v>37.333333333333336</c:v>
                </c:pt>
                <c:pt idx="3">
                  <c:v>57.395833333333336</c:v>
                </c:pt>
                <c:pt idx="4">
                  <c:v>83.020833333333343</c:v>
                </c:pt>
                <c:pt idx="5">
                  <c:v>118.02083333333334</c:v>
                </c:pt>
                <c:pt idx="6">
                  <c:v>142.02083333333334</c:v>
                </c:pt>
                <c:pt idx="7">
                  <c:v>142.02083333333334</c:v>
                </c:pt>
                <c:pt idx="8">
                  <c:v>142.02083300000001</c:v>
                </c:pt>
                <c:pt idx="9">
                  <c:v>142.02083300000001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98793408"/>
        <c:axId val="-1498792864"/>
      </c:scatterChart>
      <c:valAx>
        <c:axId val="-1498793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498792864"/>
        <c:crosses val="autoZero"/>
        <c:crossBetween val="midCat"/>
      </c:valAx>
      <c:valAx>
        <c:axId val="-14987928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Depth </a:t>
                </a:r>
              </a:p>
              <a:p>
                <a:pPr>
                  <a:defRPr/>
                </a:pPr>
                <a:r>
                  <a:rPr lang="en-US"/>
                  <a:t>(mm)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14987934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63032-7C01-4D21-BCAC-1F226834CCA7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A4ECE-A5D7-4EBD-BFFF-0604E0470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85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4ECE-A5D7-4EBD-BFFF-0604E04700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39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75C5AC-8FF3-4369-9554-534D5A717609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AA0AAF-972B-4F3C-8FD1-A3C4AD491BD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Suggestions for Water Drainage in </a:t>
            </a:r>
            <a:r>
              <a:rPr lang="en-US" dirty="0" err="1" smtClean="0"/>
              <a:t>Bal’a</a:t>
            </a:r>
            <a:r>
              <a:rPr lang="en-US" dirty="0" smtClean="0"/>
              <a:t> Town.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Graduation Project II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636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Rainfall readings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average annual rainfall in </a:t>
            </a:r>
            <a:r>
              <a:rPr lang="en-US" dirty="0" err="1" smtClean="0"/>
              <a:t>Bal’a</a:t>
            </a:r>
            <a:r>
              <a:rPr lang="en-US" dirty="0" smtClean="0"/>
              <a:t> </a:t>
            </a:r>
            <a:r>
              <a:rPr lang="en-US" dirty="0"/>
              <a:t>is 617.5 mm according to Palestinian Statistics </a:t>
            </a:r>
            <a:r>
              <a:rPr lang="en-US" dirty="0" smtClean="0"/>
              <a:t>center.</a:t>
            </a:r>
          </a:p>
          <a:p>
            <a:endParaRPr lang="en-US" dirty="0"/>
          </a:p>
          <a:p>
            <a:r>
              <a:rPr lang="en-US" dirty="0" smtClean="0"/>
              <a:t>From Palestinian Metrologic  Center 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871282"/>
              </p:ext>
            </p:extLst>
          </p:nvPr>
        </p:nvGraphicFramePr>
        <p:xfrm>
          <a:off x="1142999" y="4343400"/>
          <a:ext cx="7010400" cy="1467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9017"/>
                <a:gridCol w="1215439"/>
                <a:gridCol w="1149855"/>
                <a:gridCol w="1298223"/>
                <a:gridCol w="1557866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year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2013/2014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2014/2015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2016/2017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2017/2018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Annual depth(mm)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366.6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655.8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457.4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376.4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Maximum day depth (mm)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81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72.2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53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46.5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92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Problems Solved in Graduation Project I.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High losses in the existing Water Distribution net Work.</a:t>
            </a:r>
          </a:p>
          <a:p>
            <a:r>
              <a:rPr lang="en-US" dirty="0"/>
              <a:t>Unfair water distribution in </a:t>
            </a:r>
            <a:r>
              <a:rPr lang="en-US" dirty="0" err="1" smtClean="0"/>
              <a:t>Bal’a</a:t>
            </a:r>
            <a:r>
              <a:rPr lang="en-US" dirty="0" smtClean="0"/>
              <a:t> </a:t>
            </a:r>
            <a:r>
              <a:rPr lang="en-US" dirty="0"/>
              <a:t>zones.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By designing a new Water </a:t>
            </a:r>
            <a:r>
              <a:rPr lang="en-US" dirty="0" smtClean="0"/>
              <a:t>Distribution Network </a:t>
            </a:r>
            <a:r>
              <a:rPr lang="en-US" dirty="0"/>
              <a:t>using </a:t>
            </a:r>
            <a:r>
              <a:rPr lang="en-US" dirty="0" smtClean="0"/>
              <a:t>an additional </a:t>
            </a:r>
            <a:r>
              <a:rPr lang="en-US" dirty="0"/>
              <a:t>Reservoir.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0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Problems to be solved in Graduation Project II.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 Existence of sewer drainage system covers most </a:t>
            </a:r>
            <a:r>
              <a:rPr lang="en-US" dirty="0" err="1" smtClean="0"/>
              <a:t>Bal’a</a:t>
            </a:r>
            <a:r>
              <a:rPr lang="en-US" dirty="0" smtClean="0"/>
              <a:t> regions.</a:t>
            </a:r>
          </a:p>
          <a:p>
            <a:r>
              <a:rPr lang="en-US" dirty="0" smtClean="0"/>
              <a:t>Floods occurs on Main Streets in Winter.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By</a:t>
            </a:r>
          </a:p>
          <a:p>
            <a:pPr marL="0" indent="0">
              <a:buNone/>
            </a:pPr>
            <a:r>
              <a:rPr lang="en-US" dirty="0" smtClean="0"/>
              <a:t> *Designing Sewer drainage system </a:t>
            </a:r>
          </a:p>
          <a:p>
            <a:pPr marL="0" indent="0">
              <a:buNone/>
            </a:pP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*Designing Culverts on Main streets.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03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3810000"/>
          </a:xfrm>
        </p:spPr>
        <p:txBody>
          <a:bodyPr>
            <a:noAutofit/>
          </a:bodyPr>
          <a:lstStyle/>
          <a:p>
            <a:r>
              <a:rPr lang="en-US" sz="6600" dirty="0" smtClean="0"/>
              <a:t>Sewer Drainage system Design for </a:t>
            </a:r>
            <a:r>
              <a:rPr lang="en-US" sz="6600" dirty="0" err="1" smtClean="0"/>
              <a:t>Bal’a</a:t>
            </a:r>
            <a:r>
              <a:rPr lang="en-US" sz="6600" dirty="0" smtClean="0"/>
              <a:t> Town.</a:t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2000" dirty="0" smtClean="0"/>
              <a:t>By Sewer Cad Software.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5401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Doing calculations </a:t>
            </a:r>
            <a:r>
              <a:rPr lang="en-US" dirty="0"/>
              <a:t>to find the expected population of the town in the future </a:t>
            </a:r>
          </a:p>
          <a:p>
            <a:r>
              <a:rPr lang="en-US" dirty="0" smtClean="0"/>
              <a:t>Finding </a:t>
            </a:r>
            <a:r>
              <a:rPr lang="en-US" dirty="0"/>
              <a:t>the expected produced waste water in the future </a:t>
            </a:r>
          </a:p>
          <a:p>
            <a:r>
              <a:rPr lang="en-US" dirty="0" smtClean="0"/>
              <a:t>Preparing </a:t>
            </a:r>
            <a:r>
              <a:rPr lang="en-US" dirty="0"/>
              <a:t>data as layers of the town </a:t>
            </a:r>
          </a:p>
          <a:p>
            <a:r>
              <a:rPr lang="en-US" dirty="0" smtClean="0"/>
              <a:t>Using </a:t>
            </a:r>
            <a:r>
              <a:rPr lang="en-US" dirty="0"/>
              <a:t>sewer cad to design the network depending on layers of (contour, building, road)</a:t>
            </a:r>
          </a:p>
          <a:p>
            <a:r>
              <a:rPr lang="en-US" dirty="0" smtClean="0"/>
              <a:t>Checking </a:t>
            </a:r>
            <a:r>
              <a:rPr lang="en-US" dirty="0"/>
              <a:t>the design to </a:t>
            </a:r>
            <a:r>
              <a:rPr lang="en-US" dirty="0" smtClean="0"/>
              <a:t>achieve </a:t>
            </a:r>
            <a:r>
              <a:rPr lang="en-US" dirty="0"/>
              <a:t>the criteria of velocity and cover.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3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of the Design.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093870"/>
              </p:ext>
            </p:extLst>
          </p:nvPr>
        </p:nvGraphicFramePr>
        <p:xfrm>
          <a:off x="457200" y="1981198"/>
          <a:ext cx="7006590" cy="4435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4836"/>
                <a:gridCol w="3461754"/>
              </a:tblGrid>
              <a:tr h="4883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Natural water consumption (L/capita/day)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Growth rate (%)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83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Load distribution method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Equal  distribution for each Manhole in planned urban zones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Design period(years)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 product waste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85%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Maximum velocity in conduits(m/sec)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Minimum velocity in conduits (m/sec)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Maximum allowable cover (m)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Minimum allowable cover(m)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Minimum allowable slope (%)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Maximum allowable slope (%)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Infiltration (%)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86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Conduit Material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PVC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5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Calculations.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Daily Load on each Manhole= overall load/number of manholes</a:t>
            </a:r>
          </a:p>
          <a:p>
            <a:r>
              <a:rPr lang="en-US" sz="2000" dirty="0"/>
              <a:t>Overall Daily Load=expected population*peak factor*consumption *product waster percent + Infiltration percent*expected population*consumption*product waste</a:t>
            </a:r>
          </a:p>
          <a:p>
            <a:r>
              <a:rPr lang="en-US" sz="2000" dirty="0"/>
              <a:t>= </a:t>
            </a:r>
            <a:r>
              <a:rPr lang="ar-SA" sz="2000" dirty="0" smtClean="0"/>
              <a:t>)</a:t>
            </a:r>
            <a:r>
              <a:rPr lang="en-US" sz="2000" dirty="0" smtClean="0"/>
              <a:t>7822</a:t>
            </a:r>
            <a:r>
              <a:rPr lang="ar-SA" sz="2000" dirty="0" smtClean="0"/>
              <a:t>)*</a:t>
            </a:r>
            <a:r>
              <a:rPr lang="en-US" sz="2000" dirty="0" smtClean="0"/>
              <a:t>(</a:t>
            </a:r>
            <a:r>
              <a:rPr lang="en-US" sz="2000" dirty="0"/>
              <a:t>1+0.2</a:t>
            </a:r>
            <a:r>
              <a:rPr lang="en-US" sz="2000" dirty="0" smtClean="0"/>
              <a:t>)^</a:t>
            </a:r>
            <a:r>
              <a:rPr lang="en-US" sz="2000" dirty="0" smtClean="0"/>
              <a:t>36</a:t>
            </a:r>
            <a:r>
              <a:rPr lang="ar-SA" sz="2000" dirty="0" smtClean="0"/>
              <a:t>(</a:t>
            </a:r>
            <a:r>
              <a:rPr lang="en-US" sz="2000" dirty="0" smtClean="0"/>
              <a:t>*3*120*0.85</a:t>
            </a:r>
            <a:r>
              <a:rPr lang="ar-SA" sz="2000" dirty="0" smtClean="0"/>
              <a:t>(</a:t>
            </a:r>
            <a:r>
              <a:rPr lang="en-US" sz="2000" dirty="0" smtClean="0"/>
              <a:t>+</a:t>
            </a:r>
            <a:r>
              <a:rPr lang="ar-SA" sz="2000" dirty="0" smtClean="0"/>
              <a:t>)</a:t>
            </a:r>
            <a:r>
              <a:rPr lang="en-US" sz="2000" dirty="0" smtClean="0"/>
              <a:t>0.2*7822</a:t>
            </a:r>
            <a:r>
              <a:rPr lang="ar-SA" sz="2000" dirty="0" smtClean="0"/>
              <a:t>)*</a:t>
            </a:r>
            <a:r>
              <a:rPr lang="en-US" sz="2000" dirty="0" smtClean="0"/>
              <a:t>(1+0.2</a:t>
            </a:r>
            <a:r>
              <a:rPr lang="en-US" sz="2000" dirty="0" smtClean="0"/>
              <a:t>)^</a:t>
            </a:r>
            <a:r>
              <a:rPr lang="en-US" sz="2000" dirty="0" smtClean="0"/>
              <a:t>36</a:t>
            </a:r>
            <a:r>
              <a:rPr lang="ar-SA" sz="2000" dirty="0" smtClean="0"/>
              <a:t>(</a:t>
            </a:r>
            <a:r>
              <a:rPr lang="en-US" sz="2000" dirty="0" smtClean="0"/>
              <a:t>*</a:t>
            </a:r>
            <a:r>
              <a:rPr lang="en-US" sz="2000" dirty="0" smtClean="0"/>
              <a:t>120*0.85 </a:t>
            </a:r>
            <a:r>
              <a:rPr lang="ar-SA" sz="2000" dirty="0" smtClean="0"/>
              <a:t>(</a:t>
            </a:r>
            <a:endParaRPr lang="en-US" sz="2000" dirty="0"/>
          </a:p>
          <a:p>
            <a:r>
              <a:rPr lang="en-US" sz="2000" dirty="0"/>
              <a:t>=5208m3/day</a:t>
            </a:r>
          </a:p>
          <a:p>
            <a:r>
              <a:rPr lang="en-US" sz="2000" dirty="0"/>
              <a:t>Daily Load on each Manhole =</a:t>
            </a:r>
            <a:r>
              <a:rPr lang="en-US" sz="2000" dirty="0" smtClean="0"/>
              <a:t>5208/562=9.27m3/day</a:t>
            </a:r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4" name="Picture 6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648200"/>
            <a:ext cx="3817620" cy="14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8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Outfalls.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Tow outfalls:</a:t>
            </a:r>
          </a:p>
          <a:p>
            <a:r>
              <a:rPr lang="en-US" dirty="0"/>
              <a:t>the first is in the south which goes to AL-</a:t>
            </a:r>
            <a:r>
              <a:rPr lang="en-US" dirty="0" err="1"/>
              <a:t>Zomar</a:t>
            </a:r>
            <a:r>
              <a:rPr lang="en-US" dirty="0"/>
              <a:t> Valley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other is in the west which goes to </a:t>
            </a:r>
            <a:r>
              <a:rPr lang="en-US" dirty="0" err="1"/>
              <a:t>Ammar</a:t>
            </a:r>
            <a:r>
              <a:rPr lang="en-US" dirty="0"/>
              <a:t> Valley which can go with </a:t>
            </a:r>
            <a:r>
              <a:rPr lang="en-US" dirty="0" err="1"/>
              <a:t>Alsha’rawiya</a:t>
            </a:r>
            <a:r>
              <a:rPr lang="en-US" dirty="0"/>
              <a:t> wastewater collection valleys</a:t>
            </a:r>
          </a:p>
        </p:txBody>
      </p:sp>
    </p:spTree>
    <p:extLst>
      <p:ext uri="{BB962C8B-B14F-4D97-AF65-F5344CB8AC3E}">
        <p14:creationId xmlns:p14="http://schemas.microsoft.com/office/powerpoint/2010/main" val="24961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Data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787" y="2895600"/>
            <a:ext cx="5432425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11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Manholes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541" y="2529543"/>
            <a:ext cx="5236918" cy="3200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833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in human being life goes through two levels:</a:t>
            </a:r>
          </a:p>
          <a:p>
            <a:pPr marL="514350" indent="-514350">
              <a:buAutoNum type="arabicPeriod"/>
            </a:pPr>
            <a:r>
              <a:rPr lang="en-US" dirty="0" smtClean="0"/>
              <a:t>Consumption.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Drainage.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6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Loads and constrains</a:t>
            </a:r>
            <a:endParaRPr lang="en-US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3212870" cy="94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31940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029200"/>
            <a:ext cx="3176587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89124"/>
            <a:ext cx="5029200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6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Conduit Catalog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85" y="1935163"/>
            <a:ext cx="5464029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41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Results</a:t>
            </a:r>
            <a:br>
              <a:rPr lang="en-US" dirty="0" smtClean="0"/>
            </a:br>
            <a:r>
              <a:rPr lang="en-US" dirty="0" smtClean="0"/>
              <a:t>Velocity (m/sec)</a:t>
            </a:r>
            <a:endParaRPr lang="en-US" dirty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057400"/>
            <a:ext cx="568642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251364" y="5562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98% of conduits has velocities between 0.6 and 3 m/sec but low velocities appeared due to low collection in the first conduit of each branch.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5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Start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2401094"/>
            <a:ext cx="561975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64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Stop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7" y="2277269"/>
            <a:ext cx="6105525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Conduit Diameters.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diameters has 8 Inch diameter.</a:t>
            </a:r>
          </a:p>
          <a:p>
            <a:pPr marL="0" indent="0">
              <a:buNone/>
            </a:pPr>
            <a:r>
              <a:rPr lang="en-US" dirty="0" smtClean="0"/>
              <a:t>Lengths between each manhole and the other is less than 30 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4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7473" y="228600"/>
            <a:ext cx="8229600" cy="1143000"/>
          </a:xfrm>
        </p:spPr>
        <p:txBody>
          <a:bodyPr/>
          <a:lstStyle/>
          <a:p>
            <a:r>
              <a:rPr lang="en-US" dirty="0" smtClean="0"/>
              <a:t>Sample Profiles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1379"/>
            <a:ext cx="5474682" cy="26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05262"/>
            <a:ext cx="5475287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3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096000"/>
          </a:xfrm>
        </p:spPr>
        <p:txBody>
          <a:bodyPr>
            <a:noAutofit/>
          </a:bodyPr>
          <a:lstStyle/>
          <a:p>
            <a:r>
              <a:rPr lang="en-US" sz="10000" dirty="0" smtClean="0"/>
              <a:t>Culverts’ Design for </a:t>
            </a:r>
            <a:r>
              <a:rPr lang="en-US" sz="10000" dirty="0" err="1" smtClean="0"/>
              <a:t>Bal’a</a:t>
            </a:r>
            <a:r>
              <a:rPr lang="en-US" sz="10000" dirty="0" smtClean="0"/>
              <a:t> Main Streets.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By HY-8 Software.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val="13213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Choosing </a:t>
            </a:r>
            <a:r>
              <a:rPr lang="en-US" dirty="0"/>
              <a:t>the most critical streets when storm occurs.</a:t>
            </a:r>
          </a:p>
          <a:p>
            <a:r>
              <a:rPr lang="en-US" dirty="0" smtClean="0"/>
              <a:t>Collecting </a:t>
            </a:r>
            <a:r>
              <a:rPr lang="en-US" dirty="0"/>
              <a:t>Data of each street dimension and shape.</a:t>
            </a:r>
          </a:p>
          <a:p>
            <a:r>
              <a:rPr lang="en-US" dirty="0" smtClean="0"/>
              <a:t>Suggesting </a:t>
            </a:r>
            <a:r>
              <a:rPr lang="en-US" dirty="0"/>
              <a:t>points of culverts locations.</a:t>
            </a:r>
          </a:p>
          <a:p>
            <a:r>
              <a:rPr lang="en-US" dirty="0" smtClean="0"/>
              <a:t>Determining </a:t>
            </a:r>
            <a:r>
              <a:rPr lang="en-US" dirty="0"/>
              <a:t>Catchment areas of each suggested location by GIS.</a:t>
            </a:r>
          </a:p>
          <a:p>
            <a:r>
              <a:rPr lang="en-US" dirty="0" smtClean="0"/>
              <a:t>Calculating </a:t>
            </a:r>
            <a:r>
              <a:rPr lang="en-US" dirty="0"/>
              <a:t>the peak flow of a 10-year storm for each catchment by HEC-HMS.</a:t>
            </a:r>
          </a:p>
          <a:p>
            <a:r>
              <a:rPr lang="en-US" dirty="0" smtClean="0"/>
              <a:t>Designing </a:t>
            </a:r>
            <a:r>
              <a:rPr lang="en-US" dirty="0"/>
              <a:t>the culverts using HY-8.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Culverts on streets.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535" y="2166799"/>
            <a:ext cx="5742930" cy="392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48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20512"/>
          </a:xfrm>
        </p:spPr>
        <p:txBody>
          <a:bodyPr>
            <a:noAutofit/>
          </a:bodyPr>
          <a:lstStyle/>
          <a:p>
            <a:pPr algn="ctr"/>
            <a:r>
              <a:rPr lang="en-US" sz="15000" dirty="0" smtClean="0"/>
              <a:t>Study Area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357495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Suggesting four location of culverts by site visit and GIS and the following coordinates are chosen 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409" y="3308553"/>
            <a:ext cx="5877182" cy="164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05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Catchments Data by GIS.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20" y="3049789"/>
            <a:ext cx="6592160" cy="216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91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Catchments on each culvert By GIS.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3" y="1935163"/>
            <a:ext cx="7915993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0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Calculation for Lag Time.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*Lag time for catchment A.</a:t>
            </a:r>
          </a:p>
          <a:p>
            <a:r>
              <a:rPr lang="en-US" dirty="0"/>
              <a:t>Lag </a:t>
            </a:r>
            <a:r>
              <a:rPr lang="en-US" dirty="0" smtClean="0"/>
              <a:t>Time=0.6*</a:t>
            </a:r>
            <a:r>
              <a:rPr lang="en-US" dirty="0" err="1" smtClean="0"/>
              <a:t>Tc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Tc</a:t>
            </a:r>
            <a:r>
              <a:rPr lang="en-US" dirty="0" smtClean="0"/>
              <a:t>=0.01947</a:t>
            </a:r>
            <a:r>
              <a:rPr lang="en-US" dirty="0"/>
              <a:t>*〖865.95〗^0.77*〖0.1527〗^(-0.385)=7.34min</a:t>
            </a:r>
          </a:p>
          <a:p>
            <a:r>
              <a:rPr lang="en-US" dirty="0"/>
              <a:t>Lag time=0.6*7.34=4.4 min</a:t>
            </a:r>
          </a:p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2911475"/>
            <a:ext cx="3597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91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IDF curve for 10-year return period.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There were no data for </a:t>
            </a:r>
            <a:r>
              <a:rPr lang="en-US" sz="1800" dirty="0" err="1"/>
              <a:t>Bal’a</a:t>
            </a:r>
            <a:r>
              <a:rPr lang="en-US" sz="1800" dirty="0"/>
              <a:t> to make IDF curve, </a:t>
            </a:r>
            <a:r>
              <a:rPr lang="en-US" sz="1800" dirty="0" err="1"/>
              <a:t>Wadi</a:t>
            </a:r>
            <a:r>
              <a:rPr lang="en-US" sz="1800" dirty="0"/>
              <a:t> </a:t>
            </a:r>
            <a:r>
              <a:rPr lang="en-US" sz="1800" dirty="0" err="1"/>
              <a:t>Ara</a:t>
            </a:r>
            <a:r>
              <a:rPr lang="en-US" sz="1800" dirty="0"/>
              <a:t> which lies near OM-</a:t>
            </a:r>
            <a:r>
              <a:rPr lang="en-US" sz="1800" dirty="0" err="1"/>
              <a:t>Alfahm</a:t>
            </a:r>
            <a:r>
              <a:rPr lang="en-US" sz="1800" dirty="0"/>
              <a:t> town is taken for design.</a:t>
            </a:r>
          </a:p>
          <a:p>
            <a:r>
              <a:rPr lang="en-US" sz="1800" dirty="0"/>
              <a:t>Om </a:t>
            </a:r>
            <a:r>
              <a:rPr lang="en-US" sz="1800" dirty="0" err="1"/>
              <a:t>Alfahm</a:t>
            </a:r>
            <a:r>
              <a:rPr lang="en-US" sz="1800" dirty="0"/>
              <a:t> town which is 20 KM northern </a:t>
            </a:r>
            <a:r>
              <a:rPr lang="en-US" sz="1800" dirty="0" err="1"/>
              <a:t>Bal’a</a:t>
            </a:r>
            <a:r>
              <a:rPr lang="en-US" sz="1800" dirty="0"/>
              <a:t>, has an annually rainfall of 625 mm which is very near of </a:t>
            </a:r>
            <a:r>
              <a:rPr lang="en-US" sz="1800" dirty="0" err="1"/>
              <a:t>Bal’a’s</a:t>
            </a:r>
            <a:r>
              <a:rPr lang="en-US" sz="1800" dirty="0"/>
              <a:t> one which is 617.5 mm, so it is acceptable to take this IDF curve for design.</a:t>
            </a:r>
          </a:p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0" y="3276601"/>
            <a:ext cx="49847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19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IDF Curve used.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122" y="2273488"/>
            <a:ext cx="6047756" cy="371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2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IDF Curve analysis.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29" y="2382650"/>
            <a:ext cx="6106342" cy="349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7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curve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536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Partial duration depth required for HEC-HMS Inserting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867640"/>
              </p:ext>
            </p:extLst>
          </p:nvPr>
        </p:nvGraphicFramePr>
        <p:xfrm>
          <a:off x="2362200" y="3288631"/>
          <a:ext cx="3587750" cy="2578768"/>
        </p:xfrm>
        <a:graphic>
          <a:graphicData uri="http://schemas.openxmlformats.org/drawingml/2006/table">
            <a:tbl>
              <a:tblPr firstRow="1" firstCol="1" bandRow="1"/>
              <a:tblGrid>
                <a:gridCol w="1273073"/>
                <a:gridCol w="2314677"/>
              </a:tblGrid>
              <a:tr h="6446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Duration (min)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Partial-Duration Depth(mm)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7.29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20.2675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57.39583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83.0208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180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100.52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3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360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142.0208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1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 Number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</a:t>
            </a:r>
            <a:r>
              <a:rPr lang="en-US" dirty="0" err="1"/>
              <a:t>Bal’a</a:t>
            </a:r>
            <a:r>
              <a:rPr lang="en-US" dirty="0"/>
              <a:t> has a clay soil so it has soil type of “C” ACCORDING TO Curve Number classification.</a:t>
            </a:r>
          </a:p>
          <a:p>
            <a:r>
              <a:rPr lang="en-US" dirty="0"/>
              <a:t>Group C: clay loams, shallow loam, soils low in organic content, and soils usually high in clay</a:t>
            </a:r>
          </a:p>
          <a:p>
            <a:r>
              <a:rPr lang="en-US" dirty="0"/>
              <a:t>B) </a:t>
            </a:r>
            <a:r>
              <a:rPr lang="en-US" dirty="0" err="1"/>
              <a:t>Bal’a</a:t>
            </a:r>
            <a:r>
              <a:rPr lang="en-US" dirty="0"/>
              <a:t> has an urban area with impervious 10.52 % (the areas of buildings and paved roads)</a:t>
            </a:r>
          </a:p>
          <a:p>
            <a:r>
              <a:rPr lang="en-US" dirty="0"/>
              <a:t>According to this table it will have a curve number of 77.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Bal’a</a:t>
            </a:r>
            <a:r>
              <a:rPr lang="en-US" dirty="0" smtClean="0"/>
              <a:t> Town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8229600" cy="3836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 Number Table.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792" y="1935163"/>
            <a:ext cx="4098415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1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By HEC-HMS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612" y="2456384"/>
            <a:ext cx="6364776" cy="3346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9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HEC-HMS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320371"/>
              </p:ext>
            </p:extLst>
          </p:nvPr>
        </p:nvGraphicFramePr>
        <p:xfrm>
          <a:off x="1752601" y="2666999"/>
          <a:ext cx="4889499" cy="2903474"/>
        </p:xfrm>
        <a:graphic>
          <a:graphicData uri="http://schemas.openxmlformats.org/drawingml/2006/table">
            <a:tbl>
              <a:tblPr firstRow="1" firstCol="1" bandRow="1"/>
              <a:tblGrid>
                <a:gridCol w="1394857"/>
                <a:gridCol w="1709825"/>
                <a:gridCol w="1784817"/>
              </a:tblGrid>
              <a:tr h="5791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CULVERT Number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CATCHMENT OUTLET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Maximum flow (m3/sec)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21.3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14.7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24.4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97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Roads Data on each culvert location.</a:t>
            </a:r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409" y="3119250"/>
            <a:ext cx="5877182" cy="202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HY-8 .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122" y="2535639"/>
            <a:ext cx="6047756" cy="318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80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Suggested Design.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816537"/>
              </p:ext>
            </p:extLst>
          </p:nvPr>
        </p:nvGraphicFramePr>
        <p:xfrm>
          <a:off x="1219200" y="2819399"/>
          <a:ext cx="6400800" cy="2886456"/>
        </p:xfrm>
        <a:graphic>
          <a:graphicData uri="http://schemas.openxmlformats.org/drawingml/2006/table">
            <a:tbl>
              <a:tblPr firstRow="1" firstCol="1" bandRow="1"/>
              <a:tblGrid>
                <a:gridCol w="1416702"/>
                <a:gridCol w="1711910"/>
                <a:gridCol w="1627670"/>
                <a:gridCol w="1644518"/>
              </a:tblGrid>
              <a:tr h="56388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Culvert number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Diameter(mm)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Number of barrels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Slope (%)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88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1350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2.09	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88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1200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3.8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88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1550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4.64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88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4.57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1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Culvert 4.</a:t>
            </a:r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76" y="2054013"/>
            <a:ext cx="5712447" cy="4151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6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704088"/>
            <a:ext cx="8763000" cy="478231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Discussions and Recommendations.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5506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THANK YOU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8033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Bal’a</a:t>
            </a:r>
            <a:r>
              <a:rPr lang="en-US" dirty="0" smtClean="0"/>
              <a:t> </a:t>
            </a:r>
            <a:r>
              <a:rPr lang="en-US" dirty="0"/>
              <a:t>Location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Bala’a</a:t>
            </a:r>
            <a:r>
              <a:rPr lang="en-US" sz="2000" dirty="0"/>
              <a:t> Town lies on coordinates of 32° 19′ 59.4″ N, 35° 6′ 31.15″ E, in north eastern </a:t>
            </a:r>
            <a:r>
              <a:rPr lang="en-US" sz="2000" dirty="0" err="1"/>
              <a:t>Tulkarm</a:t>
            </a:r>
            <a:r>
              <a:rPr lang="en-US" sz="2000" dirty="0"/>
              <a:t> city in the north of Palestinian West Bank.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992436"/>
            <a:ext cx="5730875" cy="386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62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9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5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from Palestinian Statistics Centre the following data of population and growth rate from 2007 to 2016 in </a:t>
            </a:r>
            <a:r>
              <a:rPr lang="en-US" dirty="0" err="1" smtClean="0"/>
              <a:t>Bal’a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G.R= (𝑃(𝑙𝑎𝑡𝑒𝑟 𝑦𝑒𝑎𝑟)/𝑃(𝑝𝑟𝑒𝑣𝑖𝑜𝑢𝑠 𝑦𝑒𝑎𝑟) )^(1/𝑛)−1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3657600"/>
            <a:ext cx="826135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07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52728"/>
          </a:xfrm>
        </p:spPr>
        <p:txBody>
          <a:bodyPr>
            <a:noAutofit/>
          </a:bodyPr>
          <a:lstStyle/>
          <a:p>
            <a:r>
              <a:rPr lang="en-US" sz="3200" dirty="0"/>
              <a:t>After </a:t>
            </a:r>
            <a:r>
              <a:rPr lang="en-US" sz="3200" dirty="0" smtClean="0"/>
              <a:t>analysis .it appears </a:t>
            </a:r>
            <a:r>
              <a:rPr lang="en-US" sz="3200" dirty="0"/>
              <a:t>that the relationship between years and population is linear, with R=99.98%.</a:t>
            </a: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/>
          </p:nvPr>
        </p:nvGraphicFramePr>
        <p:xfrm>
          <a:off x="1066800" y="2209800"/>
          <a:ext cx="7620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137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Terrain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Bal’a</a:t>
            </a:r>
            <a:r>
              <a:rPr lang="en-US" dirty="0" smtClean="0"/>
              <a:t> </a:t>
            </a:r>
            <a:r>
              <a:rPr lang="en-US" dirty="0"/>
              <a:t>lies on four mountains it has an average height of 400 m on sea level and reaches to 500 m on some regions with high variance in elevation from site to site, with high steep slope.</a:t>
            </a:r>
          </a:p>
          <a:p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91440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1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ontour </a:t>
            </a:r>
            <a:r>
              <a:rPr lang="en-US" dirty="0"/>
              <a:t>map for </a:t>
            </a:r>
            <a:r>
              <a:rPr lang="en-US" dirty="0" err="1" smtClean="0"/>
              <a:t>Bal’a</a:t>
            </a:r>
            <a:r>
              <a:rPr lang="en-US" dirty="0" smtClean="0"/>
              <a:t> </a:t>
            </a:r>
            <a:r>
              <a:rPr lang="en-US" dirty="0"/>
              <a:t>Town.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24" y="2227764"/>
            <a:ext cx="7108552" cy="3804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3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2979</TotalTime>
  <Words>1006</Words>
  <Application>Microsoft Office PowerPoint</Application>
  <PresentationFormat>On-screen Show (4:3)</PresentationFormat>
  <Paragraphs>205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Arial</vt:lpstr>
      <vt:lpstr>Calibri</vt:lpstr>
      <vt:lpstr>Constantia</vt:lpstr>
      <vt:lpstr>Majalla UI</vt:lpstr>
      <vt:lpstr>Times New Roman</vt:lpstr>
      <vt:lpstr>Traditional Arabic</vt:lpstr>
      <vt:lpstr>Wingdings 2</vt:lpstr>
      <vt:lpstr>تدفق</vt:lpstr>
      <vt:lpstr>Suggestions for Water Drainage in Bal’a Town.</vt:lpstr>
      <vt:lpstr>Introduction:</vt:lpstr>
      <vt:lpstr>Study Area</vt:lpstr>
      <vt:lpstr>Bal’a Town</vt:lpstr>
      <vt:lpstr>Bal’a Location</vt:lpstr>
      <vt:lpstr>Population</vt:lpstr>
      <vt:lpstr>After analysis .it appears that the relationship between years and population is linear, with R=99.98%.</vt:lpstr>
      <vt:lpstr>Terrain</vt:lpstr>
      <vt:lpstr>Contour map for Bal’a Town.</vt:lpstr>
      <vt:lpstr>Rainfall readings </vt:lpstr>
      <vt:lpstr>Problems Solved in Graduation Project I.</vt:lpstr>
      <vt:lpstr>Problems to be solved in Graduation Project II.</vt:lpstr>
      <vt:lpstr>Sewer Drainage system Design for Bal’a Town.  By Sewer Cad Software.</vt:lpstr>
      <vt:lpstr>Methodology</vt:lpstr>
      <vt:lpstr>Criteria of the Design.</vt:lpstr>
      <vt:lpstr>Load Calculations.</vt:lpstr>
      <vt:lpstr>Suggested Outfalls.</vt:lpstr>
      <vt:lpstr>Steps</vt:lpstr>
      <vt:lpstr>Drawing Manholes</vt:lpstr>
      <vt:lpstr>Inserting Loads and constrains</vt:lpstr>
      <vt:lpstr>Conduit Catalog</vt:lpstr>
      <vt:lpstr>Results Velocity (m/sec)</vt:lpstr>
      <vt:lpstr>Cover Start</vt:lpstr>
      <vt:lpstr>Cover Stop</vt:lpstr>
      <vt:lpstr>Conduit Diameters.</vt:lpstr>
      <vt:lpstr>Sample Profiles</vt:lpstr>
      <vt:lpstr>Culverts’ Design for Bal’a Main Streets. By HY-8 Software.</vt:lpstr>
      <vt:lpstr>Methodology.</vt:lpstr>
      <vt:lpstr>Culverts on streets.</vt:lpstr>
      <vt:lpstr>Suggesting four location of culverts by site visit and GIS and the following coordinates are chosen </vt:lpstr>
      <vt:lpstr>Catchments Data by GIS.</vt:lpstr>
      <vt:lpstr>Catchments on each culvert By GIS.</vt:lpstr>
      <vt:lpstr>Sample Calculation for Lag Time.</vt:lpstr>
      <vt:lpstr>Using IDF curve for 10-year return period.</vt:lpstr>
      <vt:lpstr>IDF Curve used.</vt:lpstr>
      <vt:lpstr>IDF Curve analysis.</vt:lpstr>
      <vt:lpstr>Mass curve</vt:lpstr>
      <vt:lpstr>Partial duration depth required for HEC-HMS Inserting</vt:lpstr>
      <vt:lpstr>Curve Number</vt:lpstr>
      <vt:lpstr>Curve Number Table.</vt:lpstr>
      <vt:lpstr>Simulation By HEC-HMS</vt:lpstr>
      <vt:lpstr>Results from HEC-HMS</vt:lpstr>
      <vt:lpstr>Roads Data on each culvert location.</vt:lpstr>
      <vt:lpstr>By HY-8 .</vt:lpstr>
      <vt:lpstr>Final Suggested Design.</vt:lpstr>
      <vt:lpstr>Sample Culvert 4.</vt:lpstr>
      <vt:lpstr>Discussions and Recommendations.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‏‏مستخدم Windows</cp:lastModifiedBy>
  <cp:revision>22</cp:revision>
  <dcterms:created xsi:type="dcterms:W3CDTF">2018-12-20T05:26:40Z</dcterms:created>
  <dcterms:modified xsi:type="dcterms:W3CDTF">2018-12-22T19:36:13Z</dcterms:modified>
</cp:coreProperties>
</file>