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notesMasterIdLst>
    <p:notesMasterId r:id="rId27"/>
  </p:notesMasterIdLst>
  <p:sldIdLst>
    <p:sldId id="256" r:id="rId2"/>
    <p:sldId id="258" r:id="rId3"/>
    <p:sldId id="259" r:id="rId4"/>
    <p:sldId id="257" r:id="rId5"/>
    <p:sldId id="280" r:id="rId6"/>
    <p:sldId id="260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3" r:id="rId18"/>
    <p:sldId id="281" r:id="rId19"/>
    <p:sldId id="276" r:id="rId20"/>
    <p:sldId id="277" r:id="rId21"/>
    <p:sldId id="278" r:id="rId22"/>
    <p:sldId id="279" r:id="rId23"/>
    <p:sldId id="264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2E563-3EAB-4AAD-8D1A-17AA818F513E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ADB50-1B8E-459C-A36C-7D7C7CEC8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13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firas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0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26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66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5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28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15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916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84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674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9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4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868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63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476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795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69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59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99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71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27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1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DB50-1B8E-459C-A36C-7D7C7CEC80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3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3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0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409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42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655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644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64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36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0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7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662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2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6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61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01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80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>
            <a:normAutofit/>
          </a:bodyPr>
          <a:lstStyle/>
          <a:p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pH Neutralization Control 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System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Firas</a:t>
            </a:r>
            <a:r>
              <a:rPr lang="en-US" dirty="0" smtClean="0"/>
              <a:t> </a:t>
            </a:r>
            <a:r>
              <a:rPr lang="en-US" dirty="0" err="1" smtClean="0"/>
              <a:t>I.Dweekat</a:t>
            </a:r>
            <a:r>
              <a:rPr lang="en-US" dirty="0" smtClean="0"/>
              <a:t>, Hafiz </a:t>
            </a:r>
            <a:r>
              <a:rPr lang="en-US" dirty="0" err="1" smtClean="0"/>
              <a:t>K.Irshaid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Supervised by: Dr. </a:t>
            </a:r>
            <a:r>
              <a:rPr lang="en-US" dirty="0" err="1" smtClean="0"/>
              <a:t>Raed</a:t>
            </a:r>
            <a:r>
              <a:rPr lang="en-US" dirty="0" smtClean="0"/>
              <a:t> </a:t>
            </a:r>
            <a:r>
              <a:rPr lang="en-US" dirty="0" err="1" smtClean="0"/>
              <a:t>Alqadi</a:t>
            </a:r>
            <a:r>
              <a:rPr lang="en-US" dirty="0" smtClean="0"/>
              <a:t>, Dr. Ashraf </a:t>
            </a:r>
            <a:r>
              <a:rPr lang="en-US" dirty="0" err="1" smtClean="0"/>
              <a:t>Armoush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1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PiC18f6420</a:t>
            </a:r>
          </a:p>
          <a:p>
            <a:pPr>
              <a:buFontTx/>
              <a:buChar char="-"/>
            </a:pPr>
            <a:r>
              <a:rPr lang="en-US" dirty="0" err="1" smtClean="0"/>
              <a:t>eTap</a:t>
            </a:r>
            <a:r>
              <a:rPr lang="en-US" dirty="0" smtClean="0"/>
              <a:t> continues level sensor.</a:t>
            </a:r>
          </a:p>
          <a:p>
            <a:pPr>
              <a:buFontTx/>
              <a:buChar char="-"/>
            </a:pPr>
            <a:r>
              <a:rPr lang="en-US" dirty="0" smtClean="0"/>
              <a:t>Water pump.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30" y="4075695"/>
            <a:ext cx="3501859" cy="1754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7979" y="2786465"/>
            <a:ext cx="3260221" cy="30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Etap</a:t>
            </a:r>
            <a:r>
              <a:rPr lang="en-US" dirty="0" smtClean="0"/>
              <a:t> continuous level sensor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19752" y="267707"/>
            <a:ext cx="675570" cy="6212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8039" y="1674254"/>
            <a:ext cx="5331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Sensor output: 1500 empty, 150 per </a:t>
            </a:r>
            <a:r>
              <a:rPr lang="en-US" smtClean="0"/>
              <a:t>inch 20%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84" y="2133884"/>
            <a:ext cx="72390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controller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Controlling tank microcontrollers.</a:t>
            </a:r>
          </a:p>
          <a:p>
            <a:r>
              <a:rPr lang="en-US" sz="2800" dirty="0" err="1" smtClean="0"/>
              <a:t>Arduino</a:t>
            </a:r>
            <a:r>
              <a:rPr lang="en-US" sz="2800" dirty="0" smtClean="0"/>
              <a:t> UNO.</a:t>
            </a:r>
          </a:p>
          <a:p>
            <a:r>
              <a:rPr lang="en-US" sz="2800" dirty="0" smtClean="0"/>
              <a:t>pH Meter with analog output.</a:t>
            </a:r>
          </a:p>
          <a:p>
            <a:r>
              <a:rPr lang="en-US" sz="2800" dirty="0" smtClean="0"/>
              <a:t>Level sensor.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7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2C Protocol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807573"/>
              </p:ext>
            </p:extLst>
          </p:nvPr>
        </p:nvGraphicFramePr>
        <p:xfrm>
          <a:off x="566670" y="2341858"/>
          <a:ext cx="7967730" cy="3436297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198333"/>
                <a:gridCol w="4769397"/>
              </a:tblGrid>
              <a:tr h="2960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200" dirty="0">
                          <a:effectLst/>
                        </a:rPr>
                        <a:t>Packet </a:t>
                      </a:r>
                      <a:r>
                        <a:rPr lang="en-US" sz="1200" dirty="0" smtClean="0">
                          <a:effectLst/>
                        </a:rPr>
                        <a:t>Types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200">
                          <a:effectLst/>
                        </a:rPr>
                        <a:t>Description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998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TYPE_HANDSHAKE_TANKS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To handshake between master and slave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53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TYPE_DISCONNECT_PC    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if the PC is disconnected, shut down the program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01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TYPE_ACK             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Acknowledgment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009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TYPE_REQUEST_FLOW       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 request the flow sensor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1794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TYPE_REQUEST_LEVEL       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 request the level sensor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01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TYPE_BAD_PACKET          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If the check sun is incorrect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66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TYPE_REQUEST_ALL_SENSORS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 request all sensors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48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TYPE_SET_PUMP_SPEED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To set the pump speed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3019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>
                          <a:effectLst/>
                        </a:rPr>
                        <a:t>TYPE_NACK                 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400" dirty="0">
                          <a:effectLst/>
                        </a:rPr>
                        <a:t>Negative acknowledgment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5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Handshake sequence diagram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48" y="1905000"/>
            <a:ext cx="7760911" cy="4418527"/>
          </a:xfrm>
        </p:spPr>
      </p:pic>
    </p:spTree>
    <p:extLst>
      <p:ext uri="{BB962C8B-B14F-4D97-AF65-F5344CB8AC3E}">
        <p14:creationId xmlns:p14="http://schemas.microsoft.com/office/powerpoint/2010/main" val="114350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sensors sequence diagram</a:t>
            </a:r>
            <a:endParaRPr lang="en-US" dirty="0"/>
          </a:p>
        </p:txBody>
      </p:sp>
      <p:pic>
        <p:nvPicPr>
          <p:cNvPr id="4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5" y="2165349"/>
            <a:ext cx="7293668" cy="4465511"/>
          </a:xfrm>
        </p:spPr>
      </p:pic>
    </p:spTree>
    <p:extLst>
      <p:ext uri="{BB962C8B-B14F-4D97-AF65-F5344CB8AC3E}">
        <p14:creationId xmlns:p14="http://schemas.microsoft.com/office/powerpoint/2010/main" val="38883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communication (DLL)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516725"/>
              </p:ext>
            </p:extLst>
          </p:nvPr>
        </p:nvGraphicFramePr>
        <p:xfrm>
          <a:off x="543664" y="2009103"/>
          <a:ext cx="8327668" cy="4636391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470900"/>
                <a:gridCol w="4856768"/>
              </a:tblGrid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 dirty="0">
                          <a:effectLst/>
                        </a:rPr>
                        <a:t>Packet Type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Description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TYPE_PACKET_HANDSHAKE_PC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handshake with PC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 dirty="0">
                          <a:effectLst/>
                        </a:rPr>
                        <a:t>TYPE_HANDSHAKE_TANKS  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handshake with tanks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3225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TYPE_DISCONNECT_PC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 dirty="0">
                          <a:effectLst/>
                        </a:rPr>
                        <a:t>To tell the microcontroller that the program wants to disconnect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TYPE_ACK         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Acknowledgement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TYPE_NACK      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Negative Acknowledgement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 dirty="0">
                          <a:effectLst/>
                        </a:rPr>
                        <a:t>TYPE_REQUEST_FLOW      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flow sensor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TYPE_REQUEST_LEVEL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level sensor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TYPE_REQUEST_GAS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Gas Sensor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TYPE_REQUEST_pH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pH sensor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TYPE_REQUEST_TEMP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Temp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TYPE_BAD_PACKET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If the check sum is incorrect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TYPE_REQUEST_ALL_SENSORS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request all sensors from all microcontrollers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2901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TYPE_SET_PUMP_SPEED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143000" algn="l"/>
                          <a:tab pos="1371600" algn="l"/>
                          <a:tab pos="1600200" algn="l"/>
                          <a:tab pos="1828800" algn="l"/>
                          <a:tab pos="2057400" algn="l"/>
                          <a:tab pos="2286000" algn="l"/>
                          <a:tab pos="2514600" algn="l"/>
                          <a:tab pos="2743200" algn="l"/>
                          <a:tab pos="2971800" algn="l"/>
                          <a:tab pos="3200400" algn="l"/>
                          <a:tab pos="3429000" algn="l"/>
                          <a:tab pos="3657600" algn="l"/>
                          <a:tab pos="3886200" algn="l"/>
                          <a:tab pos="4114800" algn="l"/>
                          <a:tab pos="4343400" algn="l"/>
                          <a:tab pos="4572000" algn="l"/>
                          <a:tab pos="4800600" algn="l"/>
                          <a:tab pos="5029200" algn="l"/>
                          <a:tab pos="5257800" algn="l"/>
                          <a:tab pos="5486400" algn="l"/>
                          <a:tab pos="5715000" algn="l"/>
                          <a:tab pos="5943600" algn="l"/>
                          <a:tab pos="6172200" algn="l"/>
                          <a:tab pos="6400800" algn="l"/>
                          <a:tab pos="6629400" algn="l"/>
                          <a:tab pos="6858000" algn="l"/>
                          <a:tab pos="7086600" algn="l"/>
                          <a:tab pos="7315200" algn="l"/>
                        </a:tabLst>
                      </a:pPr>
                      <a:r>
                        <a:rPr lang="en-US" sz="1100">
                          <a:effectLst/>
                        </a:rPr>
                        <a:t>To set pump speed to one of the controllers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  <a:tr h="54222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TYPE_REQUEST_SCAN_I2C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 scan I2C bus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8024" marR="4802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6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GUI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9251" y="2120721"/>
            <a:ext cx="7285149" cy="3777622"/>
          </a:xfrm>
        </p:spPr>
        <p:txBody>
          <a:bodyPr/>
          <a:lstStyle/>
          <a:p>
            <a:r>
              <a:rPr lang="en-US" sz="2400" dirty="0" smtClean="0"/>
              <a:t>Why we used MATLAB ?</a:t>
            </a:r>
          </a:p>
          <a:p>
            <a:endParaRPr lang="en-US" sz="2400" dirty="0"/>
          </a:p>
          <a:p>
            <a:r>
              <a:rPr lang="en-US" sz="2400" dirty="0" smtClean="0"/>
              <a:t>Easy to change the controller</a:t>
            </a:r>
          </a:p>
          <a:p>
            <a:endParaRPr lang="en-US" sz="2400" dirty="0"/>
          </a:p>
          <a:p>
            <a:r>
              <a:rPr lang="en-US" sz="2400" dirty="0" smtClean="0"/>
              <a:t>Can be used by non expert in microcontroller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8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GUI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05000"/>
            <a:ext cx="9144000" cy="508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2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Fuzzy Controller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43100" y="2152454"/>
            <a:ext cx="6591300" cy="374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654" y="1904999"/>
            <a:ext cx="6591985" cy="471474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Abstract</a:t>
            </a:r>
          </a:p>
          <a:p>
            <a:r>
              <a:rPr lang="en-US" sz="2400" dirty="0"/>
              <a:t>pH </a:t>
            </a:r>
            <a:r>
              <a:rPr lang="en-US" sz="2400" dirty="0" smtClean="0"/>
              <a:t>Problem</a:t>
            </a:r>
          </a:p>
          <a:p>
            <a:r>
              <a:rPr lang="en-US" sz="2400" dirty="0"/>
              <a:t>Fuzzy </a:t>
            </a:r>
            <a:r>
              <a:rPr lang="en-US" sz="2400" dirty="0" smtClean="0"/>
              <a:t>control</a:t>
            </a:r>
          </a:p>
          <a:p>
            <a:r>
              <a:rPr lang="en-US" sz="2400" dirty="0"/>
              <a:t>Methodology</a:t>
            </a:r>
            <a:endParaRPr lang="en-US" sz="2400" dirty="0" smtClean="0"/>
          </a:p>
          <a:p>
            <a:pPr lvl="1"/>
            <a:r>
              <a:rPr lang="en-US" sz="2400" dirty="0"/>
              <a:t>System </a:t>
            </a:r>
            <a:r>
              <a:rPr lang="en-US" sz="2400" dirty="0" smtClean="0"/>
              <a:t>Architecture</a:t>
            </a:r>
          </a:p>
          <a:p>
            <a:pPr lvl="1"/>
            <a:r>
              <a:rPr lang="en-US" sz="2400" dirty="0"/>
              <a:t>Tank </a:t>
            </a:r>
            <a:r>
              <a:rPr lang="en-US" sz="2400" dirty="0" smtClean="0"/>
              <a:t>controller</a:t>
            </a:r>
          </a:p>
          <a:p>
            <a:pPr lvl="1"/>
            <a:r>
              <a:rPr lang="en-US" sz="2400" dirty="0"/>
              <a:t>Master controller </a:t>
            </a:r>
            <a:endParaRPr lang="en-US" sz="2400" dirty="0" smtClean="0"/>
          </a:p>
          <a:p>
            <a:pPr lvl="1"/>
            <a:r>
              <a:rPr lang="en-US" sz="2400" dirty="0"/>
              <a:t>Controller communication (DLL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MATLAB GUI</a:t>
            </a:r>
          </a:p>
          <a:p>
            <a:r>
              <a:rPr lang="en-US" sz="2400" dirty="0" smtClean="0"/>
              <a:t>Result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5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Fuzzy inputs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3639" y="2933197"/>
            <a:ext cx="8680361" cy="3390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0772" y="231819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 Error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9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Fuzzy Outputs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434505"/>
            <a:ext cx="9144000" cy="326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4101" y="2047741"/>
            <a:ext cx="342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Acid and base pump speed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Fuzzy Rules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9549" y="2923505"/>
            <a:ext cx="8345510" cy="23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604" y="103835"/>
            <a:ext cx="7773338" cy="836324"/>
          </a:xfrm>
        </p:spPr>
        <p:txBody>
          <a:bodyPr/>
          <a:lstStyle/>
          <a:p>
            <a:r>
              <a:rPr lang="en-US" dirty="0" smtClean="0"/>
              <a:t>Results and </a:t>
            </a:r>
            <a:r>
              <a:rPr lang="en-US" dirty="0" err="1" smtClean="0"/>
              <a:t>conclustion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6366" y="940159"/>
            <a:ext cx="8525814" cy="567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4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3475" y="2133600"/>
            <a:ext cx="6591985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More accurate sensors</a:t>
            </a:r>
          </a:p>
          <a:p>
            <a:endParaRPr lang="en-US" sz="2400" dirty="0" smtClean="0"/>
          </a:p>
          <a:p>
            <a:r>
              <a:rPr lang="en-US" sz="2400" dirty="0" smtClean="0"/>
              <a:t>Powerful microcontrollers</a:t>
            </a:r>
          </a:p>
          <a:p>
            <a:endParaRPr lang="en-US" sz="2400" dirty="0" smtClean="0"/>
          </a:p>
          <a:p>
            <a:r>
              <a:rPr lang="en-US" sz="2400" dirty="0" smtClean="0"/>
              <a:t>Adding more sensors</a:t>
            </a:r>
          </a:p>
          <a:p>
            <a:pPr lvl="1"/>
            <a:r>
              <a:rPr lang="en-US" sz="2400" dirty="0" smtClean="0"/>
              <a:t>Flow </a:t>
            </a:r>
          </a:p>
          <a:p>
            <a:pPr lvl="1"/>
            <a:r>
              <a:rPr lang="en-US" sz="2400" dirty="0" smtClean="0"/>
              <a:t>pH sensor for each tank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143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Thanks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95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Controlling pH degree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Fuzzy logic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MATLAB</a:t>
            </a:r>
          </a:p>
        </p:txBody>
      </p:sp>
    </p:spTree>
    <p:extLst>
      <p:ext uri="{BB962C8B-B14F-4D97-AF65-F5344CB8AC3E}">
        <p14:creationId xmlns:p14="http://schemas.microsoft.com/office/powerpoint/2010/main" val="17411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93" y="0"/>
            <a:ext cx="6117464" cy="6858000"/>
          </a:xfrm>
        </p:spPr>
      </p:pic>
    </p:spTree>
    <p:extLst>
      <p:ext uri="{BB962C8B-B14F-4D97-AF65-F5344CB8AC3E}">
        <p14:creationId xmlns:p14="http://schemas.microsoft.com/office/powerpoint/2010/main" val="27905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47" y="15875"/>
            <a:ext cx="5190186" cy="6842125"/>
          </a:xfrm>
        </p:spPr>
      </p:pic>
    </p:spTree>
    <p:extLst>
      <p:ext uri="{BB962C8B-B14F-4D97-AF65-F5344CB8AC3E}">
        <p14:creationId xmlns:p14="http://schemas.microsoft.com/office/powerpoint/2010/main" val="246668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pH= - </a:t>
            </a:r>
            <a:r>
              <a:rPr lang="en-US" dirty="0" smtClean="0">
                <a:latin typeface="Arial Black" panose="020B0A04020102020204" pitchFamily="34" charset="0"/>
              </a:rPr>
              <a:t>log[H+]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70" y="2543933"/>
            <a:ext cx="6815204" cy="420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Fuzzy control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7882" y="1905000"/>
            <a:ext cx="8461420" cy="427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211" y="2692016"/>
            <a:ext cx="7773338" cy="1596177"/>
          </a:xfrm>
        </p:spPr>
        <p:txBody>
          <a:bodyPr>
            <a:normAutofit/>
          </a:bodyPr>
          <a:lstStyle/>
          <a:p>
            <a:r>
              <a:rPr lang="en-US" sz="6600" dirty="0"/>
              <a:t>M</a:t>
            </a:r>
            <a:r>
              <a:rPr lang="en-US" sz="6600" dirty="0" smtClean="0"/>
              <a:t>ethodology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9415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/>
              <a:t>Architecture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080" y="1905000"/>
            <a:ext cx="4689996" cy="4498363"/>
          </a:xfrm>
        </p:spPr>
      </p:pic>
    </p:spTree>
    <p:extLst>
      <p:ext uri="{BB962C8B-B14F-4D97-AF65-F5344CB8AC3E}">
        <p14:creationId xmlns:p14="http://schemas.microsoft.com/office/powerpoint/2010/main" val="20562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941</TotalTime>
  <Words>366</Words>
  <Application>Microsoft Office PowerPoint</Application>
  <PresentationFormat>On-screen Show (4:3)</PresentationFormat>
  <Paragraphs>161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Century Gothic</vt:lpstr>
      <vt:lpstr>Wingdings 3</vt:lpstr>
      <vt:lpstr>Wisp</vt:lpstr>
      <vt:lpstr>pH Neutralization Control System</vt:lpstr>
      <vt:lpstr>Outlines</vt:lpstr>
      <vt:lpstr>Abstract</vt:lpstr>
      <vt:lpstr>PowerPoint Presentation</vt:lpstr>
      <vt:lpstr>PowerPoint Presentation</vt:lpstr>
      <vt:lpstr>pH Problem</vt:lpstr>
      <vt:lpstr>Fuzzy control</vt:lpstr>
      <vt:lpstr>Methodology</vt:lpstr>
      <vt:lpstr>System Architecture</vt:lpstr>
      <vt:lpstr>Tank controller</vt:lpstr>
      <vt:lpstr>Etap continuous level sensor</vt:lpstr>
      <vt:lpstr>Master controller </vt:lpstr>
      <vt:lpstr>I2C Protocol</vt:lpstr>
      <vt:lpstr>Handshake sequence diagram</vt:lpstr>
      <vt:lpstr>Getting sensors sequence diagram</vt:lpstr>
      <vt:lpstr>Controller communication (DLL) </vt:lpstr>
      <vt:lpstr>MATLAB GUI</vt:lpstr>
      <vt:lpstr>MATLAB GUI</vt:lpstr>
      <vt:lpstr>Fuzzy Controller </vt:lpstr>
      <vt:lpstr>Fuzzy inputs</vt:lpstr>
      <vt:lpstr>Fuzzy Outputs</vt:lpstr>
      <vt:lpstr>Fuzzy Rules</vt:lpstr>
      <vt:lpstr>Results and conclustion</vt:lpstr>
      <vt:lpstr>Future work </vt:lpstr>
      <vt:lpstr>Big Thanks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Hafiz</dc:creator>
  <cp:lastModifiedBy>Hafiz</cp:lastModifiedBy>
  <cp:revision>21</cp:revision>
  <dcterms:created xsi:type="dcterms:W3CDTF">2014-05-13T15:19:04Z</dcterms:created>
  <dcterms:modified xsi:type="dcterms:W3CDTF">2014-05-14T07:00:50Z</dcterms:modified>
</cp:coreProperties>
</file>