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6" r:id="rId2"/>
    <p:sldId id="257" r:id="rId3"/>
    <p:sldId id="258" r:id="rId4"/>
    <p:sldId id="260" r:id="rId5"/>
    <p:sldId id="261" r:id="rId6"/>
    <p:sldId id="265" r:id="rId7"/>
    <p:sldId id="263" r:id="rId8"/>
    <p:sldId id="264" r:id="rId9"/>
    <p:sldId id="262" r:id="rId10"/>
    <p:sldId id="266" r:id="rId11"/>
    <p:sldId id="267" r:id="rId12"/>
    <p:sldId id="268" r:id="rId13"/>
    <p:sldId id="271" r:id="rId14"/>
    <p:sldId id="272" r:id="rId15"/>
    <p:sldId id="269" r:id="rId16"/>
    <p:sldId id="273" r:id="rId17"/>
    <p:sldId id="274" r:id="rId18"/>
    <p:sldId id="275" r:id="rId19"/>
    <p:sldId id="276" r:id="rId20"/>
    <p:sldId id="277" r:id="rId21"/>
    <p:sldId id="270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91" r:id="rId33"/>
    <p:sldId id="289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684" autoAdjust="0"/>
    <p:restoredTop sz="94660"/>
  </p:normalViewPr>
  <p:slideViewPr>
    <p:cSldViewPr>
      <p:cViewPr>
        <p:scale>
          <a:sx n="68" d="100"/>
          <a:sy n="68" d="100"/>
        </p:scale>
        <p:origin x="-132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E8F3F-07C8-4E17-8222-33548DB5604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5DE29D-B682-4353-994E-4C2FF9292EA4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1"/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 Server</a:t>
          </a:r>
          <a:endParaRPr lang="ar-SA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1571D7-EEC4-4CB2-90D6-5C806C153C0E}" type="parTrans" cxnId="{047B9D72-30F5-45F5-A166-5D581422844F}">
      <dgm:prSet/>
      <dgm:spPr/>
      <dgm:t>
        <a:bodyPr/>
        <a:lstStyle/>
        <a:p>
          <a:pPr rtl="1"/>
          <a:endParaRPr lang="ar-SA"/>
        </a:p>
      </dgm:t>
    </dgm:pt>
    <dgm:pt modelId="{C3E00975-4ACE-46D6-B66A-25C1B2BF16ED}" type="sibTrans" cxnId="{047B9D72-30F5-45F5-A166-5D581422844F}">
      <dgm:prSet/>
      <dgm:spPr/>
      <dgm:t>
        <a:bodyPr/>
        <a:lstStyle/>
        <a:p>
          <a:pPr rtl="1"/>
          <a:endParaRPr lang="ar-SA"/>
        </a:p>
      </dgm:t>
    </dgm:pt>
    <dgm:pt modelId="{EA72E6B5-3172-46A9-8E88-03F69A17250E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 Database</a:t>
          </a:r>
          <a:endParaRPr lang="ar-SA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45C197-F877-49F7-8FED-F919242D2AF6}" type="parTrans" cxnId="{E1A0F144-A1D1-4A40-958B-D871A969180C}">
      <dgm:prSet/>
      <dgm:spPr/>
      <dgm:t>
        <a:bodyPr/>
        <a:lstStyle/>
        <a:p>
          <a:pPr rtl="1"/>
          <a:endParaRPr lang="ar-SA"/>
        </a:p>
      </dgm:t>
    </dgm:pt>
    <dgm:pt modelId="{C978A60A-496F-4B99-A396-19697D0C75BA}" type="sibTrans" cxnId="{E1A0F144-A1D1-4A40-958B-D871A969180C}">
      <dgm:prSet/>
      <dgm:spPr/>
      <dgm:t>
        <a:bodyPr/>
        <a:lstStyle/>
        <a:p>
          <a:pPr rtl="1"/>
          <a:endParaRPr lang="ar-SA"/>
        </a:p>
      </dgm:t>
    </dgm:pt>
    <dgm:pt modelId="{ACC3FF0B-D421-4720-874D-BCCE0760B8F4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Using </a:t>
          </a:r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PHP My Admin</a:t>
          </a:r>
          <a:endParaRPr lang="ar-SA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F15B14-5F87-4FBF-9BEB-A277E432F8C9}" type="parTrans" cxnId="{9CBD4B78-6F9B-4536-971E-B8365D9E070E}">
      <dgm:prSet/>
      <dgm:spPr/>
      <dgm:t>
        <a:bodyPr/>
        <a:lstStyle/>
        <a:p>
          <a:pPr rtl="1"/>
          <a:endParaRPr lang="ar-SA"/>
        </a:p>
      </dgm:t>
    </dgm:pt>
    <dgm:pt modelId="{74813276-B6B1-426E-BC92-4AAFE6797C19}" type="sibTrans" cxnId="{9CBD4B78-6F9B-4536-971E-B8365D9E070E}">
      <dgm:prSet/>
      <dgm:spPr/>
      <dgm:t>
        <a:bodyPr/>
        <a:lstStyle/>
        <a:p>
          <a:pPr rtl="1"/>
          <a:endParaRPr lang="ar-SA"/>
        </a:p>
      </dgm:t>
    </dgm:pt>
    <dgm:pt modelId="{F72EB968-1FC3-48A3-8336-52830A300AD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1"/>
          <a:r>
            <a: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A6B891-27A7-4951-B300-D7AF7F4653C6}" type="parTrans" cxnId="{A0C610E1-CB3E-4366-9EBD-A7D004D22BB1}">
      <dgm:prSet/>
      <dgm:spPr/>
      <dgm:t>
        <a:bodyPr/>
        <a:lstStyle/>
        <a:p>
          <a:pPr rtl="1"/>
          <a:endParaRPr lang="ar-SA"/>
        </a:p>
      </dgm:t>
    </dgm:pt>
    <dgm:pt modelId="{5E8B67A5-3DE1-48A4-BC4E-1153D97DFDA3}" type="sibTrans" cxnId="{A0C610E1-CB3E-4366-9EBD-A7D004D22BB1}">
      <dgm:prSet/>
      <dgm:spPr/>
      <dgm:t>
        <a:bodyPr/>
        <a:lstStyle/>
        <a:p>
          <a:pPr rtl="1"/>
          <a:endParaRPr lang="ar-SA"/>
        </a:p>
      </dgm:t>
    </dgm:pt>
    <dgm:pt modelId="{4AF9778C-EDB9-4FA2-B92C-6F8EDF83A501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Write PHP Scripts to be the interface or API </a:t>
          </a:r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between </a:t>
          </a:r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Database and  Application.</a:t>
          </a:r>
          <a:endParaRPr lang="ar-SA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87869A-0D2D-4430-898F-144AFDF18D2B}" type="parTrans" cxnId="{3EB8652B-28DF-436E-827C-2636A59AF09A}">
      <dgm:prSet/>
      <dgm:spPr/>
      <dgm:t>
        <a:bodyPr/>
        <a:lstStyle/>
        <a:p>
          <a:pPr rtl="1"/>
          <a:endParaRPr lang="ar-SA"/>
        </a:p>
      </dgm:t>
    </dgm:pt>
    <dgm:pt modelId="{25BA023A-E6DD-43A4-9BA8-33837E568A48}" type="sibTrans" cxnId="{3EB8652B-28DF-436E-827C-2636A59AF09A}">
      <dgm:prSet/>
      <dgm:spPr/>
      <dgm:t>
        <a:bodyPr/>
        <a:lstStyle/>
        <a:p>
          <a:pPr rtl="1"/>
          <a:endParaRPr lang="ar-SA"/>
        </a:p>
      </dgm:t>
    </dgm:pt>
    <dgm:pt modelId="{9C4E9BF4-611E-42BC-A544-3629CC56BDFF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Final </a:t>
          </a:r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Results </a:t>
          </a:r>
          <a:endParaRPr lang="ar-SA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BAB9EC-BD25-4BC9-88D5-12F9F01AE5A9}" type="parTrans" cxnId="{C8EF5965-7DE7-4E52-A14A-A07025D4AA48}">
      <dgm:prSet/>
      <dgm:spPr/>
      <dgm:t>
        <a:bodyPr/>
        <a:lstStyle/>
        <a:p>
          <a:pPr rtl="1"/>
          <a:endParaRPr lang="ar-SA"/>
        </a:p>
      </dgm:t>
    </dgm:pt>
    <dgm:pt modelId="{5FD2B25E-55CF-4B6C-9DEF-E31CD9B2C6FA}" type="sibTrans" cxnId="{C8EF5965-7DE7-4E52-A14A-A07025D4AA48}">
      <dgm:prSet/>
      <dgm:spPr/>
      <dgm:t>
        <a:bodyPr/>
        <a:lstStyle/>
        <a:p>
          <a:pPr rtl="1"/>
          <a:endParaRPr lang="ar-SA"/>
        </a:p>
      </dgm:t>
    </dgm:pt>
    <dgm:pt modelId="{242F3DE5-9297-4647-98CB-D2620DB8F2C8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Application connects both to API and to 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Server Database </a:t>
          </a:r>
          <a:endParaRPr lang="ar-SA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7FBF25-1F1E-4EC9-8C8C-D1DBA5F18200}" type="parTrans" cxnId="{BA882A03-63FE-4676-98F9-842F44BC5835}">
      <dgm:prSet/>
      <dgm:spPr/>
      <dgm:t>
        <a:bodyPr/>
        <a:lstStyle/>
        <a:p>
          <a:pPr rtl="1"/>
          <a:endParaRPr lang="ar-SA"/>
        </a:p>
      </dgm:t>
    </dgm:pt>
    <dgm:pt modelId="{8E93734E-7E01-4F92-B42D-0E688A72DDFE}" type="sibTrans" cxnId="{BA882A03-63FE-4676-98F9-842F44BC5835}">
      <dgm:prSet/>
      <dgm:spPr/>
      <dgm:t>
        <a:bodyPr/>
        <a:lstStyle/>
        <a:p>
          <a:pPr rtl="1"/>
          <a:endParaRPr lang="ar-SA"/>
        </a:p>
      </dgm:t>
    </dgm:pt>
    <dgm:pt modelId="{6829219A-6A1B-4EBE-BBC4-493C7EBB9EE2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0"/>
          <a:r>
            <a: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Application </a:t>
          </a:r>
          <a:r>
            <a: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connects to </a:t>
          </a:r>
          <a:r>
            <a: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OSM </a:t>
          </a:r>
          <a:r>
            <a:rPr 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API's and connects to Distributed Database to bring the data and show it on map</a:t>
          </a:r>
          <a:r>
            <a:rPr lang="en-US" sz="1600" dirty="0">
              <a:solidFill>
                <a:schemeClr val="tx1"/>
              </a:solidFill>
            </a:rPr>
            <a:t>. </a:t>
          </a:r>
          <a:endParaRPr lang="ar-SA" sz="1600" dirty="0">
            <a:solidFill>
              <a:schemeClr val="tx1"/>
            </a:solidFill>
          </a:endParaRPr>
        </a:p>
      </dgm:t>
    </dgm:pt>
    <dgm:pt modelId="{56ADF268-B5F5-4CB1-9F1D-DC038C3E5090}" type="parTrans" cxnId="{F76B1F50-4CE7-49A6-A534-05F154B1A526}">
      <dgm:prSet/>
      <dgm:spPr/>
      <dgm:t>
        <a:bodyPr/>
        <a:lstStyle/>
        <a:p>
          <a:pPr rtl="1"/>
          <a:endParaRPr lang="ar-SA"/>
        </a:p>
      </dgm:t>
    </dgm:pt>
    <dgm:pt modelId="{29B468A7-86DA-428A-897D-A0EABE5FA4EE}" type="sibTrans" cxnId="{F76B1F50-4CE7-49A6-A534-05F154B1A526}">
      <dgm:prSet/>
      <dgm:spPr/>
      <dgm:t>
        <a:bodyPr/>
        <a:lstStyle/>
        <a:p>
          <a:pPr rtl="1"/>
          <a:endParaRPr lang="ar-SA"/>
        </a:p>
      </dgm:t>
    </dgm:pt>
    <dgm:pt modelId="{0C82A05D-E32F-49D4-8E27-B21D045829D7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1"/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OSM </a:t>
          </a:r>
          <a:r>
            <a: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API's</a:t>
          </a:r>
          <a:endParaRPr lang="ar-SA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7B5501-E8C0-4DD1-B601-B58A49B73B29}" type="parTrans" cxnId="{2E65C025-0E98-4900-93BA-39F84D55014C}">
      <dgm:prSet/>
      <dgm:spPr/>
      <dgm:t>
        <a:bodyPr/>
        <a:lstStyle/>
        <a:p>
          <a:pPr rtl="1"/>
          <a:endParaRPr lang="ar-SA"/>
        </a:p>
      </dgm:t>
    </dgm:pt>
    <dgm:pt modelId="{8DF481B4-94F9-4B2D-A164-AD0288FB8FEF}" type="sibTrans" cxnId="{2E65C025-0E98-4900-93BA-39F84D55014C}">
      <dgm:prSet/>
      <dgm:spPr/>
      <dgm:t>
        <a:bodyPr/>
        <a:lstStyle/>
        <a:p>
          <a:pPr rtl="1"/>
          <a:endParaRPr lang="ar-SA"/>
        </a:p>
      </dgm:t>
    </dgm:pt>
    <dgm:pt modelId="{E250E92C-48CC-4BE4-97C2-A53C1FEFFAB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 rtl="0"/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 server side for add hotel, room, photo, service, etc…..</a:t>
          </a:r>
          <a:endParaRPr lang="ar-SA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3D12C1-3D1C-4C0B-A904-8811C50CAEB4}" type="parTrans" cxnId="{C4909202-AC00-4D18-B81D-6DFDE5317BF8}">
      <dgm:prSet/>
      <dgm:spPr/>
      <dgm:t>
        <a:bodyPr/>
        <a:lstStyle/>
        <a:p>
          <a:endParaRPr lang="en-US"/>
        </a:p>
      </dgm:t>
    </dgm:pt>
    <dgm:pt modelId="{92B03F12-FDBB-406E-AA89-8F20A5A16003}" type="sibTrans" cxnId="{C4909202-AC00-4D18-B81D-6DFDE5317BF8}">
      <dgm:prSet/>
      <dgm:spPr/>
      <dgm:t>
        <a:bodyPr/>
        <a:lstStyle/>
        <a:p>
          <a:endParaRPr lang="en-US"/>
        </a:p>
      </dgm:t>
    </dgm:pt>
    <dgm:pt modelId="{716ECF42-417D-4EF2-AFB7-194332211544}" type="pres">
      <dgm:prSet presAssocID="{DECE8F3F-07C8-4E17-8222-33548DB56049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D63DCF3-B6CB-4DC2-99B7-BB2F25327C74}" type="pres">
      <dgm:prSet presAssocID="{1A5DE29D-B682-4353-994E-4C2FF9292EA4}" presName="compNode" presStyleCnt="0"/>
      <dgm:spPr/>
    </dgm:pt>
    <dgm:pt modelId="{A31D26F9-4223-4CDA-9B04-3A6AD97A56FA}" type="pres">
      <dgm:prSet presAssocID="{1A5DE29D-B682-4353-994E-4C2FF9292EA4}" presName="dummyConnPt" presStyleCnt="0"/>
      <dgm:spPr/>
    </dgm:pt>
    <dgm:pt modelId="{F49A0648-46D4-41F8-A46C-4701C5C9ABE3}" type="pres">
      <dgm:prSet presAssocID="{1A5DE29D-B682-4353-994E-4C2FF9292EA4}" presName="node" presStyleLbl="node1" presStyleIdx="0" presStyleCnt="4" custScaleY="1163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0C74A8-150F-477F-82EF-47DDA5D9C652}" type="pres">
      <dgm:prSet presAssocID="{C3E00975-4ACE-46D6-B66A-25C1B2BF16ED}" presName="sib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9B447AEA-BCF9-41B6-BB70-6D4F8F00B88E}" type="pres">
      <dgm:prSet presAssocID="{F72EB968-1FC3-48A3-8336-52830A300AD2}" presName="compNode" presStyleCnt="0"/>
      <dgm:spPr/>
    </dgm:pt>
    <dgm:pt modelId="{0AFB59D2-C3BF-43EF-939B-1D49099BD1ED}" type="pres">
      <dgm:prSet presAssocID="{F72EB968-1FC3-48A3-8336-52830A300AD2}" presName="dummyConnPt" presStyleCnt="0"/>
      <dgm:spPr/>
    </dgm:pt>
    <dgm:pt modelId="{BDDCB8E2-CF45-40FC-A811-A9677BDBF927}" type="pres">
      <dgm:prSet presAssocID="{F72EB968-1FC3-48A3-8336-52830A300AD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482223-29F7-4C79-8964-0FF6575C8E70}" type="pres">
      <dgm:prSet presAssocID="{5E8B67A5-3DE1-48A4-BC4E-1153D97DFDA3}" presName="sib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90558DC2-21C6-42E8-9187-A9E30DD89D41}" type="pres">
      <dgm:prSet presAssocID="{9C4E9BF4-611E-42BC-A544-3629CC56BDFF}" presName="compNode" presStyleCnt="0"/>
      <dgm:spPr/>
    </dgm:pt>
    <dgm:pt modelId="{42D9F59A-425E-4D81-A83E-F226C64EED81}" type="pres">
      <dgm:prSet presAssocID="{9C4E9BF4-611E-42BC-A544-3629CC56BDFF}" presName="dummyConnPt" presStyleCnt="0"/>
      <dgm:spPr/>
    </dgm:pt>
    <dgm:pt modelId="{66EA279F-FC51-4AF9-9FEF-D590300C5C91}" type="pres">
      <dgm:prSet presAssocID="{9C4E9BF4-611E-42BC-A544-3629CC56BDF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4235F3-25D9-43D3-B801-534CDCA8F227}" type="pres">
      <dgm:prSet presAssocID="{5FD2B25E-55CF-4B6C-9DEF-E31CD9B2C6FA}" presName="sib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F6AA7B63-62E3-402E-9E12-F31FD6F20068}" type="pres">
      <dgm:prSet presAssocID="{0C82A05D-E32F-49D4-8E27-B21D045829D7}" presName="compNode" presStyleCnt="0"/>
      <dgm:spPr/>
    </dgm:pt>
    <dgm:pt modelId="{1771FEBE-0BEF-4972-9B35-2E2DCADBAD1D}" type="pres">
      <dgm:prSet presAssocID="{0C82A05D-E32F-49D4-8E27-B21D045829D7}" presName="dummyConnPt" presStyleCnt="0"/>
      <dgm:spPr/>
    </dgm:pt>
    <dgm:pt modelId="{EA02AB2C-1B54-44C0-BC4A-E2029F2F744C}" type="pres">
      <dgm:prSet presAssocID="{0C82A05D-E32F-49D4-8E27-B21D045829D7}" presName="node" presStyleLbl="node1" presStyleIdx="3" presStyleCnt="4" custScaleY="1126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65C025-0E98-4900-93BA-39F84D55014C}" srcId="{DECE8F3F-07C8-4E17-8222-33548DB56049}" destId="{0C82A05D-E32F-49D4-8E27-B21D045829D7}" srcOrd="3" destOrd="0" parTransId="{067B5501-E8C0-4DD1-B601-B58A49B73B29}" sibTransId="{8DF481B4-94F9-4B2D-A164-AD0288FB8FEF}"/>
    <dgm:cxn modelId="{9CBD4B78-6F9B-4536-971E-B8365D9E070E}" srcId="{1A5DE29D-B682-4353-994E-4C2FF9292EA4}" destId="{ACC3FF0B-D421-4720-874D-BCCE0760B8F4}" srcOrd="1" destOrd="0" parTransId="{67F15B14-5F87-4FBF-9BEB-A277E432F8C9}" sibTransId="{74813276-B6B1-426E-BC92-4AAFE6797C19}"/>
    <dgm:cxn modelId="{C8EF5965-7DE7-4E52-A14A-A07025D4AA48}" srcId="{DECE8F3F-07C8-4E17-8222-33548DB56049}" destId="{9C4E9BF4-611E-42BC-A544-3629CC56BDFF}" srcOrd="2" destOrd="0" parTransId="{BABAB9EC-BD25-4BC9-88D5-12F9F01AE5A9}" sibTransId="{5FD2B25E-55CF-4B6C-9DEF-E31CD9B2C6FA}"/>
    <dgm:cxn modelId="{755C5B25-A08B-4340-A87E-7BB4AD8EF72F}" type="presOf" srcId="{9C4E9BF4-611E-42BC-A544-3629CC56BDFF}" destId="{66EA279F-FC51-4AF9-9FEF-D590300C5C91}" srcOrd="0" destOrd="0" presId="urn:microsoft.com/office/officeart/2005/8/layout/bProcess4"/>
    <dgm:cxn modelId="{4C9E6AD9-4903-40AB-9AD2-FEB40FA37EEC}" type="presOf" srcId="{C3E00975-4ACE-46D6-B66A-25C1B2BF16ED}" destId="{E10C74A8-150F-477F-82EF-47DDA5D9C652}" srcOrd="0" destOrd="0" presId="urn:microsoft.com/office/officeart/2005/8/layout/bProcess4"/>
    <dgm:cxn modelId="{26690105-D157-4817-8D90-3E3306653898}" type="presOf" srcId="{0C82A05D-E32F-49D4-8E27-B21D045829D7}" destId="{EA02AB2C-1B54-44C0-BC4A-E2029F2F744C}" srcOrd="0" destOrd="0" presId="urn:microsoft.com/office/officeart/2005/8/layout/bProcess4"/>
    <dgm:cxn modelId="{C4909202-AC00-4D18-B81D-6DFDE5317BF8}" srcId="{1A5DE29D-B682-4353-994E-4C2FF9292EA4}" destId="{E250E92C-48CC-4BE4-97C2-A53C1FEFFAB2}" srcOrd="2" destOrd="0" parTransId="{2E3D12C1-3D1C-4C0B-A904-8811C50CAEB4}" sibTransId="{92B03F12-FDBB-406E-AA89-8F20A5A16003}"/>
    <dgm:cxn modelId="{9853C193-DB57-430B-9265-957FFDA5E7E5}" type="presOf" srcId="{ACC3FF0B-D421-4720-874D-BCCE0760B8F4}" destId="{F49A0648-46D4-41F8-A46C-4701C5C9ABE3}" srcOrd="0" destOrd="2" presId="urn:microsoft.com/office/officeart/2005/8/layout/bProcess4"/>
    <dgm:cxn modelId="{E007C176-AF1B-48A4-BFDC-4D4E101AB1FD}" type="presOf" srcId="{5E8B67A5-3DE1-48A4-BC4E-1153D97DFDA3}" destId="{FB482223-29F7-4C79-8964-0FF6575C8E70}" srcOrd="0" destOrd="0" presId="urn:microsoft.com/office/officeart/2005/8/layout/bProcess4"/>
    <dgm:cxn modelId="{B4EF243D-E943-4F66-B83D-A580310876BD}" type="presOf" srcId="{F72EB968-1FC3-48A3-8336-52830A300AD2}" destId="{BDDCB8E2-CF45-40FC-A811-A9677BDBF927}" srcOrd="0" destOrd="0" presId="urn:microsoft.com/office/officeart/2005/8/layout/bProcess4"/>
    <dgm:cxn modelId="{1FD1B0C0-E24D-480F-89B2-24DE075CBA2E}" type="presOf" srcId="{1A5DE29D-B682-4353-994E-4C2FF9292EA4}" destId="{F49A0648-46D4-41F8-A46C-4701C5C9ABE3}" srcOrd="0" destOrd="0" presId="urn:microsoft.com/office/officeart/2005/8/layout/bProcess4"/>
    <dgm:cxn modelId="{00DAAE0D-48AE-4902-A55F-7F49A6E603BF}" type="presOf" srcId="{EA72E6B5-3172-46A9-8E88-03F69A17250E}" destId="{F49A0648-46D4-41F8-A46C-4701C5C9ABE3}" srcOrd="0" destOrd="1" presId="urn:microsoft.com/office/officeart/2005/8/layout/bProcess4"/>
    <dgm:cxn modelId="{E1A0F144-A1D1-4A40-958B-D871A969180C}" srcId="{1A5DE29D-B682-4353-994E-4C2FF9292EA4}" destId="{EA72E6B5-3172-46A9-8E88-03F69A17250E}" srcOrd="0" destOrd="0" parTransId="{0145C197-F877-49F7-8FED-F919242D2AF6}" sibTransId="{C978A60A-496F-4B99-A396-19697D0C75BA}"/>
    <dgm:cxn modelId="{BA882A03-63FE-4676-98F9-842F44BC5835}" srcId="{9C4E9BF4-611E-42BC-A544-3629CC56BDFF}" destId="{242F3DE5-9297-4647-98CB-D2620DB8F2C8}" srcOrd="0" destOrd="0" parTransId="{CB7FBF25-1F1E-4EC9-8C8C-D1DBA5F18200}" sibTransId="{8E93734E-7E01-4F92-B42D-0E688A72DDFE}"/>
    <dgm:cxn modelId="{047B9D72-30F5-45F5-A166-5D581422844F}" srcId="{DECE8F3F-07C8-4E17-8222-33548DB56049}" destId="{1A5DE29D-B682-4353-994E-4C2FF9292EA4}" srcOrd="0" destOrd="0" parTransId="{351571D7-EEC4-4CB2-90D6-5C806C153C0E}" sibTransId="{C3E00975-4ACE-46D6-B66A-25C1B2BF16ED}"/>
    <dgm:cxn modelId="{D0B9FAD8-3941-47D0-A16E-505FCCB5A410}" type="presOf" srcId="{6829219A-6A1B-4EBE-BBC4-493C7EBB9EE2}" destId="{EA02AB2C-1B54-44C0-BC4A-E2029F2F744C}" srcOrd="0" destOrd="1" presId="urn:microsoft.com/office/officeart/2005/8/layout/bProcess4"/>
    <dgm:cxn modelId="{3EB8652B-28DF-436E-827C-2636A59AF09A}" srcId="{F72EB968-1FC3-48A3-8336-52830A300AD2}" destId="{4AF9778C-EDB9-4FA2-B92C-6F8EDF83A501}" srcOrd="0" destOrd="0" parTransId="{1D87869A-0D2D-4430-898F-144AFDF18D2B}" sibTransId="{25BA023A-E6DD-43A4-9BA8-33837E568A48}"/>
    <dgm:cxn modelId="{9B868698-84E1-4A06-A034-5B0D88165944}" type="presOf" srcId="{5FD2B25E-55CF-4B6C-9DEF-E31CD9B2C6FA}" destId="{AC4235F3-25D9-43D3-B801-534CDCA8F227}" srcOrd="0" destOrd="0" presId="urn:microsoft.com/office/officeart/2005/8/layout/bProcess4"/>
    <dgm:cxn modelId="{D002BA88-DF69-404F-A61C-F1AA8F4EB16C}" type="presOf" srcId="{4AF9778C-EDB9-4FA2-B92C-6F8EDF83A501}" destId="{BDDCB8E2-CF45-40FC-A811-A9677BDBF927}" srcOrd="0" destOrd="1" presId="urn:microsoft.com/office/officeart/2005/8/layout/bProcess4"/>
    <dgm:cxn modelId="{A0C610E1-CB3E-4366-9EBD-A7D004D22BB1}" srcId="{DECE8F3F-07C8-4E17-8222-33548DB56049}" destId="{F72EB968-1FC3-48A3-8336-52830A300AD2}" srcOrd="1" destOrd="0" parTransId="{9BA6B891-27A7-4951-B300-D7AF7F4653C6}" sibTransId="{5E8B67A5-3DE1-48A4-BC4E-1153D97DFDA3}"/>
    <dgm:cxn modelId="{AEB062ED-688F-4552-AF49-B1B3CE8C6135}" type="presOf" srcId="{242F3DE5-9297-4647-98CB-D2620DB8F2C8}" destId="{66EA279F-FC51-4AF9-9FEF-D590300C5C91}" srcOrd="0" destOrd="1" presId="urn:microsoft.com/office/officeart/2005/8/layout/bProcess4"/>
    <dgm:cxn modelId="{F76B1F50-4CE7-49A6-A534-05F154B1A526}" srcId="{0C82A05D-E32F-49D4-8E27-B21D045829D7}" destId="{6829219A-6A1B-4EBE-BBC4-493C7EBB9EE2}" srcOrd="0" destOrd="0" parTransId="{56ADF268-B5F5-4CB1-9F1D-DC038C3E5090}" sibTransId="{29B468A7-86DA-428A-897D-A0EABE5FA4EE}"/>
    <dgm:cxn modelId="{9875C039-4FB5-4EC9-8053-1A16D65C1FAC}" type="presOf" srcId="{E250E92C-48CC-4BE4-97C2-A53C1FEFFAB2}" destId="{F49A0648-46D4-41F8-A46C-4701C5C9ABE3}" srcOrd="0" destOrd="3" presId="urn:microsoft.com/office/officeart/2005/8/layout/bProcess4"/>
    <dgm:cxn modelId="{2AB99409-6CBF-4103-9657-8ACDE9DFA5E9}" type="presOf" srcId="{DECE8F3F-07C8-4E17-8222-33548DB56049}" destId="{716ECF42-417D-4EF2-AFB7-194332211544}" srcOrd="0" destOrd="0" presId="urn:microsoft.com/office/officeart/2005/8/layout/bProcess4"/>
    <dgm:cxn modelId="{9289F5EA-20D0-4576-9546-1EBFD111A9F5}" type="presParOf" srcId="{716ECF42-417D-4EF2-AFB7-194332211544}" destId="{BD63DCF3-B6CB-4DC2-99B7-BB2F25327C74}" srcOrd="0" destOrd="0" presId="urn:microsoft.com/office/officeart/2005/8/layout/bProcess4"/>
    <dgm:cxn modelId="{7B3F5885-8268-4FEA-B5FE-CD92CAE6229D}" type="presParOf" srcId="{BD63DCF3-B6CB-4DC2-99B7-BB2F25327C74}" destId="{A31D26F9-4223-4CDA-9B04-3A6AD97A56FA}" srcOrd="0" destOrd="0" presId="urn:microsoft.com/office/officeart/2005/8/layout/bProcess4"/>
    <dgm:cxn modelId="{959A23DE-9928-4544-8A12-E321F678530E}" type="presParOf" srcId="{BD63DCF3-B6CB-4DC2-99B7-BB2F25327C74}" destId="{F49A0648-46D4-41F8-A46C-4701C5C9ABE3}" srcOrd="1" destOrd="0" presId="urn:microsoft.com/office/officeart/2005/8/layout/bProcess4"/>
    <dgm:cxn modelId="{6FF083B0-0257-4CEB-A31C-6A932DC876B2}" type="presParOf" srcId="{716ECF42-417D-4EF2-AFB7-194332211544}" destId="{E10C74A8-150F-477F-82EF-47DDA5D9C652}" srcOrd="1" destOrd="0" presId="urn:microsoft.com/office/officeart/2005/8/layout/bProcess4"/>
    <dgm:cxn modelId="{CC80DD5D-0C74-4E30-8863-E38E6077A324}" type="presParOf" srcId="{716ECF42-417D-4EF2-AFB7-194332211544}" destId="{9B447AEA-BCF9-41B6-BB70-6D4F8F00B88E}" srcOrd="2" destOrd="0" presId="urn:microsoft.com/office/officeart/2005/8/layout/bProcess4"/>
    <dgm:cxn modelId="{C70FDA30-73A6-4DDC-A960-45A319EA8971}" type="presParOf" srcId="{9B447AEA-BCF9-41B6-BB70-6D4F8F00B88E}" destId="{0AFB59D2-C3BF-43EF-939B-1D49099BD1ED}" srcOrd="0" destOrd="0" presId="urn:microsoft.com/office/officeart/2005/8/layout/bProcess4"/>
    <dgm:cxn modelId="{D7579C4E-CCCE-4E5B-8165-3B5A59A80787}" type="presParOf" srcId="{9B447AEA-BCF9-41B6-BB70-6D4F8F00B88E}" destId="{BDDCB8E2-CF45-40FC-A811-A9677BDBF927}" srcOrd="1" destOrd="0" presId="urn:microsoft.com/office/officeart/2005/8/layout/bProcess4"/>
    <dgm:cxn modelId="{34E3A322-8535-42EA-87F3-B10AA57B07BB}" type="presParOf" srcId="{716ECF42-417D-4EF2-AFB7-194332211544}" destId="{FB482223-29F7-4C79-8964-0FF6575C8E70}" srcOrd="3" destOrd="0" presId="urn:microsoft.com/office/officeart/2005/8/layout/bProcess4"/>
    <dgm:cxn modelId="{B5CBD84F-ED01-4E63-BF40-C3A12725C2ED}" type="presParOf" srcId="{716ECF42-417D-4EF2-AFB7-194332211544}" destId="{90558DC2-21C6-42E8-9187-A9E30DD89D41}" srcOrd="4" destOrd="0" presId="urn:microsoft.com/office/officeart/2005/8/layout/bProcess4"/>
    <dgm:cxn modelId="{3AF504C2-CD4E-4437-B2E2-38FDB6EBCCE3}" type="presParOf" srcId="{90558DC2-21C6-42E8-9187-A9E30DD89D41}" destId="{42D9F59A-425E-4D81-A83E-F226C64EED81}" srcOrd="0" destOrd="0" presId="urn:microsoft.com/office/officeart/2005/8/layout/bProcess4"/>
    <dgm:cxn modelId="{E3D6EA0B-2A2F-4025-8EF9-55519F2BE92C}" type="presParOf" srcId="{90558DC2-21C6-42E8-9187-A9E30DD89D41}" destId="{66EA279F-FC51-4AF9-9FEF-D590300C5C91}" srcOrd="1" destOrd="0" presId="urn:microsoft.com/office/officeart/2005/8/layout/bProcess4"/>
    <dgm:cxn modelId="{C600D185-BD4E-4285-A9C3-DBCC50BA9FE6}" type="presParOf" srcId="{716ECF42-417D-4EF2-AFB7-194332211544}" destId="{AC4235F3-25D9-43D3-B801-534CDCA8F227}" srcOrd="5" destOrd="0" presId="urn:microsoft.com/office/officeart/2005/8/layout/bProcess4"/>
    <dgm:cxn modelId="{69262CBC-FC4E-45CB-A220-1790F8B871B9}" type="presParOf" srcId="{716ECF42-417D-4EF2-AFB7-194332211544}" destId="{F6AA7B63-62E3-402E-9E12-F31FD6F20068}" srcOrd="6" destOrd="0" presId="urn:microsoft.com/office/officeart/2005/8/layout/bProcess4"/>
    <dgm:cxn modelId="{E3B2873B-CE42-4983-81B2-E79E1409EA74}" type="presParOf" srcId="{F6AA7B63-62E3-402E-9E12-F31FD6F20068}" destId="{1771FEBE-0BEF-4972-9B35-2E2DCADBAD1D}" srcOrd="0" destOrd="0" presId="urn:microsoft.com/office/officeart/2005/8/layout/bProcess4"/>
    <dgm:cxn modelId="{197115B7-3405-4527-9108-28F2DCF4D81A}" type="presParOf" srcId="{F6AA7B63-62E3-402E-9E12-F31FD6F20068}" destId="{EA02AB2C-1B54-44C0-BC4A-E2029F2F744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0C74A8-150F-477F-82EF-47DDA5D9C652}">
      <dsp:nvSpPr>
        <dsp:cNvPr id="0" name=""/>
        <dsp:cNvSpPr/>
      </dsp:nvSpPr>
      <dsp:spPr>
        <a:xfrm rot="5400000">
          <a:off x="95472" y="1480230"/>
          <a:ext cx="2130697" cy="2415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9A0648-46D4-41F8-A46C-4701C5C9ABE3}">
      <dsp:nvSpPr>
        <dsp:cNvPr id="0" name=""/>
        <dsp:cNvSpPr/>
      </dsp:nvSpPr>
      <dsp:spPr>
        <a:xfrm>
          <a:off x="617572" y="860"/>
          <a:ext cx="2683985" cy="1873722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 Server</a:t>
          </a:r>
          <a:endParaRPr lang="ar-SA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 Database</a:t>
          </a:r>
          <a:endParaRPr lang="ar-SA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Using </a:t>
          </a: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PHP My Admin</a:t>
          </a:r>
          <a:endParaRPr lang="ar-SA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Build server side for add hotel, room, photo, service, etc…..</a:t>
          </a:r>
          <a:endParaRPr lang="ar-SA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7572" y="860"/>
        <a:ext cx="2683985" cy="1873722"/>
      </dsp:txXfrm>
    </dsp:sp>
    <dsp:sp modelId="{FB482223-29F7-4C79-8964-0FF6575C8E70}">
      <dsp:nvSpPr>
        <dsp:cNvPr id="0" name=""/>
        <dsp:cNvSpPr/>
      </dsp:nvSpPr>
      <dsp:spPr>
        <a:xfrm>
          <a:off x="1167272" y="2552030"/>
          <a:ext cx="3556798" cy="2415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DCB8E2-CF45-40FC-A811-A9677BDBF927}">
      <dsp:nvSpPr>
        <dsp:cNvPr id="0" name=""/>
        <dsp:cNvSpPr/>
      </dsp:nvSpPr>
      <dsp:spPr>
        <a:xfrm>
          <a:off x="617572" y="2277180"/>
          <a:ext cx="2683985" cy="1610391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Write PHP Scripts to be the interface or API </a:t>
          </a: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between </a:t>
          </a: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Database and  Application.</a:t>
          </a:r>
          <a:endParaRPr lang="ar-SA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7572" y="2277180"/>
        <a:ext cx="2683985" cy="1610391"/>
      </dsp:txXfrm>
    </dsp:sp>
    <dsp:sp modelId="{AC4235F3-25D9-43D3-B801-534CDCA8F227}">
      <dsp:nvSpPr>
        <dsp:cNvPr id="0" name=""/>
        <dsp:cNvSpPr/>
      </dsp:nvSpPr>
      <dsp:spPr>
        <a:xfrm rot="16200000">
          <a:off x="3679977" y="1495035"/>
          <a:ext cx="2101088" cy="2415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A279F-FC51-4AF9-9FEF-D590300C5C91}">
      <dsp:nvSpPr>
        <dsp:cNvPr id="0" name=""/>
        <dsp:cNvSpPr/>
      </dsp:nvSpPr>
      <dsp:spPr>
        <a:xfrm>
          <a:off x="4187273" y="2277180"/>
          <a:ext cx="2683985" cy="1610391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Final </a:t>
          </a: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Results </a:t>
          </a:r>
          <a:endParaRPr lang="ar-SA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Application connects both to API and to 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Server Database </a:t>
          </a:r>
          <a:endParaRPr lang="ar-SA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87273" y="2277180"/>
        <a:ext cx="2683985" cy="1610391"/>
      </dsp:txXfrm>
    </dsp:sp>
    <dsp:sp modelId="{EA02AB2C-1B54-44C0-BC4A-E2029F2F744C}">
      <dsp:nvSpPr>
        <dsp:cNvPr id="0" name=""/>
        <dsp:cNvSpPr/>
      </dsp:nvSpPr>
      <dsp:spPr>
        <a:xfrm>
          <a:off x="4187273" y="60557"/>
          <a:ext cx="2683985" cy="181402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OSM </a:t>
          </a:r>
          <a:r>
            <a:rPr lang="en-US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API's</a:t>
          </a:r>
          <a:endParaRPr lang="ar-SA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Application </a:t>
          </a:r>
          <a:r>
            <a:rPr lang="en-US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connects to </a:t>
          </a:r>
          <a:r>
            <a:rPr lang="en-US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OSM </a:t>
          </a:r>
          <a:r>
            <a:rPr lang="en-US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API's and connects to Distributed Database to bring the data and show it on map</a:t>
          </a:r>
          <a:r>
            <a:rPr lang="en-US" sz="1600" kern="1200" dirty="0">
              <a:solidFill>
                <a:schemeClr val="tx1"/>
              </a:solidFill>
            </a:rPr>
            <a:t>. </a:t>
          </a:r>
          <a:endParaRPr lang="ar-SA" sz="1600" kern="1200" dirty="0">
            <a:solidFill>
              <a:schemeClr val="tx1"/>
            </a:solidFill>
          </a:endParaRPr>
        </a:p>
      </dsp:txBody>
      <dsp:txXfrm>
        <a:off x="4187273" y="60557"/>
        <a:ext cx="2683985" cy="181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1094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9526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1218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559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7829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6148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82655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22271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0462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9848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312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5AC0F-CF35-4F53-B2B2-483B15293937}" type="datetimeFigureOut">
              <a:rPr lang="ar-SA" smtClean="0"/>
              <a:pPr/>
              <a:t>17/02/1435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EF58-51F9-494D-A684-20C2081E89B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1430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03648" y="5229200"/>
            <a:ext cx="53285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 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Jameela Rabaya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Fatima Darawsha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25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en-US" sz="3600" dirty="0" smtClean="0">
                <a:solidFill>
                  <a:srgbClr val="31B4E6">
                    <a:lumMod val="75000"/>
                  </a:srgbClr>
                </a:solidFill>
                <a:latin typeface="Century Gothic"/>
              </a:rPr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99592" y="2060848"/>
            <a:ext cx="7488832" cy="5259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application contains three parts: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1. Database and Server side.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2. API.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3. Android Application.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endParaRPr lang="en-US" sz="32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2" cstate="print"/>
          <a:srcRect l="3202" t="1587" r="16428"/>
          <a:stretch>
            <a:fillRect/>
          </a:stretch>
        </p:blipFill>
        <p:spPr>
          <a:xfrm>
            <a:off x="539552" y="1340768"/>
            <a:ext cx="7200800" cy="4968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623731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>
              <a:spcAft>
                <a:spcPts val="1000"/>
              </a:spcAft>
            </a:pPr>
            <a:r>
              <a:rPr lang="en-US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1‑1: connect android with database among API</a:t>
            </a:r>
            <a:endParaRPr lang="en-US" i="1" kern="100" dirty="0">
              <a:latin typeface="Calibri" panose="020F0502020204030204" pitchFamily="34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13407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 cstate="print"/>
          <a:srcRect r="13375"/>
          <a:stretch>
            <a:fillRect/>
          </a:stretch>
        </p:blipFill>
        <p:spPr>
          <a:xfrm>
            <a:off x="683568" y="1340768"/>
            <a:ext cx="7056784" cy="50405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6237312"/>
            <a:ext cx="521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i="1" kern="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i="1" kern="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i="1" kern="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1‑2: connect android with database among API</a:t>
            </a:r>
            <a:endParaRPr lang="en-US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Database and Server Design 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79412" y="1484784"/>
            <a:ext cx="8764588" cy="5373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database is My SQL database (PHP My Admin).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contains eleven tables: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adminTable.                - image Table </a:t>
            </a: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info Table.                     - restaurant Table</a:t>
            </a: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excluded Table.             - reservation Table.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-included Table.              -reserve table.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-room Table                    -Wedding Hall Table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-reserve wedding Table.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Cont.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1268760"/>
            <a:ext cx="8476556" cy="51845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Server Languages:</a:t>
            </a:r>
          </a:p>
          <a:p>
            <a:pPr marL="971550" lvl="1" indent="-51435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PHP      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JQuery     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AJAX   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Java Script.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971550" lvl="1" indent="-51435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MVC  model pattern design.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one admin 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ability to add a hotel or delete it. And every feature for hotel such as room, photo, restaurant   and wedding Hall 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 cstate="print"/>
          <a:srcRect l="2568" t="21" r="14393"/>
          <a:stretch>
            <a:fillRect/>
          </a:stretch>
        </p:blipFill>
        <p:spPr>
          <a:xfrm>
            <a:off x="539552" y="1412776"/>
            <a:ext cx="7200800" cy="49685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63688" y="6309320"/>
            <a:ext cx="521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1‑3: </a:t>
            </a:r>
            <a:r>
              <a:rPr lang="en-US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connect android with database among API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API Design 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>
            <a:normAutofit fontScale="92500" lnSpcReduction="10000"/>
          </a:bodyPr>
          <a:lstStyle/>
          <a:p>
            <a:pPr algn="l" defTabSz="457200" rtl="0">
              <a:spcAft>
                <a:spcPts val="600"/>
              </a:spcAft>
              <a:buClr>
                <a:srgbClr val="C00000"/>
              </a:buClr>
              <a:buNone/>
            </a:pPr>
            <a:endParaRPr lang="en-US" dirty="0" smtClean="0"/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stored data and retrieved it by PHP script.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is sent to the server using HTTP requests.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response from server is JSON.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PHP scripts on the server send queries to the database to select data for a hotel, or to store data about reservation form.</a:t>
            </a:r>
            <a:r>
              <a:rPr lang="en-US" sz="2800" dirty="0" smtClean="0"/>
              <a:t> 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Requests to the PHP Scripts: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>
            <a:normAutofit/>
          </a:bodyPr>
          <a:lstStyle/>
          <a:p>
            <a:pPr algn="l" defTabSz="457200" rtl="0">
              <a:spcAft>
                <a:spcPts val="600"/>
              </a:spcAft>
              <a:buClr>
                <a:srgbClr val="C00000"/>
              </a:buClr>
              <a:buNone/>
            </a:pPr>
            <a:endParaRPr lang="en-US" dirty="0" smtClean="0"/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Apache HttpClient library that simplifies handling HTTP requests.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retrieved and sent data via the HttpClient class. 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HttpClient uses HttpUriRequest to send and receive data. Important subclass of HttpUriRequest are HttpGet and HttpPost. 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Handling the responses of the PHP Scripts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669979"/>
          </a:xfrm>
        </p:spPr>
        <p:txBody>
          <a:bodyPr>
            <a:normAutofit fontScale="92500"/>
          </a:bodyPr>
          <a:lstStyle/>
          <a:p>
            <a:pPr algn="l" defTabSz="457200" rtl="0">
              <a:spcAft>
                <a:spcPts val="600"/>
              </a:spcAft>
              <a:buClr>
                <a:srgbClr val="C00000"/>
              </a:buClr>
              <a:buNone/>
            </a:pPr>
            <a:endParaRPr lang="en-US" dirty="0" smtClean="0"/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extracted the data that returned from the PHP scripts using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JSON library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JSON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Java Script Object Notation, is a text-based 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standard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designed for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readable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interchange.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JSON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format is often used for 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serializing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and transmitting structured data over a network connection.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196752"/>
            <a:ext cx="8764588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JSON parser class that has a method which will make http request to get JSON data and returns a JSON Object.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to parse the JSON data we used pluggable streaming library.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548680"/>
            <a:ext cx="9203698" cy="869081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8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What is Palestine Hotels Finder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1844824"/>
            <a:ext cx="8310229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 Hotels Finder is a smart phone android application.</a:t>
            </a: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supports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Street maps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capabilities like: GPS, assign location, search about location and add new information to Open Street Map.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196752"/>
            <a:ext cx="8764588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JSON Parser used for large data 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JSON Parser more faster than XML so this is better for device.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JSON is much easier and Human readable.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 cstate="print"/>
          <a:srcRect l="3030" t="1429" r="15152"/>
          <a:stretch>
            <a:fillRect/>
          </a:stretch>
        </p:blipFill>
        <p:spPr>
          <a:xfrm>
            <a:off x="539552" y="1412776"/>
            <a:ext cx="7200800" cy="49685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07704" y="6488668"/>
            <a:ext cx="521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i="1" kern="1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1‑4: </a:t>
            </a:r>
            <a:r>
              <a:rPr lang="en-US" i="1" kern="1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connect android with database among API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4522" y="332656"/>
            <a:ext cx="604607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Android Application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9412" y="1484784"/>
            <a:ext cx="8764588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Our android application consist of: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Manifest File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this file contains the permissions like: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Permissions.     </a:t>
            </a:r>
          </a:p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 Network State Permissions.</a:t>
            </a:r>
          </a:p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 GPS location Permission.</a:t>
            </a:r>
          </a:p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 GPS location Coarse Permission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- CALL_PHONE Permission.                                                - WRITE_EXTERNAL_STORAGE Permission.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 Files.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SRC folder.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 folder.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Drawable Folder</a:t>
            </a:r>
            <a:r>
              <a:rPr lang="en-US" sz="3200" dirty="0" smtClean="0"/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Technologies used in our project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84784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Firstly, we work on using Google Maps in Android.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to use Google Map in your application you should obtain Google Maps API Key.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the MD5 fingerprint.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Google Places API.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5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Problems !!!!!!!</a:t>
            </a:r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Palestinian Hotels Found.</a:t>
            </a:r>
          </a:p>
          <a:p>
            <a:pPr marL="800100" lvl="1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success to add places to Google Places API and retrieve it .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4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Details on Google Map for Palestine found.</a:t>
            </a:r>
          </a:p>
          <a:p>
            <a:pPr marL="800100" lvl="1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another Maps.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Open Street Map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84784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of  using OSM in Android you need :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Using&lt;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org.osmdroid.views.MapView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 element to display the OSM in your activity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Using the &lt;</a:t>
            </a:r>
            <a:r>
              <a:rPr lang="en-US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RelativeLayout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 element to position the map within the activity.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196752"/>
            <a:ext cx="8764588" cy="54726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defines a package called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slf4j-android-1.5.8.jar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which includes: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MapView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OverlayItem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Path Over Layer and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MyLocationOverlay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MapController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ItemGestureListener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ResourceProxy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Tileprovider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GeoPoint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retrieve the latitude and longitude of each hotel from the database and place them on the Map as a bubble.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the following request: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-Hotels Search.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Hotels Details.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Hotels Filtering.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GPS</a:t>
            </a:r>
            <a:r>
              <a:rPr lang="en-US" sz="5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 Location API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addition to mobile GPS in order to overcome GPS limitations and support search locally.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Android contains the </a:t>
            </a:r>
            <a:r>
              <a:rPr lang="en-US" sz="3200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android.location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package which provides the API to determine the current geo position which contains:</a:t>
            </a:r>
          </a:p>
          <a:p>
            <a:pPr lvl="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LocationManager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LocationProvider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 defTabSz="457200" rtl="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LocationListener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 Pal Hotels Finder  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search for the best hotel offers in the local area via GPS Local Search. </a:t>
            </a: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find out about the location and facilities of the hotel.</a:t>
            </a: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 your hotel room at the best possible price, without additional costs, and without having to provide your credit card or additional payment details.</a:t>
            </a: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with map view.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700" b="1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6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Task</a:t>
            </a:r>
            <a:br>
              <a:rPr lang="en-US" sz="67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class in the android that enables proper and easy use of the UI thread.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allows to perform background operations and publish results on the UI thread without having to manipulate threads and/or handlers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6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Application in depth </a:t>
            </a:r>
            <a:r>
              <a:rPr lang="en-US" sz="3600" b="1" dirty="0" smtClean="0">
                <a:solidFill>
                  <a:srgbClr val="31B4E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/>
            </a:r>
            <a:br>
              <a:rPr lang="en-US" sz="3600" b="1" dirty="0" smtClean="0">
                <a:solidFill>
                  <a:srgbClr val="31B4E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84784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When the application starts: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the main activity of the application to enable the user start the application.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 start button, then switch to the Login Activity.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6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Activity</a:t>
            </a:r>
            <a:br>
              <a:rPr lang="en-US" sz="6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solidFill>
                  <a:srgbClr val="31B4E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/>
            </a:r>
            <a:br>
              <a:rPr lang="en-US" sz="3600" b="1" dirty="0" smtClean="0">
                <a:solidFill>
                  <a:srgbClr val="31B4E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84784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Map view is representing the main activity, which is the map of the current location.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checks if the user has internet access otherwise it will ask to connect to the internet.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brings the current location either from GPS or from Wi-Fi Access using the Location API in Android.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Wajha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&amp;Main Activities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shot_٠٠٠٠٠٢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772816"/>
            <a:ext cx="2808312" cy="3744416"/>
          </a:xfrm>
        </p:spPr>
      </p:pic>
      <p:sp>
        <p:nvSpPr>
          <p:cNvPr id="5" name="TextBox 4"/>
          <p:cNvSpPr txBox="1"/>
          <p:nvPr/>
        </p:nvSpPr>
        <p:spPr>
          <a:xfrm>
            <a:off x="2555776" y="5805264"/>
            <a:ext cx="3005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Figure1.5:Mainwajha activity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71268"/>
            <a:ext cx="2744684" cy="364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490" y="1556793"/>
            <a:ext cx="2736304" cy="365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664296" cy="365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47864" y="5373216"/>
            <a:ext cx="4685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1‑7: Loading Hotels in Ramallah and Nablus city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827584" y="5373216"/>
            <a:ext cx="2097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1‑6: GPS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4626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7141" y="1484784"/>
            <a:ext cx="2238375" cy="130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8417" y="4581128"/>
            <a:ext cx="2190750" cy="1334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7141" y="2997225"/>
            <a:ext cx="22383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282" y="1944133"/>
            <a:ext cx="3125180" cy="39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1516461" y="2171154"/>
            <a:ext cx="3783673" cy="22167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389872" y="3501008"/>
            <a:ext cx="2887269" cy="886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439500" y="4581128"/>
            <a:ext cx="1891837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555776" y="6165304"/>
            <a:ext cx="3575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1‑8: Filtering activity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8142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57592" cy="100811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216024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209505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2160240" cy="259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2095051" cy="261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1048"/>
            <a:ext cx="2132590" cy="261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065294" cy="261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51720" y="6519446"/>
            <a:ext cx="3296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1‑9: Hotel information 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70843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606" y="1988840"/>
            <a:ext cx="2791870" cy="348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012" y="4005063"/>
            <a:ext cx="1800200" cy="224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19900"/>
            <a:ext cx="1763366" cy="220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131840" y="1925856"/>
            <a:ext cx="1863414" cy="632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31840" y="2939420"/>
            <a:ext cx="1548172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75349" y="6309320"/>
            <a:ext cx="24569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1‑10: service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33165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7150" y="1340768"/>
            <a:ext cx="2561034" cy="321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3694" y="1988840"/>
            <a:ext cx="2535092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99602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1331640" y="3212976"/>
            <a:ext cx="2335510" cy="194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87824" y="4653136"/>
            <a:ext cx="343587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547664" y="6093296"/>
            <a:ext cx="5164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1‑11: service activity for restaurant and wedding hall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060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6147" name="Picture 3" descr="C:\Users\Fatima\Desktop\New folder (2)\shot_٠٠٠٠٠١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59537"/>
            <a:ext cx="230425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Fatima\Desktop\New folder (2)\shot_٠٠٠٠٠٢ (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92991"/>
            <a:ext cx="230425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Fatima\Desktop\New folder (2)\shot_٠٠٠٠٠٢ (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88840"/>
            <a:ext cx="2290874" cy="286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659654" y="5517232"/>
            <a:ext cx="3124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1‑12: restaurant reservation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52074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this application, we could bring information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about places in Palestine.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lang="en-US" sz="3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 selection of hotels.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Intuitive search feature with sorting and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filtering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option.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Local Search feature 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5362" name="Picture 2" descr="C:\Users\Fatima\Desktop\New folder (2)\shot_٠٠٠٠٠٣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46694"/>
            <a:ext cx="216349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Fatima\Desktop\New folder (2)\54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6360" y="1246694"/>
            <a:ext cx="216024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Fatima\Desktop\New folder (2)\shot_٠٠٠٠٠٥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216349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>
            <a:endCxn id="15363" idx="1"/>
          </p:cNvCxnSpPr>
          <p:nvPr/>
        </p:nvCxnSpPr>
        <p:spPr>
          <a:xfrm flipV="1">
            <a:off x="1478008" y="2465894"/>
            <a:ext cx="3168352" cy="970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475656" y="3212976"/>
            <a:ext cx="3528392" cy="302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5" name="Picture 5" descr="C:\Users\Fatima\Desktop\New folder (2)\shot_٠٠٠٠٠٧ (3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217589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5220072" y="2951098"/>
            <a:ext cx="360040" cy="3286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423822" y="6309320"/>
            <a:ext cx="3616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1‑13: restaurant reservation cots..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8132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6386" name="Picture 2" descr="C:\Users\Fatima\Desktop\New folder (2)\shot_٠٠٠٠٠٨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58718"/>
            <a:ext cx="2448272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Fatima\Desktop\New folder (2)\shot_٠٠٠٠٠٩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66432"/>
            <a:ext cx="2448272" cy="309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339752" y="3212976"/>
            <a:ext cx="316835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660625" y="5661248"/>
            <a:ext cx="38121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Figure </a:t>
            </a:r>
            <a:r>
              <a:rPr lang="ar-SA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1‑14: restaurant reservation </a:t>
            </a:r>
            <a:r>
              <a:rPr lang="en-US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conts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….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6193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7410" name="Picture 2" descr="C:\Users\Fatima\Desktop\New folder (2)\shot_٠٠٠٠١٠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18846"/>
            <a:ext cx="2703552" cy="337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Fatima\Desktop\New folder (2)\shot_٠٠٠٠١١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2682770" cy="335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31840" y="5517232"/>
            <a:ext cx="2863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1‑15:Wedding Hall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2001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8434" name="Picture 2" descr="C:\Users\Fatima\Desktop\New folder (2)\shot_٠٠٠٠١٢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2703552" cy="337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Fatima\Desktop\New folder (2)\shot_٠٠٠٠١٣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65902"/>
            <a:ext cx="2664296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63688" y="3068960"/>
            <a:ext cx="3096344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818274" y="5877272"/>
            <a:ext cx="4104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1‑16:Wedding Hall reservation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11204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9458" name="Picture 2" descr="C:\Users\Fatima\Desktop\New folder (2)\shot_٠٠٠٠١٤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11132"/>
            <a:ext cx="3279616" cy="409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Fatima\Desktop\New folder (2)\shot_٠٠٠٠١٥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11132"/>
            <a:ext cx="3271356" cy="408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63688" y="3140968"/>
            <a:ext cx="3456384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547664" y="6165304"/>
            <a:ext cx="4964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1‑17:Wedding Hall reservation </a:t>
            </a:r>
            <a:r>
              <a:rPr lang="en-US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conts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….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533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888" y="1772817"/>
            <a:ext cx="2653952" cy="325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8155" y="1772816"/>
            <a:ext cx="2464275" cy="325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7"/>
            <a:ext cx="2527102" cy="325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34030" y="5517232"/>
            <a:ext cx="37611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1‑18:Photo Gallery activity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8915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5" name="Picture 4" descr="shot_٠٠٠٠٠٣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856" y="1484784"/>
            <a:ext cx="1840913" cy="2088232"/>
          </a:xfrm>
          <a:prstGeom prst="rect">
            <a:avLst/>
          </a:prstGeom>
        </p:spPr>
      </p:pic>
      <p:pic>
        <p:nvPicPr>
          <p:cNvPr id="8" name="Picture 7" descr="shot_٠٠٠٠٠٢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59213" y="1431784"/>
            <a:ext cx="1896927" cy="2141232"/>
          </a:xfrm>
          <a:prstGeom prst="rect">
            <a:avLst/>
          </a:prstGeom>
        </p:spPr>
      </p:pic>
      <p:pic>
        <p:nvPicPr>
          <p:cNvPr id="9" name="Picture 8" descr="shot_٠٠٠٠٠٤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48062" y="4077072"/>
            <a:ext cx="1760241" cy="2192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066" y="2204864"/>
            <a:ext cx="2469579" cy="308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2195736" y="4226408"/>
            <a:ext cx="1224136" cy="822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flipV="1">
            <a:off x="1600074" y="3430631"/>
            <a:ext cx="3960440" cy="350168"/>
          </a:xfrm>
          <a:prstGeom prst="bentConnector3">
            <a:avLst>
              <a:gd name="adj1" fmla="val 9364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195736" y="1772816"/>
            <a:ext cx="108012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2983" y="4077073"/>
            <a:ext cx="1849098" cy="219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0" name="Straight Arrow Connector 39"/>
          <p:cNvCxnSpPr/>
          <p:nvPr/>
        </p:nvCxnSpPr>
        <p:spPr>
          <a:xfrm>
            <a:off x="2195736" y="4869160"/>
            <a:ext cx="374441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32384" y="6309320"/>
            <a:ext cx="3484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1‑19:</a:t>
            </a:r>
            <a:r>
              <a:rPr lang="ar-SA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Contact us dialog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2573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722"/>
            <a:ext cx="2535175" cy="316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44722"/>
            <a:ext cx="2541916" cy="317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44722"/>
            <a:ext cx="2448272" cy="3177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46827" y="5733256"/>
            <a:ext cx="3465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1‑20: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Room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94033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096344" cy="386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Fatima\Desktop\New folder (2)\shot_٠٠٠٠٣٣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7932"/>
            <a:ext cx="3095841" cy="386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rved Left Arrow 5"/>
          <p:cNvSpPr/>
          <p:nvPr/>
        </p:nvSpPr>
        <p:spPr>
          <a:xfrm>
            <a:off x="6982221" y="2348880"/>
            <a:ext cx="359537" cy="64807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395536" y="2348880"/>
            <a:ext cx="576064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3768" y="5949280"/>
            <a:ext cx="3465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1‑20: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Room activity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6557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1266" name="Picture 2" descr="C:\Users\Fatima\Desktop\New folder (2)\shot_٠٠٠٠٣٢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293792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Fatima\Desktop\New folder (2)\shot_٠٠٠٠٣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70783"/>
            <a:ext cx="216674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324612" y="2489983"/>
            <a:ext cx="1656184" cy="11045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491880" y="2984706"/>
            <a:ext cx="1488916" cy="948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 descr="C:\Users\Fatima\Desktop\New folder (2)\shot_٠٠٠٠٤٠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216674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83568" y="5949280"/>
            <a:ext cx="4049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1‑21: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Room reservation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82436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340768"/>
            <a:ext cx="87645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information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provided for each hotel together with photos ,rate and description.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either rooms or restaurant or wedding hall  in just a few steps.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bookings without a credit card.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directions to the hotel.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2290" name="Picture 2" descr="C:\Users\Fatima\Desktop\New folder (2)\shot_٠٠٠٠٣٥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480880" cy="310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Fatima\Desktop\New folder (2)\shot_٠٠٠٠٣٦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11248"/>
            <a:ext cx="2181262" cy="272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051720" y="3717032"/>
            <a:ext cx="180020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2" name="Picture 4" descr="C:\Users\Fatima\Desktop\New folder (2)\shot_٠٠٠٠٣٩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05672"/>
            <a:ext cx="2181262" cy="272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6033182" y="3212976"/>
            <a:ext cx="6990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835696" y="5733256"/>
            <a:ext cx="502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1‑22: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Room reservation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conts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…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307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Snap shot from application</a:t>
            </a:r>
            <a:endParaRPr lang="ar-SA" dirty="0"/>
          </a:p>
        </p:txBody>
      </p:sp>
      <p:pic>
        <p:nvPicPr>
          <p:cNvPr id="14339" name="Picture 3" descr="C:\Users\Fatima\Desktop\New folder (2)\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664296" cy="33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Fatima\Desktop\New folder (2)\ر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60936"/>
            <a:ext cx="25922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635896" y="3284984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547664" y="5949280"/>
            <a:ext cx="5079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1‑23:</a:t>
            </a: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Room reservation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conts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….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1459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23735226"/>
              </p:ext>
            </p:extLst>
          </p:nvPr>
        </p:nvGraphicFramePr>
        <p:xfrm>
          <a:off x="971600" y="1412777"/>
          <a:ext cx="748883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627784" y="5589240"/>
            <a:ext cx="3929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Figure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‎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1‑24: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Methodology in the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836712"/>
            <a:ext cx="6408712" cy="4392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تنزي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908720"/>
            <a:ext cx="5832648" cy="45365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defTabSz="457200" rtl="0">
              <a:spcAft>
                <a:spcPts val="600"/>
              </a:spcAft>
              <a:buClr>
                <a:srgbClr val="C00000"/>
              </a:buClr>
              <a:buNone/>
            </a:pPr>
            <a:endParaRPr lang="en-US" dirty="0" smtClean="0"/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Display hotel recommendation rate in hotel details.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feedback is highly appreciated via email, Call, Facebook and twitter.</a:t>
            </a: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457200" rtl="0">
              <a:lnSpc>
                <a:spcPct val="90000"/>
              </a:lnSpc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contains two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parts:Client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side and Server side.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Requirements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Search about hotels and details about it.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filter hotels based on the distance, price, and stars. 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1775" y="333375"/>
            <a:ext cx="8912225" cy="10509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313" y="332656"/>
            <a:ext cx="8911687" cy="105229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9412" y="1196752"/>
            <a:ext cx="8764588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path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get direction to the selected hotel.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details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get details of a hotel such as rate, photo, room etc… 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9412" y="1412776"/>
            <a:ext cx="8764588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Functional Requirements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Usability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our application is user friendly and easy to use.</a:t>
            </a: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Scalability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The application can contain many users at a time and can be scalable to have more users. </a:t>
            </a:r>
          </a:p>
          <a:p>
            <a:pPr marL="342900" lvl="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defTabSz="457200" rtl="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1338</Words>
  <Application>Microsoft Office PowerPoint</Application>
  <PresentationFormat>On-screen Show (4:3)</PresentationFormat>
  <Paragraphs>336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Slide 1</vt:lpstr>
      <vt:lpstr>Slide 2</vt:lpstr>
      <vt:lpstr>Why Pal Hotels Finder  </vt:lpstr>
      <vt:lpstr>Cont.</vt:lpstr>
      <vt:lpstr>Cont.</vt:lpstr>
      <vt:lpstr>Cont.</vt:lpstr>
      <vt:lpstr>Requirements</vt:lpstr>
      <vt:lpstr>Cont.</vt:lpstr>
      <vt:lpstr>Requirements</vt:lpstr>
      <vt:lpstr>Background </vt:lpstr>
      <vt:lpstr>Application Parts</vt:lpstr>
      <vt:lpstr>Application Parts</vt:lpstr>
      <vt:lpstr>Database and Server Design </vt:lpstr>
      <vt:lpstr>Cont.</vt:lpstr>
      <vt:lpstr>Application Parts</vt:lpstr>
      <vt:lpstr>API Design </vt:lpstr>
      <vt:lpstr>Requests to the PHP Scripts:</vt:lpstr>
      <vt:lpstr>Handling the responses of the PHP Scripts</vt:lpstr>
      <vt:lpstr>Cont.</vt:lpstr>
      <vt:lpstr>Cont.</vt:lpstr>
      <vt:lpstr>Application Parts</vt:lpstr>
      <vt:lpstr>Slide 22</vt:lpstr>
      <vt:lpstr>Cont.</vt:lpstr>
      <vt:lpstr>Technologies used in our project</vt:lpstr>
      <vt:lpstr> Problems !!!!!!! </vt:lpstr>
      <vt:lpstr>Open Street Map</vt:lpstr>
      <vt:lpstr>Cont.</vt:lpstr>
      <vt:lpstr>Cont.</vt:lpstr>
      <vt:lpstr> GPS </vt:lpstr>
      <vt:lpstr> Async Task </vt:lpstr>
      <vt:lpstr>Application in depth  </vt:lpstr>
      <vt:lpstr> Main Activity  </vt:lpstr>
      <vt:lpstr>Wajha &amp;Main Activities</vt:lpstr>
      <vt:lpstr>   Snap shot from application</vt:lpstr>
      <vt:lpstr> Snap shot from application</vt:lpstr>
      <vt:lpstr>  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Snap shot from application</vt:lpstr>
      <vt:lpstr>  Snap shot from application</vt:lpstr>
      <vt:lpstr> Snap shot from application</vt:lpstr>
      <vt:lpstr> Snap shot from application</vt:lpstr>
      <vt:lpstr> Snap shot from application</vt:lpstr>
      <vt:lpstr>Conclusion</vt:lpstr>
      <vt:lpstr>Slide 53</vt:lpstr>
      <vt:lpstr>Slide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</dc:creator>
  <cp:lastModifiedBy>jameela</cp:lastModifiedBy>
  <cp:revision>64</cp:revision>
  <dcterms:created xsi:type="dcterms:W3CDTF">2013-12-04T18:34:09Z</dcterms:created>
  <dcterms:modified xsi:type="dcterms:W3CDTF">2013-12-20T14:18:01Z</dcterms:modified>
</cp:coreProperties>
</file>