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852" r:id="rId1"/>
  </p:sldMasterIdLst>
  <p:notesMasterIdLst>
    <p:notesMasterId r:id="rId55"/>
  </p:notesMasterIdLst>
  <p:sldIdLst>
    <p:sldId id="298" r:id="rId2"/>
    <p:sldId id="344" r:id="rId3"/>
    <p:sldId id="299" r:id="rId4"/>
    <p:sldId id="300" r:id="rId5"/>
    <p:sldId id="319" r:id="rId6"/>
    <p:sldId id="285" r:id="rId7"/>
    <p:sldId id="323" r:id="rId8"/>
    <p:sldId id="287" r:id="rId9"/>
    <p:sldId id="288" r:id="rId10"/>
    <p:sldId id="320" r:id="rId11"/>
    <p:sldId id="321" r:id="rId12"/>
    <p:sldId id="322" r:id="rId13"/>
    <p:sldId id="277" r:id="rId14"/>
    <p:sldId id="279" r:id="rId15"/>
    <p:sldId id="280" r:id="rId16"/>
    <p:sldId id="281" r:id="rId17"/>
    <p:sldId id="305" r:id="rId18"/>
    <p:sldId id="306" r:id="rId19"/>
    <p:sldId id="308" r:id="rId20"/>
    <p:sldId id="307" r:id="rId21"/>
    <p:sldId id="324" r:id="rId22"/>
    <p:sldId id="309" r:id="rId23"/>
    <p:sldId id="257" r:id="rId24"/>
    <p:sldId id="339" r:id="rId25"/>
    <p:sldId id="340" r:id="rId26"/>
    <p:sldId id="341" r:id="rId27"/>
    <p:sldId id="342" r:id="rId28"/>
    <p:sldId id="343" r:id="rId29"/>
    <p:sldId id="345" r:id="rId30"/>
    <p:sldId id="346" r:id="rId31"/>
    <p:sldId id="347" r:id="rId32"/>
    <p:sldId id="293" r:id="rId33"/>
    <p:sldId id="294" r:id="rId34"/>
    <p:sldId id="348" r:id="rId35"/>
    <p:sldId id="349" r:id="rId36"/>
    <p:sldId id="350" r:id="rId37"/>
    <p:sldId id="351" r:id="rId38"/>
    <p:sldId id="292" r:id="rId39"/>
    <p:sldId id="275" r:id="rId40"/>
    <p:sldId id="326" r:id="rId41"/>
    <p:sldId id="327" r:id="rId42"/>
    <p:sldId id="329" r:id="rId43"/>
    <p:sldId id="331" r:id="rId44"/>
    <p:sldId id="332" r:id="rId45"/>
    <p:sldId id="333" r:id="rId46"/>
    <p:sldId id="334" r:id="rId47"/>
    <p:sldId id="335" r:id="rId48"/>
    <p:sldId id="336" r:id="rId49"/>
    <p:sldId id="325" r:id="rId50"/>
    <p:sldId id="316" r:id="rId51"/>
    <p:sldId id="337" r:id="rId52"/>
    <p:sldId id="352" r:id="rId53"/>
    <p:sldId id="338"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944" autoAdjust="0"/>
  </p:normalViewPr>
  <p:slideViewPr>
    <p:cSldViewPr>
      <p:cViewPr varScale="1">
        <p:scale>
          <a:sx n="83" d="100"/>
          <a:sy n="83" d="100"/>
        </p:scale>
        <p:origin x="159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AB3E2E-AE7E-4EA5-8EA2-A73598CD54E6}" type="datetimeFigureOut">
              <a:rPr lang="en-US" smtClean="0"/>
              <a:pPr/>
              <a:t>11/1/2020</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0A6D3-D76D-4012-B354-42BC12B7EB81}" type="slidenum">
              <a:rPr lang="en-US" smtClean="0"/>
              <a:pPr/>
              <a:t>‹#›</a:t>
            </a:fld>
            <a:endParaRPr lang="en-US"/>
          </a:p>
        </p:txBody>
      </p:sp>
    </p:spTree>
    <p:extLst>
      <p:ext uri="{BB962C8B-B14F-4D97-AF65-F5344CB8AC3E}">
        <p14:creationId xmlns:p14="http://schemas.microsoft.com/office/powerpoint/2010/main" val="2817913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020A6D3-D76D-4012-B354-42BC12B7EB81}" type="slidenum">
              <a:rPr lang="en-US" smtClean="0"/>
              <a:pPr/>
              <a:t>49</a:t>
            </a:fld>
            <a:endParaRPr lang="en-US"/>
          </a:p>
        </p:txBody>
      </p:sp>
    </p:spTree>
    <p:extLst>
      <p:ext uri="{BB962C8B-B14F-4D97-AF65-F5344CB8AC3E}">
        <p14:creationId xmlns:p14="http://schemas.microsoft.com/office/powerpoint/2010/main" val="2567438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020A6D3-D76D-4012-B354-42BC12B7EB81}" type="slidenum">
              <a:rPr lang="en-US" smtClean="0"/>
              <a:pPr/>
              <a:t>51</a:t>
            </a:fld>
            <a:endParaRPr lang="en-US"/>
          </a:p>
        </p:txBody>
      </p:sp>
    </p:spTree>
    <p:extLst>
      <p:ext uri="{BB962C8B-B14F-4D97-AF65-F5344CB8AC3E}">
        <p14:creationId xmlns:p14="http://schemas.microsoft.com/office/powerpoint/2010/main" val="373810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995994A-88F5-4446-89D4-25D44248D687}" type="datetimeFigureOut">
              <a:rPr lang="en-US" smtClean="0"/>
              <a:pPr/>
              <a:t>11/1/2020</a:t>
            </a:fld>
            <a:endParaRPr lang="en-US"/>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1E418A9-6A40-4ACA-BE72-B20B406B66B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995994A-88F5-4446-89D4-25D44248D687}" type="datetimeFigureOut">
              <a:rPr lang="en-US" smtClean="0"/>
              <a:pPr/>
              <a:t>11/1/2020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p>
            <a:fld id="{2995994A-88F5-4446-89D4-25D44248D687}" type="datetimeFigureOut">
              <a:rPr lang="en-US" smtClean="0"/>
              <a:pPr/>
              <a:t>11/1/2020</a:t>
            </a:fld>
            <a:endParaRPr lang="en-US"/>
          </a:p>
        </p:txBody>
      </p:sp>
      <p:sp>
        <p:nvSpPr>
          <p:cNvPr id="5" name="عنصر نائب للتذييل 4"/>
          <p:cNvSpPr>
            <a:spLocks noGrp="1"/>
          </p:cNvSpPr>
          <p:nvPr>
            <p:ph type="ftr" sz="quarter" idx="11"/>
          </p:nvPr>
        </p:nvSpPr>
        <p:spPr>
          <a:xfrm>
            <a:off x="457200" y="6556248"/>
            <a:ext cx="3657600" cy="228600"/>
          </a:xfrm>
        </p:spPr>
        <p:txBody>
          <a:bodyPr/>
          <a:lstStyle/>
          <a:p>
            <a:endParaRPr lang="en-US"/>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1E418A9-6A40-4ACA-BE72-B20B406B66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995994A-88F5-4446-89D4-25D44248D687}" type="datetimeFigureOut">
              <a:rPr lang="en-US" smtClean="0"/>
              <a:pPr/>
              <a:t>11/1/2020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995994A-88F5-4446-89D4-25D44248D687}" type="datetimeFigureOut">
              <a:rPr lang="en-US" smtClean="0"/>
              <a:pPr/>
              <a:t>11/1/2020</a:t>
            </a:fld>
            <a:endParaRPr lang="en-US"/>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عنصر نائب لرقم الشريحة 5"/>
          <p:cNvSpPr>
            <a:spLocks noGrp="1"/>
          </p:cNvSpPr>
          <p:nvPr>
            <p:ph type="sldNum" sz="quarter" idx="12"/>
          </p:nvPr>
        </p:nvSpPr>
        <p:spPr>
          <a:xfrm>
            <a:off x="6733952" y="6555112"/>
            <a:ext cx="588336" cy="228600"/>
          </a:xfrm>
        </p:spPr>
        <p:txBody>
          <a:bodyPr/>
          <a:lstStyle/>
          <a:p>
            <a:fld id="{91E418A9-6A40-4ACA-BE72-B20B406B66B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995994A-88F5-4446-89D4-25D44248D687}" type="datetimeFigureOut">
              <a:rPr lang="en-US" smtClean="0"/>
              <a:pPr/>
              <a:t>11/1/2020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995994A-88F5-4446-89D4-25D44248D687}" type="datetimeFigureOut">
              <a:rPr lang="en-US" smtClean="0"/>
              <a:pPr/>
              <a:t>11/1/2020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995994A-88F5-4446-89D4-25D44248D687}" type="datetimeFigureOut">
              <a:rPr lang="en-US" smtClean="0"/>
              <a:pPr/>
              <a:t>11/1/2020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2995994A-88F5-4446-89D4-25D44248D687}" type="datetimeFigureOut">
              <a:rPr lang="en-US" smtClean="0"/>
              <a:pPr/>
              <a:t>11/1/2020</a:t>
            </a:fld>
            <a:endParaRPr lang="en-US"/>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en-US"/>
          </a:p>
        </p:txBody>
      </p:sp>
      <p:sp>
        <p:nvSpPr>
          <p:cNvPr id="4" name="عنصر نائب لرقم الشريحة 3"/>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995994A-88F5-4446-89D4-25D44248D687}" type="datetimeFigureOut">
              <a:rPr lang="en-US" smtClean="0"/>
              <a:pPr/>
              <a:t>11/1/2020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1E418A9-6A40-4ACA-BE72-B20B406B66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995994A-88F5-4446-89D4-25D44248D687}" type="datetimeFigureOut">
              <a:rPr lang="en-US" smtClean="0"/>
              <a:pPr/>
              <a:t>11/1/2020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1E418A9-6A40-4ACA-BE72-B20B406B66BD}" type="slidenum">
              <a:rPr lang="en-US" smtClean="0"/>
              <a:pPr/>
              <a:t>‹#›</a:t>
            </a:fld>
            <a:endParaRPr lang="en-US"/>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995994A-88F5-4446-89D4-25D44248D687}" type="datetimeFigureOut">
              <a:rPr lang="en-US" smtClean="0"/>
              <a:pPr/>
              <a:t>11/1/2020</a:t>
            </a:fld>
            <a:endParaRPr lang="en-US"/>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1E418A9-6A40-4ACA-BE72-B20B406B66B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لل.jpg"/>
          <p:cNvPicPr>
            <a:picLocks noChangeAspect="1"/>
          </p:cNvPicPr>
          <p:nvPr/>
        </p:nvPicPr>
        <p:blipFill>
          <a:blip r:embed="rId2"/>
          <a:stretch>
            <a:fillRect/>
          </a:stretch>
        </p:blipFill>
        <p:spPr>
          <a:xfrm>
            <a:off x="-12567" y="0"/>
            <a:ext cx="9144000" cy="6858000"/>
          </a:xfrm>
          <a:prstGeom prst="rect">
            <a:avLst/>
          </a:prstGeom>
        </p:spPr>
      </p:pic>
      <p:sp>
        <p:nvSpPr>
          <p:cNvPr id="7" name="مربع نص 6"/>
          <p:cNvSpPr txBox="1"/>
          <p:nvPr/>
        </p:nvSpPr>
        <p:spPr>
          <a:xfrm>
            <a:off x="4143340" y="476672"/>
            <a:ext cx="3571899" cy="2246769"/>
          </a:xfrm>
          <a:prstGeom prst="rect">
            <a:avLst/>
          </a:prstGeom>
          <a:noFill/>
        </p:spPr>
        <p:txBody>
          <a:bodyPr wrap="square" rtlCol="1">
            <a:spAutoFit/>
          </a:bodyPr>
          <a:lstStyle/>
          <a:p>
            <a:pPr algn="ctr"/>
            <a:r>
              <a:rPr lang="en-US" sz="2800" b="1" dirty="0"/>
              <a:t>Design of Mohammed </a:t>
            </a:r>
            <a:r>
              <a:rPr lang="en-US" sz="2800" b="1" dirty="0" err="1"/>
              <a:t>Ibn</a:t>
            </a:r>
            <a:r>
              <a:rPr lang="en-US" sz="2800" b="1" dirty="0"/>
              <a:t> </a:t>
            </a:r>
            <a:r>
              <a:rPr lang="en-US" sz="2800" b="1" dirty="0" err="1"/>
              <a:t>Rashed</a:t>
            </a:r>
            <a:r>
              <a:rPr lang="en-US" sz="2800" b="1" dirty="0"/>
              <a:t> Al-</a:t>
            </a:r>
            <a:r>
              <a:rPr lang="en-US" sz="2800" b="1" dirty="0" err="1"/>
              <a:t>Maktoom</a:t>
            </a:r>
            <a:r>
              <a:rPr lang="en-US" sz="2800" b="1" dirty="0"/>
              <a:t> Street in Nablus City</a:t>
            </a:r>
            <a:r>
              <a:rPr lang="en-US" sz="2800" dirty="0" smtClean="0"/>
              <a:t>.</a:t>
            </a:r>
            <a:endParaRPr lang="ar-SA" sz="2800" dirty="0"/>
          </a:p>
        </p:txBody>
      </p:sp>
      <p:sp>
        <p:nvSpPr>
          <p:cNvPr id="11" name="شكل بيضاوي 10"/>
          <p:cNvSpPr/>
          <p:nvPr/>
        </p:nvSpPr>
        <p:spPr>
          <a:xfrm>
            <a:off x="5929290" y="5214950"/>
            <a:ext cx="3214710" cy="142876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Prepared by:</a:t>
            </a:r>
          </a:p>
          <a:p>
            <a:pPr algn="ctr"/>
            <a:r>
              <a:rPr lang="en-US" dirty="0" err="1" smtClean="0">
                <a:solidFill>
                  <a:schemeClr val="tx1"/>
                </a:solidFill>
              </a:rPr>
              <a:t>Rula</a:t>
            </a:r>
            <a:r>
              <a:rPr lang="en-US" dirty="0" smtClean="0">
                <a:solidFill>
                  <a:schemeClr val="tx1"/>
                </a:solidFill>
              </a:rPr>
              <a:t> Sarris.</a:t>
            </a:r>
          </a:p>
          <a:p>
            <a:pPr algn="ctr"/>
            <a:r>
              <a:rPr lang="en-US" dirty="0" err="1" smtClean="0">
                <a:solidFill>
                  <a:schemeClr val="tx1"/>
                </a:solidFill>
              </a:rPr>
              <a:t>Saja</a:t>
            </a:r>
            <a:r>
              <a:rPr lang="en-US" dirty="0" smtClean="0">
                <a:solidFill>
                  <a:schemeClr val="tx1"/>
                </a:solidFill>
              </a:rPr>
              <a:t> </a:t>
            </a:r>
            <a:r>
              <a:rPr lang="en-US" dirty="0" err="1" smtClean="0">
                <a:solidFill>
                  <a:schemeClr val="tx1"/>
                </a:solidFill>
              </a:rPr>
              <a:t>Sholi</a:t>
            </a:r>
            <a:r>
              <a:rPr lang="en-US" dirty="0" smtClean="0">
                <a:solidFill>
                  <a:schemeClr val="tx1"/>
                </a:solidFill>
              </a:rPr>
              <a:t>.</a:t>
            </a:r>
          </a:p>
          <a:p>
            <a:pPr algn="ctr"/>
            <a:endParaRPr lang="ar-SA" dirty="0"/>
          </a:p>
        </p:txBody>
      </p:sp>
      <p:sp>
        <p:nvSpPr>
          <p:cNvPr id="12" name="شكل بيضاوي 11"/>
          <p:cNvSpPr/>
          <p:nvPr/>
        </p:nvSpPr>
        <p:spPr>
          <a:xfrm>
            <a:off x="357158" y="5286388"/>
            <a:ext cx="3143272" cy="1357322"/>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Under Supervision of:</a:t>
            </a:r>
          </a:p>
          <a:p>
            <a:pPr algn="ctr"/>
            <a:r>
              <a:rPr lang="en-US" dirty="0" err="1" smtClean="0">
                <a:solidFill>
                  <a:schemeClr val="tx1"/>
                </a:solidFill>
              </a:rPr>
              <a:t>Dr.Amjad</a:t>
            </a:r>
            <a:r>
              <a:rPr lang="en-US" dirty="0" smtClean="0">
                <a:solidFill>
                  <a:schemeClr val="tx1"/>
                </a:solidFill>
              </a:rPr>
              <a:t> </a:t>
            </a:r>
            <a:r>
              <a:rPr lang="en-US" dirty="0" err="1" smtClean="0">
                <a:solidFill>
                  <a:schemeClr val="tx1"/>
                </a:solidFill>
              </a:rPr>
              <a:t>Issa</a:t>
            </a:r>
            <a:r>
              <a:rPr lang="en-US" dirty="0" smtClean="0"/>
              <a:t>.</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PROJECT CONSTRAINS</a:t>
            </a:r>
          </a:p>
        </p:txBody>
      </p:sp>
      <p:sp>
        <p:nvSpPr>
          <p:cNvPr id="3" name="عنصر نائب للمحتوى 2"/>
          <p:cNvSpPr>
            <a:spLocks noGrp="1"/>
          </p:cNvSpPr>
          <p:nvPr>
            <p:ph idx="1"/>
          </p:nvPr>
        </p:nvSpPr>
        <p:spPr/>
        <p:txBody>
          <a:bodyPr/>
          <a:lstStyle/>
          <a:p>
            <a:r>
              <a:rPr lang="en-US" dirty="0" smtClean="0"/>
              <a:t>2. Sight Distance is not enough</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0" y="2132856"/>
            <a:ext cx="8172400" cy="4725144"/>
          </a:xfrm>
          <a:prstGeom prst="rect">
            <a:avLst/>
          </a:prstGeom>
        </p:spPr>
      </p:pic>
    </p:spTree>
    <p:extLst>
      <p:ext uri="{BB962C8B-B14F-4D97-AF65-F5344CB8AC3E}">
        <p14:creationId xmlns:p14="http://schemas.microsoft.com/office/powerpoint/2010/main" val="173185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PROJECT CONSTRAINS</a:t>
            </a:r>
          </a:p>
        </p:txBody>
      </p:sp>
      <p:sp>
        <p:nvSpPr>
          <p:cNvPr id="3" name="عنصر نائب للمحتوى 2"/>
          <p:cNvSpPr>
            <a:spLocks noGrp="1"/>
          </p:cNvSpPr>
          <p:nvPr>
            <p:ph idx="1"/>
          </p:nvPr>
        </p:nvSpPr>
        <p:spPr/>
        <p:txBody>
          <a:bodyPr/>
          <a:lstStyle/>
          <a:p>
            <a:r>
              <a:rPr lang="en-US" dirty="0" smtClean="0"/>
              <a:t>3.Problem in super elevation</a:t>
            </a:r>
          </a:p>
          <a:p>
            <a:endParaRPr lang="en-US" dirty="0"/>
          </a:p>
        </p:txBody>
      </p:sp>
      <p:pic>
        <p:nvPicPr>
          <p:cNvPr id="4" name="Picture 5"/>
          <p:cNvPicPr/>
          <p:nvPr/>
        </p:nvPicPr>
        <p:blipFill>
          <a:blip r:embed="rId2">
            <a:extLst>
              <a:ext uri="{28A0092B-C50C-407E-A947-70E740481C1C}">
                <a14:useLocalDpi xmlns:a14="http://schemas.microsoft.com/office/drawing/2010/main" val="0"/>
              </a:ext>
            </a:extLst>
          </a:blip>
          <a:stretch>
            <a:fillRect/>
          </a:stretch>
        </p:blipFill>
        <p:spPr>
          <a:xfrm>
            <a:off x="0" y="2267542"/>
            <a:ext cx="8136950" cy="4581128"/>
          </a:xfrm>
          <a:prstGeom prst="rect">
            <a:avLst/>
          </a:prstGeom>
        </p:spPr>
      </p:pic>
    </p:spTree>
    <p:extLst>
      <p:ext uri="{BB962C8B-B14F-4D97-AF65-F5344CB8AC3E}">
        <p14:creationId xmlns:p14="http://schemas.microsoft.com/office/powerpoint/2010/main" val="2605879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PROJECT CONSTRAINS</a:t>
            </a:r>
          </a:p>
        </p:txBody>
      </p:sp>
      <p:sp>
        <p:nvSpPr>
          <p:cNvPr id="3" name="عنصر نائب للمحتوى 2"/>
          <p:cNvSpPr>
            <a:spLocks noGrp="1"/>
          </p:cNvSpPr>
          <p:nvPr>
            <p:ph idx="1"/>
          </p:nvPr>
        </p:nvSpPr>
        <p:spPr/>
        <p:txBody>
          <a:bodyPr/>
          <a:lstStyle/>
          <a:p>
            <a:r>
              <a:rPr lang="en-US" dirty="0" smtClean="0"/>
              <a:t>4. Bad Drainage System </a:t>
            </a:r>
          </a:p>
          <a:p>
            <a:endParaRPr lang="en-US" dirty="0"/>
          </a:p>
        </p:txBody>
      </p:sp>
      <p:pic>
        <p:nvPicPr>
          <p:cNvPr id="4" name="Picture 77"/>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132855"/>
            <a:ext cx="5256584" cy="2735709"/>
          </a:xfrm>
          <a:prstGeom prst="rect">
            <a:avLst/>
          </a:prstGeom>
          <a:noFill/>
        </p:spPr>
      </p:pic>
      <p:pic>
        <p:nvPicPr>
          <p:cNvPr id="5" name="Picture 66"/>
          <p:cNvPicPr/>
          <p:nvPr/>
        </p:nvPicPr>
        <p:blipFill>
          <a:blip r:embed="rId3">
            <a:extLst>
              <a:ext uri="{28A0092B-C50C-407E-A947-70E740481C1C}">
                <a14:useLocalDpi xmlns:a14="http://schemas.microsoft.com/office/drawing/2010/main" val="0"/>
              </a:ext>
            </a:extLst>
          </a:blip>
          <a:srcRect/>
          <a:stretch>
            <a:fillRect/>
          </a:stretch>
        </p:blipFill>
        <p:spPr bwMode="auto">
          <a:xfrm>
            <a:off x="24285" y="4437111"/>
            <a:ext cx="5339803" cy="2420187"/>
          </a:xfrm>
          <a:prstGeom prst="rect">
            <a:avLst/>
          </a:prstGeom>
          <a:noFill/>
        </p:spPr>
      </p:pic>
    </p:spTree>
    <p:extLst>
      <p:ext uri="{BB962C8B-B14F-4D97-AF65-F5344CB8AC3E}">
        <p14:creationId xmlns:p14="http://schemas.microsoft.com/office/powerpoint/2010/main" val="3417891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08920"/>
            <a:ext cx="7242048" cy="1143000"/>
          </a:xfrm>
        </p:spPr>
        <p:txBody>
          <a:bodyPr>
            <a:normAutofit fontScale="90000"/>
          </a:bodyPr>
          <a:lstStyle/>
          <a:p>
            <a:r>
              <a:rPr lang="en-US" sz="5300" dirty="0" smtClean="0"/>
              <a:t>METHODOLGY</a:t>
            </a:r>
            <a:r>
              <a:rPr lang="en-US" dirty="0" smtClean="0"/>
              <a:t> </a:t>
            </a:r>
            <a:br>
              <a:rPr lang="en-US" dirty="0" smtClean="0"/>
            </a:br>
            <a:endParaRPr lang="en-US" dirty="0"/>
          </a:p>
        </p:txBody>
      </p:sp>
      <p:pic>
        <p:nvPicPr>
          <p:cNvPr id="3" name="صورة 2" descr="لل.jpg"/>
          <p:cNvPicPr>
            <a:picLocks noChangeAspect="1"/>
          </p:cNvPicPr>
          <p:nvPr/>
        </p:nvPicPr>
        <p:blipFill>
          <a:blip r:embed="rId2"/>
          <a:stretch>
            <a:fillRect/>
          </a:stretch>
        </p:blipFill>
        <p:spPr>
          <a:xfrm>
            <a:off x="7429520" y="0"/>
            <a:ext cx="2357454" cy="6858000"/>
          </a:xfrm>
          <a:prstGeom prst="rect">
            <a:avLst/>
          </a:prstGeom>
        </p:spPr>
      </p:pic>
    </p:spTree>
    <p:extLst>
      <p:ext uri="{BB962C8B-B14F-4D97-AF65-F5344CB8AC3E}">
        <p14:creationId xmlns:p14="http://schemas.microsoft.com/office/powerpoint/2010/main" val="3855476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13"/>
          <p:cNvSpPr>
            <a:spLocks noChangeArrowheads="1"/>
          </p:cNvSpPr>
          <p:nvPr/>
        </p:nvSpPr>
        <p:spPr bwMode="auto">
          <a:xfrm>
            <a:off x="1691680" y="187443"/>
            <a:ext cx="4680520" cy="695325"/>
          </a:xfrm>
          <a:prstGeom prst="ellipse">
            <a:avLst/>
          </a:prstGeom>
          <a:solidFill>
            <a:schemeClr val="tx1">
              <a:lumMod val="50000"/>
              <a:lumOff val="50000"/>
            </a:schemeClr>
          </a:solidFill>
          <a:ln w="38100">
            <a:solidFill>
              <a:schemeClr val="lt1">
                <a:lumMod val="95000"/>
                <a:lumOff val="0"/>
              </a:schemeClr>
            </a:solidFill>
            <a:round/>
            <a:headEnd/>
            <a:tailEnd/>
          </a:ln>
          <a:effectLst>
            <a:outerShdw dist="28398" dir="3806097" algn="ctr" rotWithShape="0">
              <a:schemeClr val="accent1">
                <a:lumMod val="50000"/>
                <a:lumOff val="0"/>
                <a:alpha val="50000"/>
              </a:schemeClr>
            </a:outerShdw>
          </a:effectLst>
        </p:spPr>
        <p:txBody>
          <a:bodyPr rot="0" vert="horz" wrap="square" lIns="91440" tIns="45720" rIns="91440" bIns="45720" anchor="t" anchorCtr="0" upright="1">
            <a:noAutofit/>
          </a:bodyPr>
          <a:lstStyle/>
          <a:p>
            <a:pPr algn="ctr">
              <a:lnSpc>
                <a:spcPct val="130000"/>
              </a:lnSpc>
              <a:spcAft>
                <a:spcPts val="800"/>
              </a:spcAft>
            </a:pPr>
            <a:r>
              <a:rPr lang="en-US" sz="1600" dirty="0">
                <a:solidFill>
                  <a:schemeClr val="bg1">
                    <a:lumMod val="95000"/>
                  </a:schemeClr>
                </a:solidFill>
                <a:effectLst/>
                <a:latin typeface="Times New Roman"/>
                <a:ea typeface="Times New Roman"/>
                <a:cs typeface="Arial"/>
              </a:rPr>
              <a:t>Methodology</a:t>
            </a:r>
            <a:endParaRPr lang="en-US" sz="1050" dirty="0">
              <a:solidFill>
                <a:schemeClr val="bg1">
                  <a:lumMod val="95000"/>
                </a:schemeClr>
              </a:solidFill>
              <a:effectLst/>
              <a:latin typeface="Calibri"/>
              <a:ea typeface="Times New Roman"/>
              <a:cs typeface="Arial"/>
            </a:endParaRPr>
          </a:p>
        </p:txBody>
      </p:sp>
      <p:cxnSp>
        <p:nvCxnSpPr>
          <p:cNvPr id="13" name="AutoShape 34"/>
          <p:cNvCxnSpPr>
            <a:cxnSpLocks noChangeShapeType="1"/>
          </p:cNvCxnSpPr>
          <p:nvPr/>
        </p:nvCxnSpPr>
        <p:spPr bwMode="auto">
          <a:xfrm>
            <a:off x="3776458" y="1826543"/>
            <a:ext cx="0" cy="4191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24"/>
          <p:cNvSpPr>
            <a:spLocks noChangeArrowheads="1"/>
          </p:cNvSpPr>
          <p:nvPr/>
        </p:nvSpPr>
        <p:spPr bwMode="auto">
          <a:xfrm>
            <a:off x="0" y="87868"/>
            <a:ext cx="18473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مثلث متساوي الساقين 20"/>
          <p:cNvSpPr/>
          <p:nvPr/>
        </p:nvSpPr>
        <p:spPr>
          <a:xfrm>
            <a:off x="2673166" y="1183301"/>
            <a:ext cx="2808312" cy="1286483"/>
          </a:xfrm>
          <a:prstGeom prst="triangle">
            <a:avLst>
              <a:gd name="adj" fmla="val 4884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مربع نص 22"/>
          <p:cNvSpPr txBox="1"/>
          <p:nvPr/>
        </p:nvSpPr>
        <p:spPr>
          <a:xfrm>
            <a:off x="3365018" y="1826543"/>
            <a:ext cx="1549868" cy="923330"/>
          </a:xfrm>
          <a:prstGeom prst="rect">
            <a:avLst/>
          </a:prstGeom>
          <a:noFill/>
        </p:spPr>
        <p:txBody>
          <a:bodyPr wrap="square" rtlCol="0">
            <a:spAutoFit/>
          </a:bodyPr>
          <a:lstStyle/>
          <a:p>
            <a:r>
              <a:rPr lang="en-US" dirty="0" smtClean="0"/>
              <a:t>Visit Nablus Municipal</a:t>
            </a:r>
          </a:p>
          <a:p>
            <a:endParaRPr lang="en-US" dirty="0"/>
          </a:p>
        </p:txBody>
      </p:sp>
      <p:sp>
        <p:nvSpPr>
          <p:cNvPr id="24" name="مستطيل 23"/>
          <p:cNvSpPr/>
          <p:nvPr/>
        </p:nvSpPr>
        <p:spPr>
          <a:xfrm>
            <a:off x="5205287" y="3258424"/>
            <a:ext cx="2009659" cy="9144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Identify study area</a:t>
            </a:r>
            <a:endParaRPr lang="en-US" dirty="0">
              <a:solidFill>
                <a:schemeClr val="tx1"/>
              </a:solidFill>
            </a:endParaRPr>
          </a:p>
        </p:txBody>
      </p:sp>
      <p:sp>
        <p:nvSpPr>
          <p:cNvPr id="25" name="شبه منحرف 24"/>
          <p:cNvSpPr/>
          <p:nvPr/>
        </p:nvSpPr>
        <p:spPr>
          <a:xfrm>
            <a:off x="1159691" y="3258424"/>
            <a:ext cx="1728192" cy="1106680"/>
          </a:xfrm>
          <a:prstGeom prst="trapezoid">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Data collection</a:t>
            </a:r>
            <a:endParaRPr lang="en-US" dirty="0">
              <a:solidFill>
                <a:schemeClr val="tx1">
                  <a:lumMod val="95000"/>
                  <a:lumOff val="5000"/>
                </a:schemeClr>
              </a:solidFill>
            </a:endParaRPr>
          </a:p>
        </p:txBody>
      </p:sp>
      <p:sp>
        <p:nvSpPr>
          <p:cNvPr id="26" name="شكل بيضاوي 25"/>
          <p:cNvSpPr/>
          <p:nvPr/>
        </p:nvSpPr>
        <p:spPr>
          <a:xfrm>
            <a:off x="912426" y="4581128"/>
            <a:ext cx="2452592" cy="864095"/>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 analysis</a:t>
            </a:r>
            <a:endParaRPr lang="en-US" dirty="0"/>
          </a:p>
        </p:txBody>
      </p:sp>
      <p:sp>
        <p:nvSpPr>
          <p:cNvPr id="27" name="مخطط انسيابي: معالجة متعاقبة 26"/>
          <p:cNvSpPr/>
          <p:nvPr/>
        </p:nvSpPr>
        <p:spPr>
          <a:xfrm>
            <a:off x="4951022" y="4464704"/>
            <a:ext cx="2587315" cy="898640"/>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Assessment and design</a:t>
            </a:r>
            <a:endParaRPr lang="en-US" dirty="0"/>
          </a:p>
        </p:txBody>
      </p:sp>
      <p:cxnSp>
        <p:nvCxnSpPr>
          <p:cNvPr id="1024" name="رابط بشكل مرفق 1023"/>
          <p:cNvCxnSpPr/>
          <p:nvPr/>
        </p:nvCxnSpPr>
        <p:spPr>
          <a:xfrm rot="16200000" flipH="1">
            <a:off x="5455603" y="2484039"/>
            <a:ext cx="776997" cy="73203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7" name="رابط بشكل مرفق 1026"/>
          <p:cNvCxnSpPr/>
          <p:nvPr/>
        </p:nvCxnSpPr>
        <p:spPr>
          <a:xfrm rot="5400000">
            <a:off x="1946278" y="2504064"/>
            <a:ext cx="788640" cy="72008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037" name="مخطط انسيابي: معالجة متعاقبة 1036"/>
          <p:cNvSpPr/>
          <p:nvPr/>
        </p:nvSpPr>
        <p:spPr>
          <a:xfrm>
            <a:off x="2609716" y="5776170"/>
            <a:ext cx="3600400" cy="936104"/>
          </a:xfrm>
          <a:prstGeom prst="flowChartAlternateProcess">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prstClr val="white"/>
                </a:solidFill>
              </a:rPr>
              <a:t>Conclusion and Recommendations</a:t>
            </a:r>
          </a:p>
        </p:txBody>
      </p:sp>
      <p:cxnSp>
        <p:nvCxnSpPr>
          <p:cNvPr id="1039" name="رابط بشكل مرفق 1038"/>
          <p:cNvCxnSpPr/>
          <p:nvPr/>
        </p:nvCxnSpPr>
        <p:spPr>
          <a:xfrm rot="16200000" flipH="1">
            <a:off x="3262976" y="5187226"/>
            <a:ext cx="690986" cy="48690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pic>
        <p:nvPicPr>
          <p:cNvPr id="1049"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409913" y="5085183"/>
            <a:ext cx="594134" cy="813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45" name="رابط كسهم مستقيم 1044"/>
          <p:cNvCxnSpPr>
            <a:stCxn id="25" idx="2"/>
          </p:cNvCxnSpPr>
          <p:nvPr/>
        </p:nvCxnSpPr>
        <p:spPr>
          <a:xfrm>
            <a:off x="2023787" y="4365104"/>
            <a:ext cx="0" cy="249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50"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7538" y="4215878"/>
            <a:ext cx="194281" cy="365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صورة 18" descr="لل.jpg"/>
          <p:cNvPicPr>
            <a:picLocks noChangeAspect="1"/>
          </p:cNvPicPr>
          <p:nvPr/>
        </p:nvPicPr>
        <p:blipFill>
          <a:blip r:embed="rId4"/>
          <a:stretch>
            <a:fillRect/>
          </a:stretch>
        </p:blipFill>
        <p:spPr>
          <a:xfrm>
            <a:off x="7668344" y="0"/>
            <a:ext cx="2118629" cy="6858000"/>
          </a:xfrm>
          <a:prstGeom prst="rect">
            <a:avLst/>
          </a:prstGeom>
        </p:spPr>
      </p:pic>
    </p:spTree>
    <p:extLst>
      <p:ext uri="{BB962C8B-B14F-4D97-AF65-F5344CB8AC3E}">
        <p14:creationId xmlns:p14="http://schemas.microsoft.com/office/powerpoint/2010/main" val="974656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8065" y="476672"/>
            <a:ext cx="7871065" cy="1323439"/>
          </a:xfrm>
          <a:prstGeom prst="rect">
            <a:avLst/>
          </a:prstGeom>
        </p:spPr>
        <p:txBody>
          <a:bodyPr wrap="none">
            <a:spAutoFit/>
          </a:bodyPr>
          <a:lstStyle/>
          <a:p>
            <a:r>
              <a:rPr lang="en-US" sz="2000" dirty="0" smtClean="0">
                <a:latin typeface="Times New Roman" pitchFamily="18" charset="0"/>
                <a:cs typeface="Times New Roman" pitchFamily="18" charset="0"/>
              </a:rPr>
              <a:t>1-Visiting Nablus municipality :</a:t>
            </a:r>
          </a:p>
          <a:p>
            <a:r>
              <a:rPr lang="en-US" sz="2000" dirty="0" smtClean="0">
                <a:latin typeface="Times New Roman" pitchFamily="18" charset="0"/>
                <a:cs typeface="Times New Roman" pitchFamily="18" charset="0"/>
              </a:rPr>
              <a:t>The project team visited municipality of </a:t>
            </a:r>
            <a:r>
              <a:rPr lang="en-US" sz="2000" dirty="0" err="1" smtClean="0">
                <a:latin typeface="Times New Roman" pitchFamily="18" charset="0"/>
                <a:cs typeface="Times New Roman" pitchFamily="18" charset="0"/>
              </a:rPr>
              <a:t>nablus</a:t>
            </a:r>
            <a:r>
              <a:rPr lang="en-US" sz="2000" dirty="0" smtClean="0">
                <a:latin typeface="Times New Roman" pitchFamily="18" charset="0"/>
                <a:cs typeface="Times New Roman" pitchFamily="18" charset="0"/>
              </a:rPr>
              <a:t> where they met with</a:t>
            </a:r>
          </a:p>
          <a:p>
            <a:r>
              <a:rPr lang="en-US" sz="2000" dirty="0" smtClean="0">
                <a:latin typeface="Times New Roman" pitchFamily="18" charset="0"/>
                <a:cs typeface="Times New Roman" pitchFamily="18" charset="0"/>
              </a:rPr>
              <a:t> municipal engineer , and discussed with her the </a:t>
            </a:r>
            <a:r>
              <a:rPr lang="en-US" sz="2000" b="1" dirty="0" smtClean="0">
                <a:latin typeface="Times New Roman" pitchFamily="18" charset="0"/>
                <a:cs typeface="Times New Roman" pitchFamily="18" charset="0"/>
              </a:rPr>
              <a:t>main locations suffering </a:t>
            </a:r>
          </a:p>
          <a:p>
            <a:r>
              <a:rPr lang="en-US" sz="2000" b="1" dirty="0" smtClean="0">
                <a:latin typeface="Times New Roman" pitchFamily="18" charset="0"/>
                <a:cs typeface="Times New Roman" pitchFamily="18" charset="0"/>
              </a:rPr>
              <a:t>From traffic problems in the city.</a:t>
            </a:r>
            <a:endParaRPr lang="en-US" sz="2000" b="1" dirty="0">
              <a:latin typeface="Times New Roman" pitchFamily="18" charset="0"/>
              <a:cs typeface="Times New Roman" pitchFamily="18" charset="0"/>
            </a:endParaRPr>
          </a:p>
        </p:txBody>
      </p:sp>
      <p:sp>
        <p:nvSpPr>
          <p:cNvPr id="3" name="مستطيل 2"/>
          <p:cNvSpPr/>
          <p:nvPr/>
        </p:nvSpPr>
        <p:spPr>
          <a:xfrm>
            <a:off x="611560" y="1916832"/>
            <a:ext cx="7488832" cy="1323439"/>
          </a:xfrm>
          <a:prstGeom prst="rect">
            <a:avLst/>
          </a:prstGeom>
        </p:spPr>
        <p:txBody>
          <a:bodyPr wrap="square">
            <a:spAutoFit/>
          </a:bodyPr>
          <a:lstStyle/>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2-Identifying the study area:</a:t>
            </a:r>
          </a:p>
          <a:p>
            <a:r>
              <a:rPr lang="en-US" sz="2000" dirty="0" smtClean="0">
                <a:latin typeface="Times New Roman" pitchFamily="18" charset="0"/>
                <a:cs typeface="Times New Roman" pitchFamily="18" charset="0"/>
              </a:rPr>
              <a:t>The graduation project aims </a:t>
            </a:r>
            <a:r>
              <a:rPr lang="en-US" sz="2000" b="1" dirty="0" smtClean="0">
                <a:latin typeface="Times New Roman" pitchFamily="18" charset="0"/>
                <a:cs typeface="Times New Roman" pitchFamily="18" charset="0"/>
              </a:rPr>
              <a:t>to assessing the targeted road </a:t>
            </a:r>
            <a:r>
              <a:rPr lang="en-US" sz="2000" dirty="0" smtClean="0">
                <a:latin typeface="Times New Roman" pitchFamily="18" charset="0"/>
                <a:cs typeface="Times New Roman" pitchFamily="18" charset="0"/>
              </a:rPr>
              <a:t>Mohammed </a:t>
            </a:r>
            <a:r>
              <a:rPr lang="en-US" sz="2000" dirty="0" err="1" smtClean="0">
                <a:latin typeface="Times New Roman" pitchFamily="18" charset="0"/>
                <a:cs typeface="Times New Roman" pitchFamily="18" charset="0"/>
              </a:rPr>
              <a:t>Ibn</a:t>
            </a:r>
            <a:r>
              <a:rPr lang="en-US" sz="2000" dirty="0" smtClean="0">
                <a:latin typeface="Times New Roman" pitchFamily="18" charset="0"/>
                <a:cs typeface="Times New Roman" pitchFamily="18" charset="0"/>
              </a:rPr>
              <a:t>-Rashid Al-</a:t>
            </a:r>
            <a:r>
              <a:rPr lang="en-US" sz="2000" dirty="0" err="1" smtClean="0">
                <a:latin typeface="Times New Roman" pitchFamily="18" charset="0"/>
                <a:cs typeface="Times New Roman" pitchFamily="18" charset="0"/>
              </a:rPr>
              <a:t>Maktoom</a:t>
            </a:r>
            <a:r>
              <a:rPr lang="en-US" sz="2000" dirty="0" smtClean="0">
                <a:latin typeface="Times New Roman" pitchFamily="18" charset="0"/>
                <a:cs typeface="Times New Roman" pitchFamily="18" charset="0"/>
              </a:rPr>
              <a:t> Street .</a:t>
            </a:r>
            <a:endParaRPr lang="en-US" sz="2000" dirty="0">
              <a:latin typeface="Times New Roman" pitchFamily="18" charset="0"/>
              <a:cs typeface="Times New Roman" pitchFamily="18" charset="0"/>
            </a:endParaRPr>
          </a:p>
        </p:txBody>
      </p:sp>
      <p:sp>
        <p:nvSpPr>
          <p:cNvPr id="4" name="مستطيل 3"/>
          <p:cNvSpPr/>
          <p:nvPr/>
        </p:nvSpPr>
        <p:spPr>
          <a:xfrm>
            <a:off x="683568" y="2996952"/>
            <a:ext cx="7272808" cy="2554545"/>
          </a:xfrm>
          <a:prstGeom prst="rect">
            <a:avLst/>
          </a:prstGeom>
        </p:spPr>
        <p:txBody>
          <a:bodyPr wrap="square">
            <a:spAutoFit/>
          </a:bodyPr>
          <a:lstStyle/>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sz="2000" dirty="0" smtClean="0">
                <a:latin typeface="Times New Roman" pitchFamily="18" charset="0"/>
                <a:cs typeface="Times New Roman" pitchFamily="18" charset="0"/>
              </a:rPr>
              <a:t>3-Data Collection:</a:t>
            </a:r>
          </a:p>
          <a:p>
            <a:r>
              <a:rPr lang="en-US" sz="2000" dirty="0" smtClean="0">
                <a:latin typeface="Times New Roman" pitchFamily="18" charset="0"/>
                <a:cs typeface="Times New Roman" pitchFamily="18" charset="0"/>
              </a:rPr>
              <a:t>The project team will collect all </a:t>
            </a:r>
            <a:r>
              <a:rPr lang="en-US" sz="2000" b="1" dirty="0" smtClean="0">
                <a:latin typeface="Times New Roman" pitchFamily="18" charset="0"/>
                <a:cs typeface="Times New Roman" pitchFamily="18" charset="0"/>
              </a:rPr>
              <a:t>relevant data, document, drawing</a:t>
            </a:r>
            <a:r>
              <a:rPr lang="en-US" sz="2000" dirty="0" smtClean="0">
                <a:latin typeface="Times New Roman" pitchFamily="18" charset="0"/>
                <a:cs typeface="Times New Roman" pitchFamily="18" charset="0"/>
              </a:rPr>
              <a:t>, maps and plans that are needed for assessing the targeted street . Moreover, the project will conduct traffic volume count in 2 different </a:t>
            </a:r>
            <a:r>
              <a:rPr lang="en-US" sz="2000" b="1" dirty="0" smtClean="0">
                <a:latin typeface="Times New Roman" pitchFamily="18" charset="0"/>
                <a:cs typeface="Times New Roman" pitchFamily="18" charset="0"/>
              </a:rPr>
              <a:t>periods (7:30- 9:30) </a:t>
            </a:r>
            <a:r>
              <a:rPr lang="en-US" sz="2000" b="1" dirty="0" err="1" smtClean="0">
                <a:latin typeface="Times New Roman" pitchFamily="18" charset="0"/>
                <a:cs typeface="Times New Roman" pitchFamily="18" charset="0"/>
              </a:rPr>
              <a:t>a.m</a:t>
            </a:r>
            <a:r>
              <a:rPr lang="en-US" sz="2000" b="1" dirty="0" smtClean="0">
                <a:latin typeface="Times New Roman" pitchFamily="18" charset="0"/>
                <a:cs typeface="Times New Roman" pitchFamily="18" charset="0"/>
              </a:rPr>
              <a:t> and (1:30- 3:30) </a:t>
            </a:r>
            <a:r>
              <a:rPr lang="en-US" sz="2000" b="1" dirty="0" err="1" smtClean="0">
                <a:latin typeface="Times New Roman" pitchFamily="18" charset="0"/>
                <a:cs typeface="Times New Roman" pitchFamily="18" charset="0"/>
              </a:rPr>
              <a:t>p.m</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in the same days.</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622714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548680"/>
            <a:ext cx="6768752" cy="2031325"/>
          </a:xfrm>
          <a:prstGeom prst="rect">
            <a:avLst/>
          </a:prstGeom>
        </p:spPr>
        <p:txBody>
          <a:bodyPr wrap="square">
            <a:spAutoFit/>
          </a:bodyPr>
          <a:lstStyle/>
          <a:p>
            <a:pPr rtl="1"/>
            <a:r>
              <a:rPr lang="en-US" b="1" dirty="0"/>
              <a:t>4. Traffic analysis and design. </a:t>
            </a:r>
          </a:p>
          <a:p>
            <a:pPr rtl="1"/>
            <a:r>
              <a:rPr lang="en-US" dirty="0"/>
              <a:t>After collection the needed data, the project team used the </a:t>
            </a:r>
            <a:r>
              <a:rPr lang="en-US" b="1" dirty="0"/>
              <a:t>Civil 3d 2019 software </a:t>
            </a:r>
            <a:r>
              <a:rPr lang="en-US" dirty="0"/>
              <a:t>to design the road considering the coming 20 years. The current and future </a:t>
            </a:r>
            <a:r>
              <a:rPr lang="en-US" b="1" dirty="0"/>
              <a:t>level of service </a:t>
            </a:r>
            <a:r>
              <a:rPr lang="en-US" dirty="0"/>
              <a:t>for the road were also checked using </a:t>
            </a:r>
            <a:r>
              <a:rPr lang="en-US" b="1" dirty="0"/>
              <a:t>HCS </a:t>
            </a:r>
            <a:r>
              <a:rPr lang="en-US" dirty="0"/>
              <a:t>software.  Moreover, the students proposed the proper geometric and pavement design needed. </a:t>
            </a:r>
          </a:p>
        </p:txBody>
      </p:sp>
    </p:spTree>
    <p:extLst>
      <p:ext uri="{BB962C8B-B14F-4D97-AF65-F5344CB8AC3E}">
        <p14:creationId xmlns:p14="http://schemas.microsoft.com/office/powerpoint/2010/main" val="24324320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204864"/>
            <a:ext cx="7242048" cy="1143000"/>
          </a:xfrm>
        </p:spPr>
        <p:txBody>
          <a:bodyPr>
            <a:normAutofit/>
          </a:bodyPr>
          <a:lstStyle/>
          <a:p>
            <a:r>
              <a:rPr lang="en-US" sz="5400" dirty="0" err="1" smtClean="0"/>
              <a:t>DaTA</a:t>
            </a:r>
            <a:r>
              <a:rPr lang="en-US" sz="5400" dirty="0" smtClean="0"/>
              <a:t> COLLECTION</a:t>
            </a:r>
            <a:endParaRPr lang="en-GB" sz="4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179512" y="908720"/>
            <a:ext cx="7239000" cy="4846320"/>
          </a:xfrm>
        </p:spPr>
        <p:txBody>
          <a:bodyPr>
            <a:normAutofit/>
          </a:bodyPr>
          <a:lstStyle/>
          <a:p>
            <a:r>
              <a:rPr lang="en-US" b="1" dirty="0" smtClean="0"/>
              <a:t> </a:t>
            </a:r>
            <a:r>
              <a:rPr lang="en-US" sz="2400" b="1" dirty="0" smtClean="0"/>
              <a:t>Traffic volume studies:</a:t>
            </a:r>
            <a:endParaRPr lang="en-GB" sz="2400" b="1" dirty="0" smtClean="0"/>
          </a:p>
          <a:p>
            <a:endParaRPr lang="en-GB" dirty="0" smtClean="0"/>
          </a:p>
          <a:p>
            <a:pPr>
              <a:buNone/>
            </a:pPr>
            <a:r>
              <a:rPr lang="en-US" sz="2000" dirty="0" smtClean="0">
                <a:latin typeface="Times New Roman" pitchFamily="18" charset="0"/>
                <a:cs typeface="Times New Roman" pitchFamily="18" charset="0"/>
              </a:rPr>
              <a:t>     The first steps in analyzing the intersections are studying the current existing situation through conducting traffic studies. The project team visited the site location for each intersection and collected data by counting the traffic entering the intersections considering classifications and the directional movements which are documented in a special form and </a:t>
            </a:r>
            <a:r>
              <a:rPr lang="en-US" sz="2000" b="1" dirty="0" smtClean="0">
                <a:latin typeface="Times New Roman" pitchFamily="18" charset="0"/>
                <a:cs typeface="Times New Roman" pitchFamily="18" charset="0"/>
              </a:rPr>
              <a:t>during specific periods (15 minutes). The main output of the analysis process is the level of service.</a:t>
            </a:r>
            <a:endParaRPr lang="en-GB" sz="2000" b="1" dirty="0" smtClean="0">
              <a:latin typeface="Times New Roman" pitchFamily="18" charset="0"/>
              <a:cs typeface="Times New Roman" pitchFamily="18" charset="0"/>
            </a:endParaRPr>
          </a:p>
          <a:p>
            <a:endParaRPr lang="en-GB" sz="2000" dirty="0">
              <a:latin typeface="Times New Roman" pitchFamily="18" charset="0"/>
              <a:cs typeface="Times New Roman" pitchFamily="18" charset="0"/>
            </a:endParaRPr>
          </a:p>
        </p:txBody>
      </p:sp>
    </p:spTree>
    <p:extLst>
      <p:ext uri="{BB962C8B-B14F-4D97-AF65-F5344CB8AC3E}">
        <p14:creationId xmlns:p14="http://schemas.microsoft.com/office/powerpoint/2010/main" val="2192082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836712"/>
            <a:ext cx="7239000" cy="4846320"/>
          </a:xfrm>
        </p:spPr>
        <p:txBody>
          <a:bodyPr>
            <a:normAutofit/>
          </a:bodyPr>
          <a:lstStyle/>
          <a:p>
            <a:r>
              <a:rPr lang="en-US" sz="2400" b="1" dirty="0" smtClean="0"/>
              <a:t>Traffic counting:</a:t>
            </a:r>
            <a:endParaRPr lang="en-GB" sz="2400" b="1" dirty="0" smtClean="0"/>
          </a:p>
          <a:p>
            <a:pPr>
              <a:buNone/>
            </a:pPr>
            <a:r>
              <a:rPr lang="en-US" dirty="0" smtClean="0"/>
              <a:t> </a:t>
            </a:r>
            <a:endParaRPr lang="en-GB" dirty="0" smtClean="0"/>
          </a:p>
          <a:p>
            <a:pPr>
              <a:buNone/>
            </a:pPr>
            <a:r>
              <a:rPr lang="en-US" sz="2000" dirty="0" smtClean="0">
                <a:latin typeface="Times New Roman" pitchFamily="18" charset="0"/>
                <a:cs typeface="Times New Roman" pitchFamily="18" charset="0"/>
              </a:rPr>
              <a:t>  The team used the </a:t>
            </a:r>
            <a:r>
              <a:rPr lang="en-US" sz="2000" b="1" dirty="0" smtClean="0">
                <a:latin typeface="Times New Roman" pitchFamily="18" charset="0"/>
                <a:cs typeface="Times New Roman" pitchFamily="18" charset="0"/>
              </a:rPr>
              <a:t>manual method </a:t>
            </a:r>
            <a:r>
              <a:rPr lang="en-US" sz="2000" dirty="0" smtClean="0">
                <a:latin typeface="Times New Roman" pitchFamily="18" charset="0"/>
                <a:cs typeface="Times New Roman" pitchFamily="18" charset="0"/>
              </a:rPr>
              <a:t>to count the traffic volume at the intersections which indicate the nature of traffic in the intersections.</a:t>
            </a:r>
            <a:br>
              <a:rPr lang="en-US" sz="2000" dirty="0" smtClean="0">
                <a:latin typeface="Times New Roman" pitchFamily="18" charset="0"/>
                <a:cs typeface="Times New Roman" pitchFamily="18" charset="0"/>
              </a:rPr>
            </a:b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Analysis of the traffic volume is used to evaluate the existing and future (LOS) in the intersections. The collected data is presented in the appendix. </a:t>
            </a:r>
            <a:endParaRPr lang="en-GB"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42" y="0"/>
            <a:ext cx="9144000" cy="6845332"/>
          </a:xfrm>
          <a:prstGeom prst="rect">
            <a:avLst/>
          </a:prstGeom>
        </p:spPr>
      </p:pic>
      <p:sp>
        <p:nvSpPr>
          <p:cNvPr id="7" name="مربع نص 6"/>
          <p:cNvSpPr txBox="1"/>
          <p:nvPr/>
        </p:nvSpPr>
        <p:spPr>
          <a:xfrm>
            <a:off x="8408" y="0"/>
            <a:ext cx="3571899" cy="2246769"/>
          </a:xfrm>
          <a:prstGeom prst="rect">
            <a:avLst/>
          </a:prstGeom>
          <a:noFill/>
        </p:spPr>
        <p:txBody>
          <a:bodyPr wrap="square" rtlCol="1">
            <a:spAutoFit/>
          </a:bodyPr>
          <a:lstStyle/>
          <a:p>
            <a:pPr algn="ctr"/>
            <a:r>
              <a:rPr lang="en-US" sz="2800" b="1" dirty="0"/>
              <a:t>Design of Mohammed </a:t>
            </a:r>
            <a:r>
              <a:rPr lang="en-US" sz="2800" b="1" dirty="0" err="1"/>
              <a:t>Ibn</a:t>
            </a:r>
            <a:r>
              <a:rPr lang="en-US" sz="2800" b="1" dirty="0"/>
              <a:t> </a:t>
            </a:r>
            <a:r>
              <a:rPr lang="en-US" sz="2800" b="1" dirty="0" err="1"/>
              <a:t>Rashed</a:t>
            </a:r>
            <a:r>
              <a:rPr lang="en-US" sz="2800" b="1" dirty="0"/>
              <a:t> Al-</a:t>
            </a:r>
            <a:r>
              <a:rPr lang="en-US" sz="2800" b="1" dirty="0" err="1"/>
              <a:t>Maktoom</a:t>
            </a:r>
            <a:r>
              <a:rPr lang="en-US" sz="2800" b="1" dirty="0"/>
              <a:t> Street in Nablus City</a:t>
            </a:r>
            <a:r>
              <a:rPr lang="en-US" sz="2800" dirty="0" smtClean="0"/>
              <a:t>.</a:t>
            </a:r>
            <a:endParaRPr lang="ar-SA" sz="2800" dirty="0"/>
          </a:p>
        </p:txBody>
      </p:sp>
    </p:spTree>
    <p:extLst>
      <p:ext uri="{BB962C8B-B14F-4D97-AF65-F5344CB8AC3E}">
        <p14:creationId xmlns:p14="http://schemas.microsoft.com/office/powerpoint/2010/main" val="2603820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196752"/>
            <a:ext cx="7239000" cy="4846320"/>
          </a:xfrm>
        </p:spPr>
        <p:txBody>
          <a:bodyPr>
            <a:normAutofit/>
          </a:bodyPr>
          <a:lstStyle/>
          <a:p>
            <a:endParaRPr lang="en-US" dirty="0" smtClean="0"/>
          </a:p>
          <a:p>
            <a:pPr>
              <a:buNone/>
            </a:pPr>
            <a:r>
              <a:rPr lang="en-US" sz="2000" b="1" dirty="0" smtClean="0">
                <a:latin typeface="Times New Roman" pitchFamily="18" charset="0"/>
                <a:cs typeface="Times New Roman" pitchFamily="18" charset="0"/>
              </a:rPr>
              <a:t>Based on the collected data (PHV) was collected</a:t>
            </a:r>
          </a:p>
          <a:p>
            <a:pPr>
              <a:buNone/>
            </a:pPr>
            <a:r>
              <a:rPr lang="en-US" sz="2000" b="1" dirty="0" smtClean="0">
                <a:latin typeface="Times New Roman" pitchFamily="18" charset="0"/>
                <a:cs typeface="Times New Roman" pitchFamily="18" charset="0"/>
              </a:rPr>
              <a:t>Peak Hour Volume (PHV): is the maximum numbers of vehicles that pass in the intersections during a period of four quarters </a:t>
            </a:r>
            <a:r>
              <a:rPr lang="en-US" sz="2000" dirty="0" smtClean="0">
                <a:latin typeface="Times New Roman" pitchFamily="18" charset="0"/>
                <a:cs typeface="Times New Roman" pitchFamily="18" charset="0"/>
              </a:rPr>
              <a:t>consecutive (PHVs) numbers are used for:</a:t>
            </a: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A-Design the geometry of the highways.</a:t>
            </a: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B-Functional classification of highways.</a:t>
            </a: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C- Improvement of programs related to traffic operations.</a:t>
            </a: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D-improvement of parking regulations.</a:t>
            </a:r>
            <a:endParaRPr lang="en-GB" sz="2000" dirty="0" smtClean="0">
              <a:latin typeface="Times New Roman" pitchFamily="18" charset="0"/>
              <a:cs typeface="Times New Roman" pitchFamily="18" charset="0"/>
            </a:endParaRPr>
          </a:p>
          <a:p>
            <a:pPr>
              <a:buNone/>
            </a:pPr>
            <a:r>
              <a:rPr lang="en-US" sz="2000" dirty="0" smtClean="0">
                <a:latin typeface="Times New Roman" pitchFamily="18" charset="0"/>
                <a:cs typeface="Times New Roman" pitchFamily="18" charset="0"/>
              </a:rPr>
              <a:t>    E-Capacity analyses.</a:t>
            </a:r>
            <a:endParaRPr lang="en-GB" sz="2000" dirty="0" smtClean="0">
              <a:latin typeface="Times New Roman" pitchFamily="18" charset="0"/>
              <a:cs typeface="Times New Roman" pitchFamily="18" charset="0"/>
            </a:endParaRPr>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735180"/>
            <a:ext cx="8130142" cy="512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وان 4"/>
          <p:cNvSpPr>
            <a:spLocks noGrp="1"/>
          </p:cNvSpPr>
          <p:nvPr>
            <p:ph type="title"/>
          </p:nvPr>
        </p:nvSpPr>
        <p:spPr>
          <a:xfrm>
            <a:off x="323528" y="332656"/>
            <a:ext cx="7239000" cy="660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lvl="0">
              <a:spcBef>
                <a:spcPts val="0"/>
              </a:spcBef>
            </a:pPr>
            <a:r>
              <a:rPr lang="en-GB" sz="1800" b="0" cap="none" dirty="0" smtClean="0">
                <a:ln>
                  <a:noFill/>
                </a:ln>
                <a:solidFill>
                  <a:prstClr val="black"/>
                </a:solidFill>
              </a:rPr>
              <a:t/>
            </a:r>
            <a:br>
              <a:rPr lang="en-GB" sz="1800" b="0" cap="none" dirty="0" smtClean="0">
                <a:ln>
                  <a:noFill/>
                </a:ln>
                <a:solidFill>
                  <a:prstClr val="black"/>
                </a:solidFill>
              </a:rPr>
            </a:br>
            <a:r>
              <a:rPr lang="en-GB" sz="1800" b="0" cap="none" dirty="0">
                <a:ln>
                  <a:noFill/>
                </a:ln>
                <a:solidFill>
                  <a:prstClr val="black"/>
                </a:solidFill>
              </a:rPr>
              <a:t/>
            </a:r>
            <a:br>
              <a:rPr lang="en-GB" sz="1800" b="0" cap="none" dirty="0">
                <a:ln>
                  <a:noFill/>
                </a:ln>
                <a:solidFill>
                  <a:prstClr val="black"/>
                </a:solidFill>
              </a:rPr>
            </a:br>
            <a:r>
              <a:rPr lang="en-GB" sz="1800" b="0" cap="none" dirty="0" smtClean="0">
                <a:ln>
                  <a:noFill/>
                </a:ln>
                <a:solidFill>
                  <a:prstClr val="black"/>
                </a:solidFill>
              </a:rPr>
              <a:t/>
            </a:r>
            <a:br>
              <a:rPr lang="en-GB" sz="1800" b="0" cap="none" dirty="0" smtClean="0">
                <a:ln>
                  <a:noFill/>
                </a:ln>
                <a:solidFill>
                  <a:prstClr val="black"/>
                </a:solidFill>
              </a:rPr>
            </a:br>
            <a:r>
              <a:rPr lang="en-GB" sz="1800" b="0" cap="none" dirty="0" smtClean="0">
                <a:ln>
                  <a:noFill/>
                </a:ln>
                <a:solidFill>
                  <a:prstClr val="black"/>
                </a:solidFill>
              </a:rPr>
              <a:t>Traffic </a:t>
            </a:r>
            <a:r>
              <a:rPr lang="en-GB" sz="1800" b="0" cap="none" dirty="0">
                <a:ln>
                  <a:noFill/>
                </a:ln>
                <a:solidFill>
                  <a:prstClr val="black"/>
                </a:solidFill>
              </a:rPr>
              <a:t>volume counting for Mohammed </a:t>
            </a:r>
            <a:r>
              <a:rPr lang="en-GB" sz="1800" b="0" cap="none" dirty="0" err="1">
                <a:ln>
                  <a:noFill/>
                </a:ln>
                <a:solidFill>
                  <a:prstClr val="black"/>
                </a:solidFill>
              </a:rPr>
              <a:t>Ibn</a:t>
            </a:r>
            <a:r>
              <a:rPr lang="en-GB" sz="1800" b="0" cap="none" dirty="0">
                <a:ln>
                  <a:noFill/>
                </a:ln>
                <a:solidFill>
                  <a:prstClr val="black"/>
                </a:solidFill>
              </a:rPr>
              <a:t> Rashid Al-</a:t>
            </a:r>
            <a:r>
              <a:rPr lang="en-GB" sz="1800" b="0" cap="none" dirty="0" err="1">
                <a:ln>
                  <a:noFill/>
                </a:ln>
                <a:solidFill>
                  <a:prstClr val="black"/>
                </a:solidFill>
              </a:rPr>
              <a:t>Maktoom</a:t>
            </a:r>
            <a:r>
              <a:rPr lang="en-GB" sz="1800" b="0" cap="none" dirty="0">
                <a:ln>
                  <a:noFill/>
                </a:ln>
                <a:solidFill>
                  <a:prstClr val="black"/>
                </a:solidFill>
              </a:rPr>
              <a:t> (Morning)</a:t>
            </a:r>
            <a:r>
              <a:rPr lang="en-US" sz="1800" b="0" i="1" cap="none" dirty="0">
                <a:ln>
                  <a:noFill/>
                </a:ln>
                <a:solidFill>
                  <a:prstClr val="black"/>
                </a:solidFill>
              </a:rPr>
              <a:t/>
            </a:r>
            <a:br>
              <a:rPr lang="en-US" sz="1800" b="0" i="1" cap="none" dirty="0">
                <a:ln>
                  <a:noFill/>
                </a:ln>
                <a:solidFill>
                  <a:prstClr val="black"/>
                </a:solidFill>
              </a:rPr>
            </a:br>
            <a:r>
              <a:rPr lang="en-US" sz="1800" b="0" cap="none" dirty="0">
                <a:ln>
                  <a:noFill/>
                </a:ln>
                <a:solidFill>
                  <a:prstClr val="black"/>
                </a:solidFill>
              </a:rPr>
              <a:t>.</a:t>
            </a:r>
            <a:br>
              <a:rPr lang="en-US" sz="1800" b="0" cap="none" dirty="0">
                <a:ln>
                  <a:noFill/>
                </a:ln>
                <a:solidFill>
                  <a:prstClr val="black"/>
                </a:solidFill>
              </a:rPr>
            </a:br>
            <a:endParaRPr lang="en-US" dirty="0"/>
          </a:p>
        </p:txBody>
      </p:sp>
    </p:spTree>
    <p:extLst>
      <p:ext uri="{BB962C8B-B14F-4D97-AF65-F5344CB8AC3E}">
        <p14:creationId xmlns:p14="http://schemas.microsoft.com/office/powerpoint/2010/main" val="5980554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95536" y="764704"/>
            <a:ext cx="2345899" cy="646331"/>
          </a:xfrm>
          <a:prstGeom prst="rect">
            <a:avLst/>
          </a:prstGeom>
        </p:spPr>
        <p:txBody>
          <a:bodyPr wrap="none">
            <a:spAutoFit/>
          </a:bodyPr>
          <a:lstStyle/>
          <a:p>
            <a:r>
              <a:rPr lang="en-US" b="1" dirty="0" smtClean="0"/>
              <a:t>Periods of counting.</a:t>
            </a:r>
            <a:endParaRPr lang="en-GB" b="1" dirty="0" smtClean="0"/>
          </a:p>
          <a:p>
            <a:endParaRPr lang="en-US" dirty="0"/>
          </a:p>
        </p:txBody>
      </p:sp>
      <p:sp>
        <p:nvSpPr>
          <p:cNvPr id="6" name="مستطيل 5"/>
          <p:cNvSpPr/>
          <p:nvPr/>
        </p:nvSpPr>
        <p:spPr>
          <a:xfrm>
            <a:off x="395536" y="764704"/>
            <a:ext cx="3960440"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عنصر نائب للمحتوى 1"/>
          <p:cNvSpPr>
            <a:spLocks noGrp="1"/>
          </p:cNvSpPr>
          <p:nvPr>
            <p:ph idx="1"/>
          </p:nvPr>
        </p:nvSpPr>
        <p:spPr/>
        <p:txBody>
          <a:bodyPr/>
          <a:lstStyle/>
          <a:p>
            <a:endParaRPr lang="en-US" dirty="0" smtClean="0"/>
          </a:p>
          <a:p>
            <a:endParaRPr lang="en-US" dirty="0" smtClean="0"/>
          </a:p>
          <a:p>
            <a:endParaRPr lang="en-US" dirty="0"/>
          </a:p>
        </p:txBody>
      </p:sp>
      <p:graphicFrame>
        <p:nvGraphicFramePr>
          <p:cNvPr id="3" name="جدول 2"/>
          <p:cNvGraphicFramePr>
            <a:graphicFrameLocks noGrp="1"/>
          </p:cNvGraphicFramePr>
          <p:nvPr>
            <p:extLst>
              <p:ext uri="{D42A27DB-BD31-4B8C-83A1-F6EECF244321}">
                <p14:modId xmlns:p14="http://schemas.microsoft.com/office/powerpoint/2010/main" val="137956190"/>
              </p:ext>
            </p:extLst>
          </p:nvPr>
        </p:nvGraphicFramePr>
        <p:xfrm>
          <a:off x="755576" y="3212976"/>
          <a:ext cx="6984775" cy="2016224"/>
        </p:xfrm>
        <a:graphic>
          <a:graphicData uri="http://schemas.openxmlformats.org/drawingml/2006/table">
            <a:tbl>
              <a:tblPr firstRow="1" firstCol="1" bandRow="1">
                <a:tableStyleId>{5C22544A-7EE6-4342-B048-85BDC9FD1C3A}</a:tableStyleId>
              </a:tblPr>
              <a:tblGrid>
                <a:gridCol w="1437466">
                  <a:extLst>
                    <a:ext uri="{9D8B030D-6E8A-4147-A177-3AD203B41FA5}">
                      <a16:colId xmlns:a16="http://schemas.microsoft.com/office/drawing/2014/main" val="20000"/>
                    </a:ext>
                  </a:extLst>
                </a:gridCol>
                <a:gridCol w="1446069">
                  <a:extLst>
                    <a:ext uri="{9D8B030D-6E8A-4147-A177-3AD203B41FA5}">
                      <a16:colId xmlns:a16="http://schemas.microsoft.com/office/drawing/2014/main" val="20001"/>
                    </a:ext>
                  </a:extLst>
                </a:gridCol>
                <a:gridCol w="886882">
                  <a:extLst>
                    <a:ext uri="{9D8B030D-6E8A-4147-A177-3AD203B41FA5}">
                      <a16:colId xmlns:a16="http://schemas.microsoft.com/office/drawing/2014/main" val="20002"/>
                    </a:ext>
                  </a:extLst>
                </a:gridCol>
                <a:gridCol w="1440596">
                  <a:extLst>
                    <a:ext uri="{9D8B030D-6E8A-4147-A177-3AD203B41FA5}">
                      <a16:colId xmlns:a16="http://schemas.microsoft.com/office/drawing/2014/main" val="20003"/>
                    </a:ext>
                  </a:extLst>
                </a:gridCol>
                <a:gridCol w="1108992">
                  <a:extLst>
                    <a:ext uri="{9D8B030D-6E8A-4147-A177-3AD203B41FA5}">
                      <a16:colId xmlns:a16="http://schemas.microsoft.com/office/drawing/2014/main" val="20004"/>
                    </a:ext>
                  </a:extLst>
                </a:gridCol>
                <a:gridCol w="664770">
                  <a:extLst>
                    <a:ext uri="{9D8B030D-6E8A-4147-A177-3AD203B41FA5}">
                      <a16:colId xmlns:a16="http://schemas.microsoft.com/office/drawing/2014/main" val="20005"/>
                    </a:ext>
                  </a:extLst>
                </a:gridCol>
              </a:tblGrid>
              <a:tr h="664749">
                <a:tc>
                  <a:txBody>
                    <a:bodyPr/>
                    <a:lstStyle/>
                    <a:p>
                      <a:pPr marL="0" marR="0" algn="ctr">
                        <a:lnSpc>
                          <a:spcPct val="115000"/>
                        </a:lnSpc>
                        <a:spcBef>
                          <a:spcPts val="0"/>
                        </a:spcBef>
                        <a:spcAft>
                          <a:spcPts val="0"/>
                        </a:spcAft>
                      </a:pPr>
                      <a:r>
                        <a:rPr lang="en-US" sz="1600" dirty="0">
                          <a:effectLst/>
                        </a:rPr>
                        <a:t>Name of street</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Time</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Date</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PH</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PHV</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GB" sz="1600" dirty="0">
                          <a:effectLst/>
                        </a:rPr>
                        <a:t>PHF</a:t>
                      </a:r>
                      <a:endParaRPr lang="en-US" sz="14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1351475">
                <a:tc>
                  <a:txBody>
                    <a:bodyPr/>
                    <a:lstStyle/>
                    <a:p>
                      <a:pPr marL="0" marR="0">
                        <a:lnSpc>
                          <a:spcPct val="115000"/>
                        </a:lnSpc>
                        <a:spcBef>
                          <a:spcPts val="0"/>
                        </a:spcBef>
                        <a:spcAft>
                          <a:spcPts val="0"/>
                        </a:spcAft>
                      </a:pPr>
                      <a:r>
                        <a:rPr lang="en-US" sz="1600" dirty="0">
                          <a:effectLst/>
                        </a:rPr>
                        <a:t>Mohammed </a:t>
                      </a:r>
                      <a:r>
                        <a:rPr lang="en-US" sz="1600" dirty="0" err="1">
                          <a:effectLst/>
                        </a:rPr>
                        <a:t>Ibn</a:t>
                      </a:r>
                      <a:r>
                        <a:rPr lang="en-US" sz="1600" dirty="0">
                          <a:effectLst/>
                        </a:rPr>
                        <a:t> Rashid Al-</a:t>
                      </a:r>
                      <a:r>
                        <a:rPr lang="en-US" sz="1600" dirty="0" err="1">
                          <a:effectLst/>
                        </a:rPr>
                        <a:t>Maktoum</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7:30 Am-9:30 Am</a:t>
                      </a:r>
                      <a:endParaRPr lang="en-US" sz="1400">
                        <a:effectLst/>
                      </a:endParaRPr>
                    </a:p>
                    <a:p>
                      <a:pPr marL="0" marR="0" algn="ctr">
                        <a:lnSpc>
                          <a:spcPct val="115000"/>
                        </a:lnSpc>
                        <a:spcBef>
                          <a:spcPts val="0"/>
                        </a:spcBef>
                        <a:spcAft>
                          <a:spcPts val="0"/>
                        </a:spcAft>
                      </a:pPr>
                      <a:r>
                        <a:rPr lang="en-US" sz="1600">
                          <a:effectLst/>
                        </a:rPr>
                        <a:t>1:30 Pm-3:30 Pm</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11-2-2020</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7:30 am -8:30 am </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a:effectLst/>
                        </a:rPr>
                        <a:t>1</a:t>
                      </a:r>
                      <a:r>
                        <a:rPr lang="ar-SA" sz="1600">
                          <a:effectLst/>
                        </a:rPr>
                        <a:t>0</a:t>
                      </a:r>
                      <a:r>
                        <a:rPr lang="en-US" sz="1600">
                          <a:effectLst/>
                        </a:rPr>
                        <a:t>17 Veh/hr</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0.69</a:t>
                      </a:r>
                      <a:endParaRPr lang="en-US" sz="1400" dirty="0">
                        <a:effectLst/>
                        <a:latin typeface="Calibri"/>
                        <a:ea typeface="Calibri"/>
                        <a:cs typeface="Arial"/>
                      </a:endParaRPr>
                    </a:p>
                  </a:txBody>
                  <a:tcPr marL="68580" marR="68580" marT="0" marB="0"/>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060848"/>
            <a:ext cx="7242048" cy="1143000"/>
          </a:xfrm>
        </p:spPr>
        <p:txBody>
          <a:bodyPr>
            <a:normAutofit/>
          </a:bodyPr>
          <a:lstStyle/>
          <a:p>
            <a:r>
              <a:rPr lang="en-US" sz="4400" dirty="0" smtClean="0"/>
              <a:t>Analysis &amp; Design</a:t>
            </a:r>
            <a:endParaRPr lang="en-US" sz="4400" dirty="0"/>
          </a:p>
        </p:txBody>
      </p:sp>
      <p:pic>
        <p:nvPicPr>
          <p:cNvPr id="3" name="صورة 2" descr="لل.jpg"/>
          <p:cNvPicPr>
            <a:picLocks noChangeAspect="1"/>
          </p:cNvPicPr>
          <p:nvPr/>
        </p:nvPicPr>
        <p:blipFill>
          <a:blip r:embed="rId2"/>
          <a:stretch>
            <a:fillRect/>
          </a:stretch>
        </p:blipFill>
        <p:spPr>
          <a:xfrm>
            <a:off x="7429520" y="0"/>
            <a:ext cx="2357454" cy="6858000"/>
          </a:xfrm>
          <a:prstGeom prst="rect">
            <a:avLst/>
          </a:prstGeom>
        </p:spPr>
      </p:pic>
    </p:spTree>
    <p:extLst>
      <p:ext uri="{BB962C8B-B14F-4D97-AF65-F5344CB8AC3E}">
        <p14:creationId xmlns:p14="http://schemas.microsoft.com/office/powerpoint/2010/main" val="21920822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0" marR="0">
              <a:lnSpc>
                <a:spcPct val="115000"/>
              </a:lnSpc>
              <a:spcBef>
                <a:spcPts val="1000"/>
              </a:spcBef>
              <a:spcAft>
                <a:spcPts val="0"/>
              </a:spcAft>
            </a:pPr>
            <a:r>
              <a:rPr lang="en-US" sz="4000" dirty="0">
                <a:solidFill>
                  <a:srgbClr val="4F81BD"/>
                </a:solidFill>
                <a:latin typeface="Cambria"/>
                <a:ea typeface="Times New Roman"/>
                <a:cs typeface="Times New Roman"/>
              </a:rPr>
              <a:t>Functional Classification of the Road.</a:t>
            </a:r>
          </a:p>
        </p:txBody>
      </p:sp>
      <p:sp>
        <p:nvSpPr>
          <p:cNvPr id="3" name="عنصر نائب للمحتوى 2"/>
          <p:cNvSpPr>
            <a:spLocks noGrp="1"/>
          </p:cNvSpPr>
          <p:nvPr>
            <p:ph idx="1"/>
          </p:nvPr>
        </p:nvSpPr>
        <p:spPr/>
        <p:txBody>
          <a:bodyPr>
            <a:normAutofit fontScale="77500" lnSpcReduction="20000"/>
          </a:bodyPr>
          <a:lstStyle/>
          <a:p>
            <a:pPr marL="0" marR="0" algn="just">
              <a:lnSpc>
                <a:spcPct val="115000"/>
              </a:lnSpc>
              <a:spcBef>
                <a:spcPts val="0"/>
              </a:spcBef>
              <a:spcAft>
                <a:spcPts val="1000"/>
              </a:spcAft>
            </a:pPr>
            <a:r>
              <a:rPr lang="en-US" sz="2800" dirty="0" smtClean="0">
                <a:latin typeface="Times New Roman"/>
                <a:ea typeface="Calibri"/>
                <a:cs typeface="Arial"/>
              </a:rPr>
              <a:t>The </a:t>
            </a:r>
            <a:r>
              <a:rPr lang="en-US" sz="2800" dirty="0">
                <a:latin typeface="Times New Roman"/>
                <a:ea typeface="Calibri"/>
                <a:cs typeface="Arial"/>
              </a:rPr>
              <a:t>targeted project passes through an urban area, and the road is classified as arterial, based on Nablus Municipality master plan. Accordingly, the road is classified as urban arterial.</a:t>
            </a:r>
            <a:endParaRPr lang="en-US" sz="2400" dirty="0">
              <a:latin typeface="Calibri"/>
              <a:ea typeface="Calibri"/>
              <a:cs typeface="Arial"/>
            </a:endParaRPr>
          </a:p>
          <a:p>
            <a:pPr marL="0" marR="0" algn="just">
              <a:lnSpc>
                <a:spcPct val="115000"/>
              </a:lnSpc>
              <a:spcBef>
                <a:spcPts val="0"/>
              </a:spcBef>
              <a:spcAft>
                <a:spcPts val="1000"/>
              </a:spcAft>
            </a:pPr>
            <a:r>
              <a:rPr lang="en-US" sz="2800" dirty="0">
                <a:latin typeface="Times New Roman"/>
                <a:ea typeface="Calibri"/>
                <a:cs typeface="Arial"/>
              </a:rPr>
              <a:t>According to the expected degree of use, the road can be classified as a main road so it is an </a:t>
            </a:r>
            <a:r>
              <a:rPr lang="en-US" sz="2800" b="1" dirty="0">
                <a:latin typeface="Times New Roman"/>
                <a:ea typeface="Calibri"/>
                <a:cs typeface="Arial"/>
              </a:rPr>
              <a:t>Urban Arterial </a:t>
            </a:r>
            <a:r>
              <a:rPr lang="en-US" sz="2800" dirty="0">
                <a:latin typeface="Times New Roman"/>
                <a:ea typeface="Calibri"/>
                <a:cs typeface="Arial"/>
              </a:rPr>
              <a:t>Road. The number of lanes is assumed to be </a:t>
            </a:r>
            <a:r>
              <a:rPr lang="en-US" sz="2800" b="1" dirty="0">
                <a:latin typeface="Times New Roman"/>
                <a:ea typeface="Calibri"/>
                <a:cs typeface="Arial"/>
              </a:rPr>
              <a:t>four lanes “two lanes in each direction, in order to carry the expected traffic for the coming twenty years”, so it classified as a multi-lane highway</a:t>
            </a:r>
            <a:r>
              <a:rPr lang="en-US" sz="2800" dirty="0">
                <a:latin typeface="Times New Roman"/>
                <a:ea typeface="Calibri"/>
                <a:cs typeface="Arial"/>
              </a:rPr>
              <a:t>. Urban Arterial allowed higher grades for design compared with rural arterial, and accordingly this is more suitable in this project due to the difficult </a:t>
            </a:r>
            <a:r>
              <a:rPr lang="en-US" sz="2800" dirty="0" smtClean="0">
                <a:latin typeface="Times New Roman"/>
                <a:ea typeface="Calibri"/>
                <a:cs typeface="Arial"/>
              </a:rPr>
              <a:t>topography .</a:t>
            </a:r>
            <a:endParaRPr lang="en-US" sz="2400" dirty="0" smtClean="0">
              <a:latin typeface="Calibri"/>
              <a:ea typeface="Calibri"/>
              <a:cs typeface="Arial"/>
            </a:endParaRPr>
          </a:p>
          <a:p>
            <a:pPr marL="0" indent="0">
              <a:buNone/>
            </a:pPr>
            <a:endParaRPr lang="en-US" dirty="0"/>
          </a:p>
        </p:txBody>
      </p:sp>
    </p:spTree>
    <p:extLst>
      <p:ext uri="{BB962C8B-B14F-4D97-AF65-F5344CB8AC3E}">
        <p14:creationId xmlns:p14="http://schemas.microsoft.com/office/powerpoint/2010/main" val="16621230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a:solidFill>
                  <a:srgbClr val="4F81BD"/>
                </a:solidFill>
                <a:latin typeface="Cambria"/>
                <a:ea typeface="Times New Roman"/>
                <a:cs typeface="Times New Roman"/>
              </a:rPr>
              <a:t>Design speed</a:t>
            </a:r>
            <a:endParaRPr lang="en-US" dirty="0"/>
          </a:p>
        </p:txBody>
      </p:sp>
      <p:sp>
        <p:nvSpPr>
          <p:cNvPr id="3" name="عنصر نائب للمحتوى 2"/>
          <p:cNvSpPr>
            <a:spLocks noGrp="1"/>
          </p:cNvSpPr>
          <p:nvPr>
            <p:ph idx="1"/>
          </p:nvPr>
        </p:nvSpPr>
        <p:spPr/>
        <p:txBody>
          <a:bodyPr>
            <a:normAutofit fontScale="92500" lnSpcReduction="20000"/>
          </a:bodyPr>
          <a:lstStyle/>
          <a:p>
            <a:pPr marL="0" marR="0" indent="0">
              <a:lnSpc>
                <a:spcPct val="115000"/>
              </a:lnSpc>
              <a:spcBef>
                <a:spcPts val="0"/>
              </a:spcBef>
              <a:spcAft>
                <a:spcPts val="1200"/>
              </a:spcAft>
              <a:buNone/>
            </a:pPr>
            <a:endParaRPr lang="en-US" sz="3200" b="1" dirty="0">
              <a:solidFill>
                <a:srgbClr val="4F81BD"/>
              </a:solidFill>
              <a:latin typeface="Cambria"/>
              <a:ea typeface="Times New Roman"/>
              <a:cs typeface="Times New Roman"/>
            </a:endParaRPr>
          </a:p>
          <a:p>
            <a:pPr marL="0" marR="0" algn="just">
              <a:lnSpc>
                <a:spcPct val="115000"/>
              </a:lnSpc>
              <a:spcBef>
                <a:spcPts val="0"/>
              </a:spcBef>
              <a:spcAft>
                <a:spcPts val="1000"/>
              </a:spcAft>
            </a:pPr>
            <a:r>
              <a:rPr lang="en-US" sz="2800" dirty="0" smtClean="0">
                <a:latin typeface="Times New Roman"/>
                <a:ea typeface="Calibri"/>
                <a:cs typeface="Arial"/>
              </a:rPr>
              <a:t>The </a:t>
            </a:r>
            <a:r>
              <a:rPr lang="en-US" sz="2800" dirty="0">
                <a:latin typeface="Times New Roman"/>
                <a:ea typeface="Calibri"/>
                <a:cs typeface="Arial"/>
              </a:rPr>
              <a:t>design speed depends mainly on the </a:t>
            </a:r>
            <a:r>
              <a:rPr lang="en-US" sz="2800" b="1" dirty="0">
                <a:latin typeface="Times New Roman"/>
                <a:ea typeface="Calibri"/>
                <a:cs typeface="Arial"/>
              </a:rPr>
              <a:t>topography of the highway location and the classification of the highway</a:t>
            </a:r>
            <a:r>
              <a:rPr lang="en-US" sz="2800" dirty="0">
                <a:latin typeface="Times New Roman"/>
                <a:ea typeface="Calibri"/>
                <a:cs typeface="Arial"/>
              </a:rPr>
              <a:t>. As the project is classified as an urban arterial highway with </a:t>
            </a:r>
            <a:r>
              <a:rPr lang="en-US" sz="2800" b="1" dirty="0">
                <a:latin typeface="Times New Roman"/>
                <a:ea typeface="Calibri"/>
                <a:cs typeface="Arial"/>
              </a:rPr>
              <a:t>mountainous and steep topography</a:t>
            </a:r>
            <a:r>
              <a:rPr lang="en-US" sz="2800" dirty="0">
                <a:latin typeface="Times New Roman"/>
                <a:ea typeface="Calibri"/>
                <a:cs typeface="Arial"/>
              </a:rPr>
              <a:t>, according to the AASHTO, the range of design speed in this case is 60-90 km/hr. The design speed is considered to be 60km/</a:t>
            </a:r>
            <a:r>
              <a:rPr lang="en-US" sz="2800" dirty="0" err="1">
                <a:latin typeface="Times New Roman"/>
                <a:ea typeface="Calibri"/>
                <a:cs typeface="Arial"/>
              </a:rPr>
              <a:t>hr</a:t>
            </a:r>
            <a:r>
              <a:rPr lang="en-US" sz="2800" dirty="0">
                <a:latin typeface="Times New Roman"/>
                <a:ea typeface="Calibri"/>
                <a:cs typeface="Arial"/>
              </a:rPr>
              <a:t> with min. radius of 123m. However, this speed could be reduced in some location with sharp curves.</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29769929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0" marR="0">
              <a:lnSpc>
                <a:spcPct val="115000"/>
              </a:lnSpc>
              <a:spcBef>
                <a:spcPts val="200"/>
              </a:spcBef>
              <a:spcAft>
                <a:spcPts val="0"/>
              </a:spcAft>
            </a:pPr>
            <a:r>
              <a:rPr lang="en-US" sz="4000" dirty="0">
                <a:solidFill>
                  <a:srgbClr val="4F81BD"/>
                </a:solidFill>
                <a:latin typeface="Cambria"/>
                <a:ea typeface="Times New Roman"/>
                <a:cs typeface="Times New Roman"/>
              </a:rPr>
              <a:t>Design Vehicle </a:t>
            </a:r>
            <a:endParaRPr lang="en-US" sz="3600" dirty="0">
              <a:solidFill>
                <a:srgbClr val="243F60"/>
              </a:solidFill>
              <a:latin typeface="Cambria"/>
              <a:ea typeface="Times New Roman"/>
              <a:cs typeface="Times New Roman"/>
            </a:endParaRPr>
          </a:p>
        </p:txBody>
      </p:sp>
      <p:sp>
        <p:nvSpPr>
          <p:cNvPr id="3" name="عنصر نائب للمحتوى 2"/>
          <p:cNvSpPr>
            <a:spLocks noGrp="1"/>
          </p:cNvSpPr>
          <p:nvPr>
            <p:ph idx="1"/>
          </p:nvPr>
        </p:nvSpPr>
        <p:spPr>
          <a:xfrm>
            <a:off x="457200" y="1609416"/>
            <a:ext cx="6491064" cy="4195848"/>
          </a:xfrm>
        </p:spPr>
        <p:txBody>
          <a:bodyPr>
            <a:normAutofit fontScale="77500" lnSpcReduction="20000"/>
          </a:bodyPr>
          <a:lstStyle/>
          <a:p>
            <a:pPr marL="0" marR="0" algn="just">
              <a:lnSpc>
                <a:spcPct val="115000"/>
              </a:lnSpc>
              <a:spcBef>
                <a:spcPts val="1200"/>
              </a:spcBef>
              <a:spcAft>
                <a:spcPts val="0"/>
              </a:spcAft>
            </a:pPr>
            <a:r>
              <a:rPr lang="en-US" sz="2800" dirty="0" smtClean="0">
                <a:latin typeface="Times New Roman"/>
                <a:ea typeface="Calibri"/>
                <a:cs typeface="Arial"/>
              </a:rPr>
              <a:t>Design </a:t>
            </a:r>
            <a:r>
              <a:rPr lang="en-US" sz="2800" dirty="0">
                <a:latin typeface="Times New Roman"/>
                <a:ea typeface="Calibri"/>
                <a:cs typeface="Arial"/>
              </a:rPr>
              <a:t>vehicle, is </a:t>
            </a:r>
            <a:r>
              <a:rPr lang="en-US" sz="2800" b="1" dirty="0">
                <a:latin typeface="Times New Roman"/>
                <a:ea typeface="Calibri"/>
                <a:cs typeface="Arial"/>
              </a:rPr>
              <a:t>a vehicle whose characteristics represent all vehicles expected to use the highway</a:t>
            </a:r>
            <a:r>
              <a:rPr lang="en-US" sz="2800" dirty="0">
                <a:latin typeface="Times New Roman"/>
                <a:ea typeface="Calibri"/>
                <a:cs typeface="Arial"/>
              </a:rPr>
              <a:t>. It’s important to consider the dimensions of the vehicle (length, width and height), the turning radius and the operation characteristics. By coordination with the municipality engineer, WB-15 is selected as a design vehicle.</a:t>
            </a:r>
            <a:endParaRPr lang="en-US" sz="2400" dirty="0">
              <a:latin typeface="Calibri"/>
              <a:ea typeface="Calibri"/>
              <a:cs typeface="Arial"/>
            </a:endParaRPr>
          </a:p>
          <a:p>
            <a:pPr marL="0" marR="0" algn="just">
              <a:lnSpc>
                <a:spcPct val="115000"/>
              </a:lnSpc>
              <a:spcBef>
                <a:spcPts val="1800"/>
              </a:spcBef>
              <a:spcAft>
                <a:spcPts val="0"/>
              </a:spcAft>
            </a:pPr>
            <a:r>
              <a:rPr lang="en-US" sz="2800" dirty="0">
                <a:latin typeface="Times New Roman"/>
                <a:ea typeface="Calibri"/>
                <a:cs typeface="Arial"/>
              </a:rPr>
              <a:t>The characteristics of this vehicle as described in AASHTO 2011 are:</a:t>
            </a:r>
            <a:endParaRPr lang="en-US" sz="2400" dirty="0">
              <a:latin typeface="Calibri"/>
              <a:ea typeface="Calibri"/>
              <a:cs typeface="Arial"/>
            </a:endParaRPr>
          </a:p>
          <a:p>
            <a:pPr marL="0" marR="0" algn="just">
              <a:lnSpc>
                <a:spcPct val="115000"/>
              </a:lnSpc>
              <a:spcBef>
                <a:spcPts val="0"/>
              </a:spcBef>
              <a:spcAft>
                <a:spcPts val="0"/>
              </a:spcAft>
            </a:pPr>
            <a:r>
              <a:rPr lang="en-US" sz="2800" dirty="0">
                <a:latin typeface="Times New Roman"/>
                <a:ea typeface="Calibri"/>
                <a:cs typeface="Arial"/>
              </a:rPr>
              <a:t>Overall Height = 3.674 m</a:t>
            </a:r>
            <a:endParaRPr lang="en-US" sz="2400" dirty="0">
              <a:latin typeface="Calibri"/>
              <a:ea typeface="Calibri"/>
              <a:cs typeface="Arial"/>
            </a:endParaRPr>
          </a:p>
          <a:p>
            <a:pPr marL="0" marR="0" algn="just">
              <a:lnSpc>
                <a:spcPct val="115000"/>
              </a:lnSpc>
              <a:spcBef>
                <a:spcPts val="0"/>
              </a:spcBef>
              <a:spcAft>
                <a:spcPts val="0"/>
              </a:spcAft>
            </a:pPr>
            <a:r>
              <a:rPr lang="en-US" sz="2800" dirty="0">
                <a:latin typeface="Times New Roman"/>
                <a:ea typeface="Calibri"/>
                <a:cs typeface="Arial"/>
              </a:rPr>
              <a:t>Overall Width = 2.59 m</a:t>
            </a:r>
            <a:endParaRPr lang="en-US" sz="2400" dirty="0">
              <a:latin typeface="Calibri"/>
              <a:ea typeface="Calibri"/>
              <a:cs typeface="Arial"/>
            </a:endParaRPr>
          </a:p>
          <a:p>
            <a:pPr marL="0" marR="0" algn="just">
              <a:lnSpc>
                <a:spcPct val="115000"/>
              </a:lnSpc>
              <a:spcBef>
                <a:spcPts val="0"/>
              </a:spcBef>
              <a:spcAft>
                <a:spcPts val="0"/>
              </a:spcAft>
            </a:pPr>
            <a:r>
              <a:rPr lang="en-US" sz="2800" dirty="0">
                <a:latin typeface="Times New Roman"/>
                <a:ea typeface="Calibri"/>
                <a:cs typeface="Arial"/>
              </a:rPr>
              <a:t>Overall Length = 16.76 m </a:t>
            </a:r>
            <a:endParaRPr lang="en-US" sz="2800" dirty="0" smtClean="0">
              <a:latin typeface="Times New Roman"/>
              <a:ea typeface="Calibri"/>
              <a:cs typeface="Arial"/>
            </a:endParaRPr>
          </a:p>
          <a:p>
            <a:pPr marL="0" marR="0" indent="0" algn="just">
              <a:lnSpc>
                <a:spcPct val="115000"/>
              </a:lnSpc>
              <a:spcBef>
                <a:spcPts val="0"/>
              </a:spcBef>
              <a:spcAft>
                <a:spcPts val="0"/>
              </a:spcAft>
              <a:buNone/>
            </a:pPr>
            <a:endParaRPr lang="en-US" sz="2800" dirty="0" smtClean="0">
              <a:latin typeface="Times New Roman"/>
              <a:ea typeface="Calibri"/>
              <a:cs typeface="Arial"/>
            </a:endParaRPr>
          </a:p>
          <a:p>
            <a:pPr marL="0" indent="0">
              <a:buNone/>
            </a:pPr>
            <a:endParaRPr lang="en-US" dirty="0"/>
          </a:p>
        </p:txBody>
      </p:sp>
      <p:pic>
        <p:nvPicPr>
          <p:cNvPr id="4" name="Picture 81"/>
          <p:cNvPicPr/>
          <p:nvPr/>
        </p:nvPicPr>
        <p:blipFill>
          <a:blip r:embed="rId2">
            <a:extLst>
              <a:ext uri="{28A0092B-C50C-407E-A947-70E740481C1C}">
                <a14:useLocalDpi xmlns:a14="http://schemas.microsoft.com/office/drawing/2010/main" val="0"/>
              </a:ext>
            </a:extLst>
          </a:blip>
          <a:stretch>
            <a:fillRect/>
          </a:stretch>
        </p:blipFill>
        <p:spPr>
          <a:xfrm>
            <a:off x="3779912" y="4365104"/>
            <a:ext cx="4392488" cy="2507815"/>
          </a:xfrm>
          <a:prstGeom prst="rect">
            <a:avLst/>
          </a:prstGeom>
        </p:spPr>
      </p:pic>
    </p:spTree>
    <p:extLst>
      <p:ext uri="{BB962C8B-B14F-4D97-AF65-F5344CB8AC3E}">
        <p14:creationId xmlns:p14="http://schemas.microsoft.com/office/powerpoint/2010/main" val="19167501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71400"/>
            <a:ext cx="7239000" cy="1143000"/>
          </a:xfrm>
        </p:spPr>
        <p:txBody>
          <a:bodyPr/>
          <a:lstStyle/>
          <a:p>
            <a:r>
              <a:rPr lang="en-US" sz="4000" dirty="0">
                <a:ln w="500">
                  <a:solidFill>
                    <a:srgbClr val="B13F9A">
                      <a:shade val="20000"/>
                      <a:satMod val="120000"/>
                    </a:srgbClr>
                  </a:solidFill>
                </a:ln>
                <a:solidFill>
                  <a:srgbClr val="4F81BD"/>
                </a:solidFill>
                <a:latin typeface="Cambria"/>
                <a:ea typeface="Times New Roman"/>
                <a:cs typeface="Times New Roman"/>
              </a:rPr>
              <a:t>Design Vehicle </a:t>
            </a:r>
            <a:endParaRPr lang="en-US" dirty="0"/>
          </a:p>
        </p:txBody>
      </p:sp>
      <p:sp>
        <p:nvSpPr>
          <p:cNvPr id="3" name="عنصر نائب للمحتوى 2"/>
          <p:cNvSpPr>
            <a:spLocks noGrp="1"/>
          </p:cNvSpPr>
          <p:nvPr>
            <p:ph idx="1"/>
          </p:nvPr>
        </p:nvSpPr>
        <p:spPr>
          <a:xfrm>
            <a:off x="323528" y="980728"/>
            <a:ext cx="7239000" cy="4846320"/>
          </a:xfrm>
        </p:spPr>
        <p:txBody>
          <a:bodyPr/>
          <a:lstStyle/>
          <a:p>
            <a:r>
              <a:rPr lang="en-US" sz="1900" dirty="0">
                <a:solidFill>
                  <a:srgbClr val="000000"/>
                </a:solidFill>
                <a:latin typeface="Times New Roman"/>
                <a:ea typeface="Calibri"/>
                <a:cs typeface="Arial"/>
              </a:rPr>
              <a:t>Minimum turning radius is taken into account in the intersections design. And for making sure that the design is true, the Vehicle </a:t>
            </a:r>
            <a:r>
              <a:rPr lang="en-US" sz="1900" dirty="0" smtClean="0">
                <a:solidFill>
                  <a:srgbClr val="000000"/>
                </a:solidFill>
                <a:latin typeface="Times New Roman"/>
                <a:ea typeface="Calibri"/>
                <a:cs typeface="Arial"/>
              </a:rPr>
              <a:t>Tracking </a:t>
            </a:r>
            <a:r>
              <a:rPr lang="en-US" sz="1900" dirty="0">
                <a:solidFill>
                  <a:srgbClr val="000000"/>
                </a:solidFill>
                <a:latin typeface="Times New Roman"/>
                <a:ea typeface="Calibri"/>
                <a:cs typeface="Arial"/>
              </a:rPr>
              <a:t>Check is used for that purpose as </a:t>
            </a:r>
            <a:r>
              <a:rPr lang="en-US" sz="1900" dirty="0" smtClean="0">
                <a:solidFill>
                  <a:srgbClr val="000000"/>
                </a:solidFill>
                <a:latin typeface="Times New Roman"/>
                <a:ea typeface="Calibri"/>
                <a:cs typeface="Arial"/>
              </a:rPr>
              <a:t>shown:</a:t>
            </a:r>
          </a:p>
          <a:p>
            <a:pPr marL="0" indent="0">
              <a:buNone/>
            </a:pPr>
            <a:endParaRPr lang="en-US" dirty="0"/>
          </a:p>
        </p:txBody>
      </p:sp>
      <p:pic>
        <p:nvPicPr>
          <p:cNvPr id="4" name="Picture 9"/>
          <p:cNvPicPr/>
          <p:nvPr/>
        </p:nvPicPr>
        <p:blipFill>
          <a:blip r:embed="rId2" cstate="print">
            <a:extLst>
              <a:ext uri="{28A0092B-C50C-407E-A947-70E740481C1C}">
                <a14:useLocalDpi xmlns:a14="http://schemas.microsoft.com/office/drawing/2010/main" val="0"/>
              </a:ext>
            </a:extLst>
          </a:blip>
          <a:stretch>
            <a:fillRect/>
          </a:stretch>
        </p:blipFill>
        <p:spPr>
          <a:xfrm>
            <a:off x="1691680" y="1988840"/>
            <a:ext cx="6336704" cy="288032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05064"/>
            <a:ext cx="7055768" cy="3253367"/>
          </a:xfrm>
          <a:prstGeom prst="rect">
            <a:avLst/>
          </a:prstGeom>
        </p:spPr>
      </p:pic>
    </p:spTree>
    <p:extLst>
      <p:ext uri="{BB962C8B-B14F-4D97-AF65-F5344CB8AC3E}">
        <p14:creationId xmlns:p14="http://schemas.microsoft.com/office/powerpoint/2010/main" val="12782052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7239000" cy="1224136"/>
          </a:xfrm>
        </p:spPr>
        <p:txBody>
          <a:bodyPr>
            <a:noAutofit/>
          </a:bodyPr>
          <a:lstStyle/>
          <a:p>
            <a:r>
              <a:rPr lang="en-US" sz="2800" dirty="0" smtClean="0">
                <a:solidFill>
                  <a:srgbClr val="4F81BD"/>
                </a:solidFill>
                <a:latin typeface="Times New Roman"/>
                <a:ea typeface="Times New Roman"/>
                <a:cs typeface="Times New Roman"/>
              </a:rPr>
              <a:t/>
            </a:r>
            <a:br>
              <a:rPr lang="en-US" sz="2800" dirty="0" smtClean="0">
                <a:solidFill>
                  <a:srgbClr val="4F81BD"/>
                </a:solidFill>
                <a:latin typeface="Times New Roman"/>
                <a:ea typeface="Times New Roman"/>
                <a:cs typeface="Times New Roman"/>
              </a:rPr>
            </a:br>
            <a:r>
              <a:rPr lang="en-US" sz="2800" dirty="0">
                <a:solidFill>
                  <a:srgbClr val="4F81BD"/>
                </a:solidFill>
                <a:latin typeface="Times New Roman"/>
                <a:ea typeface="Times New Roman"/>
                <a:cs typeface="Times New Roman"/>
              </a:rPr>
              <a:t/>
            </a:r>
            <a:br>
              <a:rPr lang="en-US" sz="2800" dirty="0">
                <a:solidFill>
                  <a:srgbClr val="4F81BD"/>
                </a:solidFill>
                <a:latin typeface="Times New Roman"/>
                <a:ea typeface="Times New Roman"/>
                <a:cs typeface="Times New Roman"/>
              </a:rPr>
            </a:br>
            <a:r>
              <a:rPr lang="en-US" sz="2800" dirty="0" smtClean="0">
                <a:solidFill>
                  <a:srgbClr val="4F81BD"/>
                </a:solidFill>
                <a:latin typeface="Times New Roman"/>
                <a:ea typeface="Times New Roman"/>
                <a:cs typeface="Times New Roman"/>
              </a:rPr>
              <a:t/>
            </a:r>
            <a:br>
              <a:rPr lang="en-US" sz="2800" dirty="0" smtClean="0">
                <a:solidFill>
                  <a:srgbClr val="4F81BD"/>
                </a:solidFill>
                <a:latin typeface="Times New Roman"/>
                <a:ea typeface="Times New Roman"/>
                <a:cs typeface="Times New Roman"/>
              </a:rPr>
            </a:br>
            <a:r>
              <a:rPr lang="en-US" sz="2800" dirty="0">
                <a:solidFill>
                  <a:srgbClr val="4F81BD"/>
                </a:solidFill>
                <a:latin typeface="Times New Roman"/>
                <a:ea typeface="Times New Roman"/>
                <a:cs typeface="Times New Roman"/>
              </a:rPr>
              <a:t/>
            </a:r>
            <a:br>
              <a:rPr lang="en-US" sz="2800" dirty="0">
                <a:solidFill>
                  <a:srgbClr val="4F81BD"/>
                </a:solidFill>
                <a:latin typeface="Times New Roman"/>
                <a:ea typeface="Times New Roman"/>
                <a:cs typeface="Times New Roman"/>
              </a:rPr>
            </a:br>
            <a:r>
              <a:rPr lang="en-US" sz="2800" dirty="0" smtClean="0">
                <a:solidFill>
                  <a:srgbClr val="4F81BD"/>
                </a:solidFill>
                <a:latin typeface="Times New Roman"/>
                <a:ea typeface="Times New Roman"/>
                <a:cs typeface="Times New Roman"/>
              </a:rPr>
              <a:t/>
            </a:r>
            <a:br>
              <a:rPr lang="en-US" sz="2800" dirty="0" smtClean="0">
                <a:solidFill>
                  <a:srgbClr val="4F81BD"/>
                </a:solidFill>
                <a:latin typeface="Times New Roman"/>
                <a:ea typeface="Times New Roman"/>
                <a:cs typeface="Times New Roman"/>
              </a:rPr>
            </a:br>
            <a:r>
              <a:rPr lang="en-US" sz="2800" dirty="0" smtClean="0">
                <a:solidFill>
                  <a:srgbClr val="4F81BD"/>
                </a:solidFill>
                <a:latin typeface="Times New Roman"/>
                <a:ea typeface="Times New Roman"/>
                <a:cs typeface="Times New Roman"/>
              </a:rPr>
              <a:t>Evaluating </a:t>
            </a:r>
            <a:r>
              <a:rPr lang="en-US" sz="2800" dirty="0">
                <a:solidFill>
                  <a:srgbClr val="4F81BD"/>
                </a:solidFill>
                <a:latin typeface="Times New Roman"/>
                <a:ea typeface="Times New Roman"/>
                <a:cs typeface="Times New Roman"/>
              </a:rPr>
              <a:t>and Examination the Existing Design</a:t>
            </a:r>
            <a:r>
              <a:rPr lang="en-US" sz="2800" dirty="0">
                <a:solidFill>
                  <a:srgbClr val="4F81BD"/>
                </a:solidFill>
                <a:latin typeface="Cambria"/>
                <a:ea typeface="Times New Roman"/>
                <a:cs typeface="Times New Roman"/>
              </a:rPr>
              <a:t/>
            </a:r>
            <a:br>
              <a:rPr lang="en-US" sz="2800" dirty="0">
                <a:solidFill>
                  <a:srgbClr val="4F81BD"/>
                </a:solidFill>
                <a:latin typeface="Cambria"/>
                <a:ea typeface="Times New Roman"/>
                <a:cs typeface="Times New Roman"/>
              </a:rPr>
            </a:br>
            <a:endParaRPr lang="en-US" sz="2800" dirty="0"/>
          </a:p>
        </p:txBody>
      </p:sp>
      <p:sp>
        <p:nvSpPr>
          <p:cNvPr id="3" name="عنصر نائب للمحتوى 2"/>
          <p:cNvSpPr>
            <a:spLocks noGrp="1"/>
          </p:cNvSpPr>
          <p:nvPr>
            <p:ph idx="1"/>
          </p:nvPr>
        </p:nvSpPr>
        <p:spPr/>
        <p:txBody>
          <a:bodyPr>
            <a:normAutofit fontScale="77500" lnSpcReduction="20000"/>
          </a:bodyPr>
          <a:lstStyle/>
          <a:p>
            <a:pPr marL="0" marR="0" algn="just">
              <a:lnSpc>
                <a:spcPct val="115000"/>
              </a:lnSpc>
              <a:spcBef>
                <a:spcPts val="0"/>
              </a:spcBef>
              <a:spcAft>
                <a:spcPts val="1000"/>
              </a:spcAft>
            </a:pPr>
            <a:r>
              <a:rPr lang="en-US" sz="2800" dirty="0" smtClean="0">
                <a:solidFill>
                  <a:srgbClr val="000000"/>
                </a:solidFill>
                <a:latin typeface="Times New Roman"/>
                <a:ea typeface="Calibri"/>
                <a:cs typeface="Arial"/>
              </a:rPr>
              <a:t>This </a:t>
            </a:r>
            <a:r>
              <a:rPr lang="en-US" sz="2800" dirty="0">
                <a:solidFill>
                  <a:srgbClr val="000000"/>
                </a:solidFill>
                <a:latin typeface="Times New Roman"/>
                <a:ea typeface="Calibri"/>
                <a:cs typeface="Arial"/>
              </a:rPr>
              <a:t>segment of the ring road is in a mountainous area and this will cause occurrence of sudden sharp curves and high grades and this contributing in reducing the speed in some areas or make changes in the existing centerline, also the high grade will cause a high cut and fill.</a:t>
            </a:r>
            <a:endParaRPr lang="en-US" sz="2400" dirty="0">
              <a:latin typeface="Calibri"/>
              <a:ea typeface="Calibri"/>
              <a:cs typeface="Arial"/>
            </a:endParaRPr>
          </a:p>
          <a:p>
            <a:pPr marL="0" marR="0" algn="just">
              <a:lnSpc>
                <a:spcPct val="115000"/>
              </a:lnSpc>
              <a:spcBef>
                <a:spcPts val="0"/>
              </a:spcBef>
              <a:spcAft>
                <a:spcPts val="1000"/>
              </a:spcAft>
            </a:pPr>
            <a:r>
              <a:rPr lang="en-US" sz="2800" dirty="0">
                <a:solidFill>
                  <a:srgbClr val="000000"/>
                </a:solidFill>
                <a:latin typeface="Times New Roman"/>
                <a:ea typeface="Calibri"/>
                <a:cs typeface="Arial"/>
              </a:rPr>
              <a:t>The alignment of the road is opened approximately with length of 2.5 km with variable width between 20 m to 25 m the fully width. The grade of the existing road is high in certain specifications because of the mountainous topography. After 1.780 km from the beginning of the existing road there is residential area. Finally, the nature of the existing asphalt layer is loose at some location of road specially at the beginning due to traffic and rain water runoff.</a:t>
            </a:r>
            <a:endParaRPr lang="en-US" sz="2400" dirty="0">
              <a:latin typeface="Calibri"/>
              <a:ea typeface="Calibri"/>
              <a:cs typeface="Arial"/>
            </a:endParaRPr>
          </a:p>
          <a:p>
            <a:endParaRPr lang="en-US" dirty="0"/>
          </a:p>
        </p:txBody>
      </p:sp>
    </p:spTree>
    <p:extLst>
      <p:ext uri="{BB962C8B-B14F-4D97-AF65-F5344CB8AC3E}">
        <p14:creationId xmlns:p14="http://schemas.microsoft.com/office/powerpoint/2010/main" val="2086375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16632"/>
            <a:ext cx="7239000" cy="1143000"/>
          </a:xfrm>
        </p:spPr>
        <p:txBody>
          <a:bodyPr>
            <a:normAutofit fontScale="90000"/>
          </a:bodyPr>
          <a:lstStyle/>
          <a:p>
            <a:r>
              <a:rPr lang="en-US" dirty="0"/>
              <a:t>Design of </a:t>
            </a:r>
            <a:r>
              <a:rPr lang="en-US" dirty="0" smtClean="0"/>
              <a:t>Horizontal   </a:t>
            </a:r>
            <a:r>
              <a:rPr lang="en-US" dirty="0"/>
              <a:t>Alignment</a:t>
            </a:r>
          </a:p>
        </p:txBody>
      </p:sp>
      <p:sp>
        <p:nvSpPr>
          <p:cNvPr id="3" name="عنصر نائب للمحتوى 2"/>
          <p:cNvSpPr>
            <a:spLocks noGrp="1"/>
          </p:cNvSpPr>
          <p:nvPr>
            <p:ph idx="1"/>
          </p:nvPr>
        </p:nvSpPr>
        <p:spPr>
          <a:xfrm>
            <a:off x="395536" y="1268760"/>
            <a:ext cx="7239000" cy="5472608"/>
          </a:xfrm>
        </p:spPr>
        <p:txBody>
          <a:bodyPr>
            <a:normAutofit fontScale="25000" lnSpcReduction="20000"/>
          </a:bodyPr>
          <a:lstStyle/>
          <a:p>
            <a:pPr marL="0" marR="0" algn="just">
              <a:lnSpc>
                <a:spcPct val="115000"/>
              </a:lnSpc>
              <a:spcBef>
                <a:spcPts val="0"/>
              </a:spcBef>
              <a:spcAft>
                <a:spcPts val="1000"/>
              </a:spcAft>
            </a:pPr>
            <a:r>
              <a:rPr lang="en-US" sz="6400" dirty="0">
                <a:latin typeface="Times New Roman"/>
                <a:ea typeface="Calibri"/>
                <a:cs typeface="Arial"/>
              </a:rPr>
              <a:t>Horizontal alignment consists of straight lines (tangents) connected by curves. They are usually a segment of circle having a radii which used to have a smooth traffic flow along the curve</a:t>
            </a:r>
            <a:r>
              <a:rPr lang="en-US" sz="5600" dirty="0">
                <a:latin typeface="Calibri"/>
                <a:ea typeface="Calibri"/>
                <a:cs typeface="Arial"/>
              </a:rPr>
              <a:t>.</a:t>
            </a:r>
            <a:r>
              <a:rPr lang="en-US" sz="5600" dirty="0">
                <a:latin typeface="Times New Roman"/>
                <a:ea typeface="Calibri"/>
                <a:cs typeface="Arial"/>
              </a:rPr>
              <a:t> The design of the Horizontal Alignment is based on design criteria in AASHTO 2011. The most important elements to be checked are horizontal curve related elements. The Civil 3D software is used to developed the H.A</a:t>
            </a:r>
            <a:r>
              <a:rPr lang="en-US" sz="5600" dirty="0" smtClean="0">
                <a:latin typeface="Times New Roman"/>
                <a:ea typeface="Calibri"/>
                <a:cs typeface="Arial"/>
              </a:rPr>
              <a:t>.</a:t>
            </a:r>
          </a:p>
          <a:p>
            <a:pPr marL="0" marR="0">
              <a:lnSpc>
                <a:spcPct val="115000"/>
              </a:lnSpc>
              <a:spcBef>
                <a:spcPts val="200"/>
              </a:spcBef>
              <a:spcAft>
                <a:spcPts val="0"/>
              </a:spcAft>
            </a:pPr>
            <a:r>
              <a:rPr lang="en-US" sz="5600" b="1" dirty="0">
                <a:solidFill>
                  <a:srgbClr val="243F60"/>
                </a:solidFill>
                <a:latin typeface="Cambria"/>
                <a:ea typeface="Times New Roman"/>
                <a:cs typeface="Times New Roman"/>
              </a:rPr>
              <a:t>List of design criteria </a:t>
            </a:r>
          </a:p>
          <a:p>
            <a:pPr marL="0" marR="0" indent="0" algn="justLow">
              <a:lnSpc>
                <a:spcPct val="150000"/>
              </a:lnSpc>
              <a:spcBef>
                <a:spcPts val="1800"/>
              </a:spcBef>
              <a:spcAft>
                <a:spcPts val="0"/>
              </a:spcAft>
              <a:buNone/>
            </a:pPr>
            <a:r>
              <a:rPr lang="en-US" sz="5600" b="1" dirty="0">
                <a:solidFill>
                  <a:srgbClr val="000000"/>
                </a:solidFill>
                <a:latin typeface="Times New Roman"/>
                <a:ea typeface="Calibri"/>
                <a:cs typeface="Arial"/>
              </a:rPr>
              <a:t>1. Design speed: </a:t>
            </a:r>
            <a:r>
              <a:rPr lang="en-US" sz="5600" dirty="0">
                <a:solidFill>
                  <a:srgbClr val="000000"/>
                </a:solidFill>
                <a:latin typeface="Times New Roman"/>
                <a:ea typeface="Calibri"/>
                <a:cs typeface="Arial"/>
              </a:rPr>
              <a:t>The design speed is selected to be 60 km/hr.</a:t>
            </a:r>
            <a:endParaRPr lang="en-US" sz="4400" dirty="0">
              <a:latin typeface="Calibri"/>
              <a:ea typeface="Calibri"/>
              <a:cs typeface="Arial"/>
            </a:endParaRPr>
          </a:p>
          <a:p>
            <a:pPr marL="0" marR="0" indent="0" algn="justLow">
              <a:lnSpc>
                <a:spcPct val="150000"/>
              </a:lnSpc>
              <a:spcBef>
                <a:spcPts val="0"/>
              </a:spcBef>
              <a:spcAft>
                <a:spcPts val="0"/>
              </a:spcAft>
              <a:buNone/>
            </a:pPr>
            <a:r>
              <a:rPr lang="en-US" sz="5600" dirty="0">
                <a:solidFill>
                  <a:srgbClr val="000000"/>
                </a:solidFill>
                <a:latin typeface="Times New Roman"/>
                <a:ea typeface="Calibri"/>
                <a:cs typeface="Arial"/>
              </a:rPr>
              <a:t>The 60km/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(could be reduced in some sections up to 50 km/</a:t>
            </a:r>
            <a:r>
              <a:rPr lang="en-US" sz="5600" dirty="0" err="1">
                <a:solidFill>
                  <a:srgbClr val="000000"/>
                </a:solidFill>
                <a:latin typeface="Times New Roman"/>
                <a:ea typeface="Calibri"/>
                <a:cs typeface="Arial"/>
              </a:rPr>
              <a:t>hr</a:t>
            </a:r>
            <a:r>
              <a:rPr lang="en-US" sz="5600" dirty="0" smtClean="0">
                <a:solidFill>
                  <a:srgbClr val="000000"/>
                </a:solidFill>
                <a:latin typeface="Times New Roman"/>
                <a:ea typeface="Calibri"/>
                <a:cs typeface="Arial"/>
              </a:rPr>
              <a:t>).</a:t>
            </a:r>
          </a:p>
          <a:p>
            <a:pPr marL="0" marR="0" algn="justLow">
              <a:lnSpc>
                <a:spcPct val="150000"/>
              </a:lnSpc>
              <a:spcBef>
                <a:spcPts val="0"/>
              </a:spcBef>
              <a:spcAft>
                <a:spcPts val="0"/>
              </a:spcAft>
            </a:pPr>
            <a:r>
              <a:rPr lang="en-US" sz="5600" dirty="0">
                <a:solidFill>
                  <a:srgbClr val="000000"/>
                </a:solidFill>
                <a:latin typeface="Times New Roman"/>
                <a:ea typeface="Calibri"/>
                <a:cs typeface="Arial"/>
              </a:rPr>
              <a:t>Speed = 60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a:t>
            </a:r>
            <a:r>
              <a:rPr lang="en-US" sz="5600" dirty="0">
                <a:solidFill>
                  <a:srgbClr val="000000"/>
                </a:solidFill>
                <a:latin typeface="Times New Roman"/>
                <a:ea typeface="Calibri"/>
                <a:cs typeface="Arial"/>
                <a:sym typeface="Wingdings"/>
              </a:rPr>
              <a:t></a:t>
            </a:r>
            <a:r>
              <a:rPr lang="en-US" sz="5600" dirty="0">
                <a:solidFill>
                  <a:srgbClr val="000000"/>
                </a:solidFill>
                <a:latin typeface="Times New Roman"/>
                <a:ea typeface="Calibri"/>
                <a:cs typeface="Arial"/>
              </a:rPr>
              <a:t> from station 0+00 to 1+100 </a:t>
            </a:r>
            <a:endParaRPr lang="en-US" sz="4400" dirty="0">
              <a:latin typeface="Calibri"/>
              <a:ea typeface="Calibri"/>
              <a:cs typeface="Arial"/>
            </a:endParaRPr>
          </a:p>
          <a:p>
            <a:pPr marL="0" marR="0" algn="justLow">
              <a:lnSpc>
                <a:spcPct val="150000"/>
              </a:lnSpc>
              <a:spcBef>
                <a:spcPts val="0"/>
              </a:spcBef>
              <a:spcAft>
                <a:spcPts val="0"/>
              </a:spcAft>
            </a:pPr>
            <a:r>
              <a:rPr lang="en-US" sz="5600" dirty="0">
                <a:solidFill>
                  <a:srgbClr val="000000"/>
                </a:solidFill>
                <a:latin typeface="Times New Roman"/>
                <a:ea typeface="Calibri"/>
                <a:cs typeface="Arial"/>
              </a:rPr>
              <a:t>Speed = 50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a:t>
            </a:r>
            <a:r>
              <a:rPr lang="en-US" sz="5600" dirty="0">
                <a:solidFill>
                  <a:srgbClr val="000000"/>
                </a:solidFill>
                <a:latin typeface="Times New Roman"/>
                <a:ea typeface="Calibri"/>
                <a:cs typeface="Arial"/>
                <a:sym typeface="Wingdings"/>
              </a:rPr>
              <a:t></a:t>
            </a:r>
            <a:r>
              <a:rPr lang="en-US" sz="5600" dirty="0">
                <a:solidFill>
                  <a:srgbClr val="000000"/>
                </a:solidFill>
                <a:latin typeface="Times New Roman"/>
                <a:ea typeface="Calibri"/>
                <a:cs typeface="Arial"/>
              </a:rPr>
              <a:t> from station 1+100 to 1+850</a:t>
            </a:r>
            <a:endParaRPr lang="en-US" sz="4400" dirty="0">
              <a:latin typeface="Calibri"/>
              <a:ea typeface="Calibri"/>
              <a:cs typeface="Arial"/>
            </a:endParaRPr>
          </a:p>
          <a:p>
            <a:pPr marL="0" marR="0" algn="justLow">
              <a:lnSpc>
                <a:spcPct val="150000"/>
              </a:lnSpc>
              <a:spcBef>
                <a:spcPts val="0"/>
              </a:spcBef>
              <a:spcAft>
                <a:spcPts val="0"/>
              </a:spcAft>
            </a:pPr>
            <a:r>
              <a:rPr lang="en-US" sz="5600" dirty="0">
                <a:solidFill>
                  <a:srgbClr val="000000"/>
                </a:solidFill>
                <a:latin typeface="Times New Roman"/>
                <a:ea typeface="Calibri"/>
                <a:cs typeface="Arial"/>
              </a:rPr>
              <a:t>Return to Speed = 60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a:t>
            </a:r>
            <a:r>
              <a:rPr lang="en-US" sz="5600" dirty="0">
                <a:solidFill>
                  <a:srgbClr val="000000"/>
                </a:solidFill>
                <a:latin typeface="Times New Roman"/>
                <a:ea typeface="Calibri"/>
                <a:cs typeface="Arial"/>
                <a:sym typeface="Wingdings"/>
              </a:rPr>
              <a:t></a:t>
            </a:r>
            <a:r>
              <a:rPr lang="en-US" sz="5600" dirty="0">
                <a:solidFill>
                  <a:srgbClr val="000000"/>
                </a:solidFill>
                <a:latin typeface="Times New Roman"/>
                <a:ea typeface="Calibri"/>
                <a:cs typeface="Arial"/>
              </a:rPr>
              <a:t>from station 1+850 to the end of the street.</a:t>
            </a:r>
            <a:endParaRPr lang="en-US" sz="4400" dirty="0">
              <a:latin typeface="Calibri"/>
              <a:ea typeface="Calibri"/>
              <a:cs typeface="Arial"/>
            </a:endParaRPr>
          </a:p>
          <a:p>
            <a:pPr marL="0" marR="0" indent="0" algn="justLow">
              <a:lnSpc>
                <a:spcPct val="150000"/>
              </a:lnSpc>
              <a:spcBef>
                <a:spcPts val="0"/>
              </a:spcBef>
              <a:spcAft>
                <a:spcPts val="0"/>
              </a:spcAft>
              <a:buNone/>
            </a:pPr>
            <a:r>
              <a:rPr lang="en-US" sz="5600" b="1" dirty="0">
                <a:solidFill>
                  <a:srgbClr val="000000"/>
                </a:solidFill>
                <a:latin typeface="Times New Roman"/>
                <a:ea typeface="Calibri"/>
                <a:cs typeface="Arial"/>
              </a:rPr>
              <a:t>2. Minimum radius:</a:t>
            </a:r>
            <a:r>
              <a:rPr lang="en-US" sz="5600" dirty="0">
                <a:solidFill>
                  <a:srgbClr val="000000"/>
                </a:solidFill>
                <a:latin typeface="Times New Roman"/>
                <a:ea typeface="Calibri"/>
                <a:cs typeface="Arial"/>
              </a:rPr>
              <a:t> The radius corresponding to design speed 60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 125m. The radius corresponding to design speed 50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 80m. </a:t>
            </a:r>
            <a:endParaRPr lang="en-US" sz="5600" dirty="0" smtClean="0">
              <a:solidFill>
                <a:srgbClr val="000000"/>
              </a:solidFill>
              <a:latin typeface="Times New Roman"/>
              <a:ea typeface="Calibri"/>
              <a:cs typeface="Arial"/>
            </a:endParaRPr>
          </a:p>
          <a:p>
            <a:pPr marL="0" marR="0" indent="0" algn="justLow">
              <a:lnSpc>
                <a:spcPct val="150000"/>
              </a:lnSpc>
              <a:spcBef>
                <a:spcPts val="1800"/>
              </a:spcBef>
              <a:spcAft>
                <a:spcPts val="0"/>
              </a:spcAft>
              <a:buNone/>
            </a:pPr>
            <a:r>
              <a:rPr lang="en-US" sz="5600" b="1" dirty="0">
                <a:solidFill>
                  <a:srgbClr val="000000"/>
                </a:solidFill>
                <a:latin typeface="Times New Roman"/>
                <a:ea typeface="Calibri"/>
                <a:cs typeface="Arial"/>
              </a:rPr>
              <a:t>3. Super elevation:</a:t>
            </a:r>
            <a:r>
              <a:rPr lang="en-US" sz="5600" dirty="0">
                <a:solidFill>
                  <a:srgbClr val="000000"/>
                </a:solidFill>
                <a:latin typeface="Times New Roman"/>
                <a:ea typeface="Calibri"/>
                <a:cs typeface="Arial"/>
              </a:rPr>
              <a:t> Maximum super elevation = 6%.</a:t>
            </a:r>
            <a:endParaRPr lang="en-US" sz="4400" dirty="0">
              <a:latin typeface="Calibri"/>
              <a:ea typeface="Calibri"/>
              <a:cs typeface="Arial"/>
            </a:endParaRPr>
          </a:p>
          <a:p>
            <a:pPr marL="0" marR="0" indent="0" algn="justLow">
              <a:lnSpc>
                <a:spcPct val="150000"/>
              </a:lnSpc>
              <a:spcBef>
                <a:spcPts val="1800"/>
              </a:spcBef>
              <a:spcAft>
                <a:spcPts val="0"/>
              </a:spcAft>
              <a:buNone/>
            </a:pPr>
            <a:r>
              <a:rPr lang="en-US" sz="5600" b="1" dirty="0">
                <a:solidFill>
                  <a:srgbClr val="000000"/>
                </a:solidFill>
                <a:latin typeface="Times New Roman"/>
                <a:ea typeface="Calibri"/>
                <a:cs typeface="Arial"/>
              </a:rPr>
              <a:t>4. Minimum length of the curves:</a:t>
            </a:r>
            <a:endParaRPr lang="en-US" sz="4400" dirty="0">
              <a:latin typeface="Calibri"/>
              <a:ea typeface="Calibri"/>
              <a:cs typeface="Arial"/>
            </a:endParaRPr>
          </a:p>
          <a:p>
            <a:pPr marL="0" marR="0" algn="justLow">
              <a:lnSpc>
                <a:spcPct val="150000"/>
              </a:lnSpc>
              <a:spcBef>
                <a:spcPts val="0"/>
              </a:spcBef>
              <a:spcAft>
                <a:spcPts val="0"/>
              </a:spcAft>
            </a:pPr>
            <a:r>
              <a:rPr lang="en-US" sz="5600" dirty="0" smtClean="0">
                <a:solidFill>
                  <a:srgbClr val="000000"/>
                </a:solidFill>
                <a:latin typeface="Times New Roman"/>
                <a:ea typeface="Calibri"/>
                <a:cs typeface="Arial"/>
              </a:rPr>
              <a:t>In </a:t>
            </a:r>
            <a:r>
              <a:rPr lang="en-US" sz="5600" dirty="0">
                <a:solidFill>
                  <a:srgbClr val="000000"/>
                </a:solidFill>
                <a:latin typeface="Times New Roman"/>
                <a:ea typeface="Calibri"/>
                <a:cs typeface="Arial"/>
              </a:rPr>
              <a:t>this project, V = 60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 L = 3*60 = 180m</a:t>
            </a:r>
            <a:endParaRPr lang="en-US" sz="4400" dirty="0">
              <a:latin typeface="Calibri"/>
              <a:ea typeface="Calibri"/>
              <a:cs typeface="Arial"/>
            </a:endParaRPr>
          </a:p>
          <a:p>
            <a:pPr marL="0" marR="0" algn="justLow">
              <a:lnSpc>
                <a:spcPct val="150000"/>
              </a:lnSpc>
              <a:spcBef>
                <a:spcPts val="0"/>
              </a:spcBef>
              <a:spcAft>
                <a:spcPts val="0"/>
              </a:spcAft>
            </a:pPr>
            <a:r>
              <a:rPr lang="en-US" sz="5600" dirty="0">
                <a:solidFill>
                  <a:srgbClr val="000000"/>
                </a:solidFill>
                <a:latin typeface="Times New Roman"/>
                <a:ea typeface="Calibri"/>
                <a:cs typeface="Arial"/>
              </a:rPr>
              <a:t>if the speed is reduced to 50 km/</a:t>
            </a:r>
            <a:r>
              <a:rPr lang="en-US" sz="5600" dirty="0" err="1">
                <a:solidFill>
                  <a:srgbClr val="000000"/>
                </a:solidFill>
                <a:latin typeface="Times New Roman"/>
                <a:ea typeface="Calibri"/>
                <a:cs typeface="Arial"/>
              </a:rPr>
              <a:t>hr</a:t>
            </a:r>
            <a:r>
              <a:rPr lang="en-US" sz="5600" dirty="0">
                <a:solidFill>
                  <a:srgbClr val="000000"/>
                </a:solidFill>
                <a:latin typeface="Times New Roman"/>
                <a:ea typeface="Calibri"/>
                <a:cs typeface="Arial"/>
              </a:rPr>
              <a:t> → L = 150m</a:t>
            </a:r>
            <a:endParaRPr lang="en-US" sz="4400" dirty="0">
              <a:latin typeface="Calibri"/>
              <a:ea typeface="Calibri"/>
              <a:cs typeface="Arial"/>
            </a:endParaRPr>
          </a:p>
          <a:p>
            <a:pPr marL="0" marR="0" indent="0" algn="justLow">
              <a:lnSpc>
                <a:spcPct val="150000"/>
              </a:lnSpc>
              <a:spcBef>
                <a:spcPts val="0"/>
              </a:spcBef>
              <a:spcAft>
                <a:spcPts val="0"/>
              </a:spcAft>
              <a:buNone/>
            </a:pPr>
            <a:endParaRPr lang="en-US" sz="2800" dirty="0" smtClean="0">
              <a:solidFill>
                <a:srgbClr val="000000"/>
              </a:solidFill>
              <a:latin typeface="Times New Roman"/>
              <a:ea typeface="Calibri"/>
              <a:cs typeface="Arial"/>
            </a:endParaRPr>
          </a:p>
          <a:p>
            <a:pPr marL="0" marR="0" indent="0" algn="justLow">
              <a:lnSpc>
                <a:spcPct val="150000"/>
              </a:lnSpc>
              <a:spcBef>
                <a:spcPts val="0"/>
              </a:spcBef>
              <a:spcAft>
                <a:spcPts val="0"/>
              </a:spcAft>
              <a:buNone/>
            </a:pPr>
            <a:endParaRPr lang="en-US" sz="2400" dirty="0">
              <a:latin typeface="Calibri"/>
              <a:ea typeface="Calibri"/>
              <a:cs typeface="Arial"/>
            </a:endParaRPr>
          </a:p>
          <a:p>
            <a:pPr marL="0" marR="0" algn="just">
              <a:lnSpc>
                <a:spcPct val="115000"/>
              </a:lnSpc>
              <a:spcBef>
                <a:spcPts val="0"/>
              </a:spcBef>
              <a:spcAft>
                <a:spcPts val="1000"/>
              </a:spcAft>
            </a:pPr>
            <a:endParaRPr lang="en-US" sz="2800" dirty="0">
              <a:latin typeface="Calibri"/>
              <a:ea typeface="Calibri"/>
              <a:cs typeface="Arial"/>
            </a:endParaRPr>
          </a:p>
          <a:p>
            <a:endParaRPr lang="en-US" dirty="0"/>
          </a:p>
        </p:txBody>
      </p:sp>
    </p:spTree>
    <p:extLst>
      <p:ext uri="{BB962C8B-B14F-4D97-AF65-F5344CB8AC3E}">
        <p14:creationId xmlns:p14="http://schemas.microsoft.com/office/powerpoint/2010/main" val="3453908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4">
            <a:extLst>
              <a:ext uri="{FF2B5EF4-FFF2-40B4-BE49-F238E27FC236}">
                <a16:creationId xmlns:a16="http://schemas.microsoft.com/office/drawing/2014/main" id="{8CC14948-FC38-48A7-A446-9F8B032B8C74}"/>
              </a:ext>
            </a:extLst>
          </p:cNvPr>
          <p:cNvGrpSpPr>
            <a:grpSpLocks noGrp="1"/>
          </p:cNvGrpSpPr>
          <p:nvPr/>
        </p:nvGrpSpPr>
        <p:grpSpPr>
          <a:xfrm>
            <a:off x="214282" y="285728"/>
            <a:ext cx="7239002" cy="747705"/>
            <a:chOff x="2284243" y="1323446"/>
            <a:chExt cx="4417432" cy="669016"/>
          </a:xfrm>
          <a:effectLst>
            <a:glow rad="63500">
              <a:schemeClr val="accent5">
                <a:satMod val="175000"/>
                <a:alpha val="40000"/>
              </a:schemeClr>
            </a:glow>
          </a:effectLst>
          <a:scene3d>
            <a:camera prst="orthographicFront">
              <a:rot lat="0" lon="0" rev="0"/>
            </a:camera>
            <a:lightRig rig="balanced" dir="t">
              <a:rot lat="0" lon="0" rev="8700000"/>
            </a:lightRig>
          </a:scene3d>
        </p:grpSpPr>
        <p:grpSp>
          <p:nvGrpSpPr>
            <p:cNvPr id="3" name="Group 6">
              <a:extLst>
                <a:ext uri="{FF2B5EF4-FFF2-40B4-BE49-F238E27FC236}">
                  <a16:creationId xmlns:a16="http://schemas.microsoft.com/office/drawing/2014/main" id="{99271EFD-EA5A-4F99-9F8C-66582BB612E3}"/>
                </a:ext>
              </a:extLst>
            </p:cNvPr>
            <p:cNvGrpSpPr/>
            <p:nvPr/>
          </p:nvGrpSpPr>
          <p:grpSpPr>
            <a:xfrm>
              <a:off x="2284243" y="1323446"/>
              <a:ext cx="4417432" cy="669016"/>
              <a:chOff x="3074249" y="1304223"/>
              <a:chExt cx="6612832" cy="814863"/>
            </a:xfrm>
          </p:grpSpPr>
          <p:grpSp>
            <p:nvGrpSpPr>
              <p:cNvPr id="4" name="Group"/>
              <p:cNvGrpSpPr/>
              <p:nvPr/>
            </p:nvGrpSpPr>
            <p:grpSpPr>
              <a:xfrm>
                <a:off x="3074249" y="1340709"/>
                <a:ext cx="6612832" cy="778377"/>
                <a:chOff x="-1" y="-1"/>
                <a:chExt cx="8817104" cy="1037832"/>
              </a:xfrm>
            </p:grpSpPr>
            <p:sp>
              <p:nvSpPr>
                <p:cNvPr id="9" name="Rectangle"/>
                <p:cNvSpPr/>
                <p:nvPr/>
              </p:nvSpPr>
              <p:spPr>
                <a:xfrm rot="10800000" flipH="1">
                  <a:off x="904357" y="23808"/>
                  <a:ext cx="1170734" cy="990215"/>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a:outerShdw blurRad="44450" dist="27940" dir="5400000" algn="ctr">
                    <a:srgbClr val="000000">
                      <a:alpha val="32000"/>
                    </a:srgbClr>
                  </a:outerShdw>
                </a:effectLst>
                <a:sp3d>
                  <a:bevelT w="190500" h="38100"/>
                </a:sp3d>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10" name="Rectangle"/>
                <p:cNvSpPr/>
                <p:nvPr/>
              </p:nvSpPr>
              <p:spPr>
                <a:xfrm rot="18821210">
                  <a:off x="1597650" y="239222"/>
                  <a:ext cx="337891" cy="581835"/>
                </a:xfrm>
                <a:prstGeom prst="rect">
                  <a:avLst/>
                </a:prstGeom>
                <a:solidFill>
                  <a:schemeClr val="tx2">
                    <a:lumMod val="40000"/>
                    <a:lumOff val="60000"/>
                  </a:schemeClr>
                </a:solidFill>
                <a:ln w="12700" cap="flat">
                  <a:noFill/>
                  <a:miter lim="400000"/>
                </a:ln>
                <a:effectLst>
                  <a:outerShdw blurRad="44450" dist="27940" dir="5400000" algn="ctr">
                    <a:srgbClr val="000000">
                      <a:alpha val="32000"/>
                    </a:srgbClr>
                  </a:outerShdw>
                </a:effectLst>
                <a:sp3d>
                  <a:bevelT w="190500" h="38100"/>
                </a:sp3d>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11" name="Triangle"/>
                <p:cNvSpPr/>
                <p:nvPr/>
              </p:nvSpPr>
              <p:spPr>
                <a:xfrm>
                  <a:off x="1521667" y="32082"/>
                  <a:ext cx="1009256" cy="4996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chemeClr val="tx2">
                    <a:lumMod val="40000"/>
                    <a:lumOff val="60000"/>
                  </a:schemeClr>
                </a:solidFill>
                <a:ln w="12700" cap="flat">
                  <a:noFill/>
                  <a:miter lim="400000"/>
                </a:ln>
                <a:effectLst>
                  <a:outerShdw blurRad="44450" dist="27940" dir="5400000" algn="ctr">
                    <a:srgbClr val="000000">
                      <a:alpha val="32000"/>
                    </a:srgbClr>
                  </a:outerShdw>
                </a:effectLst>
                <a:sp3d/>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12" name="Shape"/>
                <p:cNvSpPr/>
                <p:nvPr/>
              </p:nvSpPr>
              <p:spPr>
                <a:xfrm>
                  <a:off x="-1" y="0"/>
                  <a:ext cx="1933181" cy="10378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559"/>
                      </a:lnTo>
                      <a:lnTo>
                        <a:pt x="10323" y="21600"/>
                      </a:lnTo>
                      <a:lnTo>
                        <a:pt x="21600" y="0"/>
                      </a:lnTo>
                      <a:lnTo>
                        <a:pt x="0" y="0"/>
                      </a:ln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44450" dist="27940" dir="5400000" algn="ctr">
                    <a:srgbClr val="000000">
                      <a:alpha val="32000"/>
                    </a:srgbClr>
                  </a:outerShdw>
                </a:effectLst>
                <a:sp3d/>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13" name="Shape"/>
                <p:cNvSpPr/>
                <p:nvPr/>
              </p:nvSpPr>
              <p:spPr>
                <a:xfrm>
                  <a:off x="1485081" y="-1"/>
                  <a:ext cx="7332022" cy="1037817"/>
                </a:xfrm>
                <a:custGeom>
                  <a:avLst/>
                  <a:gdLst>
                    <a:gd name="connsiteX0" fmla="*/ 6573 w 47750"/>
                    <a:gd name="connsiteY0" fmla="*/ 8 h 21600"/>
                    <a:gd name="connsiteX1" fmla="*/ 0 w 47750"/>
                    <a:gd name="connsiteY1" fmla="*/ 21501 h 21600"/>
                    <a:gd name="connsiteX2" fmla="*/ 21600 w 47750"/>
                    <a:gd name="connsiteY2" fmla="*/ 21600 h 21600"/>
                    <a:gd name="connsiteX3" fmla="*/ 47750 w 47750"/>
                    <a:gd name="connsiteY3" fmla="*/ 0 h 21600"/>
                    <a:gd name="connsiteX4" fmla="*/ 6573 w 47750"/>
                    <a:gd name="connsiteY4" fmla="*/ 8 h 21600"/>
                    <a:gd name="connsiteX0" fmla="*/ 6573 w 47750"/>
                    <a:gd name="connsiteY0" fmla="*/ 8 h 24006"/>
                    <a:gd name="connsiteX1" fmla="*/ 0 w 47750"/>
                    <a:gd name="connsiteY1" fmla="*/ 21501 h 24006"/>
                    <a:gd name="connsiteX2" fmla="*/ 47750 w 47750"/>
                    <a:gd name="connsiteY2" fmla="*/ 24006 h 24006"/>
                    <a:gd name="connsiteX3" fmla="*/ 47750 w 47750"/>
                    <a:gd name="connsiteY3" fmla="*/ 0 h 24006"/>
                    <a:gd name="connsiteX4" fmla="*/ 6573 w 47750"/>
                    <a:gd name="connsiteY4" fmla="*/ 8 h 24006"/>
                    <a:gd name="connsiteX0" fmla="*/ 6573 w 47750"/>
                    <a:gd name="connsiteY0" fmla="*/ 8 h 22631"/>
                    <a:gd name="connsiteX1" fmla="*/ 0 w 47750"/>
                    <a:gd name="connsiteY1" fmla="*/ 21501 h 22631"/>
                    <a:gd name="connsiteX2" fmla="*/ 47750 w 47750"/>
                    <a:gd name="connsiteY2" fmla="*/ 22631 h 22631"/>
                    <a:gd name="connsiteX3" fmla="*/ 47750 w 47750"/>
                    <a:gd name="connsiteY3" fmla="*/ 0 h 22631"/>
                    <a:gd name="connsiteX4" fmla="*/ 6573 w 47750"/>
                    <a:gd name="connsiteY4" fmla="*/ 8 h 22631"/>
                    <a:gd name="connsiteX0" fmla="*/ 6573 w 47750"/>
                    <a:gd name="connsiteY0" fmla="*/ 8 h 21501"/>
                    <a:gd name="connsiteX1" fmla="*/ 0 w 47750"/>
                    <a:gd name="connsiteY1" fmla="*/ 21501 h 21501"/>
                    <a:gd name="connsiteX2" fmla="*/ 47750 w 47750"/>
                    <a:gd name="connsiteY2" fmla="*/ 21256 h 21501"/>
                    <a:gd name="connsiteX3" fmla="*/ 47750 w 47750"/>
                    <a:gd name="connsiteY3" fmla="*/ 0 h 21501"/>
                    <a:gd name="connsiteX4" fmla="*/ 6573 w 47750"/>
                    <a:gd name="connsiteY4" fmla="*/ 8 h 215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50" h="21501" extrusionOk="0">
                      <a:moveTo>
                        <a:pt x="6573" y="8"/>
                      </a:moveTo>
                      <a:lnTo>
                        <a:pt x="0" y="21501"/>
                      </a:lnTo>
                      <a:lnTo>
                        <a:pt x="47750" y="21256"/>
                      </a:lnTo>
                      <a:lnTo>
                        <a:pt x="47750" y="0"/>
                      </a:lnTo>
                      <a:lnTo>
                        <a:pt x="6573" y="8"/>
                      </a:lnTo>
                      <a:close/>
                    </a:path>
                  </a:pathLst>
                </a:custGeom>
                <a:solidFill>
                  <a:schemeClr val="tx2">
                    <a:lumMod val="40000"/>
                    <a:lumOff val="60000"/>
                  </a:schemeClr>
                </a:solidFill>
                <a:ln w="12700" cap="flat">
                  <a:noFill/>
                  <a:miter lim="400000"/>
                </a:ln>
                <a:effectLst>
                  <a:outerShdw blurRad="44450" dist="27940" dir="5400000" algn="ctr">
                    <a:srgbClr val="000000">
                      <a:alpha val="32000"/>
                    </a:srgbClr>
                  </a:outerShdw>
                </a:effectLst>
                <a:sp3d/>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grpSp>
          <p:sp>
            <p:nvSpPr>
              <p:cNvPr id="8" name="TextBox 34"/>
              <p:cNvSpPr txBox="1"/>
              <p:nvPr/>
            </p:nvSpPr>
            <p:spPr>
              <a:xfrm>
                <a:off x="3238548" y="1304223"/>
                <a:ext cx="500046" cy="578599"/>
              </a:xfrm>
              <a:prstGeom prst="rect">
                <a:avLst/>
              </a:prstGeom>
              <a:ln w="12700">
                <a:noFill/>
                <a:miter lim="400000"/>
              </a:ln>
              <a:effectLst>
                <a:outerShdw blurRad="44450" dist="27940" dir="5400000" algn="ctr">
                  <a:srgbClr val="000000">
                    <a:alpha val="32000"/>
                  </a:srgbClr>
                </a:outerShdw>
              </a:effectLst>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34289" rIns="34289" bIns="34289">
                <a:spAutoFit/>
              </a:bodyPr>
              <a:lstStyle>
                <a:lvl1pPr>
                  <a:defRPr sz="4000">
                    <a:solidFill>
                      <a:srgbClr val="535353"/>
                    </a:solidFill>
                    <a:latin typeface="Arial Rounded MT Bold"/>
                    <a:ea typeface="Arial Rounded MT Bold"/>
                    <a:cs typeface="Arial Rounded MT Bold"/>
                    <a:sym typeface="Arial Rounded MT Bold"/>
                  </a:defRPr>
                </a:lvl1pPr>
              </a:lstStyle>
              <a:p>
                <a:pPr algn="ctr" defTabSz="685800" hangingPunct="0">
                  <a:defRPr/>
                </a:pPr>
                <a:r>
                  <a:rPr lang="en-US" sz="3000" kern="0" dirty="0" smtClean="0">
                    <a:latin typeface="Times New Roman" panose="02020603050405020304" pitchFamily="18" charset="0"/>
                    <a:cs typeface="Times New Roman" panose="02020603050405020304" pitchFamily="18" charset="0"/>
                  </a:rPr>
                  <a:t>1</a:t>
                </a:r>
                <a:endParaRPr sz="3000" kern="0" dirty="0">
                  <a:latin typeface="Times New Roman" panose="02020603050405020304" pitchFamily="18" charset="0"/>
                  <a:cs typeface="Times New Roman" panose="02020603050405020304" pitchFamily="18" charset="0"/>
                </a:endParaRPr>
              </a:p>
            </p:txBody>
          </p:sp>
        </p:grpSp>
        <p:sp>
          <p:nvSpPr>
            <p:cNvPr id="6" name="Rectangle 8">
              <a:extLst>
                <a:ext uri="{FF2B5EF4-FFF2-40B4-BE49-F238E27FC236}">
                  <a16:creationId xmlns:a16="http://schemas.microsoft.com/office/drawing/2014/main" id="{CE16D852-C1FF-44A1-BD1C-AF3FEE6AD6A1}"/>
                </a:ext>
              </a:extLst>
            </p:cNvPr>
            <p:cNvSpPr/>
            <p:nvPr/>
          </p:nvSpPr>
          <p:spPr>
            <a:xfrm>
              <a:off x="4027978" y="1451286"/>
              <a:ext cx="1059503" cy="413079"/>
            </a:xfrm>
            <a:prstGeom prst="rect">
              <a:avLst/>
            </a:prstGeom>
            <a:ln>
              <a:noFill/>
            </a:ln>
            <a:effectLst>
              <a:outerShdw blurRad="44450" dist="27940" dir="5400000" algn="ctr">
                <a:srgbClr val="000000">
                  <a:alpha val="32000"/>
                </a:srgbClr>
              </a:outerShdw>
            </a:effectLst>
            <a:sp3d>
              <a:bevelT w="190500" h="38100"/>
            </a:sp3d>
          </p:spPr>
          <p:txBody>
            <a:bodyPr wrap="none">
              <a:spAutoFit/>
            </a:bodyPr>
            <a:lstStyle/>
            <a:p>
              <a:pPr lvl="0" algn="ct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 Area </a:t>
              </a: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5" name="Group 13">
            <a:extLst>
              <a:ext uri="{FF2B5EF4-FFF2-40B4-BE49-F238E27FC236}">
                <a16:creationId xmlns:a16="http://schemas.microsoft.com/office/drawing/2014/main" id="{A945FC35-DF36-4ABD-B098-884C181B5FF5}"/>
              </a:ext>
            </a:extLst>
          </p:cNvPr>
          <p:cNvGrpSpPr/>
          <p:nvPr/>
        </p:nvGrpSpPr>
        <p:grpSpPr>
          <a:xfrm>
            <a:off x="1071506" y="1142984"/>
            <a:ext cx="8072494" cy="785818"/>
            <a:chOff x="2269413" y="655405"/>
            <a:chExt cx="4861451" cy="633402"/>
          </a:xfrm>
          <a:effectLst>
            <a:glow rad="63500">
              <a:schemeClr val="accent5">
                <a:satMod val="175000"/>
                <a:alpha val="40000"/>
              </a:schemeClr>
            </a:glow>
          </a:effectLst>
        </p:grpSpPr>
        <p:grpSp>
          <p:nvGrpSpPr>
            <p:cNvPr id="7" name="Group 5">
              <a:extLst>
                <a:ext uri="{FF2B5EF4-FFF2-40B4-BE49-F238E27FC236}">
                  <a16:creationId xmlns:a16="http://schemas.microsoft.com/office/drawing/2014/main" id="{75505030-F59D-49A1-9D92-A825C80F04C9}"/>
                </a:ext>
              </a:extLst>
            </p:cNvPr>
            <p:cNvGrpSpPr/>
            <p:nvPr/>
          </p:nvGrpSpPr>
          <p:grpSpPr>
            <a:xfrm>
              <a:off x="2269413" y="655405"/>
              <a:ext cx="4440457" cy="633402"/>
              <a:chOff x="2756356" y="1159479"/>
              <a:chExt cx="6728447" cy="812648"/>
            </a:xfrm>
          </p:grpSpPr>
          <p:grpSp>
            <p:nvGrpSpPr>
              <p:cNvPr id="14" name="Group"/>
              <p:cNvGrpSpPr/>
              <p:nvPr/>
            </p:nvGrpSpPr>
            <p:grpSpPr>
              <a:xfrm>
                <a:off x="2769384" y="1160864"/>
                <a:ext cx="6715419" cy="811263"/>
                <a:chOff x="2" y="-27285"/>
                <a:chExt cx="8953883" cy="1081682"/>
              </a:xfrm>
            </p:grpSpPr>
            <p:sp>
              <p:nvSpPr>
                <p:cNvPr id="19" name="Rectangle"/>
                <p:cNvSpPr/>
                <p:nvPr/>
              </p:nvSpPr>
              <p:spPr>
                <a:xfrm rot="10800000">
                  <a:off x="492959" y="18583"/>
                  <a:ext cx="1170734" cy="990215"/>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20" name="Rectangle"/>
                <p:cNvSpPr/>
                <p:nvPr/>
              </p:nvSpPr>
              <p:spPr>
                <a:xfrm rot="8021210">
                  <a:off x="644170" y="227875"/>
                  <a:ext cx="337892" cy="581834"/>
                </a:xfrm>
                <a:prstGeom prst="rect">
                  <a:avLst/>
                </a:pr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21" name="Triangle"/>
                <p:cNvSpPr/>
                <p:nvPr/>
              </p:nvSpPr>
              <p:spPr>
                <a:xfrm rot="10800000">
                  <a:off x="48789" y="517181"/>
                  <a:ext cx="1009255" cy="4996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22" name="Shape"/>
                <p:cNvSpPr/>
                <p:nvPr/>
              </p:nvSpPr>
              <p:spPr>
                <a:xfrm rot="10800000">
                  <a:off x="608972" y="-27285"/>
                  <a:ext cx="8344913" cy="1081682"/>
                </a:xfrm>
                <a:custGeom>
                  <a:avLst/>
                  <a:gdLst>
                    <a:gd name="connsiteX0" fmla="*/ 21179 w 42779"/>
                    <a:gd name="connsiteY0" fmla="*/ 0 h 22517"/>
                    <a:gd name="connsiteX1" fmla="*/ 42779 w 42779"/>
                    <a:gd name="connsiteY1" fmla="*/ 0 h 22517"/>
                    <a:gd name="connsiteX2" fmla="*/ 37584 w 42779"/>
                    <a:gd name="connsiteY2" fmla="*/ 21600 h 22517"/>
                    <a:gd name="connsiteX3" fmla="*/ 0 w 42779"/>
                    <a:gd name="connsiteY3" fmla="*/ 22517 h 22517"/>
                    <a:gd name="connsiteX4" fmla="*/ 21179 w 42779"/>
                    <a:gd name="connsiteY4" fmla="*/ 0 h 22517"/>
                    <a:gd name="connsiteX0" fmla="*/ 0 w 42779"/>
                    <a:gd name="connsiteY0" fmla="*/ 0 h 22867"/>
                    <a:gd name="connsiteX1" fmla="*/ 42779 w 42779"/>
                    <a:gd name="connsiteY1" fmla="*/ 350 h 22867"/>
                    <a:gd name="connsiteX2" fmla="*/ 37584 w 42779"/>
                    <a:gd name="connsiteY2" fmla="*/ 21950 h 22867"/>
                    <a:gd name="connsiteX3" fmla="*/ 0 w 42779"/>
                    <a:gd name="connsiteY3" fmla="*/ 22867 h 22867"/>
                    <a:gd name="connsiteX4" fmla="*/ 0 w 42779"/>
                    <a:gd name="connsiteY4" fmla="*/ 0 h 22867"/>
                    <a:gd name="connsiteX0" fmla="*/ 173 w 42952"/>
                    <a:gd name="connsiteY0" fmla="*/ 0 h 23217"/>
                    <a:gd name="connsiteX1" fmla="*/ 42952 w 42952"/>
                    <a:gd name="connsiteY1" fmla="*/ 350 h 23217"/>
                    <a:gd name="connsiteX2" fmla="*/ 37757 w 42952"/>
                    <a:gd name="connsiteY2" fmla="*/ 21950 h 23217"/>
                    <a:gd name="connsiteX3" fmla="*/ 0 w 42952"/>
                    <a:gd name="connsiteY3" fmla="*/ 23217 h 23217"/>
                    <a:gd name="connsiteX4" fmla="*/ 173 w 42952"/>
                    <a:gd name="connsiteY4" fmla="*/ 0 h 23217"/>
                    <a:gd name="connsiteX0" fmla="*/ 173 w 42952"/>
                    <a:gd name="connsiteY0" fmla="*/ 0 h 22518"/>
                    <a:gd name="connsiteX1" fmla="*/ 42952 w 42952"/>
                    <a:gd name="connsiteY1" fmla="*/ 350 h 22518"/>
                    <a:gd name="connsiteX2" fmla="*/ 37757 w 42952"/>
                    <a:gd name="connsiteY2" fmla="*/ 21950 h 22518"/>
                    <a:gd name="connsiteX3" fmla="*/ 0 w 42952"/>
                    <a:gd name="connsiteY3" fmla="*/ 22518 h 22518"/>
                    <a:gd name="connsiteX4" fmla="*/ 173 w 42952"/>
                    <a:gd name="connsiteY4" fmla="*/ 0 h 22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52" h="22518" extrusionOk="0">
                      <a:moveTo>
                        <a:pt x="173" y="0"/>
                      </a:moveTo>
                      <a:lnTo>
                        <a:pt x="42952" y="350"/>
                      </a:lnTo>
                      <a:lnTo>
                        <a:pt x="37757" y="21950"/>
                      </a:lnTo>
                      <a:lnTo>
                        <a:pt x="0" y="22518"/>
                      </a:lnTo>
                      <a:cubicBezTo>
                        <a:pt x="58" y="14779"/>
                        <a:pt x="115" y="7739"/>
                        <a:pt x="173" y="0"/>
                      </a:cubicBez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23" name="Shape"/>
                <p:cNvSpPr/>
                <p:nvPr/>
              </p:nvSpPr>
              <p:spPr>
                <a:xfrm>
                  <a:off x="2" y="71"/>
                  <a:ext cx="1098948" cy="1037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63" y="21600"/>
                      </a:lnTo>
                      <a:lnTo>
                        <a:pt x="21600" y="0"/>
                      </a:lnTo>
                      <a:lnTo>
                        <a:pt x="0" y="0"/>
                      </a:lnTo>
                      <a:close/>
                    </a:path>
                  </a:pathLst>
                </a:custGeom>
                <a:solidFill>
                  <a:srgbClr val="B1F4FD"/>
                </a:soli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grpSp>
          <p:sp>
            <p:nvSpPr>
              <p:cNvPr id="18" name="TextBox 34"/>
              <p:cNvSpPr txBox="1"/>
              <p:nvPr/>
            </p:nvSpPr>
            <p:spPr>
              <a:xfrm>
                <a:off x="2756356" y="1159479"/>
                <a:ext cx="521512" cy="5172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a:spAutoFit/>
              </a:bodyPr>
              <a:lstStyle>
                <a:lvl1pPr>
                  <a:defRPr sz="4000">
                    <a:latin typeface="Arial Rounded MT Bold"/>
                    <a:ea typeface="Arial Rounded MT Bold"/>
                    <a:cs typeface="Arial Rounded MT Bold"/>
                    <a:sym typeface="Arial Rounded MT Bold"/>
                  </a:defRPr>
                </a:lvl1pPr>
              </a:lstStyle>
              <a:p>
                <a:pPr algn="ctr" defTabSz="685800" hangingPunct="0">
                  <a:defRPr/>
                </a:pPr>
                <a:r>
                  <a:rPr lang="en-US" sz="2800" kern="0" dirty="0">
                    <a:latin typeface="Times New Roman" panose="02020603050405020304" pitchFamily="18" charset="0"/>
                    <a:cs typeface="Times New Roman" panose="02020603050405020304" pitchFamily="18" charset="0"/>
                  </a:rPr>
                  <a:t>2</a:t>
                </a:r>
                <a:endParaRPr sz="2800" kern="0" dirty="0">
                  <a:latin typeface="Times New Roman" panose="02020603050405020304" pitchFamily="18" charset="0"/>
                  <a:cs typeface="Times New Roman" panose="02020603050405020304" pitchFamily="18" charset="0"/>
                </a:endParaRPr>
              </a:p>
            </p:txBody>
          </p:sp>
        </p:grpSp>
        <p:sp>
          <p:nvSpPr>
            <p:cNvPr id="16" name="Rectangle 7">
              <a:extLst>
                <a:ext uri="{FF2B5EF4-FFF2-40B4-BE49-F238E27FC236}">
                  <a16:creationId xmlns:a16="http://schemas.microsoft.com/office/drawing/2014/main" id="{88054775-2C50-414E-96E7-470C9C1A9546}"/>
                </a:ext>
              </a:extLst>
            </p:cNvPr>
            <p:cNvSpPr/>
            <p:nvPr/>
          </p:nvSpPr>
          <p:spPr>
            <a:xfrm>
              <a:off x="2809215" y="806623"/>
              <a:ext cx="4321649" cy="372121"/>
            </a:xfrm>
            <a:prstGeom prst="rect">
              <a:avLst/>
            </a:prstGeom>
          </p:spPr>
          <p:txBody>
            <a:bodyPr wrap="square">
              <a:spAutoFit/>
            </a:bodyPr>
            <a:lstStyle/>
            <a:p>
              <a:pPr lvl="0" algn="ctr"/>
              <a:r>
                <a:rPr lang="en-US" sz="2400" b="1" dirty="0">
                  <a:latin typeface="Times New Roman" panose="02020603050405020304" pitchFamily="18" charset="0"/>
                  <a:cs typeface="Times New Roman" panose="02020603050405020304" pitchFamily="18" charset="0"/>
                </a:rPr>
                <a:t>Objectives and Importance of the project</a:t>
              </a:r>
            </a:p>
          </p:txBody>
        </p:sp>
      </p:grpSp>
      <p:grpSp>
        <p:nvGrpSpPr>
          <p:cNvPr id="15" name="Group 10">
            <a:extLst>
              <a:ext uri="{FF2B5EF4-FFF2-40B4-BE49-F238E27FC236}">
                <a16:creationId xmlns:a16="http://schemas.microsoft.com/office/drawing/2014/main" id="{EF25B5D7-8060-40BA-9AD6-146AC387D1CB}"/>
              </a:ext>
            </a:extLst>
          </p:cNvPr>
          <p:cNvGrpSpPr/>
          <p:nvPr/>
        </p:nvGrpSpPr>
        <p:grpSpPr>
          <a:xfrm>
            <a:off x="-214346" y="2214554"/>
            <a:ext cx="7286676" cy="714380"/>
            <a:chOff x="2270504" y="11734"/>
            <a:chExt cx="4401526" cy="520995"/>
          </a:xfrm>
          <a:effectLst>
            <a:glow rad="63500">
              <a:schemeClr val="accent5">
                <a:satMod val="175000"/>
                <a:alpha val="40000"/>
              </a:schemeClr>
            </a:glow>
          </a:effectLst>
        </p:grpSpPr>
        <p:sp>
          <p:nvSpPr>
            <p:cNvPr id="25" name="Rectangle"/>
            <p:cNvSpPr/>
            <p:nvPr/>
          </p:nvSpPr>
          <p:spPr>
            <a:xfrm>
              <a:off x="5831644" y="28501"/>
              <a:ext cx="585171" cy="494941"/>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26" name="Rectangle"/>
            <p:cNvSpPr/>
            <p:nvPr/>
          </p:nvSpPr>
          <p:spPr>
            <a:xfrm rot="18821210">
              <a:off x="6172346" y="128012"/>
              <a:ext cx="168889" cy="290820"/>
            </a:xfrm>
            <a:prstGeom prst="rect">
              <a:avLst/>
            </a:prstGeom>
            <a:solidFill>
              <a:schemeClr val="tx2">
                <a:lumMod val="60000"/>
                <a:lumOff val="40000"/>
              </a:schemeClr>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27" name="Triangle"/>
            <p:cNvSpPr/>
            <p:nvPr/>
          </p:nvSpPr>
          <p:spPr>
            <a:xfrm>
              <a:off x="6134367" y="24476"/>
              <a:ext cx="504459" cy="2497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chemeClr val="tx2">
                <a:lumMod val="60000"/>
                <a:lumOff val="40000"/>
              </a:schemeClr>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28" name="Shape"/>
            <p:cNvSpPr/>
            <p:nvPr/>
          </p:nvSpPr>
          <p:spPr>
            <a:xfrm>
              <a:off x="2270504" y="11734"/>
              <a:ext cx="4088323" cy="520995"/>
            </a:xfrm>
            <a:custGeom>
              <a:avLst/>
              <a:gdLst>
                <a:gd name="connsiteX0" fmla="*/ 9966 w 31566"/>
                <a:gd name="connsiteY0" fmla="*/ 0 h 21600"/>
                <a:gd name="connsiteX1" fmla="*/ 31566 w 31566"/>
                <a:gd name="connsiteY1" fmla="*/ 0 h 21600"/>
                <a:gd name="connsiteX2" fmla="*/ 26371 w 31566"/>
                <a:gd name="connsiteY2" fmla="*/ 21600 h 21600"/>
                <a:gd name="connsiteX3" fmla="*/ 0 w 31566"/>
                <a:gd name="connsiteY3" fmla="*/ 21221 h 21600"/>
                <a:gd name="connsiteX4" fmla="*/ 9966 w 31566"/>
                <a:gd name="connsiteY4" fmla="*/ 0 h 21600"/>
                <a:gd name="connsiteX0" fmla="*/ 0 w 31628"/>
                <a:gd name="connsiteY0" fmla="*/ 247 h 21600"/>
                <a:gd name="connsiteX1" fmla="*/ 31628 w 31628"/>
                <a:gd name="connsiteY1" fmla="*/ 0 h 21600"/>
                <a:gd name="connsiteX2" fmla="*/ 26433 w 31628"/>
                <a:gd name="connsiteY2" fmla="*/ 21600 h 21600"/>
                <a:gd name="connsiteX3" fmla="*/ 62 w 31628"/>
                <a:gd name="connsiteY3" fmla="*/ 21221 h 21600"/>
                <a:gd name="connsiteX4" fmla="*/ 0 w 31628"/>
                <a:gd name="connsiteY4" fmla="*/ 247 h 21600"/>
                <a:gd name="connsiteX0" fmla="*/ 10210 w 41838"/>
                <a:gd name="connsiteY0" fmla="*/ 247 h 21600"/>
                <a:gd name="connsiteX1" fmla="*/ 41838 w 41838"/>
                <a:gd name="connsiteY1" fmla="*/ 0 h 21600"/>
                <a:gd name="connsiteX2" fmla="*/ 36643 w 41838"/>
                <a:gd name="connsiteY2" fmla="*/ 21600 h 21600"/>
                <a:gd name="connsiteX3" fmla="*/ 0 w 41838"/>
                <a:gd name="connsiteY3" fmla="*/ 20529 h 21600"/>
                <a:gd name="connsiteX4" fmla="*/ 10210 w 41838"/>
                <a:gd name="connsiteY4" fmla="*/ 247 h 21600"/>
                <a:gd name="connsiteX0" fmla="*/ 0 w 42071"/>
                <a:gd name="connsiteY0" fmla="*/ 0 h 21699"/>
                <a:gd name="connsiteX1" fmla="*/ 42071 w 42071"/>
                <a:gd name="connsiteY1" fmla="*/ 99 h 21699"/>
                <a:gd name="connsiteX2" fmla="*/ 36876 w 42071"/>
                <a:gd name="connsiteY2" fmla="*/ 21699 h 21699"/>
                <a:gd name="connsiteX3" fmla="*/ 233 w 42071"/>
                <a:gd name="connsiteY3" fmla="*/ 20628 h 21699"/>
                <a:gd name="connsiteX4" fmla="*/ 0 w 42071"/>
                <a:gd name="connsiteY4" fmla="*/ 0 h 21699"/>
                <a:gd name="connsiteX0" fmla="*/ 196 w 42267"/>
                <a:gd name="connsiteY0" fmla="*/ 0 h 21699"/>
                <a:gd name="connsiteX1" fmla="*/ 42267 w 42267"/>
                <a:gd name="connsiteY1" fmla="*/ 99 h 21699"/>
                <a:gd name="connsiteX2" fmla="*/ 37072 w 42267"/>
                <a:gd name="connsiteY2" fmla="*/ 21699 h 21699"/>
                <a:gd name="connsiteX3" fmla="*/ 1 w 42267"/>
                <a:gd name="connsiteY3" fmla="*/ 21320 h 21699"/>
                <a:gd name="connsiteX4" fmla="*/ 196 w 42267"/>
                <a:gd name="connsiteY4" fmla="*/ 0 h 21699"/>
                <a:gd name="connsiteX0" fmla="*/ 29 w 42100"/>
                <a:gd name="connsiteY0" fmla="*/ 0 h 21699"/>
                <a:gd name="connsiteX1" fmla="*/ 42100 w 42100"/>
                <a:gd name="connsiteY1" fmla="*/ 99 h 21699"/>
                <a:gd name="connsiteX2" fmla="*/ 36905 w 42100"/>
                <a:gd name="connsiteY2" fmla="*/ 21699 h 21699"/>
                <a:gd name="connsiteX3" fmla="*/ 5 w 42100"/>
                <a:gd name="connsiteY3" fmla="*/ 21320 h 21699"/>
                <a:gd name="connsiteX4" fmla="*/ 29 w 42100"/>
                <a:gd name="connsiteY4" fmla="*/ 0 h 21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00" h="21699" extrusionOk="0">
                  <a:moveTo>
                    <a:pt x="29" y="0"/>
                  </a:moveTo>
                  <a:lnTo>
                    <a:pt x="42100" y="99"/>
                  </a:lnTo>
                  <a:lnTo>
                    <a:pt x="36905" y="21699"/>
                  </a:lnTo>
                  <a:lnTo>
                    <a:pt x="5" y="21320"/>
                  </a:lnTo>
                  <a:cubicBezTo>
                    <a:pt x="-16" y="14329"/>
                    <a:pt x="50" y="6991"/>
                    <a:pt x="29" y="0"/>
                  </a:cubicBez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dirty="0">
                <a:solidFill>
                  <a:srgbClr val="FFFFFF"/>
                </a:solidFill>
                <a:latin typeface="Avenir Next"/>
                <a:sym typeface="Avenir Next"/>
              </a:endParaRPr>
            </a:p>
          </p:txBody>
        </p:sp>
        <p:sp>
          <p:nvSpPr>
            <p:cNvPr id="29" name="Shape"/>
            <p:cNvSpPr/>
            <p:nvPr/>
          </p:nvSpPr>
          <p:spPr>
            <a:xfrm rot="10800000">
              <a:off x="6113922" y="14150"/>
              <a:ext cx="549290" cy="5185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763" y="21600"/>
                  </a:lnTo>
                  <a:lnTo>
                    <a:pt x="21600" y="0"/>
                  </a:lnTo>
                  <a:lnTo>
                    <a:pt x="0" y="0"/>
                  </a:lnTo>
                  <a:close/>
                </a:path>
              </a:pathLst>
            </a:custGeom>
            <a:solidFill>
              <a:schemeClr val="tx2">
                <a:lumMod val="60000"/>
                <a:lumOff val="40000"/>
              </a:schemeClr>
            </a:soli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Times New Roman" panose="02020603050405020304" pitchFamily="18" charset="0"/>
                <a:cs typeface="Times New Roman" panose="02020603050405020304" pitchFamily="18" charset="0"/>
                <a:sym typeface="Avenir Next"/>
              </a:endParaRPr>
            </a:p>
          </p:txBody>
        </p:sp>
        <p:sp>
          <p:nvSpPr>
            <p:cNvPr id="30" name="TextBox 34"/>
            <p:cNvSpPr txBox="1"/>
            <p:nvPr/>
          </p:nvSpPr>
          <p:spPr>
            <a:xfrm>
              <a:off x="6338779" y="66042"/>
              <a:ext cx="333251" cy="4535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34289" rIns="34289" bIns="34289">
              <a:spAutoFit/>
            </a:bodyPr>
            <a:lstStyle>
              <a:lvl1pPr>
                <a:defRPr sz="4000">
                  <a:latin typeface="Arial Rounded MT Bold"/>
                  <a:ea typeface="Arial Rounded MT Bold"/>
                  <a:cs typeface="Arial Rounded MT Bold"/>
                  <a:sym typeface="Arial Rounded MT Bold"/>
                </a:defRPr>
              </a:lvl1pPr>
            </a:lstStyle>
            <a:p>
              <a:pPr algn="ctr" defTabSz="685800" hangingPunct="0">
                <a:defRPr/>
              </a:pPr>
              <a:r>
                <a:rPr lang="en-US" sz="3000" kern="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endParaRPr sz="3000" kern="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1" name="Rectangle 1">
              <a:extLst>
                <a:ext uri="{FF2B5EF4-FFF2-40B4-BE49-F238E27FC236}">
                  <a16:creationId xmlns:a16="http://schemas.microsoft.com/office/drawing/2014/main" id="{219634AC-9B4D-4F4E-931C-84ED5C49AFA5}"/>
                </a:ext>
              </a:extLst>
            </p:cNvPr>
            <p:cNvSpPr/>
            <p:nvPr/>
          </p:nvSpPr>
          <p:spPr>
            <a:xfrm>
              <a:off x="3580945" y="83044"/>
              <a:ext cx="1154402" cy="336691"/>
            </a:xfrm>
            <a:prstGeom prst="rect">
              <a:avLst/>
            </a:prstGeom>
          </p:spPr>
          <p:txBody>
            <a:bodyPr wrap="none">
              <a:spAutoFit/>
            </a:bodyPr>
            <a:lstStyle/>
            <a:p>
              <a:pPr lvl="0" algn="ctr"/>
              <a:r>
                <a:rPr lang="en-US" sz="2400" b="1" dirty="0" smtClean="0">
                  <a:latin typeface="Times New Roman" panose="02020603050405020304" pitchFamily="18" charset="0"/>
                  <a:cs typeface="Times New Roman" panose="02020603050405020304" pitchFamily="18" charset="0"/>
                </a:rPr>
                <a:t>Methodology</a:t>
              </a:r>
              <a:endParaRPr lang="en-US" sz="2400" b="1" dirty="0">
                <a:latin typeface="Times New Roman" panose="02020603050405020304" pitchFamily="18" charset="0"/>
                <a:cs typeface="Times New Roman" panose="02020603050405020304" pitchFamily="18" charset="0"/>
              </a:endParaRPr>
            </a:p>
          </p:txBody>
        </p:sp>
      </p:grpSp>
      <p:grpSp>
        <p:nvGrpSpPr>
          <p:cNvPr id="17" name="Group 15">
            <a:extLst>
              <a:ext uri="{FF2B5EF4-FFF2-40B4-BE49-F238E27FC236}">
                <a16:creationId xmlns:a16="http://schemas.microsoft.com/office/drawing/2014/main" id="{1AC5696E-CAF0-4A1D-A3FD-AA7EFFC2E010}"/>
              </a:ext>
            </a:extLst>
          </p:cNvPr>
          <p:cNvGrpSpPr/>
          <p:nvPr/>
        </p:nvGrpSpPr>
        <p:grpSpPr>
          <a:xfrm>
            <a:off x="1214415" y="2928934"/>
            <a:ext cx="7429552" cy="1071570"/>
            <a:chOff x="2273650" y="1934511"/>
            <a:chExt cx="4405366" cy="629554"/>
          </a:xfrm>
          <a:effectLst>
            <a:glow rad="63500">
              <a:schemeClr val="accent5">
                <a:satMod val="175000"/>
                <a:alpha val="40000"/>
              </a:schemeClr>
            </a:glow>
          </a:effectLst>
        </p:grpSpPr>
        <p:grpSp>
          <p:nvGrpSpPr>
            <p:cNvPr id="24" name="Group"/>
            <p:cNvGrpSpPr/>
            <p:nvPr/>
          </p:nvGrpSpPr>
          <p:grpSpPr>
            <a:xfrm>
              <a:off x="2273650" y="2047691"/>
              <a:ext cx="4405366" cy="516374"/>
              <a:chOff x="-1071198" y="5258"/>
              <a:chExt cx="5873818" cy="1044387"/>
            </a:xfrm>
          </p:grpSpPr>
          <p:sp>
            <p:nvSpPr>
              <p:cNvPr id="36" name="Rectangle"/>
              <p:cNvSpPr/>
              <p:nvPr/>
            </p:nvSpPr>
            <p:spPr>
              <a:xfrm flipH="1">
                <a:off x="2992257" y="29066"/>
                <a:ext cx="1170733" cy="990215"/>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37" name="Rectangle"/>
              <p:cNvSpPr/>
              <p:nvPr/>
            </p:nvSpPr>
            <p:spPr>
              <a:xfrm rot="8021210">
                <a:off x="3131807" y="222032"/>
                <a:ext cx="337891" cy="581835"/>
              </a:xfrm>
              <a:prstGeom prst="rect">
                <a:avLst/>
              </a:pr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38" name="Triangle"/>
              <p:cNvSpPr/>
              <p:nvPr/>
            </p:nvSpPr>
            <p:spPr>
              <a:xfrm rot="10800000">
                <a:off x="2536424" y="511340"/>
                <a:ext cx="1009256" cy="4996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39" name="Shape"/>
              <p:cNvSpPr/>
              <p:nvPr/>
            </p:nvSpPr>
            <p:spPr>
              <a:xfrm rot="10800000">
                <a:off x="3134167" y="5258"/>
                <a:ext cx="1668453" cy="10389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 y="21530"/>
                    </a:lnTo>
                    <a:lnTo>
                      <a:pt x="8534" y="21600"/>
                    </a:lnTo>
                    <a:lnTo>
                      <a:pt x="21600" y="23"/>
                    </a:lnTo>
                    <a:lnTo>
                      <a:pt x="0" y="0"/>
                    </a:ln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40" name="Shape"/>
              <p:cNvSpPr/>
              <p:nvPr/>
            </p:nvSpPr>
            <p:spPr>
              <a:xfrm rot="10800000">
                <a:off x="-1071198" y="5261"/>
                <a:ext cx="4653467" cy="1044384"/>
              </a:xfrm>
              <a:custGeom>
                <a:avLst/>
                <a:gdLst>
                  <a:gd name="connsiteX0" fmla="*/ 6085 w 28059"/>
                  <a:gd name="connsiteY0" fmla="*/ 0 h 21491"/>
                  <a:gd name="connsiteX1" fmla="*/ 0 w 28059"/>
                  <a:gd name="connsiteY1" fmla="*/ 21491 h 21491"/>
                  <a:gd name="connsiteX2" fmla="*/ 28059 w 28059"/>
                  <a:gd name="connsiteY2" fmla="*/ 20682 h 21491"/>
                  <a:gd name="connsiteX3" fmla="*/ 21600 w 28059"/>
                  <a:gd name="connsiteY3" fmla="*/ 86 h 21491"/>
                  <a:gd name="connsiteX4" fmla="*/ 6085 w 28059"/>
                  <a:gd name="connsiteY4" fmla="*/ 0 h 21491"/>
                  <a:gd name="connsiteX0" fmla="*/ 6085 w 28059"/>
                  <a:gd name="connsiteY0" fmla="*/ 144 h 21635"/>
                  <a:gd name="connsiteX1" fmla="*/ 0 w 28059"/>
                  <a:gd name="connsiteY1" fmla="*/ 21635 h 21635"/>
                  <a:gd name="connsiteX2" fmla="*/ 28059 w 28059"/>
                  <a:gd name="connsiteY2" fmla="*/ 20826 h 21635"/>
                  <a:gd name="connsiteX3" fmla="*/ 28016 w 28059"/>
                  <a:gd name="connsiteY3" fmla="*/ 0 h 21635"/>
                  <a:gd name="connsiteX4" fmla="*/ 6085 w 28059"/>
                  <a:gd name="connsiteY4" fmla="*/ 144 h 2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59" h="21635" extrusionOk="0">
                    <a:moveTo>
                      <a:pt x="6085" y="144"/>
                    </a:moveTo>
                    <a:lnTo>
                      <a:pt x="0" y="21635"/>
                    </a:lnTo>
                    <a:lnTo>
                      <a:pt x="28059" y="20826"/>
                    </a:lnTo>
                    <a:cubicBezTo>
                      <a:pt x="28045" y="13884"/>
                      <a:pt x="28030" y="6942"/>
                      <a:pt x="28016" y="0"/>
                    </a:cubicBezTo>
                    <a:lnTo>
                      <a:pt x="6085" y="144"/>
                    </a:lnTo>
                    <a:close/>
                  </a:path>
                </a:pathLst>
              </a:custGeom>
              <a:solidFill>
                <a:srgbClr val="B1F4FD"/>
              </a:soli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grpSp>
        <p:sp>
          <p:nvSpPr>
            <p:cNvPr id="34" name="TextBox 34"/>
            <p:cNvSpPr txBox="1"/>
            <p:nvPr/>
          </p:nvSpPr>
          <p:spPr>
            <a:xfrm>
              <a:off x="6059523" y="1934511"/>
              <a:ext cx="445427" cy="5266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a:spAutoFit/>
            </a:bodyPr>
            <a:lstStyle>
              <a:lvl1pPr>
                <a:defRPr sz="4000">
                  <a:solidFill>
                    <a:srgbClr val="535353"/>
                  </a:solidFill>
                  <a:latin typeface="Arial Rounded MT Bold"/>
                  <a:ea typeface="Arial Rounded MT Bold"/>
                  <a:cs typeface="Arial Rounded MT Bold"/>
                  <a:sym typeface="Arial Rounded MT Bold"/>
                </a:defRPr>
              </a:lvl1pPr>
            </a:lstStyle>
            <a:p>
              <a:pPr algn="ctr" defTabSz="685800" hangingPunct="0">
                <a:defRPr/>
              </a:pPr>
              <a:r>
                <a:rPr lang="en-US" sz="3000" kern="0" dirty="0">
                  <a:latin typeface="Times New Roman" panose="02020603050405020304" pitchFamily="18" charset="0"/>
                  <a:cs typeface="Times New Roman" panose="02020603050405020304" pitchFamily="18" charset="0"/>
                </a:rPr>
                <a:t>4</a:t>
              </a:r>
              <a:endParaRPr sz="3000" kern="0" dirty="0">
                <a:latin typeface="Times New Roman" panose="02020603050405020304" pitchFamily="18" charset="0"/>
                <a:cs typeface="Times New Roman" panose="02020603050405020304" pitchFamily="18" charset="0"/>
              </a:endParaRPr>
            </a:p>
          </p:txBody>
        </p:sp>
        <p:sp>
          <p:nvSpPr>
            <p:cNvPr id="35" name="Rectangle 9">
              <a:extLst>
                <a:ext uri="{FF2B5EF4-FFF2-40B4-BE49-F238E27FC236}">
                  <a16:creationId xmlns:a16="http://schemas.microsoft.com/office/drawing/2014/main" id="{AE39DBD0-9999-4501-B283-7AE2B64593B3}"/>
                </a:ext>
              </a:extLst>
            </p:cNvPr>
            <p:cNvSpPr/>
            <p:nvPr/>
          </p:nvSpPr>
          <p:spPr>
            <a:xfrm>
              <a:off x="2302161" y="2104340"/>
              <a:ext cx="1454460" cy="307395"/>
            </a:xfrm>
            <a:prstGeom prst="rect">
              <a:avLst/>
            </a:prstGeom>
            <a:effectLst>
              <a:glow rad="63500">
                <a:schemeClr val="accent5">
                  <a:satMod val="175000"/>
                  <a:alpha val="40000"/>
                </a:schemeClr>
              </a:glow>
            </a:effectLst>
          </p:spPr>
          <p:txBody>
            <a:bodyPr wrap="none">
              <a:spAutoFit/>
            </a:bodyPr>
            <a:lstStyle/>
            <a:p>
              <a:pPr lvl="0" algn="ct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 collection </a:t>
              </a:r>
            </a:p>
          </p:txBody>
        </p:sp>
      </p:grpSp>
      <p:grpSp>
        <p:nvGrpSpPr>
          <p:cNvPr id="32" name="Group 15">
            <a:extLst>
              <a:ext uri="{FF2B5EF4-FFF2-40B4-BE49-F238E27FC236}">
                <a16:creationId xmlns:a16="http://schemas.microsoft.com/office/drawing/2014/main" id="{1AC5696E-CAF0-4A1D-A3FD-AA7EFFC2E010}"/>
              </a:ext>
            </a:extLst>
          </p:cNvPr>
          <p:cNvGrpSpPr/>
          <p:nvPr/>
        </p:nvGrpSpPr>
        <p:grpSpPr>
          <a:xfrm>
            <a:off x="19237" y="4071942"/>
            <a:ext cx="7362232" cy="1086015"/>
            <a:chOff x="2313567" y="1934511"/>
            <a:chExt cx="4365447" cy="705239"/>
          </a:xfrm>
          <a:effectLst>
            <a:glow rad="63500">
              <a:schemeClr val="accent5">
                <a:satMod val="175000"/>
                <a:alpha val="40000"/>
              </a:schemeClr>
            </a:glow>
          </a:effectLst>
        </p:grpSpPr>
        <p:grpSp>
          <p:nvGrpSpPr>
            <p:cNvPr id="33" name="Group"/>
            <p:cNvGrpSpPr/>
            <p:nvPr/>
          </p:nvGrpSpPr>
          <p:grpSpPr>
            <a:xfrm>
              <a:off x="2344521" y="2047691"/>
              <a:ext cx="4334493" cy="592059"/>
              <a:chOff x="-976701" y="5258"/>
              <a:chExt cx="5779321" cy="1197461"/>
            </a:xfrm>
          </p:grpSpPr>
          <p:sp>
            <p:nvSpPr>
              <p:cNvPr id="45" name="Rectangle"/>
              <p:cNvSpPr/>
              <p:nvPr/>
            </p:nvSpPr>
            <p:spPr>
              <a:xfrm flipH="1">
                <a:off x="2992257" y="29066"/>
                <a:ext cx="1170733" cy="990215"/>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46" name="Rectangle"/>
              <p:cNvSpPr/>
              <p:nvPr/>
            </p:nvSpPr>
            <p:spPr>
              <a:xfrm rot="8021210">
                <a:off x="3131807" y="222032"/>
                <a:ext cx="337891" cy="581835"/>
              </a:xfrm>
              <a:prstGeom prst="rect">
                <a:avLst/>
              </a:prstGeom>
              <a:solidFill>
                <a:schemeClr val="accent5">
                  <a:lumMod val="60000"/>
                  <a:lumOff val="40000"/>
                </a:schemeClr>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47" name="Triangle"/>
              <p:cNvSpPr/>
              <p:nvPr/>
            </p:nvSpPr>
            <p:spPr>
              <a:xfrm rot="10800000">
                <a:off x="2536424" y="511340"/>
                <a:ext cx="1009256" cy="4996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chemeClr val="accent5">
                  <a:lumMod val="60000"/>
                  <a:lumOff val="40000"/>
                </a:schemeClr>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48" name="Shape"/>
              <p:cNvSpPr/>
              <p:nvPr/>
            </p:nvSpPr>
            <p:spPr>
              <a:xfrm rot="10800000">
                <a:off x="3134167" y="5258"/>
                <a:ext cx="1668453" cy="10389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 y="21530"/>
                    </a:lnTo>
                    <a:lnTo>
                      <a:pt x="8534" y="21600"/>
                    </a:lnTo>
                    <a:lnTo>
                      <a:pt x="21600" y="23"/>
                    </a:lnTo>
                    <a:lnTo>
                      <a:pt x="0" y="0"/>
                    </a:ln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49" name="Shape"/>
              <p:cNvSpPr/>
              <p:nvPr/>
            </p:nvSpPr>
            <p:spPr>
              <a:xfrm rot="10800000">
                <a:off x="-976701" y="158336"/>
                <a:ext cx="4653466" cy="1044383"/>
              </a:xfrm>
              <a:custGeom>
                <a:avLst/>
                <a:gdLst>
                  <a:gd name="connsiteX0" fmla="*/ 6085 w 28059"/>
                  <a:gd name="connsiteY0" fmla="*/ 0 h 21491"/>
                  <a:gd name="connsiteX1" fmla="*/ 0 w 28059"/>
                  <a:gd name="connsiteY1" fmla="*/ 21491 h 21491"/>
                  <a:gd name="connsiteX2" fmla="*/ 28059 w 28059"/>
                  <a:gd name="connsiteY2" fmla="*/ 20682 h 21491"/>
                  <a:gd name="connsiteX3" fmla="*/ 21600 w 28059"/>
                  <a:gd name="connsiteY3" fmla="*/ 86 h 21491"/>
                  <a:gd name="connsiteX4" fmla="*/ 6085 w 28059"/>
                  <a:gd name="connsiteY4" fmla="*/ 0 h 21491"/>
                  <a:gd name="connsiteX0" fmla="*/ 6085 w 28059"/>
                  <a:gd name="connsiteY0" fmla="*/ 144 h 21635"/>
                  <a:gd name="connsiteX1" fmla="*/ 0 w 28059"/>
                  <a:gd name="connsiteY1" fmla="*/ 21635 h 21635"/>
                  <a:gd name="connsiteX2" fmla="*/ 28059 w 28059"/>
                  <a:gd name="connsiteY2" fmla="*/ 20826 h 21635"/>
                  <a:gd name="connsiteX3" fmla="*/ 28016 w 28059"/>
                  <a:gd name="connsiteY3" fmla="*/ 0 h 21635"/>
                  <a:gd name="connsiteX4" fmla="*/ 6085 w 28059"/>
                  <a:gd name="connsiteY4" fmla="*/ 144 h 2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59" h="21635" extrusionOk="0">
                    <a:moveTo>
                      <a:pt x="6085" y="144"/>
                    </a:moveTo>
                    <a:lnTo>
                      <a:pt x="0" y="21635"/>
                    </a:lnTo>
                    <a:lnTo>
                      <a:pt x="28059" y="20826"/>
                    </a:lnTo>
                    <a:cubicBezTo>
                      <a:pt x="28045" y="13884"/>
                      <a:pt x="28030" y="6942"/>
                      <a:pt x="28016" y="0"/>
                    </a:cubicBezTo>
                    <a:lnTo>
                      <a:pt x="6085" y="144"/>
                    </a:lnTo>
                    <a:close/>
                  </a:path>
                </a:pathLst>
              </a:custGeom>
              <a:solidFill>
                <a:schemeClr val="accent5">
                  <a:lumMod val="60000"/>
                  <a:lumOff val="40000"/>
                </a:schemeClr>
              </a:soli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grpSp>
        <p:sp>
          <p:nvSpPr>
            <p:cNvPr id="43" name="TextBox 34"/>
            <p:cNvSpPr txBox="1"/>
            <p:nvPr/>
          </p:nvSpPr>
          <p:spPr>
            <a:xfrm>
              <a:off x="6059523" y="1934511"/>
              <a:ext cx="445427" cy="4678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a:spAutoFit/>
            </a:bodyPr>
            <a:lstStyle>
              <a:lvl1pPr>
                <a:defRPr sz="4000">
                  <a:solidFill>
                    <a:srgbClr val="535353"/>
                  </a:solidFill>
                  <a:latin typeface="Arial Rounded MT Bold"/>
                  <a:ea typeface="Arial Rounded MT Bold"/>
                  <a:cs typeface="Arial Rounded MT Bold"/>
                  <a:sym typeface="Arial Rounded MT Bold"/>
                </a:defRPr>
              </a:lvl1pPr>
            </a:lstStyle>
            <a:p>
              <a:pPr algn="ctr" defTabSz="685800" hangingPunct="0">
                <a:defRPr/>
              </a:pPr>
              <a:r>
                <a:rPr lang="en-US" sz="3000" kern="0" dirty="0" smtClean="0">
                  <a:latin typeface="Times New Roman" panose="02020603050405020304" pitchFamily="18" charset="0"/>
                  <a:cs typeface="Times New Roman" panose="02020603050405020304" pitchFamily="18" charset="0"/>
                </a:rPr>
                <a:t>5</a:t>
              </a:r>
              <a:endParaRPr sz="3000" kern="0" dirty="0">
                <a:latin typeface="Times New Roman" panose="02020603050405020304" pitchFamily="18" charset="0"/>
                <a:cs typeface="Times New Roman" panose="02020603050405020304" pitchFamily="18" charset="0"/>
              </a:endParaRPr>
            </a:p>
          </p:txBody>
        </p:sp>
        <p:sp>
          <p:nvSpPr>
            <p:cNvPr id="44" name="Rectangle 9">
              <a:extLst>
                <a:ext uri="{FF2B5EF4-FFF2-40B4-BE49-F238E27FC236}">
                  <a16:creationId xmlns:a16="http://schemas.microsoft.com/office/drawing/2014/main" id="{AE39DBD0-9999-4501-B283-7AE2B64593B3}"/>
                </a:ext>
              </a:extLst>
            </p:cNvPr>
            <p:cNvSpPr/>
            <p:nvPr/>
          </p:nvSpPr>
          <p:spPr>
            <a:xfrm>
              <a:off x="2313567" y="2104340"/>
              <a:ext cx="1869829" cy="339770"/>
            </a:xfrm>
            <a:prstGeom prst="rect">
              <a:avLst/>
            </a:prstGeom>
          </p:spPr>
          <p:txBody>
            <a:bodyPr wrap="none">
              <a:spAutoFit/>
            </a:bodyPr>
            <a:lstStyle/>
            <a:p>
              <a:pPr lvl="0" algn="ctr"/>
              <a:r>
                <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and </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
              </a:r>
              <a:r>
                <a:rPr lang="en-US"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esign</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grpSp>
        <p:nvGrpSpPr>
          <p:cNvPr id="41" name="Group 15">
            <a:extLst>
              <a:ext uri="{FF2B5EF4-FFF2-40B4-BE49-F238E27FC236}">
                <a16:creationId xmlns:a16="http://schemas.microsoft.com/office/drawing/2014/main" id="{1AC5696E-CAF0-4A1D-A3FD-AA7EFFC2E010}"/>
              </a:ext>
            </a:extLst>
          </p:cNvPr>
          <p:cNvGrpSpPr/>
          <p:nvPr/>
        </p:nvGrpSpPr>
        <p:grpSpPr>
          <a:xfrm>
            <a:off x="1142977" y="5143510"/>
            <a:ext cx="7500990" cy="1071572"/>
            <a:chOff x="2175083" y="1934511"/>
            <a:chExt cx="4503931" cy="642286"/>
          </a:xfrm>
          <a:effectLst>
            <a:glow rad="63500">
              <a:schemeClr val="accent5">
                <a:satMod val="175000"/>
                <a:alpha val="40000"/>
              </a:schemeClr>
            </a:glow>
          </a:effectLst>
        </p:grpSpPr>
        <p:grpSp>
          <p:nvGrpSpPr>
            <p:cNvPr id="42" name="Group"/>
            <p:cNvGrpSpPr/>
            <p:nvPr/>
          </p:nvGrpSpPr>
          <p:grpSpPr>
            <a:xfrm>
              <a:off x="2175083" y="2047691"/>
              <a:ext cx="4503931" cy="529106"/>
              <a:chOff x="-1202619" y="5258"/>
              <a:chExt cx="6005239" cy="1070135"/>
            </a:xfrm>
          </p:grpSpPr>
          <p:sp>
            <p:nvSpPr>
              <p:cNvPr id="54" name="Rectangle"/>
              <p:cNvSpPr/>
              <p:nvPr/>
            </p:nvSpPr>
            <p:spPr>
              <a:xfrm flipH="1">
                <a:off x="2992257" y="29066"/>
                <a:ext cx="1170733" cy="990215"/>
              </a:xfrm>
              <a:prstGeom prst="rect">
                <a:avLst/>
              </a:prstGeom>
              <a:gradFill flip="none" rotWithShape="1">
                <a:gsLst>
                  <a:gs pos="22846">
                    <a:srgbClr val="FFFFFF"/>
                  </a:gs>
                  <a:gs pos="63322">
                    <a:srgbClr val="E6EAEB"/>
                  </a:gs>
                  <a:gs pos="99960">
                    <a:srgbClr val="CDD5D8"/>
                  </a:gs>
                </a:gsLst>
                <a:lin ang="2089255" scaled="0"/>
              </a:gra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55" name="Rectangle"/>
              <p:cNvSpPr/>
              <p:nvPr/>
            </p:nvSpPr>
            <p:spPr>
              <a:xfrm rot="8021210">
                <a:off x="3131807" y="222032"/>
                <a:ext cx="337891" cy="581835"/>
              </a:xfrm>
              <a:prstGeom prst="rect">
                <a:avLst/>
              </a:pr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56" name="Triangle"/>
              <p:cNvSpPr/>
              <p:nvPr/>
            </p:nvSpPr>
            <p:spPr>
              <a:xfrm rot="10800000">
                <a:off x="2536424" y="511340"/>
                <a:ext cx="1009256" cy="4996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95" y="21600"/>
                    </a:lnTo>
                    <a:lnTo>
                      <a:pt x="21600" y="0"/>
                    </a:lnTo>
                    <a:lnTo>
                      <a:pt x="0" y="0"/>
                    </a:lnTo>
                    <a:close/>
                  </a:path>
                </a:pathLst>
              </a:custGeom>
              <a:solidFill>
                <a:srgbClr val="B1F4FD"/>
              </a:solidFill>
              <a:ln w="12700" cap="flat">
                <a:noFill/>
                <a:miter lim="400000"/>
              </a:ln>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57" name="Shape"/>
              <p:cNvSpPr/>
              <p:nvPr/>
            </p:nvSpPr>
            <p:spPr>
              <a:xfrm rot="10800000">
                <a:off x="3134167" y="5258"/>
                <a:ext cx="1668453" cy="10389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5" y="21530"/>
                    </a:lnTo>
                    <a:lnTo>
                      <a:pt x="8534" y="21600"/>
                    </a:lnTo>
                    <a:lnTo>
                      <a:pt x="21600" y="23"/>
                    </a:lnTo>
                    <a:lnTo>
                      <a:pt x="0" y="0"/>
                    </a:lnTo>
                    <a:close/>
                  </a:path>
                </a:pathLst>
              </a:custGeom>
              <a:gradFill flip="none" rotWithShape="1">
                <a:gsLst>
                  <a:gs pos="22846">
                    <a:srgbClr val="FFFFFF"/>
                  </a:gs>
                  <a:gs pos="63322">
                    <a:srgbClr val="E6EAEB"/>
                  </a:gs>
                  <a:gs pos="99960">
                    <a:srgbClr val="CDD5D8"/>
                  </a:gs>
                </a:gsLst>
                <a:lin ang="2089255" scaled="0"/>
              </a:gra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sp>
            <p:nvSpPr>
              <p:cNvPr id="58" name="Shape"/>
              <p:cNvSpPr/>
              <p:nvPr/>
            </p:nvSpPr>
            <p:spPr>
              <a:xfrm rot="10800000">
                <a:off x="-1202619" y="31008"/>
                <a:ext cx="4653466" cy="1044385"/>
              </a:xfrm>
              <a:custGeom>
                <a:avLst/>
                <a:gdLst>
                  <a:gd name="connsiteX0" fmla="*/ 6085 w 28059"/>
                  <a:gd name="connsiteY0" fmla="*/ 0 h 21491"/>
                  <a:gd name="connsiteX1" fmla="*/ 0 w 28059"/>
                  <a:gd name="connsiteY1" fmla="*/ 21491 h 21491"/>
                  <a:gd name="connsiteX2" fmla="*/ 28059 w 28059"/>
                  <a:gd name="connsiteY2" fmla="*/ 20682 h 21491"/>
                  <a:gd name="connsiteX3" fmla="*/ 21600 w 28059"/>
                  <a:gd name="connsiteY3" fmla="*/ 86 h 21491"/>
                  <a:gd name="connsiteX4" fmla="*/ 6085 w 28059"/>
                  <a:gd name="connsiteY4" fmla="*/ 0 h 21491"/>
                  <a:gd name="connsiteX0" fmla="*/ 6085 w 28059"/>
                  <a:gd name="connsiteY0" fmla="*/ 144 h 21635"/>
                  <a:gd name="connsiteX1" fmla="*/ 0 w 28059"/>
                  <a:gd name="connsiteY1" fmla="*/ 21635 h 21635"/>
                  <a:gd name="connsiteX2" fmla="*/ 28059 w 28059"/>
                  <a:gd name="connsiteY2" fmla="*/ 20826 h 21635"/>
                  <a:gd name="connsiteX3" fmla="*/ 28016 w 28059"/>
                  <a:gd name="connsiteY3" fmla="*/ 0 h 21635"/>
                  <a:gd name="connsiteX4" fmla="*/ 6085 w 28059"/>
                  <a:gd name="connsiteY4" fmla="*/ 144 h 21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59" h="21635" extrusionOk="0">
                    <a:moveTo>
                      <a:pt x="6085" y="144"/>
                    </a:moveTo>
                    <a:lnTo>
                      <a:pt x="0" y="21635"/>
                    </a:lnTo>
                    <a:lnTo>
                      <a:pt x="28059" y="20826"/>
                    </a:lnTo>
                    <a:cubicBezTo>
                      <a:pt x="28045" y="13884"/>
                      <a:pt x="28030" y="6942"/>
                      <a:pt x="28016" y="0"/>
                    </a:cubicBezTo>
                    <a:lnTo>
                      <a:pt x="6085" y="144"/>
                    </a:lnTo>
                    <a:close/>
                  </a:path>
                </a:pathLst>
              </a:custGeom>
              <a:solidFill>
                <a:srgbClr val="B1F4FD"/>
              </a:solidFill>
              <a:ln w="12700" cap="flat">
                <a:noFill/>
                <a:miter lim="400000"/>
              </a:ln>
              <a:effectLst>
                <a:outerShdw blurRad="152400" dist="90035" dir="2315233" rotWithShape="0">
                  <a:srgbClr val="000000">
                    <a:alpha val="38297"/>
                  </a:srgbClr>
                </a:outerShdw>
              </a:effectLst>
            </p:spPr>
            <p:txBody>
              <a:bodyPr wrap="square" lIns="34289" tIns="34289" rIns="34289" bIns="34289" numCol="1" anchor="ctr">
                <a:noAutofit/>
              </a:bodyPr>
              <a:lstStyle/>
              <a:p>
                <a:pPr algn="ctr" defTabSz="685800" hangingPunct="0">
                  <a:defRPr/>
                </a:pPr>
                <a:endParaRPr sz="900" kern="0">
                  <a:solidFill>
                    <a:srgbClr val="FFFFFF"/>
                  </a:solidFill>
                  <a:latin typeface="Avenir Next"/>
                  <a:sym typeface="Avenir Next"/>
                </a:endParaRPr>
              </a:p>
            </p:txBody>
          </p:sp>
        </p:grpSp>
        <p:sp>
          <p:nvSpPr>
            <p:cNvPr id="52" name="TextBox 34"/>
            <p:cNvSpPr txBox="1"/>
            <p:nvPr/>
          </p:nvSpPr>
          <p:spPr>
            <a:xfrm>
              <a:off x="6059523" y="1934511"/>
              <a:ext cx="445427" cy="4678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a:spAutoFit/>
            </a:bodyPr>
            <a:lstStyle>
              <a:lvl1pPr>
                <a:defRPr sz="4000">
                  <a:solidFill>
                    <a:srgbClr val="535353"/>
                  </a:solidFill>
                  <a:latin typeface="Arial Rounded MT Bold"/>
                  <a:ea typeface="Arial Rounded MT Bold"/>
                  <a:cs typeface="Arial Rounded MT Bold"/>
                  <a:sym typeface="Arial Rounded MT Bold"/>
                </a:defRPr>
              </a:lvl1pPr>
            </a:lstStyle>
            <a:p>
              <a:pPr algn="ctr" defTabSz="685800" hangingPunct="0">
                <a:defRPr/>
              </a:pPr>
              <a:r>
                <a:rPr lang="en-US" sz="3000" kern="0" dirty="0" smtClean="0">
                  <a:latin typeface="Times New Roman" panose="02020603050405020304" pitchFamily="18" charset="0"/>
                  <a:cs typeface="Times New Roman" panose="02020603050405020304" pitchFamily="18" charset="0"/>
                </a:rPr>
                <a:t>6</a:t>
              </a:r>
              <a:endParaRPr sz="3000" kern="0" dirty="0">
                <a:latin typeface="Times New Roman" panose="02020603050405020304" pitchFamily="18" charset="0"/>
                <a:cs typeface="Times New Roman" panose="02020603050405020304" pitchFamily="18" charset="0"/>
              </a:endParaRPr>
            </a:p>
          </p:txBody>
        </p:sp>
        <p:sp>
          <p:nvSpPr>
            <p:cNvPr id="53" name="Rectangle 9">
              <a:extLst>
                <a:ext uri="{FF2B5EF4-FFF2-40B4-BE49-F238E27FC236}">
                  <a16:creationId xmlns:a16="http://schemas.microsoft.com/office/drawing/2014/main" id="{AE39DBD0-9999-4501-B283-7AE2B64593B3}"/>
                </a:ext>
              </a:extLst>
            </p:cNvPr>
            <p:cNvSpPr/>
            <p:nvPr/>
          </p:nvSpPr>
          <p:spPr>
            <a:xfrm>
              <a:off x="2302161" y="2104340"/>
              <a:ext cx="2579856" cy="406847"/>
            </a:xfrm>
            <a:prstGeom prst="rect">
              <a:avLst/>
            </a:prstGeom>
          </p:spPr>
          <p:txBody>
            <a:bodyPr wrap="none">
              <a:spAutoFit/>
            </a:bodyPr>
            <a:lstStyle/>
            <a:p>
              <a:pPr lvl="0"/>
              <a:r>
                <a:rPr lang="en-US" sz="24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 and Recommendation</a:t>
              </a:r>
              <a:endPar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331"/>
            <a:ext cx="6792543" cy="699880"/>
          </a:xfrm>
        </p:spPr>
        <p:txBody>
          <a:bodyPr>
            <a:normAutofit/>
          </a:bodyPr>
          <a:lstStyle/>
          <a:p>
            <a:r>
              <a:rPr lang="en-US" sz="3200" dirty="0"/>
              <a:t>Design of Vertical</a:t>
            </a:r>
            <a:r>
              <a:rPr lang="en-US" sz="3200" dirty="0" smtClean="0"/>
              <a:t>  </a:t>
            </a:r>
            <a:r>
              <a:rPr lang="en-US" sz="3200" dirty="0"/>
              <a:t>Alignment</a:t>
            </a:r>
          </a:p>
        </p:txBody>
      </p:sp>
      <p:sp>
        <p:nvSpPr>
          <p:cNvPr id="3" name="عنصر نائب للمحتوى 2"/>
          <p:cNvSpPr>
            <a:spLocks noGrp="1"/>
          </p:cNvSpPr>
          <p:nvPr>
            <p:ph idx="1"/>
          </p:nvPr>
        </p:nvSpPr>
        <p:spPr>
          <a:xfrm>
            <a:off x="251520" y="836712"/>
            <a:ext cx="7920880" cy="5904656"/>
          </a:xfrm>
        </p:spPr>
        <p:txBody>
          <a:bodyPr>
            <a:normAutofit fontScale="25000" lnSpcReduction="20000"/>
          </a:bodyPr>
          <a:lstStyle/>
          <a:p>
            <a:pPr marL="0" marR="0" algn="justLow">
              <a:lnSpc>
                <a:spcPct val="150000"/>
              </a:lnSpc>
              <a:spcBef>
                <a:spcPts val="1200"/>
              </a:spcBef>
              <a:spcAft>
                <a:spcPts val="0"/>
              </a:spcAft>
            </a:pPr>
            <a:r>
              <a:rPr lang="en-US" sz="6400" dirty="0">
                <a:solidFill>
                  <a:srgbClr val="000000"/>
                </a:solidFill>
                <a:latin typeface="Times New Roman" pitchFamily="18" charset="0"/>
                <a:ea typeface="Calibri"/>
                <a:cs typeface="Times New Roman" pitchFamily="18" charset="0"/>
              </a:rPr>
              <a:t>The vertical alignment of a road consists of gradients (straight lines in a vertical plane) and vertical curves. The vertical alignment is usually drawn as a profile, which is a graph with elevation as vertical axis and the horizontal distance along the center line of the road as the horizontal axis. Just as a circular curve is used to connect horizontal straight stretches of road, vertical curves connect two gradients</a:t>
            </a:r>
            <a:r>
              <a:rPr lang="en-US" sz="6400" dirty="0" smtClean="0">
                <a:solidFill>
                  <a:srgbClr val="000000"/>
                </a:solidFill>
                <a:latin typeface="Times New Roman" pitchFamily="18" charset="0"/>
                <a:ea typeface="Calibri"/>
                <a:cs typeface="Times New Roman" pitchFamily="18" charset="0"/>
              </a:rPr>
              <a:t>.</a:t>
            </a:r>
          </a:p>
          <a:p>
            <a:pPr marL="0" lvl="0">
              <a:lnSpc>
                <a:spcPct val="115000"/>
              </a:lnSpc>
              <a:spcBef>
                <a:spcPts val="200"/>
              </a:spcBef>
              <a:buClr>
                <a:srgbClr val="B13F9A"/>
              </a:buClr>
            </a:pPr>
            <a:r>
              <a:rPr lang="en-US" sz="4800" b="1" dirty="0">
                <a:solidFill>
                  <a:srgbClr val="243F60"/>
                </a:solidFill>
                <a:latin typeface="Cambria"/>
                <a:ea typeface="Times New Roman"/>
                <a:cs typeface="Times New Roman"/>
              </a:rPr>
              <a:t>List of design criteria </a:t>
            </a:r>
            <a:endParaRPr lang="en-US" sz="5600" dirty="0">
              <a:latin typeface="Times New Roman" pitchFamily="18" charset="0"/>
              <a:ea typeface="Calibri"/>
              <a:cs typeface="Times New Roman" pitchFamily="18" charset="0"/>
            </a:endParaRPr>
          </a:p>
          <a:p>
            <a:pPr marL="0" marR="0" indent="0">
              <a:lnSpc>
                <a:spcPct val="115000"/>
              </a:lnSpc>
              <a:spcBef>
                <a:spcPts val="1200"/>
              </a:spcBef>
              <a:spcAft>
                <a:spcPts val="600"/>
              </a:spcAft>
              <a:buNone/>
            </a:pPr>
            <a:r>
              <a:rPr lang="en-US" sz="5600" b="1" dirty="0" smtClean="0">
                <a:solidFill>
                  <a:srgbClr val="000000"/>
                </a:solidFill>
                <a:latin typeface="Times New Roman" pitchFamily="18" charset="0"/>
                <a:ea typeface="Calibri"/>
                <a:cs typeface="Times New Roman" pitchFamily="18" charset="0"/>
              </a:rPr>
              <a:t>1</a:t>
            </a:r>
            <a:r>
              <a:rPr lang="en-US" sz="5600" b="1" dirty="0">
                <a:solidFill>
                  <a:srgbClr val="000000"/>
                </a:solidFill>
                <a:latin typeface="Times New Roman" pitchFamily="18" charset="0"/>
                <a:ea typeface="Calibri"/>
                <a:cs typeface="Times New Roman" pitchFamily="18" charset="0"/>
              </a:rPr>
              <a:t>. </a:t>
            </a:r>
            <a:r>
              <a:rPr lang="en-US" sz="5600" b="1" dirty="0" smtClean="0">
                <a:solidFill>
                  <a:srgbClr val="4F81BD"/>
                </a:solidFill>
                <a:latin typeface="Times New Roman" pitchFamily="18" charset="0"/>
                <a:ea typeface="Times New Roman"/>
                <a:cs typeface="Times New Roman" pitchFamily="18" charset="0"/>
              </a:rPr>
              <a:t>Topography</a:t>
            </a:r>
            <a:endParaRPr lang="en-US" sz="6400" b="1" dirty="0">
              <a:solidFill>
                <a:srgbClr val="4F81BD"/>
              </a:solidFill>
              <a:latin typeface="Times New Roman" pitchFamily="18" charset="0"/>
              <a:ea typeface="Times New Roman"/>
              <a:cs typeface="Times New Roman" pitchFamily="18" charset="0"/>
            </a:endParaRPr>
          </a:p>
          <a:p>
            <a:pPr marL="0" marR="0" algn="justLow">
              <a:lnSpc>
                <a:spcPct val="150000"/>
              </a:lnSpc>
              <a:spcBef>
                <a:spcPts val="1200"/>
              </a:spcBef>
              <a:spcAft>
                <a:spcPts val="0"/>
              </a:spcAft>
            </a:pPr>
            <a:r>
              <a:rPr lang="en-US" sz="5600" spc="30" dirty="0">
                <a:solidFill>
                  <a:srgbClr val="000000"/>
                </a:solidFill>
                <a:latin typeface="Times New Roman" pitchFamily="18" charset="0"/>
                <a:ea typeface="Calibri"/>
                <a:cs typeface="Times New Roman" pitchFamily="18" charset="0"/>
              </a:rPr>
              <a:t>In the project </a:t>
            </a:r>
            <a:r>
              <a:rPr lang="en-US" sz="5600" spc="10" dirty="0">
                <a:solidFill>
                  <a:srgbClr val="000000"/>
                </a:solidFill>
                <a:latin typeface="Times New Roman" pitchFamily="18" charset="0"/>
                <a:ea typeface="Calibri"/>
                <a:cs typeface="Times New Roman" pitchFamily="18" charset="0"/>
              </a:rPr>
              <a:t>design t</a:t>
            </a:r>
            <a:r>
              <a:rPr lang="en-US" sz="5600" spc="10" dirty="0" smtClean="0">
                <a:solidFill>
                  <a:srgbClr val="000000"/>
                </a:solidFill>
                <a:latin typeface="Times New Roman" pitchFamily="18" charset="0"/>
                <a:ea typeface="Calibri"/>
                <a:cs typeface="Times New Roman" pitchFamily="18" charset="0"/>
              </a:rPr>
              <a:t>he </a:t>
            </a:r>
            <a:r>
              <a:rPr lang="en-US" sz="5600" spc="10" dirty="0">
                <a:solidFill>
                  <a:srgbClr val="000000"/>
                </a:solidFill>
                <a:latin typeface="Times New Roman" pitchFamily="18" charset="0"/>
                <a:ea typeface="Calibri"/>
                <a:cs typeface="Times New Roman" pitchFamily="18" charset="0"/>
              </a:rPr>
              <a:t>topography of the existing terrain </a:t>
            </a:r>
            <a:r>
              <a:rPr lang="en-US" sz="5600" spc="30" dirty="0">
                <a:solidFill>
                  <a:srgbClr val="000000"/>
                </a:solidFill>
                <a:latin typeface="Times New Roman" pitchFamily="18" charset="0"/>
                <a:ea typeface="Calibri"/>
                <a:cs typeface="Times New Roman" pitchFamily="18" charset="0"/>
              </a:rPr>
              <a:t>is mountainous topography, </a:t>
            </a:r>
            <a:endParaRPr lang="en-US" sz="5600" spc="30" dirty="0" smtClean="0">
              <a:solidFill>
                <a:srgbClr val="000000"/>
              </a:solidFill>
              <a:latin typeface="Times New Roman" pitchFamily="18" charset="0"/>
              <a:ea typeface="Calibri"/>
              <a:cs typeface="Times New Roman" pitchFamily="18" charset="0"/>
            </a:endParaRPr>
          </a:p>
          <a:p>
            <a:pPr marL="0" indent="0" algn="justLow">
              <a:lnSpc>
                <a:spcPct val="150000"/>
              </a:lnSpc>
              <a:spcBef>
                <a:spcPts val="1200"/>
              </a:spcBef>
              <a:buNone/>
            </a:pPr>
            <a:r>
              <a:rPr lang="en-US" sz="5600" b="1" dirty="0" smtClean="0">
                <a:solidFill>
                  <a:srgbClr val="000000"/>
                </a:solidFill>
                <a:latin typeface="Times New Roman" pitchFamily="18" charset="0"/>
                <a:ea typeface="Calibri"/>
                <a:cs typeface="Times New Roman" pitchFamily="18" charset="0"/>
              </a:rPr>
              <a:t>2</a:t>
            </a:r>
            <a:r>
              <a:rPr lang="en-US" sz="5600" b="1" dirty="0">
                <a:solidFill>
                  <a:srgbClr val="000000"/>
                </a:solidFill>
                <a:latin typeface="Times New Roman" pitchFamily="18" charset="0"/>
                <a:ea typeface="Calibri"/>
                <a:cs typeface="Times New Roman" pitchFamily="18" charset="0"/>
              </a:rPr>
              <a:t>. </a:t>
            </a:r>
            <a:r>
              <a:rPr lang="en-US" sz="5600" b="1" dirty="0" smtClean="0">
                <a:solidFill>
                  <a:srgbClr val="4F81BD"/>
                </a:solidFill>
                <a:latin typeface="Times New Roman" pitchFamily="18" charset="0"/>
                <a:ea typeface="Calibri"/>
                <a:cs typeface="Times New Roman" pitchFamily="18" charset="0"/>
              </a:rPr>
              <a:t>Grades</a:t>
            </a:r>
            <a:endParaRPr lang="en-US" sz="6400" b="1" dirty="0">
              <a:solidFill>
                <a:srgbClr val="4F81BD"/>
              </a:solidFill>
              <a:latin typeface="Times New Roman" pitchFamily="18" charset="0"/>
              <a:ea typeface="Times New Roman"/>
              <a:cs typeface="Times New Roman" pitchFamily="18" charset="0"/>
            </a:endParaRPr>
          </a:p>
          <a:p>
            <a:pPr marL="0" marR="0" indent="0" algn="justLow">
              <a:lnSpc>
                <a:spcPct val="150000"/>
              </a:lnSpc>
              <a:spcBef>
                <a:spcPts val="1200"/>
              </a:spcBef>
              <a:spcAft>
                <a:spcPts val="0"/>
              </a:spcAft>
              <a:buNone/>
            </a:pPr>
            <a:r>
              <a:rPr lang="en-US" sz="5600" spc="-15" dirty="0">
                <a:solidFill>
                  <a:srgbClr val="000000"/>
                </a:solidFill>
                <a:latin typeface="Times New Roman" pitchFamily="18" charset="0"/>
                <a:ea typeface="Calibri"/>
                <a:cs typeface="Times New Roman" pitchFamily="18" charset="0"/>
              </a:rPr>
              <a:t>*</a:t>
            </a:r>
            <a:r>
              <a:rPr lang="en-US" sz="5600" spc="-15" dirty="0" smtClean="0">
                <a:solidFill>
                  <a:srgbClr val="000000"/>
                </a:solidFill>
                <a:latin typeface="Times New Roman" pitchFamily="18" charset="0"/>
                <a:ea typeface="Calibri"/>
                <a:cs typeface="Times New Roman" pitchFamily="18" charset="0"/>
              </a:rPr>
              <a:t>MAX IMUM GRADE :</a:t>
            </a:r>
          </a:p>
          <a:p>
            <a:pPr marL="0" marR="0" indent="0" algn="justLow">
              <a:lnSpc>
                <a:spcPct val="150000"/>
              </a:lnSpc>
              <a:spcBef>
                <a:spcPts val="1200"/>
              </a:spcBef>
              <a:spcAft>
                <a:spcPts val="0"/>
              </a:spcAft>
              <a:buNone/>
            </a:pPr>
            <a:r>
              <a:rPr lang="en-US" sz="5600" spc="-15" dirty="0" smtClean="0">
                <a:solidFill>
                  <a:srgbClr val="000000"/>
                </a:solidFill>
                <a:latin typeface="Times New Roman" pitchFamily="18" charset="0"/>
                <a:ea typeface="Calibri"/>
                <a:cs typeface="Times New Roman" pitchFamily="18" charset="0"/>
              </a:rPr>
              <a:t>The </a:t>
            </a:r>
            <a:r>
              <a:rPr lang="en-US" sz="5600" spc="-15" dirty="0">
                <a:solidFill>
                  <a:srgbClr val="000000"/>
                </a:solidFill>
                <a:latin typeface="Times New Roman" pitchFamily="18" charset="0"/>
                <a:ea typeface="Calibri"/>
                <a:cs typeface="Times New Roman" pitchFamily="18" charset="0"/>
              </a:rPr>
              <a:t>maximum design grade should be used infrequently in the most cases of the highway according to AASHTO </a:t>
            </a:r>
            <a:r>
              <a:rPr lang="en-US" sz="5600" spc="-15" dirty="0" smtClean="0">
                <a:solidFill>
                  <a:srgbClr val="000000"/>
                </a:solidFill>
                <a:latin typeface="Times New Roman" pitchFamily="18" charset="0"/>
                <a:ea typeface="Calibri"/>
                <a:cs typeface="Times New Roman" pitchFamily="18" charset="0"/>
              </a:rPr>
              <a:t>2011</a:t>
            </a:r>
            <a:r>
              <a:rPr lang="en-US" sz="5600" dirty="0" smtClean="0">
                <a:solidFill>
                  <a:srgbClr val="000000"/>
                </a:solidFill>
                <a:latin typeface="Times New Roman" pitchFamily="18" charset="0"/>
                <a:ea typeface="Calibri"/>
                <a:cs typeface="Times New Roman" pitchFamily="18" charset="0"/>
              </a:rPr>
              <a:t>. </a:t>
            </a:r>
            <a:r>
              <a:rPr lang="en-US" sz="5600" spc="-15" dirty="0">
                <a:solidFill>
                  <a:srgbClr val="000000"/>
                </a:solidFill>
                <a:latin typeface="Times New Roman" pitchFamily="18" charset="0"/>
                <a:ea typeface="Calibri"/>
                <a:cs typeface="Times New Roman" pitchFamily="18" charset="0"/>
              </a:rPr>
              <a:t>as shown in the </a:t>
            </a:r>
            <a:r>
              <a:rPr lang="en-US" sz="5600" spc="-15" dirty="0" smtClean="0">
                <a:solidFill>
                  <a:srgbClr val="000000"/>
                </a:solidFill>
                <a:latin typeface="Times New Roman" pitchFamily="18" charset="0"/>
                <a:ea typeface="Calibri"/>
                <a:cs typeface="Times New Roman" pitchFamily="18" charset="0"/>
              </a:rPr>
              <a:t>table  below:</a:t>
            </a:r>
          </a:p>
          <a:p>
            <a:pPr marL="0" marR="0" indent="0" algn="justLow">
              <a:lnSpc>
                <a:spcPct val="150000"/>
              </a:lnSpc>
              <a:spcBef>
                <a:spcPts val="1200"/>
              </a:spcBef>
              <a:spcAft>
                <a:spcPts val="0"/>
              </a:spcAft>
              <a:buNone/>
            </a:pPr>
            <a:endParaRPr lang="en-US" sz="5600" spc="-15" dirty="0" smtClean="0">
              <a:solidFill>
                <a:srgbClr val="000000"/>
              </a:solidFill>
              <a:latin typeface="Times New Roman" pitchFamily="18" charset="0"/>
              <a:ea typeface="Calibri"/>
              <a:cs typeface="Times New Roman" pitchFamily="18" charset="0"/>
            </a:endParaRPr>
          </a:p>
          <a:p>
            <a:pPr marL="0" marR="0" indent="0" algn="justLow">
              <a:lnSpc>
                <a:spcPct val="150000"/>
              </a:lnSpc>
              <a:spcBef>
                <a:spcPts val="1200"/>
              </a:spcBef>
              <a:spcAft>
                <a:spcPts val="0"/>
              </a:spcAft>
              <a:buNone/>
            </a:pPr>
            <a:r>
              <a:rPr lang="en-US" sz="5600" dirty="0" smtClean="0">
                <a:solidFill>
                  <a:srgbClr val="000000"/>
                </a:solidFill>
                <a:latin typeface="Times New Roman" pitchFamily="18" charset="0"/>
                <a:ea typeface="Calibri"/>
                <a:cs typeface="Times New Roman" pitchFamily="18" charset="0"/>
              </a:rPr>
              <a:t>*MIN GRADE:</a:t>
            </a:r>
          </a:p>
          <a:p>
            <a:pPr marL="0" marR="0" indent="0" algn="justLow">
              <a:lnSpc>
                <a:spcPct val="150000"/>
              </a:lnSpc>
              <a:spcBef>
                <a:spcPts val="1200"/>
              </a:spcBef>
              <a:spcAft>
                <a:spcPts val="0"/>
              </a:spcAft>
              <a:buNone/>
            </a:pPr>
            <a:r>
              <a:rPr lang="en-US" sz="5600" spc="-15" dirty="0">
                <a:solidFill>
                  <a:srgbClr val="000000"/>
                </a:solidFill>
                <a:latin typeface="Times New Roman" pitchFamily="18" charset="0"/>
                <a:ea typeface="Calibri"/>
                <a:cs typeface="Times New Roman" pitchFamily="18" charset="0"/>
              </a:rPr>
              <a:t>A minimum grade for usual case is 0.5%. In the vertical design</a:t>
            </a:r>
            <a:endParaRPr lang="en-US" sz="5600" dirty="0" smtClean="0">
              <a:solidFill>
                <a:srgbClr val="000000"/>
              </a:solidFill>
              <a:latin typeface="Times New Roman" pitchFamily="18" charset="0"/>
              <a:ea typeface="Calibri"/>
              <a:cs typeface="Times New Roman" pitchFamily="18" charset="0"/>
            </a:endParaRPr>
          </a:p>
          <a:p>
            <a:pPr marL="0" marR="0" indent="0" algn="justLow">
              <a:lnSpc>
                <a:spcPct val="150000"/>
              </a:lnSpc>
              <a:spcBef>
                <a:spcPts val="0"/>
              </a:spcBef>
              <a:spcAft>
                <a:spcPts val="0"/>
              </a:spcAft>
              <a:buNone/>
            </a:pPr>
            <a:endParaRPr lang="en-US" sz="4800" dirty="0" smtClean="0">
              <a:solidFill>
                <a:srgbClr val="000000"/>
              </a:solidFill>
              <a:latin typeface="Times New Roman" pitchFamily="18" charset="0"/>
              <a:ea typeface="Calibri"/>
              <a:cs typeface="Times New Roman" pitchFamily="18" charset="0"/>
            </a:endParaRPr>
          </a:p>
          <a:p>
            <a:pPr marL="0" marR="0" indent="0" algn="justLow">
              <a:lnSpc>
                <a:spcPct val="150000"/>
              </a:lnSpc>
              <a:spcBef>
                <a:spcPts val="0"/>
              </a:spcBef>
              <a:spcAft>
                <a:spcPts val="0"/>
              </a:spcAft>
              <a:buNone/>
            </a:pPr>
            <a:endParaRPr lang="en-US" sz="2400" dirty="0">
              <a:latin typeface="Calibri"/>
              <a:ea typeface="Calibri"/>
              <a:cs typeface="Arial"/>
            </a:endParaRPr>
          </a:p>
          <a:p>
            <a:pPr marL="0" marR="0" algn="just">
              <a:lnSpc>
                <a:spcPct val="115000"/>
              </a:lnSpc>
              <a:spcBef>
                <a:spcPts val="0"/>
              </a:spcBef>
              <a:spcAft>
                <a:spcPts val="1000"/>
              </a:spcAft>
            </a:pPr>
            <a:endParaRPr lang="en-US" sz="2800" dirty="0">
              <a:latin typeface="Calibri"/>
              <a:ea typeface="Calibri"/>
              <a:cs typeface="Arial"/>
            </a:endParaRPr>
          </a:p>
          <a:p>
            <a:endParaRPr lang="en-US" dirty="0"/>
          </a:p>
        </p:txBody>
      </p:sp>
      <p:pic>
        <p:nvPicPr>
          <p:cNvPr id="5" name="Picture 31"/>
          <p:cNvPicPr/>
          <p:nvPr/>
        </p:nvPicPr>
        <p:blipFill>
          <a:blip r:embed="rId2">
            <a:extLst>
              <a:ext uri="{28A0092B-C50C-407E-A947-70E740481C1C}">
                <a14:useLocalDpi xmlns:a14="http://schemas.microsoft.com/office/drawing/2010/main" val="0"/>
              </a:ext>
            </a:extLst>
          </a:blip>
          <a:stretch>
            <a:fillRect/>
          </a:stretch>
        </p:blipFill>
        <p:spPr>
          <a:xfrm>
            <a:off x="3707904" y="5013176"/>
            <a:ext cx="4464496" cy="1128529"/>
          </a:xfrm>
          <a:prstGeom prst="rect">
            <a:avLst/>
          </a:prstGeom>
        </p:spPr>
      </p:pic>
    </p:spTree>
    <p:extLst>
      <p:ext uri="{BB962C8B-B14F-4D97-AF65-F5344CB8AC3E}">
        <p14:creationId xmlns:p14="http://schemas.microsoft.com/office/powerpoint/2010/main" val="40813696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69899" y="0"/>
            <a:ext cx="6792543" cy="1032536"/>
          </a:xfrm>
        </p:spPr>
        <p:txBody>
          <a:bodyPr>
            <a:normAutofit fontScale="90000"/>
          </a:bodyPr>
          <a:lstStyle/>
          <a:p>
            <a:r>
              <a:rPr lang="en-US" dirty="0"/>
              <a:t>Design of Vertical</a:t>
            </a:r>
            <a:r>
              <a:rPr lang="en-US" dirty="0" smtClean="0"/>
              <a:t>  </a:t>
            </a:r>
            <a:r>
              <a:rPr lang="en-US" dirty="0"/>
              <a:t>Alignment</a:t>
            </a:r>
          </a:p>
        </p:txBody>
      </p:sp>
      <p:sp>
        <p:nvSpPr>
          <p:cNvPr id="3" name="عنصر نائب للمحتوى 2"/>
          <p:cNvSpPr>
            <a:spLocks noGrp="1"/>
          </p:cNvSpPr>
          <p:nvPr>
            <p:ph idx="1"/>
          </p:nvPr>
        </p:nvSpPr>
        <p:spPr>
          <a:xfrm>
            <a:off x="395536" y="980728"/>
            <a:ext cx="7239000" cy="5256584"/>
          </a:xfrm>
        </p:spPr>
        <p:txBody>
          <a:bodyPr>
            <a:normAutofit fontScale="85000" lnSpcReduction="20000"/>
          </a:bodyPr>
          <a:lstStyle/>
          <a:p>
            <a:pPr marL="0" marR="0" algn="just">
              <a:lnSpc>
                <a:spcPct val="115000"/>
              </a:lnSpc>
              <a:spcBef>
                <a:spcPts val="0"/>
              </a:spcBef>
              <a:spcAft>
                <a:spcPts val="1000"/>
              </a:spcAft>
            </a:pPr>
            <a:r>
              <a:rPr lang="en-US" sz="2400" spc="-15" dirty="0">
                <a:solidFill>
                  <a:srgbClr val="000000"/>
                </a:solidFill>
                <a:latin typeface="Times New Roman"/>
                <a:ea typeface="Calibri"/>
                <a:cs typeface="Arial"/>
              </a:rPr>
              <a:t>Because we are restricted by the right of way and centerline that has been set from municipality, it was very difficult to keep slope to a maximum grade 10% for the selected grades as recommended by AASHTO for design speed of 60 km/hr. If we considered the maximum grade of 10%, values of cut could reach very high value in some locations which is very difficult and expensive to be constructed, so that the maximum grade will be considered as 16.9%.</a:t>
            </a:r>
            <a:endParaRPr lang="en-US" sz="2100" dirty="0">
              <a:latin typeface="Calibri"/>
              <a:ea typeface="Calibri"/>
              <a:cs typeface="Arial"/>
            </a:endParaRPr>
          </a:p>
          <a:p>
            <a:pPr marL="0" marR="0" algn="just">
              <a:lnSpc>
                <a:spcPct val="115000"/>
              </a:lnSpc>
              <a:spcBef>
                <a:spcPts val="0"/>
              </a:spcBef>
              <a:spcAft>
                <a:spcPts val="1000"/>
              </a:spcAft>
            </a:pPr>
            <a:r>
              <a:rPr lang="en-US" sz="2400" spc="-15" dirty="0">
                <a:solidFill>
                  <a:srgbClr val="000000"/>
                </a:solidFill>
                <a:latin typeface="Times New Roman"/>
                <a:ea typeface="Calibri"/>
                <a:cs typeface="Arial"/>
              </a:rPr>
              <a:t>The considered grade is achieved in the design profile except two locations, 16.9 % grade from station (0+024 to 0+169.63) and 13.83% grade from station (0+169.63 to 0+242.53</a:t>
            </a:r>
            <a:r>
              <a:rPr lang="en-US" sz="2400" spc="-15" dirty="0" smtClean="0">
                <a:solidFill>
                  <a:srgbClr val="000000"/>
                </a:solidFill>
                <a:latin typeface="Times New Roman"/>
                <a:ea typeface="Calibri"/>
                <a:cs typeface="Arial"/>
              </a:rPr>
              <a:t>).</a:t>
            </a:r>
          </a:p>
          <a:p>
            <a:pPr marL="0" marR="0" indent="0">
              <a:lnSpc>
                <a:spcPct val="115000"/>
              </a:lnSpc>
              <a:spcBef>
                <a:spcPts val="1200"/>
              </a:spcBef>
              <a:spcAft>
                <a:spcPts val="600"/>
              </a:spcAft>
              <a:buNone/>
            </a:pPr>
            <a:r>
              <a:rPr lang="en-US" sz="2400" b="1" dirty="0" smtClean="0">
                <a:solidFill>
                  <a:srgbClr val="4F81BD"/>
                </a:solidFill>
                <a:latin typeface="Cambria"/>
                <a:ea typeface="Times New Roman"/>
                <a:cs typeface="Times New Roman"/>
              </a:rPr>
              <a:t>3. Highest </a:t>
            </a:r>
            <a:r>
              <a:rPr lang="en-US" sz="2400" b="1" dirty="0">
                <a:solidFill>
                  <a:srgbClr val="4F81BD"/>
                </a:solidFill>
                <a:latin typeface="Cambria"/>
                <a:ea typeface="Times New Roman"/>
                <a:cs typeface="Times New Roman"/>
              </a:rPr>
              <a:t>Cut and Fill</a:t>
            </a:r>
            <a:endParaRPr lang="en-US" sz="2800" b="1" dirty="0">
              <a:solidFill>
                <a:srgbClr val="4F81BD"/>
              </a:solidFill>
              <a:latin typeface="Cambria"/>
              <a:ea typeface="Times New Roman"/>
              <a:cs typeface="Times New Roman"/>
            </a:endParaRPr>
          </a:p>
          <a:p>
            <a:pPr marL="0" marR="0" algn="just">
              <a:lnSpc>
                <a:spcPct val="115000"/>
              </a:lnSpc>
              <a:spcBef>
                <a:spcPts val="0"/>
              </a:spcBef>
              <a:spcAft>
                <a:spcPts val="1000"/>
              </a:spcAft>
            </a:pPr>
            <a:r>
              <a:rPr lang="en-US" sz="2400" dirty="0">
                <a:latin typeface="Times New Roman"/>
                <a:ea typeface="Calibri"/>
                <a:cs typeface="Arial"/>
              </a:rPr>
              <a:t>Based on AASHTO standards of the cut and fill, the maximum height value for cut or fill is 30m. In the project, the maximum value of cut and fill range from 8-10 m</a:t>
            </a:r>
            <a:r>
              <a:rPr lang="en-US" sz="2400" dirty="0" smtClean="0">
                <a:latin typeface="Times New Roman"/>
                <a:ea typeface="Calibri"/>
                <a:cs typeface="Arial"/>
              </a:rPr>
              <a:t>.</a:t>
            </a:r>
          </a:p>
          <a:p>
            <a:pPr marL="0" marR="0" indent="0">
              <a:lnSpc>
                <a:spcPct val="115000"/>
              </a:lnSpc>
              <a:spcBef>
                <a:spcPts val="1200"/>
              </a:spcBef>
              <a:spcAft>
                <a:spcPts val="600"/>
              </a:spcAft>
              <a:buNone/>
            </a:pPr>
            <a:r>
              <a:rPr lang="en-US" sz="2000" b="1" dirty="0" smtClean="0">
                <a:solidFill>
                  <a:srgbClr val="4F81BD"/>
                </a:solidFill>
                <a:latin typeface="Cambria"/>
                <a:ea typeface="Times New Roman"/>
                <a:cs typeface="Times New Roman"/>
              </a:rPr>
              <a:t>4. Design </a:t>
            </a:r>
            <a:r>
              <a:rPr lang="en-US" sz="2000" b="1" dirty="0">
                <a:solidFill>
                  <a:srgbClr val="4F81BD"/>
                </a:solidFill>
                <a:latin typeface="Cambria"/>
                <a:ea typeface="Times New Roman"/>
                <a:cs typeface="Times New Roman"/>
              </a:rPr>
              <a:t>Controls for Sag </a:t>
            </a:r>
            <a:r>
              <a:rPr lang="en-US" sz="2000" b="1" dirty="0" smtClean="0">
                <a:solidFill>
                  <a:srgbClr val="4F81BD"/>
                </a:solidFill>
                <a:latin typeface="Cambria"/>
                <a:ea typeface="Times New Roman"/>
                <a:cs typeface="Times New Roman"/>
              </a:rPr>
              <a:t>Curves:  K=13</a:t>
            </a:r>
            <a:endParaRPr lang="en-US" sz="2400" b="1" dirty="0">
              <a:solidFill>
                <a:srgbClr val="4F81BD"/>
              </a:solidFill>
              <a:latin typeface="Cambria"/>
              <a:ea typeface="Times New Roman"/>
              <a:cs typeface="Times New Roman"/>
            </a:endParaRPr>
          </a:p>
          <a:p>
            <a:pPr marL="0" marR="0" indent="0" algn="just">
              <a:lnSpc>
                <a:spcPct val="115000"/>
              </a:lnSpc>
              <a:spcBef>
                <a:spcPts val="0"/>
              </a:spcBef>
              <a:spcAft>
                <a:spcPts val="1000"/>
              </a:spcAft>
              <a:buNone/>
            </a:pPr>
            <a:endParaRPr lang="en-US" sz="2100" dirty="0">
              <a:latin typeface="Calibri"/>
              <a:ea typeface="Calibri"/>
              <a:cs typeface="Arial"/>
            </a:endParaRPr>
          </a:p>
          <a:p>
            <a:pPr marL="0" marR="0" indent="0" algn="justLow">
              <a:lnSpc>
                <a:spcPct val="150000"/>
              </a:lnSpc>
              <a:spcBef>
                <a:spcPts val="0"/>
              </a:spcBef>
              <a:spcAft>
                <a:spcPts val="0"/>
              </a:spcAft>
              <a:buNone/>
            </a:pPr>
            <a:endParaRPr lang="en-US" sz="4800" dirty="0" smtClean="0">
              <a:solidFill>
                <a:srgbClr val="000000"/>
              </a:solidFill>
              <a:latin typeface="Times New Roman" pitchFamily="18" charset="0"/>
              <a:ea typeface="Calibri"/>
              <a:cs typeface="Times New Roman" pitchFamily="18" charset="0"/>
            </a:endParaRPr>
          </a:p>
          <a:p>
            <a:pPr marL="0" marR="0" indent="0" algn="justLow">
              <a:lnSpc>
                <a:spcPct val="150000"/>
              </a:lnSpc>
              <a:spcBef>
                <a:spcPts val="0"/>
              </a:spcBef>
              <a:spcAft>
                <a:spcPts val="0"/>
              </a:spcAft>
              <a:buNone/>
            </a:pPr>
            <a:endParaRPr lang="en-US" sz="2400" dirty="0">
              <a:latin typeface="Calibri"/>
              <a:ea typeface="Calibri"/>
              <a:cs typeface="Arial"/>
            </a:endParaRPr>
          </a:p>
          <a:p>
            <a:pPr marL="0" marR="0" algn="just">
              <a:lnSpc>
                <a:spcPct val="115000"/>
              </a:lnSpc>
              <a:spcBef>
                <a:spcPts val="0"/>
              </a:spcBef>
              <a:spcAft>
                <a:spcPts val="1000"/>
              </a:spcAft>
            </a:pPr>
            <a:endParaRPr lang="en-US" sz="2800" dirty="0">
              <a:latin typeface="Calibri"/>
              <a:ea typeface="Calibri"/>
              <a:cs typeface="Arial"/>
            </a:endParaRPr>
          </a:p>
          <a:p>
            <a:endParaRPr lang="en-US" dirty="0"/>
          </a:p>
        </p:txBody>
      </p:sp>
    </p:spTree>
    <p:extLst>
      <p:ext uri="{BB962C8B-B14F-4D97-AF65-F5344CB8AC3E}">
        <p14:creationId xmlns:p14="http://schemas.microsoft.com/office/powerpoint/2010/main" val="4144587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5754" y="188640"/>
            <a:ext cx="1690271" cy="369332"/>
          </a:xfrm>
          <a:prstGeom prst="rect">
            <a:avLst/>
          </a:prstGeom>
          <a:noFill/>
          <a:ln>
            <a:solidFill>
              <a:schemeClr val="bg1">
                <a:lumMod val="50000"/>
              </a:schemeClr>
            </a:solidFill>
          </a:ln>
        </p:spPr>
        <p:txBody>
          <a:bodyPr wrap="none" rtlCol="0">
            <a:spAutoFit/>
          </a:bodyPr>
          <a:lstStyle/>
          <a:p>
            <a:r>
              <a:rPr lang="en-US" dirty="0" smtClean="0">
                <a:solidFill>
                  <a:schemeClr val="bg2">
                    <a:lumMod val="50000"/>
                  </a:schemeClr>
                </a:solidFill>
              </a:rPr>
              <a:t>Profile &amp; Plan</a:t>
            </a:r>
            <a:r>
              <a:rPr lang="en-US" dirty="0" smtClean="0"/>
              <a:t>.</a:t>
            </a:r>
            <a:endParaRPr lang="en-US"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7" y="635472"/>
            <a:ext cx="8167058" cy="6222528"/>
          </a:xfrm>
          <a:prstGeom prst="rect">
            <a:avLst/>
          </a:prstGeom>
        </p:spPr>
      </p:pic>
    </p:spTree>
    <p:extLst>
      <p:ext uri="{BB962C8B-B14F-4D97-AF65-F5344CB8AC3E}">
        <p14:creationId xmlns:p14="http://schemas.microsoft.com/office/powerpoint/2010/main" val="18522249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2" y="548680"/>
            <a:ext cx="3618298" cy="369332"/>
          </a:xfrm>
          <a:prstGeom prst="rect">
            <a:avLst/>
          </a:prstGeom>
          <a:noFill/>
          <a:ln>
            <a:solidFill>
              <a:schemeClr val="bg1">
                <a:lumMod val="50000"/>
              </a:schemeClr>
            </a:solidFill>
          </a:ln>
        </p:spPr>
        <p:txBody>
          <a:bodyPr wrap="none" rtlCol="0">
            <a:spAutoFit/>
          </a:bodyPr>
          <a:lstStyle/>
          <a:p>
            <a:r>
              <a:rPr lang="en-US" dirty="0">
                <a:solidFill>
                  <a:schemeClr val="bg2">
                    <a:lumMod val="50000"/>
                  </a:schemeClr>
                </a:solidFill>
              </a:rPr>
              <a:t>Design of cross section element</a:t>
            </a:r>
            <a:r>
              <a:rPr lang="en-US" dirty="0" smtClean="0">
                <a:solidFill>
                  <a:schemeClr val="bg2">
                    <a:lumMod val="50000"/>
                  </a:schemeClr>
                </a:solidFill>
              </a:rPr>
              <a:t>:</a:t>
            </a:r>
            <a:endParaRPr lang="en-US" dirty="0">
              <a:solidFill>
                <a:schemeClr val="bg2">
                  <a:lumMod val="50000"/>
                </a:schemeClr>
              </a:solidFill>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16832"/>
            <a:ext cx="8180345" cy="3428179"/>
          </a:xfrm>
          <a:prstGeom prst="rect">
            <a:avLst/>
          </a:prstGeom>
        </p:spPr>
      </p:pic>
    </p:spTree>
    <p:extLst>
      <p:ext uri="{BB962C8B-B14F-4D97-AF65-F5344CB8AC3E}">
        <p14:creationId xmlns:p14="http://schemas.microsoft.com/office/powerpoint/2010/main" val="11494262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2" y="548680"/>
            <a:ext cx="1548822" cy="369332"/>
          </a:xfrm>
          <a:prstGeom prst="rect">
            <a:avLst/>
          </a:prstGeom>
          <a:noFill/>
          <a:ln>
            <a:solidFill>
              <a:schemeClr val="bg1">
                <a:lumMod val="50000"/>
              </a:schemeClr>
            </a:solidFill>
          </a:ln>
        </p:spPr>
        <p:txBody>
          <a:bodyPr wrap="none" rtlCol="0">
            <a:spAutoFit/>
          </a:bodyPr>
          <a:lstStyle/>
          <a:p>
            <a:r>
              <a:rPr lang="en-US" dirty="0" smtClean="0">
                <a:solidFill>
                  <a:schemeClr val="bg2">
                    <a:lumMod val="50000"/>
                  </a:schemeClr>
                </a:solidFill>
              </a:rPr>
              <a:t>HCS DESIGN :</a:t>
            </a:r>
            <a:endParaRPr lang="en-US" dirty="0">
              <a:solidFill>
                <a:schemeClr val="bg2">
                  <a:lumMod val="50000"/>
                </a:schemeClr>
              </a:solidFill>
            </a:endParaRPr>
          </a:p>
        </p:txBody>
      </p:sp>
      <p:pic>
        <p:nvPicPr>
          <p:cNvPr id="6" name="Picture 45"/>
          <p:cNvPicPr/>
          <p:nvPr/>
        </p:nvPicPr>
        <p:blipFill>
          <a:blip r:embed="rId2">
            <a:extLst>
              <a:ext uri="{28A0092B-C50C-407E-A947-70E740481C1C}">
                <a14:useLocalDpi xmlns:a14="http://schemas.microsoft.com/office/drawing/2010/main" val="0"/>
              </a:ext>
            </a:extLst>
          </a:blip>
          <a:stretch>
            <a:fillRect/>
          </a:stretch>
        </p:blipFill>
        <p:spPr>
          <a:xfrm>
            <a:off x="-26754" y="1340768"/>
            <a:ext cx="5174818" cy="5517232"/>
          </a:xfrm>
          <a:prstGeom prst="rect">
            <a:avLst/>
          </a:prstGeom>
        </p:spPr>
      </p:pic>
      <p:pic>
        <p:nvPicPr>
          <p:cNvPr id="7" name="Picture 49"/>
          <p:cNvPicPr/>
          <p:nvPr/>
        </p:nvPicPr>
        <p:blipFill>
          <a:blip r:embed="rId3">
            <a:extLst>
              <a:ext uri="{28A0092B-C50C-407E-A947-70E740481C1C}">
                <a14:useLocalDpi xmlns:a14="http://schemas.microsoft.com/office/drawing/2010/main" val="0"/>
              </a:ext>
            </a:extLst>
          </a:blip>
          <a:stretch>
            <a:fillRect/>
          </a:stretch>
        </p:blipFill>
        <p:spPr>
          <a:xfrm>
            <a:off x="3642888" y="1571506"/>
            <a:ext cx="4536504" cy="5286494"/>
          </a:xfrm>
          <a:prstGeom prst="rect">
            <a:avLst/>
          </a:prstGeom>
        </p:spPr>
      </p:pic>
    </p:spTree>
    <p:extLst>
      <p:ext uri="{BB962C8B-B14F-4D97-AF65-F5344CB8AC3E}">
        <p14:creationId xmlns:p14="http://schemas.microsoft.com/office/powerpoint/2010/main" val="10875500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2" y="548680"/>
            <a:ext cx="2579552" cy="369332"/>
          </a:xfrm>
          <a:prstGeom prst="rect">
            <a:avLst/>
          </a:prstGeom>
          <a:noFill/>
          <a:ln>
            <a:solidFill>
              <a:schemeClr val="bg1">
                <a:lumMod val="50000"/>
              </a:schemeClr>
            </a:solidFill>
          </a:ln>
        </p:spPr>
        <p:txBody>
          <a:bodyPr wrap="none" rtlCol="0">
            <a:spAutoFit/>
          </a:bodyPr>
          <a:lstStyle/>
          <a:p>
            <a:r>
              <a:rPr lang="en-US" dirty="0" smtClean="0">
                <a:solidFill>
                  <a:schemeClr val="bg2">
                    <a:lumMod val="50000"/>
                  </a:schemeClr>
                </a:solidFill>
              </a:rPr>
              <a:t>HCS DESIGN OUTPUTS :</a:t>
            </a:r>
            <a:endParaRPr lang="en-US" dirty="0">
              <a:solidFill>
                <a:schemeClr val="bg2">
                  <a:lumMod val="50000"/>
                </a:schemeClr>
              </a:solidFill>
            </a:endParaRPr>
          </a:p>
        </p:txBody>
      </p:sp>
      <p:graphicFrame>
        <p:nvGraphicFramePr>
          <p:cNvPr id="2" name="جدول 1"/>
          <p:cNvGraphicFramePr>
            <a:graphicFrameLocks noGrp="1"/>
          </p:cNvGraphicFramePr>
          <p:nvPr>
            <p:extLst>
              <p:ext uri="{D42A27DB-BD31-4B8C-83A1-F6EECF244321}">
                <p14:modId xmlns:p14="http://schemas.microsoft.com/office/powerpoint/2010/main" val="2355458468"/>
              </p:ext>
            </p:extLst>
          </p:nvPr>
        </p:nvGraphicFramePr>
        <p:xfrm>
          <a:off x="395536" y="1196752"/>
          <a:ext cx="5418277" cy="2116852"/>
        </p:xfrm>
        <a:graphic>
          <a:graphicData uri="http://schemas.openxmlformats.org/drawingml/2006/table">
            <a:tbl>
              <a:tblPr firstRow="1" firstCol="1" bandRow="1">
                <a:tableStyleId>{5C22544A-7EE6-4342-B048-85BDC9FD1C3A}</a:tableStyleId>
              </a:tblPr>
              <a:tblGrid>
                <a:gridCol w="3237191">
                  <a:extLst>
                    <a:ext uri="{9D8B030D-6E8A-4147-A177-3AD203B41FA5}">
                      <a16:colId xmlns:a16="http://schemas.microsoft.com/office/drawing/2014/main" val="20000"/>
                    </a:ext>
                  </a:extLst>
                </a:gridCol>
                <a:gridCol w="2181086">
                  <a:extLst>
                    <a:ext uri="{9D8B030D-6E8A-4147-A177-3AD203B41FA5}">
                      <a16:colId xmlns:a16="http://schemas.microsoft.com/office/drawing/2014/main" val="20001"/>
                    </a:ext>
                  </a:extLst>
                </a:gridCol>
              </a:tblGrid>
              <a:tr h="417668">
                <a:tc>
                  <a:txBody>
                    <a:bodyPr/>
                    <a:lstStyle/>
                    <a:p>
                      <a:pPr marL="0" marR="0" algn="ctr">
                        <a:lnSpc>
                          <a:spcPct val="115000"/>
                        </a:lnSpc>
                        <a:spcBef>
                          <a:spcPts val="0"/>
                        </a:spcBef>
                        <a:spcAft>
                          <a:spcPts val="0"/>
                        </a:spcAft>
                      </a:pPr>
                      <a:r>
                        <a:rPr lang="en-US" sz="2000" dirty="0">
                          <a:effectLst/>
                        </a:rPr>
                        <a:t>Type of lane</a:t>
                      </a:r>
                      <a:endParaRPr lang="en-US" sz="2000" dirty="0">
                        <a:solidFill>
                          <a:srgbClr val="943634"/>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effectLst/>
                        </a:rPr>
                        <a:t>LOS</a:t>
                      </a:r>
                      <a:endParaRPr lang="en-US" sz="2000" dirty="0">
                        <a:solidFill>
                          <a:srgbClr val="943634"/>
                        </a:solidFill>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17668">
                <a:tc>
                  <a:txBody>
                    <a:bodyPr/>
                    <a:lstStyle/>
                    <a:p>
                      <a:pPr marL="0" marR="0">
                        <a:lnSpc>
                          <a:spcPct val="115000"/>
                        </a:lnSpc>
                        <a:spcBef>
                          <a:spcPts val="0"/>
                        </a:spcBef>
                        <a:spcAft>
                          <a:spcPts val="0"/>
                        </a:spcAft>
                      </a:pPr>
                      <a:r>
                        <a:rPr lang="en-US" sz="2000" dirty="0">
                          <a:effectLst/>
                        </a:rPr>
                        <a:t>Existing (2 lane)</a:t>
                      </a:r>
                      <a:endParaRPr lang="en-US" sz="2000" dirty="0">
                        <a:solidFill>
                          <a:srgbClr val="943634"/>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effectLst/>
                        </a:rPr>
                        <a:t>D</a:t>
                      </a:r>
                      <a:endParaRPr lang="en-US" sz="2000" dirty="0">
                        <a:solidFill>
                          <a:srgbClr val="943634"/>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863848">
                <a:tc>
                  <a:txBody>
                    <a:bodyPr/>
                    <a:lstStyle/>
                    <a:p>
                      <a:pPr marL="0" marR="0">
                        <a:lnSpc>
                          <a:spcPct val="115000"/>
                        </a:lnSpc>
                        <a:spcBef>
                          <a:spcPts val="0"/>
                        </a:spcBef>
                        <a:spcAft>
                          <a:spcPts val="0"/>
                        </a:spcAft>
                      </a:pPr>
                      <a:r>
                        <a:rPr lang="en-US" sz="2000" dirty="0">
                          <a:effectLst/>
                        </a:rPr>
                        <a:t>Existing  (2 lane) after 20 years</a:t>
                      </a:r>
                      <a:endParaRPr lang="en-US" sz="2000" dirty="0">
                        <a:solidFill>
                          <a:srgbClr val="943634"/>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effectLst/>
                        </a:rPr>
                        <a:t>D</a:t>
                      </a:r>
                      <a:endParaRPr lang="en-US" sz="2000" dirty="0">
                        <a:solidFill>
                          <a:srgbClr val="943634"/>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417668">
                <a:tc>
                  <a:txBody>
                    <a:bodyPr/>
                    <a:lstStyle/>
                    <a:p>
                      <a:pPr marL="0" marR="0">
                        <a:lnSpc>
                          <a:spcPct val="115000"/>
                        </a:lnSpc>
                        <a:spcBef>
                          <a:spcPts val="0"/>
                        </a:spcBef>
                        <a:spcAft>
                          <a:spcPts val="0"/>
                        </a:spcAft>
                      </a:pPr>
                      <a:r>
                        <a:rPr lang="en-US" sz="2000">
                          <a:effectLst/>
                        </a:rPr>
                        <a:t>Multilane</a:t>
                      </a:r>
                      <a:endParaRPr lang="en-US" sz="2000">
                        <a:solidFill>
                          <a:srgbClr val="943634"/>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effectLst/>
                        </a:rPr>
                        <a:t>B</a:t>
                      </a:r>
                      <a:endParaRPr lang="en-US" sz="2000" dirty="0">
                        <a:solidFill>
                          <a:srgbClr val="943634"/>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243189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1" y="179348"/>
            <a:ext cx="3084499" cy="369332"/>
          </a:xfrm>
          <a:prstGeom prst="rect">
            <a:avLst/>
          </a:prstGeom>
          <a:noFill/>
          <a:ln>
            <a:solidFill>
              <a:schemeClr val="bg1">
                <a:lumMod val="50000"/>
              </a:schemeClr>
            </a:solidFill>
          </a:ln>
        </p:spPr>
        <p:txBody>
          <a:bodyPr wrap="none" rtlCol="0">
            <a:spAutoFit/>
          </a:bodyPr>
          <a:lstStyle/>
          <a:p>
            <a:r>
              <a:rPr lang="en-US" dirty="0" smtClean="0">
                <a:solidFill>
                  <a:schemeClr val="bg2">
                    <a:lumMod val="50000"/>
                  </a:schemeClr>
                </a:solidFill>
              </a:rPr>
              <a:t>DESIGN OF INTERSECTIONS :</a:t>
            </a:r>
            <a:endParaRPr lang="en-US" dirty="0">
              <a:solidFill>
                <a:schemeClr val="bg2">
                  <a:lumMod val="50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157"/>
            <a:ext cx="8103096" cy="6003275"/>
          </a:xfrm>
          <a:prstGeom prst="rect">
            <a:avLst/>
          </a:prstGeom>
        </p:spPr>
      </p:pic>
    </p:spTree>
    <p:extLst>
      <p:ext uri="{BB962C8B-B14F-4D97-AF65-F5344CB8AC3E}">
        <p14:creationId xmlns:p14="http://schemas.microsoft.com/office/powerpoint/2010/main" val="36164991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9511" y="179348"/>
            <a:ext cx="3084499" cy="369332"/>
          </a:xfrm>
          <a:prstGeom prst="rect">
            <a:avLst/>
          </a:prstGeom>
          <a:noFill/>
          <a:ln>
            <a:solidFill>
              <a:schemeClr val="bg1">
                <a:lumMod val="50000"/>
              </a:schemeClr>
            </a:solidFill>
          </a:ln>
        </p:spPr>
        <p:txBody>
          <a:bodyPr wrap="none" rtlCol="0">
            <a:spAutoFit/>
          </a:bodyPr>
          <a:lstStyle/>
          <a:p>
            <a:r>
              <a:rPr lang="en-US" dirty="0" smtClean="0">
                <a:solidFill>
                  <a:schemeClr val="bg2">
                    <a:lumMod val="50000"/>
                  </a:schemeClr>
                </a:solidFill>
              </a:rPr>
              <a:t>DESIGN OF INTERSECTIONS :</a:t>
            </a:r>
            <a:endParaRPr lang="en-US" dirty="0">
              <a:solidFill>
                <a:schemeClr val="bg2">
                  <a:lumMod val="50000"/>
                </a:schemeClr>
              </a:solidFill>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0689"/>
            <a:ext cx="8135888" cy="6256540"/>
          </a:xfrm>
          <a:prstGeom prst="rect">
            <a:avLst/>
          </a:prstGeom>
        </p:spPr>
      </p:pic>
    </p:spTree>
    <p:extLst>
      <p:ext uri="{BB962C8B-B14F-4D97-AF65-F5344CB8AC3E}">
        <p14:creationId xmlns:p14="http://schemas.microsoft.com/office/powerpoint/2010/main" val="8381534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500306"/>
            <a:ext cx="7239000" cy="1143000"/>
          </a:xfrm>
        </p:spPr>
        <p:txBody>
          <a:bodyPr>
            <a:noAutofit/>
          </a:bodyPr>
          <a:lstStyle/>
          <a:p>
            <a:pPr marL="0" marR="0" algn="ctr">
              <a:lnSpc>
                <a:spcPct val="115000"/>
              </a:lnSpc>
              <a:spcBef>
                <a:spcPts val="0"/>
              </a:spcBef>
              <a:spcAft>
                <a:spcPts val="1000"/>
              </a:spcAft>
            </a:pPr>
            <a:r>
              <a:rPr lang="en-US" sz="5400" dirty="0">
                <a:latin typeface="Times New Roman"/>
                <a:ea typeface="Calibri"/>
                <a:cs typeface="Arial"/>
              </a:rPr>
              <a:t>PAVEMENT DESIGN</a:t>
            </a:r>
            <a:endParaRPr lang="en-US" sz="3200" dirty="0">
              <a:latin typeface="Calibri"/>
              <a:ea typeface="Calibri"/>
              <a:cs typeface="Arial"/>
            </a:endParaRPr>
          </a:p>
        </p:txBody>
      </p:sp>
      <p:pic>
        <p:nvPicPr>
          <p:cNvPr id="5" name="صورة 4" descr="لل.jpg"/>
          <p:cNvPicPr>
            <a:picLocks noChangeAspect="1"/>
          </p:cNvPicPr>
          <p:nvPr/>
        </p:nvPicPr>
        <p:blipFill>
          <a:blip r:embed="rId2"/>
          <a:stretch>
            <a:fillRect/>
          </a:stretch>
        </p:blipFill>
        <p:spPr>
          <a:xfrm>
            <a:off x="7429520" y="0"/>
            <a:ext cx="2357454" cy="6858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51520" y="129406"/>
            <a:ext cx="5424885" cy="369332"/>
          </a:xfrm>
          <a:prstGeom prst="rect">
            <a:avLst/>
          </a:prstGeom>
          <a:noFill/>
          <a:ln>
            <a:solidFill>
              <a:schemeClr val="bg1">
                <a:lumMod val="50000"/>
              </a:schemeClr>
            </a:solidFill>
          </a:ln>
        </p:spPr>
        <p:txBody>
          <a:bodyPr wrap="square" rtlCol="0">
            <a:spAutoFit/>
          </a:bodyPr>
          <a:lstStyle/>
          <a:p>
            <a:r>
              <a:rPr lang="en-US" b="1" dirty="0"/>
              <a:t>Structural Components of Flexible Pavement </a:t>
            </a:r>
            <a:endParaRPr lang="en-US" dirty="0">
              <a:solidFill>
                <a:schemeClr val="tx2">
                  <a:lumMod val="75000"/>
                </a:schemeClr>
              </a:solidFill>
            </a:endParaRPr>
          </a:p>
        </p:txBody>
      </p:sp>
      <p:pic>
        <p:nvPicPr>
          <p:cNvPr id="4" name="Picture 40"/>
          <p:cNvPicPr/>
          <p:nvPr/>
        </p:nvPicPr>
        <p:blipFill rotWithShape="1">
          <a:blip>
            <a:extLst>
              <a:ext uri="{28A0092B-C50C-407E-A947-70E740481C1C}">
                <a14:useLocalDpi xmlns:a14="http://schemas.microsoft.com/office/drawing/2010/main" val="0"/>
              </a:ext>
            </a:extLst>
          </a:blip>
          <a:srcRect t="17647" b="4968"/>
          <a:stretch/>
        </p:blipFill>
        <p:spPr bwMode="auto">
          <a:xfrm>
            <a:off x="2509787" y="764704"/>
            <a:ext cx="5488816" cy="1628775"/>
          </a:xfrm>
          <a:prstGeom prst="rect">
            <a:avLst/>
          </a:prstGeom>
          <a:ln>
            <a:noFill/>
          </a:ln>
          <a:extLst>
            <a:ext uri="{53640926-AAD7-44D8-BBD7-CCE9431645EC}">
              <a14:shadowObscured xmlns:a14="http://schemas.microsoft.com/office/drawing/2010/main"/>
            </a:ext>
          </a:extLst>
        </p:spPr>
      </p:pic>
      <p:sp>
        <p:nvSpPr>
          <p:cNvPr id="6" name="مربع نص 5"/>
          <p:cNvSpPr txBox="1"/>
          <p:nvPr/>
        </p:nvSpPr>
        <p:spPr>
          <a:xfrm>
            <a:off x="179512" y="2742492"/>
            <a:ext cx="5472608" cy="369332"/>
          </a:xfrm>
          <a:prstGeom prst="rect">
            <a:avLst/>
          </a:prstGeom>
          <a:noFill/>
          <a:ln>
            <a:solidFill>
              <a:schemeClr val="bg1">
                <a:lumMod val="50000"/>
              </a:schemeClr>
            </a:solidFill>
          </a:ln>
        </p:spPr>
        <p:txBody>
          <a:bodyPr wrap="square" rtlCol="0">
            <a:spAutoFit/>
          </a:bodyPr>
          <a:lstStyle/>
          <a:p>
            <a:r>
              <a:rPr lang="en-US" b="1" dirty="0"/>
              <a:t>California Bearing Ratio (CBR) </a:t>
            </a:r>
            <a:r>
              <a:rPr lang="en-US" b="1" dirty="0" smtClean="0"/>
              <a:t>Test</a:t>
            </a:r>
            <a:endParaRPr lang="en-US" b="1" dirty="0">
              <a:solidFill>
                <a:schemeClr val="tx2">
                  <a:lumMod val="75000"/>
                </a:schemeClr>
              </a:solidFill>
            </a:endParaRPr>
          </a:p>
        </p:txBody>
      </p:sp>
      <p:graphicFrame>
        <p:nvGraphicFramePr>
          <p:cNvPr id="5" name="جدول 4"/>
          <p:cNvGraphicFramePr>
            <a:graphicFrameLocks noGrp="1"/>
          </p:cNvGraphicFramePr>
          <p:nvPr>
            <p:extLst>
              <p:ext uri="{D42A27DB-BD31-4B8C-83A1-F6EECF244321}">
                <p14:modId xmlns:p14="http://schemas.microsoft.com/office/powerpoint/2010/main" val="3745972581"/>
              </p:ext>
            </p:extLst>
          </p:nvPr>
        </p:nvGraphicFramePr>
        <p:xfrm>
          <a:off x="2699792" y="3212976"/>
          <a:ext cx="5411470" cy="3575304"/>
        </p:xfrm>
        <a:graphic>
          <a:graphicData uri="http://schemas.openxmlformats.org/drawingml/2006/table">
            <a:tbl>
              <a:tblPr firstRow="1" firstCol="1" bandRow="1">
                <a:tableStyleId>{5C22544A-7EE6-4342-B048-85BDC9FD1C3A}</a:tableStyleId>
              </a:tblPr>
              <a:tblGrid>
                <a:gridCol w="1352550">
                  <a:extLst>
                    <a:ext uri="{9D8B030D-6E8A-4147-A177-3AD203B41FA5}">
                      <a16:colId xmlns:a16="http://schemas.microsoft.com/office/drawing/2014/main" val="20000"/>
                    </a:ext>
                  </a:extLst>
                </a:gridCol>
                <a:gridCol w="1352550">
                  <a:extLst>
                    <a:ext uri="{9D8B030D-6E8A-4147-A177-3AD203B41FA5}">
                      <a16:colId xmlns:a16="http://schemas.microsoft.com/office/drawing/2014/main" val="20001"/>
                    </a:ext>
                  </a:extLst>
                </a:gridCol>
                <a:gridCol w="1353185">
                  <a:extLst>
                    <a:ext uri="{9D8B030D-6E8A-4147-A177-3AD203B41FA5}">
                      <a16:colId xmlns:a16="http://schemas.microsoft.com/office/drawing/2014/main" val="20002"/>
                    </a:ext>
                  </a:extLst>
                </a:gridCol>
                <a:gridCol w="1353185">
                  <a:extLst>
                    <a:ext uri="{9D8B030D-6E8A-4147-A177-3AD203B41FA5}">
                      <a16:colId xmlns:a16="http://schemas.microsoft.com/office/drawing/2014/main" val="20003"/>
                    </a:ext>
                  </a:extLst>
                </a:gridCol>
              </a:tblGrid>
              <a:tr h="263146">
                <a:tc>
                  <a:txBody>
                    <a:bodyPr/>
                    <a:lstStyle/>
                    <a:p>
                      <a:pPr marL="0" marR="0" algn="ctr">
                        <a:lnSpc>
                          <a:spcPct val="115000"/>
                        </a:lnSpc>
                        <a:spcBef>
                          <a:spcPts val="0"/>
                        </a:spcBef>
                        <a:spcAft>
                          <a:spcPts val="0"/>
                        </a:spcAft>
                      </a:pPr>
                      <a:r>
                        <a:rPr lang="en-US" sz="1200" dirty="0">
                          <a:effectLst/>
                        </a:rPr>
                        <a:t>Minutes</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Penetration (mm)</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Division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dirty="0">
                          <a:effectLst/>
                        </a:rPr>
                        <a:t>Force (KN)</a:t>
                      </a:r>
                      <a:endParaRPr lang="en-US" sz="1100" dirty="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0">
                <a:tc>
                  <a:txBody>
                    <a:bodyPr/>
                    <a:lstStyle/>
                    <a:p>
                      <a:pPr marL="0" marR="0" algn="ctr">
                        <a:lnSpc>
                          <a:spcPct val="115000"/>
                        </a:lnSpc>
                        <a:spcBef>
                          <a:spcPts val="0"/>
                        </a:spcBef>
                        <a:spcAft>
                          <a:spcPts val="0"/>
                        </a:spcAft>
                      </a:pPr>
                      <a:r>
                        <a:rPr lang="en-US" sz="1200">
                          <a:effectLst/>
                        </a:rPr>
                        <a:t>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0">
                <a:tc>
                  <a:txBody>
                    <a:bodyPr/>
                    <a:lstStyle/>
                    <a:p>
                      <a:pPr marL="0" marR="0" algn="ctr">
                        <a:lnSpc>
                          <a:spcPct val="115000"/>
                        </a:lnSpc>
                        <a:spcBef>
                          <a:spcPts val="0"/>
                        </a:spcBef>
                        <a:spcAft>
                          <a:spcPts val="0"/>
                        </a:spcAft>
                      </a:pPr>
                      <a:r>
                        <a:rPr lang="en-US" sz="1200">
                          <a:effectLst/>
                        </a:rPr>
                        <a:t>0.5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0.635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35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0.448</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0">
                <a:tc>
                  <a:txBody>
                    <a:bodyPr/>
                    <a:lstStyle/>
                    <a:p>
                      <a:pPr marL="0" marR="0" algn="ctr">
                        <a:lnSpc>
                          <a:spcPct val="115000"/>
                        </a:lnSpc>
                        <a:spcBef>
                          <a:spcPts val="0"/>
                        </a:spcBef>
                        <a:spcAft>
                          <a:spcPts val="0"/>
                        </a:spcAft>
                      </a:pPr>
                      <a:r>
                        <a:rPr lang="en-US" sz="1200">
                          <a:effectLst/>
                        </a:rPr>
                        <a:t>1</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1.270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dirty="0">
                          <a:effectLst/>
                        </a:rPr>
                        <a:t>73</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0.934</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0">
                <a:tc>
                  <a:txBody>
                    <a:bodyPr/>
                    <a:lstStyle/>
                    <a:p>
                      <a:pPr marL="0" marR="0" algn="ctr">
                        <a:lnSpc>
                          <a:spcPct val="115000"/>
                        </a:lnSpc>
                        <a:spcBef>
                          <a:spcPts val="0"/>
                        </a:spcBef>
                        <a:spcAft>
                          <a:spcPts val="0"/>
                        </a:spcAft>
                      </a:pPr>
                      <a:r>
                        <a:rPr lang="en-US" sz="1200">
                          <a:effectLst/>
                        </a:rPr>
                        <a:t>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1.905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100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1.28</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0">
                <a:tc>
                  <a:txBody>
                    <a:bodyPr/>
                    <a:lstStyle/>
                    <a:p>
                      <a:pPr marL="0" marR="0" algn="ctr">
                        <a:lnSpc>
                          <a:spcPct val="115000"/>
                        </a:lnSpc>
                        <a:spcBef>
                          <a:spcPts val="0"/>
                        </a:spcBef>
                        <a:spcAft>
                          <a:spcPts val="0"/>
                        </a:spcAft>
                      </a:pPr>
                      <a:r>
                        <a:rPr lang="en-US" sz="1200">
                          <a:effectLst/>
                        </a:rPr>
                        <a:t>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2.540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117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1.50</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r h="0">
                <a:tc>
                  <a:txBody>
                    <a:bodyPr/>
                    <a:lstStyle/>
                    <a:p>
                      <a:pPr marL="0" marR="0" algn="ctr">
                        <a:lnSpc>
                          <a:spcPct val="115000"/>
                        </a:lnSpc>
                        <a:spcBef>
                          <a:spcPts val="0"/>
                        </a:spcBef>
                        <a:spcAft>
                          <a:spcPts val="0"/>
                        </a:spcAft>
                      </a:pPr>
                      <a:r>
                        <a:rPr lang="en-US" sz="1200">
                          <a:effectLst/>
                        </a:rPr>
                        <a:t>2.5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3.175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129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1.65</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6"/>
                  </a:ext>
                </a:extLst>
              </a:tr>
              <a:tr h="0">
                <a:tc>
                  <a:txBody>
                    <a:bodyPr/>
                    <a:lstStyle/>
                    <a:p>
                      <a:pPr marL="0" marR="0" algn="ctr">
                        <a:lnSpc>
                          <a:spcPct val="115000"/>
                        </a:lnSpc>
                        <a:spcBef>
                          <a:spcPts val="0"/>
                        </a:spcBef>
                        <a:spcAft>
                          <a:spcPts val="0"/>
                        </a:spcAft>
                      </a:pPr>
                      <a:r>
                        <a:rPr lang="en-US" sz="1200">
                          <a:effectLst/>
                        </a:rPr>
                        <a:t>3</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3.810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139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1.78</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7"/>
                  </a:ext>
                </a:extLst>
              </a:tr>
              <a:tr h="0">
                <a:tc>
                  <a:txBody>
                    <a:bodyPr/>
                    <a:lstStyle/>
                    <a:p>
                      <a:pPr marL="0" marR="0" algn="ctr">
                        <a:lnSpc>
                          <a:spcPct val="115000"/>
                        </a:lnSpc>
                        <a:spcBef>
                          <a:spcPts val="0"/>
                        </a:spcBef>
                        <a:spcAft>
                          <a:spcPts val="0"/>
                        </a:spcAft>
                      </a:pPr>
                      <a:r>
                        <a:rPr lang="en-US" sz="1200">
                          <a:effectLst/>
                        </a:rPr>
                        <a:t>3.5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4.445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148</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1.89</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8"/>
                  </a:ext>
                </a:extLst>
              </a:tr>
              <a:tr h="0">
                <a:tc>
                  <a:txBody>
                    <a:bodyPr/>
                    <a:lstStyle/>
                    <a:p>
                      <a:pPr marL="0" marR="0" algn="ctr">
                        <a:lnSpc>
                          <a:spcPct val="115000"/>
                        </a:lnSpc>
                        <a:spcBef>
                          <a:spcPts val="0"/>
                        </a:spcBef>
                        <a:spcAft>
                          <a:spcPts val="0"/>
                        </a:spcAft>
                      </a:pPr>
                      <a:r>
                        <a:rPr lang="en-US" sz="1200">
                          <a:effectLst/>
                        </a:rPr>
                        <a:t>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5.080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156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2.00</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09"/>
                  </a:ext>
                </a:extLst>
              </a:tr>
              <a:tr h="0">
                <a:tc>
                  <a:txBody>
                    <a:bodyPr/>
                    <a:lstStyle/>
                    <a:p>
                      <a:pPr marL="0" marR="0" algn="ctr">
                        <a:lnSpc>
                          <a:spcPct val="115000"/>
                        </a:lnSpc>
                        <a:spcBef>
                          <a:spcPts val="0"/>
                        </a:spcBef>
                        <a:spcAft>
                          <a:spcPts val="0"/>
                        </a:spcAft>
                      </a:pPr>
                      <a:r>
                        <a:rPr lang="en-US" sz="1200">
                          <a:effectLst/>
                        </a:rPr>
                        <a:t>4.5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5.715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162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2.07</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10"/>
                  </a:ext>
                </a:extLst>
              </a:tr>
              <a:tr h="0">
                <a:tc>
                  <a:txBody>
                    <a:bodyPr/>
                    <a:lstStyle/>
                    <a:p>
                      <a:pPr marL="0" marR="0" algn="ctr">
                        <a:lnSpc>
                          <a:spcPct val="115000"/>
                        </a:lnSpc>
                        <a:spcBef>
                          <a:spcPts val="0"/>
                        </a:spcBef>
                        <a:spcAft>
                          <a:spcPts val="0"/>
                        </a:spcAft>
                      </a:pPr>
                      <a:r>
                        <a:rPr lang="en-US" sz="1200">
                          <a:effectLst/>
                        </a:rPr>
                        <a:t>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6.350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168</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2.15</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11"/>
                  </a:ext>
                </a:extLst>
              </a:tr>
              <a:tr h="0">
                <a:tc>
                  <a:txBody>
                    <a:bodyPr/>
                    <a:lstStyle/>
                    <a:p>
                      <a:pPr marL="0" marR="0" algn="ctr">
                        <a:lnSpc>
                          <a:spcPct val="115000"/>
                        </a:lnSpc>
                        <a:spcBef>
                          <a:spcPts val="0"/>
                        </a:spcBef>
                        <a:spcAft>
                          <a:spcPts val="0"/>
                        </a:spcAft>
                      </a:pPr>
                      <a:r>
                        <a:rPr lang="en-US" sz="1200">
                          <a:effectLst/>
                        </a:rPr>
                        <a:t>5.5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6.985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174</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2.23</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12"/>
                  </a:ext>
                </a:extLst>
              </a:tr>
              <a:tr h="0">
                <a:tc>
                  <a:txBody>
                    <a:bodyPr/>
                    <a:lstStyle/>
                    <a:p>
                      <a:pPr marL="0" marR="0" algn="ctr">
                        <a:lnSpc>
                          <a:spcPct val="115000"/>
                        </a:lnSpc>
                        <a:spcBef>
                          <a:spcPts val="0"/>
                        </a:spcBef>
                        <a:spcAft>
                          <a:spcPts val="0"/>
                        </a:spcAft>
                      </a:pPr>
                      <a:r>
                        <a:rPr lang="en-US" sz="1200">
                          <a:effectLst/>
                        </a:rPr>
                        <a:t>6</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7.620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179</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2.29</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13"/>
                  </a:ext>
                </a:extLst>
              </a:tr>
              <a:tr h="0">
                <a:tc>
                  <a:txBody>
                    <a:bodyPr/>
                    <a:lstStyle/>
                    <a:p>
                      <a:pPr marL="0" marR="0" algn="ctr">
                        <a:lnSpc>
                          <a:spcPct val="115000"/>
                        </a:lnSpc>
                        <a:spcBef>
                          <a:spcPts val="0"/>
                        </a:spcBef>
                        <a:spcAft>
                          <a:spcPts val="0"/>
                        </a:spcAft>
                      </a:pPr>
                      <a:r>
                        <a:rPr lang="en-US" sz="1200">
                          <a:effectLst/>
                        </a:rPr>
                        <a:t>6.5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8.255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185</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2.37</a:t>
                      </a:r>
                      <a:endParaRPr lang="en-US" sz="1100">
                        <a:effectLst/>
                        <a:latin typeface="Calibri"/>
                        <a:ea typeface="Calibri"/>
                        <a:cs typeface="Arial"/>
                      </a:endParaRPr>
                    </a:p>
                  </a:txBody>
                  <a:tcPr marL="68580" marR="68580" marT="0" marB="0" anchor="ctr"/>
                </a:tc>
                <a:extLst>
                  <a:ext uri="{0D108BD9-81ED-4DB2-BD59-A6C34878D82A}">
                    <a16:rowId xmlns:a16="http://schemas.microsoft.com/office/drawing/2014/main" val="10014"/>
                  </a:ext>
                </a:extLst>
              </a:tr>
              <a:tr h="0">
                <a:tc>
                  <a:txBody>
                    <a:bodyPr/>
                    <a:lstStyle/>
                    <a:p>
                      <a:pPr marL="0" marR="0" algn="ctr">
                        <a:lnSpc>
                          <a:spcPct val="115000"/>
                        </a:lnSpc>
                        <a:spcBef>
                          <a:spcPts val="0"/>
                        </a:spcBef>
                        <a:spcAft>
                          <a:spcPts val="0"/>
                        </a:spcAft>
                      </a:pPr>
                      <a:r>
                        <a:rPr lang="en-US" sz="1200">
                          <a:effectLst/>
                        </a:rPr>
                        <a:t>7</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8.890</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a:effectLst/>
                        </a:rPr>
                        <a:t>192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dirty="0">
                          <a:effectLst/>
                        </a:rPr>
                        <a:t>2.46</a:t>
                      </a:r>
                      <a:endParaRPr lang="en-US" sz="1100" dirty="0">
                        <a:effectLst/>
                        <a:latin typeface="Calibri"/>
                        <a:ea typeface="Calibri"/>
                        <a:cs typeface="Arial"/>
                      </a:endParaRPr>
                    </a:p>
                  </a:txBody>
                  <a:tcPr marL="68580" marR="68580" marT="0" marB="0" anchor="ctr"/>
                </a:tc>
                <a:extLst>
                  <a:ext uri="{0D108BD9-81ED-4DB2-BD59-A6C34878D82A}">
                    <a16:rowId xmlns:a16="http://schemas.microsoft.com/office/drawing/2014/main" val="10015"/>
                  </a:ext>
                </a:extLst>
              </a:tr>
            </a:tbl>
          </a:graphicData>
        </a:graphic>
      </p:graphicFrame>
      <p:sp>
        <p:nvSpPr>
          <p:cNvPr id="7" name="Rectangle 3"/>
          <p:cNvSpPr>
            <a:spLocks noChangeArrowheads="1"/>
          </p:cNvSpPr>
          <p:nvPr/>
        </p:nvSpPr>
        <p:spPr bwMode="auto">
          <a:xfrm>
            <a:off x="5918" y="3376459"/>
            <a:ext cx="258770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Based on Graduation Project in 2016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Evaluation of Existing Pavement Distresses of the Ring Road</a:t>
            </a:r>
            <a:r>
              <a:rPr kumimoji="0" lang="en-US" b="1" i="0" u="none" strike="noStrike" cap="none" normalizeH="0" baseline="0" dirty="0" smtClean="0">
                <a:ln>
                  <a:noFill/>
                </a:ln>
                <a:solidFill>
                  <a:srgbClr val="000000"/>
                </a:solidFill>
                <a:effectLst/>
                <a:latin typeface="Calibri"/>
                <a:ea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a:t>
            </a:r>
            <a:r>
              <a:rPr kumimoji="0" lang="en-GB"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project team took the values of CBR for sub grade and it is illustrated below:</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17204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071678"/>
            <a:ext cx="7239000" cy="962998"/>
          </a:xfrm>
        </p:spPr>
        <p:txBody>
          <a:bodyPr>
            <a:normAutofit/>
          </a:bodyPr>
          <a:lstStyle/>
          <a:p>
            <a:r>
              <a:rPr lang="en-US" sz="4000" dirty="0" smtClean="0"/>
              <a:t>Study area</a:t>
            </a:r>
            <a:endParaRPr lang="ar-SA" sz="4000" dirty="0"/>
          </a:p>
        </p:txBody>
      </p:sp>
      <p:pic>
        <p:nvPicPr>
          <p:cNvPr id="5" name="صورة 4" descr="study.jpg"/>
          <p:cNvPicPr>
            <a:picLocks noChangeAspect="1"/>
          </p:cNvPicPr>
          <p:nvPr/>
        </p:nvPicPr>
        <p:blipFill>
          <a:blip r:embed="rId2"/>
          <a:stretch>
            <a:fillRect/>
          </a:stretch>
        </p:blipFill>
        <p:spPr>
          <a:xfrm>
            <a:off x="3771900" y="0"/>
            <a:ext cx="5372100" cy="6858000"/>
          </a:xfrm>
          <a:prstGeom prst="rect">
            <a:avLst/>
          </a:prstGeom>
        </p:spPr>
      </p:pic>
      <p:sp>
        <p:nvSpPr>
          <p:cNvPr id="6" name="عنصر نائب للمحتوى 5"/>
          <p:cNvSpPr>
            <a:spLocks noGrp="1"/>
          </p:cNvSpPr>
          <p:nvPr>
            <p:ph idx="1"/>
          </p:nvPr>
        </p:nvSpPr>
        <p:spPr/>
        <p:txBody>
          <a:bodyPr/>
          <a:lstStyle/>
          <a:p>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15" y="836712"/>
            <a:ext cx="4837791"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ربع نص 2"/>
          <p:cNvSpPr txBox="1"/>
          <p:nvPr/>
        </p:nvSpPr>
        <p:spPr>
          <a:xfrm>
            <a:off x="179512" y="206586"/>
            <a:ext cx="2871299" cy="400110"/>
          </a:xfrm>
          <a:prstGeom prst="rect">
            <a:avLst/>
          </a:prstGeom>
          <a:noFill/>
          <a:ln>
            <a:solidFill>
              <a:schemeClr val="bg1">
                <a:lumMod val="50000"/>
              </a:schemeClr>
            </a:solidFill>
          </a:ln>
        </p:spPr>
        <p:txBody>
          <a:bodyPr wrap="none" rtlCol="0">
            <a:spAutoFit/>
          </a:bodyPr>
          <a:lstStyle/>
          <a:p>
            <a:r>
              <a:rPr lang="en-US" sz="2000" dirty="0">
                <a:solidFill>
                  <a:schemeClr val="tx2">
                    <a:lumMod val="75000"/>
                  </a:schemeClr>
                </a:solidFill>
              </a:rPr>
              <a:t>CBR test for Sub-grade</a:t>
            </a:r>
            <a:r>
              <a:rPr lang="en-US" dirty="0">
                <a:solidFill>
                  <a:schemeClr val="tx2">
                    <a:lumMod val="75000"/>
                  </a:schemeClr>
                </a:solidFill>
              </a:rPr>
              <a:t>.</a:t>
            </a:r>
          </a:p>
        </p:txBody>
      </p:sp>
      <p:sp>
        <p:nvSpPr>
          <p:cNvPr id="2" name="مستطيل 1"/>
          <p:cNvSpPr/>
          <p:nvPr/>
        </p:nvSpPr>
        <p:spPr>
          <a:xfrm>
            <a:off x="395536" y="4509120"/>
            <a:ext cx="7704856" cy="2031325"/>
          </a:xfrm>
          <a:prstGeom prst="rect">
            <a:avLst/>
          </a:prstGeom>
        </p:spPr>
        <p:txBody>
          <a:bodyPr wrap="square">
            <a:spAutoFit/>
          </a:bodyPr>
          <a:lstStyle/>
          <a:p>
            <a:r>
              <a:rPr lang="en-US" dirty="0">
                <a:solidFill>
                  <a:schemeClr val="tx2">
                    <a:lumMod val="75000"/>
                  </a:schemeClr>
                </a:solidFill>
              </a:rPr>
              <a:t>Penetration = time * speed = 0.5 *1.27 = 0.635 (mm)</a:t>
            </a:r>
          </a:p>
          <a:p>
            <a:r>
              <a:rPr lang="en-US" dirty="0">
                <a:solidFill>
                  <a:schemeClr val="tx2">
                    <a:lumMod val="75000"/>
                  </a:schemeClr>
                </a:solidFill>
              </a:rPr>
              <a:t>Force = </a:t>
            </a:r>
            <a:r>
              <a:rPr lang="en-US" dirty="0" err="1">
                <a:solidFill>
                  <a:schemeClr val="tx2">
                    <a:lumMod val="75000"/>
                  </a:schemeClr>
                </a:solidFill>
              </a:rPr>
              <a:t>Div</a:t>
            </a:r>
            <a:r>
              <a:rPr lang="en-US" dirty="0">
                <a:solidFill>
                  <a:schemeClr val="tx2">
                    <a:lumMod val="75000"/>
                  </a:schemeClr>
                </a:solidFill>
              </a:rPr>
              <a:t> * factor =  02559/2 * 35 = 0.448 (KN)</a:t>
            </a:r>
          </a:p>
          <a:p>
            <a:r>
              <a:rPr lang="en-US" dirty="0">
                <a:solidFill>
                  <a:schemeClr val="tx2">
                    <a:lumMod val="75000"/>
                  </a:schemeClr>
                </a:solidFill>
              </a:rPr>
              <a:t>%CBR = (unit load of sample at 0.1 or 0.2 in)/(standard load of crushed stone at the same level)*100%</a:t>
            </a:r>
          </a:p>
          <a:p>
            <a:r>
              <a:rPr lang="en-US" dirty="0">
                <a:solidFill>
                  <a:schemeClr val="tx2">
                    <a:lumMod val="75000"/>
                  </a:schemeClr>
                </a:solidFill>
              </a:rPr>
              <a:t>%CBR at 0.1 In (2.5 mm) = 1.3/13.24*100% = 9.8%</a:t>
            </a:r>
          </a:p>
          <a:p>
            <a:r>
              <a:rPr lang="en-US" dirty="0">
                <a:solidFill>
                  <a:schemeClr val="tx2">
                    <a:lumMod val="75000"/>
                  </a:schemeClr>
                </a:solidFill>
              </a:rPr>
              <a:t>%CBR at 0.2 In (5 mm) = 1.8/19.96 * 100% = 9 %</a:t>
            </a:r>
          </a:p>
          <a:p>
            <a:r>
              <a:rPr lang="en-US" dirty="0">
                <a:solidFill>
                  <a:schemeClr val="tx2">
                    <a:lumMod val="75000"/>
                  </a:schemeClr>
                </a:solidFill>
              </a:rPr>
              <a:t>Accordingly, the design CBR value is equal 9.8%.</a:t>
            </a:r>
          </a:p>
        </p:txBody>
      </p:sp>
    </p:spTree>
    <p:extLst>
      <p:ext uri="{BB962C8B-B14F-4D97-AF65-F5344CB8AC3E}">
        <p14:creationId xmlns:p14="http://schemas.microsoft.com/office/powerpoint/2010/main" val="14625078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1922644609"/>
              </p:ext>
            </p:extLst>
          </p:nvPr>
        </p:nvGraphicFramePr>
        <p:xfrm>
          <a:off x="660903" y="1052736"/>
          <a:ext cx="6667500" cy="1368152"/>
        </p:xfrm>
        <a:graphic>
          <a:graphicData uri="http://schemas.openxmlformats.org/drawingml/2006/table">
            <a:tbl>
              <a:tblPr firstRow="1" firstCol="1" bandRow="1">
                <a:tableStyleId>{5C22544A-7EE6-4342-B048-85BDC9FD1C3A}</a:tableStyleId>
              </a:tblPr>
              <a:tblGrid>
                <a:gridCol w="6667500">
                  <a:extLst>
                    <a:ext uri="{9D8B030D-6E8A-4147-A177-3AD203B41FA5}">
                      <a16:colId xmlns:a16="http://schemas.microsoft.com/office/drawing/2014/main" val="20000"/>
                    </a:ext>
                  </a:extLst>
                </a:gridCol>
              </a:tblGrid>
              <a:tr h="1368152">
                <a:tc>
                  <a:txBody>
                    <a:bodyPr/>
                    <a:lstStyle/>
                    <a:p>
                      <a:pPr marL="0" marR="0" algn="ctr">
                        <a:lnSpc>
                          <a:spcPct val="150000"/>
                        </a:lnSpc>
                        <a:spcBef>
                          <a:spcPts val="0"/>
                        </a:spcBef>
                        <a:spcAft>
                          <a:spcPts val="600"/>
                        </a:spcAft>
                      </a:pPr>
                      <a:r>
                        <a:rPr lang="en-US" sz="2800" dirty="0">
                          <a:effectLst/>
                        </a:rPr>
                        <a:t>SN = a</a:t>
                      </a:r>
                      <a:r>
                        <a:rPr lang="en-US" sz="2800" baseline="-25000" dirty="0">
                          <a:effectLst/>
                        </a:rPr>
                        <a:t>1</a:t>
                      </a:r>
                      <a:r>
                        <a:rPr lang="en-US" sz="2800" dirty="0">
                          <a:effectLst/>
                        </a:rPr>
                        <a:t>D</a:t>
                      </a:r>
                      <a:r>
                        <a:rPr lang="en-US" sz="2800" baseline="-25000" dirty="0">
                          <a:effectLst/>
                        </a:rPr>
                        <a:t>1</a:t>
                      </a:r>
                      <a:r>
                        <a:rPr lang="en-US" sz="2800" dirty="0">
                          <a:effectLst/>
                        </a:rPr>
                        <a:t> + a</a:t>
                      </a:r>
                      <a:r>
                        <a:rPr lang="en-US" sz="2800" baseline="-25000" dirty="0">
                          <a:effectLst/>
                        </a:rPr>
                        <a:t>2</a:t>
                      </a:r>
                      <a:r>
                        <a:rPr lang="en-US" sz="2800" dirty="0">
                          <a:effectLst/>
                        </a:rPr>
                        <a:t>D</a:t>
                      </a:r>
                      <a:r>
                        <a:rPr lang="en-US" sz="2800" baseline="-25000" dirty="0">
                          <a:effectLst/>
                        </a:rPr>
                        <a:t>2</a:t>
                      </a:r>
                      <a:r>
                        <a:rPr lang="en-US" sz="2800" dirty="0">
                          <a:effectLst/>
                        </a:rPr>
                        <a:t>m</a:t>
                      </a:r>
                      <a:r>
                        <a:rPr lang="en-US" sz="2800" baseline="-25000" dirty="0">
                          <a:effectLst/>
                        </a:rPr>
                        <a:t>2</a:t>
                      </a:r>
                      <a:r>
                        <a:rPr lang="en-US" sz="2800" dirty="0">
                          <a:effectLst/>
                        </a:rPr>
                        <a:t> + a</a:t>
                      </a:r>
                      <a:r>
                        <a:rPr lang="en-US" sz="2800" baseline="-25000" dirty="0">
                          <a:effectLst/>
                        </a:rPr>
                        <a:t>3</a:t>
                      </a:r>
                      <a:r>
                        <a:rPr lang="en-US" sz="2800" dirty="0">
                          <a:effectLst/>
                        </a:rPr>
                        <a:t>D</a:t>
                      </a:r>
                      <a:r>
                        <a:rPr lang="en-US" sz="2800" baseline="-25000" dirty="0">
                          <a:effectLst/>
                        </a:rPr>
                        <a:t>3</a:t>
                      </a:r>
                      <a:r>
                        <a:rPr lang="en-US" sz="2800" dirty="0">
                          <a:effectLst/>
                        </a:rPr>
                        <a:t>m</a:t>
                      </a:r>
                      <a:r>
                        <a:rPr lang="en-US" sz="2800" baseline="-25000" dirty="0">
                          <a:effectLst/>
                        </a:rPr>
                        <a:t>3</a:t>
                      </a:r>
                      <a:endParaRPr lang="en-US" sz="2400" dirty="0">
                        <a:effectLst/>
                        <a:latin typeface="Calibri"/>
                        <a:ea typeface="Calibri"/>
                        <a:cs typeface="Arial"/>
                      </a:endParaRPr>
                    </a:p>
                  </a:txBody>
                  <a:tcPr marL="28575" marR="28575" marT="28575" marB="28575" anchor="ctr"/>
                </a:tc>
                <a:extLst>
                  <a:ext uri="{0D108BD9-81ED-4DB2-BD59-A6C34878D82A}">
                    <a16:rowId xmlns:a16="http://schemas.microsoft.com/office/drawing/2014/main" val="10000"/>
                  </a:ext>
                </a:extLst>
              </a:tr>
            </a:tbl>
          </a:graphicData>
        </a:graphic>
      </p:graphicFrame>
      <p:sp>
        <p:nvSpPr>
          <p:cNvPr id="3" name="Rectangle 1"/>
          <p:cNvSpPr>
            <a:spLocks noChangeArrowheads="1"/>
          </p:cNvSpPr>
          <p:nvPr/>
        </p:nvSpPr>
        <p:spPr bwMode="auto">
          <a:xfrm>
            <a:off x="611560" y="2564904"/>
            <a:ext cx="686192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Where:</a:t>
            </a:r>
            <a:endParaRPr kumimoji="0" lang="en-US" sz="9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a</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1</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a</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2</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a</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3</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structural-layer coefficients of the wearing surface, base, and sub-base layers, respectively,</a:t>
            </a:r>
            <a:endParaRPr kumimoji="0" lang="en-US" sz="9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D</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1</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D</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2</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D</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3</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thickness of the wearing surface, base, and sub-base layers in inches, respectively, </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and</a:t>
            </a:r>
            <a:r>
              <a:rPr kumimoji="0" lang="en-US" sz="1600" b="1"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m</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2</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m</a:t>
            </a:r>
            <a:r>
              <a:rPr kumimoji="0" lang="en-US" b="1" i="0" u="none" strike="noStrike" cap="none" normalizeH="0" baseline="-30000" dirty="0" smtClean="0">
                <a:ln>
                  <a:noFill/>
                </a:ln>
                <a:solidFill>
                  <a:schemeClr val="tx2">
                    <a:lumMod val="75000"/>
                  </a:schemeClr>
                </a:solidFill>
                <a:effectLst/>
                <a:latin typeface="Times New Roman" pitchFamily="18" charset="0"/>
                <a:ea typeface="Times New Roman" pitchFamily="18" charset="0"/>
                <a:cs typeface="Times New Roman" pitchFamily="18" charset="0"/>
              </a:rPr>
              <a:t>3</a:t>
            </a: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 = drainage coefficients for the base and sub-base, respectively</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مربع نص 3"/>
          <p:cNvSpPr txBox="1"/>
          <p:nvPr/>
        </p:nvSpPr>
        <p:spPr>
          <a:xfrm>
            <a:off x="467545" y="319335"/>
            <a:ext cx="2592288" cy="369332"/>
          </a:xfrm>
          <a:prstGeom prst="rect">
            <a:avLst/>
          </a:prstGeom>
          <a:noFill/>
          <a:ln>
            <a:solidFill>
              <a:schemeClr val="bg1">
                <a:lumMod val="50000"/>
              </a:schemeClr>
            </a:solidFill>
          </a:ln>
        </p:spPr>
        <p:txBody>
          <a:bodyPr wrap="square" rtlCol="0">
            <a:spAutoFit/>
          </a:bodyPr>
          <a:lstStyle/>
          <a:p>
            <a:r>
              <a:rPr lang="en-US" b="1" dirty="0">
                <a:solidFill>
                  <a:schemeClr val="tx2">
                    <a:lumMod val="75000"/>
                  </a:schemeClr>
                </a:solidFill>
              </a:rPr>
              <a:t>Structural Number:</a:t>
            </a:r>
          </a:p>
        </p:txBody>
      </p:sp>
    </p:spTree>
    <p:extLst>
      <p:ext uri="{BB962C8B-B14F-4D97-AF65-F5344CB8AC3E}">
        <p14:creationId xmlns:p14="http://schemas.microsoft.com/office/powerpoint/2010/main" val="21099227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607024" y="3706579"/>
            <a:ext cx="6861928" cy="190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2">
                    <a:lumMod val="75000"/>
                  </a:schemeClr>
                </a:solidFill>
                <a:effectLst/>
                <a:latin typeface="Times New Roman" pitchFamily="18" charset="0"/>
                <a:ea typeface="Times New Roman" pitchFamily="18" charset="0"/>
                <a:cs typeface="Times New Roman" pitchFamily="18" charset="0"/>
              </a:rPr>
              <a:t>Where:</a:t>
            </a:r>
            <a:endParaRPr kumimoji="0" lang="en-US" sz="900" b="1" i="0" u="none" strike="noStrike" cap="none" normalizeH="0" baseline="0" dirty="0" smtClean="0">
              <a:ln>
                <a:noFill/>
              </a:ln>
              <a:solidFill>
                <a:schemeClr val="tx2">
                  <a:lumMod val="75000"/>
                </a:schemeClr>
              </a:solidFill>
              <a:effectLst/>
              <a:latin typeface="Times New Roman" pitchFamily="18" charset="0"/>
              <a:cs typeface="Times New Roman" pitchFamily="18" charset="0"/>
            </a:endParaRPr>
          </a:p>
          <a:p>
            <a:pPr lvl="0" algn="justLow" eaLnBrk="0" fontAlgn="base" hangingPunct="0">
              <a:spcBef>
                <a:spcPct val="0"/>
              </a:spcBef>
              <a:spcAft>
                <a:spcPct val="0"/>
              </a:spcAft>
            </a:pPr>
            <a:r>
              <a:rPr lang="es-ES" b="1" dirty="0">
                <a:solidFill>
                  <a:schemeClr val="tx2">
                    <a:lumMod val="75000"/>
                  </a:schemeClr>
                </a:solidFill>
                <a:latin typeface="Times New Roman" pitchFamily="18" charset="0"/>
                <a:ea typeface="Times New Roman" pitchFamily="18" charset="0"/>
                <a:cs typeface="Times New Roman" pitchFamily="18" charset="0"/>
              </a:rPr>
              <a:t>Design ESAL= Initial ESAL*fd*Grn*365</a:t>
            </a:r>
          </a:p>
          <a:p>
            <a:pPr lvl="0" algn="justLow" eaLnBrk="0" fontAlgn="base" hangingPunct="0">
              <a:spcBef>
                <a:spcPct val="0"/>
              </a:spcBef>
              <a:spcAft>
                <a:spcPct val="0"/>
              </a:spcAft>
            </a:pPr>
            <a:r>
              <a:rPr lang="es-ES" b="1" dirty="0">
                <a:solidFill>
                  <a:schemeClr val="tx2">
                    <a:lumMod val="75000"/>
                  </a:schemeClr>
                </a:solidFill>
                <a:latin typeface="Times New Roman" pitchFamily="18" charset="0"/>
                <a:ea typeface="Times New Roman" pitchFamily="18" charset="0"/>
                <a:cs typeface="Times New Roman" pitchFamily="18" charset="0"/>
              </a:rPr>
              <a:t>Design ESAL= 211.73*0.45*26.87*365 = </a:t>
            </a:r>
            <a:r>
              <a:rPr lang="es-ES" b="1" dirty="0" smtClean="0">
                <a:solidFill>
                  <a:schemeClr val="tx2">
                    <a:lumMod val="75000"/>
                  </a:schemeClr>
                </a:solidFill>
                <a:latin typeface="Times New Roman" pitchFamily="18" charset="0"/>
                <a:ea typeface="Times New Roman" pitchFamily="18" charset="0"/>
                <a:cs typeface="Times New Roman" pitchFamily="18" charset="0"/>
              </a:rPr>
              <a:t>0.93*10^6</a:t>
            </a:r>
          </a:p>
          <a:p>
            <a:pPr lvl="0" algn="justLow" eaLnBrk="0" fontAlgn="base" hangingPunct="0">
              <a:spcBef>
                <a:spcPct val="0"/>
              </a:spcBef>
              <a:spcAft>
                <a:spcPct val="0"/>
              </a:spcAft>
            </a:pPr>
            <a:r>
              <a:rPr lang="en-US" sz="1600" dirty="0">
                <a:solidFill>
                  <a:schemeClr val="tx2">
                    <a:lumMod val="75000"/>
                  </a:schemeClr>
                </a:solidFill>
                <a:latin typeface="Times New Roman" pitchFamily="18" charset="0"/>
                <a:ea typeface="Times New Roman" pitchFamily="18" charset="0"/>
                <a:cs typeface="Times New Roman" pitchFamily="18" charset="0"/>
              </a:rPr>
              <a:t>Annual growth rate = 3% (for Nablus city</a:t>
            </a:r>
            <a:r>
              <a:rPr lang="en-US" sz="1600" dirty="0" smtClean="0">
                <a:solidFill>
                  <a:schemeClr val="tx2">
                    <a:lumMod val="75000"/>
                  </a:schemeClr>
                </a:solidFill>
                <a:latin typeface="Times New Roman" pitchFamily="18" charset="0"/>
                <a:ea typeface="Times New Roman" pitchFamily="18" charset="0"/>
                <a:cs typeface="Times New Roman" pitchFamily="18" charset="0"/>
              </a:rPr>
              <a:t>),</a:t>
            </a:r>
          </a:p>
          <a:p>
            <a:pPr lvl="0" algn="justLow" eaLnBrk="0" fontAlgn="base" hangingPunct="0">
              <a:spcBef>
                <a:spcPct val="0"/>
              </a:spcBef>
              <a:spcAft>
                <a:spcPct val="0"/>
              </a:spcAft>
            </a:pPr>
            <a:r>
              <a:rPr lang="en-US" sz="1600" dirty="0" smtClean="0">
                <a:solidFill>
                  <a:schemeClr val="tx2">
                    <a:lumMod val="75000"/>
                  </a:schemeClr>
                </a:solidFill>
                <a:latin typeface="Times New Roman" pitchFamily="18" charset="0"/>
                <a:ea typeface="Times New Roman" pitchFamily="18" charset="0"/>
                <a:cs typeface="Times New Roman" pitchFamily="18" charset="0"/>
              </a:rPr>
              <a:t> </a:t>
            </a:r>
            <a:r>
              <a:rPr lang="en-US" sz="1600" dirty="0">
                <a:solidFill>
                  <a:schemeClr val="tx2">
                    <a:lumMod val="75000"/>
                  </a:schemeClr>
                </a:solidFill>
                <a:latin typeface="Times New Roman" pitchFamily="18" charset="0"/>
                <a:ea typeface="Times New Roman" pitchFamily="18" charset="0"/>
                <a:cs typeface="Times New Roman" pitchFamily="18" charset="0"/>
              </a:rPr>
              <a:t>Design life = 20 years, </a:t>
            </a:r>
            <a:r>
              <a:rPr lang="en-US" sz="1600" dirty="0" err="1">
                <a:solidFill>
                  <a:schemeClr val="tx2">
                    <a:lumMod val="75000"/>
                  </a:schemeClr>
                </a:solidFill>
                <a:latin typeface="Times New Roman" pitchFamily="18" charset="0"/>
                <a:ea typeface="Times New Roman" pitchFamily="18" charset="0"/>
                <a:cs typeface="Times New Roman" pitchFamily="18" charset="0"/>
              </a:rPr>
              <a:t>Grn</a:t>
            </a:r>
            <a:r>
              <a:rPr lang="en-US" sz="1600" dirty="0">
                <a:solidFill>
                  <a:schemeClr val="tx2">
                    <a:lumMod val="75000"/>
                  </a:schemeClr>
                </a:solidFill>
                <a:latin typeface="Times New Roman" pitchFamily="18" charset="0"/>
                <a:ea typeface="Times New Roman" pitchFamily="18" charset="0"/>
                <a:cs typeface="Times New Roman" pitchFamily="18" charset="0"/>
              </a:rPr>
              <a:t> = [(1+0.03)20 – 1]/0.03 = 26.87</a:t>
            </a:r>
          </a:p>
          <a:p>
            <a:pPr lvl="0" algn="justLow" eaLnBrk="0" fontAlgn="base" hangingPunct="0">
              <a:spcBef>
                <a:spcPct val="0"/>
              </a:spcBef>
              <a:spcAft>
                <a:spcPct val="0"/>
              </a:spcAft>
            </a:pPr>
            <a:r>
              <a:rPr lang="en-US" sz="1600" dirty="0">
                <a:solidFill>
                  <a:schemeClr val="tx2">
                    <a:lumMod val="75000"/>
                  </a:schemeClr>
                </a:solidFill>
                <a:latin typeface="Times New Roman" pitchFamily="18" charset="0"/>
                <a:ea typeface="Times New Roman" pitchFamily="18" charset="0"/>
                <a:cs typeface="Times New Roman" pitchFamily="18" charset="0"/>
              </a:rPr>
              <a:t>Lane factor = 0.45 (for Multilane Highway) </a:t>
            </a:r>
          </a:p>
          <a:p>
            <a:pPr lvl="0" algn="justLow" eaLnBrk="0" fontAlgn="base" hangingPunct="0">
              <a:spcBef>
                <a:spcPct val="0"/>
              </a:spcBef>
              <a:spcAft>
                <a:spcPct val="0"/>
              </a:spcAft>
            </a:pPr>
            <a:endParaRPr lang="es-ES" sz="1600" dirty="0">
              <a:solidFill>
                <a:schemeClr val="tx2">
                  <a:lumMod val="75000"/>
                </a:schemeClr>
              </a:solidFill>
              <a:latin typeface="Times New Roman" pitchFamily="18" charset="0"/>
              <a:ea typeface="Times New Roman" pitchFamily="18" charset="0"/>
              <a:cs typeface="Times New Roman" pitchFamily="18" charset="0"/>
            </a:endParaRPr>
          </a:p>
        </p:txBody>
      </p:sp>
      <p:sp>
        <p:nvSpPr>
          <p:cNvPr id="4" name="مربع نص 3"/>
          <p:cNvSpPr txBox="1"/>
          <p:nvPr/>
        </p:nvSpPr>
        <p:spPr>
          <a:xfrm>
            <a:off x="467544" y="319335"/>
            <a:ext cx="3570444" cy="461665"/>
          </a:xfrm>
          <a:prstGeom prst="rect">
            <a:avLst/>
          </a:prstGeom>
          <a:noFill/>
          <a:ln>
            <a:solidFill>
              <a:schemeClr val="bg1">
                <a:lumMod val="50000"/>
              </a:schemeClr>
            </a:solidFill>
          </a:ln>
        </p:spPr>
        <p:txBody>
          <a:bodyPr wrap="square" rtlCol="0">
            <a:spAutoFit/>
          </a:bodyPr>
          <a:lstStyle/>
          <a:p>
            <a:r>
              <a:rPr lang="en-US" sz="2400" b="1" dirty="0">
                <a:solidFill>
                  <a:schemeClr val="tx2">
                    <a:lumMod val="75000"/>
                  </a:schemeClr>
                </a:solidFill>
              </a:rPr>
              <a:t>Initial ESAL Calculation:</a:t>
            </a:r>
          </a:p>
        </p:txBody>
      </p:sp>
      <p:graphicFrame>
        <p:nvGraphicFramePr>
          <p:cNvPr id="5" name="جدول 4"/>
          <p:cNvGraphicFramePr>
            <a:graphicFrameLocks noGrp="1"/>
          </p:cNvGraphicFramePr>
          <p:nvPr>
            <p:extLst>
              <p:ext uri="{D42A27DB-BD31-4B8C-83A1-F6EECF244321}">
                <p14:modId xmlns:p14="http://schemas.microsoft.com/office/powerpoint/2010/main" val="1501408641"/>
              </p:ext>
            </p:extLst>
          </p:nvPr>
        </p:nvGraphicFramePr>
        <p:xfrm>
          <a:off x="653612" y="980728"/>
          <a:ext cx="6942725" cy="2708215"/>
        </p:xfrm>
        <a:graphic>
          <a:graphicData uri="http://schemas.openxmlformats.org/drawingml/2006/table">
            <a:tbl>
              <a:tblPr firstRow="1" firstCol="1" bandRow="1">
                <a:tableStyleId>{5C22544A-7EE6-4342-B048-85BDC9FD1C3A}</a:tableStyleId>
              </a:tblPr>
              <a:tblGrid>
                <a:gridCol w="1431658">
                  <a:extLst>
                    <a:ext uri="{9D8B030D-6E8A-4147-A177-3AD203B41FA5}">
                      <a16:colId xmlns:a16="http://schemas.microsoft.com/office/drawing/2014/main" val="20000"/>
                    </a:ext>
                  </a:extLst>
                </a:gridCol>
                <a:gridCol w="1030259">
                  <a:extLst>
                    <a:ext uri="{9D8B030D-6E8A-4147-A177-3AD203B41FA5}">
                      <a16:colId xmlns:a16="http://schemas.microsoft.com/office/drawing/2014/main" val="20001"/>
                    </a:ext>
                  </a:extLst>
                </a:gridCol>
                <a:gridCol w="1007959">
                  <a:extLst>
                    <a:ext uri="{9D8B030D-6E8A-4147-A177-3AD203B41FA5}">
                      <a16:colId xmlns:a16="http://schemas.microsoft.com/office/drawing/2014/main" val="20002"/>
                    </a:ext>
                  </a:extLst>
                </a:gridCol>
                <a:gridCol w="1279275">
                  <a:extLst>
                    <a:ext uri="{9D8B030D-6E8A-4147-A177-3AD203B41FA5}">
                      <a16:colId xmlns:a16="http://schemas.microsoft.com/office/drawing/2014/main" val="20003"/>
                    </a:ext>
                  </a:extLst>
                </a:gridCol>
                <a:gridCol w="1080062">
                  <a:extLst>
                    <a:ext uri="{9D8B030D-6E8A-4147-A177-3AD203B41FA5}">
                      <a16:colId xmlns:a16="http://schemas.microsoft.com/office/drawing/2014/main" val="20004"/>
                    </a:ext>
                  </a:extLst>
                </a:gridCol>
                <a:gridCol w="1113512">
                  <a:extLst>
                    <a:ext uri="{9D8B030D-6E8A-4147-A177-3AD203B41FA5}">
                      <a16:colId xmlns:a16="http://schemas.microsoft.com/office/drawing/2014/main" val="20005"/>
                    </a:ext>
                  </a:extLst>
                </a:gridCol>
              </a:tblGrid>
              <a:tr h="943823">
                <a:tc>
                  <a:txBody>
                    <a:bodyPr/>
                    <a:lstStyle/>
                    <a:p>
                      <a:pPr marL="0" marR="0" algn="ctr">
                        <a:lnSpc>
                          <a:spcPct val="115000"/>
                        </a:lnSpc>
                        <a:spcBef>
                          <a:spcPts val="0"/>
                        </a:spcBef>
                        <a:spcAft>
                          <a:spcPts val="0"/>
                        </a:spcAft>
                        <a:tabLst>
                          <a:tab pos="714375" algn="l"/>
                        </a:tabLst>
                      </a:pPr>
                      <a:r>
                        <a:rPr lang="en-US" sz="1600" dirty="0">
                          <a:effectLst/>
                        </a:rPr>
                        <a:t>Classification</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PH</a:t>
                      </a:r>
                      <a:endParaRPr lang="en-US" sz="1400" dirty="0">
                        <a:effectLst/>
                      </a:endParaRPr>
                    </a:p>
                    <a:p>
                      <a:pPr marL="0" marR="0" algn="ctr">
                        <a:lnSpc>
                          <a:spcPct val="115000"/>
                        </a:lnSpc>
                        <a:spcBef>
                          <a:spcPts val="0"/>
                        </a:spcBef>
                        <a:spcAft>
                          <a:spcPts val="0"/>
                        </a:spcAft>
                        <a:tabLst>
                          <a:tab pos="714375" algn="l"/>
                        </a:tabLst>
                      </a:pPr>
                      <a:r>
                        <a:rPr lang="en-US" sz="1600" dirty="0" err="1">
                          <a:effectLst/>
                        </a:rPr>
                        <a:t>Veh</a:t>
                      </a:r>
                      <a:r>
                        <a:rPr lang="en-US" sz="1600" dirty="0">
                          <a:effectLst/>
                        </a:rPr>
                        <a:t>/</a:t>
                      </a:r>
                      <a:r>
                        <a:rPr lang="en-US" sz="1600" dirty="0" err="1">
                          <a:effectLst/>
                        </a:rPr>
                        <a:t>hr</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 of </a:t>
                      </a:r>
                      <a:endParaRPr lang="en-US" sz="1400" dirty="0">
                        <a:effectLst/>
                      </a:endParaRPr>
                    </a:p>
                    <a:p>
                      <a:pPr marL="0" marR="0" algn="ctr">
                        <a:lnSpc>
                          <a:spcPct val="115000"/>
                        </a:lnSpc>
                        <a:spcBef>
                          <a:spcPts val="0"/>
                        </a:spcBef>
                        <a:spcAft>
                          <a:spcPts val="0"/>
                        </a:spcAft>
                        <a:tabLst>
                          <a:tab pos="714375" algn="l"/>
                        </a:tabLst>
                      </a:pPr>
                      <a:r>
                        <a:rPr lang="en-US" sz="1600" dirty="0">
                          <a:effectLst/>
                        </a:rPr>
                        <a:t>Vehicles</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Current 24-Hour Traffic Count</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ESAL factor</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Initial ESAL</a:t>
                      </a:r>
                      <a:endParaRPr lang="en-US" sz="1400" dirty="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300890">
                <a:tc>
                  <a:txBody>
                    <a:bodyPr/>
                    <a:lstStyle/>
                    <a:p>
                      <a:pPr marL="0" marR="0">
                        <a:lnSpc>
                          <a:spcPct val="115000"/>
                        </a:lnSpc>
                        <a:spcBef>
                          <a:spcPts val="0"/>
                        </a:spcBef>
                        <a:spcAft>
                          <a:spcPts val="0"/>
                        </a:spcAft>
                        <a:tabLst>
                          <a:tab pos="714375" algn="l"/>
                        </a:tabLst>
                      </a:pPr>
                      <a:r>
                        <a:rPr lang="en-US" sz="1600" dirty="0">
                          <a:effectLst/>
                        </a:rPr>
                        <a:t>Taxi</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245</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24%</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3538</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0.0004</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1.42</a:t>
                      </a:r>
                      <a:endParaRPr lang="en-US" sz="14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300890">
                <a:tc>
                  <a:txBody>
                    <a:bodyPr/>
                    <a:lstStyle/>
                    <a:p>
                      <a:pPr marL="0" marR="0">
                        <a:lnSpc>
                          <a:spcPct val="115000"/>
                        </a:lnSpc>
                        <a:spcBef>
                          <a:spcPts val="0"/>
                        </a:spcBef>
                        <a:spcAft>
                          <a:spcPts val="0"/>
                        </a:spcAft>
                        <a:tabLst>
                          <a:tab pos="714375" algn="l"/>
                        </a:tabLst>
                      </a:pPr>
                      <a:r>
                        <a:rPr lang="en-US" sz="1600" dirty="0">
                          <a:effectLst/>
                        </a:rPr>
                        <a:t>Passenger car</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742</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73%</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10760</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0.0004</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4.30</a:t>
                      </a:r>
                      <a:endParaRPr lang="en-US" sz="14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300890">
                <a:tc>
                  <a:txBody>
                    <a:bodyPr/>
                    <a:lstStyle/>
                    <a:p>
                      <a:pPr marL="0" marR="0">
                        <a:lnSpc>
                          <a:spcPct val="115000"/>
                        </a:lnSpc>
                        <a:spcBef>
                          <a:spcPts val="0"/>
                        </a:spcBef>
                        <a:spcAft>
                          <a:spcPts val="0"/>
                        </a:spcAft>
                        <a:tabLst>
                          <a:tab pos="714375" algn="l"/>
                        </a:tabLst>
                      </a:pPr>
                      <a:r>
                        <a:rPr lang="en-US" sz="1600" dirty="0">
                          <a:effectLst/>
                        </a:rPr>
                        <a:t>Bus</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20</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2%</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295</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0.21</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61.95</a:t>
                      </a:r>
                      <a:endParaRPr lang="en-US" sz="14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300890">
                <a:tc>
                  <a:txBody>
                    <a:bodyPr/>
                    <a:lstStyle/>
                    <a:p>
                      <a:pPr marL="0" marR="0">
                        <a:lnSpc>
                          <a:spcPct val="115000"/>
                        </a:lnSpc>
                        <a:spcBef>
                          <a:spcPts val="0"/>
                        </a:spcBef>
                        <a:spcAft>
                          <a:spcPts val="0"/>
                        </a:spcAft>
                        <a:tabLst>
                          <a:tab pos="714375" algn="l"/>
                        </a:tabLst>
                      </a:pPr>
                      <a:r>
                        <a:rPr lang="en-US" sz="1600" dirty="0">
                          <a:effectLst/>
                        </a:rPr>
                        <a:t>Truck</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10</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147</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0.98</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144.06</a:t>
                      </a:r>
                      <a:endParaRPr lang="en-US" sz="1400" dirty="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300890">
                <a:tc>
                  <a:txBody>
                    <a:bodyPr/>
                    <a:lstStyle/>
                    <a:p>
                      <a:pPr marL="0" marR="0">
                        <a:lnSpc>
                          <a:spcPct val="115000"/>
                        </a:lnSpc>
                        <a:spcBef>
                          <a:spcPts val="0"/>
                        </a:spcBef>
                        <a:spcAft>
                          <a:spcPts val="0"/>
                        </a:spcAft>
                        <a:tabLst>
                          <a:tab pos="714375" algn="l"/>
                        </a:tabLst>
                      </a:pPr>
                      <a:r>
                        <a:rPr lang="en-US" sz="1600" dirty="0">
                          <a:effectLst/>
                        </a:rPr>
                        <a:t>           Sum</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1017</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100%</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14740</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a:effectLst/>
                        </a:rPr>
                        <a:t> </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tabLst>
                          <a:tab pos="714375" algn="l"/>
                        </a:tabLst>
                      </a:pPr>
                      <a:r>
                        <a:rPr lang="en-US" sz="1600" dirty="0">
                          <a:effectLst/>
                        </a:rPr>
                        <a:t>211.73</a:t>
                      </a:r>
                      <a:endParaRPr lang="en-US" sz="1400" dirty="0">
                        <a:effectLst/>
                        <a:latin typeface="Calibri"/>
                        <a:ea typeface="Calibri"/>
                        <a:cs typeface="Arial"/>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730970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585320" y="710067"/>
            <a:ext cx="6861928"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In order to design the pavement structure, the following assumptions are proposal:</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Standard deviation(S.) = 0.45 (range is 0.4-0.5)</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Initial Serviceability Index = 4.5</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Terminal Serviceability Index = 2.5</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∆Psi = 4.5-2.5 = 2 </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Now the </a:t>
            </a:r>
            <a:r>
              <a:rPr lang="en-US" b="1" dirty="0" err="1">
                <a:solidFill>
                  <a:schemeClr val="tx2">
                    <a:lumMod val="75000"/>
                  </a:schemeClr>
                </a:solidFill>
                <a:latin typeface="Times New Roman" pitchFamily="18" charset="0"/>
                <a:ea typeface="Times New Roman" pitchFamily="18" charset="0"/>
                <a:cs typeface="Times New Roman" pitchFamily="18" charset="0"/>
              </a:rPr>
              <a:t>nomograph</a:t>
            </a:r>
            <a:r>
              <a:rPr lang="en-US" b="1" dirty="0">
                <a:solidFill>
                  <a:schemeClr val="tx2">
                    <a:lumMod val="75000"/>
                  </a:schemeClr>
                </a:solidFill>
                <a:latin typeface="Times New Roman" pitchFamily="18" charset="0"/>
                <a:ea typeface="Times New Roman" pitchFamily="18" charset="0"/>
                <a:cs typeface="Times New Roman" pitchFamily="18" charset="0"/>
              </a:rPr>
              <a:t> is used to determine the SN through the following steps:</a:t>
            </a:r>
          </a:p>
          <a:p>
            <a:pPr lvl="0" algn="justLow" eaLnBrk="0" fontAlgn="base" hangingPunct="0">
              <a:spcBef>
                <a:spcPct val="0"/>
              </a:spcBef>
              <a:spcAft>
                <a:spcPct val="0"/>
              </a:spcAft>
            </a:pPr>
            <a:r>
              <a:rPr lang="en-US" b="1" dirty="0">
                <a:solidFill>
                  <a:schemeClr val="tx2">
                    <a:lumMod val="75000"/>
                  </a:schemeClr>
                </a:solidFill>
                <a:latin typeface="Times New Roman" pitchFamily="18" charset="0"/>
                <a:ea typeface="Times New Roman" pitchFamily="18" charset="0"/>
                <a:cs typeface="Times New Roman" pitchFamily="18" charset="0"/>
              </a:rPr>
              <a:t>For SN1:</a:t>
            </a:r>
          </a:p>
          <a:p>
            <a:pPr lvl="0" algn="justLow" eaLnBrk="0" fontAlgn="base" hangingPunct="0">
              <a:spcBef>
                <a:spcPct val="0"/>
              </a:spcBef>
              <a:spcAft>
                <a:spcPct val="0"/>
              </a:spcAft>
            </a:pPr>
            <a:r>
              <a:rPr lang="en-US" b="1" dirty="0">
                <a:latin typeface="Times New Roman" pitchFamily="18" charset="0"/>
                <a:ea typeface="Times New Roman" pitchFamily="18" charset="0"/>
                <a:cs typeface="Times New Roman" pitchFamily="18" charset="0"/>
              </a:rPr>
              <a:t>Step1.</a:t>
            </a:r>
            <a:r>
              <a:rPr lang="en-US" b="1" dirty="0">
                <a:solidFill>
                  <a:schemeClr val="tx2">
                    <a:lumMod val="75000"/>
                  </a:schemeClr>
                </a:solidFill>
                <a:latin typeface="Times New Roman" pitchFamily="18" charset="0"/>
                <a:ea typeface="Times New Roman" pitchFamily="18" charset="0"/>
                <a:cs typeface="Times New Roman" pitchFamily="18" charset="0"/>
              </a:rPr>
              <a:t> Draw a line joining the reliability level of 95% and the standard deviation (S.) of 0.45, and extend this line to intersect the first turning line</a:t>
            </a:r>
          </a:p>
          <a:p>
            <a:pPr lvl="0" algn="justLow" eaLnBrk="0" fontAlgn="base" hangingPunct="0">
              <a:spcBef>
                <a:spcPct val="0"/>
              </a:spcBef>
              <a:spcAft>
                <a:spcPct val="0"/>
              </a:spcAft>
            </a:pPr>
            <a:r>
              <a:rPr lang="en-US" b="1" dirty="0">
                <a:latin typeface="Times New Roman" pitchFamily="18" charset="0"/>
                <a:ea typeface="Times New Roman" pitchFamily="18" charset="0"/>
                <a:cs typeface="Times New Roman" pitchFamily="18" charset="0"/>
              </a:rPr>
              <a:t>   Step2. </a:t>
            </a:r>
            <a:r>
              <a:rPr lang="en-US" b="1" dirty="0">
                <a:solidFill>
                  <a:schemeClr val="tx2">
                    <a:lumMod val="75000"/>
                  </a:schemeClr>
                </a:solidFill>
                <a:latin typeface="Times New Roman" pitchFamily="18" charset="0"/>
                <a:ea typeface="Times New Roman" pitchFamily="18" charset="0"/>
                <a:cs typeface="Times New Roman" pitchFamily="18" charset="0"/>
              </a:rPr>
              <a:t>Draw a line joining the TL to the ESAL with 0.93*106, and extend this line to intersect the second TL </a:t>
            </a:r>
          </a:p>
          <a:p>
            <a:pPr lvl="0" algn="justLow" eaLnBrk="0" fontAlgn="base" hangingPunct="0">
              <a:spcBef>
                <a:spcPct val="0"/>
              </a:spcBef>
              <a:spcAft>
                <a:spcPct val="0"/>
              </a:spcAft>
            </a:pPr>
            <a:r>
              <a:rPr lang="en-US" b="1" dirty="0">
                <a:latin typeface="Times New Roman" pitchFamily="18" charset="0"/>
                <a:ea typeface="Times New Roman" pitchFamily="18" charset="0"/>
                <a:cs typeface="Times New Roman" pitchFamily="18" charset="0"/>
              </a:rPr>
              <a:t>   Step3</a:t>
            </a:r>
            <a:r>
              <a:rPr lang="en-US" b="1" dirty="0">
                <a:solidFill>
                  <a:schemeClr val="tx2">
                    <a:lumMod val="75000"/>
                  </a:schemeClr>
                </a:solidFill>
                <a:latin typeface="Times New Roman" pitchFamily="18" charset="0"/>
                <a:ea typeface="Times New Roman" pitchFamily="18" charset="0"/>
                <a:cs typeface="Times New Roman" pitchFamily="18" charset="0"/>
              </a:rPr>
              <a:t>. Draw a line joining the second TL with base course Resilience modulus which equals   35*103, and extend this line to intersect the design serviceability loss chart</a:t>
            </a:r>
          </a:p>
          <a:p>
            <a:pPr lvl="0" algn="justLow" eaLnBrk="0" fontAlgn="base" hangingPunct="0">
              <a:spcBef>
                <a:spcPct val="0"/>
              </a:spcBef>
              <a:spcAft>
                <a:spcPct val="0"/>
              </a:spcAft>
            </a:pPr>
            <a:r>
              <a:rPr lang="en-US" b="1" dirty="0">
                <a:latin typeface="Times New Roman" pitchFamily="18" charset="0"/>
                <a:ea typeface="Times New Roman" pitchFamily="18" charset="0"/>
                <a:cs typeface="Times New Roman" pitchFamily="18" charset="0"/>
              </a:rPr>
              <a:t>   Step4</a:t>
            </a:r>
            <a:r>
              <a:rPr lang="en-US" b="1" dirty="0">
                <a:solidFill>
                  <a:schemeClr val="tx2">
                    <a:lumMod val="75000"/>
                  </a:schemeClr>
                </a:solidFill>
                <a:latin typeface="Times New Roman" pitchFamily="18" charset="0"/>
                <a:ea typeface="Times New Roman" pitchFamily="18" charset="0"/>
                <a:cs typeface="Times New Roman" pitchFamily="18" charset="0"/>
              </a:rPr>
              <a:t>. Draw a horizontal line from the previous point to intersect the ∆PSI which equals 4.5- 2.5 = 2, then draw a vertical line to intersect the horizontal structural number line the you have </a:t>
            </a:r>
          </a:p>
        </p:txBody>
      </p:sp>
      <p:sp>
        <p:nvSpPr>
          <p:cNvPr id="4" name="مربع نص 3"/>
          <p:cNvSpPr txBox="1"/>
          <p:nvPr/>
        </p:nvSpPr>
        <p:spPr>
          <a:xfrm>
            <a:off x="445840" y="171458"/>
            <a:ext cx="6142384" cy="584775"/>
          </a:xfrm>
          <a:prstGeom prst="rect">
            <a:avLst/>
          </a:prstGeom>
          <a:noFill/>
          <a:ln>
            <a:solidFill>
              <a:schemeClr val="bg1">
                <a:lumMod val="50000"/>
              </a:schemeClr>
            </a:solidFill>
          </a:ln>
        </p:spPr>
        <p:txBody>
          <a:bodyPr wrap="square" rtlCol="0">
            <a:spAutoFit/>
          </a:bodyPr>
          <a:lstStyle/>
          <a:p>
            <a:r>
              <a:rPr lang="en-US" sz="2800" b="1" dirty="0" smtClean="0">
                <a:solidFill>
                  <a:schemeClr val="tx2">
                    <a:lumMod val="75000"/>
                  </a:schemeClr>
                </a:solidFill>
              </a:rPr>
              <a:t>Layers </a:t>
            </a:r>
            <a:r>
              <a:rPr lang="en-US" sz="2800" b="1" dirty="0">
                <a:solidFill>
                  <a:schemeClr val="tx2">
                    <a:lumMod val="75000"/>
                  </a:schemeClr>
                </a:solidFill>
              </a:rPr>
              <a:t>Design </a:t>
            </a:r>
            <a:r>
              <a:rPr lang="en-US" sz="2800" b="1" dirty="0" smtClean="0">
                <a:solidFill>
                  <a:schemeClr val="tx2">
                    <a:lumMod val="75000"/>
                  </a:schemeClr>
                </a:solidFill>
              </a:rPr>
              <a:t>using </a:t>
            </a:r>
            <a:r>
              <a:rPr lang="en-US" sz="2800" b="1" dirty="0" err="1" smtClean="0">
                <a:solidFill>
                  <a:schemeClr val="tx2">
                    <a:lumMod val="75000"/>
                  </a:schemeClr>
                </a:solidFill>
              </a:rPr>
              <a:t>nomograph</a:t>
            </a:r>
            <a:r>
              <a:rPr lang="en-US" sz="2800" b="1" dirty="0" smtClean="0">
                <a:solidFill>
                  <a:schemeClr val="tx2">
                    <a:lumMod val="75000"/>
                  </a:schemeClr>
                </a:solidFill>
              </a:rPr>
              <a:t>  </a:t>
            </a:r>
            <a:r>
              <a:rPr lang="en-US" sz="3200" b="1" dirty="0" smtClean="0">
                <a:solidFill>
                  <a:schemeClr val="tx2">
                    <a:lumMod val="75000"/>
                  </a:schemeClr>
                </a:solidFill>
              </a:rPr>
              <a:t>:</a:t>
            </a:r>
            <a:endParaRPr lang="en-US" sz="3200" b="1" dirty="0">
              <a:solidFill>
                <a:schemeClr val="tx2">
                  <a:lumMod val="75000"/>
                </a:schemeClr>
              </a:solidFill>
            </a:endParaRPr>
          </a:p>
        </p:txBody>
      </p:sp>
    </p:spTree>
    <p:extLst>
      <p:ext uri="{BB962C8B-B14F-4D97-AF65-F5344CB8AC3E}">
        <p14:creationId xmlns:p14="http://schemas.microsoft.com/office/powerpoint/2010/main" val="23759394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552809" y="4481195"/>
            <a:ext cx="6861928"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Low" eaLnBrk="0" fontAlgn="base" hangingPunct="0">
              <a:spcBef>
                <a:spcPct val="0"/>
              </a:spcBef>
              <a:spcAft>
                <a:spcPct val="0"/>
              </a:spcAft>
            </a:pPr>
            <a:r>
              <a:rPr lang="en-US" b="1" dirty="0" smtClean="0">
                <a:solidFill>
                  <a:srgbClr val="B13F9A">
                    <a:lumMod val="75000"/>
                  </a:srgbClr>
                </a:solidFill>
                <a:latin typeface="Times New Roman" pitchFamily="18" charset="0"/>
                <a:ea typeface="Times New Roman" pitchFamily="18" charset="0"/>
                <a:cs typeface="Times New Roman" pitchFamily="18" charset="0"/>
              </a:rPr>
              <a:t>Where:</a:t>
            </a:r>
            <a:endParaRPr lang="en-US" sz="900" b="1" dirty="0" smtClean="0">
              <a:solidFill>
                <a:srgbClr val="B13F9A">
                  <a:lumMod val="75000"/>
                </a:srgbClr>
              </a:solidFill>
              <a:latin typeface="Times New Roman" pitchFamily="18" charset="0"/>
              <a:cs typeface="Times New Roman" pitchFamily="18" charset="0"/>
            </a:endParaRPr>
          </a:p>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Resilience modulus of asphalt concrete= 450000 </a:t>
            </a:r>
            <a:r>
              <a:rPr lang="en-US" b="1" dirty="0" err="1">
                <a:solidFill>
                  <a:srgbClr val="B13F9A">
                    <a:lumMod val="75000"/>
                  </a:srgbClr>
                </a:solidFill>
                <a:latin typeface="Times New Roman" pitchFamily="18" charset="0"/>
                <a:ea typeface="Times New Roman" pitchFamily="18" charset="0"/>
                <a:cs typeface="Times New Roman" pitchFamily="18" charset="0"/>
              </a:rPr>
              <a:t>Ib</a:t>
            </a:r>
            <a:r>
              <a:rPr lang="en-US" b="1" dirty="0">
                <a:solidFill>
                  <a:srgbClr val="B13F9A">
                    <a:lumMod val="75000"/>
                  </a:srgbClr>
                </a:solidFill>
                <a:latin typeface="Times New Roman" pitchFamily="18" charset="0"/>
                <a:ea typeface="Times New Roman" pitchFamily="18" charset="0"/>
                <a:cs typeface="Times New Roman" pitchFamily="18" charset="0"/>
              </a:rPr>
              <a:t>/in2</a:t>
            </a:r>
          </a:p>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Resilience modulus of Base course concrete= 35000 </a:t>
            </a:r>
            <a:r>
              <a:rPr lang="en-US" b="1" dirty="0" err="1">
                <a:solidFill>
                  <a:srgbClr val="B13F9A">
                    <a:lumMod val="75000"/>
                  </a:srgbClr>
                </a:solidFill>
                <a:latin typeface="Times New Roman" pitchFamily="18" charset="0"/>
                <a:ea typeface="Times New Roman" pitchFamily="18" charset="0"/>
                <a:cs typeface="Times New Roman" pitchFamily="18" charset="0"/>
              </a:rPr>
              <a:t>Ib</a:t>
            </a:r>
            <a:r>
              <a:rPr lang="en-US" b="1" dirty="0">
                <a:solidFill>
                  <a:srgbClr val="B13F9A">
                    <a:lumMod val="75000"/>
                  </a:srgbClr>
                </a:solidFill>
                <a:latin typeface="Times New Roman" pitchFamily="18" charset="0"/>
                <a:ea typeface="Times New Roman" pitchFamily="18" charset="0"/>
                <a:cs typeface="Times New Roman" pitchFamily="18" charset="0"/>
              </a:rPr>
              <a:t>/in2</a:t>
            </a:r>
          </a:p>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Resilience modulus of Sub base concrete= 20000 </a:t>
            </a:r>
            <a:r>
              <a:rPr lang="en-US" b="1" dirty="0" err="1">
                <a:solidFill>
                  <a:srgbClr val="B13F9A">
                    <a:lumMod val="75000"/>
                  </a:srgbClr>
                </a:solidFill>
                <a:latin typeface="Times New Roman" pitchFamily="18" charset="0"/>
                <a:ea typeface="Times New Roman" pitchFamily="18" charset="0"/>
                <a:cs typeface="Times New Roman" pitchFamily="18" charset="0"/>
              </a:rPr>
              <a:t>Ib</a:t>
            </a:r>
            <a:r>
              <a:rPr lang="en-US" b="1" dirty="0">
                <a:solidFill>
                  <a:srgbClr val="B13F9A">
                    <a:lumMod val="75000"/>
                  </a:srgbClr>
                </a:solidFill>
                <a:latin typeface="Times New Roman" pitchFamily="18" charset="0"/>
                <a:ea typeface="Times New Roman" pitchFamily="18" charset="0"/>
                <a:cs typeface="Times New Roman" pitchFamily="18" charset="0"/>
              </a:rPr>
              <a:t>/in2</a:t>
            </a:r>
          </a:p>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CBR of sub-grade = 9</a:t>
            </a:r>
          </a:p>
          <a:p>
            <a:pPr algn="justLow" eaLnBrk="0" fontAlgn="base" hangingPunct="0">
              <a:spcBef>
                <a:spcPct val="0"/>
              </a:spcBef>
              <a:spcAft>
                <a:spcPct val="0"/>
              </a:spcAft>
            </a:pPr>
            <a:r>
              <a:rPr lang="en-US" b="1" dirty="0" err="1">
                <a:solidFill>
                  <a:srgbClr val="B13F9A">
                    <a:lumMod val="75000"/>
                  </a:srgbClr>
                </a:solidFill>
                <a:latin typeface="Times New Roman" pitchFamily="18" charset="0"/>
                <a:ea typeface="Times New Roman" pitchFamily="18" charset="0"/>
                <a:cs typeface="Times New Roman" pitchFamily="18" charset="0"/>
              </a:rPr>
              <a:t>Mr</a:t>
            </a:r>
            <a:r>
              <a:rPr lang="en-US" b="1" dirty="0">
                <a:solidFill>
                  <a:srgbClr val="B13F9A">
                    <a:lumMod val="75000"/>
                  </a:srgbClr>
                </a:solidFill>
                <a:latin typeface="Times New Roman" pitchFamily="18" charset="0"/>
                <a:ea typeface="Times New Roman" pitchFamily="18" charset="0"/>
                <a:cs typeface="Times New Roman" pitchFamily="18" charset="0"/>
              </a:rPr>
              <a:t> of sub-grade = 1500(CBR) = 1500(9) = 13500 </a:t>
            </a:r>
            <a:r>
              <a:rPr lang="en-US" b="1" dirty="0" err="1">
                <a:solidFill>
                  <a:srgbClr val="B13F9A">
                    <a:lumMod val="75000"/>
                  </a:srgbClr>
                </a:solidFill>
                <a:latin typeface="Times New Roman" pitchFamily="18" charset="0"/>
                <a:ea typeface="Times New Roman" pitchFamily="18" charset="0"/>
                <a:cs typeface="Times New Roman" pitchFamily="18" charset="0"/>
              </a:rPr>
              <a:t>Ib</a:t>
            </a:r>
            <a:r>
              <a:rPr lang="en-US" b="1" dirty="0">
                <a:solidFill>
                  <a:srgbClr val="B13F9A">
                    <a:lumMod val="75000"/>
                  </a:srgbClr>
                </a:solidFill>
                <a:latin typeface="Times New Roman" pitchFamily="18" charset="0"/>
                <a:ea typeface="Times New Roman" pitchFamily="18" charset="0"/>
                <a:cs typeface="Times New Roman" pitchFamily="18" charset="0"/>
              </a:rPr>
              <a:t>/in2</a:t>
            </a:r>
          </a:p>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Since the pavement is to be designed as urban arterials road pavement then the </a:t>
            </a:r>
            <a:r>
              <a:rPr lang="en-US" b="1" dirty="0" smtClean="0">
                <a:solidFill>
                  <a:srgbClr val="B13F9A">
                    <a:lumMod val="75000"/>
                  </a:srgbClr>
                </a:solidFill>
                <a:latin typeface="Times New Roman" pitchFamily="18" charset="0"/>
                <a:ea typeface="Times New Roman" pitchFamily="18" charset="0"/>
                <a:cs typeface="Times New Roman" pitchFamily="18" charset="0"/>
              </a:rPr>
              <a:t>reliability </a:t>
            </a:r>
            <a:r>
              <a:rPr lang="en-US" b="1" dirty="0">
                <a:solidFill>
                  <a:srgbClr val="B13F9A">
                    <a:lumMod val="75000"/>
                  </a:srgbClr>
                </a:solidFill>
                <a:latin typeface="Times New Roman" pitchFamily="18" charset="0"/>
                <a:ea typeface="Times New Roman" pitchFamily="18" charset="0"/>
                <a:cs typeface="Times New Roman" pitchFamily="18" charset="0"/>
              </a:rPr>
              <a:t>equals 0.95 range (80-99)% </a:t>
            </a:r>
          </a:p>
          <a:p>
            <a:pPr algn="justLow" eaLnBrk="0" fontAlgn="base" hangingPunct="0">
              <a:spcBef>
                <a:spcPct val="0"/>
              </a:spcBef>
              <a:spcAft>
                <a:spcPct val="0"/>
              </a:spcAft>
            </a:pPr>
            <a:endParaRPr lang="es-ES" sz="1600" dirty="0">
              <a:solidFill>
                <a:srgbClr val="B13F9A">
                  <a:lumMod val="75000"/>
                </a:srgbClr>
              </a:solidFill>
              <a:latin typeface="Times New Roman" pitchFamily="18" charset="0"/>
              <a:ea typeface="Times New Roman" pitchFamily="18" charset="0"/>
              <a:cs typeface="Times New Roman" pitchFamily="18" charset="0"/>
            </a:endParaRPr>
          </a:p>
        </p:txBody>
      </p:sp>
      <p:sp>
        <p:nvSpPr>
          <p:cNvPr id="4" name="مربع نص 3"/>
          <p:cNvSpPr txBox="1"/>
          <p:nvPr/>
        </p:nvSpPr>
        <p:spPr>
          <a:xfrm>
            <a:off x="445840" y="93784"/>
            <a:ext cx="6358408" cy="584775"/>
          </a:xfrm>
          <a:prstGeom prst="rect">
            <a:avLst/>
          </a:prstGeom>
          <a:noFill/>
          <a:ln>
            <a:solidFill>
              <a:schemeClr val="bg1">
                <a:lumMod val="50000"/>
              </a:schemeClr>
            </a:solidFill>
          </a:ln>
        </p:spPr>
        <p:txBody>
          <a:bodyPr wrap="square" rtlCol="0">
            <a:spAutoFit/>
          </a:bodyPr>
          <a:lstStyle/>
          <a:p>
            <a:r>
              <a:rPr lang="en-US" sz="2800" b="1" dirty="0" smtClean="0">
                <a:solidFill>
                  <a:srgbClr val="B13F9A">
                    <a:lumMod val="75000"/>
                  </a:srgbClr>
                </a:solidFill>
              </a:rPr>
              <a:t>Layers Design</a:t>
            </a:r>
            <a:r>
              <a:rPr lang="en-US" sz="2800" b="1" dirty="0">
                <a:solidFill>
                  <a:schemeClr val="tx2">
                    <a:lumMod val="75000"/>
                  </a:schemeClr>
                </a:solidFill>
              </a:rPr>
              <a:t> using </a:t>
            </a:r>
            <a:r>
              <a:rPr lang="en-US" sz="2800" b="1" dirty="0" err="1">
                <a:solidFill>
                  <a:schemeClr val="tx2">
                    <a:lumMod val="75000"/>
                  </a:schemeClr>
                </a:solidFill>
              </a:rPr>
              <a:t>nomograph</a:t>
            </a:r>
            <a:r>
              <a:rPr lang="en-US" sz="2800" b="1" dirty="0" smtClean="0">
                <a:solidFill>
                  <a:srgbClr val="B13F9A">
                    <a:lumMod val="75000"/>
                  </a:srgbClr>
                </a:solidFill>
              </a:rPr>
              <a:t> </a:t>
            </a:r>
            <a:r>
              <a:rPr lang="en-US" sz="3200" b="1" dirty="0" smtClean="0">
                <a:solidFill>
                  <a:srgbClr val="B13F9A">
                    <a:lumMod val="75000"/>
                  </a:srgbClr>
                </a:solidFill>
              </a:rPr>
              <a:t>:</a:t>
            </a:r>
            <a:endParaRPr lang="en-US" sz="3200" b="1" dirty="0">
              <a:solidFill>
                <a:srgbClr val="B13F9A">
                  <a:lumMod val="75000"/>
                </a:srgbClr>
              </a:solidFill>
            </a:endParaRPr>
          </a:p>
        </p:txBody>
      </p:sp>
      <p:pic>
        <p:nvPicPr>
          <p:cNvPr id="5" name="Picture 42"/>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115476" y="-797962"/>
            <a:ext cx="3775663" cy="6900996"/>
          </a:xfrm>
          <a:prstGeom prst="rect">
            <a:avLst/>
          </a:prstGeom>
          <a:noFill/>
        </p:spPr>
      </p:pic>
    </p:spTree>
    <p:extLst>
      <p:ext uri="{BB962C8B-B14F-4D97-AF65-F5344CB8AC3E}">
        <p14:creationId xmlns:p14="http://schemas.microsoft.com/office/powerpoint/2010/main" val="42668670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401095" y="4714449"/>
            <a:ext cx="6861928"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Low" eaLnBrk="0" fontAlgn="base" hangingPunct="0">
              <a:spcBef>
                <a:spcPct val="0"/>
              </a:spcBef>
              <a:spcAft>
                <a:spcPct val="0"/>
              </a:spcAft>
            </a:pPr>
            <a:r>
              <a:rPr lang="en-US" b="1" dirty="0">
                <a:solidFill>
                  <a:srgbClr val="B13F9A">
                    <a:lumMod val="75000"/>
                  </a:srgbClr>
                </a:solidFill>
                <a:latin typeface="Times New Roman" pitchFamily="18" charset="0"/>
                <a:ea typeface="Times New Roman" pitchFamily="18" charset="0"/>
                <a:cs typeface="Times New Roman" pitchFamily="18" charset="0"/>
              </a:rPr>
              <a:t>Design Chart for Flexible Pavement(SN1</a:t>
            </a:r>
            <a:r>
              <a:rPr lang="en-US" b="1" dirty="0" smtClean="0">
                <a:solidFill>
                  <a:srgbClr val="B13F9A">
                    <a:lumMod val="75000"/>
                  </a:srgbClr>
                </a:solidFill>
                <a:latin typeface="Times New Roman" pitchFamily="18" charset="0"/>
                <a:ea typeface="Times New Roman" pitchFamily="18" charset="0"/>
                <a:cs typeface="Times New Roman" pitchFamily="18" charset="0"/>
              </a:rPr>
              <a:t>)</a:t>
            </a:r>
          </a:p>
          <a:p>
            <a:pPr algn="justLow" eaLnBrk="0" fontAlgn="base" hangingPunct="0">
              <a:spcBef>
                <a:spcPct val="0"/>
              </a:spcBef>
              <a:spcAft>
                <a:spcPct val="0"/>
              </a:spcAft>
            </a:pPr>
            <a:r>
              <a:rPr lang="en-US" sz="1600" dirty="0"/>
              <a:t>SN1 = </a:t>
            </a:r>
            <a:r>
              <a:rPr lang="en-US" sz="1600" dirty="0" smtClean="0"/>
              <a:t>2.1</a:t>
            </a:r>
          </a:p>
          <a:p>
            <a:pPr algn="justLow" eaLnBrk="0" fontAlgn="base" hangingPunct="0">
              <a:spcBef>
                <a:spcPct val="0"/>
              </a:spcBef>
              <a:spcAft>
                <a:spcPct val="0"/>
              </a:spcAft>
            </a:pPr>
            <a:endParaRPr lang="en-US" sz="1600" dirty="0" smtClean="0">
              <a:solidFill>
                <a:srgbClr val="B13F9A">
                  <a:lumMod val="75000"/>
                </a:srgbClr>
              </a:solidFill>
              <a:latin typeface="Times New Roman" pitchFamily="18" charset="0"/>
              <a:ea typeface="Times New Roman" pitchFamily="18" charset="0"/>
              <a:cs typeface="Times New Roman" pitchFamily="18" charset="0"/>
            </a:endParaRPr>
          </a:p>
          <a:p>
            <a:pPr algn="justLow" eaLnBrk="0" fontAlgn="base" hangingPunct="0">
              <a:spcBef>
                <a:spcPct val="0"/>
              </a:spcBef>
              <a:spcAft>
                <a:spcPct val="0"/>
              </a:spcAft>
            </a:pPr>
            <a:r>
              <a:rPr lang="en-US" sz="1600" dirty="0" smtClean="0">
                <a:solidFill>
                  <a:srgbClr val="B13F9A">
                    <a:lumMod val="75000"/>
                  </a:srgbClr>
                </a:solidFill>
                <a:latin typeface="Times New Roman" pitchFamily="18" charset="0"/>
                <a:ea typeface="Times New Roman" pitchFamily="18" charset="0"/>
                <a:cs typeface="Times New Roman" pitchFamily="18" charset="0"/>
              </a:rPr>
              <a:t>By following the same steps :</a:t>
            </a:r>
          </a:p>
          <a:p>
            <a:pPr algn="justLow" eaLnBrk="0" fontAlgn="base" hangingPunct="0">
              <a:spcBef>
                <a:spcPct val="0"/>
              </a:spcBef>
              <a:spcAft>
                <a:spcPct val="0"/>
              </a:spcAft>
            </a:pPr>
            <a:r>
              <a:rPr lang="en-US" sz="1600" dirty="0" smtClean="0"/>
              <a:t>SN2</a:t>
            </a:r>
            <a:r>
              <a:rPr lang="en-US" sz="1600" dirty="0"/>
              <a:t> For </a:t>
            </a:r>
            <a:r>
              <a:rPr lang="en-US" sz="1600" dirty="0" smtClean="0"/>
              <a:t>sub-base =2.65</a:t>
            </a:r>
          </a:p>
          <a:p>
            <a:r>
              <a:rPr lang="en-US" sz="1600" dirty="0" smtClean="0"/>
              <a:t>SN3 For sub-grade </a:t>
            </a:r>
            <a:r>
              <a:rPr lang="en-US" sz="1600" dirty="0"/>
              <a:t>= 3</a:t>
            </a:r>
          </a:p>
          <a:p>
            <a:pPr algn="justLow" eaLnBrk="0" fontAlgn="base" hangingPunct="0">
              <a:spcBef>
                <a:spcPct val="0"/>
              </a:spcBef>
              <a:spcAft>
                <a:spcPct val="0"/>
              </a:spcAft>
            </a:pPr>
            <a:endParaRPr lang="en-US" sz="1600" dirty="0"/>
          </a:p>
          <a:p>
            <a:pPr algn="justLow" eaLnBrk="0" fontAlgn="base" hangingPunct="0">
              <a:spcBef>
                <a:spcPct val="0"/>
              </a:spcBef>
              <a:spcAft>
                <a:spcPct val="0"/>
              </a:spcAft>
            </a:pPr>
            <a:endParaRPr lang="es-ES" sz="1600" dirty="0">
              <a:solidFill>
                <a:srgbClr val="B13F9A">
                  <a:lumMod val="75000"/>
                </a:srgbClr>
              </a:solidFill>
              <a:latin typeface="Times New Roman" pitchFamily="18" charset="0"/>
              <a:ea typeface="Times New Roman" pitchFamily="18" charset="0"/>
              <a:cs typeface="Times New Roman" pitchFamily="18" charset="0"/>
            </a:endParaRPr>
          </a:p>
        </p:txBody>
      </p:sp>
      <p:sp>
        <p:nvSpPr>
          <p:cNvPr id="4" name="مربع نص 3"/>
          <p:cNvSpPr txBox="1"/>
          <p:nvPr/>
        </p:nvSpPr>
        <p:spPr>
          <a:xfrm>
            <a:off x="445840" y="93784"/>
            <a:ext cx="6358408" cy="584775"/>
          </a:xfrm>
          <a:prstGeom prst="rect">
            <a:avLst/>
          </a:prstGeom>
          <a:noFill/>
          <a:ln>
            <a:solidFill>
              <a:schemeClr val="bg1">
                <a:lumMod val="50000"/>
              </a:schemeClr>
            </a:solidFill>
          </a:ln>
        </p:spPr>
        <p:txBody>
          <a:bodyPr wrap="square" rtlCol="0">
            <a:spAutoFit/>
          </a:bodyPr>
          <a:lstStyle/>
          <a:p>
            <a:r>
              <a:rPr lang="en-US" sz="2800" b="1" dirty="0" smtClean="0">
                <a:solidFill>
                  <a:srgbClr val="B13F9A">
                    <a:lumMod val="75000"/>
                  </a:srgbClr>
                </a:solidFill>
              </a:rPr>
              <a:t>Layers Design</a:t>
            </a:r>
            <a:r>
              <a:rPr lang="en-US" sz="2800" b="1" dirty="0">
                <a:solidFill>
                  <a:schemeClr val="tx2">
                    <a:lumMod val="75000"/>
                  </a:schemeClr>
                </a:solidFill>
              </a:rPr>
              <a:t> using </a:t>
            </a:r>
            <a:r>
              <a:rPr lang="en-US" sz="2800" b="1" dirty="0" err="1">
                <a:solidFill>
                  <a:schemeClr val="tx2">
                    <a:lumMod val="75000"/>
                  </a:schemeClr>
                </a:solidFill>
              </a:rPr>
              <a:t>nomograph</a:t>
            </a:r>
            <a:r>
              <a:rPr lang="en-US" sz="2800" b="1" dirty="0" smtClean="0">
                <a:solidFill>
                  <a:srgbClr val="B13F9A">
                    <a:lumMod val="75000"/>
                  </a:srgbClr>
                </a:solidFill>
              </a:rPr>
              <a:t> </a:t>
            </a:r>
            <a:r>
              <a:rPr lang="en-US" sz="3200" b="1" dirty="0" smtClean="0">
                <a:solidFill>
                  <a:srgbClr val="B13F9A">
                    <a:lumMod val="75000"/>
                  </a:srgbClr>
                </a:solidFill>
              </a:rPr>
              <a:t>:</a:t>
            </a:r>
            <a:endParaRPr lang="en-US" sz="3200" b="1" dirty="0">
              <a:solidFill>
                <a:srgbClr val="B13F9A">
                  <a:lumMod val="75000"/>
                </a:srgb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840" y="754009"/>
            <a:ext cx="7331559"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7496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cstate="print">
            <a:extLst>
              <a:ext uri="{28A0092B-C50C-407E-A947-70E740481C1C}">
                <a14:useLocalDpi xmlns:a14="http://schemas.microsoft.com/office/drawing/2010/main" val="0"/>
              </a:ext>
            </a:extLst>
          </a:blip>
          <a:stretch>
            <a:fillRect/>
          </a:stretch>
        </p:blipFill>
        <p:spPr>
          <a:xfrm>
            <a:off x="2483768" y="271907"/>
            <a:ext cx="5486400" cy="2188845"/>
          </a:xfrm>
          <a:prstGeom prst="rect">
            <a:avLst/>
          </a:prstGeom>
        </p:spPr>
      </p:pic>
      <mc:AlternateContent xmlns:mc="http://schemas.openxmlformats.org/markup-compatibility/2006" xmlns:a14="http://schemas.microsoft.com/office/drawing/2010/main">
        <mc:Choice Requires="a14">
          <p:sp>
            <p:nvSpPr>
              <p:cNvPr id="3" name="مستطيل 2"/>
              <p:cNvSpPr/>
              <p:nvPr/>
            </p:nvSpPr>
            <p:spPr>
              <a:xfrm>
                <a:off x="251520" y="2593509"/>
                <a:ext cx="7718648" cy="4090672"/>
              </a:xfrm>
              <a:prstGeom prst="rect">
                <a:avLst/>
              </a:prstGeom>
            </p:spPr>
            <p:txBody>
              <a:bodyPr wrap="square">
                <a:spAutoFit/>
              </a:bodyPr>
              <a:lstStyle/>
              <a:p>
                <a:r>
                  <a:rPr lang="en-US" dirty="0"/>
                  <a:t>Determine appropriate layers thicknesses from the equation:</a:t>
                </a:r>
              </a:p>
              <a:p>
                <a:r>
                  <a:rPr lang="en-US" dirty="0"/>
                  <a:t>SN = a1D1 + a2 D2 m + a3 D3 m  </a:t>
                </a:r>
              </a:p>
              <a:p>
                <a:r>
                  <a:rPr lang="en-US" dirty="0"/>
                  <a:t>SN1 = </a:t>
                </a:r>
                <a:r>
                  <a:rPr lang="en-US" dirty="0" smtClean="0"/>
                  <a:t>a1D1  </a:t>
                </a:r>
                <a:r>
                  <a:rPr lang="en-US" dirty="0" smtClean="0">
                    <a:sym typeface="Wingdings" pitchFamily="2" charset="2"/>
                  </a:rPr>
                  <a:t> </a:t>
                </a:r>
                <a:r>
                  <a:rPr lang="en-US" dirty="0" smtClean="0"/>
                  <a:t>2.1 </a:t>
                </a:r>
                <a:r>
                  <a:rPr lang="en-US" dirty="0"/>
                  <a:t>= 0.44 </a:t>
                </a:r>
                <a:r>
                  <a:rPr lang="en-US" dirty="0" smtClean="0"/>
                  <a:t>D1   </a:t>
                </a:r>
                <a:r>
                  <a:rPr lang="en-US" dirty="0" smtClean="0">
                    <a:sym typeface="Wingdings" pitchFamily="2" charset="2"/>
                  </a:rPr>
                  <a:t></a:t>
                </a:r>
                <a:r>
                  <a:rPr lang="en-US" dirty="0" smtClean="0"/>
                  <a:t> D1</a:t>
                </a:r>
                <a:r>
                  <a:rPr lang="en-US" dirty="0"/>
                  <a:t>= 4.77 in = 12cm (pavement). ( 7 cm Binder course layer and 5 cm wearing course layer). </a:t>
                </a:r>
              </a:p>
              <a:p>
                <a:r>
                  <a:rPr lang="en-US" dirty="0"/>
                  <a:t>SN2 = SN1 + a2 D2 m       </a:t>
                </a:r>
                <a:r>
                  <a:rPr lang="en-US" dirty="0" smtClean="0">
                    <a:sym typeface="Wingdings" pitchFamily="2" charset="2"/>
                  </a:rPr>
                  <a:t></a:t>
                </a:r>
                <a:r>
                  <a:rPr lang="en-US" dirty="0" smtClean="0"/>
                  <a:t>               </a:t>
                </a:r>
                <a:r>
                  <a:rPr lang="en-US" dirty="0"/>
                  <a:t>2.65= 2.1 + 0.14 * 0.8 D2</a:t>
                </a:r>
              </a:p>
              <a:p>
                <a:r>
                  <a:rPr lang="en-US" dirty="0"/>
                  <a:t>D2  = 4.91 in = 15 cm &lt;6 inch (min thickness for D2 =6  inch), so D2*=6 inch.</a:t>
                </a:r>
              </a:p>
              <a:p>
                <a:r>
                  <a:rPr lang="en-US" dirty="0"/>
                  <a:t>SN2*= SN1+a2D2*m  </a:t>
                </a:r>
                <a:r>
                  <a:rPr lang="en-US" dirty="0" smtClean="0">
                    <a:sym typeface="Wingdings" pitchFamily="2" charset="2"/>
                  </a:rPr>
                  <a:t></a:t>
                </a:r>
                <a:r>
                  <a:rPr lang="en-US" dirty="0" smtClean="0"/>
                  <a:t>                    </a:t>
                </a:r>
                <a:r>
                  <a:rPr lang="en-US" dirty="0"/>
                  <a:t>2.1+0.14*0.8*6 = 2.77  </a:t>
                </a:r>
              </a:p>
              <a:p>
                <a:r>
                  <a:rPr lang="en-US" dirty="0"/>
                  <a:t>SN3 = SN2 *+ a3 D3 m   	</a:t>
                </a:r>
                <a:r>
                  <a:rPr lang="en-US" dirty="0" smtClean="0">
                    <a:sym typeface="Wingdings" pitchFamily="2" charset="2"/>
                  </a:rPr>
                  <a:t></a:t>
                </a:r>
                <a:r>
                  <a:rPr lang="en-US" dirty="0" smtClean="0"/>
                  <a:t>   </a:t>
                </a:r>
                <a:r>
                  <a:rPr lang="en-US" dirty="0"/>
                  <a:t>3 = 2.77 + 0.11 * 0.8 D3</a:t>
                </a:r>
              </a:p>
              <a:p>
                <a:r>
                  <a:rPr lang="en-US" dirty="0"/>
                  <a:t>D3 = 2.62 in = 7cm (sub-base) &lt;6 inch (min thickness for D3 =6  inch), so D3*=6 in	    </a:t>
                </a:r>
                <a:r>
                  <a:rPr lang="en-US" dirty="0" smtClean="0"/>
                  <a:t> </a:t>
                </a:r>
                <a:endParaRPr lang="en-US" dirty="0">
                  <a:sym typeface="Wingdings" pitchFamily="2" charset="2"/>
                </a:endParaRPr>
              </a:p>
              <a:p>
                <a:r>
                  <a:rPr lang="en-US" dirty="0" smtClean="0"/>
                  <a:t> </a:t>
                </a:r>
                <a:r>
                  <a:rPr lang="en-US" dirty="0"/>
                  <a:t>SN3* = SN2*+a3D3*m       </a:t>
                </a:r>
                <a:r>
                  <a:rPr lang="en-US" dirty="0" smtClean="0">
                    <a:sym typeface="Wingdings" pitchFamily="2" charset="2"/>
                  </a:rPr>
                  <a:t></a:t>
                </a:r>
                <a:r>
                  <a:rPr lang="en-US" dirty="0" smtClean="0"/>
                  <a:t>   </a:t>
                </a:r>
                <a:r>
                  <a:rPr lang="en-US" dirty="0"/>
                  <a:t>2.77+0.11*0.8*6 = </a:t>
                </a:r>
                <a:r>
                  <a:rPr lang="en-US" dirty="0" smtClean="0"/>
                  <a:t>3.34</a:t>
                </a:r>
              </a:p>
              <a:p>
                <a:r>
                  <a:rPr lang="en-US" dirty="0"/>
                  <a:t>Design SN = </a:t>
                </a:r>
                <a14:m>
                  <m:oMath xmlns:m="http://schemas.openxmlformats.org/officeDocument/2006/math">
                    <m:f>
                      <m:fPr>
                        <m:ctrlPr>
                          <a:rPr lang="en-US" i="1">
                            <a:latin typeface="Cambria Math" panose="02040503050406030204" pitchFamily="18" charset="0"/>
                          </a:rPr>
                        </m:ctrlPr>
                      </m:fPr>
                      <m:num>
                        <m:r>
                          <a:rPr lang="en-US" i="1">
                            <a:latin typeface="Cambria Math"/>
                          </a:rPr>
                          <m:t>0.44∗12</m:t>
                        </m:r>
                      </m:num>
                      <m:den>
                        <m:r>
                          <a:rPr lang="en-US" i="1">
                            <a:latin typeface="Cambria Math"/>
                          </a:rPr>
                          <m:t>2.54</m:t>
                        </m:r>
                      </m:den>
                    </m:f>
                    <m:r>
                      <a:rPr lang="en-US" i="1">
                        <a:latin typeface="Cambria Math"/>
                      </a:rPr>
                      <m:t>+ </m:t>
                    </m:r>
                    <m:f>
                      <m:fPr>
                        <m:ctrlPr>
                          <a:rPr lang="en-US" i="1">
                            <a:latin typeface="Cambria Math" panose="02040503050406030204" pitchFamily="18" charset="0"/>
                          </a:rPr>
                        </m:ctrlPr>
                      </m:fPr>
                      <m:num>
                        <m:r>
                          <a:rPr lang="en-US" i="1">
                            <a:latin typeface="Cambria Math"/>
                          </a:rPr>
                          <m:t>0.14∗15∗0.8</m:t>
                        </m:r>
                      </m:num>
                      <m:den>
                        <m:r>
                          <a:rPr lang="en-US" i="1">
                            <a:latin typeface="Cambria Math"/>
                          </a:rPr>
                          <m:t>2.54</m:t>
                        </m:r>
                      </m:den>
                    </m:f>
                    <m:r>
                      <a:rPr lang="en-US" i="1">
                        <a:latin typeface="Cambria Math"/>
                      </a:rPr>
                      <m:t>+ </m:t>
                    </m:r>
                    <m:f>
                      <m:fPr>
                        <m:ctrlPr>
                          <a:rPr lang="en-US" i="1">
                            <a:latin typeface="Cambria Math" panose="02040503050406030204" pitchFamily="18" charset="0"/>
                          </a:rPr>
                        </m:ctrlPr>
                      </m:fPr>
                      <m:num>
                        <m:r>
                          <a:rPr lang="en-US" i="1">
                            <a:latin typeface="Cambria Math"/>
                          </a:rPr>
                          <m:t>0.11∗15∗0.8</m:t>
                        </m:r>
                      </m:num>
                      <m:den>
                        <m:r>
                          <a:rPr lang="en-US" i="1">
                            <a:latin typeface="Cambria Math"/>
                          </a:rPr>
                          <m:t>2.54</m:t>
                        </m:r>
                      </m:den>
                    </m:f>
                    <m:r>
                      <a:rPr lang="en-US" i="1">
                        <a:latin typeface="Cambria Math"/>
                      </a:rPr>
                      <m:t>=3.26</m:t>
                    </m:r>
                  </m:oMath>
                </a14:m>
                <a:endParaRPr lang="en-US" dirty="0"/>
              </a:p>
              <a:p>
                <a:endParaRPr lang="en-US" dirty="0"/>
              </a:p>
            </p:txBody>
          </p:sp>
        </mc:Choice>
        <mc:Fallback xmlns="">
          <p:sp>
            <p:nvSpPr>
              <p:cNvPr id="3" name="مستطيل 2"/>
              <p:cNvSpPr>
                <a:spLocks noRot="1" noChangeAspect="1" noMove="1" noResize="1" noEditPoints="1" noAdjustHandles="1" noChangeArrowheads="1" noChangeShapeType="1" noTextEdit="1"/>
              </p:cNvSpPr>
              <p:nvPr/>
            </p:nvSpPr>
            <p:spPr>
              <a:xfrm>
                <a:off x="251520" y="2593509"/>
                <a:ext cx="7718648" cy="4090672"/>
              </a:xfrm>
              <a:prstGeom prst="rect">
                <a:avLst/>
              </a:prstGeom>
              <a:blipFill rotWithShape="1">
                <a:blip r:embed="rId3"/>
                <a:stretch>
                  <a:fillRect l="-632" t="-894" r="-158"/>
                </a:stretch>
              </a:blipFill>
            </p:spPr>
            <p:txBody>
              <a:bodyPr/>
              <a:lstStyle/>
              <a:p>
                <a:r>
                  <a:rPr lang="en-US">
                    <a:noFill/>
                  </a:rPr>
                  <a:t> </a:t>
                </a:r>
              </a:p>
            </p:txBody>
          </p:sp>
        </mc:Fallback>
      </mc:AlternateContent>
    </p:spTree>
    <p:extLst>
      <p:ext uri="{BB962C8B-B14F-4D97-AF65-F5344CB8AC3E}">
        <p14:creationId xmlns:p14="http://schemas.microsoft.com/office/powerpoint/2010/main" val="30848126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2705725"/>
            <a:ext cx="6768752" cy="1015663"/>
          </a:xfrm>
          <a:prstGeom prst="rect">
            <a:avLst/>
          </a:prstGeom>
        </p:spPr>
        <p:txBody>
          <a:bodyPr wrap="square">
            <a:spAutoFit/>
          </a:bodyPr>
          <a:lstStyle/>
          <a:p>
            <a:r>
              <a:rPr lang="en-US" sz="6000" b="1" cap="all"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a typeface="+mj-ea"/>
                <a:cs typeface="+mj-cs"/>
              </a:rPr>
              <a:t>COST ESTIMATION</a:t>
            </a:r>
            <a:endParaRPr lang="en-US" sz="2800" dirty="0"/>
          </a:p>
        </p:txBody>
      </p:sp>
    </p:spTree>
    <p:extLst>
      <p:ext uri="{BB962C8B-B14F-4D97-AF65-F5344CB8AC3E}">
        <p14:creationId xmlns:p14="http://schemas.microsoft.com/office/powerpoint/2010/main" val="37920844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07505" y="-53083"/>
            <a:ext cx="8064895" cy="2092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0470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2">
                    <a:lumMod val="75000"/>
                  </a:schemeClr>
                </a:solidFill>
                <a:effectLst/>
                <a:latin typeface="Cambria" pitchFamily="18" charset="0"/>
                <a:ea typeface="Times New Roman" pitchFamily="18" charset="0"/>
                <a:cs typeface="Times New Roman" pitchFamily="18" charset="0"/>
              </a:rPr>
              <a:t>COST ESTIMATION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The following table illustrates the quantities of the main items in the project and the corresponding unit price and cost estimate.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These prices are compatible with the marketing prices.</a:t>
            </a:r>
            <a:endParaRPr kumimoji="0" lang="en-US" sz="1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ext uri="{D42A27DB-BD31-4B8C-83A1-F6EECF244321}">
                    <p14:modId xmlns:p14="http://schemas.microsoft.com/office/powerpoint/2010/main" val="1335332045"/>
                  </p:ext>
                </p:extLst>
              </p:nvPr>
            </p:nvGraphicFramePr>
            <p:xfrm>
              <a:off x="100036" y="1595435"/>
              <a:ext cx="7928349" cy="5282344"/>
            </p:xfrm>
            <a:graphic>
              <a:graphicData uri="http://schemas.openxmlformats.org/drawingml/2006/table">
                <a:tbl>
                  <a:tblPr firstRow="1" firstCol="1" bandRow="1">
                    <a:tableStyleId>{5C22544A-7EE6-4342-B048-85BDC9FD1C3A}</a:tableStyleId>
                  </a:tblPr>
                  <a:tblGrid>
                    <a:gridCol w="2907859">
                      <a:extLst>
                        <a:ext uri="{9D8B030D-6E8A-4147-A177-3AD203B41FA5}">
                          <a16:colId xmlns:a16="http://schemas.microsoft.com/office/drawing/2014/main" val="20000"/>
                        </a:ext>
                      </a:extLst>
                    </a:gridCol>
                    <a:gridCol w="850016">
                      <a:extLst>
                        <a:ext uri="{9D8B030D-6E8A-4147-A177-3AD203B41FA5}">
                          <a16:colId xmlns:a16="http://schemas.microsoft.com/office/drawing/2014/main" val="20001"/>
                        </a:ext>
                      </a:extLst>
                    </a:gridCol>
                    <a:gridCol w="1503150">
                      <a:extLst>
                        <a:ext uri="{9D8B030D-6E8A-4147-A177-3AD203B41FA5}">
                          <a16:colId xmlns:a16="http://schemas.microsoft.com/office/drawing/2014/main" val="20002"/>
                        </a:ext>
                      </a:extLst>
                    </a:gridCol>
                    <a:gridCol w="1044331">
                      <a:extLst>
                        <a:ext uri="{9D8B030D-6E8A-4147-A177-3AD203B41FA5}">
                          <a16:colId xmlns:a16="http://schemas.microsoft.com/office/drawing/2014/main" val="20003"/>
                        </a:ext>
                      </a:extLst>
                    </a:gridCol>
                    <a:gridCol w="1622993">
                      <a:extLst>
                        <a:ext uri="{9D8B030D-6E8A-4147-A177-3AD203B41FA5}">
                          <a16:colId xmlns:a16="http://schemas.microsoft.com/office/drawing/2014/main" val="20004"/>
                        </a:ext>
                      </a:extLst>
                    </a:gridCol>
                  </a:tblGrid>
                  <a:tr h="548174">
                    <a:tc>
                      <a:txBody>
                        <a:bodyPr/>
                        <a:lstStyle/>
                        <a:p>
                          <a:pPr marL="0" marR="0" algn="ctr">
                            <a:lnSpc>
                              <a:spcPct val="115000"/>
                            </a:lnSpc>
                            <a:spcBef>
                              <a:spcPts val="0"/>
                            </a:spcBef>
                            <a:spcAft>
                              <a:spcPts val="0"/>
                            </a:spcAft>
                          </a:pPr>
                          <a:r>
                            <a:rPr lang="en-US" sz="1600" dirty="0">
                              <a:effectLst/>
                            </a:rPr>
                            <a:t>Item</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Unit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Quantity</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Unit Cost (USD)</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Total (USD)</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0"/>
                      </a:ext>
                    </a:extLst>
                  </a:tr>
                  <a:tr h="336579">
                    <a:tc>
                      <a:txBody>
                        <a:bodyPr/>
                        <a:lstStyle/>
                        <a:p>
                          <a:pPr marL="0" marR="0">
                            <a:lnSpc>
                              <a:spcPct val="115000"/>
                            </a:lnSpc>
                            <a:spcBef>
                              <a:spcPts val="0"/>
                            </a:spcBef>
                            <a:spcAft>
                              <a:spcPts val="0"/>
                            </a:spcAft>
                          </a:pPr>
                          <a:r>
                            <a:rPr lang="en-US" sz="1400" dirty="0">
                              <a:effectLst/>
                            </a:rPr>
                            <a:t>Cut works</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3</m:t>
                                    </m:r>
                                  </m:sup>
                                </m:sSup>
                              </m:oMath>
                            </m:oMathPara>
                          </a14:m>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1,680</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10,080</a:t>
                          </a:r>
                          <a:endParaRPr lang="en-US" sz="180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336579">
                    <a:tc>
                      <a:txBody>
                        <a:bodyPr/>
                        <a:lstStyle/>
                        <a:p>
                          <a:pPr marL="0" marR="0">
                            <a:lnSpc>
                              <a:spcPct val="115000"/>
                            </a:lnSpc>
                            <a:spcBef>
                              <a:spcPts val="0"/>
                            </a:spcBef>
                            <a:spcAft>
                              <a:spcPts val="0"/>
                            </a:spcAft>
                          </a:pPr>
                          <a:r>
                            <a:rPr lang="en-US" sz="1400" dirty="0">
                              <a:effectLst/>
                            </a:rPr>
                            <a:t>Backfilling</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3</m:t>
                                    </m:r>
                                  </m:sup>
                                </m:sSup>
                              </m:oMath>
                            </m:oMathPara>
                          </a14:m>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132,180</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793,080</a:t>
                          </a:r>
                          <a:endParaRPr lang="en-US" sz="180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336579">
                    <a:tc>
                      <a:txBody>
                        <a:bodyPr/>
                        <a:lstStyle/>
                        <a:p>
                          <a:pPr marL="0" marR="0">
                            <a:lnSpc>
                              <a:spcPct val="115000"/>
                            </a:lnSpc>
                            <a:spcBef>
                              <a:spcPts val="0"/>
                            </a:spcBef>
                            <a:spcAft>
                              <a:spcPts val="0"/>
                            </a:spcAft>
                          </a:pPr>
                          <a:r>
                            <a:rPr lang="en-US" sz="1400" dirty="0">
                              <a:effectLst/>
                            </a:rPr>
                            <a:t>Base course 20 cm thickness</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2</m:t>
                                    </m:r>
                                  </m:sup>
                                </m:sSup>
                              </m:oMath>
                            </m:oMathPara>
                          </a14:m>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86,100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5</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430,500</a:t>
                          </a:r>
                          <a:endParaRPr lang="en-US" sz="180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510777">
                    <a:tc>
                      <a:txBody>
                        <a:bodyPr/>
                        <a:lstStyle/>
                        <a:p>
                          <a:pPr marL="0" marR="0">
                            <a:lnSpc>
                              <a:spcPct val="115000"/>
                            </a:lnSpc>
                            <a:spcBef>
                              <a:spcPts val="0"/>
                            </a:spcBef>
                            <a:spcAft>
                              <a:spcPts val="0"/>
                            </a:spcAft>
                          </a:pPr>
                          <a:r>
                            <a:rPr lang="en-US" sz="1400" dirty="0">
                              <a:effectLst/>
                            </a:rPr>
                            <a:t>Sub-base 20 cm thickness</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3</m:t>
                                    </m:r>
                                  </m:sup>
                                </m:sSup>
                              </m:oMath>
                            </m:oMathPara>
                          </a14:m>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17,220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15</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258,300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r h="528583">
                    <a:tc>
                      <a:txBody>
                        <a:bodyPr/>
                        <a:lstStyle/>
                        <a:p>
                          <a:pPr marL="0" marR="0">
                            <a:lnSpc>
                              <a:spcPct val="115000"/>
                            </a:lnSpc>
                            <a:spcBef>
                              <a:spcPts val="0"/>
                            </a:spcBef>
                            <a:spcAft>
                              <a:spcPts val="0"/>
                            </a:spcAft>
                          </a:pPr>
                          <a:r>
                            <a:rPr lang="en-US" sz="1400" dirty="0">
                              <a:effectLst/>
                            </a:rPr>
                            <a:t>AC Wearing course (7 cm) thickness including MC</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2</m:t>
                                    </m:r>
                                  </m:sup>
                                </m:sSup>
                              </m:oMath>
                            </m:oMathPara>
                          </a14:m>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59,000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14</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826,000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5"/>
                      </a:ext>
                    </a:extLst>
                  </a:tr>
                  <a:tr h="528583">
                    <a:tc>
                      <a:txBody>
                        <a:bodyPr/>
                        <a:lstStyle/>
                        <a:p>
                          <a:pPr marL="0" marR="0">
                            <a:lnSpc>
                              <a:spcPct val="115000"/>
                            </a:lnSpc>
                            <a:spcBef>
                              <a:spcPts val="0"/>
                            </a:spcBef>
                            <a:spcAft>
                              <a:spcPts val="0"/>
                            </a:spcAft>
                          </a:pPr>
                          <a:r>
                            <a:rPr lang="en-US" sz="1400" dirty="0">
                              <a:effectLst/>
                            </a:rPr>
                            <a:t>Pavement marking (edge and centerline)</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L.M</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2,590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10,360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6"/>
                      </a:ext>
                    </a:extLst>
                  </a:tr>
                  <a:tr h="528583">
                    <a:tc>
                      <a:txBody>
                        <a:bodyPr/>
                        <a:lstStyle/>
                        <a:p>
                          <a:pPr marL="0" marR="0">
                            <a:lnSpc>
                              <a:spcPct val="115000"/>
                            </a:lnSpc>
                            <a:spcBef>
                              <a:spcPts val="0"/>
                            </a:spcBef>
                            <a:spcAft>
                              <a:spcPts val="0"/>
                            </a:spcAft>
                          </a:pPr>
                          <a:r>
                            <a:rPr lang="en-US" sz="1400" dirty="0">
                              <a:effectLst/>
                            </a:rPr>
                            <a:t>Curbstone for sidewalks and median</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L.M</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13,810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17</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234,770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7"/>
                      </a:ext>
                    </a:extLst>
                  </a:tr>
                  <a:tr h="801595">
                    <a:tc>
                      <a:txBody>
                        <a:bodyPr/>
                        <a:lstStyle/>
                        <a:p>
                          <a:pPr marL="0" marR="0">
                            <a:lnSpc>
                              <a:spcPct val="115000"/>
                            </a:lnSpc>
                            <a:spcBef>
                              <a:spcPts val="0"/>
                            </a:spcBef>
                            <a:spcAft>
                              <a:spcPts val="0"/>
                            </a:spcAft>
                          </a:pPr>
                          <a:r>
                            <a:rPr lang="en-US" sz="1400" dirty="0">
                              <a:effectLst/>
                            </a:rPr>
                            <a:t>Pavement marking including the crosswalk, parking and arrows.  </a:t>
                          </a:r>
                          <a:endParaRPr lang="en-US" sz="1400" dirty="0">
                            <a:effectLst/>
                            <a:latin typeface="Calibri"/>
                            <a:ea typeface="Calibri"/>
                            <a:cs typeface="Arial"/>
                          </a:endParaRPr>
                        </a:p>
                      </a:txBody>
                      <a:tcPr marL="68580" marR="68580" marT="0" marB="0" anchor="ctr"/>
                    </a:tc>
                    <a:tc>
                      <a:txBody>
                        <a:bodyPr/>
                        <a:lstStyle/>
                        <a:p>
                          <a:pPr marL="0" marR="0">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800" i="1">
                                        <a:effectLst/>
                                        <a:latin typeface="Cambria Math" panose="02040503050406030204" pitchFamily="18" charset="0"/>
                                      </a:rPr>
                                    </m:ctrlPr>
                                  </m:sSupPr>
                                  <m:e>
                                    <m:r>
                                      <m:rPr>
                                        <m:sty m:val="p"/>
                                      </m:rPr>
                                      <a:rPr lang="en-US" sz="1800">
                                        <a:effectLst/>
                                        <a:latin typeface="Cambria Math"/>
                                      </a:rPr>
                                      <m:t>M</m:t>
                                    </m:r>
                                  </m:e>
                                  <m:sup>
                                    <m:r>
                                      <a:rPr lang="en-US" sz="1800">
                                        <a:effectLst/>
                                        <a:latin typeface="Cambria Math"/>
                                      </a:rPr>
                                      <m:t>2</m:t>
                                    </m:r>
                                  </m:sup>
                                </m:sSup>
                              </m:oMath>
                            </m:oMathPara>
                          </a14:m>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1,415</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14,150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8"/>
                      </a:ext>
                    </a:extLst>
                  </a:tr>
                  <a:tr h="308348">
                    <a:tc>
                      <a:txBody>
                        <a:bodyPr/>
                        <a:lstStyle/>
                        <a:p>
                          <a:pPr marL="0" marR="0">
                            <a:lnSpc>
                              <a:spcPct val="115000"/>
                            </a:lnSpc>
                            <a:spcBef>
                              <a:spcPts val="0"/>
                            </a:spcBef>
                            <a:spcAft>
                              <a:spcPts val="0"/>
                            </a:spcAft>
                          </a:pPr>
                          <a:r>
                            <a:rPr lang="en-US" sz="1400" dirty="0">
                              <a:effectLst/>
                            </a:rPr>
                            <a:t>Traffic signs  (60*60cm)</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No.</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142</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120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17,040</a:t>
                          </a:r>
                          <a:endParaRPr lang="en-US" sz="1800" dirty="0">
                            <a:effectLst/>
                            <a:latin typeface="Calibri"/>
                            <a:ea typeface="Calibri"/>
                            <a:cs typeface="Arial"/>
                          </a:endParaRPr>
                        </a:p>
                      </a:txBody>
                      <a:tcPr marL="68580" marR="68580" marT="0" marB="0" anchor="ctr"/>
                    </a:tc>
                    <a:extLst>
                      <a:ext uri="{0D108BD9-81ED-4DB2-BD59-A6C34878D82A}">
                        <a16:rowId xmlns:a16="http://schemas.microsoft.com/office/drawing/2014/main" val="10009"/>
                      </a:ext>
                    </a:extLst>
                  </a:tr>
                  <a:tr h="498186">
                    <a:tc gridSpan="3">
                      <a:txBody>
                        <a:bodyPr/>
                        <a:lstStyle/>
                        <a:p>
                          <a:pPr marL="0" marR="0">
                            <a:lnSpc>
                              <a:spcPct val="115000"/>
                            </a:lnSpc>
                            <a:spcBef>
                              <a:spcPts val="0"/>
                            </a:spcBef>
                            <a:spcAft>
                              <a:spcPts val="0"/>
                            </a:spcAft>
                          </a:pPr>
                          <a:r>
                            <a:rPr lang="en-US" sz="2400" dirty="0">
                              <a:effectLst/>
                            </a:rPr>
                            <a:t>Total Project Cost</a:t>
                          </a:r>
                          <a:endParaRPr lang="en-US" sz="24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dirty="0">
                              <a:effectLst/>
                            </a:rPr>
                            <a:t>2,594,280 (USD)</a:t>
                          </a:r>
                          <a:endParaRPr lang="en-US" sz="1800" dirty="0">
                            <a:effectLst/>
                            <a:latin typeface="Calibri"/>
                            <a:ea typeface="Calibri"/>
                            <a:cs typeface="Arial"/>
                          </a:endParaRPr>
                        </a:p>
                      </a:txBody>
                      <a:tcPr marL="68580" marR="68580" marT="0" marB="0" anchor="ctr"/>
                    </a:tc>
                    <a:tc hMerge="1">
                      <a:txBody>
                        <a:bodyPr/>
                        <a:lstStyle/>
                        <a:p>
                          <a:endParaRPr lang="en-US"/>
                        </a:p>
                      </a:txBody>
                      <a:tcPr/>
                    </a:tc>
                    <a:extLst>
                      <a:ext uri="{0D108BD9-81ED-4DB2-BD59-A6C34878D82A}">
                        <a16:rowId xmlns:a16="http://schemas.microsoft.com/office/drawing/2014/main" val="10010"/>
                      </a:ext>
                    </a:extLst>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1335332045"/>
                  </p:ext>
                </p:extLst>
              </p:nvPr>
            </p:nvGraphicFramePr>
            <p:xfrm>
              <a:off x="100036" y="1595435"/>
              <a:ext cx="7928349" cy="5280005"/>
            </p:xfrm>
            <a:graphic>
              <a:graphicData uri="http://schemas.openxmlformats.org/drawingml/2006/table">
                <a:tbl>
                  <a:tblPr firstRow="1" firstCol="1" bandRow="1">
                    <a:tableStyleId>{5C22544A-7EE6-4342-B048-85BDC9FD1C3A}</a:tableStyleId>
                  </a:tblPr>
                  <a:tblGrid>
                    <a:gridCol w="2907859"/>
                    <a:gridCol w="850016"/>
                    <a:gridCol w="1503150"/>
                    <a:gridCol w="1044331"/>
                    <a:gridCol w="1622993"/>
                  </a:tblGrid>
                  <a:tr h="548174">
                    <a:tc>
                      <a:txBody>
                        <a:bodyPr/>
                        <a:lstStyle/>
                        <a:p>
                          <a:pPr marL="0" marR="0" algn="ctr">
                            <a:lnSpc>
                              <a:spcPct val="115000"/>
                            </a:lnSpc>
                            <a:spcBef>
                              <a:spcPts val="0"/>
                            </a:spcBef>
                            <a:spcAft>
                              <a:spcPts val="0"/>
                            </a:spcAft>
                          </a:pPr>
                          <a:r>
                            <a:rPr lang="en-US" sz="1600" dirty="0">
                              <a:effectLst/>
                            </a:rPr>
                            <a:t>Item</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Unit</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Quantity</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Unit Cost (USD)</a:t>
                          </a:r>
                          <a:endParaRPr lang="en-US" sz="16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600" dirty="0">
                              <a:effectLst/>
                            </a:rPr>
                            <a:t>Total (USD)</a:t>
                          </a:r>
                          <a:endParaRPr lang="en-US" sz="1600" dirty="0">
                            <a:effectLst/>
                            <a:latin typeface="Calibri"/>
                            <a:ea typeface="Calibri"/>
                            <a:cs typeface="Arial"/>
                          </a:endParaRPr>
                        </a:p>
                      </a:txBody>
                      <a:tcPr marL="68580" marR="68580" marT="0" marB="0" anchor="ctr"/>
                    </a:tc>
                  </a:tr>
                  <a:tr h="342392">
                    <a:tc>
                      <a:txBody>
                        <a:bodyPr/>
                        <a:lstStyle/>
                        <a:p>
                          <a:pPr marL="0" marR="0">
                            <a:lnSpc>
                              <a:spcPct val="115000"/>
                            </a:lnSpc>
                            <a:spcBef>
                              <a:spcPts val="0"/>
                            </a:spcBef>
                            <a:spcAft>
                              <a:spcPts val="0"/>
                            </a:spcAft>
                          </a:pPr>
                          <a:r>
                            <a:rPr lang="en-US" sz="1400" dirty="0">
                              <a:effectLst/>
                            </a:rPr>
                            <a:t>Cut works</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175000" r="-488571" b="-1321429"/>
                          </a:stretch>
                        </a:blipFill>
                      </a:tcPr>
                    </a:tc>
                    <a:tc>
                      <a:txBody>
                        <a:bodyPr/>
                        <a:lstStyle/>
                        <a:p>
                          <a:pPr marL="0" marR="0" algn="ctr">
                            <a:lnSpc>
                              <a:spcPct val="115000"/>
                            </a:lnSpc>
                            <a:spcBef>
                              <a:spcPts val="0"/>
                            </a:spcBef>
                            <a:spcAft>
                              <a:spcPts val="0"/>
                            </a:spcAft>
                          </a:pPr>
                          <a:r>
                            <a:rPr lang="en-US" sz="1800" dirty="0">
                              <a:effectLst/>
                            </a:rPr>
                            <a:t>1,680</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6</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10,080</a:t>
                          </a:r>
                          <a:endParaRPr lang="en-US" sz="1800">
                            <a:effectLst/>
                            <a:latin typeface="Calibri"/>
                            <a:ea typeface="Calibri"/>
                            <a:cs typeface="Arial"/>
                          </a:endParaRPr>
                        </a:p>
                      </a:txBody>
                      <a:tcPr marL="68580" marR="68580" marT="0" marB="0" anchor="ctr"/>
                    </a:tc>
                  </a:tr>
                  <a:tr h="342392">
                    <a:tc>
                      <a:txBody>
                        <a:bodyPr/>
                        <a:lstStyle/>
                        <a:p>
                          <a:pPr marL="0" marR="0">
                            <a:lnSpc>
                              <a:spcPct val="115000"/>
                            </a:lnSpc>
                            <a:spcBef>
                              <a:spcPts val="0"/>
                            </a:spcBef>
                            <a:spcAft>
                              <a:spcPts val="0"/>
                            </a:spcAft>
                          </a:pPr>
                          <a:r>
                            <a:rPr lang="en-US" sz="1400" dirty="0">
                              <a:effectLst/>
                            </a:rPr>
                            <a:t>Backfilling</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275000" r="-488571" b="-1221429"/>
                          </a:stretch>
                        </a:blipFill>
                      </a:tcPr>
                    </a:tc>
                    <a:tc>
                      <a:txBody>
                        <a:bodyPr/>
                        <a:lstStyle/>
                        <a:p>
                          <a:pPr marL="0" marR="0" algn="ctr">
                            <a:lnSpc>
                              <a:spcPct val="115000"/>
                            </a:lnSpc>
                            <a:spcBef>
                              <a:spcPts val="0"/>
                            </a:spcBef>
                            <a:spcAft>
                              <a:spcPts val="0"/>
                            </a:spcAft>
                          </a:pPr>
                          <a:r>
                            <a:rPr lang="en-US" sz="1800" dirty="0">
                              <a:effectLst/>
                            </a:rPr>
                            <a:t>132,180</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6</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793,080</a:t>
                          </a:r>
                          <a:endParaRPr lang="en-US" sz="1800">
                            <a:effectLst/>
                            <a:latin typeface="Calibri"/>
                            <a:ea typeface="Calibri"/>
                            <a:cs typeface="Arial"/>
                          </a:endParaRPr>
                        </a:p>
                      </a:txBody>
                      <a:tcPr marL="68580" marR="68580" marT="0" marB="0" anchor="ctr"/>
                    </a:tc>
                  </a:tr>
                  <a:tr h="342392">
                    <a:tc>
                      <a:txBody>
                        <a:bodyPr/>
                        <a:lstStyle/>
                        <a:p>
                          <a:pPr marL="0" marR="0">
                            <a:lnSpc>
                              <a:spcPct val="115000"/>
                            </a:lnSpc>
                            <a:spcBef>
                              <a:spcPts val="0"/>
                            </a:spcBef>
                            <a:spcAft>
                              <a:spcPts val="0"/>
                            </a:spcAft>
                          </a:pPr>
                          <a:r>
                            <a:rPr lang="en-US" sz="1400" dirty="0">
                              <a:effectLst/>
                            </a:rPr>
                            <a:t>Base course 20 cm thickness</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375000" r="-488571" b="-1121429"/>
                          </a:stretch>
                        </a:blipFill>
                      </a:tcPr>
                    </a:tc>
                    <a:tc>
                      <a:txBody>
                        <a:bodyPr/>
                        <a:lstStyle/>
                        <a:p>
                          <a:pPr marL="0" marR="0" algn="ctr">
                            <a:lnSpc>
                              <a:spcPct val="115000"/>
                            </a:lnSpc>
                            <a:spcBef>
                              <a:spcPts val="0"/>
                            </a:spcBef>
                            <a:spcAft>
                              <a:spcPts val="0"/>
                            </a:spcAft>
                          </a:pPr>
                          <a:r>
                            <a:rPr lang="en-US" sz="1800">
                              <a:effectLst/>
                            </a:rPr>
                            <a:t>86,100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5</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430,500</a:t>
                          </a:r>
                          <a:endParaRPr lang="en-US" sz="1800">
                            <a:effectLst/>
                            <a:latin typeface="Calibri"/>
                            <a:ea typeface="Calibri"/>
                            <a:cs typeface="Arial"/>
                          </a:endParaRPr>
                        </a:p>
                      </a:txBody>
                      <a:tcPr marL="68580" marR="68580" marT="0" marB="0" anchor="ctr"/>
                    </a:tc>
                  </a:tr>
                  <a:tr h="510777">
                    <a:tc>
                      <a:txBody>
                        <a:bodyPr/>
                        <a:lstStyle/>
                        <a:p>
                          <a:pPr marL="0" marR="0">
                            <a:lnSpc>
                              <a:spcPct val="115000"/>
                            </a:lnSpc>
                            <a:spcBef>
                              <a:spcPts val="0"/>
                            </a:spcBef>
                            <a:spcAft>
                              <a:spcPts val="0"/>
                            </a:spcAft>
                          </a:pPr>
                          <a:r>
                            <a:rPr lang="en-US" sz="1400" dirty="0">
                              <a:effectLst/>
                            </a:rPr>
                            <a:t>Sub-base 20 cm thickness</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316667" r="-488571" b="-647619"/>
                          </a:stretch>
                        </a:blipFill>
                      </a:tcPr>
                    </a:tc>
                    <a:tc>
                      <a:txBody>
                        <a:bodyPr/>
                        <a:lstStyle/>
                        <a:p>
                          <a:pPr marL="0" marR="0" algn="ctr">
                            <a:lnSpc>
                              <a:spcPct val="115000"/>
                            </a:lnSpc>
                            <a:spcBef>
                              <a:spcPts val="0"/>
                            </a:spcBef>
                            <a:spcAft>
                              <a:spcPts val="0"/>
                            </a:spcAft>
                          </a:pPr>
                          <a:r>
                            <a:rPr lang="en-US" sz="1800">
                              <a:effectLst/>
                            </a:rPr>
                            <a:t>17,220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15</a:t>
                          </a:r>
                          <a:endParaRPr lang="en-US" sz="18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258,300</a:t>
                          </a:r>
                          <a:endParaRPr lang="en-US" sz="1800" dirty="0">
                            <a:effectLst/>
                            <a:latin typeface="Calibri"/>
                            <a:ea typeface="Calibri"/>
                            <a:cs typeface="Arial"/>
                          </a:endParaRPr>
                        </a:p>
                      </a:txBody>
                      <a:tcPr marL="68580" marR="68580" marT="0" marB="0" anchor="ctr"/>
                    </a:tc>
                  </a:tr>
                  <a:tr h="528583">
                    <a:tc>
                      <a:txBody>
                        <a:bodyPr/>
                        <a:lstStyle/>
                        <a:p>
                          <a:pPr marL="0" marR="0">
                            <a:lnSpc>
                              <a:spcPct val="115000"/>
                            </a:lnSpc>
                            <a:spcBef>
                              <a:spcPts val="0"/>
                            </a:spcBef>
                            <a:spcAft>
                              <a:spcPts val="0"/>
                            </a:spcAft>
                          </a:pPr>
                          <a:r>
                            <a:rPr lang="en-US" sz="1400" dirty="0">
                              <a:effectLst/>
                            </a:rPr>
                            <a:t>AC Wearing course (7 cm) thickness including MC</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402299" r="-488571" b="-525287"/>
                          </a:stretch>
                        </a:blipFill>
                      </a:tcPr>
                    </a:tc>
                    <a:tc>
                      <a:txBody>
                        <a:bodyPr/>
                        <a:lstStyle/>
                        <a:p>
                          <a:pPr marL="0" marR="0" algn="ctr">
                            <a:lnSpc>
                              <a:spcPct val="115000"/>
                            </a:lnSpc>
                            <a:spcBef>
                              <a:spcPts val="0"/>
                            </a:spcBef>
                            <a:spcAft>
                              <a:spcPts val="0"/>
                            </a:spcAft>
                          </a:pPr>
                          <a:r>
                            <a:rPr lang="en-US" sz="1800">
                              <a:effectLst/>
                            </a:rPr>
                            <a:t>59,000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14</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826,000</a:t>
                          </a:r>
                          <a:endParaRPr lang="en-US" sz="1800" dirty="0">
                            <a:effectLst/>
                            <a:latin typeface="Calibri"/>
                            <a:ea typeface="Calibri"/>
                            <a:cs typeface="Arial"/>
                          </a:endParaRPr>
                        </a:p>
                      </a:txBody>
                      <a:tcPr marL="68580" marR="68580" marT="0" marB="0" anchor="ctr"/>
                    </a:tc>
                  </a:tr>
                  <a:tr h="528583">
                    <a:tc>
                      <a:txBody>
                        <a:bodyPr/>
                        <a:lstStyle/>
                        <a:p>
                          <a:pPr marL="0" marR="0">
                            <a:lnSpc>
                              <a:spcPct val="115000"/>
                            </a:lnSpc>
                            <a:spcBef>
                              <a:spcPts val="0"/>
                            </a:spcBef>
                            <a:spcAft>
                              <a:spcPts val="0"/>
                            </a:spcAft>
                          </a:pPr>
                          <a:r>
                            <a:rPr lang="en-US" sz="1400" dirty="0">
                              <a:effectLst/>
                            </a:rPr>
                            <a:t>Pavement marking (edge and centerline)</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L.M</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2,590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4</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10,360</a:t>
                          </a:r>
                          <a:endParaRPr lang="en-US" sz="1800" dirty="0">
                            <a:effectLst/>
                            <a:latin typeface="Calibri"/>
                            <a:ea typeface="Calibri"/>
                            <a:cs typeface="Arial"/>
                          </a:endParaRPr>
                        </a:p>
                      </a:txBody>
                      <a:tcPr marL="68580" marR="68580" marT="0" marB="0" anchor="ctr"/>
                    </a:tc>
                  </a:tr>
                  <a:tr h="528583">
                    <a:tc>
                      <a:txBody>
                        <a:bodyPr/>
                        <a:lstStyle/>
                        <a:p>
                          <a:pPr marL="0" marR="0">
                            <a:lnSpc>
                              <a:spcPct val="115000"/>
                            </a:lnSpc>
                            <a:spcBef>
                              <a:spcPts val="0"/>
                            </a:spcBef>
                            <a:spcAft>
                              <a:spcPts val="0"/>
                            </a:spcAft>
                          </a:pPr>
                          <a:r>
                            <a:rPr lang="en-US" sz="1400" dirty="0">
                              <a:effectLst/>
                            </a:rPr>
                            <a:t>Curbstone for sidewalks and median</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L.M</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13,810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17</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234,770</a:t>
                          </a:r>
                          <a:endParaRPr lang="en-US" sz="1800" dirty="0">
                            <a:effectLst/>
                            <a:latin typeface="Calibri"/>
                            <a:ea typeface="Calibri"/>
                            <a:cs typeface="Arial"/>
                          </a:endParaRPr>
                        </a:p>
                      </a:txBody>
                      <a:tcPr marL="68580" marR="68580" marT="0" marB="0" anchor="ctr"/>
                    </a:tc>
                  </a:tr>
                  <a:tr h="801595">
                    <a:tc>
                      <a:txBody>
                        <a:bodyPr/>
                        <a:lstStyle/>
                        <a:p>
                          <a:pPr marL="0" marR="0">
                            <a:lnSpc>
                              <a:spcPct val="115000"/>
                            </a:lnSpc>
                            <a:spcBef>
                              <a:spcPts val="0"/>
                            </a:spcBef>
                            <a:spcAft>
                              <a:spcPts val="0"/>
                            </a:spcAft>
                          </a:pPr>
                          <a:r>
                            <a:rPr lang="en-US" sz="1400" dirty="0">
                              <a:effectLst/>
                            </a:rPr>
                            <a:t>Pavement marking including the crosswalk, parking and arrows.  </a:t>
                          </a:r>
                          <a:endParaRPr lang="en-US" sz="1400" dirty="0">
                            <a:effectLst/>
                            <a:latin typeface="Calibri"/>
                            <a:ea typeface="Calibri"/>
                            <a:cs typeface="Arial"/>
                          </a:endParaRPr>
                        </a:p>
                      </a:txBody>
                      <a:tcPr marL="68580" marR="68580" marT="0" marB="0" anchor="ctr"/>
                    </a:tc>
                    <a:tc>
                      <a:txBody>
                        <a:bodyPr/>
                        <a:lstStyle/>
                        <a:p>
                          <a:endParaRPr lang="en-US"/>
                        </a:p>
                      </a:txBody>
                      <a:tcPr marL="68580" marR="68580" marT="0" marB="0" anchor="ctr">
                        <a:blipFill rotWithShape="1">
                          <a:blip r:embed="rId2"/>
                          <a:stretch>
                            <a:fillRect l="-340714" t="-462121" r="-488571" b="-115152"/>
                          </a:stretch>
                        </a:blipFill>
                      </a:tcPr>
                    </a:tc>
                    <a:tc>
                      <a:txBody>
                        <a:bodyPr/>
                        <a:lstStyle/>
                        <a:p>
                          <a:pPr marL="0" marR="0" algn="ctr">
                            <a:lnSpc>
                              <a:spcPct val="115000"/>
                            </a:lnSpc>
                            <a:spcBef>
                              <a:spcPts val="0"/>
                            </a:spcBef>
                            <a:spcAft>
                              <a:spcPts val="0"/>
                            </a:spcAft>
                          </a:pPr>
                          <a:r>
                            <a:rPr lang="en-US" sz="1800">
                              <a:effectLst/>
                            </a:rPr>
                            <a:t>1,415</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14,150</a:t>
                          </a:r>
                          <a:endParaRPr lang="en-US" sz="1800" dirty="0">
                            <a:effectLst/>
                            <a:latin typeface="Calibri"/>
                            <a:ea typeface="Calibri"/>
                            <a:cs typeface="Arial"/>
                          </a:endParaRPr>
                        </a:p>
                      </a:txBody>
                      <a:tcPr marL="68580" marR="68580" marT="0" marB="0" anchor="ctr"/>
                    </a:tc>
                  </a:tr>
                  <a:tr h="308348">
                    <a:tc>
                      <a:txBody>
                        <a:bodyPr/>
                        <a:lstStyle/>
                        <a:p>
                          <a:pPr marL="0" marR="0">
                            <a:lnSpc>
                              <a:spcPct val="115000"/>
                            </a:lnSpc>
                            <a:spcBef>
                              <a:spcPts val="0"/>
                            </a:spcBef>
                            <a:spcAft>
                              <a:spcPts val="0"/>
                            </a:spcAft>
                          </a:pPr>
                          <a:r>
                            <a:rPr lang="en-US" sz="1400" dirty="0">
                              <a:effectLst/>
                            </a:rPr>
                            <a:t>Traffic signs  (60*60cm)</a:t>
                          </a:r>
                          <a:endParaRPr lang="en-US" sz="14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No.</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142</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a:effectLst/>
                            </a:rPr>
                            <a:t>120</a:t>
                          </a:r>
                          <a:endParaRPr lang="en-US" sz="18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800" dirty="0">
                              <a:effectLst/>
                            </a:rPr>
                            <a:t>17,040</a:t>
                          </a:r>
                          <a:endParaRPr lang="en-US" sz="1800" dirty="0">
                            <a:effectLst/>
                            <a:latin typeface="Calibri"/>
                            <a:ea typeface="Calibri"/>
                            <a:cs typeface="Arial"/>
                          </a:endParaRPr>
                        </a:p>
                      </a:txBody>
                      <a:tcPr marL="68580" marR="68580" marT="0" marB="0" anchor="ctr"/>
                    </a:tc>
                  </a:tr>
                  <a:tr h="498186">
                    <a:tc gridSpan="3">
                      <a:txBody>
                        <a:bodyPr/>
                        <a:lstStyle/>
                        <a:p>
                          <a:pPr marL="0" marR="0">
                            <a:lnSpc>
                              <a:spcPct val="115000"/>
                            </a:lnSpc>
                            <a:spcBef>
                              <a:spcPts val="0"/>
                            </a:spcBef>
                            <a:spcAft>
                              <a:spcPts val="0"/>
                            </a:spcAft>
                          </a:pPr>
                          <a:r>
                            <a:rPr lang="en-US" sz="2400" dirty="0">
                              <a:effectLst/>
                            </a:rPr>
                            <a:t>Total Project Cost</a:t>
                          </a:r>
                          <a:endParaRPr lang="en-US" sz="2400" dirty="0">
                            <a:effectLst/>
                            <a:latin typeface="Calibri"/>
                            <a:ea typeface="Calibri"/>
                            <a:cs typeface="Arial"/>
                          </a:endParaRPr>
                        </a:p>
                      </a:txBody>
                      <a:tcPr marL="68580" marR="68580" marT="0" marB="0" anchor="ctr"/>
                    </a:tc>
                    <a:tc hMerge="1">
                      <a:txBody>
                        <a:bodyPr/>
                        <a:lstStyle/>
                        <a:p>
                          <a:endParaRPr lang="en-US"/>
                        </a:p>
                      </a:txBody>
                      <a:tcPr/>
                    </a:tc>
                    <a:tc hMerge="1">
                      <a:txBody>
                        <a:bodyPr/>
                        <a:lstStyle/>
                        <a:p>
                          <a:endParaRPr lang="en-US"/>
                        </a:p>
                      </a:txBody>
                      <a:tcPr/>
                    </a:tc>
                    <a:tc gridSpan="2">
                      <a:txBody>
                        <a:bodyPr/>
                        <a:lstStyle/>
                        <a:p>
                          <a:pPr marL="0" marR="0" algn="ctr">
                            <a:lnSpc>
                              <a:spcPct val="115000"/>
                            </a:lnSpc>
                            <a:spcBef>
                              <a:spcPts val="0"/>
                            </a:spcBef>
                            <a:spcAft>
                              <a:spcPts val="0"/>
                            </a:spcAft>
                          </a:pPr>
                          <a:r>
                            <a:rPr lang="en-US" sz="1800" dirty="0">
                              <a:effectLst/>
                            </a:rPr>
                            <a:t>2,594,280 (USD)</a:t>
                          </a:r>
                          <a:endParaRPr lang="en-US" sz="1800" dirty="0">
                            <a:effectLst/>
                            <a:latin typeface="Calibri"/>
                            <a:ea typeface="Calibri"/>
                            <a:cs typeface="Arial"/>
                          </a:endParaRPr>
                        </a:p>
                      </a:txBody>
                      <a:tcPr marL="68580" marR="68580" marT="0" marB="0" anchor="ctr"/>
                    </a:tc>
                    <a:tc hMerge="1">
                      <a:txBody>
                        <a:bodyPr/>
                        <a:lstStyle/>
                        <a:p>
                          <a:endParaRPr lang="en-US"/>
                        </a:p>
                      </a:txBody>
                      <a:tcPr/>
                    </a:tc>
                  </a:tr>
                </a:tbl>
              </a:graphicData>
            </a:graphic>
          </p:graphicFrame>
        </mc:Fallback>
      </mc:AlternateContent>
    </p:spTree>
    <p:extLst>
      <p:ext uri="{BB962C8B-B14F-4D97-AF65-F5344CB8AC3E}">
        <p14:creationId xmlns:p14="http://schemas.microsoft.com/office/powerpoint/2010/main" val="15533693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500306"/>
            <a:ext cx="7239000" cy="1143000"/>
          </a:xfrm>
        </p:spPr>
        <p:txBody>
          <a:bodyPr>
            <a:noAutofit/>
          </a:bodyPr>
          <a:lstStyle/>
          <a:p>
            <a:r>
              <a:rPr lang="en-US" sz="4400" dirty="0" smtClean="0"/>
              <a:t>Conclusion and Recommendation  </a:t>
            </a:r>
            <a:endParaRPr lang="ar-SA" sz="4400" dirty="0"/>
          </a:p>
        </p:txBody>
      </p:sp>
      <p:pic>
        <p:nvPicPr>
          <p:cNvPr id="5" name="صورة 4" descr="لل.jpg"/>
          <p:cNvPicPr>
            <a:picLocks noChangeAspect="1"/>
          </p:cNvPicPr>
          <p:nvPr/>
        </p:nvPicPr>
        <p:blipFill>
          <a:blip r:embed="rId3"/>
          <a:stretch>
            <a:fillRect/>
          </a:stretch>
        </p:blipFill>
        <p:spPr>
          <a:xfrm>
            <a:off x="7429520" y="0"/>
            <a:ext cx="2357454" cy="6858000"/>
          </a:xfrm>
          <a:prstGeom prst="rect">
            <a:avLst/>
          </a:prstGeom>
        </p:spPr>
      </p:pic>
    </p:spTree>
    <p:extLst>
      <p:ext uri="{BB962C8B-B14F-4D97-AF65-F5344CB8AC3E}">
        <p14:creationId xmlns:p14="http://schemas.microsoft.com/office/powerpoint/2010/main" val="807657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STUDY AREA</a:t>
            </a:r>
            <a:endParaRPr lang="en-US" dirty="0"/>
          </a:p>
        </p:txBody>
      </p:sp>
      <p:sp>
        <p:nvSpPr>
          <p:cNvPr id="3" name="عنصر نائب للمحتوى 2"/>
          <p:cNvSpPr>
            <a:spLocks noGrp="1"/>
          </p:cNvSpPr>
          <p:nvPr>
            <p:ph idx="1"/>
          </p:nvPr>
        </p:nvSpPr>
        <p:spPr/>
        <p:txBody>
          <a:bodyPr/>
          <a:lstStyle/>
          <a:p>
            <a:r>
              <a:rPr lang="en-US" sz="2800" dirty="0">
                <a:latin typeface="Times New Roman"/>
                <a:ea typeface="Calibri"/>
              </a:rPr>
              <a:t>The targeted street is located in the western part of Nablus. The street starts from </a:t>
            </a:r>
            <a:r>
              <a:rPr lang="en-US" sz="2800" dirty="0" err="1">
                <a:latin typeface="Times New Roman"/>
                <a:ea typeface="Calibri"/>
              </a:rPr>
              <a:t>Zawata</a:t>
            </a:r>
            <a:r>
              <a:rPr lang="en-US" sz="2800" dirty="0">
                <a:latin typeface="Times New Roman"/>
                <a:ea typeface="Calibri"/>
              </a:rPr>
              <a:t> roundabout to Al-</a:t>
            </a:r>
            <a:r>
              <a:rPr lang="en-US" sz="2800" dirty="0" err="1">
                <a:latin typeface="Times New Roman"/>
                <a:ea typeface="Calibri"/>
              </a:rPr>
              <a:t>Kori</a:t>
            </a:r>
            <a:r>
              <a:rPr lang="en-US" sz="2800" dirty="0">
                <a:latin typeface="Times New Roman"/>
                <a:ea typeface="Calibri"/>
              </a:rPr>
              <a:t> intersection. The length of the road is about 2.5 </a:t>
            </a:r>
            <a:r>
              <a:rPr lang="en-US" sz="2800" dirty="0" err="1">
                <a:latin typeface="Times New Roman"/>
                <a:ea typeface="Calibri"/>
              </a:rPr>
              <a:t>km.The</a:t>
            </a:r>
            <a:r>
              <a:rPr lang="en-US" sz="2800" dirty="0">
                <a:latin typeface="Times New Roman"/>
                <a:ea typeface="Calibri"/>
              </a:rPr>
              <a:t> right of way is 25 m based on Master plan. The functional classification of the road is urban arterial road</a:t>
            </a:r>
            <a:endParaRPr lang="en-US" dirty="0"/>
          </a:p>
        </p:txBody>
      </p:sp>
    </p:spTree>
    <p:extLst>
      <p:ext uri="{BB962C8B-B14F-4D97-AF65-F5344CB8AC3E}">
        <p14:creationId xmlns:p14="http://schemas.microsoft.com/office/powerpoint/2010/main" val="13082034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7239000" cy="90872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t>
            </a:r>
            <a:r>
              <a:rPr lang="en-US" dirty="0" smtClean="0"/>
              <a:t>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Conclusions</a:t>
            </a:r>
            <a:r>
              <a:rPr lang="en-US" dirty="0"/>
              <a:t>:</a:t>
            </a:r>
            <a:br>
              <a:rPr lang="en-US" dirty="0"/>
            </a:br>
            <a:endParaRPr lang="ar-SA" dirty="0"/>
          </a:p>
        </p:txBody>
      </p:sp>
      <p:sp>
        <p:nvSpPr>
          <p:cNvPr id="3" name="عنصر نائب للمحتوى 2"/>
          <p:cNvSpPr>
            <a:spLocks noGrp="1"/>
          </p:cNvSpPr>
          <p:nvPr>
            <p:ph idx="1"/>
          </p:nvPr>
        </p:nvSpPr>
        <p:spPr>
          <a:xfrm>
            <a:off x="395536" y="908720"/>
            <a:ext cx="7239000" cy="5832648"/>
          </a:xfrm>
        </p:spPr>
        <p:txBody>
          <a:bodyPr>
            <a:normAutofit fontScale="25000" lnSpcReduction="20000"/>
          </a:bodyPr>
          <a:lstStyle/>
          <a:p>
            <a:pPr>
              <a:buNone/>
            </a:pPr>
            <a:r>
              <a:rPr lang="en-US" b="1" dirty="0" smtClean="0"/>
              <a:t>	</a:t>
            </a:r>
            <a:endParaRPr lang="en-US" dirty="0" smtClean="0"/>
          </a:p>
          <a:p>
            <a:pPr marL="0" indent="0">
              <a:buNone/>
            </a:pPr>
            <a:endParaRPr lang="en-US" dirty="0" smtClean="0">
              <a:solidFill>
                <a:schemeClr val="tx2">
                  <a:lumMod val="75000"/>
                </a:schemeClr>
              </a:solidFill>
            </a:endParaRPr>
          </a:p>
          <a:p>
            <a:pPr marL="0" indent="0">
              <a:buNone/>
            </a:pPr>
            <a:r>
              <a:rPr lang="en-US" sz="5600" b="1" dirty="0">
                <a:solidFill>
                  <a:schemeClr val="tx2">
                    <a:lumMod val="75000"/>
                  </a:schemeClr>
                </a:solidFill>
              </a:rPr>
              <a:t>The following points can be concluded from the design of northern part of Nablus Ring Road:</a:t>
            </a:r>
          </a:p>
          <a:p>
            <a:pPr marL="0" indent="0">
              <a:buNone/>
            </a:pPr>
            <a:endParaRPr lang="en-US" sz="4400" b="1" dirty="0">
              <a:solidFill>
                <a:schemeClr val="tx2">
                  <a:lumMod val="75000"/>
                </a:schemeClr>
              </a:solidFill>
            </a:endParaRPr>
          </a:p>
          <a:p>
            <a:pPr marL="0" indent="0">
              <a:buNone/>
            </a:pPr>
            <a:r>
              <a:rPr lang="en-US" sz="6400" b="1" dirty="0" smtClean="0">
                <a:solidFill>
                  <a:schemeClr val="tx2">
                    <a:lumMod val="75000"/>
                  </a:schemeClr>
                </a:solidFill>
              </a:rPr>
              <a:t>1.The </a:t>
            </a:r>
            <a:r>
              <a:rPr lang="en-US" sz="6400" b="1" dirty="0">
                <a:solidFill>
                  <a:schemeClr val="tx2">
                    <a:lumMod val="75000"/>
                  </a:schemeClr>
                </a:solidFill>
              </a:rPr>
              <a:t>redesign of the targeted road contributes is expected to decrease the </a:t>
            </a:r>
            <a:r>
              <a:rPr lang="en-US" sz="7200" b="1" dirty="0">
                <a:solidFill>
                  <a:srgbClr val="FF0000"/>
                </a:solidFill>
              </a:rPr>
              <a:t>congestion problem </a:t>
            </a:r>
            <a:r>
              <a:rPr lang="en-US" sz="6400" b="1" dirty="0">
                <a:solidFill>
                  <a:schemeClr val="tx2">
                    <a:lumMod val="75000"/>
                  </a:schemeClr>
                </a:solidFill>
              </a:rPr>
              <a:t>in An-</a:t>
            </a:r>
            <a:r>
              <a:rPr lang="en-US" sz="6400" b="1" dirty="0" err="1">
                <a:solidFill>
                  <a:schemeClr val="tx2">
                    <a:lumMod val="75000"/>
                  </a:schemeClr>
                </a:solidFill>
              </a:rPr>
              <a:t>Najah</a:t>
            </a:r>
            <a:r>
              <a:rPr lang="en-US" sz="6400" b="1" dirty="0">
                <a:solidFill>
                  <a:schemeClr val="tx2">
                    <a:lumMod val="75000"/>
                  </a:schemeClr>
                </a:solidFill>
              </a:rPr>
              <a:t> National University new campus area. The new proposed design is achieved by proposed an </a:t>
            </a:r>
            <a:r>
              <a:rPr lang="en-US" sz="6400" b="1" dirty="0">
                <a:solidFill>
                  <a:srgbClr val="FF0000"/>
                </a:solidFill>
              </a:rPr>
              <a:t>additional lane for both sides </a:t>
            </a:r>
            <a:r>
              <a:rPr lang="en-US" sz="6400" b="1" dirty="0">
                <a:solidFill>
                  <a:schemeClr val="tx2">
                    <a:lumMod val="75000"/>
                  </a:schemeClr>
                </a:solidFill>
              </a:rPr>
              <a:t>of the existing road. The new widening </a:t>
            </a:r>
            <a:r>
              <a:rPr lang="en-US" sz="6400" b="1" dirty="0">
                <a:solidFill>
                  <a:srgbClr val="FF0000"/>
                </a:solidFill>
              </a:rPr>
              <a:t>will enhance and facilitate the movement of all riders and students</a:t>
            </a:r>
            <a:r>
              <a:rPr lang="en-US" sz="6400" b="1" dirty="0">
                <a:solidFill>
                  <a:schemeClr val="tx2">
                    <a:lumMod val="75000"/>
                  </a:schemeClr>
                </a:solidFill>
              </a:rPr>
              <a:t> at specific.</a:t>
            </a:r>
          </a:p>
          <a:p>
            <a:pPr marL="0" indent="0">
              <a:buNone/>
            </a:pPr>
            <a:endParaRPr lang="en-US" sz="6400" b="1" dirty="0">
              <a:solidFill>
                <a:schemeClr val="tx2">
                  <a:lumMod val="75000"/>
                </a:schemeClr>
              </a:solidFill>
            </a:endParaRPr>
          </a:p>
          <a:p>
            <a:pPr marL="0" indent="0">
              <a:buNone/>
            </a:pPr>
            <a:r>
              <a:rPr lang="en-US" sz="6400" b="1" dirty="0" smtClean="0">
                <a:solidFill>
                  <a:schemeClr val="tx2">
                    <a:lumMod val="75000"/>
                  </a:schemeClr>
                </a:solidFill>
              </a:rPr>
              <a:t>2.The </a:t>
            </a:r>
            <a:r>
              <a:rPr lang="en-US" sz="6400" b="1" dirty="0">
                <a:solidFill>
                  <a:schemeClr val="tx2">
                    <a:lumMod val="75000"/>
                  </a:schemeClr>
                </a:solidFill>
              </a:rPr>
              <a:t>design and reconstruct the targeted road </a:t>
            </a:r>
            <a:r>
              <a:rPr lang="en-US" sz="6400" b="1" dirty="0">
                <a:solidFill>
                  <a:srgbClr val="FF0000"/>
                </a:solidFill>
              </a:rPr>
              <a:t>will eliminate the illegal parking along the existing road by design new parking spaces in some locations along the road, especially in the northern entrance </a:t>
            </a:r>
            <a:r>
              <a:rPr lang="en-US" sz="6400" b="1" dirty="0">
                <a:solidFill>
                  <a:schemeClr val="tx2">
                    <a:lumMod val="75000"/>
                  </a:schemeClr>
                </a:solidFill>
              </a:rPr>
              <a:t>for An-</a:t>
            </a:r>
            <a:r>
              <a:rPr lang="en-US" sz="6400" b="1" dirty="0" err="1">
                <a:solidFill>
                  <a:schemeClr val="tx2">
                    <a:lumMod val="75000"/>
                  </a:schemeClr>
                </a:solidFill>
              </a:rPr>
              <a:t>Najah</a:t>
            </a:r>
            <a:r>
              <a:rPr lang="en-US" sz="6400" b="1" dirty="0">
                <a:solidFill>
                  <a:schemeClr val="tx2">
                    <a:lumMod val="75000"/>
                  </a:schemeClr>
                </a:solidFill>
              </a:rPr>
              <a:t> National University.</a:t>
            </a:r>
          </a:p>
          <a:p>
            <a:pPr marL="0" indent="0">
              <a:buNone/>
            </a:pPr>
            <a:endParaRPr lang="en-US" sz="6400" b="1" dirty="0">
              <a:solidFill>
                <a:schemeClr val="tx2">
                  <a:lumMod val="75000"/>
                </a:schemeClr>
              </a:solidFill>
            </a:endParaRPr>
          </a:p>
          <a:p>
            <a:pPr marL="0" indent="0">
              <a:buNone/>
            </a:pPr>
            <a:r>
              <a:rPr lang="en-US" sz="6400" b="1" dirty="0" smtClean="0">
                <a:solidFill>
                  <a:schemeClr val="tx2">
                    <a:lumMod val="75000"/>
                  </a:schemeClr>
                </a:solidFill>
              </a:rPr>
              <a:t>3.The </a:t>
            </a:r>
            <a:r>
              <a:rPr lang="en-US" sz="6400" b="1" dirty="0">
                <a:solidFill>
                  <a:schemeClr val="tx2">
                    <a:lumMod val="75000"/>
                  </a:schemeClr>
                </a:solidFill>
              </a:rPr>
              <a:t>students </a:t>
            </a:r>
            <a:r>
              <a:rPr lang="en-US" sz="6400" b="1" dirty="0">
                <a:solidFill>
                  <a:srgbClr val="FF0000"/>
                </a:solidFill>
              </a:rPr>
              <a:t>designed the pavement for the road which will improve the structural and functional characteristic</a:t>
            </a:r>
            <a:r>
              <a:rPr lang="en-US" sz="6400" b="1" dirty="0">
                <a:solidFill>
                  <a:schemeClr val="tx2">
                    <a:lumMod val="75000"/>
                  </a:schemeClr>
                </a:solidFill>
              </a:rPr>
              <a:t>s of the road and facilitate the riding quality.</a:t>
            </a:r>
          </a:p>
          <a:p>
            <a:pPr marL="0" indent="0">
              <a:buNone/>
            </a:pPr>
            <a:r>
              <a:rPr lang="en-US" sz="6400" b="1" dirty="0">
                <a:solidFill>
                  <a:schemeClr val="tx2">
                    <a:lumMod val="75000"/>
                  </a:schemeClr>
                </a:solidFill>
              </a:rPr>
              <a:t>4. The students trying to </a:t>
            </a:r>
            <a:r>
              <a:rPr lang="en-US" sz="6400" b="1" dirty="0">
                <a:solidFill>
                  <a:srgbClr val="FF0000"/>
                </a:solidFill>
              </a:rPr>
              <a:t>solve the problem of the drainage by redesign the road vertical alignment.</a:t>
            </a:r>
          </a:p>
          <a:p>
            <a:pPr marL="0" indent="0">
              <a:buNone/>
            </a:pPr>
            <a:r>
              <a:rPr lang="en-US" sz="6400" b="1" dirty="0">
                <a:solidFill>
                  <a:schemeClr val="tx2">
                    <a:lumMod val="75000"/>
                  </a:schemeClr>
                </a:solidFill>
              </a:rPr>
              <a:t>5. </a:t>
            </a:r>
            <a:r>
              <a:rPr lang="en-US" sz="6400" b="1" dirty="0">
                <a:solidFill>
                  <a:srgbClr val="FF0000"/>
                </a:solidFill>
              </a:rPr>
              <a:t>It was very difficult to meet all the design requirements </a:t>
            </a:r>
            <a:r>
              <a:rPr lang="en-US" sz="6400" b="1" dirty="0">
                <a:solidFill>
                  <a:schemeClr val="tx2">
                    <a:lumMod val="75000"/>
                  </a:schemeClr>
                </a:solidFill>
              </a:rPr>
              <a:t>for a highway at the Ring Road route. The topography of the site is very difficult. The design in the horizontal alignment was constrained to a great extent by the specified ROW limits.</a:t>
            </a:r>
          </a:p>
          <a:p>
            <a:pPr marL="0" indent="0">
              <a:buNone/>
            </a:pPr>
            <a:r>
              <a:rPr lang="en-US" sz="6400" b="1" dirty="0">
                <a:solidFill>
                  <a:schemeClr val="tx2">
                    <a:lumMod val="75000"/>
                  </a:schemeClr>
                </a:solidFill>
              </a:rPr>
              <a:t>6. The  </a:t>
            </a:r>
            <a:r>
              <a:rPr lang="en-US" sz="6400" b="1" dirty="0">
                <a:solidFill>
                  <a:srgbClr val="FF0000"/>
                </a:solidFill>
              </a:rPr>
              <a:t>new design is expected to improve safety </a:t>
            </a:r>
            <a:r>
              <a:rPr lang="en-US" sz="6400" b="1" dirty="0">
                <a:solidFill>
                  <a:schemeClr val="tx2">
                    <a:lumMod val="75000"/>
                  </a:schemeClr>
                </a:solidFill>
              </a:rPr>
              <a:t>for both pedestrians and drivers.</a:t>
            </a:r>
          </a:p>
          <a:p>
            <a:pPr marL="0" indent="0">
              <a:buNone/>
            </a:pPr>
            <a:endParaRPr lang="ar-SA" sz="40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7239000" cy="720080"/>
          </a:xfrm>
        </p:spPr>
        <p:txBody>
          <a:bodyPr/>
          <a:lstStyle/>
          <a:p>
            <a:r>
              <a:rPr lang="en-US" dirty="0" smtClean="0"/>
              <a:t>Recommendations</a:t>
            </a:r>
            <a:r>
              <a:rPr lang="en-US" dirty="0"/>
              <a:t>:</a:t>
            </a:r>
          </a:p>
        </p:txBody>
      </p:sp>
      <p:sp>
        <p:nvSpPr>
          <p:cNvPr id="3" name="عنصر نائب للمحتوى 2"/>
          <p:cNvSpPr>
            <a:spLocks noGrp="1"/>
          </p:cNvSpPr>
          <p:nvPr>
            <p:ph idx="1"/>
          </p:nvPr>
        </p:nvSpPr>
        <p:spPr>
          <a:xfrm>
            <a:off x="251520" y="908719"/>
            <a:ext cx="7499176" cy="5777829"/>
          </a:xfrm>
        </p:spPr>
        <p:txBody>
          <a:bodyPr>
            <a:normAutofit/>
          </a:bodyPr>
          <a:lstStyle/>
          <a:p>
            <a:pPr marL="0" marR="0">
              <a:lnSpc>
                <a:spcPct val="115000"/>
              </a:lnSpc>
              <a:spcBef>
                <a:spcPts val="0"/>
              </a:spcBef>
              <a:spcAft>
                <a:spcPts val="1000"/>
              </a:spcAft>
            </a:pPr>
            <a:r>
              <a:rPr lang="en-US" sz="2400" dirty="0">
                <a:solidFill>
                  <a:schemeClr val="tx2">
                    <a:lumMod val="75000"/>
                  </a:schemeClr>
                </a:solidFill>
                <a:latin typeface="Times New Roman"/>
                <a:ea typeface="Calibri"/>
                <a:cs typeface="Arial"/>
              </a:rPr>
              <a:t>The students recommended the following:</a:t>
            </a:r>
            <a:endParaRPr lang="en-US" sz="2000" dirty="0">
              <a:solidFill>
                <a:schemeClr val="tx2">
                  <a:lumMod val="75000"/>
                </a:schemeClr>
              </a:solidFill>
              <a:latin typeface="Calibri"/>
              <a:ea typeface="Calibri"/>
              <a:cs typeface="Arial"/>
            </a:endParaRPr>
          </a:p>
          <a:p>
            <a:pPr marL="342900" marR="0" lvl="0" indent="-342900">
              <a:lnSpc>
                <a:spcPct val="115000"/>
              </a:lnSpc>
              <a:spcBef>
                <a:spcPts val="0"/>
              </a:spcBef>
              <a:spcAft>
                <a:spcPts val="0"/>
              </a:spcAft>
              <a:buFont typeface="+mj-lt"/>
              <a:buAutoNum type="arabicPeriod"/>
            </a:pPr>
            <a:r>
              <a:rPr lang="en-US" sz="1600" dirty="0">
                <a:solidFill>
                  <a:schemeClr val="tx2">
                    <a:lumMod val="75000"/>
                  </a:schemeClr>
                </a:solidFill>
                <a:latin typeface="Times New Roman"/>
                <a:ea typeface="Calibri"/>
                <a:cs typeface="Arial"/>
              </a:rPr>
              <a:t>The students recommend </a:t>
            </a:r>
            <a:r>
              <a:rPr lang="en-US" sz="1600" dirty="0">
                <a:solidFill>
                  <a:srgbClr val="FF0000"/>
                </a:solidFill>
                <a:latin typeface="Times New Roman"/>
                <a:ea typeface="Calibri"/>
                <a:cs typeface="Arial"/>
              </a:rPr>
              <a:t>Nablus municipality to benefit </a:t>
            </a:r>
            <a:r>
              <a:rPr lang="en-US" sz="1600" dirty="0">
                <a:solidFill>
                  <a:schemeClr val="tx2">
                    <a:lumMod val="75000"/>
                  </a:schemeClr>
                </a:solidFill>
                <a:latin typeface="Times New Roman"/>
                <a:ea typeface="Calibri"/>
                <a:cs typeface="Arial"/>
              </a:rPr>
              <a:t>from the new design as it is expected to </a:t>
            </a:r>
            <a:r>
              <a:rPr lang="en-US" sz="1600" dirty="0">
                <a:solidFill>
                  <a:srgbClr val="FF0000"/>
                </a:solidFill>
                <a:latin typeface="Times New Roman"/>
                <a:ea typeface="Calibri"/>
                <a:cs typeface="Arial"/>
              </a:rPr>
              <a:t>improve mobility and safety</a:t>
            </a:r>
            <a:r>
              <a:rPr lang="en-US" sz="1600" dirty="0" smtClean="0">
                <a:solidFill>
                  <a:schemeClr val="tx2">
                    <a:lumMod val="75000"/>
                  </a:schemeClr>
                </a:solidFill>
                <a:latin typeface="Times New Roman"/>
                <a:ea typeface="Calibri"/>
                <a:cs typeface="Arial"/>
              </a:rPr>
              <a:t>.</a:t>
            </a:r>
          </a:p>
          <a:p>
            <a:pPr marL="342900" marR="0" lvl="0" indent="-342900">
              <a:lnSpc>
                <a:spcPct val="115000"/>
              </a:lnSpc>
              <a:spcBef>
                <a:spcPts val="0"/>
              </a:spcBef>
              <a:spcAft>
                <a:spcPts val="0"/>
              </a:spcAft>
              <a:buFont typeface="+mj-lt"/>
              <a:buAutoNum type="arabicPeriod"/>
            </a:pPr>
            <a:endParaRPr lang="en-US" sz="1600" dirty="0">
              <a:solidFill>
                <a:schemeClr val="tx2">
                  <a:lumMod val="75000"/>
                </a:schemeClr>
              </a:solidFill>
              <a:latin typeface="Calibri"/>
              <a:ea typeface="Calibri"/>
              <a:cs typeface="Arial"/>
            </a:endParaRPr>
          </a:p>
          <a:p>
            <a:pPr algn="just">
              <a:lnSpc>
                <a:spcPct val="115000"/>
              </a:lnSpc>
              <a:spcBef>
                <a:spcPts val="0"/>
              </a:spcBef>
            </a:pPr>
            <a:r>
              <a:rPr lang="en-US" sz="1600" dirty="0">
                <a:solidFill>
                  <a:schemeClr val="tx2">
                    <a:lumMod val="75000"/>
                  </a:schemeClr>
                </a:solidFill>
                <a:latin typeface="Times New Roman"/>
                <a:ea typeface="Calibri"/>
                <a:cs typeface="Arial"/>
              </a:rPr>
              <a:t>To improve </a:t>
            </a:r>
            <a:r>
              <a:rPr lang="en-US" sz="1600" dirty="0">
                <a:solidFill>
                  <a:srgbClr val="FF0000"/>
                </a:solidFill>
                <a:latin typeface="Times New Roman"/>
                <a:ea typeface="Calibri"/>
                <a:cs typeface="Arial"/>
              </a:rPr>
              <a:t>safety and benefit from the total width </a:t>
            </a:r>
            <a:r>
              <a:rPr lang="en-US" sz="1600" dirty="0">
                <a:solidFill>
                  <a:schemeClr val="tx2">
                    <a:lumMod val="75000"/>
                  </a:schemeClr>
                </a:solidFill>
                <a:latin typeface="Times New Roman"/>
                <a:ea typeface="Calibri"/>
                <a:cs typeface="Arial"/>
              </a:rPr>
              <a:t>of right of way, team project suggested to </a:t>
            </a:r>
            <a:r>
              <a:rPr lang="en-US" sz="1600" dirty="0">
                <a:solidFill>
                  <a:srgbClr val="FF0000"/>
                </a:solidFill>
                <a:latin typeface="Times New Roman"/>
                <a:ea typeface="Calibri"/>
                <a:cs typeface="Arial"/>
              </a:rPr>
              <a:t>construct new two retaining wall </a:t>
            </a:r>
            <a:r>
              <a:rPr lang="en-US" sz="1600" dirty="0">
                <a:solidFill>
                  <a:schemeClr val="tx2">
                    <a:lumMod val="75000"/>
                  </a:schemeClr>
                </a:solidFill>
                <a:latin typeface="Times New Roman"/>
                <a:ea typeface="Calibri"/>
                <a:cs typeface="Arial"/>
              </a:rPr>
              <a:t>due to high difference in elevation and the location in critical locations: the first retaining wall is located at the following station: (0+260 to 0+460 )with height around 10m (left side).The Second retaining is located at the following station: (0+860 to 0+900) with height around</a:t>
            </a:r>
            <a:r>
              <a:rPr lang="en-US" sz="1600" dirty="0">
                <a:solidFill>
                  <a:schemeClr val="tx2">
                    <a:lumMod val="75000"/>
                  </a:schemeClr>
                </a:solidFill>
                <a:latin typeface="Calibri"/>
                <a:ea typeface="Calibri"/>
                <a:cs typeface="Arial"/>
              </a:rPr>
              <a:t> </a:t>
            </a:r>
            <a:r>
              <a:rPr lang="en-US" sz="1600" dirty="0">
                <a:solidFill>
                  <a:schemeClr val="tx2">
                    <a:lumMod val="75000"/>
                  </a:schemeClr>
                </a:solidFill>
                <a:latin typeface="Times New Roman"/>
                <a:ea typeface="Calibri"/>
                <a:cs typeface="Arial"/>
              </a:rPr>
              <a:t>  (left side</a:t>
            </a:r>
            <a:r>
              <a:rPr lang="en-US" sz="1600" dirty="0" smtClean="0">
                <a:solidFill>
                  <a:schemeClr val="tx2">
                    <a:lumMod val="75000"/>
                  </a:schemeClr>
                </a:solidFill>
                <a:latin typeface="Times New Roman"/>
                <a:ea typeface="Calibri"/>
                <a:cs typeface="Arial"/>
              </a:rPr>
              <a:t>).</a:t>
            </a:r>
          </a:p>
          <a:p>
            <a:pPr marL="342900" marR="0" lvl="0" indent="-342900" algn="just">
              <a:lnSpc>
                <a:spcPct val="115000"/>
              </a:lnSpc>
              <a:spcBef>
                <a:spcPts val="0"/>
              </a:spcBef>
              <a:spcAft>
                <a:spcPts val="0"/>
              </a:spcAft>
              <a:buFont typeface="+mj-lt"/>
              <a:buAutoNum type="arabicPeriod"/>
            </a:pPr>
            <a:endParaRPr lang="en-US" sz="1600" dirty="0">
              <a:solidFill>
                <a:schemeClr val="tx2">
                  <a:lumMod val="75000"/>
                </a:schemeClr>
              </a:solidFill>
              <a:latin typeface="Times New Roman"/>
              <a:ea typeface="Calibri"/>
              <a:cs typeface="Arial"/>
            </a:endParaRPr>
          </a:p>
          <a:p>
            <a:pPr marL="0" marR="0" lvl="0" indent="0" algn="just">
              <a:lnSpc>
                <a:spcPct val="115000"/>
              </a:lnSpc>
              <a:spcBef>
                <a:spcPts val="0"/>
              </a:spcBef>
              <a:spcAft>
                <a:spcPts val="0"/>
              </a:spcAft>
              <a:buNone/>
            </a:pPr>
            <a:endParaRPr lang="en-US" sz="3800" dirty="0" smtClean="0">
              <a:solidFill>
                <a:schemeClr val="tx2">
                  <a:lumMod val="75000"/>
                </a:schemeClr>
              </a:solidFill>
              <a:latin typeface="Times New Roman"/>
              <a:ea typeface="Calibri"/>
              <a:cs typeface="Arial"/>
            </a:endParaRPr>
          </a:p>
        </p:txBody>
      </p:sp>
      <p:pic>
        <p:nvPicPr>
          <p:cNvPr id="4" name="Picture 1"/>
          <p:cNvPicPr/>
          <p:nvPr/>
        </p:nvPicPr>
        <p:blipFill>
          <a:blip r:embed="rId3">
            <a:extLst>
              <a:ext uri="{28A0092B-C50C-407E-A947-70E740481C1C}">
                <a14:useLocalDpi xmlns:a14="http://schemas.microsoft.com/office/drawing/2010/main" val="0"/>
              </a:ext>
            </a:extLst>
          </a:blip>
          <a:stretch>
            <a:fillRect/>
          </a:stretch>
        </p:blipFill>
        <p:spPr>
          <a:xfrm>
            <a:off x="251520" y="3789039"/>
            <a:ext cx="2016224" cy="2897510"/>
          </a:xfrm>
          <a:prstGeom prst="rect">
            <a:avLst/>
          </a:prstGeom>
        </p:spPr>
      </p:pic>
      <p:pic>
        <p:nvPicPr>
          <p:cNvPr id="5" name="Picture 8"/>
          <p:cNvPicPr/>
          <p:nvPr/>
        </p:nvPicPr>
        <p:blipFill>
          <a:blip r:embed="rId4">
            <a:extLst>
              <a:ext uri="{28A0092B-C50C-407E-A947-70E740481C1C}">
                <a14:useLocalDpi xmlns:a14="http://schemas.microsoft.com/office/drawing/2010/main" val="0"/>
              </a:ext>
            </a:extLst>
          </a:blip>
          <a:stretch>
            <a:fillRect/>
          </a:stretch>
        </p:blipFill>
        <p:spPr>
          <a:xfrm>
            <a:off x="2284836" y="4029073"/>
            <a:ext cx="5760640" cy="2657475"/>
          </a:xfrm>
          <a:prstGeom prst="rect">
            <a:avLst/>
          </a:prstGeom>
        </p:spPr>
      </p:pic>
    </p:spTree>
    <p:extLst>
      <p:ext uri="{BB962C8B-B14F-4D97-AF65-F5344CB8AC3E}">
        <p14:creationId xmlns:p14="http://schemas.microsoft.com/office/powerpoint/2010/main" val="35849765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7239000" cy="1143000"/>
          </a:xfrm>
        </p:spPr>
        <p:txBody>
          <a:bodyPr/>
          <a:lstStyle/>
          <a:p>
            <a:r>
              <a:rPr lang="en-US" dirty="0" smtClean="0"/>
              <a:t>Recommendations</a:t>
            </a:r>
            <a:r>
              <a:rPr lang="en-US" dirty="0"/>
              <a:t>:</a:t>
            </a:r>
          </a:p>
        </p:txBody>
      </p:sp>
      <p:sp>
        <p:nvSpPr>
          <p:cNvPr id="3" name="عنصر نائب للمحتوى 2"/>
          <p:cNvSpPr>
            <a:spLocks noGrp="1"/>
          </p:cNvSpPr>
          <p:nvPr>
            <p:ph idx="1"/>
          </p:nvPr>
        </p:nvSpPr>
        <p:spPr>
          <a:xfrm>
            <a:off x="457200" y="1412776"/>
            <a:ext cx="7499176" cy="5042960"/>
          </a:xfrm>
        </p:spPr>
        <p:txBody>
          <a:bodyPr>
            <a:normAutofit/>
          </a:bodyPr>
          <a:lstStyle/>
          <a:p>
            <a:pPr marL="0" lvl="0" indent="0" algn="just">
              <a:lnSpc>
                <a:spcPct val="115000"/>
              </a:lnSpc>
              <a:spcBef>
                <a:spcPts val="0"/>
              </a:spcBef>
              <a:buClr>
                <a:srgbClr val="B13F9A"/>
              </a:buClr>
              <a:buNone/>
            </a:pPr>
            <a:endParaRPr lang="en-US" sz="2000" dirty="0" smtClean="0">
              <a:solidFill>
                <a:srgbClr val="B13F9A">
                  <a:lumMod val="75000"/>
                </a:srgbClr>
              </a:solidFill>
              <a:latin typeface="Times New Roman"/>
              <a:ea typeface="Calibri"/>
              <a:cs typeface="Arial"/>
            </a:endParaRPr>
          </a:p>
          <a:p>
            <a:pPr marL="0" lvl="0" indent="0" algn="just">
              <a:lnSpc>
                <a:spcPct val="115000"/>
              </a:lnSpc>
              <a:spcBef>
                <a:spcPts val="0"/>
              </a:spcBef>
              <a:buClr>
                <a:srgbClr val="B13F9A"/>
              </a:buClr>
              <a:buNone/>
            </a:pPr>
            <a:r>
              <a:rPr lang="en-US" sz="2000" dirty="0">
                <a:solidFill>
                  <a:srgbClr val="B13F9A">
                    <a:lumMod val="75000"/>
                  </a:srgbClr>
                </a:solidFill>
                <a:latin typeface="Times New Roman"/>
                <a:ea typeface="Calibri"/>
                <a:cs typeface="Arial"/>
              </a:rPr>
              <a:t> </a:t>
            </a:r>
            <a:r>
              <a:rPr lang="en-US" sz="2000" dirty="0" smtClean="0">
                <a:solidFill>
                  <a:srgbClr val="B13F9A">
                    <a:lumMod val="75000"/>
                  </a:srgbClr>
                </a:solidFill>
                <a:latin typeface="Times New Roman"/>
                <a:ea typeface="Calibri"/>
                <a:cs typeface="Arial"/>
              </a:rPr>
              <a:t>3. The </a:t>
            </a:r>
            <a:r>
              <a:rPr lang="en-US" sz="2000" dirty="0">
                <a:solidFill>
                  <a:srgbClr val="B13F9A">
                    <a:lumMod val="75000"/>
                  </a:srgbClr>
                </a:solidFill>
                <a:latin typeface="Times New Roman"/>
                <a:ea typeface="Calibri"/>
                <a:cs typeface="Arial"/>
              </a:rPr>
              <a:t>team project suggested to design alternative vertical alignment deigned with catch basin (</a:t>
            </a:r>
            <a:r>
              <a:rPr lang="ar-SA" sz="2000" dirty="0">
                <a:solidFill>
                  <a:srgbClr val="B13F9A">
                    <a:lumMod val="75000"/>
                  </a:srgbClr>
                </a:solidFill>
                <a:latin typeface="Times New Roman"/>
                <a:ea typeface="Calibri"/>
                <a:cs typeface="Arial"/>
              </a:rPr>
              <a:t>مصيدة ماء</a:t>
            </a:r>
            <a:r>
              <a:rPr lang="en-US" sz="2000" dirty="0">
                <a:solidFill>
                  <a:srgbClr val="B13F9A">
                    <a:lumMod val="75000"/>
                  </a:srgbClr>
                </a:solidFill>
                <a:latin typeface="Times New Roman"/>
                <a:ea typeface="Calibri"/>
                <a:cs typeface="Arial"/>
              </a:rPr>
              <a:t>) at station 0+320m because this station have a low point with high density of water flow.</a:t>
            </a:r>
          </a:p>
          <a:p>
            <a:pPr marL="342900" lvl="0" indent="-342900" algn="just">
              <a:lnSpc>
                <a:spcPct val="115000"/>
              </a:lnSpc>
              <a:spcBef>
                <a:spcPts val="0"/>
              </a:spcBef>
              <a:buClr>
                <a:srgbClr val="B13F9A"/>
              </a:buClr>
              <a:buFont typeface="+mj-lt"/>
              <a:buAutoNum type="arabicPeriod"/>
            </a:pPr>
            <a:endParaRPr lang="en-US" sz="1800" dirty="0">
              <a:solidFill>
                <a:srgbClr val="B13F9A">
                  <a:lumMod val="75000"/>
                </a:srgbClr>
              </a:solidFill>
              <a:latin typeface="Calibri"/>
              <a:ea typeface="Calibri"/>
              <a:cs typeface="Arial"/>
            </a:endParaRPr>
          </a:p>
          <a:p>
            <a:pPr marL="0" lvl="0" indent="0" algn="just">
              <a:lnSpc>
                <a:spcPct val="115000"/>
              </a:lnSpc>
              <a:spcBef>
                <a:spcPts val="0"/>
              </a:spcBef>
              <a:spcAft>
                <a:spcPts val="1000"/>
              </a:spcAft>
              <a:buClr>
                <a:srgbClr val="B13F9A"/>
              </a:buClr>
              <a:buNone/>
            </a:pPr>
            <a:r>
              <a:rPr lang="en-US" sz="2000" dirty="0" smtClean="0">
                <a:solidFill>
                  <a:srgbClr val="B13F9A">
                    <a:lumMod val="75000"/>
                  </a:srgbClr>
                </a:solidFill>
                <a:latin typeface="Times New Roman"/>
                <a:ea typeface="Calibri"/>
                <a:cs typeface="Arial"/>
              </a:rPr>
              <a:t>4. The </a:t>
            </a:r>
            <a:r>
              <a:rPr lang="en-US" sz="2000" dirty="0">
                <a:solidFill>
                  <a:srgbClr val="B13F9A">
                    <a:lumMod val="75000"/>
                  </a:srgbClr>
                </a:solidFill>
                <a:latin typeface="Times New Roman"/>
                <a:ea typeface="Calibri"/>
                <a:cs typeface="Arial"/>
              </a:rPr>
              <a:t>new design is expected to minimize traffic follow problem on </a:t>
            </a:r>
            <a:r>
              <a:rPr lang="en-US" sz="2000" dirty="0" err="1">
                <a:solidFill>
                  <a:srgbClr val="B13F9A">
                    <a:lumMod val="75000"/>
                  </a:srgbClr>
                </a:solidFill>
                <a:latin typeface="Times New Roman"/>
                <a:ea typeface="Calibri"/>
                <a:cs typeface="Arial"/>
              </a:rPr>
              <a:t>Yaser</a:t>
            </a:r>
            <a:r>
              <a:rPr lang="en-US" sz="2000" dirty="0">
                <a:solidFill>
                  <a:srgbClr val="B13F9A">
                    <a:lumMod val="75000"/>
                  </a:srgbClr>
                </a:solidFill>
                <a:latin typeface="Times New Roman"/>
                <a:ea typeface="Calibri"/>
                <a:cs typeface="Arial"/>
              </a:rPr>
              <a:t> Arafat road by using the new road for students leaving the university.</a:t>
            </a:r>
            <a:endParaRPr lang="en-US" sz="1400" dirty="0">
              <a:solidFill>
                <a:srgbClr val="B13F9A">
                  <a:lumMod val="75000"/>
                </a:srgbClr>
              </a:solidFill>
              <a:latin typeface="Calibri"/>
              <a:ea typeface="Calibri"/>
              <a:cs typeface="Arial"/>
            </a:endParaRPr>
          </a:p>
          <a:p>
            <a:pPr lvl="0">
              <a:buClr>
                <a:srgbClr val="B13F9A"/>
              </a:buClr>
            </a:pPr>
            <a:endParaRPr lang="en-US" sz="1900" dirty="0">
              <a:solidFill>
                <a:prstClr val="black"/>
              </a:solidFill>
            </a:endParaRPr>
          </a:p>
          <a:p>
            <a:pPr marL="342900" marR="0" lvl="0" indent="-342900" algn="just">
              <a:lnSpc>
                <a:spcPct val="115000"/>
              </a:lnSpc>
              <a:spcBef>
                <a:spcPts val="0"/>
              </a:spcBef>
              <a:spcAft>
                <a:spcPts val="0"/>
              </a:spcAft>
              <a:buFont typeface="+mj-lt"/>
              <a:buAutoNum type="arabicPeriod"/>
            </a:pPr>
            <a:endParaRPr lang="en-US" sz="3400" dirty="0">
              <a:solidFill>
                <a:schemeClr val="tx2">
                  <a:lumMod val="75000"/>
                </a:schemeClr>
              </a:solidFill>
              <a:latin typeface="Calibri"/>
              <a:ea typeface="Calibri"/>
              <a:cs typeface="Arial"/>
            </a:endParaRPr>
          </a:p>
        </p:txBody>
      </p:sp>
    </p:spTree>
    <p:extLst>
      <p:ext uri="{BB962C8B-B14F-4D97-AF65-F5344CB8AC3E}">
        <p14:creationId xmlns:p14="http://schemas.microsoft.com/office/powerpoint/2010/main" val="37856120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8352928" cy="6858000"/>
          </a:xfrm>
        </p:spPr>
      </p:pic>
    </p:spTree>
    <p:extLst>
      <p:ext uri="{BB962C8B-B14F-4D97-AF65-F5344CB8AC3E}">
        <p14:creationId xmlns:p14="http://schemas.microsoft.com/office/powerpoint/2010/main" val="3436176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7239000" cy="996134"/>
          </a:xfrm>
        </p:spPr>
        <p:txBody>
          <a:bodyPr>
            <a:normAutofit/>
          </a:bodyPr>
          <a:lstStyle/>
          <a:p>
            <a:pPr marL="274320" lvl="0" indent="-274320">
              <a:spcBef>
                <a:spcPts val="600"/>
              </a:spcBef>
            </a:pPr>
            <a:r>
              <a:rPr lang="en-US" sz="2800" b="0" cap="none" dirty="0">
                <a:ln>
                  <a:noFill/>
                </a:ln>
                <a:solidFill>
                  <a:prstClr val="black"/>
                </a:solidFill>
                <a:latin typeface="Times New Roman"/>
                <a:ea typeface="Calibri"/>
                <a:cs typeface="+mn-cs"/>
              </a:rPr>
              <a:t>Location of Mohamed </a:t>
            </a:r>
            <a:r>
              <a:rPr lang="en-US" sz="2800" b="0" cap="none" dirty="0" err="1">
                <a:ln>
                  <a:noFill/>
                </a:ln>
                <a:solidFill>
                  <a:prstClr val="black"/>
                </a:solidFill>
                <a:latin typeface="Times New Roman"/>
                <a:ea typeface="Calibri"/>
                <a:cs typeface="+mn-cs"/>
              </a:rPr>
              <a:t>Ibn</a:t>
            </a:r>
            <a:r>
              <a:rPr lang="en-US" sz="2800" b="0" cap="none" dirty="0">
                <a:ln>
                  <a:noFill/>
                </a:ln>
                <a:solidFill>
                  <a:prstClr val="black"/>
                </a:solidFill>
                <a:latin typeface="Times New Roman"/>
                <a:ea typeface="Calibri"/>
                <a:cs typeface="+mn-cs"/>
              </a:rPr>
              <a:t> Rashid Al-</a:t>
            </a:r>
            <a:r>
              <a:rPr lang="en-US" sz="2800" b="0" cap="none" dirty="0" err="1">
                <a:ln>
                  <a:noFill/>
                </a:ln>
                <a:solidFill>
                  <a:prstClr val="black"/>
                </a:solidFill>
                <a:latin typeface="Times New Roman"/>
                <a:ea typeface="Calibri"/>
                <a:cs typeface="+mn-cs"/>
              </a:rPr>
              <a:t>Maktoom</a:t>
            </a:r>
            <a:r>
              <a:rPr lang="en-US" sz="2800" b="0" cap="none" dirty="0">
                <a:ln>
                  <a:noFill/>
                </a:ln>
                <a:solidFill>
                  <a:prstClr val="black"/>
                </a:solidFill>
                <a:latin typeface="Times New Roman"/>
                <a:ea typeface="Calibri"/>
                <a:cs typeface="+mn-cs"/>
              </a:rPr>
              <a:t> Street</a:t>
            </a:r>
            <a:endParaRPr lang="ar-SA" sz="2600" b="0" cap="none" dirty="0">
              <a:ln>
                <a:noFill/>
              </a:ln>
              <a:solidFill>
                <a:prstClr val="black"/>
              </a:solidFill>
              <a:ea typeface="+mn-ea"/>
            </a:endParaRPr>
          </a:p>
        </p:txBody>
      </p:sp>
      <p:cxnSp>
        <p:nvCxnSpPr>
          <p:cNvPr id="9" name="رابط كسهم مستقيم 8"/>
          <p:cNvCxnSpPr/>
          <p:nvPr/>
        </p:nvCxnSpPr>
        <p:spPr>
          <a:xfrm rot="16200000" flipV="1">
            <a:off x="8572496" y="1857364"/>
            <a:ext cx="1071570" cy="7143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8786810" y="1000108"/>
            <a:ext cx="357190" cy="369332"/>
          </a:xfrm>
          <a:prstGeom prst="rect">
            <a:avLst/>
          </a:prstGeom>
          <a:solidFill>
            <a:srgbClr val="FFFF00"/>
          </a:solidFill>
        </p:spPr>
        <p:txBody>
          <a:bodyPr wrap="square" rtlCol="1">
            <a:spAutoFit/>
          </a:bodyPr>
          <a:lstStyle/>
          <a:p>
            <a:r>
              <a:rPr lang="en-US" dirty="0" smtClean="0">
                <a:solidFill>
                  <a:schemeClr val="tx1">
                    <a:lumMod val="75000"/>
                    <a:lumOff val="25000"/>
                  </a:schemeClr>
                </a:solidFill>
              </a:rPr>
              <a:t>N</a:t>
            </a:r>
            <a:endParaRPr lang="ar-SA" dirty="0">
              <a:solidFill>
                <a:schemeClr val="tx1">
                  <a:lumMod val="75000"/>
                  <a:lumOff val="25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0"/>
            <a:ext cx="8136904" cy="55892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Objectives </a:t>
            </a:r>
          </a:p>
        </p:txBody>
      </p:sp>
      <p:sp>
        <p:nvSpPr>
          <p:cNvPr id="3" name="عنصر نائب للمحتوى 2"/>
          <p:cNvSpPr>
            <a:spLocks noGrp="1"/>
          </p:cNvSpPr>
          <p:nvPr>
            <p:ph idx="1"/>
          </p:nvPr>
        </p:nvSpPr>
        <p:spPr>
          <a:xfrm>
            <a:off x="0" y="1628800"/>
            <a:ext cx="7239000" cy="4846320"/>
          </a:xfrm>
        </p:spPr>
        <p:txBody>
          <a:bodyPr>
            <a:normAutofit fontScale="92500"/>
          </a:bodyPr>
          <a:lstStyle/>
          <a:p>
            <a:r>
              <a:rPr lang="en-US" sz="2800" dirty="0" smtClean="0">
                <a:latin typeface="Times New Roman" pitchFamily="18" charset="0"/>
                <a:ea typeface="Calibri"/>
                <a:cs typeface="Times New Roman" pitchFamily="18" charset="0"/>
              </a:rPr>
              <a:t>Evaluate </a:t>
            </a:r>
            <a:r>
              <a:rPr lang="en-US" sz="2800" dirty="0">
                <a:latin typeface="Times New Roman" pitchFamily="18" charset="0"/>
                <a:ea typeface="Calibri"/>
                <a:cs typeface="Times New Roman" pitchFamily="18" charset="0"/>
              </a:rPr>
              <a:t>and redesign the existing road and find proper solution for </a:t>
            </a:r>
            <a:r>
              <a:rPr lang="en-US" sz="2800" dirty="0" smtClean="0">
                <a:latin typeface="Times New Roman" pitchFamily="18" charset="0"/>
                <a:ea typeface="Calibri"/>
                <a:cs typeface="Times New Roman" pitchFamily="18" charset="0"/>
              </a:rPr>
              <a:t>it’s problems.</a:t>
            </a:r>
          </a:p>
          <a:p>
            <a:endParaRPr lang="en-US" sz="2400" dirty="0" smtClean="0">
              <a:latin typeface="Times New Roman" pitchFamily="18" charset="0"/>
              <a:cs typeface="Times New Roman" pitchFamily="18" charset="0"/>
            </a:endParaRPr>
          </a:p>
          <a:p>
            <a:r>
              <a:rPr lang="en-US" sz="2800" dirty="0" smtClean="0">
                <a:latin typeface="Times New Roman" pitchFamily="18" charset="0"/>
                <a:ea typeface="Calibri"/>
                <a:cs typeface="Times New Roman" pitchFamily="18" charset="0"/>
              </a:rPr>
              <a:t>Contribute </a:t>
            </a:r>
            <a:r>
              <a:rPr lang="en-US" sz="2800" dirty="0">
                <a:latin typeface="Times New Roman" pitchFamily="18" charset="0"/>
                <a:ea typeface="Calibri"/>
                <a:cs typeface="Times New Roman" pitchFamily="18" charset="0"/>
              </a:rPr>
              <a:t>in solving congestion problem with new campus (An-</a:t>
            </a:r>
            <a:r>
              <a:rPr lang="en-US" sz="2800" dirty="0" err="1">
                <a:latin typeface="Times New Roman" pitchFamily="18" charset="0"/>
                <a:ea typeface="Calibri"/>
                <a:cs typeface="Times New Roman" pitchFamily="18" charset="0"/>
              </a:rPr>
              <a:t>Najah</a:t>
            </a:r>
            <a:r>
              <a:rPr lang="en-US" sz="2800" dirty="0">
                <a:latin typeface="Times New Roman" pitchFamily="18" charset="0"/>
                <a:ea typeface="Calibri"/>
                <a:cs typeface="Times New Roman" pitchFamily="18" charset="0"/>
              </a:rPr>
              <a:t> National University) area by widening the street that provide easier transition for the students in entrance and exit points</a:t>
            </a:r>
            <a:r>
              <a:rPr lang="en-US" sz="2800" dirty="0" smtClean="0">
                <a:latin typeface="Times New Roman" pitchFamily="18" charset="0"/>
                <a:ea typeface="Calibri"/>
                <a:cs typeface="Times New Roman" pitchFamily="18" charset="0"/>
              </a:rPr>
              <a:t>.</a:t>
            </a:r>
          </a:p>
          <a:p>
            <a:endParaRPr lang="en-US" sz="28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Additionally</a:t>
            </a:r>
            <a:r>
              <a:rPr lang="en-US" sz="2400" dirty="0">
                <a:latin typeface="Times New Roman" pitchFamily="18" charset="0"/>
                <a:cs typeface="Times New Roman" pitchFamily="18" charset="0"/>
              </a:rPr>
              <a:t>, the design and reconstruct the targeted road is expected to eliminate the illegal parking along the existing road. Consequently, this will enhance the safety for both pedestrians and drivers. </a:t>
            </a:r>
            <a:endParaRPr lang="en-US" dirty="0">
              <a:latin typeface="Times New Roman" pitchFamily="18" charset="0"/>
              <a:cs typeface="Times New Roman" pitchFamily="18" charset="0"/>
            </a:endParaRPr>
          </a:p>
        </p:txBody>
      </p:sp>
      <p:pic>
        <p:nvPicPr>
          <p:cNvPr id="4" name="صورة 3" descr="لل.jpg"/>
          <p:cNvPicPr>
            <a:picLocks noChangeAspect="1"/>
          </p:cNvPicPr>
          <p:nvPr/>
        </p:nvPicPr>
        <p:blipFill>
          <a:blip r:embed="rId2"/>
          <a:stretch>
            <a:fillRect/>
          </a:stretch>
        </p:blipFill>
        <p:spPr>
          <a:xfrm>
            <a:off x="7308304" y="0"/>
            <a:ext cx="1878172" cy="6858000"/>
          </a:xfrm>
          <a:prstGeom prst="rect">
            <a:avLst/>
          </a:prstGeom>
        </p:spPr>
      </p:pic>
    </p:spTree>
    <p:extLst>
      <p:ext uri="{BB962C8B-B14F-4D97-AF65-F5344CB8AC3E}">
        <p14:creationId xmlns:p14="http://schemas.microsoft.com/office/powerpoint/2010/main" val="2565003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IMPORTANCE OF THE PROJECT</a:t>
            </a:r>
            <a:endParaRPr lang="ar-SA" dirty="0"/>
          </a:p>
        </p:txBody>
      </p:sp>
      <p:sp>
        <p:nvSpPr>
          <p:cNvPr id="3" name="عنصر نائب للمحتوى 2"/>
          <p:cNvSpPr>
            <a:spLocks noGrp="1"/>
          </p:cNvSpPr>
          <p:nvPr>
            <p:ph idx="1"/>
          </p:nvPr>
        </p:nvSpPr>
        <p:spPr>
          <a:xfrm>
            <a:off x="457200" y="1643050"/>
            <a:ext cx="7239000" cy="4812685"/>
          </a:xfrm>
        </p:spPr>
        <p:txBody>
          <a:bodyPr/>
          <a:lstStyle/>
          <a:p>
            <a:pPr marL="0" marR="0" algn="just">
              <a:lnSpc>
                <a:spcPct val="115000"/>
              </a:lnSpc>
              <a:spcBef>
                <a:spcPts val="0"/>
              </a:spcBef>
              <a:spcAft>
                <a:spcPts val="1000"/>
              </a:spcAft>
            </a:pPr>
            <a:r>
              <a:rPr lang="en-US" sz="2800" dirty="0" smtClean="0">
                <a:latin typeface="Times New Roman"/>
                <a:ea typeface="Calibri"/>
                <a:cs typeface="Arial"/>
              </a:rPr>
              <a:t>The </a:t>
            </a:r>
            <a:r>
              <a:rPr lang="en-US" sz="2800" dirty="0">
                <a:latin typeface="Times New Roman"/>
                <a:ea typeface="Calibri"/>
                <a:cs typeface="Arial"/>
              </a:rPr>
              <a:t>targeted road is located in an important location representative by residential area as well as serves the students of the new campus of An-</a:t>
            </a:r>
            <a:r>
              <a:rPr lang="en-US" sz="2800" dirty="0" err="1">
                <a:latin typeface="Times New Roman"/>
                <a:ea typeface="Calibri"/>
                <a:cs typeface="Arial"/>
              </a:rPr>
              <a:t>Najah</a:t>
            </a:r>
            <a:r>
              <a:rPr lang="en-US" sz="2800" dirty="0">
                <a:latin typeface="Times New Roman"/>
                <a:ea typeface="Calibri"/>
                <a:cs typeface="Arial"/>
              </a:rPr>
              <a:t> National University. This contributes to a relatively high traffic volume. The proposed road is used currently by the students coming from </a:t>
            </a:r>
            <a:r>
              <a:rPr lang="en-US" sz="2800" dirty="0" err="1">
                <a:latin typeface="Times New Roman"/>
                <a:ea typeface="Calibri"/>
                <a:cs typeface="Arial"/>
              </a:rPr>
              <a:t>Tulkarm</a:t>
            </a:r>
            <a:r>
              <a:rPr lang="en-US" sz="2800" dirty="0">
                <a:latin typeface="Times New Roman"/>
                <a:ea typeface="Calibri"/>
                <a:cs typeface="Arial"/>
              </a:rPr>
              <a:t>, Jenin and Tubas areas. </a:t>
            </a:r>
            <a:endParaRPr lang="en-US" sz="2400" dirty="0">
              <a:latin typeface="Calibri"/>
              <a:ea typeface="Calibri"/>
              <a:cs typeface="Arial"/>
            </a:endParaRPr>
          </a:p>
          <a:p>
            <a:pPr marL="0" indent="0">
              <a:buNone/>
            </a:pPr>
            <a:endParaRPr lang="ar-SA" dirty="0"/>
          </a:p>
        </p:txBody>
      </p:sp>
      <p:sp>
        <p:nvSpPr>
          <p:cNvPr id="10" name="مربع نص 9"/>
          <p:cNvSpPr txBox="1"/>
          <p:nvPr/>
        </p:nvSpPr>
        <p:spPr>
          <a:xfrm>
            <a:off x="0" y="928670"/>
            <a:ext cx="357190" cy="369332"/>
          </a:xfrm>
          <a:prstGeom prst="rect">
            <a:avLst/>
          </a:prstGeom>
          <a:solidFill>
            <a:srgbClr val="FFFF00"/>
          </a:solidFill>
        </p:spPr>
        <p:txBody>
          <a:bodyPr wrap="square" rtlCol="1">
            <a:spAutoFit/>
          </a:bodyPr>
          <a:lstStyle/>
          <a:p>
            <a:r>
              <a:rPr lang="en-US" dirty="0" smtClean="0">
                <a:solidFill>
                  <a:schemeClr val="tx1">
                    <a:lumMod val="75000"/>
                    <a:lumOff val="25000"/>
                  </a:schemeClr>
                </a:solidFill>
              </a:rPr>
              <a:t>N</a:t>
            </a:r>
            <a:endParaRPr lang="ar-SA" dirty="0">
              <a:solidFill>
                <a:schemeClr val="tx1">
                  <a:lumMod val="75000"/>
                  <a:lumOff val="25000"/>
                </a:schemeClr>
              </a:solidFill>
            </a:endParaRPr>
          </a:p>
        </p:txBody>
      </p:sp>
      <p:cxnSp>
        <p:nvCxnSpPr>
          <p:cNvPr id="11" name="رابط كسهم مستقيم 10"/>
          <p:cNvCxnSpPr/>
          <p:nvPr/>
        </p:nvCxnSpPr>
        <p:spPr>
          <a:xfrm rot="10800000" flipV="1">
            <a:off x="0" y="1071546"/>
            <a:ext cx="1000132" cy="571504"/>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PROJECT CONSTRAINS</a:t>
            </a:r>
            <a:endParaRPr lang="ar-SA" dirty="0"/>
          </a:p>
        </p:txBody>
      </p:sp>
      <p:sp>
        <p:nvSpPr>
          <p:cNvPr id="3" name="عنصر نائب للمحتوى 2"/>
          <p:cNvSpPr>
            <a:spLocks noGrp="1"/>
          </p:cNvSpPr>
          <p:nvPr>
            <p:ph idx="1"/>
          </p:nvPr>
        </p:nvSpPr>
        <p:spPr>
          <a:xfrm>
            <a:off x="457200" y="1500174"/>
            <a:ext cx="7239000" cy="4955562"/>
          </a:xfrm>
        </p:spPr>
        <p:txBody>
          <a:bodyPr/>
          <a:lstStyle/>
          <a:p>
            <a:r>
              <a:rPr lang="en-US" dirty="0" smtClean="0"/>
              <a:t>1. </a:t>
            </a:r>
            <a:r>
              <a:rPr lang="en-US" sz="2000" dirty="0" smtClean="0"/>
              <a:t>Bad Pavement of the surface if the road</a:t>
            </a:r>
          </a:p>
          <a:p>
            <a:endParaRPr lang="ar-SA" dirty="0"/>
          </a:p>
        </p:txBody>
      </p:sp>
      <p:sp>
        <p:nvSpPr>
          <p:cNvPr id="5" name="مربع نص 4"/>
          <p:cNvSpPr txBox="1"/>
          <p:nvPr/>
        </p:nvSpPr>
        <p:spPr>
          <a:xfrm>
            <a:off x="8786810" y="1000108"/>
            <a:ext cx="357190" cy="369332"/>
          </a:xfrm>
          <a:prstGeom prst="rect">
            <a:avLst/>
          </a:prstGeom>
          <a:solidFill>
            <a:srgbClr val="FFFF00"/>
          </a:solidFill>
        </p:spPr>
        <p:txBody>
          <a:bodyPr wrap="square" rtlCol="1">
            <a:spAutoFit/>
          </a:bodyPr>
          <a:lstStyle/>
          <a:p>
            <a:r>
              <a:rPr lang="en-US" dirty="0" smtClean="0">
                <a:solidFill>
                  <a:schemeClr val="tx1">
                    <a:lumMod val="75000"/>
                    <a:lumOff val="25000"/>
                  </a:schemeClr>
                </a:solidFill>
              </a:rPr>
              <a:t>N</a:t>
            </a:r>
            <a:endParaRPr lang="ar-SA" dirty="0">
              <a:solidFill>
                <a:schemeClr val="tx1">
                  <a:lumMod val="75000"/>
                  <a:lumOff val="25000"/>
                </a:schemeClr>
              </a:solidFill>
            </a:endParaRPr>
          </a:p>
        </p:txBody>
      </p:sp>
      <p:cxnSp>
        <p:nvCxnSpPr>
          <p:cNvPr id="6" name="رابط كسهم مستقيم 5"/>
          <p:cNvCxnSpPr/>
          <p:nvPr/>
        </p:nvCxnSpPr>
        <p:spPr>
          <a:xfrm rot="16200000" flipV="1">
            <a:off x="8465371" y="1893083"/>
            <a:ext cx="928694" cy="14287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2"/>
          <p:cNvPicPr/>
          <p:nvPr/>
        </p:nvPicPr>
        <p:blipFill>
          <a:blip r:embed="rId2" cstate="print">
            <a:extLst>
              <a:ext uri="{28A0092B-C50C-407E-A947-70E740481C1C}">
                <a14:useLocalDpi xmlns:a14="http://schemas.microsoft.com/office/drawing/2010/main" val="0"/>
              </a:ext>
            </a:extLst>
          </a:blip>
          <a:stretch>
            <a:fillRect/>
          </a:stretch>
        </p:blipFill>
        <p:spPr>
          <a:xfrm>
            <a:off x="0" y="2060848"/>
            <a:ext cx="8172400" cy="479715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15622</TotalTime>
  <Words>2795</Words>
  <Application>Microsoft Office PowerPoint</Application>
  <PresentationFormat>عرض على الشاشة (4:3)</PresentationFormat>
  <Paragraphs>412</Paragraphs>
  <Slides>53</Slides>
  <Notes>2</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53</vt:i4>
      </vt:variant>
    </vt:vector>
  </HeadingPairs>
  <TitlesOfParts>
    <vt:vector size="65" baseType="lpstr">
      <vt:lpstr>Arial</vt:lpstr>
      <vt:lpstr>Arial Rounded MT Bold</vt:lpstr>
      <vt:lpstr>Avenir Next</vt:lpstr>
      <vt:lpstr>Calibri</vt:lpstr>
      <vt:lpstr>Cambria</vt:lpstr>
      <vt:lpstr>Cambria Math</vt:lpstr>
      <vt:lpstr>Tahoma</vt:lpstr>
      <vt:lpstr>Times New Roman</vt:lpstr>
      <vt:lpstr>Trebuchet MS</vt:lpstr>
      <vt:lpstr>Wingdings</vt:lpstr>
      <vt:lpstr>Wingdings 2</vt:lpstr>
      <vt:lpstr>وافر</vt:lpstr>
      <vt:lpstr>عرض تقديمي في PowerPoint</vt:lpstr>
      <vt:lpstr>عرض تقديمي في PowerPoint</vt:lpstr>
      <vt:lpstr>عرض تقديمي في PowerPoint</vt:lpstr>
      <vt:lpstr>Study area</vt:lpstr>
      <vt:lpstr>STUDY AREA</vt:lpstr>
      <vt:lpstr>Location of Mohamed Ibn Rashid Al-Maktoom Street</vt:lpstr>
      <vt:lpstr>Objectives </vt:lpstr>
      <vt:lpstr>IMPORTANCE OF THE PROJECT</vt:lpstr>
      <vt:lpstr>PROJECT CONSTRAINS</vt:lpstr>
      <vt:lpstr>PROJECT CONSTRAINS</vt:lpstr>
      <vt:lpstr>PROJECT CONSTRAINS</vt:lpstr>
      <vt:lpstr>PROJECT CONSTRAINS</vt:lpstr>
      <vt:lpstr>METHODOLGY  </vt:lpstr>
      <vt:lpstr>عرض تقديمي في PowerPoint</vt:lpstr>
      <vt:lpstr>عرض تقديمي في PowerPoint</vt:lpstr>
      <vt:lpstr>عرض تقديمي في PowerPoint</vt:lpstr>
      <vt:lpstr>DaTA COLLECTION</vt:lpstr>
      <vt:lpstr>عرض تقديمي في PowerPoint</vt:lpstr>
      <vt:lpstr>عرض تقديمي في PowerPoint</vt:lpstr>
      <vt:lpstr>عرض تقديمي في PowerPoint</vt:lpstr>
      <vt:lpstr>   Traffic volume counting for Mohammed Ibn Rashid Al-Maktoom (Morning) . </vt:lpstr>
      <vt:lpstr>عرض تقديمي في PowerPoint</vt:lpstr>
      <vt:lpstr>Analysis &amp; Design</vt:lpstr>
      <vt:lpstr>Functional Classification of the Road.</vt:lpstr>
      <vt:lpstr>Design speed</vt:lpstr>
      <vt:lpstr>Design Vehicle </vt:lpstr>
      <vt:lpstr>Design Vehicle </vt:lpstr>
      <vt:lpstr>     Evaluating and Examination the Existing Design </vt:lpstr>
      <vt:lpstr>Design of Horizontal   Alignment</vt:lpstr>
      <vt:lpstr>Design of Vertical  Alignment</vt:lpstr>
      <vt:lpstr>Design of Vertical  Alignment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PAVEMENT DESIGN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Conclusion and Recommendation  </vt:lpstr>
      <vt:lpstr>                                                                        Conclusions: </vt:lpstr>
      <vt:lpstr>Recommendations:</vt:lpstr>
      <vt:lpstr>Recommendations:</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User0</dc:creator>
  <cp:lastModifiedBy>pc corner</cp:lastModifiedBy>
  <cp:revision>125</cp:revision>
  <dcterms:created xsi:type="dcterms:W3CDTF">2019-12-25T20:22:06Z</dcterms:created>
  <dcterms:modified xsi:type="dcterms:W3CDTF">2020-11-01T06:57:24Z</dcterms:modified>
</cp:coreProperties>
</file>